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2" r:id="rId6"/>
  </p:sldMasterIdLst>
  <p:notesMasterIdLst>
    <p:notesMasterId r:id="rId33"/>
  </p:notesMasterIdLst>
  <p:sldIdLst>
    <p:sldId id="257" r:id="rId7"/>
    <p:sldId id="262" r:id="rId8"/>
    <p:sldId id="259" r:id="rId9"/>
    <p:sldId id="317" r:id="rId10"/>
    <p:sldId id="341" r:id="rId11"/>
    <p:sldId id="379" r:id="rId12"/>
    <p:sldId id="380" r:id="rId13"/>
    <p:sldId id="378" r:id="rId14"/>
    <p:sldId id="342" r:id="rId15"/>
    <p:sldId id="356" r:id="rId16"/>
    <p:sldId id="344" r:id="rId17"/>
    <p:sldId id="381" r:id="rId18"/>
    <p:sldId id="367" r:id="rId19"/>
    <p:sldId id="368" r:id="rId20"/>
    <p:sldId id="369" r:id="rId21"/>
    <p:sldId id="370" r:id="rId22"/>
    <p:sldId id="371" r:id="rId23"/>
    <p:sldId id="372" r:id="rId24"/>
    <p:sldId id="263" r:id="rId25"/>
    <p:sldId id="382" r:id="rId26"/>
    <p:sldId id="383" r:id="rId27"/>
    <p:sldId id="384" r:id="rId28"/>
    <p:sldId id="360" r:id="rId29"/>
    <p:sldId id="361" r:id="rId30"/>
    <p:sldId id="359" r:id="rId31"/>
    <p:sldId id="34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4D077A-919E-0099-C3AC-95E8EA02B872}" name="روبيرت بوتشينز" initials="روبيرت" userId="S::robert.butchins@moe.gov.ae::0d13b953-c440-4489-9e5a-584909992856" providerId="AD"/>
  <p188:author id="{7CFE63FF-2327-FC24-F4EA-F74CE9618B69}" name="Florence Rose Sanders" initials="FRS" userId="S::florence.sanders@moe.gov.ae::a6a390c1-66ea-443d-9eae-92894b4ca8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BCBDC0"/>
    <a:srgbClr val="F6E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24" autoAdjust="0"/>
    <p:restoredTop sz="91319"/>
  </p:normalViewPr>
  <p:slideViewPr>
    <p:cSldViewPr snapToGrid="0">
      <p:cViewPr varScale="1">
        <p:scale>
          <a:sx n="63" d="100"/>
          <a:sy n="63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D5139-0FC0-404E-B63E-38D7E500F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C7F4C-25C7-4FAD-83AC-34FBD54C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748212"/>
            <a:ext cx="5492748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781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748212"/>
            <a:ext cx="5492748" cy="4498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403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C7F4C-25C7-4FAD-83AC-34FBD54CF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9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C7F4C-25C7-4FAD-83AC-34FBD54CF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2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C7F4C-25C7-4FAD-83AC-34FBD54CF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191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C7F4C-25C7-4FAD-83AC-34FBD54CF7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398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798" y="3886201"/>
            <a:ext cx="8534400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ctr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ctr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31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7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4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82-B6B5-2346-80B0-494D5348915A}" type="datetime1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4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CC0-2159-EF43-B54E-B2864C28DE06}" type="datetime1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D27-98AF-D542-B4A9-091F468BD2CA}" type="datetime1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8AD-D926-014A-83FE-AB0435C3B9B3}" type="datetime1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286E-C96A-3F48-855C-5AD33A9CB32A}" type="datetime1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5A5AB9B-F023-8B4A-BE34-5ADCF95463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1DE6-2B79-BE44-9B42-687ACCE2D492}" type="datetime1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9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A4F-61F9-AE48-BD49-A6DFB09C4A0A}" type="datetime1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BBD-8A51-804A-A75E-1BD4DDDA6952}" type="datetime1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2" y="1600203"/>
            <a:ext cx="53848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44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380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50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95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11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105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12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16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3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97599" y="1600203"/>
            <a:ext cx="53848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44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380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50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95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11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105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12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16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3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4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C09-F95E-714B-B906-A6FA47F472E7}" type="datetime1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8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0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30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9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54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0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54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8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 rot="5400000">
            <a:off x="7285036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76185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87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82533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2856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301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2959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3151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2073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2265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66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61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5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3832747" y="-1623239"/>
            <a:ext cx="4526501" cy="10972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76185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87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82533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2856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301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2959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3151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2073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2265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6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379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01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599" y="273049"/>
            <a:ext cx="4011082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6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761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825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28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301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29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315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207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2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09599" y="1435101"/>
            <a:ext cx="4011082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6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63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09599" y="1535113"/>
            <a:ext cx="5386917" cy="63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09599" y="2174878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190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31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-31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-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-21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-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-110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-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2" cy="63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6193367" y="2174878"/>
            <a:ext cx="5389032" cy="3951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319" marR="0" lvl="0" indent="190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473" marR="0" lvl="1" indent="6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628" marR="0" lvl="2" indent="317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445" marR="0" lvl="3" indent="-31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5849" marR="0" lvl="4" indent="-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398" marR="0" lvl="5" indent="-21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6471" marR="0" lvl="6" indent="-2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0544" marR="0" lvl="7" indent="-110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4615" marR="0" lvl="8" indent="-90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79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4072" marR="0" lvl="1" indent="-107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8146" marR="0" lvl="2" indent="-88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32217" marR="0" lvl="3" indent="-69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76290" marR="0" lvl="4" indent="-5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20360" marR="0" lvl="5" indent="-31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4434" marR="0" lvl="6" indent="-1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08505" marR="0" lvl="7" indent="-11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52579" marR="0" lvl="8" indent="-100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05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80" y="274574"/>
            <a:ext cx="10972639" cy="114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42" marR="0" lvl="5" indent="-12642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282" marR="0" lvl="6" indent="-12581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424" marR="0" lvl="7" indent="-12524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564" marR="0" lvl="8" indent="-12464" algn="ctr" rtl="0">
              <a:spcBef>
                <a:spcPts val="0"/>
              </a:spcBef>
              <a:spcAft>
                <a:spcPts val="0"/>
              </a:spcAft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80" y="1599830"/>
            <a:ext cx="10972639" cy="4526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6400" marR="0" lvl="0" indent="762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82650" marR="0" lvl="1" indent="6350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58900" marR="0" lvl="2" indent="825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1825" marR="0" lvl="3" indent="285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6338" marR="0" lvl="4" indent="3016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2997" marR="0" lvl="5" indent="296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178" marR="0" lvl="6" indent="315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360" marR="0" lvl="7" indent="2073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540" marR="0" lvl="8" indent="226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80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4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6142" y="6356466"/>
            <a:ext cx="3859714" cy="365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1229" marR="0" lvl="1" indent="-84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633" marR="0" lvl="2" indent="-1714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30035" marR="0" lvl="3" indent="-258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4440" marR="0" lvl="4" indent="-34600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18843" marR="0" lvl="5" indent="-433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07650" marR="0" lvl="6" indent="-607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440862" marR="0" lvl="7" indent="-869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618476" marR="0" lvl="8" indent="-12189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147" y="6356466"/>
            <a:ext cx="2845170" cy="365040"/>
          </a:xfrm>
          <a:prstGeom prst="rect">
            <a:avLst/>
          </a:prstGeom>
          <a:noFill/>
          <a:ln>
            <a:noFill/>
          </a:ln>
        </p:spPr>
        <p:txBody>
          <a:bodyPr lIns="108800" tIns="54400" rIns="108800" bIns="544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4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4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531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FFE9-B7D6-A242-BC97-9E9517E59C96}" type="datetime1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2DF3-3803-B545-BA8E-6BCB3B601AEC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673" y="1903854"/>
            <a:ext cx="7622924" cy="35932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217">
              <a:defRPr/>
            </a:pPr>
            <a:r>
              <a:rPr kumimoji="0" lang="en-GB" sz="39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Cycle 1 </a:t>
            </a:r>
            <a:r>
              <a:rPr lang="en-GB" sz="3950" b="1" kern="0" dirty="0">
                <a:latin typeface="Arial"/>
                <a:cs typeface="Arial"/>
                <a:sym typeface="Arial"/>
              </a:rPr>
              <a:t>Bridge to Success 2</a:t>
            </a:r>
            <a:endParaRPr kumimoji="0" lang="en-GB" sz="39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defTabSz="914217">
              <a:defRPr/>
            </a:pPr>
            <a:r>
              <a:rPr kumimoji="0" lang="en-GB" sz="39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English Listening Task</a:t>
            </a:r>
          </a:p>
          <a:p>
            <a:pPr defTabSz="914217">
              <a:defRPr/>
            </a:pPr>
            <a:r>
              <a:rPr lang="en-GB" sz="3950" b="1" kern="0" dirty="0">
                <a:latin typeface="Arial"/>
                <a:cs typeface="Arial"/>
                <a:sym typeface="Arial"/>
              </a:rPr>
              <a:t>Term 2 2022</a:t>
            </a:r>
            <a:endParaRPr kumimoji="0" lang="en-GB" sz="39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defTabSz="914217">
              <a:defRPr/>
            </a:pP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68A3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Level 1.2</a:t>
            </a:r>
            <a:endParaRPr lang="en-GB" sz="2500" b="0" i="1" u="none" strike="noStrike" kern="0" cap="none" spc="0" normalizeH="0" baseline="0" noProof="0" dirty="0">
              <a:ln>
                <a:noFill/>
              </a:ln>
              <a:solidFill>
                <a:srgbClr val="BCBDC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B68A3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B68A3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Term 2 Academic Year </a:t>
            </a:r>
            <a:r>
              <a:rPr lang="en-GB" sz="2000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2021-2022</a:t>
            </a:r>
            <a:endParaRPr lang="en-GB" sz="2000" b="0" i="0" u="none" strike="noStrike" kern="0" cap="none" spc="0" normalizeH="0" baseline="0" noProof="0" dirty="0">
              <a:ln>
                <a:noFill/>
              </a:ln>
              <a:solidFill>
                <a:srgbClr val="BCBD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8406" y="409248"/>
            <a:ext cx="6853917" cy="246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defTabSz="914217">
              <a:defRPr/>
            </a:pPr>
            <a:r>
              <a:rPr lang="en-GB" sz="1000" b="1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Emirates Schools Establishment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Assessment</a:t>
            </a:r>
            <a:r>
              <a:rPr lang="en-GB" sz="1000" b="1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 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Unit</a:t>
            </a:r>
          </a:p>
        </p:txBody>
      </p:sp>
      <p:pic>
        <p:nvPicPr>
          <p:cNvPr id="7" name="Shape 102">
            <a:extLst>
              <a:ext uri="{FF2B5EF4-FFF2-40B4-BE49-F238E27FC236}">
                <a16:creationId xmlns:a16="http://schemas.microsoft.com/office/drawing/2014/main" id="{92F2C225-7E76-4EE6-A890-05D4C4A175A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17" y="104715"/>
            <a:ext cx="2207526" cy="1101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under: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below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9BEC7A0-A583-4B11-9A5B-ECD5319D0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4486"/>
            <a:ext cx="4921923" cy="3449028"/>
          </a:xfrm>
          <a:prstGeom prst="rect">
            <a:avLst/>
          </a:prstGeom>
        </p:spPr>
      </p:pic>
      <p:sp>
        <p:nvSpPr>
          <p:cNvPr id="9" name="Title 15">
            <a:extLst>
              <a:ext uri="{FF2B5EF4-FFF2-40B4-BE49-F238E27FC236}">
                <a16:creationId xmlns:a16="http://schemas.microsoft.com/office/drawing/2014/main" id="{D17589C9-614C-4249-982B-0388CCA331C6}"/>
              </a:ext>
            </a:extLst>
          </p:cNvPr>
          <p:cNvSpPr txBox="1">
            <a:spLocks/>
          </p:cNvSpPr>
          <p:nvPr/>
        </p:nvSpPr>
        <p:spPr>
          <a:xfrm>
            <a:off x="0" y="4682706"/>
            <a:ext cx="12192000" cy="14894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bag is under the table. </a:t>
            </a:r>
          </a:p>
        </p:txBody>
      </p:sp>
    </p:spTree>
    <p:extLst>
      <p:ext uri="{BB962C8B-B14F-4D97-AF65-F5344CB8AC3E}">
        <p14:creationId xmlns:p14="http://schemas.microsoft.com/office/powerpoint/2010/main" val="367111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planting: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 put into the ground to grow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8054B-6C6D-40EF-AB87-4DEEC663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1209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5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815452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seed: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part of a plant that grows from the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0371C-2229-4761-B577-545D12A0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94" y="2063559"/>
            <a:ext cx="4276935" cy="27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fish: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an animal that lives in water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D73C3-3E83-46A3-A3F1-0A4D98DF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0" y="2002533"/>
            <a:ext cx="5273051" cy="28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growing: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 get bigger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400C9-A97B-424A-A2E3-E3D3114FEE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42" y="2206239"/>
            <a:ext cx="3545386" cy="2445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48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peppers: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vegetables that may be green, red or yellow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6FDEF-9D96-473C-97C4-92105A35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13" y="1747837"/>
            <a:ext cx="38195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9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bread: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 kind of food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8E656-0A29-4E1C-9E5B-14B103C3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499" y="1992067"/>
            <a:ext cx="3788787" cy="30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3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5" y="193950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onion: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 vegetable that has a strong taste and smell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674CA-2EAC-4C64-B55A-089AF1AA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460" y="1509712"/>
            <a:ext cx="35718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4" y="2334096"/>
            <a:ext cx="2946400" cy="21898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washing: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 make clean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4746900-D1A1-435C-8992-92CA3AB88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01" y="1979587"/>
            <a:ext cx="1912504" cy="28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3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7B799E-1E7E-D141-9E7F-68824993FC13}"/>
              </a:ext>
            </a:extLst>
          </p:cNvPr>
          <p:cNvSpPr txBox="1"/>
          <p:nvPr/>
        </p:nvSpPr>
        <p:spPr>
          <a:xfrm>
            <a:off x="7055880" y="5209294"/>
            <a:ext cx="503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 2: Grammar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Std Md" panose="020B0602020202020204" pitchFamily="34" charset="0"/>
              <a:ea typeface="AppleMyungjo" pitchFamily="2" charset="-127"/>
              <a:cs typeface="PF Din Text Universal Medium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3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611663" y="6356466"/>
            <a:ext cx="2844142" cy="365040"/>
          </a:xfrm>
          <a:prstGeom prst="rect">
            <a:avLst/>
          </a:prstGeom>
          <a:noFill/>
          <a:ln>
            <a:noFill/>
          </a:ln>
        </p:spPr>
        <p:txBody>
          <a:bodyPr lIns="108775" tIns="54387" rIns="108775" bIns="54387" anchor="ctr" anchorCtr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786" y="1750346"/>
            <a:ext cx="6853918" cy="25972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Contents: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693" marR="0" lvl="0" indent="-285693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 1: Preparation</a:t>
            </a:r>
            <a:r>
              <a:rPr lang="en-GB" sz="279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- </a:t>
            </a:r>
            <a:r>
              <a:rPr kumimoji="0" lang="en-GB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Vocabulary </a:t>
            </a:r>
          </a:p>
          <a:p>
            <a:pPr marL="285693" marR="0" lvl="0" indent="-285693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79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Part 2: Grammar</a:t>
            </a:r>
          </a:p>
          <a:p>
            <a:pPr marL="285693" marR="0" lvl="0" indent="-285693" algn="l" defTabSz="9142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79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Part 3: Listening Task</a:t>
            </a:r>
          </a:p>
        </p:txBody>
      </p:sp>
      <p:pic>
        <p:nvPicPr>
          <p:cNvPr id="8" name="Shape 10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17" y="104715"/>
            <a:ext cx="2207526" cy="11013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65278" y="365999"/>
            <a:ext cx="6853917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Emirates Schools Establishment Assessment Unit</a:t>
            </a:r>
          </a:p>
        </p:txBody>
      </p:sp>
      <p:pic>
        <p:nvPicPr>
          <p:cNvPr id="5" name="Graphic 4" descr="Desk">
            <a:extLst>
              <a:ext uri="{FF2B5EF4-FFF2-40B4-BE49-F238E27FC236}">
                <a16:creationId xmlns:a16="http://schemas.microsoft.com/office/drawing/2014/main" id="{12B9A2B5-420F-4B88-93EC-4E01741F2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2704" y="1583494"/>
            <a:ext cx="3640308" cy="3691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A17179-E16A-4BFC-8B45-363214134B26}"/>
              </a:ext>
            </a:extLst>
          </p:cNvPr>
          <p:cNvSpPr txBox="1"/>
          <p:nvPr/>
        </p:nvSpPr>
        <p:spPr>
          <a:xfrm>
            <a:off x="1117278" y="524417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en-GB" sz="2400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Level 1.2</a:t>
            </a:r>
            <a:endParaRPr lang="en-GB" sz="2400" i="1" kern="0" dirty="0">
              <a:solidFill>
                <a:srgbClr val="BCBDC0"/>
              </a:solidFill>
              <a:latin typeface="Arial"/>
              <a:cs typeface="Arial"/>
            </a:endParaRPr>
          </a:p>
          <a:p>
            <a:pPr lvl="0" defTabSz="914217">
              <a:defRPr/>
            </a:pPr>
            <a:endParaRPr lang="en-GB" sz="2400" kern="0" dirty="0">
              <a:solidFill>
                <a:srgbClr val="B68A35"/>
              </a:solidFill>
              <a:latin typeface="Arial"/>
              <a:cs typeface="Arial"/>
              <a:sym typeface="Arial"/>
            </a:endParaRPr>
          </a:p>
          <a:p>
            <a:pPr lvl="0" defTabSz="914217">
              <a:defRPr/>
            </a:pPr>
            <a:br>
              <a:rPr lang="en-GB" sz="2400" kern="0" dirty="0">
                <a:solidFill>
                  <a:srgbClr val="B68A35"/>
                </a:solidFill>
                <a:latin typeface="Arial"/>
                <a:cs typeface="Arial"/>
                <a:sym typeface="Arial"/>
              </a:rPr>
            </a:br>
            <a:r>
              <a:rPr lang="en-GB" sz="1800" kern="0" dirty="0">
                <a:solidFill>
                  <a:srgbClr val="BCBDC0"/>
                </a:solidFill>
                <a:latin typeface="Arial"/>
                <a:cs typeface="Arial"/>
                <a:sym typeface="Arial"/>
              </a:rPr>
              <a:t>Term 2 Academic Year 2021-2022</a:t>
            </a:r>
            <a:endParaRPr lang="en-GB" sz="1800" kern="0" dirty="0">
              <a:solidFill>
                <a:srgbClr val="BCBD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F3D-A43B-4880-ADC4-C4B3C4D12DA8}"/>
              </a:ext>
            </a:extLst>
          </p:cNvPr>
          <p:cNvSpPr txBox="1"/>
          <p:nvPr/>
        </p:nvSpPr>
        <p:spPr>
          <a:xfrm>
            <a:off x="4567376" y="1676400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Grammar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CF68E82A-EF41-4C15-84C6-B665AFB9F42C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2627531"/>
          <a:ext cx="8128000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136904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8570116"/>
                    </a:ext>
                  </a:extLst>
                </a:gridCol>
              </a:tblGrid>
              <a:tr h="371285">
                <a:tc>
                  <a:txBody>
                    <a:bodyPr/>
                    <a:lstStyle/>
                    <a:p>
                      <a:r>
                        <a:rPr lang="en-A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NELCF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Grammatical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90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G.13.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AE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 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467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Prepositions;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78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3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B7BC37-ADD4-4291-9268-430332A97F5D}"/>
              </a:ext>
            </a:extLst>
          </p:cNvPr>
          <p:cNvGraphicFramePr>
            <a:graphicFrameLocks noGrp="1"/>
          </p:cNvGraphicFramePr>
          <p:nvPr/>
        </p:nvGraphicFramePr>
        <p:xfrm>
          <a:off x="1011620" y="1553049"/>
          <a:ext cx="10168759" cy="40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49">
                  <a:extLst>
                    <a:ext uri="{9D8B030D-6E8A-4147-A177-3AD203B41FA5}">
                      <a16:colId xmlns:a16="http://schemas.microsoft.com/office/drawing/2014/main" val="2323267231"/>
                    </a:ext>
                  </a:extLst>
                </a:gridCol>
                <a:gridCol w="8162210">
                  <a:extLst>
                    <a:ext uri="{9D8B030D-6E8A-4147-A177-3AD203B41FA5}">
                      <a16:colId xmlns:a16="http://schemas.microsoft.com/office/drawing/2014/main" val="3205612208"/>
                    </a:ext>
                  </a:extLst>
                </a:gridCol>
              </a:tblGrid>
              <a:tr h="1002550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He is </a:t>
                      </a:r>
                      <a:r>
                        <a:rPr lang="en-US" sz="1800" u="sng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reading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 chapter books</a:t>
                      </a:r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.</a:t>
                      </a:r>
                    </a:p>
                    <a:p>
                      <a:pPr algn="l"/>
                      <a:r>
                        <a:rPr lang="en-US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She is </a:t>
                      </a:r>
                      <a:r>
                        <a:rPr lang="en-US" sz="1800" u="sng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drinking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 coffee</a:t>
                      </a:r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.</a:t>
                      </a:r>
                    </a:p>
                    <a:p>
                      <a:pPr algn="l"/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y are </a:t>
                      </a:r>
                      <a:r>
                        <a:rPr lang="en-US" sz="1800" u="sng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putting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 the food on </a:t>
                      </a:r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the table.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2309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algn="ctr"/>
                      <a:r>
                        <a:rPr lang="en-AE" sz="1800" dirty="0">
                          <a:latin typeface="Helvetica" pitchFamily="2" charset="0"/>
                        </a:rPr>
                        <a:t>Grammatical structure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2" charset="0"/>
                        </a:rPr>
                        <a:t>Present continuous</a:t>
                      </a:r>
                      <a:endParaRPr lang="en-AE" sz="1800" dirty="0">
                        <a:latin typeface="Helvetica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50797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algn="ctr"/>
                      <a:r>
                        <a:rPr lang="en-AE" sz="1800" dirty="0">
                          <a:latin typeface="Helvetica" pitchFamily="2" charset="0"/>
                        </a:rPr>
                        <a:t>Usage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1800" dirty="0">
                          <a:latin typeface="Helvetica" pitchFamily="2" charset="0"/>
                        </a:rPr>
                        <a:t>Present </a:t>
                      </a:r>
                      <a:r>
                        <a:rPr lang="en-US" sz="1800" dirty="0">
                          <a:latin typeface="Helvetica" pitchFamily="2" charset="0"/>
                        </a:rPr>
                        <a:t>continuous is used to express an action that is currently happening and/or may continue to happen. </a:t>
                      </a:r>
                      <a:endParaRPr lang="en-AE" sz="1800" dirty="0">
                        <a:latin typeface="Helvetica" pitchFamily="2" charset="0"/>
                      </a:endParaRPr>
                    </a:p>
                    <a:p>
                      <a:endParaRPr lang="en-AE" sz="1800" dirty="0">
                        <a:latin typeface="Helvetica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21342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algn="ctr"/>
                      <a:r>
                        <a:rPr lang="en-AE" sz="1800" dirty="0">
                          <a:latin typeface="Helvetica" pitchFamily="2" charset="0"/>
                        </a:rPr>
                        <a:t>Other examples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itchFamily="2" charset="0"/>
                        </a:rPr>
                        <a:t>I am </a:t>
                      </a:r>
                      <a:r>
                        <a:rPr lang="en-US" sz="1800" u="sng" dirty="0">
                          <a:latin typeface="Helvetica" pitchFamily="2" charset="0"/>
                        </a:rPr>
                        <a:t>playing</a:t>
                      </a:r>
                      <a:r>
                        <a:rPr lang="en-US" sz="1800" dirty="0">
                          <a:latin typeface="Helvetica" pitchFamily="2" charset="0"/>
                        </a:rPr>
                        <a:t> football today</a:t>
                      </a:r>
                      <a:r>
                        <a:rPr lang="en-AE" sz="1800" dirty="0">
                          <a:latin typeface="Helvetica" pitchFamily="2" charset="0"/>
                        </a:rPr>
                        <a:t>.</a:t>
                      </a:r>
                    </a:p>
                    <a:p>
                      <a:r>
                        <a:rPr lang="en-AE" sz="1800" dirty="0">
                          <a:latin typeface="Helvetica" pitchFamily="2" charset="0"/>
                        </a:rPr>
                        <a:t>We</a:t>
                      </a:r>
                      <a:r>
                        <a:rPr lang="en-US" sz="1800" dirty="0">
                          <a:latin typeface="Helvetica" pitchFamily="2" charset="0"/>
                        </a:rPr>
                        <a:t> are </a:t>
                      </a:r>
                      <a:r>
                        <a:rPr lang="en-US" sz="1800" u="sng" dirty="0">
                          <a:latin typeface="Helvetica" pitchFamily="2" charset="0"/>
                        </a:rPr>
                        <a:t>going</a:t>
                      </a:r>
                      <a:r>
                        <a:rPr lang="en-US" sz="1800" dirty="0">
                          <a:latin typeface="Helvetica" pitchFamily="2" charset="0"/>
                        </a:rPr>
                        <a:t> to the library</a:t>
                      </a:r>
                      <a:r>
                        <a:rPr lang="en-AE" sz="1800" dirty="0">
                          <a:latin typeface="Helvetica" pitchFamily="2" charset="0"/>
                        </a:rPr>
                        <a:t>.</a:t>
                      </a:r>
                    </a:p>
                    <a:p>
                      <a:r>
                        <a:rPr lang="en-US" sz="1800" dirty="0">
                          <a:latin typeface="Helvetica" pitchFamily="2" charset="0"/>
                        </a:rPr>
                        <a:t>They are </a:t>
                      </a:r>
                      <a:r>
                        <a:rPr lang="en-US" sz="1800" u="sng" dirty="0">
                          <a:latin typeface="Helvetica" pitchFamily="2" charset="0"/>
                        </a:rPr>
                        <a:t>watching</a:t>
                      </a:r>
                      <a:r>
                        <a:rPr lang="en-US" sz="1800" dirty="0">
                          <a:latin typeface="Helvetica" pitchFamily="2" charset="0"/>
                        </a:rPr>
                        <a:t> a movie at the cinema</a:t>
                      </a:r>
                      <a:r>
                        <a:rPr lang="en-AE" sz="1800" dirty="0">
                          <a:latin typeface="Helvetica" pitchFamily="2" charset="0"/>
                        </a:rPr>
                        <a:t>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4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9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815DF7-23AC-40D0-A61C-B47F96FDF99B}"/>
              </a:ext>
            </a:extLst>
          </p:cNvPr>
          <p:cNvGraphicFramePr>
            <a:graphicFrameLocks noGrp="1"/>
          </p:cNvGraphicFramePr>
          <p:nvPr/>
        </p:nvGraphicFramePr>
        <p:xfrm>
          <a:off x="1011620" y="1553049"/>
          <a:ext cx="10168759" cy="40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49">
                  <a:extLst>
                    <a:ext uri="{9D8B030D-6E8A-4147-A177-3AD203B41FA5}">
                      <a16:colId xmlns:a16="http://schemas.microsoft.com/office/drawing/2014/main" val="2323267231"/>
                    </a:ext>
                  </a:extLst>
                </a:gridCol>
                <a:gridCol w="8162210">
                  <a:extLst>
                    <a:ext uri="{9D8B030D-6E8A-4147-A177-3AD203B41FA5}">
                      <a16:colId xmlns:a16="http://schemas.microsoft.com/office/drawing/2014/main" val="3205612208"/>
                    </a:ext>
                  </a:extLst>
                </a:gridCol>
              </a:tblGrid>
              <a:tr h="1002550">
                <a:tc gridSpan="2">
                  <a:txBody>
                    <a:bodyPr/>
                    <a:lstStyle/>
                    <a:p>
                      <a:pPr algn="l"/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The book is </a:t>
                      </a:r>
                      <a:r>
                        <a:rPr lang="en-AE" sz="1800" u="sng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under</a:t>
                      </a:r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 the bed.</a:t>
                      </a:r>
                    </a:p>
                    <a:p>
                      <a:pPr algn="l"/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My house is </a:t>
                      </a:r>
                      <a:r>
                        <a:rPr lang="en-AE" sz="1800" u="sng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next to </a:t>
                      </a:r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the school. </a:t>
                      </a:r>
                    </a:p>
                    <a:p>
                      <a:pPr algn="l"/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The pictures </a:t>
                      </a:r>
                      <a:r>
                        <a:rPr lang="en-AE" sz="1800" u="none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are</a:t>
                      </a:r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 </a:t>
                      </a:r>
                      <a:r>
                        <a:rPr lang="en-AE" sz="1800" u="sng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on</a:t>
                      </a:r>
                      <a:r>
                        <a:rPr lang="en-AE" sz="18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 the table.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2309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algn="ctr"/>
                      <a:r>
                        <a:rPr lang="en-AE" sz="1800" dirty="0">
                          <a:latin typeface="Helvetica" pitchFamily="2" charset="0"/>
                        </a:rPr>
                        <a:t>Grammatical structure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sz="1800" dirty="0">
                          <a:latin typeface="Helvetica" pitchFamily="2" charset="0"/>
                        </a:rPr>
                        <a:t>Prepositions of place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50797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algn="ctr"/>
                      <a:r>
                        <a:rPr lang="en-AE" sz="1800" dirty="0">
                          <a:latin typeface="Helvetica" pitchFamily="2" charset="0"/>
                        </a:rPr>
                        <a:t>Usage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sz="1800" dirty="0">
                          <a:latin typeface="Helvetica" pitchFamily="2" charset="0"/>
                        </a:rPr>
                        <a:t>They are used to describe where things are.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21342"/>
                  </a:ext>
                </a:extLst>
              </a:tr>
              <a:tr h="1002550">
                <a:tc>
                  <a:txBody>
                    <a:bodyPr/>
                    <a:lstStyle/>
                    <a:p>
                      <a:pPr algn="ctr"/>
                      <a:r>
                        <a:rPr lang="en-AE" sz="1800" dirty="0">
                          <a:latin typeface="Helvetica" pitchFamily="2" charset="0"/>
                        </a:rPr>
                        <a:t>Other examples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E" sz="1800" dirty="0">
                          <a:latin typeface="Helvetica" pitchFamily="2" charset="0"/>
                        </a:rPr>
                        <a:t>Alia </a:t>
                      </a:r>
                      <a:r>
                        <a:rPr lang="en-AE" sz="1800" u="none" dirty="0">
                          <a:latin typeface="Helvetica" pitchFamily="2" charset="0"/>
                        </a:rPr>
                        <a:t>is </a:t>
                      </a:r>
                      <a:r>
                        <a:rPr lang="en-AE" sz="1800" u="sng" dirty="0">
                          <a:latin typeface="Helvetica" pitchFamily="2" charset="0"/>
                        </a:rPr>
                        <a:t>in</a:t>
                      </a:r>
                      <a:r>
                        <a:rPr lang="en-AE" sz="1800" u="none" dirty="0">
                          <a:latin typeface="Helvetica" pitchFamily="2" charset="0"/>
                        </a:rPr>
                        <a:t> the classroom.</a:t>
                      </a:r>
                    </a:p>
                    <a:p>
                      <a:r>
                        <a:rPr lang="en-AE" sz="1800" dirty="0">
                          <a:latin typeface="Helvetica" pitchFamily="2" charset="0"/>
                        </a:rPr>
                        <a:t>My football is </a:t>
                      </a:r>
                      <a:r>
                        <a:rPr lang="en-AE" sz="1800" u="sng" dirty="0">
                          <a:latin typeface="Helvetica" pitchFamily="2" charset="0"/>
                        </a:rPr>
                        <a:t>under</a:t>
                      </a:r>
                      <a:r>
                        <a:rPr lang="en-AE" sz="1800" dirty="0">
                          <a:latin typeface="Helvetica" pitchFamily="2" charset="0"/>
                        </a:rPr>
                        <a:t> the desk.</a:t>
                      </a:r>
                    </a:p>
                    <a:p>
                      <a:r>
                        <a:rPr lang="en-AE" sz="1800" dirty="0">
                          <a:latin typeface="Helvetica" pitchFamily="2" charset="0"/>
                        </a:rPr>
                        <a:t>Is the bear </a:t>
                      </a:r>
                      <a:r>
                        <a:rPr lang="en-AE" sz="1800" u="sng" dirty="0">
                          <a:latin typeface="Helvetica" pitchFamily="2" charset="0"/>
                        </a:rPr>
                        <a:t>next to </a:t>
                      </a:r>
                      <a:r>
                        <a:rPr lang="en-AE" sz="1800" dirty="0">
                          <a:latin typeface="Helvetica" pitchFamily="2" charset="0"/>
                        </a:rPr>
                        <a:t>the chair?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4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0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48DD2B8-3521-9B41-BE1A-1727FB2E03DB}"/>
              </a:ext>
            </a:extLst>
          </p:cNvPr>
          <p:cNvSpPr txBox="1"/>
          <p:nvPr/>
        </p:nvSpPr>
        <p:spPr>
          <a:xfrm>
            <a:off x="6533367" y="3869326"/>
            <a:ext cx="58618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 3: Listening Task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Look at the pictures.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Listen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choose True or False.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73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E796B-3A13-44CC-B4E8-512A0EB09479}"/>
              </a:ext>
            </a:extLst>
          </p:cNvPr>
          <p:cNvSpPr txBox="1"/>
          <p:nvPr/>
        </p:nvSpPr>
        <p:spPr>
          <a:xfrm>
            <a:off x="685800" y="685800"/>
            <a:ext cx="2323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CB069-D093-4D44-8A0D-E34EDB563CED}"/>
              </a:ext>
            </a:extLst>
          </p:cNvPr>
          <p:cNvSpPr txBox="1"/>
          <p:nvPr/>
        </p:nvSpPr>
        <p:spPr>
          <a:xfrm>
            <a:off x="4428813" y="5422484"/>
            <a:ext cx="3334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 True / False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44ABC1-6F07-44F9-AEA8-57648BC432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98" y="1129036"/>
            <a:ext cx="4324804" cy="3288250"/>
          </a:xfrm>
          <a:prstGeom prst="rect">
            <a:avLst/>
          </a:prstGeom>
        </p:spPr>
      </p:pic>
      <p:pic>
        <p:nvPicPr>
          <p:cNvPr id="3" name="BTS2 1st ex.">
            <a:hlinkClick r:id="" action="ppaction://media"/>
            <a:extLst>
              <a:ext uri="{FF2B5EF4-FFF2-40B4-BE49-F238E27FC236}">
                <a16:creationId xmlns:a16="http://schemas.microsoft.com/office/drawing/2014/main" id="{0AAD5CE9-E984-4212-BA8F-DB0B1398E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8402" y="1393686"/>
            <a:ext cx="1412540" cy="141254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8213527-EFDC-4F7D-8A71-BE0D68DE2170}"/>
              </a:ext>
            </a:extLst>
          </p:cNvPr>
          <p:cNvSpPr/>
          <p:nvPr/>
        </p:nvSpPr>
        <p:spPr>
          <a:xfrm>
            <a:off x="6268215" y="5511293"/>
            <a:ext cx="1494972" cy="6684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48DD2B8-3521-9B41-BE1A-1727FB2E03DB}"/>
              </a:ext>
            </a:extLst>
          </p:cNvPr>
          <p:cNvSpPr txBox="1"/>
          <p:nvPr/>
        </p:nvSpPr>
        <p:spPr>
          <a:xfrm>
            <a:off x="6533367" y="3869326"/>
            <a:ext cx="58618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defTabSz="914217">
              <a:defRPr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Look at the pictures. </a:t>
            </a:r>
          </a:p>
          <a:p>
            <a:pPr defTabSz="914217">
              <a:defRPr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Listen and choose the correct answer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32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32944F-2340-9846-A274-D6502351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77" y="555348"/>
            <a:ext cx="9332686" cy="1142735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Ali collecting?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2757C-9896-4FD2-BC7F-D6F7E93EC3E9}"/>
              </a:ext>
            </a:extLst>
          </p:cNvPr>
          <p:cNvSpPr txBox="1"/>
          <p:nvPr/>
        </p:nvSpPr>
        <p:spPr>
          <a:xfrm>
            <a:off x="685800" y="711218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61EEC-828E-4DEE-95EC-4AA9F34E30E2}"/>
              </a:ext>
            </a:extLst>
          </p:cNvPr>
          <p:cNvSpPr txBox="1"/>
          <p:nvPr/>
        </p:nvSpPr>
        <p:spPr>
          <a:xfrm>
            <a:off x="1219949" y="2658685"/>
            <a:ext cx="2717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A. </a:t>
            </a:r>
            <a:r>
              <a:rPr lang="en-US" sz="3200" dirty="0"/>
              <a:t>fish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3200" b="1" dirty="0"/>
              <a:t>B. </a:t>
            </a:r>
            <a:r>
              <a:rPr lang="en-US" sz="3200" dirty="0"/>
              <a:t>leaves</a:t>
            </a:r>
          </a:p>
        </p:txBody>
      </p:sp>
      <p:pic>
        <p:nvPicPr>
          <p:cNvPr id="3" name="Picture 2" descr="A plate with fish on it&#10;&#10;Description automatically generated with low confidence">
            <a:extLst>
              <a:ext uri="{FF2B5EF4-FFF2-40B4-BE49-F238E27FC236}">
                <a16:creationId xmlns:a16="http://schemas.microsoft.com/office/drawing/2014/main" id="{A126583E-2AD7-4A7A-90AF-66F41E51C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3313"/>
            <a:ext cx="3434564" cy="3638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BFD3AB5-8BCB-45F1-9B07-6A3585D0B5A8}"/>
              </a:ext>
            </a:extLst>
          </p:cNvPr>
          <p:cNvSpPr/>
          <p:nvPr/>
        </p:nvSpPr>
        <p:spPr>
          <a:xfrm>
            <a:off x="1083627" y="2658685"/>
            <a:ext cx="1494972" cy="6684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TS2 Part 2 ex.">
            <a:hlinkClick r:id="" action="ppaction://media"/>
            <a:extLst>
              <a:ext uri="{FF2B5EF4-FFF2-40B4-BE49-F238E27FC236}">
                <a16:creationId xmlns:a16="http://schemas.microsoft.com/office/drawing/2014/main" id="{9F5857CD-C03B-42AD-9E23-409FACD39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9340" y="1263983"/>
            <a:ext cx="1355899" cy="13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73C3D6-E4E9-494F-BAA1-4754BA5BAAA0}"/>
              </a:ext>
            </a:extLst>
          </p:cNvPr>
          <p:cNvSpPr txBox="1"/>
          <p:nvPr/>
        </p:nvSpPr>
        <p:spPr>
          <a:xfrm>
            <a:off x="6663122" y="3907972"/>
            <a:ext cx="5528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 1: Preparation – 		Vocabulary.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		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Learn these words for the listening task.</a:t>
            </a:r>
          </a:p>
        </p:txBody>
      </p:sp>
    </p:spTree>
    <p:extLst>
      <p:ext uri="{BB962C8B-B14F-4D97-AF65-F5344CB8AC3E}">
        <p14:creationId xmlns:p14="http://schemas.microsoft.com/office/powerpoint/2010/main" val="12852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above: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on top; over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CC8FC-B597-4883-8DEC-F36AE054B2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25" y="1582725"/>
            <a:ext cx="4324804" cy="3288250"/>
          </a:xfrm>
          <a:prstGeom prst="rect">
            <a:avLst/>
          </a:prstGeom>
        </p:spPr>
      </p:pic>
      <p:sp>
        <p:nvSpPr>
          <p:cNvPr id="8" name="Title 15">
            <a:extLst>
              <a:ext uri="{FF2B5EF4-FFF2-40B4-BE49-F238E27FC236}">
                <a16:creationId xmlns:a16="http://schemas.microsoft.com/office/drawing/2014/main" id="{C5168118-4D22-49FC-AB54-A822BC9782BC}"/>
              </a:ext>
            </a:extLst>
          </p:cNvPr>
          <p:cNvSpPr txBox="1">
            <a:spLocks/>
          </p:cNvSpPr>
          <p:nvPr/>
        </p:nvSpPr>
        <p:spPr>
          <a:xfrm>
            <a:off x="0" y="4682706"/>
            <a:ext cx="12192000" cy="14894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leaf is above the tiger. </a:t>
            </a:r>
          </a:p>
        </p:txBody>
      </p:sp>
    </p:spTree>
    <p:extLst>
      <p:ext uri="{BB962C8B-B14F-4D97-AF65-F5344CB8AC3E}">
        <p14:creationId xmlns:p14="http://schemas.microsoft.com/office/powerpoint/2010/main" val="110401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912" y="1373556"/>
            <a:ext cx="3442069" cy="29789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horse: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an animal with that lives in a stable. It has four legs and says neigh.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76F18-737B-44EC-AEAC-97EEC57C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411" y="1489982"/>
            <a:ext cx="3442068" cy="34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duck: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 kind of bird that lives in water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CF89841-A27C-47A1-8113-AC85737C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733425"/>
            <a:ext cx="41624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3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28" y="193950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driving: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 make a car move or go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C716E-DFF2-4CF2-B2BE-C2003597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35" y="1504950"/>
            <a:ext cx="3695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9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71" y="137355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tractor: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 short truck used on a farm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984DC-563C-4CF6-8389-E8253599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110" y="1500187"/>
            <a:ext cx="55435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8A2089-C2C6-EE40-8EA6-43F3D7B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71" y="1939506"/>
            <a:ext cx="3442069" cy="297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eating: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 put in your mouth and chew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AE307-05D1-4978-A3ED-4B4D3CAC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5" y="1514475"/>
            <a:ext cx="2952750" cy="3829050"/>
          </a:xfrm>
          <a:prstGeom prst="rect">
            <a:avLst/>
          </a:prstGeom>
        </p:spPr>
      </p:pic>
      <p:sp>
        <p:nvSpPr>
          <p:cNvPr id="8" name="Title 15">
            <a:extLst>
              <a:ext uri="{FF2B5EF4-FFF2-40B4-BE49-F238E27FC236}">
                <a16:creationId xmlns:a16="http://schemas.microsoft.com/office/drawing/2014/main" id="{AB5C7731-6A83-4CDA-8302-FF95E39AA70B}"/>
              </a:ext>
            </a:extLst>
          </p:cNvPr>
          <p:cNvSpPr txBox="1">
            <a:spLocks/>
          </p:cNvSpPr>
          <p:nvPr/>
        </p:nvSpPr>
        <p:spPr>
          <a:xfrm>
            <a:off x="0" y="4682706"/>
            <a:ext cx="12192000" cy="14894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51" marR="0" lvl="5" indent="-12639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099" marR="0" lvl="6" indent="-12578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150" marR="0" lvl="7" indent="-12521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198" marR="0" lvl="8" indent="-12462" algn="ctr" rtl="0">
              <a:spcBef>
                <a:spcPts val="0"/>
              </a:spcBef>
              <a:spcAft>
                <a:spcPts val="0"/>
              </a:spcAft>
              <a:buNone/>
              <a:defRPr sz="5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boy is eating a sandwich. </a:t>
            </a:r>
          </a:p>
        </p:txBody>
      </p:sp>
    </p:spTree>
    <p:extLst>
      <p:ext uri="{BB962C8B-B14F-4D97-AF65-F5344CB8AC3E}">
        <p14:creationId xmlns:p14="http://schemas.microsoft.com/office/powerpoint/2010/main" val="16641077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5AF4C96FC943BE69E732BE0FA005" ma:contentTypeVersion="12" ma:contentTypeDescription="Create a new document." ma:contentTypeScope="" ma:versionID="ffdfce82a691c6ee43fdc7dd0bcafde4">
  <xsd:schema xmlns:xsd="http://www.w3.org/2001/XMLSchema" xmlns:xs="http://www.w3.org/2001/XMLSchema" xmlns:p="http://schemas.microsoft.com/office/2006/metadata/properties" xmlns:ns2="455863f0-e14f-49a8-93b4-4b9a31439012" xmlns:ns3="2f846768-5a33-4038-a2a9-6275ea70022c" targetNamespace="http://schemas.microsoft.com/office/2006/metadata/properties" ma:root="true" ma:fieldsID="3221d6efa6a69befdb95bf4337ae2c9b" ns2:_="" ns3:_="">
    <xsd:import namespace="455863f0-e14f-49a8-93b4-4b9a31439012"/>
    <xsd:import namespace="2f846768-5a33-4038-a2a9-6275ea7002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63f0-e14f-49a8-93b4-4b9a314390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46768-5a33-4038-a2a9-6275ea700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0F35DF-88AA-45C7-B566-395E522FA190}">
  <ds:schemaRefs>
    <ds:schemaRef ds:uri="http://schemas.microsoft.com/office/2006/metadata/properties"/>
    <ds:schemaRef ds:uri="http://schemas.microsoft.com/office/infopath/2007/PartnerControls"/>
    <ds:schemaRef ds:uri="a783c597-3efa-4cdf-8799-3c365b924ed7"/>
  </ds:schemaRefs>
</ds:datastoreItem>
</file>

<file path=customXml/itemProps2.xml><?xml version="1.0" encoding="utf-8"?>
<ds:datastoreItem xmlns:ds="http://schemas.openxmlformats.org/officeDocument/2006/customXml" ds:itemID="{DE049649-6A8C-4FCC-98D1-73650C917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42D13-2B57-41E2-A892-96E1F800A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863f0-e14f-49a8-93b4-4b9a31439012"/>
    <ds:schemaRef ds:uri="2f846768-5a33-4038-a2a9-6275ea700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17545</TotalTime>
  <Words>481</Words>
  <Application>Microsoft Office PowerPoint</Application>
  <PresentationFormat>Widescreen</PresentationFormat>
  <Paragraphs>85</Paragraphs>
  <Slides>26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ITC Avant Garde Std Md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 above:  on top; over </vt:lpstr>
      <vt:lpstr>horse:  an animal with that lives in a stable. It has four legs and says neigh.</vt:lpstr>
      <vt:lpstr>duck:  a kind of bird that lives in water</vt:lpstr>
      <vt:lpstr>driving:  to make a car move or go </vt:lpstr>
      <vt:lpstr>tractor:  a short truck used on a farm</vt:lpstr>
      <vt:lpstr>eating:  to put in your mouth and chew   </vt:lpstr>
      <vt:lpstr> under:  below</vt:lpstr>
      <vt:lpstr>planting:  to put into the ground to grow</vt:lpstr>
      <vt:lpstr>seed:  the part of a plant that grows from the ground</vt:lpstr>
      <vt:lpstr>fish:  an animal that lives in water</vt:lpstr>
      <vt:lpstr>growing:  to get bigger</vt:lpstr>
      <vt:lpstr>peppers:  vegetables that may be green, red or yellow</vt:lpstr>
      <vt:lpstr>bread:  a kind of food</vt:lpstr>
      <vt:lpstr>onion:  a vegetable that has a strong taste and smell</vt:lpstr>
      <vt:lpstr>washing:  to make clean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Ali collecting?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Bayram</dc:creator>
  <cp:lastModifiedBy>aryaankhan 95</cp:lastModifiedBy>
  <cp:revision>121</cp:revision>
  <dcterms:created xsi:type="dcterms:W3CDTF">2021-08-26T07:08:12Z</dcterms:created>
  <dcterms:modified xsi:type="dcterms:W3CDTF">2022-02-06T02:49:06Z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0x010100A60D5AF4C96FC943BE69E732BE0FA005</vt:lpwstr>
  </property>
</Properties>
</file>