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2"/>
  </p:sldMasterIdLst>
  <p:sldIdLst>
    <p:sldId id="306" r:id="rId3"/>
    <p:sldId id="287" r:id="rId4"/>
    <p:sldId id="261" r:id="rId5"/>
    <p:sldId id="289" r:id="rId6"/>
    <p:sldId id="290" r:id="rId7"/>
    <p:sldId id="291" r:id="rId8"/>
    <p:sldId id="292" r:id="rId9"/>
    <p:sldId id="293" r:id="rId10"/>
    <p:sldId id="256" r:id="rId11"/>
    <p:sldId id="258" r:id="rId12"/>
    <p:sldId id="259" r:id="rId13"/>
    <p:sldId id="260" r:id="rId14"/>
    <p:sldId id="294" r:id="rId15"/>
    <p:sldId id="263" r:id="rId16"/>
    <p:sldId id="262" r:id="rId17"/>
    <p:sldId id="295" r:id="rId18"/>
    <p:sldId id="296" r:id="rId19"/>
    <p:sldId id="264" r:id="rId20"/>
    <p:sldId id="265" r:id="rId21"/>
    <p:sldId id="266" r:id="rId22"/>
    <p:sldId id="267" r:id="rId23"/>
    <p:sldId id="297" r:id="rId24"/>
    <p:sldId id="298" r:id="rId25"/>
    <p:sldId id="268" r:id="rId26"/>
    <p:sldId id="269" r:id="rId27"/>
    <p:sldId id="270" r:id="rId28"/>
    <p:sldId id="273" r:id="rId29"/>
    <p:sldId id="299" r:id="rId30"/>
    <p:sldId id="274" r:id="rId31"/>
    <p:sldId id="300" r:id="rId32"/>
    <p:sldId id="275" r:id="rId33"/>
    <p:sldId id="276" r:id="rId34"/>
    <p:sldId id="277" r:id="rId35"/>
    <p:sldId id="301" r:id="rId36"/>
    <p:sldId id="279" r:id="rId37"/>
    <p:sldId id="278" r:id="rId38"/>
    <p:sldId id="280" r:id="rId39"/>
    <p:sldId id="281" r:id="rId40"/>
    <p:sldId id="282" r:id="rId41"/>
    <p:sldId id="302" r:id="rId42"/>
    <p:sldId id="303" r:id="rId43"/>
    <p:sldId id="304" r:id="rId44"/>
    <p:sldId id="283" r:id="rId45"/>
    <p:sldId id="284" r:id="rId46"/>
    <p:sldId id="305" r:id="rId47"/>
    <p:sldId id="285" r:id="rId48"/>
    <p:sldId id="286" r:id="rId49"/>
    <p:sldId id="307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22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4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1f57b1658f0e" TargetMode="External"/><Relationship Id="rId2" Type="http://schemas.openxmlformats.org/officeDocument/2006/relationships/slideLayout" Target="../slideLayouts/slideLayout7.xml"/><Relationship Id="rId1" Type="http://schemas.openxmlformats.org/officeDocument/2006/relationships/customXml" Target="../../customXml/item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11" Type="http://schemas.openxmlformats.org/officeDocument/2006/relationships/image" Target="../media/image29.emf"/><Relationship Id="rId5" Type="http://schemas.openxmlformats.org/officeDocument/2006/relationships/image" Target="../media/image23.emf"/><Relationship Id="rId10" Type="http://schemas.openxmlformats.org/officeDocument/2006/relationships/image" Target="../media/image28.emf"/><Relationship Id="rId4" Type="http://schemas.openxmlformats.org/officeDocument/2006/relationships/image" Target="../media/image22.emf"/><Relationship Id="rId9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6.emf"/><Relationship Id="rId7" Type="http://schemas.openxmlformats.org/officeDocument/2006/relationships/image" Target="../media/image49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38.emf"/><Relationship Id="rId10" Type="http://schemas.openxmlformats.org/officeDocument/2006/relationships/image" Target="../media/image52.png"/><Relationship Id="rId4" Type="http://schemas.openxmlformats.org/officeDocument/2006/relationships/image" Target="../media/image37.emf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10" Type="http://schemas.openxmlformats.org/officeDocument/2006/relationships/image" Target="../media/image53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12" Type="http://schemas.openxmlformats.org/officeDocument/2006/relationships/image" Target="../media/image67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emf"/><Relationship Id="rId11" Type="http://schemas.openxmlformats.org/officeDocument/2006/relationships/image" Target="../media/image66.emf"/><Relationship Id="rId5" Type="http://schemas.openxmlformats.org/officeDocument/2006/relationships/image" Target="../media/image60.emf"/><Relationship Id="rId10" Type="http://schemas.openxmlformats.org/officeDocument/2006/relationships/image" Target="../media/image65.emf"/><Relationship Id="rId4" Type="http://schemas.openxmlformats.org/officeDocument/2006/relationships/image" Target="../media/image59.emf"/><Relationship Id="rId9" Type="http://schemas.openxmlformats.org/officeDocument/2006/relationships/image" Target="../media/image6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xmlns="" id="{91058768-0372-487E-89AD-77D5E455DF56}"/>
              </a:ext>
            </a:extLst>
          </p:cNvPr>
          <p:cNvGraphicFramePr>
            <a:graphicFrameLocks noGrp="1"/>
          </p:cNvGraphicFramePr>
          <p:nvPr>
            <p:custDataLst>
              <p:custData r:id="rId1"/>
            </p:custDataLst>
            <p:extLst>
              <p:ext uri="{D42A27DB-BD31-4B8C-83A1-F6EECF244321}">
                <p14:modId xmlns:p14="http://schemas.microsoft.com/office/powerpoint/2010/main" val="1940299682"/>
              </p:ext>
            </p:extLst>
          </p:nvPr>
        </p:nvGraphicFramePr>
        <p:xfrm>
          <a:off x="64010" y="9573"/>
          <a:ext cx="12033502" cy="70197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613978">
                  <a:extLst>
                    <a:ext uri="{9D8B030D-6E8A-4147-A177-3AD203B41FA5}">
                      <a16:colId xmlns:a16="http://schemas.microsoft.com/office/drawing/2014/main" xmlns="" val="1230509267"/>
                    </a:ext>
                  </a:extLst>
                </a:gridCol>
                <a:gridCol w="4239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71880">
                  <a:extLst>
                    <a:ext uri="{9D8B030D-6E8A-4147-A177-3AD203B41FA5}">
                      <a16:colId xmlns:a16="http://schemas.microsoft.com/office/drawing/2014/main" xmlns="" val="4008292773"/>
                    </a:ext>
                  </a:extLst>
                </a:gridCol>
                <a:gridCol w="3923713">
                  <a:extLst>
                    <a:ext uri="{9D8B030D-6E8A-4147-A177-3AD203B41FA5}">
                      <a16:colId xmlns:a16="http://schemas.microsoft.com/office/drawing/2014/main" xmlns="" val="2336253990"/>
                    </a:ext>
                  </a:extLst>
                </a:gridCol>
              </a:tblGrid>
              <a:tr h="400173">
                <a:tc gridSpan="4">
                  <a:txBody>
                    <a:bodyPr/>
                    <a:lstStyle/>
                    <a:p>
                      <a:pPr algn="ctr" rtl="1"/>
                      <a:r>
                        <a:rPr lang="ar-AE" sz="2000" b="1" dirty="0">
                          <a:solidFill>
                            <a:schemeClr val="tx1"/>
                          </a:solidFill>
                        </a:rPr>
                        <a:t>المادة الدراسية </a:t>
                      </a:r>
                      <a:r>
                        <a:rPr lang="ar-AE" sz="2000" b="1" dirty="0" smtClean="0">
                          <a:solidFill>
                            <a:schemeClr val="tx1"/>
                          </a:solidFill>
                        </a:rPr>
                        <a:t>:الرياضيات</a:t>
                      </a:r>
                      <a:endParaRPr lang="ar-AE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295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0796632"/>
                  </a:ext>
                </a:extLst>
              </a:tr>
              <a:tr h="498931">
                <a:tc gridSpan="4">
                  <a:txBody>
                    <a:bodyPr/>
                    <a:lstStyle/>
                    <a:p>
                      <a:pPr algn="r" rtl="1"/>
                      <a:r>
                        <a:rPr lang="ar-AE" sz="2000" b="1" dirty="0" smtClean="0">
                          <a:solidFill>
                            <a:schemeClr val="tx1"/>
                          </a:solidFill>
                        </a:rPr>
                        <a:t>اليوم :                                                      الصف الحادي عشر عام</a:t>
                      </a:r>
                      <a:endParaRPr lang="ar-AE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A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A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4061893"/>
                  </a:ext>
                </a:extLst>
              </a:tr>
              <a:tr h="400173"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عنوان الدرس </a:t>
                      </a:r>
                    </a:p>
                  </a:txBody>
                  <a:tcPr>
                    <a:solidFill>
                      <a:srgbClr val="B2951A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نتاجات الدرس </a:t>
                      </a:r>
                    </a:p>
                  </a:txBody>
                  <a:tcPr>
                    <a:solidFill>
                      <a:srgbClr val="B2951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1"/>
                      <a:endParaRPr lang="ar-AE" sz="2000" b="1" dirty="0"/>
                    </a:p>
                  </a:txBody>
                  <a:tcPr>
                    <a:solidFill>
                      <a:srgbClr val="B2951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abic Typesetting" panose="03020402040406030203" pitchFamily="66" charset="-78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0163208"/>
                  </a:ext>
                </a:extLst>
              </a:tr>
              <a:tr h="50977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kern="120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المتتاليات والمتسلسلات</a:t>
                      </a:r>
                      <a:r>
                        <a:rPr lang="ar-AE" sz="1600" b="1" kern="1200" baseline="0" dirty="0" smtClean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 الحسابية</a:t>
                      </a:r>
                      <a:endParaRPr lang="ar-AE" sz="1600" b="1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9838775"/>
                  </a:ext>
                </a:extLst>
              </a:tr>
              <a:tr h="707997">
                <a:tc rowSpan="2"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التهيئة الحافزة</a:t>
                      </a:r>
                    </a:p>
                  </a:txBody>
                  <a:tcPr>
                    <a:solidFill>
                      <a:srgbClr val="B2951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عنوان النشاط </a:t>
                      </a:r>
                    </a:p>
                  </a:txBody>
                  <a:tcPr>
                    <a:solidFill>
                      <a:srgbClr val="B2951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AE" sz="2000" b="1" dirty="0"/>
                    </a:p>
                  </a:txBody>
                  <a:tcPr>
                    <a:solidFill>
                      <a:srgbClr val="B2951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التطبيق الالكتروني المستخدم </a:t>
                      </a:r>
                    </a:p>
                  </a:txBody>
                  <a:tcPr>
                    <a:solidFill>
                      <a:srgbClr val="B295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7099707"/>
                  </a:ext>
                </a:extLst>
              </a:tr>
              <a:tr h="715858">
                <a:tc vMerge="1">
                  <a:txBody>
                    <a:bodyPr/>
                    <a:lstStyle/>
                    <a:p>
                      <a:pPr algn="ctr" rtl="1"/>
                      <a:endParaRPr lang="ar-AE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ar-AE" sz="3200" b="1" kern="1200" baseline="0" dirty="0" smtClean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</a:rPr>
                        <a:t>طرح سؤال تمهيدي للدرس      </a:t>
                      </a:r>
                      <a:endParaRPr lang="ar-AE" sz="3200" b="1" dirty="0">
                        <a:solidFill>
                          <a:schemeClr val="tx1"/>
                        </a:solidFill>
                        <a:hlinkClick r:id="rId3">
                          <a:extLst>
                            <a:ext uri="{A12FA001-AC4F-418D-AE19-62706E023703}">
                              <ahyp:hlinkClr xmlns:ahyp="http://schemas.microsoft.com/office/drawing/2018/hyperlinkcolor" xmlns="" val="tx"/>
                            </a:ext>
                          </a:extLst>
                        </a:hlinkClick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8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</a:rPr>
                        <a:t>بوابة التعلم الذكي </a:t>
                      </a:r>
                      <a:r>
                        <a:rPr lang="en-US" sz="2800" b="1" kern="1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</a:rPr>
                        <a:t>Lms</a:t>
                      </a:r>
                      <a:endParaRPr lang="ar-AE" sz="2800" b="1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abic Typesetting" panose="03020402040406030203" pitchFamily="66" charset="-78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9164176"/>
                  </a:ext>
                </a:extLst>
              </a:tr>
              <a:tr h="707997">
                <a:tc rowSpan="2"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استراتيجية التعلم </a:t>
                      </a:r>
                    </a:p>
                  </a:txBody>
                  <a:tcPr>
                    <a:solidFill>
                      <a:srgbClr val="B2951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اسم الاستراتيجية </a:t>
                      </a:r>
                    </a:p>
                  </a:txBody>
                  <a:tcPr>
                    <a:solidFill>
                      <a:srgbClr val="B2951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ar-AE" sz="2000" b="1" dirty="0"/>
                    </a:p>
                  </a:txBody>
                  <a:tcPr>
                    <a:solidFill>
                      <a:srgbClr val="B2951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التطبيق الالكتروني المستخدم</a:t>
                      </a:r>
                    </a:p>
                  </a:txBody>
                  <a:tcPr>
                    <a:solidFill>
                      <a:srgbClr val="B295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614795"/>
                  </a:ext>
                </a:extLst>
              </a:tr>
              <a:tr h="1499031">
                <a:tc vMerge="1">
                  <a:txBody>
                    <a:bodyPr/>
                    <a:lstStyle/>
                    <a:p>
                      <a:pPr algn="ctr" rtl="1"/>
                      <a:endParaRPr lang="ar-AE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3200" b="1" kern="1200" dirty="0" smtClean="0">
                          <a:solidFill>
                            <a:srgbClr val="C06A07"/>
                          </a:solidFill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</a:rPr>
                        <a:t>الحوار</a:t>
                      </a:r>
                      <a:r>
                        <a:rPr lang="ar-AE" sz="3200" b="1" kern="1200" baseline="0" dirty="0" smtClean="0">
                          <a:solidFill>
                            <a:srgbClr val="C06A07"/>
                          </a:solidFill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</a:rPr>
                        <a:t> والمناقشة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3200" b="1" kern="1200" baseline="0" dirty="0" smtClean="0">
                          <a:solidFill>
                            <a:srgbClr val="C06A07"/>
                          </a:solidFill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</a:rPr>
                        <a:t>فكر ...... شارك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3200" b="1" kern="1200" baseline="0" dirty="0" smtClean="0">
                          <a:solidFill>
                            <a:srgbClr val="C06A07"/>
                          </a:solidFill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</a:rPr>
                        <a:t>العصف الذهني</a:t>
                      </a:r>
                      <a:endParaRPr lang="ar-AE" sz="3200" b="1" kern="1200" dirty="0">
                        <a:solidFill>
                          <a:srgbClr val="C06A07"/>
                        </a:solidFill>
                        <a:latin typeface="Arabic Typesetting" panose="03020402040406030203" pitchFamily="66" charset="-78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 smtClean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</a:rPr>
                        <a:t>Microsoft teams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800" b="1" kern="1200" dirty="0" smtClean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</a:rPr>
                        <a:t>بوابة التعلم</a:t>
                      </a:r>
                      <a:r>
                        <a:rPr lang="ar-AE" sz="2800" b="1" kern="1200" baseline="0" dirty="0" smtClean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</a:rPr>
                        <a:t> الذكي </a:t>
                      </a:r>
                      <a:r>
                        <a:rPr lang="en-US" sz="2800" b="1" kern="1200" baseline="0" dirty="0" err="1" smtClean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</a:rPr>
                        <a:t>Lms</a:t>
                      </a:r>
                      <a:r>
                        <a:rPr lang="en-US" sz="2800" b="1" kern="1200" baseline="0" dirty="0" smtClean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</a:rPr>
                        <a:t>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2800" b="1" kern="1200" baseline="0" dirty="0" smtClean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</a:rPr>
                        <a:t>عرض </a:t>
                      </a:r>
                      <a:r>
                        <a:rPr lang="en-US" sz="2800" b="1" kern="1200" baseline="0" dirty="0" smtClean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</a:rPr>
                        <a:t>power point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baseline="0" dirty="0" err="1" smtClean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</a:rPr>
                        <a:t>kahoot</a:t>
                      </a:r>
                      <a:endParaRPr lang="ar-AE" sz="2800" b="1" kern="120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29007533"/>
                  </a:ext>
                </a:extLst>
              </a:tr>
              <a:tr h="787953">
                <a:tc gridSpan="4">
                  <a:txBody>
                    <a:bodyPr/>
                    <a:lstStyle/>
                    <a:p>
                      <a:pPr algn="r"/>
                      <a:r>
                        <a:rPr lang="ar-AE" sz="2000" b="1" dirty="0"/>
                        <a:t>إجراءات </a:t>
                      </a:r>
                      <a:r>
                        <a:rPr lang="ar-AE" sz="2000" b="1" dirty="0" err="1" smtClean="0"/>
                        <a:t>الدرس</a:t>
                      </a:r>
                      <a:r>
                        <a:rPr lang="ar-AE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توضيح</a:t>
                      </a:r>
                      <a:r>
                        <a:rPr lang="ar-A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نتاجات التعلم - عرض التهيئة الحافزة – ربط الدرس بالحياة اليومية – توضيح المفاهيم الجديدة </a:t>
                      </a:r>
                    </a:p>
                    <a:p>
                      <a:pPr algn="r"/>
                      <a:r>
                        <a:rPr lang="ar-AE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–عرض أمثلة الدرس من نتعلم من خلالها  – تقييم تكويني –تقويم ختامي</a:t>
                      </a:r>
                      <a:endParaRPr lang="ar-AE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AE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A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0239405"/>
                  </a:ext>
                </a:extLst>
              </a:tr>
              <a:tr h="492520">
                <a:tc gridSpan="2">
                  <a:txBody>
                    <a:bodyPr/>
                    <a:lstStyle/>
                    <a:p>
                      <a:pPr algn="ctr" rtl="1"/>
                      <a:r>
                        <a:rPr lang="ar-AE" sz="2000" b="1" dirty="0"/>
                        <a:t>التأمل في لدرس</a:t>
                      </a:r>
                    </a:p>
                  </a:txBody>
                  <a:tcPr>
                    <a:solidFill>
                      <a:srgbClr val="B295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/>
                      <a:endParaRPr lang="ar-AE" sz="26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abic Typesetting" panose="03020402040406030203" pitchFamily="66" charset="-78"/>
                        <a:ea typeface="+mn-ea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A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117851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76B36B2-F747-B14E-9109-3650E85F36BE}"/>
              </a:ext>
            </a:extLst>
          </p:cNvPr>
          <p:cNvSpPr/>
          <p:nvPr/>
        </p:nvSpPr>
        <p:spPr>
          <a:xfrm>
            <a:off x="64010" y="1037125"/>
            <a:ext cx="32476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defTabSz="457200" rtl="1" eaLnBrk="1" latinLnBrk="0" hangingPunct="1"/>
            <a:r>
              <a:rPr lang="ar-SA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 المتتاليات الحسابية . </a:t>
            </a:r>
          </a:p>
          <a:p>
            <a:pPr algn="r" defTabSz="457200" rtl="1" eaLnBrk="1" latinLnBrk="0" hangingPunct="1"/>
            <a:r>
              <a:rPr lang="ar-SA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مجاميع المتسلسلات الحسابية </a:t>
            </a:r>
            <a:endParaRPr lang="en-GB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10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831BE1-6920-A74F-8DB4-F0741912CA95}"/>
              </a:ext>
            </a:extLst>
          </p:cNvPr>
          <p:cNvSpPr/>
          <p:nvPr/>
        </p:nvSpPr>
        <p:spPr>
          <a:xfrm>
            <a:off x="6437870" y="395403"/>
            <a:ext cx="317568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algn="ctr" defTabSz="457200" rtl="1" eaLnBrk="1" latinLnBrk="0" hangingPunct="1"/>
            <a:r>
              <a:rPr lang="ar-SA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: </a:t>
            </a:r>
            <a:endParaRPr lang="en-GB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 descr="A picture containing chair&#10;&#10;Description automatically generated">
            <a:extLst>
              <a:ext uri="{FF2B5EF4-FFF2-40B4-BE49-F238E27FC236}">
                <a16:creationId xmlns:a16="http://schemas.microsoft.com/office/drawing/2014/main" xmlns="" id="{7C2D7C25-9412-804E-8EAD-E23CAF76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23" y="3724915"/>
            <a:ext cx="4040866" cy="25041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76B36B2-F747-B14E-9109-3650E85F36BE}"/>
              </a:ext>
            </a:extLst>
          </p:cNvPr>
          <p:cNvSpPr/>
          <p:nvPr/>
        </p:nvSpPr>
        <p:spPr>
          <a:xfrm>
            <a:off x="879522" y="1834665"/>
            <a:ext cx="78454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r" defTabSz="457200" rtl="1" eaLnBrk="1" latinLnBrk="0" hangingPunct="1">
              <a:buFont typeface="Arial" panose="020B0604020202020204" pitchFamily="34" charset="0"/>
              <a:buChar char="•"/>
            </a:pPr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استخدام المتتاليات الحسابية . </a:t>
            </a:r>
          </a:p>
          <a:p>
            <a:pPr marL="685800" indent="-685800" algn="r" defTabSz="457200" rtl="1" eaLnBrk="1" latinLnBrk="0" hangingPunct="1">
              <a:buFont typeface="Arial" panose="020B0604020202020204" pitchFamily="34" charset="0"/>
              <a:buChar char="•"/>
            </a:pP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إيجاد مجاميع المتسلسلات الحسابية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4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215EC0-2300-4B4C-B93A-FB155EAD1C60}"/>
              </a:ext>
            </a:extLst>
          </p:cNvPr>
          <p:cNvSpPr/>
          <p:nvPr/>
        </p:nvSpPr>
        <p:spPr>
          <a:xfrm>
            <a:off x="1120301" y="903757"/>
            <a:ext cx="765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اوجد الحد التالي للمتتالية الحسابية التالية : </a:t>
            </a:r>
            <a:endParaRPr lang="en-GB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9F891549-0127-6C48-9C7C-3CCA9AFD26DA}"/>
                  </a:ext>
                </a:extLst>
              </p:cNvPr>
              <p:cNvSpPr/>
              <p:nvPr/>
            </p:nvSpPr>
            <p:spPr>
              <a:xfrm>
                <a:off x="2913999" y="1941724"/>
                <a:ext cx="483177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, −</m:t>
                      </m:r>
                      <m:r>
                        <a:rPr lang="en-US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54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, ……</m:t>
                      </m:r>
                    </m:oMath>
                  </m:oMathPara>
                </a14:m>
                <a:endParaRPr lang="en-GB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F891549-0127-6C48-9C7C-3CCA9AFD2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999" y="1941724"/>
                <a:ext cx="4831771" cy="923330"/>
              </a:xfrm>
              <a:prstGeom prst="rect">
                <a:avLst/>
              </a:prstGeom>
              <a:blipFill>
                <a:blip r:embed="rId2"/>
                <a:stretch>
                  <a:fillRect l="-2618" t="-1351" b="-33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AE5F082-94DF-264A-AB4E-4BA3473F2A75}"/>
              </a:ext>
            </a:extLst>
          </p:cNvPr>
          <p:cNvSpPr/>
          <p:nvPr/>
        </p:nvSpPr>
        <p:spPr>
          <a:xfrm>
            <a:off x="1004589" y="4840865"/>
            <a:ext cx="47965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هل يمكن ايجاده بسهولة ؟ </a:t>
            </a:r>
            <a:endParaRPr lang="en-GB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22DEC65-E49E-B944-8A0A-F555ACC1BB3A}"/>
              </a:ext>
            </a:extLst>
          </p:cNvPr>
          <p:cNvSpPr/>
          <p:nvPr/>
        </p:nvSpPr>
        <p:spPr>
          <a:xfrm>
            <a:off x="2424458" y="3560572"/>
            <a:ext cx="53495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اوجد الحد العاشر  للمتتالية </a:t>
            </a:r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؟؟</a:t>
            </a:r>
            <a:r>
              <a:rPr lang="ar-S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CC252BD-A39B-004C-B08F-4590BDF35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907" y="4168906"/>
            <a:ext cx="1967470" cy="19674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DCB6BF1-6529-8342-BC09-9D7743DC7E2D}"/>
              </a:ext>
            </a:extLst>
          </p:cNvPr>
          <p:cNvSpPr/>
          <p:nvPr/>
        </p:nvSpPr>
        <p:spPr>
          <a:xfrm>
            <a:off x="2643837" y="551934"/>
            <a:ext cx="515397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4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الحد النوني لمتتالية حسابية : 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C4AFDC8E-09F5-EA47-B240-B8C41E74AAB8}"/>
                  </a:ext>
                </a:extLst>
              </p:cNvPr>
              <p:cNvSpPr/>
              <p:nvPr/>
            </p:nvSpPr>
            <p:spPr>
              <a:xfrm>
                <a:off x="2921427" y="2211400"/>
                <a:ext cx="506940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4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4AFDC8E-09F5-EA47-B240-B8C41E74AA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427" y="2211400"/>
                <a:ext cx="5069401" cy="769441"/>
              </a:xfrm>
              <a:prstGeom prst="rect">
                <a:avLst/>
              </a:prstGeom>
              <a:blipFill>
                <a:blip r:embed="rId2"/>
                <a:stretch>
                  <a:fillRect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33E2C1-61AD-3743-816F-6967C125D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114" y="3512976"/>
            <a:ext cx="7074686" cy="11436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8E6F33-0665-E94C-B86A-AEF9CFE7CA5D}"/>
              </a:ext>
            </a:extLst>
          </p:cNvPr>
          <p:cNvSpPr/>
          <p:nvPr/>
        </p:nvSpPr>
        <p:spPr>
          <a:xfrm>
            <a:off x="574208" y="4896414"/>
            <a:ext cx="49359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algn="ctr" defTabSz="457200" rtl="1" eaLnBrk="1" latinLnBrk="0" hangingPunct="1"/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متى نستخدم هذا القانون ؟ </a:t>
            </a:r>
            <a:endParaRPr lang="en-GB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xmlns="" id="{311C18D0-A8AE-384C-8EDF-1D0F017EE350}"/>
              </a:ext>
            </a:extLst>
          </p:cNvPr>
          <p:cNvCxnSpPr>
            <a:endCxn id="3" idx="1"/>
          </p:cNvCxnSpPr>
          <p:nvPr/>
        </p:nvCxnSpPr>
        <p:spPr>
          <a:xfrm>
            <a:off x="1614311" y="1715911"/>
            <a:ext cx="1307116" cy="880210"/>
          </a:xfrm>
          <a:prstGeom prst="curvedConnector3">
            <a:avLst>
              <a:gd name="adj1" fmla="val 47409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C72CCF5-344E-7D4A-8396-4657DA1B1BFC}"/>
              </a:ext>
            </a:extLst>
          </p:cNvPr>
          <p:cNvSpPr txBox="1"/>
          <p:nvPr/>
        </p:nvSpPr>
        <p:spPr>
          <a:xfrm>
            <a:off x="259645" y="1226706"/>
            <a:ext cx="178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قانون المساعدة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003536" y="9144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03536" y="18288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9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215EC0-2300-4B4C-B93A-FB155EAD1C60}"/>
              </a:ext>
            </a:extLst>
          </p:cNvPr>
          <p:cNvSpPr/>
          <p:nvPr/>
        </p:nvSpPr>
        <p:spPr>
          <a:xfrm>
            <a:off x="4115718" y="690133"/>
            <a:ext cx="54938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اوجد </a:t>
            </a:r>
            <a:r>
              <a:rPr lang="ar-SA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الحد</a:t>
            </a:r>
            <a:r>
              <a:rPr lang="ar-A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AE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الثاني عشر للمتتالية الحسابية</a:t>
            </a:r>
            <a:r>
              <a:rPr lang="ar-SA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en-GB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9F891549-0127-6C48-9C7C-3CCA9AFD26DA}"/>
                  </a:ext>
                </a:extLst>
              </p:cNvPr>
              <p:cNvSpPr/>
              <p:nvPr/>
            </p:nvSpPr>
            <p:spPr>
              <a:xfrm>
                <a:off x="-476835" y="1492561"/>
                <a:ext cx="5961888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4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4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sz="4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4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23</m:t>
                    </m:r>
                    <m:r>
                      <a:rPr lang="en-US" sz="4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4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4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40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…….</a:t>
                </a:r>
                <a:endParaRPr lang="en-GB" sz="4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F891549-0127-6C48-9C7C-3CCA9AFD2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6835" y="1492561"/>
                <a:ext cx="5961888" cy="707886"/>
              </a:xfrm>
              <a:prstGeom prst="rect">
                <a:avLst/>
              </a:prstGeom>
              <a:blipFill rotWithShape="0">
                <a:blip r:embed="rId2"/>
                <a:stretch>
                  <a:fillRect t="-18103" b="-4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489" y="74736"/>
            <a:ext cx="3695752" cy="426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4489" y="1915703"/>
            <a:ext cx="3339702" cy="4559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180" y="2426286"/>
            <a:ext cx="4649168" cy="676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1100" y="4028059"/>
            <a:ext cx="3603091" cy="5608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7695" y="4572000"/>
            <a:ext cx="2878633" cy="134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A9801F4A-C172-4341-BF5E-6C0AF034D98B}"/>
                  </a:ext>
                </a:extLst>
              </p:cNvPr>
              <p:cNvSpPr/>
              <p:nvPr/>
            </p:nvSpPr>
            <p:spPr>
              <a:xfrm>
                <a:off x="463817" y="1026067"/>
                <a:ext cx="563218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sz="36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9801F4A-C172-4341-BF5E-6C0AF034D9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17" y="1026067"/>
                <a:ext cx="5632183" cy="646331"/>
              </a:xfrm>
              <a:prstGeom prst="rect">
                <a:avLst/>
              </a:prstGeom>
              <a:blipFill>
                <a:blip r:embed="rId2"/>
                <a:stretch>
                  <a:fillRect r="-67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E488B9-C0D2-0C4C-B458-FEC6E437D372}"/>
              </a:ext>
            </a:extLst>
          </p:cNvPr>
          <p:cNvSpPr/>
          <p:nvPr/>
        </p:nvSpPr>
        <p:spPr>
          <a:xfrm>
            <a:off x="3279908" y="0"/>
            <a:ext cx="674255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جد الحد المشار اليه لكل متتالية حسابية . </a:t>
            </a:r>
            <a:endParaRPr lang="en-IN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0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E488B9-C0D2-0C4C-B458-FEC6E437D372}"/>
              </a:ext>
            </a:extLst>
          </p:cNvPr>
          <p:cNvSpPr/>
          <p:nvPr/>
        </p:nvSpPr>
        <p:spPr>
          <a:xfrm>
            <a:off x="2311496" y="602734"/>
            <a:ext cx="674255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جد الحد المشار اليه لكل متتالية حسابية . </a:t>
            </a:r>
            <a:endParaRPr lang="en-IN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88857D47-3AC0-DB48-8AD2-004F39E2662A}"/>
                  </a:ext>
                </a:extLst>
              </p:cNvPr>
              <p:cNvSpPr/>
              <p:nvPr/>
            </p:nvSpPr>
            <p:spPr>
              <a:xfrm>
                <a:off x="415068" y="1811868"/>
                <a:ext cx="56809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sz="3600" i="0">
                          <a:latin typeface="Cambria Math" panose="02040503050406030204" pitchFamily="18" charset="0"/>
                        </a:rPr>
                        <m:t>   , 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57D47-3AC0-DB48-8AD2-004F39E266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68" y="1811868"/>
                <a:ext cx="5680932" cy="646331"/>
              </a:xfrm>
              <a:prstGeom prst="rect">
                <a:avLst/>
              </a:prstGeom>
              <a:blipFill>
                <a:blip r:embed="rId2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003536" y="9144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215EC0-2300-4B4C-B93A-FB155EAD1C60}"/>
              </a:ext>
            </a:extLst>
          </p:cNvPr>
          <p:cNvSpPr/>
          <p:nvPr/>
        </p:nvSpPr>
        <p:spPr>
          <a:xfrm>
            <a:off x="4930425" y="940456"/>
            <a:ext cx="57567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أكتب معادلة للحد النوني للمتسلسلة الحسابية</a:t>
            </a:r>
            <a:endParaRPr lang="en-GB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9F891549-0127-6C48-9C7C-3CCA9AFD26DA}"/>
                  </a:ext>
                </a:extLst>
              </p:cNvPr>
              <p:cNvSpPr/>
              <p:nvPr/>
            </p:nvSpPr>
            <p:spPr>
              <a:xfrm>
                <a:off x="190598" y="1034328"/>
                <a:ext cx="3578219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, −</m:t>
                    </m:r>
                    <m:r>
                      <a:rPr lang="en-US" sz="32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sz="32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, −</m:t>
                    </m:r>
                    <m:r>
                      <a:rPr lang="en-US" sz="32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32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en-GB" sz="32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……</a:t>
                </a:r>
                <a:endParaRPr lang="en-GB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F891549-0127-6C48-9C7C-3CCA9AFD2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98" y="1034328"/>
                <a:ext cx="3578219" cy="584775"/>
              </a:xfrm>
              <a:prstGeom prst="rect">
                <a:avLst/>
              </a:prstGeom>
              <a:blipFill rotWithShape="0">
                <a:blip r:embed="rId2"/>
                <a:stretch>
                  <a:fillRect t="-16667" r="-681" b="-38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190" y="-1"/>
            <a:ext cx="5968810" cy="552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887" y="1927745"/>
            <a:ext cx="5719861" cy="345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887" y="2661758"/>
            <a:ext cx="6899890" cy="115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9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215EC0-2300-4B4C-B93A-FB155EAD1C60}"/>
              </a:ext>
            </a:extLst>
          </p:cNvPr>
          <p:cNvSpPr/>
          <p:nvPr/>
        </p:nvSpPr>
        <p:spPr>
          <a:xfrm>
            <a:off x="4959854" y="831625"/>
            <a:ext cx="57567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أكتب معادلة للحد النوني للمتسلسلة الحسابية</a:t>
            </a:r>
            <a:endParaRPr lang="en-GB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190" y="-1"/>
            <a:ext cx="5968810" cy="552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68" y="1416400"/>
            <a:ext cx="3644537" cy="649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635" y="1695972"/>
            <a:ext cx="1160905" cy="571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5383" y="1981842"/>
            <a:ext cx="3263760" cy="368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4254" y="2664006"/>
            <a:ext cx="2968233" cy="383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254" y="3207837"/>
            <a:ext cx="1816434" cy="669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5230" y="4910950"/>
            <a:ext cx="1878729" cy="4931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8108" y="4843468"/>
            <a:ext cx="3352240" cy="4629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8108" y="5499739"/>
            <a:ext cx="3419424" cy="3343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8108" y="6021710"/>
            <a:ext cx="2620098" cy="64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79CDE5E-E8F2-B944-8DD8-FECF83375D2E}"/>
              </a:ext>
            </a:extLst>
          </p:cNvPr>
          <p:cNvSpPr/>
          <p:nvPr/>
        </p:nvSpPr>
        <p:spPr>
          <a:xfrm>
            <a:off x="1916979" y="784254"/>
            <a:ext cx="753603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اكتب معادلة الحد النوني لكل متتالية حسابية . </a:t>
            </a:r>
            <a:endParaRPr lang="en-IN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FF42A7C1-0C48-124A-B563-2A9CF97676F5}"/>
                  </a:ext>
                </a:extLst>
              </p:cNvPr>
              <p:cNvSpPr/>
              <p:nvPr/>
            </p:nvSpPr>
            <p:spPr>
              <a:xfrm>
                <a:off x="417732" y="1703400"/>
                <a:ext cx="341811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F42A7C1-0C48-124A-B563-2A9CF9767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32" y="1703400"/>
                <a:ext cx="3418115" cy="646331"/>
              </a:xfrm>
              <a:prstGeom prst="rect">
                <a:avLst/>
              </a:prstGeom>
              <a:blipFill>
                <a:blip r:embed="rId2"/>
                <a:stretch>
                  <a:fillRect r="-1481" b="-2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453" y="84432"/>
            <a:ext cx="2547564" cy="699822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2F21295-7825-4DA0-9B55-AFB87D260AF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0491" y="5025415"/>
            <a:ext cx="1967470" cy="19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5754A44F-8C06-6E46-B93B-0683F7A34631}"/>
                  </a:ext>
                </a:extLst>
              </p:cNvPr>
              <p:cNvSpPr/>
              <p:nvPr/>
            </p:nvSpPr>
            <p:spPr>
              <a:xfrm>
                <a:off x="437181" y="2109802"/>
                <a:ext cx="31967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 , −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 , …..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54A44F-8C06-6E46-B93B-0683F7A346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81" y="2109802"/>
                <a:ext cx="3196709" cy="64633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79CDE5E-E8F2-B944-8DD8-FECF83375D2E}"/>
              </a:ext>
            </a:extLst>
          </p:cNvPr>
          <p:cNvSpPr/>
          <p:nvPr/>
        </p:nvSpPr>
        <p:spPr>
          <a:xfrm>
            <a:off x="1916979" y="784254"/>
            <a:ext cx="7536038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اكتب معادلة الحد النوني لكل متتالية حسابية . </a:t>
            </a:r>
            <a:endParaRPr lang="en-IN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453" y="84432"/>
            <a:ext cx="2547564" cy="699822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2F21295-7825-4DA0-9B55-AFB87D260AF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0491" y="4890530"/>
            <a:ext cx="1967470" cy="19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8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0ADB35-5BD6-834F-86BE-8C0F065B3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xmlns="" id="{04825E4E-FC8C-164C-B65F-8127A7F1D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483">
            <a:off x="6915432" y="609717"/>
            <a:ext cx="2169571" cy="14945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BC0B2B2-846E-7E48-804E-0F1AC5BCD70E}"/>
              </a:ext>
            </a:extLst>
          </p:cNvPr>
          <p:cNvSpPr/>
          <p:nvPr/>
        </p:nvSpPr>
        <p:spPr>
          <a:xfrm>
            <a:off x="1705233" y="2426099"/>
            <a:ext cx="7216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الرجاء </a:t>
            </a:r>
            <a:r>
              <a:rPr lang="ar-AE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تسجيل الحضور من صفحة ال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chat  </a:t>
            </a:r>
            <a:endParaRPr lang="ar-S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 descr="A picture containing room&#10;&#10;Description automatically generated">
            <a:extLst>
              <a:ext uri="{FF2B5EF4-FFF2-40B4-BE49-F238E27FC236}">
                <a16:creationId xmlns:a16="http://schemas.microsoft.com/office/drawing/2014/main" xmlns="" id="{63018C41-1FE6-4D4E-8BD0-8D29DA2F0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541" y="526764"/>
            <a:ext cx="1938757" cy="13725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A28AC49-D8D8-6047-B710-B762001E42B2}"/>
              </a:ext>
            </a:extLst>
          </p:cNvPr>
          <p:cNvSpPr/>
          <p:nvPr/>
        </p:nvSpPr>
        <p:spPr>
          <a:xfrm>
            <a:off x="4284047" y="1120716"/>
            <a:ext cx="249811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الخضور والغياب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/>
          <a:srcRect l="76765" t="29150" r="1765" b="53987"/>
          <a:stretch/>
        </p:blipFill>
        <p:spPr>
          <a:xfrm>
            <a:off x="2402541" y="3153258"/>
            <a:ext cx="6284259" cy="277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0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8B1BCB4-7B56-1E47-A5F6-6B443BFE95B5}"/>
              </a:ext>
            </a:extLst>
          </p:cNvPr>
          <p:cNvSpPr/>
          <p:nvPr/>
        </p:nvSpPr>
        <p:spPr>
          <a:xfrm>
            <a:off x="2502528" y="2921168"/>
            <a:ext cx="5501827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6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اختبار قصير على البوابة </a:t>
            </a:r>
            <a:endParaRPr lang="en-IN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8DC7EE0-19B1-6D49-8E65-DECA40850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88792">
            <a:off x="4355013" y="639450"/>
            <a:ext cx="1610551" cy="17250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C817A71-1D87-B642-A00C-4958197583A8}"/>
              </a:ext>
            </a:extLst>
          </p:cNvPr>
          <p:cNvSpPr/>
          <p:nvPr/>
        </p:nvSpPr>
        <p:spPr>
          <a:xfrm>
            <a:off x="1101840" y="653534"/>
            <a:ext cx="805380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بالرجوع الى الكتاب المدرسي ( او باستخدامه من برنامج ديوان ) 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DFB9D45-21C4-8543-9724-DB00CE4F03A9}"/>
              </a:ext>
            </a:extLst>
          </p:cNvPr>
          <p:cNvSpPr/>
          <p:nvPr/>
        </p:nvSpPr>
        <p:spPr>
          <a:xfrm>
            <a:off x="4708597" y="2059001"/>
            <a:ext cx="444705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ما المقصود بالأوساط الحسابية ؟ 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3F69F7-9F57-234B-ABA8-22F49EED8814}"/>
              </a:ext>
            </a:extLst>
          </p:cNvPr>
          <p:cNvSpPr/>
          <p:nvPr/>
        </p:nvSpPr>
        <p:spPr>
          <a:xfrm>
            <a:off x="2286612" y="3141302"/>
            <a:ext cx="636103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إ</a:t>
            </a:r>
            <a:r>
              <a:rPr lang="ar-SA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جابة السؤال على بوابة التعلم الذكي في المناقشة 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knife&#10;&#10;Description automatically generated">
            <a:extLst>
              <a:ext uri="{FF2B5EF4-FFF2-40B4-BE49-F238E27FC236}">
                <a16:creationId xmlns:a16="http://schemas.microsoft.com/office/drawing/2014/main" xmlns="" id="{042AAC58-49C3-B645-A756-523D9A35B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611" y="4223603"/>
            <a:ext cx="5393023" cy="1026414"/>
          </a:xfrm>
          <a:prstGeom prst="rect">
            <a:avLst/>
          </a:prstGeom>
        </p:spPr>
      </p:pic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A99AA756-DF7F-824B-B2AB-47E6E0EB9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8403">
            <a:off x="864212" y="1710435"/>
            <a:ext cx="1422400" cy="1422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4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215EC0-2300-4B4C-B93A-FB155EAD1C60}"/>
              </a:ext>
            </a:extLst>
          </p:cNvPr>
          <p:cNvSpPr/>
          <p:nvPr/>
        </p:nvSpPr>
        <p:spPr>
          <a:xfrm>
            <a:off x="2834640" y="390459"/>
            <a:ext cx="49650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AE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إيجاد الأوساط الحسابية</a:t>
            </a:r>
            <a:r>
              <a:rPr lang="ar-SA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6062"/>
            <a:ext cx="10801528" cy="100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706" y="50357"/>
            <a:ext cx="5888294" cy="548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519" y="1012924"/>
            <a:ext cx="8958886" cy="459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257" y="1718264"/>
            <a:ext cx="6973341" cy="622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290" y="2850188"/>
            <a:ext cx="2316741" cy="12737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9F891549-0127-6C48-9C7C-3CCA9AFD26DA}"/>
                  </a:ext>
                </a:extLst>
              </p:cNvPr>
              <p:cNvSpPr/>
              <p:nvPr/>
            </p:nvSpPr>
            <p:spPr>
              <a:xfrm>
                <a:off x="1354324" y="4438709"/>
                <a:ext cx="4488692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32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,  … , …, </m:t>
                    </m:r>
                  </m:oMath>
                </a14:m>
                <a:r>
                  <a:rPr lang="en-GB" sz="3200" b="1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… , …  ,  22</a:t>
                </a:r>
                <a:endParaRPr lang="en-GB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F891549-0127-6C48-9C7C-3CCA9AFD2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324" y="4438709"/>
                <a:ext cx="4488692" cy="584775"/>
              </a:xfrm>
              <a:prstGeom prst="rect">
                <a:avLst/>
              </a:prstGeom>
              <a:blipFill rotWithShape="0">
                <a:blip r:embed="rId6"/>
                <a:stretch>
                  <a:fillRect t="-14583" r="-3664" b="-3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rved Up Arrow 6"/>
          <p:cNvSpPr/>
          <p:nvPr/>
        </p:nvSpPr>
        <p:spPr>
          <a:xfrm>
            <a:off x="2460550" y="5215888"/>
            <a:ext cx="877824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>
            <a:off x="1810919" y="5194172"/>
            <a:ext cx="877824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Up Arrow 13"/>
          <p:cNvSpPr/>
          <p:nvPr/>
        </p:nvSpPr>
        <p:spPr>
          <a:xfrm>
            <a:off x="3278735" y="5244840"/>
            <a:ext cx="877824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Up Arrow 14"/>
          <p:cNvSpPr/>
          <p:nvPr/>
        </p:nvSpPr>
        <p:spPr>
          <a:xfrm>
            <a:off x="3910486" y="5273792"/>
            <a:ext cx="877824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810919" y="6005312"/>
                <a:ext cx="5501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919" y="6005312"/>
                <a:ext cx="55015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460550" y="6013050"/>
                <a:ext cx="76931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550" y="6013050"/>
                <a:ext cx="769317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360335" y="6013050"/>
                <a:ext cx="5501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335" y="6013050"/>
                <a:ext cx="550151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156559" y="6013050"/>
                <a:ext cx="5501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559" y="6013050"/>
                <a:ext cx="550151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058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B5F4D67-56DA-9B43-9EB1-1BFC62768417}"/>
              </a:ext>
            </a:extLst>
          </p:cNvPr>
          <p:cNvSpPr/>
          <p:nvPr/>
        </p:nvSpPr>
        <p:spPr>
          <a:xfrm>
            <a:off x="3370991" y="1043001"/>
            <a:ext cx="5880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جد الأوساط الحسابية الخمسة بين </a:t>
            </a:r>
            <a:r>
              <a:rPr lang="en-GB" sz="3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-18 , 36 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388" y="76958"/>
            <a:ext cx="1920739" cy="68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B32EC47-2C14-554D-8D37-27D179C25663}"/>
              </a:ext>
            </a:extLst>
          </p:cNvPr>
          <p:cNvSpPr/>
          <p:nvPr/>
        </p:nvSpPr>
        <p:spPr>
          <a:xfrm>
            <a:off x="4345146" y="450334"/>
            <a:ext cx="5012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جد </a:t>
            </a:r>
            <a:r>
              <a:rPr lang="ar-SA" sz="3600" dirty="0">
                <a:solidFill>
                  <a:srgbClr val="00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Times New Roman" panose="02020603050405020304" pitchFamily="18" charset="0"/>
              </a:rPr>
              <a:t>الأوساط</a:t>
            </a:r>
            <a:r>
              <a:rPr lang="ar-SA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الحسابية في كل متتالية :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drawing of a person&#10;&#10;Description automatically generated">
            <a:extLst>
              <a:ext uri="{FF2B5EF4-FFF2-40B4-BE49-F238E27FC236}">
                <a16:creationId xmlns:a16="http://schemas.microsoft.com/office/drawing/2014/main" xmlns="" id="{F103E2B5-C216-1F42-9141-E25591AA60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4" y="1382183"/>
            <a:ext cx="3981450" cy="954617"/>
          </a:xfrm>
          <a:prstGeom prst="rect">
            <a:avLst/>
          </a:prstGeom>
        </p:spPr>
      </p:pic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460EBD87-1329-904E-ABB1-E8D0FC1C8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5" y="4331758"/>
            <a:ext cx="2472266" cy="20872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2290FE-AEC0-3A46-947D-749FAD9B8955}"/>
              </a:ext>
            </a:extLst>
          </p:cNvPr>
          <p:cNvSpPr txBox="1"/>
          <p:nvPr/>
        </p:nvSpPr>
        <p:spPr>
          <a:xfrm>
            <a:off x="728135" y="3962426"/>
            <a:ext cx="247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457200" rtl="1" eaLnBrk="1" latinLnBrk="0" hangingPunct="1"/>
            <a:r>
              <a:rPr lang="ar-SA" dirty="0"/>
              <a:t>استراتيجية معلم صغير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98A414D4-C294-1448-A12C-C602E30FC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5" y="4331758"/>
            <a:ext cx="2472266" cy="20872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88FE08-0D6E-ED40-B48C-579ECBD95875}"/>
              </a:ext>
            </a:extLst>
          </p:cNvPr>
          <p:cNvSpPr txBox="1"/>
          <p:nvPr/>
        </p:nvSpPr>
        <p:spPr>
          <a:xfrm>
            <a:off x="728135" y="3962426"/>
            <a:ext cx="247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457200" rtl="1" eaLnBrk="1" latinLnBrk="0" hangingPunct="1"/>
            <a:r>
              <a:rPr lang="ar-SA" dirty="0"/>
              <a:t>استراتيجية معلم صغير </a:t>
            </a:r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3DDA00CD-1715-6D4A-9A20-16CA3ADA05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9" y="884585"/>
            <a:ext cx="3484033" cy="99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3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7560593-B524-E84D-A45A-7013FAB0A39E}"/>
              </a:ext>
            </a:extLst>
          </p:cNvPr>
          <p:cNvSpPr/>
          <p:nvPr/>
        </p:nvSpPr>
        <p:spPr>
          <a:xfrm>
            <a:off x="925687" y="2103624"/>
            <a:ext cx="8253723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SA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لـ نتذكر معا المفاهيم التالية : </a:t>
            </a:r>
          </a:p>
          <a:p>
            <a:pPr algn="ctr" rtl="1">
              <a:spcAft>
                <a:spcPts val="0"/>
              </a:spcAft>
            </a:pPr>
            <a:r>
              <a:rPr lang="ar-SA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المتسلسلة </a:t>
            </a:r>
          </a:p>
          <a:p>
            <a:pPr algn="ctr" rtl="1">
              <a:spcAft>
                <a:spcPts val="0"/>
              </a:spcAft>
            </a:pPr>
            <a:r>
              <a:rPr lang="ar-SA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المتسلسلة الحسابية 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1861292-0246-7746-A8B0-652E67DD0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467" y="519206"/>
            <a:ext cx="2353734" cy="15844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EBEB40-E680-A34B-A892-C3C83FC2B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990" y="4831976"/>
            <a:ext cx="7303115" cy="1282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4DF0142-994F-844D-9952-641C13DC6D3F}"/>
              </a:ext>
            </a:extLst>
          </p:cNvPr>
          <p:cNvSpPr/>
          <p:nvPr/>
        </p:nvSpPr>
        <p:spPr>
          <a:xfrm>
            <a:off x="3019778" y="4508810"/>
            <a:ext cx="40655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الإجابة في المناقشة على البوابة 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8B1BCB4-7B56-1E47-A5F6-6B443BFE95B5}"/>
              </a:ext>
            </a:extLst>
          </p:cNvPr>
          <p:cNvSpPr/>
          <p:nvPr/>
        </p:nvSpPr>
        <p:spPr>
          <a:xfrm>
            <a:off x="3979126" y="458616"/>
            <a:ext cx="646362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AE" sz="6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الفرق بين المتتالية والمتسلسلة</a:t>
            </a:r>
            <a:endParaRPr lang="en-IN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632852EA-6AFB-497C-B269-01A880E78709}"/>
                  </a:ext>
                </a:extLst>
              </p:cNvPr>
              <p:cNvSpPr/>
              <p:nvPr/>
            </p:nvSpPr>
            <p:spPr>
              <a:xfrm>
                <a:off x="927652" y="2010337"/>
                <a:ext cx="6294783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17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GB" sz="40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32852EA-6AFB-497C-B269-01A880E78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52" y="2010337"/>
                <a:ext cx="6294783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8D50FC86-E9EA-43F7-A27D-828F2C5161A1}"/>
                  </a:ext>
                </a:extLst>
              </p:cNvPr>
              <p:cNvSpPr/>
              <p:nvPr/>
            </p:nvSpPr>
            <p:spPr>
              <a:xfrm>
                <a:off x="927653" y="2974514"/>
                <a:ext cx="6361086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0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40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40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40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17</m:t>
                      </m:r>
                      <m:r>
                        <a:rPr lang="en-US" sz="40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US" sz="40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GB" sz="40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D50FC86-E9EA-43F7-A27D-828F2C516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53" y="2974514"/>
                <a:ext cx="636108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1C7ADF0-AC04-4A5E-8A74-075FCE1A5249}"/>
              </a:ext>
            </a:extLst>
          </p:cNvPr>
          <p:cNvSpPr/>
          <p:nvPr/>
        </p:nvSpPr>
        <p:spPr>
          <a:xfrm>
            <a:off x="5367195" y="1984594"/>
            <a:ext cx="213353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AE" sz="4000" dirty="0">
                <a:solidFill>
                  <a:srgbClr val="000000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متتالية</a:t>
            </a:r>
            <a:r>
              <a:rPr lang="ar-A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AE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منتهية</a:t>
            </a:r>
            <a:endParaRPr lang="en-IN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7163DA6-9D29-4030-AEB8-FF6CB152CCFE}"/>
              </a:ext>
            </a:extLst>
          </p:cNvPr>
          <p:cNvSpPr/>
          <p:nvPr/>
        </p:nvSpPr>
        <p:spPr>
          <a:xfrm>
            <a:off x="7288738" y="2820625"/>
            <a:ext cx="255762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AE" sz="4000" dirty="0">
                <a:solidFill>
                  <a:srgbClr val="000000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متسلسلة منتهية</a:t>
            </a:r>
            <a:endParaRPr lang="en-IN" sz="4000" dirty="0">
              <a:solidFill>
                <a:srgbClr val="000000"/>
              </a:solidFill>
              <a:latin typeface="Calibri" panose="020F0502020204030204" pitchFamily="34" charset="0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618CB50F-7F2C-410B-BF3B-960EB756D230}"/>
                  </a:ext>
                </a:extLst>
              </p:cNvPr>
              <p:cNvSpPr/>
              <p:nvPr/>
            </p:nvSpPr>
            <p:spPr>
              <a:xfrm>
                <a:off x="861349" y="4296249"/>
                <a:ext cx="6294783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4000" b="0" i="1" cap="none" spc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,…</m:t>
                      </m:r>
                    </m:oMath>
                  </m:oMathPara>
                </a14:m>
                <a:endParaRPr lang="en-GB" sz="40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18CB50F-7F2C-410B-BF3B-960EB756D2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49" y="4296249"/>
                <a:ext cx="629478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5C39866-E6C8-4CD0-AE55-759A1226C2C5}"/>
                  </a:ext>
                </a:extLst>
              </p:cNvPr>
              <p:cNvSpPr/>
              <p:nvPr/>
            </p:nvSpPr>
            <p:spPr>
              <a:xfrm>
                <a:off x="861350" y="5260426"/>
                <a:ext cx="797785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4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4000" b="0" i="1" cap="none" spc="0" smtClean="0">
                          <a:ln w="0"/>
                          <a:solidFill>
                            <a:srgbClr val="FF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400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5C39866-E6C8-4CD0-AE55-759A1226C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50" y="5260426"/>
                <a:ext cx="7977850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1AD74EB-783E-4DB6-B011-0ACF7CA65EFA}"/>
              </a:ext>
            </a:extLst>
          </p:cNvPr>
          <p:cNvSpPr/>
          <p:nvPr/>
        </p:nvSpPr>
        <p:spPr>
          <a:xfrm>
            <a:off x="6096000" y="4364787"/>
            <a:ext cx="333954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AE" sz="4000" dirty="0">
                <a:solidFill>
                  <a:srgbClr val="000000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متتالية غير منتهية</a:t>
            </a:r>
            <a:endParaRPr lang="en-IN" sz="4000" dirty="0">
              <a:solidFill>
                <a:srgbClr val="000000"/>
              </a:solidFill>
              <a:latin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A5F1A91-2364-4476-B877-A95965316925}"/>
              </a:ext>
            </a:extLst>
          </p:cNvPr>
          <p:cNvSpPr/>
          <p:nvPr/>
        </p:nvSpPr>
        <p:spPr>
          <a:xfrm>
            <a:off x="8176590" y="5237538"/>
            <a:ext cx="333954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AE" sz="4000" dirty="0">
                <a:solidFill>
                  <a:srgbClr val="000000"/>
                </a:solidFill>
                <a:latin typeface="Calibri" panose="020F0502020204030204" pitchFamily="34" charset="0"/>
                <a:cs typeface="Sakkal Majalla" panose="02000000000000000000" pitchFamily="2" charset="-78"/>
              </a:rPr>
              <a:t>متسلسلة غير منتهية</a:t>
            </a:r>
            <a:endParaRPr lang="en-IN" sz="4000" dirty="0">
              <a:solidFill>
                <a:srgbClr val="000000"/>
              </a:solidFill>
              <a:latin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40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88DB6A0-F684-9745-8039-8A1B4F6640F3}"/>
              </a:ext>
            </a:extLst>
          </p:cNvPr>
          <p:cNvSpPr/>
          <p:nvPr/>
        </p:nvSpPr>
        <p:spPr>
          <a:xfrm>
            <a:off x="2825240" y="450335"/>
            <a:ext cx="515077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المجموع الجزئي لمتسلسلة حسابية : </a:t>
            </a: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xmlns="" id="{559D916B-12B3-144C-B2BA-5A1763239D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649449"/>
                  </p:ext>
                </p:extLst>
              </p:nvPr>
            </p:nvGraphicFramePr>
            <p:xfrm>
              <a:off x="1819225" y="1723888"/>
              <a:ext cx="7162801" cy="1933067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2726266">
                      <a:extLst>
                        <a:ext uri="{9D8B030D-6E8A-4147-A177-3AD203B41FA5}">
                          <a16:colId xmlns:a16="http://schemas.microsoft.com/office/drawing/2014/main" xmlns="" val="2680934743"/>
                        </a:ext>
                      </a:extLst>
                    </a:gridCol>
                    <a:gridCol w="4436535">
                      <a:extLst>
                        <a:ext uri="{9D8B030D-6E8A-4147-A177-3AD203B41FA5}">
                          <a16:colId xmlns:a16="http://schemas.microsoft.com/office/drawing/2014/main" xmlns="" val="2933849413"/>
                        </a:ext>
                      </a:extLst>
                    </a:gridCol>
                  </a:tblGrid>
                  <a:tr h="401174">
                    <a:tc>
                      <a:txBody>
                        <a:bodyPr/>
                        <a:lstStyle/>
                        <a:p>
                          <a:pPr algn="ctr" rtl="1">
                            <a:spcAft>
                              <a:spcPts val="0"/>
                            </a:spcAft>
                          </a:pPr>
                          <a:r>
                            <a:rPr lang="ar-SA" sz="2800" b="1" i="0">
                              <a:effectLst/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rPr>
                            <a:t>المعطيات</a:t>
                          </a:r>
                          <a:endParaRPr lang="en-IN" sz="2000" b="1" i="0">
                            <a:effectLst/>
                            <a:latin typeface="Sakkal Majalla" panose="02000000000000000000" pitchFamily="2" charset="-78"/>
                            <a:ea typeface="Calibri" panose="020F0502020204030204" pitchFamily="34" charset="0"/>
                            <a:cs typeface="Sakkal Majalla" panose="020000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spcAft>
                              <a:spcPts val="0"/>
                            </a:spcAft>
                          </a:pPr>
                          <a:r>
                            <a:rPr lang="ar-SA" sz="2800" b="1" i="0">
                              <a:effectLst/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rPr>
                            <a:t>القانون</a:t>
                          </a:r>
                          <a:endParaRPr lang="en-IN" sz="2000" b="1" i="0">
                            <a:effectLst/>
                            <a:latin typeface="Sakkal Majalla" panose="02000000000000000000" pitchFamily="2" charset="-78"/>
                            <a:ea typeface="Calibri" panose="020F0502020204030204" pitchFamily="34" charset="0"/>
                            <a:cs typeface="Sakkal Majalla" panose="020000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4154831307"/>
                      </a:ext>
                    </a:extLst>
                  </a:tr>
                  <a:tr h="726188">
                    <a:tc>
                      <a:txBody>
                        <a:bodyPr/>
                        <a:lstStyle/>
                        <a:p>
                          <a:pPr algn="ctr" rtl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a:rPr lang="en-US" sz="2800" b="1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 , </m:t>
                                </m:r>
                                <m:sSub>
                                  <m:sSubPr>
                                    <m:ctrlPr>
                                      <a:rPr lang="en-IN" sz="2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a:rPr lang="en-US" sz="2800" b="1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000" b="1" i="0">
                            <a:effectLst/>
                            <a:latin typeface="Sakkal Majalla" panose="02000000000000000000" pitchFamily="2" charset="-78"/>
                            <a:ea typeface="Calibri" panose="020F0502020204030204" pitchFamily="34" charset="0"/>
                            <a:cs typeface="Sakkal Majalla" panose="020000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𝐬</m:t>
                                    </m:r>
                                  </m:e>
                                  <m:sub>
                                    <m:r>
                                      <a:rPr lang="en-US" sz="2800" b="1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</m:sSub>
                                <m:r>
                                  <a:rPr lang="en-US" sz="2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𝐧</m:t>
                                </m:r>
                                <m:r>
                                  <a:rPr lang="en-US" sz="2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IN" sz="2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IN" sz="28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𝐚</m:t>
                                        </m:r>
                                      </m:e>
                                      <m:sub>
                                        <m:r>
                                          <a:rPr lang="en-US" sz="2800" b="1" i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sz="2800" b="1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IN" sz="2800" b="1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𝐚</m:t>
                                        </m:r>
                                      </m:e>
                                      <m:sub>
                                        <m:r>
                                          <a:rPr lang="en-US" sz="2800" b="1" i="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𝐧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b="1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2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2000" b="1" i="0" dirty="0">
                            <a:effectLst/>
                            <a:latin typeface="Sakkal Majalla" panose="02000000000000000000" pitchFamily="2" charset="-78"/>
                            <a:ea typeface="Calibri" panose="020F0502020204030204" pitchFamily="34" charset="0"/>
                            <a:cs typeface="Sakkal Majalla" panose="020000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620221674"/>
                      </a:ext>
                    </a:extLst>
                  </a:tr>
                  <a:tr h="684504">
                    <a:tc>
                      <a:txBody>
                        <a:bodyPr/>
                        <a:lstStyle/>
                        <a:p>
                          <a:pPr algn="ctr" rtl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  <m:r>
                                  <a:rPr lang="en-US" sz="2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 , </m:t>
                                </m:r>
                                <m:sSub>
                                  <m:sSubPr>
                                    <m:ctrlPr>
                                      <a:rPr lang="en-IN" sz="2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a:rPr lang="en-US" sz="2800" b="1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IN" sz="2000" b="1" i="0" dirty="0">
                            <a:effectLst/>
                            <a:latin typeface="Sakkal Majalla" panose="02000000000000000000" pitchFamily="2" charset="-78"/>
                            <a:ea typeface="Calibri" panose="020F0502020204030204" pitchFamily="34" charset="0"/>
                            <a:cs typeface="Sakkal Majalla" panose="020000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IN" sz="2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𝐬</m:t>
                                    </m:r>
                                  </m:e>
                                  <m:sub>
                                    <m:r>
                                      <a:rPr lang="en-US" sz="2800" b="1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sub>
                                </m:sSub>
                                <m:r>
                                  <a:rPr lang="en-US" sz="2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IN" sz="2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num>
                                  <m:den>
                                    <m:r>
                                      <a:rPr lang="en-US" sz="2800" b="1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US" sz="2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lang="en-IN" sz="2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𝐚</m:t>
                                    </m:r>
                                  </m:e>
                                  <m:sub>
                                    <m:r>
                                      <a:rPr lang="en-US" sz="2800" b="1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IN" sz="28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  <m:r>
                                      <a:rPr lang="en-US" sz="2800" b="1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1" i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sz="2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  <m:r>
                                  <a:rPr lang="en-US" sz="2800" b="1" i="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IN" sz="2000" b="1" i="0" dirty="0">
                            <a:effectLst/>
                            <a:latin typeface="Sakkal Majalla" panose="02000000000000000000" pitchFamily="2" charset="-78"/>
                            <a:ea typeface="Calibri" panose="020F0502020204030204" pitchFamily="34" charset="0"/>
                            <a:cs typeface="Sakkal Majalla" panose="020000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349211846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559D916B-12B3-144C-B2BA-5A1763239D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649449"/>
                  </p:ext>
                </p:extLst>
              </p:nvPr>
            </p:nvGraphicFramePr>
            <p:xfrm>
              <a:off x="1819225" y="1723888"/>
              <a:ext cx="7162801" cy="1933067"/>
            </p:xfrm>
            <a:graphic>
              <a:graphicData uri="http://schemas.openxmlformats.org/drawingml/2006/table">
                <a:tbl>
                  <a:tblPr rtl="1" firstRow="1" firstCol="1" bandRow="1">
                    <a:tableStyleId>{5C22544A-7EE6-4342-B048-85BDC9FD1C3A}</a:tableStyleId>
                  </a:tblPr>
                  <a:tblGrid>
                    <a:gridCol w="2726266">
                      <a:extLst>
                        <a:ext uri="{9D8B030D-6E8A-4147-A177-3AD203B41FA5}">
                          <a16:colId xmlns:a16="http://schemas.microsoft.com/office/drawing/2014/main" val="2680934743"/>
                        </a:ext>
                      </a:extLst>
                    </a:gridCol>
                    <a:gridCol w="4436535">
                      <a:extLst>
                        <a:ext uri="{9D8B030D-6E8A-4147-A177-3AD203B41FA5}">
                          <a16:colId xmlns:a16="http://schemas.microsoft.com/office/drawing/2014/main" val="2933849413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pPr algn="ctr" rtl="1">
                            <a:spcAft>
                              <a:spcPts val="0"/>
                            </a:spcAft>
                          </a:pPr>
                          <a:r>
                            <a:rPr lang="ar-SA" sz="2800" b="1" i="0">
                              <a:effectLst/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rPr>
                            <a:t>المعطيات</a:t>
                          </a:r>
                          <a:endParaRPr lang="en-IN" sz="2000" b="1" i="0">
                            <a:effectLst/>
                            <a:latin typeface="Sakkal Majalla" panose="02000000000000000000" pitchFamily="2" charset="-78"/>
                            <a:ea typeface="Calibri" panose="020F0502020204030204" pitchFamily="34" charset="0"/>
                            <a:cs typeface="Sakkal Majalla" panose="020000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 rtl="1">
                            <a:spcAft>
                              <a:spcPts val="0"/>
                            </a:spcAft>
                          </a:pPr>
                          <a:r>
                            <a:rPr lang="ar-SA" sz="2800" b="1" i="0">
                              <a:effectLst/>
                              <a:latin typeface="Sakkal Majalla" panose="02000000000000000000" pitchFamily="2" charset="-78"/>
                              <a:cs typeface="Sakkal Majalla" panose="02000000000000000000" pitchFamily="2" charset="-78"/>
                            </a:rPr>
                            <a:t>القانون</a:t>
                          </a:r>
                          <a:endParaRPr lang="en-IN" sz="2000" b="1" i="0">
                            <a:effectLst/>
                            <a:latin typeface="Sakkal Majalla" panose="02000000000000000000" pitchFamily="2" charset="-78"/>
                            <a:ea typeface="Calibri" panose="020F0502020204030204" pitchFamily="34" charset="0"/>
                            <a:cs typeface="Sakkal Majalla" panose="02000000000000000000" pitchFamily="2" charset="-78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154831307"/>
                      </a:ext>
                    </a:extLst>
                  </a:tr>
                  <a:tr h="7722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65" t="-68852" r="-163256" b="-1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1714" t="-68852" r="-286" b="-1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0221674"/>
                      </a:ext>
                    </a:extLst>
                  </a:tr>
                  <a:tr h="7340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65" t="-177586" r="-163256" b="-1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61714" t="-177586" r="-286" b="-155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211846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FCAD06F-A4D1-9746-BB98-326969989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810" y="4222622"/>
            <a:ext cx="1422400" cy="1422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B0466AB-51B8-9B4B-8714-9E78B75577E5}"/>
              </a:ext>
            </a:extLst>
          </p:cNvPr>
          <p:cNvSpPr/>
          <p:nvPr/>
        </p:nvSpPr>
        <p:spPr>
          <a:xfrm>
            <a:off x="1874678" y="4777881"/>
            <a:ext cx="51459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algn="ctr" defTabSz="457200" rtl="1" eaLnBrk="1" latinLnBrk="0" hangingPunct="1"/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متى نستخدم هذه القوانين ؟ </a:t>
            </a:r>
            <a:endParaRPr lang="en-GB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A1C38EF-7089-6D44-9BE1-84BDCA608995}"/>
              </a:ext>
            </a:extLst>
          </p:cNvPr>
          <p:cNvSpPr/>
          <p:nvPr/>
        </p:nvSpPr>
        <p:spPr>
          <a:xfrm>
            <a:off x="5227012" y="1062668"/>
            <a:ext cx="208818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algn="ctr" defTabSz="457200" rtl="1" eaLnBrk="1" latinLnBrk="0" hangingPunct="1"/>
            <a:r>
              <a:rPr lang="ar-SA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تـهـيـئـة : </a:t>
            </a:r>
            <a:endParaRPr lang="en-GB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75568E0-7330-A946-B882-2AD2B51EA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4023">
            <a:off x="1343423" y="575340"/>
            <a:ext cx="3006922" cy="18979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EAD3979-22B1-1240-9CE8-EE4B72DBC469}"/>
              </a:ext>
            </a:extLst>
          </p:cNvPr>
          <p:cNvSpPr/>
          <p:nvPr/>
        </p:nvSpPr>
        <p:spPr>
          <a:xfrm>
            <a:off x="1023523" y="2905552"/>
            <a:ext cx="86453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algn="ctr" defTabSz="457200" rtl="1" eaLnBrk="1" latinLnBrk="0" hangingPunct="1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دخول الى بوابة التعلم الذكي ..</a:t>
            </a:r>
          </a:p>
          <a:p>
            <a:pPr marL="0" algn="ctr" defTabSz="457200" rtl="1" eaLnBrk="1" latinLnBrk="0" hangingPunct="1"/>
            <a:r>
              <a:rPr lang="ar-S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والذهاب الى مسابقة ( هندسية ام حسابية )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8B1BCB4-7B56-1E47-A5F6-6B443BFE95B5}"/>
              </a:ext>
            </a:extLst>
          </p:cNvPr>
          <p:cNvSpPr/>
          <p:nvPr/>
        </p:nvSpPr>
        <p:spPr>
          <a:xfrm>
            <a:off x="4572000" y="505662"/>
            <a:ext cx="502894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AE" sz="32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أوجد مجموع  180 + ....... + 26 + 19 +12  </a:t>
            </a:r>
            <a:endParaRPr lang="en-I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799" y="76924"/>
            <a:ext cx="3973201" cy="3955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660" y="1624610"/>
            <a:ext cx="864879" cy="341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093" y="1569610"/>
            <a:ext cx="1086783" cy="396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324" y="1484360"/>
            <a:ext cx="2301507" cy="48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4108" y="2375312"/>
            <a:ext cx="3003094" cy="4593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5269" y="2953590"/>
            <a:ext cx="2751540" cy="2904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5269" y="3415335"/>
            <a:ext cx="1575008" cy="6918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8986" y="4041648"/>
            <a:ext cx="3840182" cy="4292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4108" y="5203432"/>
            <a:ext cx="3317892" cy="14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0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3E19AD2-474F-F644-9BB7-C1D451FAD51B}"/>
              </a:ext>
            </a:extLst>
          </p:cNvPr>
          <p:cNvSpPr/>
          <p:nvPr/>
        </p:nvSpPr>
        <p:spPr>
          <a:xfrm>
            <a:off x="3687216" y="365667"/>
            <a:ext cx="55883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4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جد مجموع كل متسلسلة حسابية . </a:t>
            </a:r>
            <a:endParaRPr lang="en-IN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E43C76E7-76BA-FE48-9051-D42F31F08996}"/>
                  </a:ext>
                </a:extLst>
              </p:cNvPr>
              <p:cNvSpPr/>
              <p:nvPr/>
            </p:nvSpPr>
            <p:spPr>
              <a:xfrm>
                <a:off x="0" y="1321374"/>
                <a:ext cx="697653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240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43C76E7-76BA-FE48-9051-D42F31F08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21374"/>
                <a:ext cx="6976533" cy="707886"/>
              </a:xfrm>
              <a:prstGeom prst="rect">
                <a:avLst/>
              </a:prstGeom>
              <a:blipFill>
                <a:blip r:embed="rId2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E18C3BE4-CC8F-CD44-B054-B8601F71C20E}"/>
                  </a:ext>
                </a:extLst>
              </p:cNvPr>
              <p:cNvSpPr/>
              <p:nvPr/>
            </p:nvSpPr>
            <p:spPr>
              <a:xfrm>
                <a:off x="165676" y="1381667"/>
                <a:ext cx="537095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18C3BE4-CC8F-CD44-B054-B8601F71C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76" y="1381667"/>
                <a:ext cx="5370957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330" y="0"/>
            <a:ext cx="5192206" cy="11062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41B9DF-CE1F-4A54-8C33-33E804A31F32}"/>
              </a:ext>
            </a:extLst>
          </p:cNvPr>
          <p:cNvSpPr/>
          <p:nvPr/>
        </p:nvSpPr>
        <p:spPr>
          <a:xfrm>
            <a:off x="2558401" y="5651233"/>
            <a:ext cx="521168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A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يرجى كتابة الإجابة النهائية في لوحة المناقشة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9AC38E55-2E98-494E-AA83-4B5CA752C7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56765">
            <a:off x="37721" y="4847904"/>
            <a:ext cx="1824721" cy="182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7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B88EFA5-5CDE-E942-B15A-FF2BBBDF96FB}"/>
              </a:ext>
            </a:extLst>
          </p:cNvPr>
          <p:cNvSpPr/>
          <p:nvPr/>
        </p:nvSpPr>
        <p:spPr>
          <a:xfrm>
            <a:off x="2658534" y="952157"/>
            <a:ext cx="516466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</a:pPr>
            <a:endParaRPr lang="ar-SA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spcAft>
                <a:spcPts val="0"/>
              </a:spcAft>
            </a:pPr>
            <a:r>
              <a:rPr lang="ar-SA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تدريب على البوابة </a:t>
            </a:r>
          </a:p>
          <a:p>
            <a:pPr algn="ctr" rtl="1">
              <a:spcAft>
                <a:spcPts val="0"/>
              </a:spcAft>
            </a:pP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DBB6D21-1ECE-014B-B27B-218672755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2788957"/>
            <a:ext cx="6011333" cy="22339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0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126" y="67448"/>
            <a:ext cx="5208874" cy="417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88" y="652298"/>
            <a:ext cx="11076229" cy="481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087" y="1283192"/>
            <a:ext cx="2247273" cy="403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39" y="1915294"/>
            <a:ext cx="1952548" cy="571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39" y="2715768"/>
            <a:ext cx="2004317" cy="552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588" y="3429000"/>
            <a:ext cx="1215600" cy="557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6377" y="1314374"/>
            <a:ext cx="1942123" cy="3723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0548" y="1933582"/>
            <a:ext cx="2936852" cy="1431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8535" y="4208170"/>
            <a:ext cx="5276461" cy="569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8723" y="5078360"/>
            <a:ext cx="5376084" cy="316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08535" y="5703488"/>
            <a:ext cx="3827483" cy="36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7D945947-575F-AD49-B1C3-EA186F421FE8}"/>
                  </a:ext>
                </a:extLst>
              </p:cNvPr>
              <p:cNvSpPr/>
              <p:nvPr/>
            </p:nvSpPr>
            <p:spPr>
              <a:xfrm>
                <a:off x="212751" y="1737267"/>
                <a:ext cx="49277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D945947-575F-AD49-B1C3-EA186F421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51" y="1737267"/>
                <a:ext cx="4927759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616" y="0"/>
            <a:ext cx="7886920" cy="11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B0F93B3-DC2A-B647-8292-7DFD743BAD05}"/>
              </a:ext>
            </a:extLst>
          </p:cNvPr>
          <p:cNvSpPr/>
          <p:nvPr/>
        </p:nvSpPr>
        <p:spPr>
          <a:xfrm>
            <a:off x="1760927" y="568868"/>
            <a:ext cx="7346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جد الحدود الثلاثة الأولى لكل متسلسلة حسابية مما يلي . 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884093B0-7E86-444C-874B-9838E21C1C49}"/>
                  </a:ext>
                </a:extLst>
              </p:cNvPr>
              <p:cNvSpPr/>
              <p:nvPr/>
            </p:nvSpPr>
            <p:spPr>
              <a:xfrm>
                <a:off x="833790" y="1940467"/>
                <a:ext cx="52622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288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5280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4093B0-7E86-444C-874B-9838E21C1C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90" y="1940467"/>
                <a:ext cx="5262210" cy="523220"/>
              </a:xfrm>
              <a:prstGeom prst="rect">
                <a:avLst/>
              </a:prstGeom>
              <a:blipFill>
                <a:blip r:embed="rId2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cartoon character&#10;&#10;Description automatically generated">
            <a:extLst>
              <a:ext uri="{FF2B5EF4-FFF2-40B4-BE49-F238E27FC236}">
                <a16:creationId xmlns:a16="http://schemas.microsoft.com/office/drawing/2014/main" xmlns="" id="{26A353AA-9043-0646-88BF-67595B60A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5" y="4331758"/>
            <a:ext cx="2472266" cy="20872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240C67-957F-564A-8BB6-36CCC7CDAE5E}"/>
              </a:ext>
            </a:extLst>
          </p:cNvPr>
          <p:cNvSpPr txBox="1"/>
          <p:nvPr/>
        </p:nvSpPr>
        <p:spPr>
          <a:xfrm>
            <a:off x="728135" y="3962426"/>
            <a:ext cx="247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457200" rtl="1" eaLnBrk="1" latinLnBrk="0" hangingPunct="1"/>
            <a:r>
              <a:rPr lang="ar-SA" dirty="0"/>
              <a:t>استراتيجية معلم صغير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9E7A2119-34FC-EB48-AC11-69B8646E97D0}"/>
                  </a:ext>
                </a:extLst>
              </p:cNvPr>
              <p:cNvSpPr txBox="1"/>
              <p:nvPr/>
            </p:nvSpPr>
            <p:spPr>
              <a:xfrm>
                <a:off x="728135" y="584200"/>
                <a:ext cx="63621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𝟑𝟔𝟐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 , </m:t>
                      </m:r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𝟒𝟕𝟕𝟎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7A2119-34FC-EB48-AC11-69B8646E9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35" y="584200"/>
                <a:ext cx="6362191" cy="553998"/>
              </a:xfrm>
              <a:prstGeom prst="rect">
                <a:avLst/>
              </a:prstGeom>
              <a:blipFill>
                <a:blip r:embed="rId3"/>
                <a:stretch>
                  <a:fillRect l="-199" t="-4444" r="-797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0B2FD484-4FA5-BA4F-B637-95DBAB8A7C03}"/>
                  </a:ext>
                </a:extLst>
              </p:cNvPr>
              <p:cNvSpPr txBox="1"/>
              <p:nvPr/>
            </p:nvSpPr>
            <p:spPr>
              <a:xfrm>
                <a:off x="838199" y="956734"/>
                <a:ext cx="595515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, 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22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, ………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B2FD484-4FA5-BA4F-B637-95DBAB8A7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956734"/>
                <a:ext cx="5955156" cy="553998"/>
              </a:xfrm>
              <a:prstGeom prst="rect">
                <a:avLst/>
              </a:prstGeom>
              <a:blipFill>
                <a:blip r:embed="rId2"/>
                <a:stretch>
                  <a:fillRect t="-4444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2F3EDE1-BAB9-E047-8054-66A49F708D71}"/>
              </a:ext>
            </a:extLst>
          </p:cNvPr>
          <p:cNvSpPr/>
          <p:nvPr/>
        </p:nvSpPr>
        <p:spPr>
          <a:xfrm>
            <a:off x="5222509" y="2126735"/>
            <a:ext cx="3868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كم </a:t>
            </a:r>
            <a:r>
              <a:rPr lang="ar-SA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عدد الحدود في المتتالية ؟ 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91706D7-4533-5843-B682-B843A2F1A2CB}"/>
              </a:ext>
            </a:extLst>
          </p:cNvPr>
          <p:cNvSpPr/>
          <p:nvPr/>
        </p:nvSpPr>
        <p:spPr>
          <a:xfrm>
            <a:off x="4888967" y="3065903"/>
            <a:ext cx="4204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هل يمكن كتابة جميع الحدود ؟ 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4C2E82E-4C2C-1A47-BC9F-01C6B153BAFE}"/>
              </a:ext>
            </a:extLst>
          </p:cNvPr>
          <p:cNvSpPr/>
          <p:nvPr/>
        </p:nvSpPr>
        <p:spPr>
          <a:xfrm>
            <a:off x="674513" y="4355407"/>
            <a:ext cx="82541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A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ابحثي </a:t>
            </a:r>
            <a:r>
              <a:rPr lang="ar-SA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عن رمز رياضي استطيع من خلاله التعبير عن المتتالية ...!! 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A979253B-A2CE-4F4E-A1F3-EEE75EDE6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56765">
            <a:off x="1020602" y="2402064"/>
            <a:ext cx="1824721" cy="1824721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38312D5-26E6-154F-947C-D494E4F30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53787">
            <a:off x="8645239" y="5006446"/>
            <a:ext cx="1397000" cy="1447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F2F44D7-B53C-0D49-96F6-CEB90EDAB201}"/>
              </a:ext>
            </a:extLst>
          </p:cNvPr>
          <p:cNvSpPr/>
          <p:nvPr/>
        </p:nvSpPr>
        <p:spPr>
          <a:xfrm>
            <a:off x="6587623" y="512001"/>
            <a:ext cx="23695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انه الرمز </a:t>
            </a:r>
            <a:endParaRPr lang="en-GB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BB9FBE58-68D5-EC40-98C3-6D4548A2053B}"/>
                  </a:ext>
                </a:extLst>
              </p:cNvPr>
              <p:cNvSpPr/>
              <p:nvPr/>
            </p:nvSpPr>
            <p:spPr>
              <a:xfrm>
                <a:off x="5672669" y="2729740"/>
                <a:ext cx="2702650" cy="931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800" b="0" i="1" smtClean="0">
                          <a:latin typeface="Cambria Math" panose="02040503050406030204" pitchFamily="18" charset="0"/>
                        </a:rPr>
                        <m:t>سيجما</m:t>
                      </m:r>
                      <m:r>
                        <a:rPr lang="ar-SA" sz="4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B9FBE58-68D5-EC40-98C3-6D4548A20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669" y="2729740"/>
                <a:ext cx="2702650" cy="931537"/>
              </a:xfrm>
              <a:prstGeom prst="rect">
                <a:avLst/>
              </a:prstGeom>
              <a:blipFill>
                <a:blip r:embed="rId2"/>
                <a:stretch>
                  <a:fillRect t="-6757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B5BCD89F-B476-184D-9006-1BE51D2FDEE2}"/>
                  </a:ext>
                </a:extLst>
              </p:cNvPr>
              <p:cNvSpPr/>
              <p:nvPr/>
            </p:nvSpPr>
            <p:spPr>
              <a:xfrm>
                <a:off x="2336801" y="2141150"/>
                <a:ext cx="2702650" cy="210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5BCD89F-B476-184D-9006-1BE51D2FDE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801" y="2141150"/>
                <a:ext cx="2702650" cy="2108719"/>
              </a:xfrm>
              <a:prstGeom prst="rect">
                <a:avLst/>
              </a:prstGeom>
              <a:blipFill>
                <a:blip r:embed="rId3"/>
                <a:stretch>
                  <a:fillRect l="-73364" t="-113772" r="-20093" b="-17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3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A1C38EF-7089-6D44-9BE1-84BDCA608995}"/>
              </a:ext>
            </a:extLst>
          </p:cNvPr>
          <p:cNvSpPr/>
          <p:nvPr/>
        </p:nvSpPr>
        <p:spPr>
          <a:xfrm>
            <a:off x="4234258" y="3974619"/>
            <a:ext cx="20881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algn="ctr" defTabSz="457200" rtl="1" eaLnBrk="1" latinLnBrk="0" hangingPunct="1"/>
            <a:r>
              <a:rPr lang="ar-AE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حسابية</a:t>
            </a:r>
            <a:endParaRPr lang="en-GB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BED59C-23F4-4AF1-B1AB-11A050C4CD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9498" y="895866"/>
            <a:ext cx="8621150" cy="243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4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9CDFD4-026E-4E11-8E4E-372D90A41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58" y="1056513"/>
            <a:ext cx="11805588" cy="4024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046" y="87592"/>
            <a:ext cx="9600954" cy="4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8B1BCB4-7B56-1E47-A5F6-6B443BFE95B5}"/>
              </a:ext>
            </a:extLst>
          </p:cNvPr>
          <p:cNvSpPr/>
          <p:nvPr/>
        </p:nvSpPr>
        <p:spPr>
          <a:xfrm>
            <a:off x="5160540" y="458616"/>
            <a:ext cx="528221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AE" sz="6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المجموع في الرمز سيجما</a:t>
            </a:r>
            <a:endParaRPr lang="en-IN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D2258466-73EE-4323-AA27-5CAC8F883D69}"/>
                  </a:ext>
                </a:extLst>
              </p:cNvPr>
              <p:cNvSpPr/>
              <p:nvPr/>
            </p:nvSpPr>
            <p:spPr>
              <a:xfrm>
                <a:off x="4392707" y="1563823"/>
                <a:ext cx="2702650" cy="1648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2258466-73EE-4323-AA27-5CAC8F883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707" y="1563823"/>
                <a:ext cx="2702650" cy="16485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2C3C566-9EA1-4D57-A20D-B9FBFC354269}"/>
              </a:ext>
            </a:extLst>
          </p:cNvPr>
          <p:cNvSpPr/>
          <p:nvPr/>
        </p:nvSpPr>
        <p:spPr>
          <a:xfrm>
            <a:off x="10442755" y="2003401"/>
            <a:ext cx="107338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AE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مثال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D43DFE8-2055-44D9-89CD-FE844515D720}"/>
              </a:ext>
            </a:extLst>
          </p:cNvPr>
          <p:cNvSpPr/>
          <p:nvPr/>
        </p:nvSpPr>
        <p:spPr>
          <a:xfrm>
            <a:off x="6559827" y="2064955"/>
            <a:ext cx="37768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algn="ctr" defTabSz="457200" rtl="1" eaLnBrk="1" latinLnBrk="0" hangingPunct="1"/>
            <a:r>
              <a:rPr lang="ar-AE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أوجدي مجموع</a:t>
            </a:r>
            <a:endParaRPr lang="en-GB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2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8B1BCB4-7B56-1E47-A5F6-6B443BFE95B5}"/>
              </a:ext>
            </a:extLst>
          </p:cNvPr>
          <p:cNvSpPr/>
          <p:nvPr/>
        </p:nvSpPr>
        <p:spPr>
          <a:xfrm>
            <a:off x="5160540" y="458616"/>
            <a:ext cx="528221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AE" sz="6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المجموع في الرمز سيجما</a:t>
            </a:r>
            <a:endParaRPr lang="en-IN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D2258466-73EE-4323-AA27-5CAC8F883D69}"/>
                  </a:ext>
                </a:extLst>
              </p:cNvPr>
              <p:cNvSpPr/>
              <p:nvPr/>
            </p:nvSpPr>
            <p:spPr>
              <a:xfrm>
                <a:off x="4392707" y="1563823"/>
                <a:ext cx="2702650" cy="1648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2258466-73EE-4323-AA27-5CAC8F883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707" y="1563823"/>
                <a:ext cx="2702650" cy="16485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2C3C566-9EA1-4D57-A20D-B9FBFC354269}"/>
              </a:ext>
            </a:extLst>
          </p:cNvPr>
          <p:cNvSpPr/>
          <p:nvPr/>
        </p:nvSpPr>
        <p:spPr>
          <a:xfrm>
            <a:off x="10442755" y="2003401"/>
            <a:ext cx="107338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</a:pPr>
            <a:r>
              <a:rPr lang="ar-AE" sz="4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مثال</a:t>
            </a:r>
            <a:endParaRPr lang="en-IN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D43DFE8-2055-44D9-89CD-FE844515D720}"/>
              </a:ext>
            </a:extLst>
          </p:cNvPr>
          <p:cNvSpPr/>
          <p:nvPr/>
        </p:nvSpPr>
        <p:spPr>
          <a:xfrm>
            <a:off x="6559827" y="2064955"/>
            <a:ext cx="37768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algn="ctr" defTabSz="457200" rtl="1" eaLnBrk="1" latinLnBrk="0" hangingPunct="1"/>
            <a:r>
              <a:rPr lang="ar-AE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أوجدي مجموع</a:t>
            </a:r>
            <a:endParaRPr lang="en-GB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CAED2DCE-4823-48F8-BD3A-B36C81576E44}"/>
                  </a:ext>
                </a:extLst>
              </p:cNvPr>
              <p:cNvSpPr/>
              <p:nvPr/>
            </p:nvSpPr>
            <p:spPr>
              <a:xfrm>
                <a:off x="675471" y="3212416"/>
                <a:ext cx="10840667" cy="1657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e>
                      </m:nary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AED2DCE-4823-48F8-BD3A-B36C81576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71" y="3212416"/>
                <a:ext cx="10840667" cy="16576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6808D38D-1D3C-406E-9004-9C192A4AD692}"/>
                  </a:ext>
                </a:extLst>
              </p:cNvPr>
              <p:cNvSpPr/>
              <p:nvPr/>
            </p:nvSpPr>
            <p:spPr>
              <a:xfrm>
                <a:off x="3875310" y="4645005"/>
                <a:ext cx="536903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4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ar-SA" sz="36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808D38D-1D3C-406E-9004-9C192A4AD6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310" y="4645005"/>
                <a:ext cx="5369034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E345B933-A150-4CCA-8A8C-691D4356AFE8}"/>
                  </a:ext>
                </a:extLst>
              </p:cNvPr>
              <p:cNvSpPr/>
              <p:nvPr/>
            </p:nvSpPr>
            <p:spPr>
              <a:xfrm>
                <a:off x="3227536" y="5656307"/>
                <a:ext cx="129554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ar-SA" sz="3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345B933-A150-4CCA-8A8C-691D4356A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536" y="5656307"/>
                <a:ext cx="129554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26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CAD9ADE-D7C0-3342-A792-7FAD669A9FF8}"/>
              </a:ext>
            </a:extLst>
          </p:cNvPr>
          <p:cNvSpPr/>
          <p:nvPr/>
        </p:nvSpPr>
        <p:spPr>
          <a:xfrm>
            <a:off x="5481366" y="281001"/>
            <a:ext cx="38603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>
                <a:ea typeface="Calibri" panose="020F0502020204030204" pitchFamily="34" charset="0"/>
                <a:cs typeface="Sakkal Majalla" panose="02000000000000000000" pitchFamily="2" charset="-78"/>
              </a:rPr>
              <a:t>جد قيمة كل مما يلي : 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784EB0CE-BBCC-D140-9DC8-B1B90CABBA9E}"/>
                  </a:ext>
                </a:extLst>
              </p:cNvPr>
              <p:cNvSpPr/>
              <p:nvPr/>
            </p:nvSpPr>
            <p:spPr>
              <a:xfrm>
                <a:off x="550535" y="1435597"/>
                <a:ext cx="2429731" cy="1303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21</m:t>
                          </m:r>
                        </m:sup>
                        <m:e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84EB0CE-BBCC-D140-9DC8-B1B90CABB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35" y="1435597"/>
                <a:ext cx="2429731" cy="1303627"/>
              </a:xfrm>
              <a:prstGeom prst="rect">
                <a:avLst/>
              </a:prstGeom>
              <a:blipFill>
                <a:blip r:embed="rId2"/>
                <a:stretch>
                  <a:fillRect l="-38342" t="-100000" b="-15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491BA761-0092-A843-BFCB-48609C82487A}"/>
                  </a:ext>
                </a:extLst>
              </p:cNvPr>
              <p:cNvSpPr/>
              <p:nvPr/>
            </p:nvSpPr>
            <p:spPr>
              <a:xfrm>
                <a:off x="330920" y="504264"/>
                <a:ext cx="2689582" cy="1649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18</m:t>
                          </m:r>
                        </m:sup>
                        <m:e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91BA761-0092-A843-BFCB-48609C824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20" y="504264"/>
                <a:ext cx="2689582" cy="1649682"/>
              </a:xfrm>
              <a:prstGeom prst="rect">
                <a:avLst/>
              </a:prstGeom>
              <a:blipFill>
                <a:blip r:embed="rId2"/>
                <a:stretch>
                  <a:fillRect l="-56808" t="-104580" b="-163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34204"/>
            <a:ext cx="9579558" cy="78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8B1BCB4-7B56-1E47-A5F6-6B443BFE95B5}"/>
              </a:ext>
            </a:extLst>
          </p:cNvPr>
          <p:cNvSpPr/>
          <p:nvPr/>
        </p:nvSpPr>
        <p:spPr>
          <a:xfrm>
            <a:off x="5160540" y="458616"/>
            <a:ext cx="528221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AE" sz="6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المجموع في الرمز سيجما</a:t>
            </a:r>
            <a:endParaRPr lang="en-IN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D2258466-73EE-4323-AA27-5CAC8F883D69}"/>
                  </a:ext>
                </a:extLst>
              </p:cNvPr>
              <p:cNvSpPr/>
              <p:nvPr/>
            </p:nvSpPr>
            <p:spPr>
              <a:xfrm>
                <a:off x="4392707" y="1563823"/>
                <a:ext cx="2702650" cy="1648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2258466-73EE-4323-AA27-5CAC8F883D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707" y="1563823"/>
                <a:ext cx="2702650" cy="16485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D43DFE8-2055-44D9-89CD-FE844515D720}"/>
              </a:ext>
            </a:extLst>
          </p:cNvPr>
          <p:cNvSpPr/>
          <p:nvPr/>
        </p:nvSpPr>
        <p:spPr>
          <a:xfrm>
            <a:off x="6559827" y="2064955"/>
            <a:ext cx="37768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algn="ctr" defTabSz="457200" rtl="1" eaLnBrk="1" latinLnBrk="0" hangingPunct="1"/>
            <a:r>
              <a:rPr lang="ar-AE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أوجدي مجموع</a:t>
            </a:r>
            <a:endParaRPr lang="en-GB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E37324D-2192-4EF2-A9E5-03E006CD7D8C}"/>
              </a:ext>
            </a:extLst>
          </p:cNvPr>
          <p:cNvSpPr/>
          <p:nvPr/>
        </p:nvSpPr>
        <p:spPr>
          <a:xfrm>
            <a:off x="9655372" y="2007986"/>
            <a:ext cx="196025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AE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نشاط صفي</a:t>
            </a:r>
            <a:endParaRPr lang="en-IN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863B849-66B8-43AD-8AEE-38DEA991F50C}"/>
              </a:ext>
            </a:extLst>
          </p:cNvPr>
          <p:cNvSpPr/>
          <p:nvPr/>
        </p:nvSpPr>
        <p:spPr>
          <a:xfrm>
            <a:off x="2650755" y="5226691"/>
            <a:ext cx="521168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AE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يرجى كتابة الإجابة النهائية في لوحة المناقشة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85E65DBE-DFF4-428A-AD56-3048F812C9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856765">
            <a:off x="174477" y="4899105"/>
            <a:ext cx="1824721" cy="182472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D4A905F-8CED-469E-AA52-2A60710B3EB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53787">
            <a:off x="9964853" y="3510368"/>
            <a:ext cx="1397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A7523AF7-88D6-344F-8774-79426A7B75DF}"/>
                  </a:ext>
                </a:extLst>
              </p:cNvPr>
              <p:cNvSpPr/>
              <p:nvPr/>
            </p:nvSpPr>
            <p:spPr>
              <a:xfrm>
                <a:off x="1143719" y="4778516"/>
                <a:ext cx="2411622" cy="1476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7523AF7-88D6-344F-8774-79426A7B75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719" y="4778516"/>
                <a:ext cx="2411622" cy="1476751"/>
              </a:xfrm>
              <a:prstGeom prst="rect">
                <a:avLst/>
              </a:prstGeom>
              <a:blipFill>
                <a:blip r:embed="rId2"/>
                <a:stretch>
                  <a:fillRect l="-55497" t="-102542" b="-16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8D3599-E98E-7E4C-B0B4-F3FE2455FD72}"/>
              </a:ext>
            </a:extLst>
          </p:cNvPr>
          <p:cNvSpPr/>
          <p:nvPr/>
        </p:nvSpPr>
        <p:spPr>
          <a:xfrm>
            <a:off x="592666" y="369639"/>
            <a:ext cx="87698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dirty="0">
                <a:ea typeface="Calibri" panose="020F0502020204030204" pitchFamily="34" charset="0"/>
                <a:cs typeface="Sakkal Majalla" panose="02000000000000000000" pitchFamily="2" charset="-78"/>
              </a:rPr>
              <a:t>لحسن الحظ يمكن استخدام الالة الحاسبة لإيجاد قيمة المجموع </a:t>
            </a:r>
            <a:endParaRPr lang="en-US" sz="4000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D4B8146-4376-F047-8FDE-CCF3E66A5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02066">
            <a:off x="1163341" y="1254131"/>
            <a:ext cx="2201333" cy="22013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C9E03D7-62AD-084C-B407-610BF62AAF7C}"/>
              </a:ext>
            </a:extLst>
          </p:cNvPr>
          <p:cNvSpPr/>
          <p:nvPr/>
        </p:nvSpPr>
        <p:spPr>
          <a:xfrm>
            <a:off x="3657600" y="877268"/>
            <a:ext cx="516466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</a:pPr>
            <a:endParaRPr lang="ar-SA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>
              <a:spcAft>
                <a:spcPts val="0"/>
              </a:spcAft>
            </a:pPr>
            <a:r>
              <a:rPr lang="ar-SA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تدريب على البوابة </a:t>
            </a:r>
          </a:p>
          <a:p>
            <a:pPr algn="ctr" rtl="1">
              <a:spcAft>
                <a:spcPts val="0"/>
              </a:spcAft>
            </a:pP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bird, flower&#10;&#10;Description automatically generated">
            <a:extLst>
              <a:ext uri="{FF2B5EF4-FFF2-40B4-BE49-F238E27FC236}">
                <a16:creationId xmlns:a16="http://schemas.microsoft.com/office/drawing/2014/main" xmlns="" id="{4E0BFE98-B94F-1644-AFD5-08C22CBCC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367" y="2679701"/>
            <a:ext cx="4140200" cy="271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" y="0"/>
            <a:ext cx="9907864" cy="55778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85544" y="587646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https://create.kahoot.it/details/duplicate-of/6a7986c1-0ae9-4ff7-87ce-76b51165c3a4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A1C38EF-7089-6D44-9BE1-84BDCA608995}"/>
              </a:ext>
            </a:extLst>
          </p:cNvPr>
          <p:cNvSpPr/>
          <p:nvPr/>
        </p:nvSpPr>
        <p:spPr>
          <a:xfrm>
            <a:off x="2915478" y="3974619"/>
            <a:ext cx="528761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algn="ctr" defTabSz="457200" rtl="1" eaLnBrk="1" latinLnBrk="0" hangingPunct="1"/>
            <a:r>
              <a:rPr lang="ar-AE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هندسية</a:t>
            </a:r>
          </a:p>
          <a:p>
            <a:pPr marL="0" algn="ctr" defTabSz="457200" rtl="1" eaLnBrk="1" latinLnBrk="0" hangingPunct="1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6, 12, 24, …</a:t>
            </a:r>
            <a:endParaRPr lang="en-GB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meter, drawing&#10;&#10;Description automatically generated">
            <a:extLst>
              <a:ext uri="{FF2B5EF4-FFF2-40B4-BE49-F238E27FC236}">
                <a16:creationId xmlns:a16="http://schemas.microsoft.com/office/drawing/2014/main" xmlns="" id="{7F09FB96-9514-4AB1-96D3-07189D55E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81" y="751509"/>
            <a:ext cx="8531546" cy="285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1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A1C38EF-7089-6D44-9BE1-84BDCA608995}"/>
              </a:ext>
            </a:extLst>
          </p:cNvPr>
          <p:cNvSpPr/>
          <p:nvPr/>
        </p:nvSpPr>
        <p:spPr>
          <a:xfrm>
            <a:off x="2915478" y="3974619"/>
            <a:ext cx="528761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algn="ctr" defTabSz="457200" rtl="1" eaLnBrk="1" latinLnBrk="0" hangingPunct="1"/>
            <a:r>
              <a:rPr lang="ar-AE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حسابية</a:t>
            </a:r>
          </a:p>
          <a:p>
            <a:pPr marL="0" algn="ctr" defTabSz="457200" rtl="1" eaLnBrk="1" latinLnBrk="0" hangingPunct="1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+ 6</a:t>
            </a:r>
            <a:endParaRPr lang="en-GB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120FCEB-03E9-4083-A02E-7868C8418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180" y="1516919"/>
            <a:ext cx="7197880" cy="10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8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A1C38EF-7089-6D44-9BE1-84BDCA608995}"/>
              </a:ext>
            </a:extLst>
          </p:cNvPr>
          <p:cNvSpPr/>
          <p:nvPr/>
        </p:nvSpPr>
        <p:spPr>
          <a:xfrm>
            <a:off x="2743200" y="2887941"/>
            <a:ext cx="528761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algn="ctr" defTabSz="457200" rtl="1" eaLnBrk="1" latinLnBrk="0" hangingPunct="1"/>
            <a:r>
              <a:rPr lang="ar-AE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هندسية</a:t>
            </a:r>
          </a:p>
          <a:p>
            <a:pPr marL="0" algn="ctr" defTabSz="457200" rtl="1" eaLnBrk="1" latinLnBrk="0" hangingPunct="1"/>
            <a:r>
              <a:rPr lang="ar-AE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GB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FE6A79F-DE94-4503-9E5B-FACD61365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673" y="1248149"/>
            <a:ext cx="8052847" cy="111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6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A1C38EF-7089-6D44-9BE1-84BDCA608995}"/>
              </a:ext>
            </a:extLst>
          </p:cNvPr>
          <p:cNvSpPr/>
          <p:nvPr/>
        </p:nvSpPr>
        <p:spPr>
          <a:xfrm>
            <a:off x="6904382" y="1024725"/>
            <a:ext cx="1590261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algn="ctr" defTabSz="457200" rtl="1" eaLnBrk="1" latinLnBrk="0" hangingPunct="1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en-GB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88F5ADF-CBB6-4307-8764-4D9715A3C546}"/>
              </a:ext>
            </a:extLst>
          </p:cNvPr>
          <p:cNvSpPr/>
          <p:nvPr/>
        </p:nvSpPr>
        <p:spPr>
          <a:xfrm>
            <a:off x="1381355" y="1024726"/>
            <a:ext cx="81703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333333"/>
                </a:solidFill>
                <a:latin typeface="Montserrat" panose="02000505000000020004" pitchFamily="2" charset="0"/>
              </a:rPr>
              <a:t>3, 10, 17, 24, 31, </a:t>
            </a:r>
            <a:endParaRPr lang="ar-SA" sz="6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C83521-F930-434C-816D-0D12A93504D7}"/>
              </a:ext>
            </a:extLst>
          </p:cNvPr>
          <p:cNvSpPr/>
          <p:nvPr/>
        </p:nvSpPr>
        <p:spPr>
          <a:xfrm>
            <a:off x="1185702" y="2921168"/>
            <a:ext cx="81703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333333"/>
                </a:solidFill>
                <a:latin typeface="Montserrat" panose="02000505000000020004" pitchFamily="2" charset="0"/>
              </a:rPr>
              <a:t>2, 6, 18, 54,  </a:t>
            </a:r>
            <a:endParaRPr lang="ar-SA" sz="6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03D956E-A5C6-4684-9B8A-9BD71FA38CCE}"/>
              </a:ext>
            </a:extLst>
          </p:cNvPr>
          <p:cNvSpPr/>
          <p:nvPr/>
        </p:nvSpPr>
        <p:spPr>
          <a:xfrm>
            <a:off x="5466521" y="2820394"/>
            <a:ext cx="1590261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algn="ctr" defTabSz="457200" rtl="1" eaLnBrk="1" latinLnBrk="0" hangingPunct="1"/>
            <a:r>
              <a:rPr lang="en-US" sz="6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162</a:t>
            </a:r>
            <a:endParaRPr lang="en-GB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88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123840-3826-9E4F-9C04-144CB9F92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 defTabSz="457200" rtl="1" eaLnBrk="1" latinLnBrk="0" hangingPunct="1">
              <a:spcBef>
                <a:spcPct val="0"/>
              </a:spcBef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المتتاليات والمتسلسلات الحسابية 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60F60D-FCCF-8E47-BB0A-D6DF18CD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</a:pPr>
            <a:r>
              <a:rPr lang="ar-SA" dirty="0"/>
              <a:t>الوحدة الثامنة ـ الدرس الثاني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8E11A64-1C27-3C46-A0E5-61CFDC673E8A}"/>
              </a:ext>
            </a:extLst>
          </p:cNvPr>
          <p:cNvSpPr/>
          <p:nvPr/>
        </p:nvSpPr>
        <p:spPr>
          <a:xfrm>
            <a:off x="3398109" y="892139"/>
            <a:ext cx="34351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algn="ctr" defTabSz="457200" rtl="1" eaLnBrk="1" latinLnBrk="0" hangingPunct="1"/>
            <a:r>
              <a:rPr lang="ar-SA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الدر</a:t>
            </a:r>
            <a:r>
              <a:rPr lang="ar-S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س : </a:t>
            </a:r>
            <a:endParaRPr lang="en-GB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3536" y="0"/>
            <a:ext cx="2188464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عنوان الدرس</a:t>
            </a: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المتتاليات والمتسلسلات الحسابية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b="1" dirty="0" smtClean="0">
                <a:solidFill>
                  <a:schemeClr val="tx1"/>
                </a:solidFill>
              </a:rPr>
              <a:t>أهداف الدرس: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استخدام المتتالية الحسابية.</a:t>
            </a:r>
          </a:p>
          <a:p>
            <a:pPr algn="r" rtl="1"/>
            <a:r>
              <a:rPr lang="ar-AE" sz="1600" dirty="0" smtClean="0">
                <a:solidFill>
                  <a:schemeClr val="tx1"/>
                </a:solidFill>
              </a:rPr>
              <a:t>إيجاد مجاميع المتسلسلات الحسابية.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اليوم: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r>
              <a:rPr lang="ar-AE" dirty="0" smtClean="0">
                <a:solidFill>
                  <a:schemeClr val="tx1"/>
                </a:solidFill>
              </a:rPr>
              <a:t>التاريخ:</a:t>
            </a: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  <a:p>
            <a:pPr algn="r" rtl="1"/>
            <a:endParaRPr lang="ar-AE" dirty="0">
              <a:solidFill>
                <a:schemeClr val="tx1"/>
              </a:solidFill>
            </a:endParaRPr>
          </a:p>
          <a:p>
            <a:pPr algn="r" rtl="1"/>
            <a:endParaRPr lang="ar-A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d0341581-83b1-48b9-b950-d7b79a06b6f8" Revision="1" Stencil="System.MyShapes" StencilVersion="1.0"/>
</Control>
</file>

<file path=customXml/itemProps1.xml><?xml version="1.0" encoding="utf-8"?>
<ds:datastoreItem xmlns:ds="http://schemas.openxmlformats.org/officeDocument/2006/customXml" ds:itemID="{7A368192-3F37-4502-975C-28360493CDF8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881</TotalTime>
  <Words>1213</Words>
  <Application>Microsoft Office PowerPoint</Application>
  <PresentationFormat>Widescreen</PresentationFormat>
  <Paragraphs>626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Arabic Typesetting</vt:lpstr>
      <vt:lpstr>Arial</vt:lpstr>
      <vt:lpstr>Calibri</vt:lpstr>
      <vt:lpstr>Cambria Math</vt:lpstr>
      <vt:lpstr>Montserrat</vt:lpstr>
      <vt:lpstr>Sakkal Majalla</vt:lpstr>
      <vt:lpstr>Tahoma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المتتاليات والمتسلسلات الحسابية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اسلام ابومسامح</dc:creator>
  <cp:lastModifiedBy>اماني عامر</cp:lastModifiedBy>
  <cp:revision>79</cp:revision>
  <dcterms:created xsi:type="dcterms:W3CDTF">2020-03-18T20:03:17Z</dcterms:created>
  <dcterms:modified xsi:type="dcterms:W3CDTF">2020-12-30T18:39:57Z</dcterms:modified>
</cp:coreProperties>
</file>