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6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D11C5A31-20A5-4599-8DC8-0D1A0E3AE329}" type="datetimeFigureOut">
              <a:rPr lang="ar-SA" smtClean="0"/>
              <a:t>02/06/1442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159288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11C5A31-20A5-4599-8DC8-0D1A0E3AE329}" type="datetimeFigureOut">
              <a:rPr lang="ar-SA" smtClean="0"/>
              <a:t>02/06/1442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89983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11C5A31-20A5-4599-8DC8-0D1A0E3AE329}" type="datetimeFigureOut">
              <a:rPr lang="ar-SA" smtClean="0"/>
              <a:t>02/06/1442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179094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11C5A31-20A5-4599-8DC8-0D1A0E3AE329}" type="datetimeFigureOut">
              <a:rPr lang="ar-SA" smtClean="0"/>
              <a:t>02/06/1442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5284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11C5A31-20A5-4599-8DC8-0D1A0E3AE329}" type="datetimeFigureOut">
              <a:rPr lang="ar-SA" smtClean="0"/>
              <a:t>02/06/1442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148678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D11C5A31-20A5-4599-8DC8-0D1A0E3AE329}" type="datetimeFigureOut">
              <a:rPr lang="ar-SA" smtClean="0"/>
              <a:t>02/06/1442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376978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D11C5A31-20A5-4599-8DC8-0D1A0E3AE329}" type="datetimeFigureOut">
              <a:rPr lang="ar-SA" smtClean="0"/>
              <a:t>02/06/1442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311713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D11C5A31-20A5-4599-8DC8-0D1A0E3AE329}" type="datetimeFigureOut">
              <a:rPr lang="ar-SA" smtClean="0"/>
              <a:t>02/06/1442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322203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11C5A31-20A5-4599-8DC8-0D1A0E3AE329}" type="datetimeFigureOut">
              <a:rPr lang="ar-SA" smtClean="0"/>
              <a:t>02/06/1442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48380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11C5A31-20A5-4599-8DC8-0D1A0E3AE329}" type="datetimeFigureOut">
              <a:rPr lang="ar-SA" smtClean="0"/>
              <a:t>02/06/1442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55154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11C5A31-20A5-4599-8DC8-0D1A0E3AE329}" type="datetimeFigureOut">
              <a:rPr lang="ar-SA" smtClean="0"/>
              <a:t>02/06/1442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486965-2A5A-4B99-B6BB-A471FE2739BC}" type="slidenum">
              <a:rPr lang="ar-SA" smtClean="0"/>
              <a:t>‹#›</a:t>
            </a:fld>
            <a:endParaRPr lang="ar-SA"/>
          </a:p>
        </p:txBody>
      </p:sp>
    </p:spTree>
    <p:extLst>
      <p:ext uri="{BB962C8B-B14F-4D97-AF65-F5344CB8AC3E}">
        <p14:creationId xmlns:p14="http://schemas.microsoft.com/office/powerpoint/2010/main" val="95818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11C5A31-20A5-4599-8DC8-0D1A0E3AE329}" type="datetimeFigureOut">
              <a:rPr lang="ar-SA" smtClean="0"/>
              <a:t>02/06/1442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486965-2A5A-4B99-B6BB-A471FE2739BC}" type="slidenum">
              <a:rPr lang="ar-SA" smtClean="0"/>
              <a:t>‹#›</a:t>
            </a:fld>
            <a:endParaRPr lang="ar-SA"/>
          </a:p>
        </p:txBody>
      </p:sp>
    </p:spTree>
    <p:extLst>
      <p:ext uri="{BB962C8B-B14F-4D97-AF65-F5344CB8AC3E}">
        <p14:creationId xmlns:p14="http://schemas.microsoft.com/office/powerpoint/2010/main" val="78222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ae/url?sa=i&amp;rct=j&amp;q=&amp;esrc=s&amp;source=images&amp;cd=&amp;cad=rja&amp;uact=8&amp;ved=2ahUKEwinqJPUqofaAhVRlxQKHXJpBh8QjRx6BAgAEAU&amp;url=https://www.mubasher.info/news/3204008/%D9%85-%D9%84%D8%AE%D8%B5-%D8%A3%D8%AD%D8%AF%D8%A7%D8%AB-%D8%A7%D9%84%D8%A7%D9%82%D8%AA%D8%B5%D8%A7%D8%AF-%D8%A7%D9%84%D8%A5%D9%85%D8%A7%D8%B1%D8%A7%D8%AA%D9%8A-%D8%A8%D9%86%D9%87%D8%A7%D9%8A%D8%A9-%D8%A7%D9%84%D9%8A%D9%88%D9%85&amp;psig=AOvVaw1juvDl7HnzoLyzuomrbH2a&amp;ust=1522062443232130"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google.ae/url?sa=i&amp;rct=j&amp;q=&amp;esrc=s&amp;source=images&amp;cd=&amp;cad=rja&amp;uact=8&amp;ved=2ahUKEwiTn7XxqofaAhVIWhQKHRwwCrEQjRx6BAgAEAU&amp;url=http://www.nesannews.com/news?c=14&amp;view=32920&amp;&amp;psig=AOvVaw17_URwAU6yEKgCWELLbT-A&amp;ust=152206250629449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ae/url?sa=i&amp;rct=j&amp;q=&amp;esrc=s&amp;source=images&amp;cd=&amp;cad=rja&amp;uact=8&amp;ved=2ahUKEwj84uzCtIfaAhVBORQKHQu0A4kQjRx6BAgAEAU&amp;url=https://www.youtube.com/watch?v=2vd3yah1bm0&amp;psig=AOvVaw18TABe7ksrRFgJHDLKIflM&amp;ust=1522065102593119"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www.google.ae/url?sa=i&amp;rct=j&amp;q=&amp;esrc=s&amp;source=images&amp;cd=&amp;cad=rja&amp;uact=8&amp;ved=2ahUKEwjRmoOTtYfaAhVBuhQKHZLWBi0QjRx6BAgAEAU&amp;url=http://noor7ait.blogspot.com/2012/09/blog-post_3220.html&amp;psig=AOvVaw1xdBSXMUZPYiHxRo-bs1-T&amp;ust=152206526865658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ae/url?sa=i&amp;rct=j&amp;q=&amp;esrc=s&amp;source=images&amp;cd=&amp;cad=rja&amp;uact=8&amp;ved=2ahUKEwift9WPtofaAhVF7RQKHfZoAWIQjRx6BAgAEAU&amp;url=https://play.google.com/store/apps/details?id=ae.damanjtima3i.emirat.daman.thiqa&amp;psig=AOvVaw3paYQmoljcpsLabHCu6HZX&amp;ust=1522065516031991"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s://www.google.ae/url?sa=i&amp;rct=j&amp;q=&amp;esrc=s&amp;source=images&amp;cd=&amp;cad=rja&amp;uact=8&amp;ved=2ahUKEwizpPq_tofaAhXJ0RQKHebPDfoQjRx6BAgAEAU&amp;url=https://annabaa.org/arabic/annabaaarticles/540&amp;psig=AOvVaw2p_Z7WOwK-E2UmdD9J089_&amp;ust=152206563293342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ae/url?sa=i&amp;rct=j&amp;q=&amp;esrc=s&amp;source=images&amp;cd=&amp;cad=rja&amp;uact=8&amp;ved=2ahUKEwjnvayx347aAhWDaRQKHSFpAsQQjRx6BAgAEAU&amp;url=http%3A%2F%2Fwww.egyptiansinuae.com%2F%25D9%2585%25D8%25AF%25D8%25A7%25D8%25B1%25D8%25B3-%25D8%25AD%25D9%2583%25D9%2588%25D9%2585%25D9%258A%25D8%25A9-%25D9%2581%25D9%258A-%25D8%25AF%25D8%25A8%25D9%258A-%25D8%25AA%25D8%25A8%25D8%25AF%25D8%25A3-%25D8%25B9%25D8%25A7%25D9%2585%25D9%2587%25D8%25A7-%25D8%25A7%25D9%2584%25D8%25AF%25D8%25B1%25D8%25A7%25D8%25B3%25D9%258A%2F&amp;psig=AOvVaw17iqUcLnE5DBVzcEO0_gB0&amp;ust=1522317124877481"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s://www.google.ae/url?sa=i&amp;rct=j&amp;q=&amp;esrc=s&amp;source=images&amp;cd=&amp;cad=rja&amp;uact=8&amp;ved=2ahUKEwjpgp733o7aAhWGvBQKHaKEC-4QjRx6BAgAEAU&amp;url=https%3A%2F%2Fwww.emaratalyoum.com%2Flife%2Ffour-sides%2F2013-02-25-1.552482&amp;psig=AOvVaw1Jt8cI2roQZu2CwYE7GQcv&amp;ust=1522317005874748" TargetMode="External"/><Relationship Id="rId1" Type="http://schemas.openxmlformats.org/officeDocument/2006/relationships/slideLayout" Target="../slideLayouts/slideLayout7.xml"/><Relationship Id="rId6" Type="http://schemas.openxmlformats.org/officeDocument/2006/relationships/hyperlink" Target="https://www.google.ae/url?sa=i&amp;rct=j&amp;q=&amp;esrc=s&amp;source=images&amp;cd=&amp;cad=rja&amp;uact=8&amp;ved=2ahUKEwiqo8OW347aAhVJXhQKHaWjAi4QjRx6BAgAEAU&amp;url=http%3A%2F%2Far.timeoutdubai.com%2Fbodyandmind%2Ffeatures%2F55689-%25D9%2585%25D8%25B3%25D8%25AA%25D8%25B4%25D9%2581%25D9%258A%25D8%25A7%25D8%25AA-%25D8%25AD%25D9%2583%25D9%2588%25D9%2585%25D9%258A%25D8%25A9-%25D9%2581%25D9%258A-%25D8%25AF%25D8%25A8%25D9%258A&amp;psig=AOvVaw0SecoYavxlYIao3IN4DrDY&amp;ust=1522317073542273" TargetMode="External"/><Relationship Id="rId5" Type="http://schemas.openxmlformats.org/officeDocument/2006/relationships/image" Target="../media/image18.jpeg"/><Relationship Id="rId4" Type="http://schemas.openxmlformats.org/officeDocument/2006/relationships/hyperlink" Target="https://www.google.ae/url?sa=i&amp;rct=j&amp;q=&amp;esrc=s&amp;source=images&amp;cd=&amp;cad=rja&amp;uact=8&amp;ved=2ahUKEwjYhfqF347aAhXFzxQKHXCXAlsQjRx6BAgAEAU&amp;url=http%3A%2F%2Femarat-news.ae%2F1513792093530-20-12-2017&amp;psig=AOvVaw0ctYSyZwWxVEAtgyxl3GzJ&amp;ust=1522317038944119" TargetMode="Externa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ae/url?sa=i&amp;rct=j&amp;q=&amp;esrc=s&amp;source=images&amp;cd=&amp;cad=rja&amp;uact=8&amp;ved=2ahUKEwiHgrvv347aAhXFwBQKHX7BDAEQjRx6BAgAEAU&amp;url=https%3A%2F%2Fwww.almrsal.com%2Fpost%2F238217&amp;psig=AOvVaw2s35a9ekvZABjYk2VE87-i&amp;ust=152231725555159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ae/url?sa=i&amp;rct=j&amp;q=&amp;esrc=s&amp;source=images&amp;cd=&amp;cad=rja&amp;uact=8&amp;ved=2ahUKEwjw9cWN4I7aAhUK1xQKHZkDC1cQjRx6BAgAEAU&amp;url=http%3A%2F%2Fwww.iedcdubai.ae%2F&amp;psig=AOvVaw01wRzpCgaX_pWHpPwIW0I0&amp;ust=152231731836135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ae/url?sa=i&amp;rct=j&amp;q=&amp;esrc=s&amp;source=images&amp;cd=&amp;cad=rja&amp;uact=8&amp;ved=2ahUKEwimkP2l4Y7aAhWDvxQKHaxaCO4QjRx6BAgAEAU&amp;url=https%3A%2F%2Fwww.mubasher.info%2Fnews%2F3205331%2F%25D8%25B5%25D9%2588%25D8%25B1-%25D8%25AA%25D8%25B7%25D9%2588%25D8%25B1-%25D8%25A7%25D9%2584%25D8%25A3%25D8%25B9%25D9%2585%25D8%25A7%25D9%2584-%25D8%25A7%25D9%2584%25D8%25A5%25D9%2586%25D8%25B4%25D8%25A7%25D8%25A6%25D9%258A%25D8%25A9-%25D9%2584%25D9%2580-%25D8%25AE%25D9%2588%25D8%25B1-%25D8%25AF%25D8%25A8%25D9%258A-&amp;psig=AOvVaw1vnu3_V6W1J-uU93AjZoX4&amp;ust=1522317603015237"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ae/url?sa=i&amp;rct=j&amp;q=&amp;esrc=s&amp;source=images&amp;cd=&amp;cad=rja&amp;uact=8&amp;ved=2ahUKEwipmZup4o7aAhXDyRQKHUxwA44QjRx6BAgAEAU&amp;url=http%3A%2F%2Fthefaireconomy.com%2Farticle.aspx%3Fid%3D45&amp;psig=AOvVaw0D250I9Kuhfg-3DiqAx_st&amp;ust=152231791326935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ae/url?sa=i&amp;rct=j&amp;q=&amp;esrc=s&amp;source=images&amp;cd=&amp;cad=rja&amp;uact=8&amp;ved=2ahUKEwipmZup4o7aAhXDyRQKHUxwA44QjRx6BAgAEAU&amp;url=http%3A%2F%2Fthefaireconomy.com%2Farticle.aspx%3Fid%3D45&amp;psig=AOvVaw0D250I9Kuhfg-3DiqAx_st&amp;ust=1522317913269358"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ae/url?sa=i&amp;rct=j&amp;q=&amp;esrc=s&amp;source=images&amp;cd=&amp;cad=rja&amp;uact=8&amp;ved=2ahUKEwipmZup4o7aAhXDyRQKHUxwA44QjRx6BAgAEAU&amp;url=http%3A%2F%2Fthefaireconomy.com%2Farticle.aspx%3Fid%3D45&amp;psig=AOvVaw0D250I9Kuhfg-3DiqAx_st&amp;ust=152231791326935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google.ae/url?sa=i&amp;rct=j&amp;q=&amp;esrc=s&amp;source=images&amp;cd=&amp;cad=rja&amp;uact=8&amp;ved=2ahUKEwiW5NrktofaAhWFyRQKHeDRCukQjRx6BAgAEAU&amp;url=http://vb.alhilal.com/t958510.html&amp;psig=AOvVaw24xROTqcbir63YXwOZnkrk&amp;ust=1522065708276173"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ae/url?sa=i&amp;rct=j&amp;q=&amp;esrc=s&amp;source=images&amp;cd=&amp;cad=rja&amp;uact=8&amp;ved=2ahUKEwipmZup4o7aAhXDyRQKHUxwA44QjRx6BAgAEAU&amp;url=http%3A%2F%2Fthefaireconomy.com%2Farticle.aspx%3Fid%3D45&amp;psig=AOvVaw0D250I9Kuhfg-3DiqAx_st&amp;ust=1522317913269358"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ae/url?sa=i&amp;rct=j&amp;q=&amp;esrc=s&amp;source=images&amp;cd=&amp;cad=rja&amp;uact=8&amp;ved=2ahUKEwiXjrT37I7aAhXFVhQKHUHGBnsQjRx6BAgAEAU&amp;url=http%3A%2F%2Fwww.alarabiya.net%2Far%2Flast-page%2F2018%2F02%2F24%2F%25D9%2585%25D8%25AD%25D9%2585%25D8%25AF-%25D8%25A8%25D9%2586-%25D8%25B1%25D8%25A7%25D8%25B4%25D8%25AF-%25D9%258A%25D8%25B9%25D9%2584%25D9%2586-%25D8%25B9%25D9%2586-%25D9%2588%25D8%25B8%25D9%258A%25D9%2581%25D8%25A9-%25D8%25A8%25D9%2585%25D9%2584%25D9%258A%25D9%2588%25D9%2586-%25D8%25AF%25D8%25B1%25D9%2587%25D9%2585-%25D9%2587%25D8%25B0%25D9%2587-%25D8%25B4%25D8%25B1%25D9%2588%25D8%25B7%25D9%2587%25D8%25A7.html&amp;psig=AOvVaw3erd1GiKTdfcvnifQG8R6b&amp;ust=152232076502573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ae/url?sa=i&amp;rct=j&amp;q=&amp;esrc=s&amp;source=images&amp;cd=&amp;cad=rja&amp;uact=8&amp;ved=2ahUKEwjmqO3Q7Y7aAhXBQBQKHapXBUMQjRx6BAgAEAU&amp;url=http%3A%2F%2Fwww.araanews.ae%2F168876&amp;psig=AOvVaw36TB18-fLHErBGSpgLPSJN&amp;ust=1522320946560353"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www.google.ae/url?sa=i&amp;rct=j&amp;q=&amp;esrc=s&amp;source=images&amp;cd=&amp;cad=rja&amp;uact=8&amp;ved=2ahUKEwjOnJG87o7aAhVBWxQKHTe6BnoQjRx6BAgAEAU&amp;url=http%3A%2F%2Fwww.greatstravel.com%2Far%2Fmalaysia%2Fpackages%2F12d11n-kuala-lumpur-penang-langkawi-kuala-lumpur&amp;psig=AOvVaw1LbsUOht-BGBGNKJLtsnN4&amp;ust=152232117232784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ae/url?sa=i&amp;rct=j&amp;q=&amp;esrc=s&amp;source=images&amp;cd=&amp;cad=rja&amp;uact=8&amp;ved=2ahUKEwj9m9zP747aAhXFshQKHfomAKMQjRx6BAgAEAU&amp;url=https%3A%2F%2Fwww.emaratyah.ae%2F846752.html&amp;psig=AOvVaw1zef9K5_xqg80ggdS4xIo6&amp;ust=1522321488517108"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oogle.ae/url?sa=i&amp;rct=j&amp;q=&amp;esrc=s&amp;source=images&amp;cd=&amp;cad=rja&amp;uact=8&amp;ved=2ahUKEwiYmL-A8I7aAhUMWxQKHaViApQQjRx6BAgAEAU&amp;url=http%3A%2F%2Fwww.doux.com.sa%2Far%2Fhomepage-ar%2Fcom-ar%2F126-halal-certified.html&amp;psig=AOvVaw3q1Ix0j1uI9tvr-8Sf5bxG&amp;ust=1522321589361425"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ae/url?sa=i&amp;rct=j&amp;q=&amp;esrc=s&amp;source=images&amp;cd=&amp;cad=rja&amp;uact=8&amp;ved=2ahUKEwijq7ns8I7aAhUGVxQKHc6GBUoQjRx6BAgAEAU&amp;url=https%3A%2F%2Fwww.albayan.ae%2Facross-the-uae%2Fnews-and-reports%2F2017-12-02-1.3118656&amp;psig=AOvVaw3mR1zri0Ds2687c5CYZQbb&amp;ust=152232181692920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ae/url?sa=i&amp;rct=j&amp;q=&amp;esrc=s&amp;source=images&amp;cd=&amp;cad=rja&amp;uact=8&amp;ved=2ahUKEwjtxsOiq4faAhXLthQKHc9QAtkQjRx6BAgAEAU&amp;url=http://www.maioz.com/%D9%86%D8%B8%D8%A7%D9%85-%D8%A7%D9%84%D8%A7%D9%82%D8%AA%D8%B5%D8%A7%D8%AF-%D8%A7%D9%84%D8%A5%D8%B3%D9%84%D8%A7%D9%85%D9%8A/&amp;psig=AOvVaw17_URwAU6yEKgCWELLbT-A&amp;ust=152206250629449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ae/url?sa=i&amp;rct=j&amp;q=&amp;esrc=s&amp;source=images&amp;cd=&amp;cad=rja&amp;uact=8&amp;ved=2ahUKEwjBmvb-rYfaAhVJSBQKHWfeC6cQjRx6BAgAEAU&amp;url=http://www.wasatyea.net/?q=ar/content/%D8%A7%D9%84%D8%A7%D9%82%D8%AA%D8%B5%D8%A7%D8%AF-%D8%A7%D9%84%D8%A5%D8%B3%D9%84%D8%A7%D9%85%D9%8A-%D9%84%D9%85%D8%A7%D8%B0%D8%A7-%D9%8A%D8%AC%D8%A8-%D8%A3%D9%86-%D9%86%D9%87%D8%AA%D9%85%D8%9F&amp;psig=AOvVaw17_URwAU6yEKgCWELLbT-A&amp;ust=152206250629449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ae/url?sa=i&amp;rct=j&amp;q=&amp;esrc=s&amp;source=images&amp;cd=&amp;cad=rja&amp;uact=8&amp;ved=2ahUKEwiyj6nTrofaAhWD7BQKHTpgAqEQjRx6BAgAEAU&amp;url=http://aou-eastafrica.com/2017/09/23/%D8%AF%D8%A8%D9%84%D9%88%D9%85-%D9%81%D9%8A-%D8%A7%D9%84%D8%A7%D9%82%D8%AA%D8%B5%D8%A7%D8%AF-%D8%A7%D9%84%D8%A5%D8%B3%D9%84%D8%A7%D9%85%D9%8A-islamic-economics/&amp;psig=AOvVaw17_URwAU6yEKgCWELLbT-A&amp;ust=152206250629449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ae/url?sa=i&amp;rct=j&amp;q=&amp;esrc=s&amp;source=images&amp;cd=&amp;cad=rja&amp;uact=8&amp;ved=2ahUKEwjh86ahr4faAhXEuhQKHUzCDu8QjRx6BAgAEAU&amp;url=https://alborsanews.com/2014/12/28/636701&amp;psig=AOvVaw35yfkH8NZ_gfg7qv0L1LxR&amp;ust=152206367106970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ae/url?sa=i&amp;rct=j&amp;q=&amp;esrc=s&amp;source=images&amp;cd=&amp;cad=rja&amp;uact=8&amp;ved=2ahUKEwj8tNyNsIfaAhVHaxQKHZ4bA6sQjRx6BAgAEAU&amp;url=https://sites.google.com/site/lawyermohabghaly/project-definition/1/ma-hy-shrkte-almdarbte-alqrad&amp;psig=AOvVaw26csjdHXwdITcFwNSt6wzY&amp;ust=152206388090474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ae/url?sa=i&amp;rct=j&amp;q=&amp;esrc=s&amp;source=images&amp;cd=&amp;cad=rja&amp;uact=8&amp;ved=2ahUKEwiH2sbwsYfaAhXGuhQKHaFADfEQjRx6BAgAEAU&amp;url=http://www.manarat-alex.com/Page/%D8%A7%D9%84%D9%85%D8%B4%D8%A7%D8%B1%D9%83%D8%A9-%D8%A7%D9%84%D9%85%D8%AC%D8%AA%D9%85%D8%B9%D9%8A%D8%A9.html&amp;psig=AOvVaw0jdn425DnVNXiFvuWAuzfW&amp;ust=152206439533013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s://www.google.ae/url?sa=i&amp;rct=j&amp;q=&amp;esrc=s&amp;source=images&amp;cd=&amp;cad=rja&amp;uact=8&amp;ved=2ahUKEwjdwP7IsofaAhUM6RQKHaxXDsQQjRx6BAgAEAU&amp;url=http://thefaireconomy.com/articles.aspx?t=E&amp;psig=AOvVaw2Na_0W7ZjendPIboPiLIGR&amp;ust=1522064568586057" TargetMode="External"/><Relationship Id="rId1" Type="http://schemas.openxmlformats.org/officeDocument/2006/relationships/slideLayout" Target="../slideLayouts/slideLayout7.xml"/><Relationship Id="rId6" Type="http://schemas.openxmlformats.org/officeDocument/2006/relationships/hyperlink" Target="https://www.google.ae/url?sa=i&amp;rct=j&amp;q=&amp;esrc=s&amp;source=images&amp;cd=&amp;cad=rja&amp;uact=8&amp;ved=2ahUKEwj3rKeBtIfaAhVMtxQKHZ_PACMQjRx6BAgAEAU&amp;url=https://donya-e-eqtesad.com/%D8%A8%D8%AE%D8%B4-%D9%85%D8%AF%DB%8C%D8%B1%D8%A7%D9%86-24/1092235-%D8%AA%D9%88%D8%A7%D8%B2%D9%86-%D8%A8%DB%8C%D9%86-%D8%A7%D8%B3%D8%AA%D9%82%D9%84%D8%A7%D9%84-%D8%AF%D8%A7%D8%AE%D9%84%DB%8C-%D9%BE%D8%A7%D8%B3%D8%AE%DA%AF%D9%88%DB%8C%DB%8C-%DA%A9%D8%A7%D8%B1%D9%85%D9%86%D8%AF%D8%A7%D9%86&amp;psig=AOvVaw2_e1ujIGwm3BvfzbTMRnnl&amp;ust=1522064952966682" TargetMode="External"/><Relationship Id="rId5" Type="http://schemas.openxmlformats.org/officeDocument/2006/relationships/image" Target="../media/image11.jpeg"/><Relationship Id="rId4" Type="http://schemas.openxmlformats.org/officeDocument/2006/relationships/hyperlink" Target="https://www.google.ae/url?sa=i&amp;rct=j&amp;q=&amp;esrc=s&amp;source=images&amp;cd=&amp;cad=rja&amp;uact=8&amp;ved=2ahUKEwj-kqOFs4faAhXE7BQKHemkALAQjRx6BAgAEAU&amp;url=http://muslims-res.com/%D8%A5%D8%B0%D8%A7-%D8%A3%D8%B1%D8%AF%D8%AA-%D8%A3%D9%86-%D8%AA%D8%B9%D8%B1%D9%81-%D8%A3%D8%AE%D9%84%D8%A7%D9%82-%D8%A5%D9%86%D8%B3%D8%A7%D9%86.html&amp;psig=AOvVaw3BeP07ylv0yPWUqb-bE70P&amp;ust=1522064685933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الامارات عاصمة الاقتصاد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 y="0"/>
            <a:ext cx="91222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الاقتصاد الاسلامي‬‎">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200400"/>
            <a:ext cx="3124199"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شكل بيضاوي 1"/>
          <p:cNvSpPr/>
          <p:nvPr/>
        </p:nvSpPr>
        <p:spPr>
          <a:xfrm>
            <a:off x="2514600" y="228600"/>
            <a:ext cx="4953000" cy="1600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600" b="1" dirty="0">
                <a:solidFill>
                  <a:schemeClr val="tx1"/>
                </a:solidFill>
              </a:rPr>
              <a:t>الامارات عاصمة الاقتصاد الاسلامي</a:t>
            </a:r>
            <a:endParaRPr lang="ar-SA" sz="3600" b="1" dirty="0">
              <a:solidFill>
                <a:schemeClr val="tx1"/>
              </a:solidFill>
            </a:endParaRPr>
          </a:p>
        </p:txBody>
      </p:sp>
    </p:spTree>
    <p:extLst>
      <p:ext uri="{BB962C8B-B14F-4D97-AF65-F5344CB8AC3E}">
        <p14:creationId xmlns:p14="http://schemas.microsoft.com/office/powerpoint/2010/main" val="243108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جسم مشطوف الحواف 1"/>
          <p:cNvSpPr/>
          <p:nvPr/>
        </p:nvSpPr>
        <p:spPr>
          <a:xfrm>
            <a:off x="-32660" y="685800"/>
            <a:ext cx="9144001" cy="2144486"/>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r>
              <a:rPr lang="ar-JO" sz="2800" b="1" dirty="0"/>
              <a:t>3 – الاستناد إلى قاعدة الحلال والحرام</a:t>
            </a:r>
          </a:p>
          <a:p>
            <a:r>
              <a:rPr lang="ar-JO" sz="2800" b="1" dirty="0"/>
              <a:t>الفرد حر في أن ينفق ماله كيفما شاء </a:t>
            </a:r>
          </a:p>
          <a:p>
            <a:r>
              <a:rPr lang="ar-JO" sz="2800" b="1" dirty="0"/>
              <a:t>بشرط أن يكون إنفاقاً في الحلال.</a:t>
            </a:r>
            <a:endParaRPr lang="ar-SA" sz="2800" b="1" dirty="0"/>
          </a:p>
        </p:txBody>
      </p:sp>
      <p:pic>
        <p:nvPicPr>
          <p:cNvPr id="9218" name="Picture 2" descr="Image result for ‫حلال وحرام‬‎">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 y="685800"/>
            <a:ext cx="3193143" cy="1948543"/>
          </a:xfrm>
          <a:prstGeom prst="rect">
            <a:avLst/>
          </a:prstGeom>
          <a:noFill/>
          <a:extLst>
            <a:ext uri="{909E8E84-426E-40DD-AFC4-6F175D3DCCD1}">
              <a14:hiddenFill xmlns:a14="http://schemas.microsoft.com/office/drawing/2010/main">
                <a:solidFill>
                  <a:srgbClr val="FFFFFF"/>
                </a:solidFill>
              </a14:hiddenFill>
            </a:ext>
          </a:extLst>
        </p:spPr>
      </p:pic>
      <p:sp>
        <p:nvSpPr>
          <p:cNvPr id="4" name="مجسم مشطوف الحواف 3"/>
          <p:cNvSpPr/>
          <p:nvPr/>
        </p:nvSpPr>
        <p:spPr>
          <a:xfrm>
            <a:off x="-32659" y="3742872"/>
            <a:ext cx="9144001" cy="2144486"/>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r>
              <a:rPr lang="ar-JO" sz="2800" b="1" dirty="0"/>
              <a:t>4 – إقرار الملكية العامة والخاصة</a:t>
            </a:r>
          </a:p>
          <a:p>
            <a:r>
              <a:rPr lang="ar-JO" sz="2800" b="1" dirty="0"/>
              <a:t>من حق الأفراد تملك الأراضي والعقارات وغيرها </a:t>
            </a:r>
          </a:p>
          <a:p>
            <a:r>
              <a:rPr lang="ar-JO" sz="2800" b="1" dirty="0"/>
              <a:t>شرط أن لا يضر بالمصلحة العامة</a:t>
            </a:r>
            <a:endParaRPr lang="ar-SA" sz="2800" b="1" dirty="0"/>
          </a:p>
        </p:txBody>
      </p:sp>
      <p:pic>
        <p:nvPicPr>
          <p:cNvPr id="9220" name="Picture 4" descr="Image result for ‫حرية التملك‬‎">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 y="3739243"/>
            <a:ext cx="3193143" cy="214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arn(inVertical)">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ppt_x"/>
                                          </p:val>
                                        </p:tav>
                                        <p:tav tm="100000">
                                          <p:val>
                                            <p:strVal val="#ppt_x"/>
                                          </p:val>
                                        </p:tav>
                                      </p:tavLst>
                                    </p:anim>
                                    <p:anim calcmode="lin" valueType="num">
                                      <p:cBhvr additive="base">
                                        <p:cTn id="20"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جسم مشطوف الحواف 1"/>
          <p:cNvSpPr/>
          <p:nvPr/>
        </p:nvSpPr>
        <p:spPr>
          <a:xfrm>
            <a:off x="76200" y="990600"/>
            <a:ext cx="9144001" cy="2144486"/>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r>
              <a:rPr lang="ar-JO" sz="2800" b="1" dirty="0"/>
              <a:t>5 – الضمان الاجتماعي</a:t>
            </a:r>
          </a:p>
          <a:p>
            <a:r>
              <a:rPr lang="ar-JO" sz="2800" b="1" dirty="0"/>
              <a:t>أمرنا ديننا بالعمل وكسب الرزق الحلال وفي حالات المرض</a:t>
            </a:r>
          </a:p>
          <a:p>
            <a:r>
              <a:rPr lang="ar-JO" sz="2800" b="1" dirty="0"/>
              <a:t>والعجز فقد جعل النفقة واجبة على الدولة (ضمان حد الكفاية)</a:t>
            </a:r>
            <a:endParaRPr lang="ar-SA" sz="2800" b="1" dirty="0"/>
          </a:p>
        </p:txBody>
      </p:sp>
      <p:pic>
        <p:nvPicPr>
          <p:cNvPr id="10242" name="Picture 2" descr="Image result for ‫ضمان اجتماعي الامارات‬‎">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219199"/>
            <a:ext cx="1930400" cy="1845129"/>
          </a:xfrm>
          <a:prstGeom prst="rect">
            <a:avLst/>
          </a:prstGeom>
          <a:noFill/>
          <a:extLst>
            <a:ext uri="{909E8E84-426E-40DD-AFC4-6F175D3DCCD1}">
              <a14:hiddenFill xmlns:a14="http://schemas.microsoft.com/office/drawing/2010/main">
                <a:solidFill>
                  <a:srgbClr val="FFFFFF"/>
                </a:solidFill>
              </a14:hiddenFill>
            </a:ext>
          </a:extLst>
        </p:spPr>
      </p:pic>
      <p:sp>
        <p:nvSpPr>
          <p:cNvPr id="5" name="مجسم مشطوف الحواف 4"/>
          <p:cNvSpPr/>
          <p:nvPr/>
        </p:nvSpPr>
        <p:spPr>
          <a:xfrm>
            <a:off x="7257" y="3962400"/>
            <a:ext cx="9144001" cy="2144486"/>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r>
              <a:rPr lang="ar-JO" sz="2800" b="1" dirty="0"/>
              <a:t>6 – المشاركة في المخاطر</a:t>
            </a:r>
          </a:p>
          <a:p>
            <a:r>
              <a:rPr lang="ar-JO" sz="2800" b="1" dirty="0"/>
              <a:t>يتم المشاركة في الربح والخسارة التي تعد قاعدة</a:t>
            </a:r>
          </a:p>
          <a:p>
            <a:r>
              <a:rPr lang="ar-JO" sz="2800" b="1" dirty="0"/>
              <a:t> لتوزيع الثروة بين رأس المال والعمل.</a:t>
            </a:r>
            <a:endParaRPr lang="ar-SA" sz="2800" b="1" dirty="0"/>
          </a:p>
        </p:txBody>
      </p:sp>
      <p:pic>
        <p:nvPicPr>
          <p:cNvPr id="10246" name="Picture 6" descr="Image result for ‫الربح والخسارة‬‎">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1" y="3962400"/>
            <a:ext cx="3026229" cy="214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86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heel(1)">
                                      <p:cBhvr>
                                        <p:cTn id="15" dur="2000"/>
                                        <p:tgtEl>
                                          <p:spTgt spid="10242"/>
                                        </p:tgtEl>
                                      </p:cBhvr>
                                    </p:animEffect>
                                  </p:childTnLst>
                                </p:cTn>
                              </p:par>
                              <p:par>
                                <p:cTn id="16" presetID="21" presetClass="entr" presetSubtype="1"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wheel(1)">
                                      <p:cBhvr>
                                        <p:cTn id="18"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حديقة في الامارات‬‎">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148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طرق في الامارات‬‎">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4572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مستشفى في الامارات‬‎">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2667001"/>
            <a:ext cx="411117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مدرسة حكومية في الامارات‬‎">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9" y="2648858"/>
            <a:ext cx="4572000" cy="2380343"/>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14514" y="5334000"/>
            <a:ext cx="8759370" cy="1219199"/>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أشكال الملكية العامة </a:t>
            </a:r>
          </a:p>
          <a:p>
            <a:pPr algn="ctr"/>
            <a:r>
              <a:rPr lang="ar-JO" sz="2800" b="1" dirty="0">
                <a:solidFill>
                  <a:schemeClr val="tx1"/>
                </a:solidFill>
              </a:rPr>
              <a:t>الطرق والجسور – الحدائق – المتنزهات – المدارس - المستشفيات</a:t>
            </a:r>
            <a:endParaRPr lang="ar-SA" sz="2800" b="1" dirty="0">
              <a:solidFill>
                <a:schemeClr val="tx1"/>
              </a:solidFill>
            </a:endParaRPr>
          </a:p>
        </p:txBody>
      </p:sp>
    </p:spTree>
    <p:extLst>
      <p:ext uri="{BB962C8B-B14F-4D97-AF65-F5344CB8AC3E}">
        <p14:creationId xmlns:p14="http://schemas.microsoft.com/office/powerpoint/2010/main" val="128471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randombar(horizontal)">
                                      <p:cBhvr>
                                        <p:cTn id="10" dur="500"/>
                                        <p:tgtEl>
                                          <p:spTgt spid="1028"/>
                                        </p:tgtEl>
                                      </p:cBhvr>
                                    </p:animEffect>
                                  </p:childTnLst>
                                </p:cTn>
                              </p:par>
                              <p:par>
                                <p:cTn id="11" presetID="14" presetClass="entr" presetSubtype="1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randombar(horizontal)">
                                      <p:cBhvr>
                                        <p:cTn id="13" dur="500"/>
                                        <p:tgtEl>
                                          <p:spTgt spid="1032"/>
                                        </p:tgtEl>
                                      </p:cBhvr>
                                    </p:animEffect>
                                  </p:childTnLst>
                                </p:cTn>
                              </p:par>
                              <p:par>
                                <p:cTn id="14" presetID="14" presetClass="entr" presetSubtype="1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randombar(horizontal)">
                                      <p:cBhvr>
                                        <p:cTn id="16" dur="5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دبي عاصمة الاقتصاد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 y="0"/>
            <a:ext cx="91476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31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رؤية دبي عاصمة الاقتصاد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مستدير الزوايا 2"/>
          <p:cNvSpPr/>
          <p:nvPr/>
        </p:nvSpPr>
        <p:spPr>
          <a:xfrm>
            <a:off x="1752600" y="152400"/>
            <a:ext cx="6056085" cy="609599"/>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رؤية دبي عاصمة الاقتصاد الاسلامي</a:t>
            </a:r>
            <a:endParaRPr lang="ar-SA" sz="2800" b="1" dirty="0">
              <a:solidFill>
                <a:schemeClr val="tx1"/>
              </a:solidFill>
            </a:endParaRPr>
          </a:p>
        </p:txBody>
      </p:sp>
      <p:sp>
        <p:nvSpPr>
          <p:cNvPr id="4" name="مجسم مشطوف الحواف 3"/>
          <p:cNvSpPr/>
          <p:nvPr/>
        </p:nvSpPr>
        <p:spPr>
          <a:xfrm>
            <a:off x="3429000" y="990600"/>
            <a:ext cx="5791201" cy="1072243"/>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r>
              <a:rPr lang="ar-JO" sz="2800" b="1" dirty="0"/>
              <a:t>تتمتع دبي باقتصاد متنوع ومفتوح يتمتع ب : </a:t>
            </a:r>
            <a:endParaRPr lang="ar-SA" sz="2800" b="1" dirty="0"/>
          </a:p>
        </p:txBody>
      </p:sp>
      <p:sp>
        <p:nvSpPr>
          <p:cNvPr id="5" name="دمعة 4"/>
          <p:cNvSpPr/>
          <p:nvPr/>
        </p:nvSpPr>
        <p:spPr>
          <a:xfrm>
            <a:off x="5562600" y="2819400"/>
            <a:ext cx="2588985" cy="2514600"/>
          </a:xfrm>
          <a:prstGeom prst="teardrop">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JO" sz="2800" b="1" dirty="0">
                <a:solidFill>
                  <a:schemeClr val="tx1"/>
                </a:solidFill>
              </a:rPr>
              <a:t>المرونة بحيث يستوعب المتغيرات الدولية والاقليمية</a:t>
            </a:r>
            <a:endParaRPr lang="ar-SA" sz="2800" b="1" dirty="0">
              <a:solidFill>
                <a:schemeClr val="tx1"/>
              </a:solidFill>
            </a:endParaRPr>
          </a:p>
        </p:txBody>
      </p:sp>
      <p:sp>
        <p:nvSpPr>
          <p:cNvPr id="6" name="دمعة 5"/>
          <p:cNvSpPr/>
          <p:nvPr/>
        </p:nvSpPr>
        <p:spPr>
          <a:xfrm>
            <a:off x="1295400" y="2590800"/>
            <a:ext cx="2588985" cy="2514600"/>
          </a:xfrm>
          <a:prstGeom prst="teardrop">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JO" sz="2800" b="1" dirty="0">
                <a:solidFill>
                  <a:schemeClr val="tx1"/>
                </a:solidFill>
              </a:rPr>
              <a:t>امتلاكها بنية تحتية وتقنية متطورة</a:t>
            </a:r>
            <a:endParaRPr lang="ar-SA" sz="2800" b="1" dirty="0">
              <a:solidFill>
                <a:schemeClr val="tx1"/>
              </a:solidFill>
            </a:endParaRPr>
          </a:p>
        </p:txBody>
      </p:sp>
    </p:spTree>
    <p:extLst>
      <p:ext uri="{BB962C8B-B14F-4D97-AF65-F5344CB8AC3E}">
        <p14:creationId xmlns:p14="http://schemas.microsoft.com/office/powerpoint/2010/main" val="38382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تطور دب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 y="-29030"/>
            <a:ext cx="9140371" cy="6887029"/>
          </a:xfrm>
          <a:prstGeom prst="rect">
            <a:avLst/>
          </a:prstGeom>
          <a:noFill/>
          <a:extLst>
            <a:ext uri="{909E8E84-426E-40DD-AFC4-6F175D3DCCD1}">
              <a14:hiddenFill xmlns:a14="http://schemas.microsoft.com/office/drawing/2010/main">
                <a:solidFill>
                  <a:srgbClr val="FFFFFF"/>
                </a:solidFill>
              </a14:hiddenFill>
            </a:ext>
          </a:extLst>
        </p:spPr>
      </p:pic>
      <p:sp>
        <p:nvSpPr>
          <p:cNvPr id="3" name="تمرير أفقي 2"/>
          <p:cNvSpPr/>
          <p:nvPr/>
        </p:nvSpPr>
        <p:spPr>
          <a:xfrm>
            <a:off x="1219200" y="-29030"/>
            <a:ext cx="6324600" cy="1462316"/>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JO" sz="3600" b="1" dirty="0"/>
              <a:t>من التطورات الاقتصادية في دبي</a:t>
            </a:r>
            <a:endParaRPr lang="ar-SA" sz="3600" b="1" dirty="0"/>
          </a:p>
        </p:txBody>
      </p:sp>
      <p:sp>
        <p:nvSpPr>
          <p:cNvPr id="2" name="علبة 1"/>
          <p:cNvSpPr/>
          <p:nvPr/>
        </p:nvSpPr>
        <p:spPr>
          <a:xfrm>
            <a:off x="6495143" y="2057400"/>
            <a:ext cx="2286000" cy="3352800"/>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t>أصبحت مركزا تجاريا مهما </a:t>
            </a:r>
          </a:p>
          <a:p>
            <a:pPr algn="ctr"/>
            <a:r>
              <a:rPr lang="ar-JO" sz="2800" b="1" dirty="0"/>
              <a:t>واقتصادها أكثر نشاطا </a:t>
            </a:r>
            <a:endParaRPr lang="ar-SA" sz="2800" b="1" dirty="0"/>
          </a:p>
        </p:txBody>
      </p:sp>
      <p:sp>
        <p:nvSpPr>
          <p:cNvPr id="5" name="علبة 4"/>
          <p:cNvSpPr/>
          <p:nvPr/>
        </p:nvSpPr>
        <p:spPr>
          <a:xfrm>
            <a:off x="3238500" y="1487715"/>
            <a:ext cx="2286000" cy="3352800"/>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t>تعتبر أكبر مركز إعادة التصدير في الوطن العربي والشرق الأوسط</a:t>
            </a:r>
            <a:endParaRPr lang="ar-SA" sz="2800" b="1" dirty="0"/>
          </a:p>
        </p:txBody>
      </p:sp>
      <p:sp>
        <p:nvSpPr>
          <p:cNvPr id="6" name="علبة 5"/>
          <p:cNvSpPr/>
          <p:nvPr/>
        </p:nvSpPr>
        <p:spPr>
          <a:xfrm>
            <a:off x="297543" y="2209800"/>
            <a:ext cx="2286000" cy="3352800"/>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t>جذب عدد كبير من المستثمرين ورجال الأعمال</a:t>
            </a:r>
            <a:endParaRPr lang="ar-SA" sz="2800" b="1" dirty="0"/>
          </a:p>
        </p:txBody>
      </p:sp>
    </p:spTree>
    <p:extLst>
      <p:ext uri="{BB962C8B-B14F-4D97-AF65-F5344CB8AC3E}">
        <p14:creationId xmlns:p14="http://schemas.microsoft.com/office/powerpoint/2010/main" val="16209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اقتصاد 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 y="44450"/>
            <a:ext cx="9114971" cy="6813550"/>
          </a:xfrm>
          <a:prstGeom prst="rect">
            <a:avLst/>
          </a:prstGeom>
          <a:noFill/>
          <a:extLst>
            <a:ext uri="{909E8E84-426E-40DD-AFC4-6F175D3DCCD1}">
              <a14:hiddenFill xmlns:a14="http://schemas.microsoft.com/office/drawing/2010/main">
                <a:solidFill>
                  <a:srgbClr val="FFFFFF"/>
                </a:solidFill>
              </a14:hiddenFill>
            </a:ext>
          </a:extLst>
        </p:spPr>
      </p:pic>
      <p:sp>
        <p:nvSpPr>
          <p:cNvPr id="2" name="انفجار 2 1"/>
          <p:cNvSpPr/>
          <p:nvPr/>
        </p:nvSpPr>
        <p:spPr>
          <a:xfrm>
            <a:off x="-3629" y="3629"/>
            <a:ext cx="4800600" cy="3733800"/>
          </a:xfrm>
          <a:prstGeom prst="irregularSeal2">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JO" sz="3200" b="1" dirty="0"/>
              <a:t>مميزات النظام الاقتصادي في الامارات</a:t>
            </a:r>
            <a:endParaRPr lang="ar-SA" sz="3200" b="1" dirty="0"/>
          </a:p>
        </p:txBody>
      </p:sp>
      <p:sp>
        <p:nvSpPr>
          <p:cNvPr id="3" name="موجة 2"/>
          <p:cNvSpPr/>
          <p:nvPr/>
        </p:nvSpPr>
        <p:spPr>
          <a:xfrm>
            <a:off x="5105400" y="533400"/>
            <a:ext cx="3886200" cy="2057400"/>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rgbClr val="FF0000"/>
                </a:solidFill>
              </a:rPr>
              <a:t>تشجيع العمل والإنتاج</a:t>
            </a:r>
            <a:endParaRPr lang="ar-SA" sz="3200" b="1" dirty="0">
              <a:solidFill>
                <a:srgbClr val="FF0000"/>
              </a:solidFill>
            </a:endParaRPr>
          </a:p>
        </p:txBody>
      </p:sp>
      <p:sp>
        <p:nvSpPr>
          <p:cNvPr id="5" name="موجة 4"/>
          <p:cNvSpPr/>
          <p:nvPr/>
        </p:nvSpPr>
        <p:spPr>
          <a:xfrm>
            <a:off x="5105400" y="2590800"/>
            <a:ext cx="3886200" cy="2057400"/>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rgbClr val="FF0000"/>
                </a:solidFill>
              </a:rPr>
              <a:t>تعزيز التضامن الاجتماعي</a:t>
            </a:r>
            <a:endParaRPr lang="ar-SA" sz="3200" b="1" dirty="0">
              <a:solidFill>
                <a:srgbClr val="FF0000"/>
              </a:solidFill>
            </a:endParaRPr>
          </a:p>
        </p:txBody>
      </p:sp>
      <p:sp>
        <p:nvSpPr>
          <p:cNvPr id="6" name="موجة 5"/>
          <p:cNvSpPr/>
          <p:nvPr/>
        </p:nvSpPr>
        <p:spPr>
          <a:xfrm>
            <a:off x="5076371" y="4800600"/>
            <a:ext cx="3886200" cy="2057400"/>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rgbClr val="FF0000"/>
                </a:solidFill>
              </a:rPr>
              <a:t>توجيه المشاريع نحو خدمة مصالح المجتمع</a:t>
            </a:r>
            <a:endParaRPr lang="ar-SA" sz="3200" b="1" dirty="0">
              <a:solidFill>
                <a:srgbClr val="FF0000"/>
              </a:solidFill>
            </a:endParaRPr>
          </a:p>
        </p:txBody>
      </p:sp>
    </p:spTree>
    <p:extLst>
      <p:ext uri="{BB962C8B-B14F-4D97-AF65-F5344CB8AC3E}">
        <p14:creationId xmlns:p14="http://schemas.microsoft.com/office/powerpoint/2010/main" val="26329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اقتصاد 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 y="44450"/>
            <a:ext cx="9114971" cy="6813550"/>
          </a:xfrm>
          <a:prstGeom prst="rect">
            <a:avLst/>
          </a:prstGeom>
          <a:noFill/>
          <a:extLst>
            <a:ext uri="{909E8E84-426E-40DD-AFC4-6F175D3DCCD1}">
              <a14:hiddenFill xmlns:a14="http://schemas.microsoft.com/office/drawing/2010/main">
                <a:solidFill>
                  <a:srgbClr val="FFFFFF"/>
                </a:solidFill>
              </a14:hiddenFill>
            </a:ext>
          </a:extLst>
        </p:spPr>
      </p:pic>
      <p:sp>
        <p:nvSpPr>
          <p:cNvPr id="3" name="تمرير أفقي 2"/>
          <p:cNvSpPr/>
          <p:nvPr/>
        </p:nvSpPr>
        <p:spPr>
          <a:xfrm>
            <a:off x="1219200" y="-29030"/>
            <a:ext cx="6324600" cy="1462316"/>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JO" sz="3600" b="1" dirty="0"/>
              <a:t>مبادرة دبي عاصمة الاقتصاد الاسلامي</a:t>
            </a:r>
            <a:endParaRPr lang="ar-SA" sz="3600" b="1" dirty="0"/>
          </a:p>
        </p:txBody>
      </p:sp>
      <p:sp>
        <p:nvSpPr>
          <p:cNvPr id="4" name="علبة 3"/>
          <p:cNvSpPr/>
          <p:nvPr/>
        </p:nvSpPr>
        <p:spPr>
          <a:xfrm>
            <a:off x="152400" y="1433286"/>
            <a:ext cx="8839200" cy="5272314"/>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solidFill>
                  <a:srgbClr val="FF0000"/>
                </a:solidFill>
              </a:rPr>
              <a:t>تم إطلاق هذه المبادرة عام 2013م </a:t>
            </a:r>
          </a:p>
          <a:p>
            <a:pPr algn="ctr"/>
            <a:endParaRPr lang="ar-JO" sz="2800" b="1" dirty="0">
              <a:solidFill>
                <a:srgbClr val="FF0000"/>
              </a:solidFill>
            </a:endParaRPr>
          </a:p>
          <a:p>
            <a:pPr algn="ctr"/>
            <a:r>
              <a:rPr lang="ar-JO" sz="2800" b="1" dirty="0">
                <a:solidFill>
                  <a:srgbClr val="7030A0"/>
                </a:solidFill>
              </a:rPr>
              <a:t>تم الإعلان عن هذه المبادرة من قبل صاحب السمو الشيخ محمد بن راشد</a:t>
            </a:r>
          </a:p>
          <a:p>
            <a:pPr algn="ctr"/>
            <a:endParaRPr lang="ar-JO" sz="2800" b="1" dirty="0">
              <a:solidFill>
                <a:srgbClr val="7030A0"/>
              </a:solidFill>
            </a:endParaRPr>
          </a:p>
          <a:p>
            <a:pPr algn="ctr"/>
            <a:r>
              <a:rPr lang="ar-JO" sz="2800" b="1" dirty="0"/>
              <a:t>تهدف المبادرة الى</a:t>
            </a:r>
          </a:p>
          <a:p>
            <a:pPr algn="ctr"/>
            <a:r>
              <a:rPr lang="ar-JO" sz="2800" b="1" dirty="0"/>
              <a:t> 1- تنويع مصادر الاقتصاد الوطني 2- تعزيز نموه 3 – تحقيق رؤية دبي بالتحول الى العاصمة العالمية للاقتصاد الاسلامي</a:t>
            </a:r>
            <a:endParaRPr lang="ar-SA" sz="2800" b="1" dirty="0"/>
          </a:p>
        </p:txBody>
      </p:sp>
    </p:spTree>
    <p:extLst>
      <p:ext uri="{BB962C8B-B14F-4D97-AF65-F5344CB8AC3E}">
        <p14:creationId xmlns:p14="http://schemas.microsoft.com/office/powerpoint/2010/main" val="32682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اقتصاد 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 y="44450"/>
            <a:ext cx="9114971" cy="6813550"/>
          </a:xfrm>
          <a:prstGeom prst="rect">
            <a:avLst/>
          </a:prstGeom>
          <a:noFill/>
          <a:extLst>
            <a:ext uri="{909E8E84-426E-40DD-AFC4-6F175D3DCCD1}">
              <a14:hiddenFill xmlns:a14="http://schemas.microsoft.com/office/drawing/2010/main">
                <a:solidFill>
                  <a:srgbClr val="FFFFFF"/>
                </a:solidFill>
              </a14:hiddenFill>
            </a:ext>
          </a:extLst>
        </p:spPr>
      </p:pic>
      <p:sp>
        <p:nvSpPr>
          <p:cNvPr id="5" name="انفجار 2 4"/>
          <p:cNvSpPr/>
          <p:nvPr/>
        </p:nvSpPr>
        <p:spPr>
          <a:xfrm>
            <a:off x="-3629" y="3629"/>
            <a:ext cx="6023430" cy="3806372"/>
          </a:xfrm>
          <a:prstGeom prst="irregularSeal2">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JO" sz="2800" b="1" dirty="0"/>
              <a:t>أهم قطاع في الاقتصاد الاسلامي هو التمويل الاسلامي أهم أدواته هي الصكوك البنكية</a:t>
            </a:r>
            <a:endParaRPr lang="ar-SA" sz="2800" b="1" dirty="0"/>
          </a:p>
        </p:txBody>
      </p:sp>
      <p:sp>
        <p:nvSpPr>
          <p:cNvPr id="6" name="انفجار 2 5"/>
          <p:cNvSpPr/>
          <p:nvPr/>
        </p:nvSpPr>
        <p:spPr>
          <a:xfrm>
            <a:off x="3352800" y="3051628"/>
            <a:ext cx="6023430" cy="3806372"/>
          </a:xfrm>
          <a:prstGeom prst="irregularSeal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JO" sz="2800" b="1" dirty="0"/>
              <a:t>تعد دبي المنصة الأكبر عالمياً في الصكوك البنكية</a:t>
            </a:r>
            <a:endParaRPr lang="ar-SA" sz="2800" b="1" dirty="0"/>
          </a:p>
        </p:txBody>
      </p:sp>
    </p:spTree>
    <p:extLst>
      <p:ext uri="{BB962C8B-B14F-4D97-AF65-F5344CB8AC3E}">
        <p14:creationId xmlns:p14="http://schemas.microsoft.com/office/powerpoint/2010/main" val="285706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0" y="0"/>
            <a:ext cx="9144000" cy="6858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400" b="1" dirty="0">
                <a:solidFill>
                  <a:schemeClr val="tx1"/>
                </a:solidFill>
              </a:rPr>
              <a:t>تتمتع الإمارات بطاقات إيجابية وقدرات تنافسية تؤهلها لمزاحمة الاقتصادات العالمية المتقدمة على عرش التنافسية والانضمام الى قائمة أفضل اقتصادات في العالم بحلول 2021 لتتويج مسيرة خمسة عقود من الانجازات </a:t>
            </a:r>
          </a:p>
          <a:p>
            <a:pPr algn="ctr"/>
            <a:r>
              <a:rPr lang="ar-JO" sz="2400" b="1" dirty="0">
                <a:solidFill>
                  <a:schemeClr val="tx1"/>
                </a:solidFill>
              </a:rPr>
              <a:t>ولقد سطرت دولة الامارات خلال السنوات الخمس الماضية فصلا جديدا من فصول التفوق والريادة في سباقها نحو التميز بصعودها الى مراكز متقدمة على سلم التنافسية العالمية في كافة المؤشرات والتقارير الرئيسة الصادرة عن العديد من المؤسسات الدولية حيث سجلت أكبر تقدم تحرزه دولة خلال سنة واحدة في أهم مقاييس التنافسية العالمية الصادرة عن منظمات الأمم المتحدة والمؤسسات الدولية المعنية بالتنمية الشاملة والاستقرار والرفاهية والسعادة ،وقد حلت في المركز الأول عربياً والرابع عشر عالمياً في تقرير الأمم المتحدة لمؤشر السعادة والرضا بين الشعوب لعام 2013 وتقدمت دولتنا 7مراتب في تقرير التنافسية العالمي 2014-2015م الصادر عن المنتدى الاقتصادي العالمي لتنتقل من المرتبة 19 الى 12 وتقدمت الى المرتبة الثامنة في تقرير الكتاب السنوي للتنافسية الصادر عام2014م وتقدمت الى المرتبة 28عالمياً في مؤشر السياحة والسفر 2013م وصعدت الى المرتبة الأولى عربياً و22عالمياً في تقرير سهولة ممارسة الأعمال الصادر عن البنك الدولي.</a:t>
            </a:r>
          </a:p>
        </p:txBody>
      </p:sp>
    </p:spTree>
    <p:extLst>
      <p:ext uri="{BB962C8B-B14F-4D97-AF65-F5344CB8AC3E}">
        <p14:creationId xmlns:p14="http://schemas.microsoft.com/office/powerpoint/2010/main" val="260397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اية عن المال الحلال‬‎">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8153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مجسم مشطوف الحواف 1"/>
          <p:cNvSpPr/>
          <p:nvPr/>
        </p:nvSpPr>
        <p:spPr>
          <a:xfrm>
            <a:off x="2133600" y="0"/>
            <a:ext cx="4572000" cy="1143000"/>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solidFill>
                  <a:schemeClr val="tx1"/>
                </a:solidFill>
              </a:rPr>
              <a:t>الربط بالتربية الاسلامية</a:t>
            </a:r>
            <a:endParaRPr lang="ar-SA" sz="2800" b="1" dirty="0">
              <a:solidFill>
                <a:schemeClr val="tx1"/>
              </a:solidFill>
            </a:endParaRPr>
          </a:p>
        </p:txBody>
      </p:sp>
    </p:spTree>
    <p:extLst>
      <p:ext uri="{BB962C8B-B14F-4D97-AF65-F5344CB8AC3E}">
        <p14:creationId xmlns:p14="http://schemas.microsoft.com/office/powerpoint/2010/main" val="92111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اقتصاد 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 y="44450"/>
            <a:ext cx="9114971" cy="6813550"/>
          </a:xfrm>
          <a:prstGeom prst="rect">
            <a:avLst/>
          </a:prstGeom>
          <a:noFill/>
          <a:extLst>
            <a:ext uri="{909E8E84-426E-40DD-AFC4-6F175D3DCCD1}">
              <a14:hiddenFill xmlns:a14="http://schemas.microsoft.com/office/drawing/2010/main">
                <a:solidFill>
                  <a:srgbClr val="FFFFFF"/>
                </a:solidFill>
              </a14:hiddenFill>
            </a:ext>
          </a:extLst>
        </p:spPr>
      </p:pic>
      <p:sp>
        <p:nvSpPr>
          <p:cNvPr id="3" name="تمرير أفقي 2"/>
          <p:cNvSpPr/>
          <p:nvPr/>
        </p:nvSpPr>
        <p:spPr>
          <a:xfrm>
            <a:off x="228600" y="-29030"/>
            <a:ext cx="8763000" cy="1462316"/>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JO" sz="3600" b="1" dirty="0"/>
              <a:t>حلل الفقرة السابقة واستنتج أهم الحقائق الواردة فيها</a:t>
            </a:r>
            <a:endParaRPr lang="ar-SA" sz="3600" b="1" dirty="0"/>
          </a:p>
        </p:txBody>
      </p:sp>
      <p:sp>
        <p:nvSpPr>
          <p:cNvPr id="4" name="مستطيل مستدير الزوايا 3"/>
          <p:cNvSpPr/>
          <p:nvPr/>
        </p:nvSpPr>
        <p:spPr>
          <a:xfrm>
            <a:off x="228600" y="1433286"/>
            <a:ext cx="8763000" cy="96338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حلت في المركز الأول عربياً والرابع عشر عالمياً في تقرير الأمم المتحدة لمؤشر السعادة والرضا بين الشعوب لعام 2013 </a:t>
            </a:r>
            <a:endParaRPr lang="ar-SA" sz="2800" b="1" dirty="0">
              <a:solidFill>
                <a:schemeClr val="tx1"/>
              </a:solidFill>
            </a:endParaRPr>
          </a:p>
        </p:txBody>
      </p:sp>
      <p:sp>
        <p:nvSpPr>
          <p:cNvPr id="5" name="مستطيل مستدير الزوايا 4"/>
          <p:cNvSpPr/>
          <p:nvPr/>
        </p:nvSpPr>
        <p:spPr>
          <a:xfrm>
            <a:off x="228600" y="2667000"/>
            <a:ext cx="8763000" cy="96338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تقدمت دولتنا 7مراتب في تقرير التنافسية العالمي 2014-2015م الصادر عن المنتدى الاقتصادي العالمي</a:t>
            </a:r>
            <a:endParaRPr lang="ar-SA" sz="2800" b="1" dirty="0">
              <a:solidFill>
                <a:schemeClr val="tx1"/>
              </a:solidFill>
            </a:endParaRPr>
          </a:p>
        </p:txBody>
      </p:sp>
      <p:sp>
        <p:nvSpPr>
          <p:cNvPr id="6" name="مستطيل مستدير الزوايا 5"/>
          <p:cNvSpPr/>
          <p:nvPr/>
        </p:nvSpPr>
        <p:spPr>
          <a:xfrm>
            <a:off x="370113" y="4343400"/>
            <a:ext cx="8763000" cy="96338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تقدمت الى المرتبة 28عالمياً في مؤشر السياحة والسفر 2013م </a:t>
            </a:r>
            <a:endParaRPr lang="ar-SA" sz="2800" b="1" dirty="0">
              <a:solidFill>
                <a:schemeClr val="tx1"/>
              </a:solidFill>
            </a:endParaRPr>
          </a:p>
        </p:txBody>
      </p:sp>
      <p:sp>
        <p:nvSpPr>
          <p:cNvPr id="7" name="مستطيل مستدير الزوايا 6"/>
          <p:cNvSpPr/>
          <p:nvPr/>
        </p:nvSpPr>
        <p:spPr>
          <a:xfrm>
            <a:off x="377370" y="5791200"/>
            <a:ext cx="8763000" cy="96338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صعدت الى المرتبة الأولى عربياً و22عالمياً في تقرير سهولة ممارسة الأعمال الصادر عن البنك الدولي.</a:t>
            </a:r>
          </a:p>
        </p:txBody>
      </p:sp>
    </p:spTree>
    <p:extLst>
      <p:ext uri="{BB962C8B-B14F-4D97-AF65-F5344CB8AC3E}">
        <p14:creationId xmlns:p14="http://schemas.microsoft.com/office/powerpoint/2010/main" val="4010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محمد بن راشد‬‎">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8549"/>
            <a:ext cx="4343400"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وسيلة شرح بيضاوية 2"/>
          <p:cNvSpPr/>
          <p:nvPr/>
        </p:nvSpPr>
        <p:spPr>
          <a:xfrm>
            <a:off x="4343400" y="0"/>
            <a:ext cx="4800600" cy="5715000"/>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t>نمتلك في الدولة بنية تحتية ، وموقعا استراتيجياً في قلب العالم الاسلامي  هذا بالإضافة لخبرة طويلة في مجال الاقتصاد الاسلامي والبنوك الاسلامية ولدينا ذلك الطموح والعزيمة والاصرار للوصول وتحقيق رؤيتنا</a:t>
            </a:r>
            <a:endParaRPr lang="ar-SA" sz="2800" b="1" dirty="0"/>
          </a:p>
        </p:txBody>
      </p:sp>
    </p:spTree>
    <p:extLst>
      <p:ext uri="{BB962C8B-B14F-4D97-AF65-F5344CB8AC3E}">
        <p14:creationId xmlns:p14="http://schemas.microsoft.com/office/powerpoint/2010/main" val="16612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دبي عاصمة الاقتصاد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0"/>
            <a:ext cx="9136743"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مستدير الزوايا 2"/>
          <p:cNvSpPr/>
          <p:nvPr/>
        </p:nvSpPr>
        <p:spPr>
          <a:xfrm>
            <a:off x="194128" y="0"/>
            <a:ext cx="8763000" cy="96338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أهم ركائز استراتيجية مباردة دبي عاصمة الاقتصاد الاسلامي</a:t>
            </a:r>
            <a:endParaRPr lang="ar-SA" sz="2800" b="1" dirty="0">
              <a:solidFill>
                <a:schemeClr val="tx1"/>
              </a:solidFill>
            </a:endParaRPr>
          </a:p>
        </p:txBody>
      </p:sp>
      <p:sp>
        <p:nvSpPr>
          <p:cNvPr id="5" name="موجة 4"/>
          <p:cNvSpPr/>
          <p:nvPr/>
        </p:nvSpPr>
        <p:spPr>
          <a:xfrm>
            <a:off x="4724400" y="988786"/>
            <a:ext cx="4281714" cy="2057400"/>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rgbClr val="FF0000"/>
                </a:solidFill>
              </a:rPr>
              <a:t>1 -السياحة العائلية </a:t>
            </a:r>
            <a:endParaRPr lang="ar-SA" sz="3200" b="1" dirty="0">
              <a:solidFill>
                <a:srgbClr val="FF0000"/>
              </a:solidFill>
            </a:endParaRPr>
          </a:p>
        </p:txBody>
      </p:sp>
      <p:pic>
        <p:nvPicPr>
          <p:cNvPr id="6" name="Picture 4" descr="Image result for ‫سياحة عائلية‬‎">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99" y="1143000"/>
            <a:ext cx="4508501"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علبة 6"/>
          <p:cNvSpPr/>
          <p:nvPr/>
        </p:nvSpPr>
        <p:spPr>
          <a:xfrm>
            <a:off x="152400" y="2895600"/>
            <a:ext cx="8839200" cy="3810000"/>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solidFill>
                  <a:schemeClr val="tx1"/>
                </a:solidFill>
              </a:rPr>
              <a:t>تضم دبي مدن الملاهي والشواطئ الملائمة للعائلات </a:t>
            </a:r>
          </a:p>
          <a:p>
            <a:pPr algn="ctr"/>
            <a:r>
              <a:rPr lang="ar-JO" sz="2800" b="1" dirty="0">
                <a:solidFill>
                  <a:schemeClr val="tx1"/>
                </a:solidFill>
              </a:rPr>
              <a:t>تستضيف فعاليات </a:t>
            </a:r>
            <a:r>
              <a:rPr lang="ar-JO" sz="2800" b="1" dirty="0" err="1">
                <a:solidFill>
                  <a:schemeClr val="tx1"/>
                </a:solidFill>
              </a:rPr>
              <a:t>البرانش</a:t>
            </a:r>
            <a:r>
              <a:rPr lang="ar-JO" sz="2800" b="1" dirty="0">
                <a:solidFill>
                  <a:schemeClr val="tx1"/>
                </a:solidFill>
              </a:rPr>
              <a:t> والملاهي المائية وأحواض الأسماك</a:t>
            </a:r>
          </a:p>
          <a:p>
            <a:pPr algn="ctr"/>
            <a:r>
              <a:rPr lang="ar-JO" sz="2800" b="1" dirty="0">
                <a:solidFill>
                  <a:schemeClr val="tx1"/>
                </a:solidFill>
              </a:rPr>
              <a:t>جولات على الإبل </a:t>
            </a:r>
            <a:endParaRPr lang="ar-SA" sz="2800" b="1" dirty="0">
              <a:solidFill>
                <a:schemeClr val="tx1"/>
              </a:solidFill>
            </a:endParaRPr>
          </a:p>
        </p:txBody>
      </p:sp>
    </p:spTree>
    <p:extLst>
      <p:ext uri="{BB962C8B-B14F-4D97-AF65-F5344CB8AC3E}">
        <p14:creationId xmlns:p14="http://schemas.microsoft.com/office/powerpoint/2010/main" val="20335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1"/>
          <p:cNvSpPr/>
          <p:nvPr/>
        </p:nvSpPr>
        <p:spPr>
          <a:xfrm>
            <a:off x="4724400" y="988786"/>
            <a:ext cx="4281714" cy="2057400"/>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rgbClr val="FF0000"/>
                </a:solidFill>
              </a:rPr>
              <a:t>2 – قطاعات التمويل</a:t>
            </a:r>
            <a:endParaRPr lang="ar-SA" sz="3200" b="1" dirty="0">
              <a:solidFill>
                <a:srgbClr val="FF0000"/>
              </a:solidFill>
            </a:endParaRPr>
          </a:p>
        </p:txBody>
      </p:sp>
      <p:sp>
        <p:nvSpPr>
          <p:cNvPr id="4" name="علبة 3"/>
          <p:cNvSpPr/>
          <p:nvPr/>
        </p:nvSpPr>
        <p:spPr>
          <a:xfrm>
            <a:off x="152400" y="2895600"/>
            <a:ext cx="8839200" cy="3810000"/>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solidFill>
                  <a:schemeClr val="tx1"/>
                </a:solidFill>
              </a:rPr>
              <a:t>من خلال تمويل المشاريع بالقروض التي تعود بالعائد الاقتصادي على الدولة</a:t>
            </a:r>
            <a:endParaRPr lang="ar-SA" sz="2800" b="1" dirty="0">
              <a:solidFill>
                <a:schemeClr val="tx1"/>
              </a:solidFill>
            </a:endParaRPr>
          </a:p>
        </p:txBody>
      </p:sp>
      <p:pic>
        <p:nvPicPr>
          <p:cNvPr id="11266" name="Picture 2" descr="Image result for ‫بنك دبي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 y="-3629"/>
            <a:ext cx="4608286" cy="251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1"/>
          <p:cNvSpPr/>
          <p:nvPr/>
        </p:nvSpPr>
        <p:spPr>
          <a:xfrm>
            <a:off x="4724400" y="988786"/>
            <a:ext cx="4281714" cy="2057400"/>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rgbClr val="FF0000"/>
                </a:solidFill>
              </a:rPr>
              <a:t>3 – المنتجات الحلال</a:t>
            </a:r>
            <a:endParaRPr lang="ar-SA" sz="3200" b="1" dirty="0">
              <a:solidFill>
                <a:srgbClr val="FF0000"/>
              </a:solidFill>
            </a:endParaRPr>
          </a:p>
        </p:txBody>
      </p:sp>
      <p:sp>
        <p:nvSpPr>
          <p:cNvPr id="3" name="علبة 2"/>
          <p:cNvSpPr/>
          <p:nvPr/>
        </p:nvSpPr>
        <p:spPr>
          <a:xfrm>
            <a:off x="152400" y="2895600"/>
            <a:ext cx="8839200" cy="3810000"/>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solidFill>
                  <a:schemeClr val="tx1"/>
                </a:solidFill>
              </a:rPr>
              <a:t>يطرح مركز الامارات للاعتماد الدولي تطبيقاَ ذكياّ يتيح للمستهلكين قراءة علامة الحلال ومعرفة صلاحية شهادة الحلال وجهة منح شهادات المطابقة على جميع السلع في الامارات</a:t>
            </a:r>
            <a:endParaRPr lang="ar-SA" sz="2800" b="1" dirty="0">
              <a:solidFill>
                <a:schemeClr val="tx1"/>
              </a:solidFill>
            </a:endParaRPr>
          </a:p>
        </p:txBody>
      </p:sp>
      <p:pic>
        <p:nvPicPr>
          <p:cNvPr id="12290" name="Picture 2" descr="Image result for ‫ذبح حلال‬‎">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
            <a:ext cx="4810125" cy="304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وجة 2"/>
          <p:cNvSpPr/>
          <p:nvPr/>
        </p:nvSpPr>
        <p:spPr>
          <a:xfrm>
            <a:off x="4724400" y="988786"/>
            <a:ext cx="4281714" cy="2057400"/>
          </a:xfrm>
          <a:prstGeom prst="wav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rgbClr val="FF0000"/>
                </a:solidFill>
              </a:rPr>
              <a:t>4 – الصيرفة الاسلامية</a:t>
            </a:r>
            <a:endParaRPr lang="ar-SA" sz="3200" b="1" dirty="0">
              <a:solidFill>
                <a:srgbClr val="FF0000"/>
              </a:solidFill>
            </a:endParaRPr>
          </a:p>
        </p:txBody>
      </p:sp>
      <p:sp>
        <p:nvSpPr>
          <p:cNvPr id="4" name="علبة 3"/>
          <p:cNvSpPr/>
          <p:nvPr/>
        </p:nvSpPr>
        <p:spPr>
          <a:xfrm>
            <a:off x="152400" y="2895600"/>
            <a:ext cx="8839200" cy="3810000"/>
          </a:xfrm>
          <a:prstGeom prst="ca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solidFill>
                  <a:schemeClr val="tx1"/>
                </a:solidFill>
              </a:rPr>
              <a:t>هي المعاملات الشرعية السليمة التي يقوم بها النظام أو النشاط المصرفي ، وتكون بعيدة عن الربا والكسب المحرم وتتوافق مع الشريعة الاسلامية </a:t>
            </a:r>
          </a:p>
          <a:p>
            <a:pPr algn="ctr"/>
            <a:r>
              <a:rPr lang="ar-JO" sz="2800" b="1" dirty="0">
                <a:solidFill>
                  <a:schemeClr val="tx1"/>
                </a:solidFill>
              </a:rPr>
              <a:t>تعتمد على مبدأ المشاركة في الربح</a:t>
            </a:r>
            <a:endParaRPr lang="ar-SA" sz="2800" b="1" dirty="0">
              <a:solidFill>
                <a:schemeClr val="tx1"/>
              </a:solidFill>
            </a:endParaRPr>
          </a:p>
        </p:txBody>
      </p:sp>
    </p:spTree>
    <p:extLst>
      <p:ext uri="{BB962C8B-B14F-4D97-AF65-F5344CB8AC3E}">
        <p14:creationId xmlns:p14="http://schemas.microsoft.com/office/powerpoint/2010/main" val="37227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خليف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 y="4114800"/>
            <a:ext cx="3835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وسيلة شرح بيضاوية 2"/>
          <p:cNvSpPr/>
          <p:nvPr/>
        </p:nvSpPr>
        <p:spPr>
          <a:xfrm>
            <a:off x="3810001" y="0"/>
            <a:ext cx="5333999" cy="5715000"/>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2800" b="1" dirty="0"/>
              <a:t>إن هدفنا في دولة الامارات هو بناء الوطن والمواطن وإن الجزء الأكبر من دخل البلاد يسخر لتعويض ما فاتنا واللحاق </a:t>
            </a:r>
            <a:r>
              <a:rPr lang="ar-JO" sz="2800" b="1"/>
              <a:t>بركب الأمم المتقدمة التي سبقتنا في محاولة منا لبناء بلدنا</a:t>
            </a:r>
            <a:endParaRPr lang="ar-SA" sz="2800" b="1" dirty="0"/>
          </a:p>
        </p:txBody>
      </p:sp>
      <p:sp>
        <p:nvSpPr>
          <p:cNvPr id="4" name="Rectangle: Rounded Corners 3">
            <a:extLst>
              <a:ext uri="{FF2B5EF4-FFF2-40B4-BE49-F238E27FC236}">
                <a16:creationId xmlns:a16="http://schemas.microsoft.com/office/drawing/2014/main" id="{4B78B14C-5E0D-466F-9D77-7F36C8E7431D}"/>
              </a:ext>
            </a:extLst>
          </p:cNvPr>
          <p:cNvSpPr/>
          <p:nvPr/>
        </p:nvSpPr>
        <p:spPr>
          <a:xfrm>
            <a:off x="3429000" y="6019800"/>
            <a:ext cx="5562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AE" sz="2800" b="1" dirty="0"/>
              <a:t>المعلم /عبدالرازق عطاالله</a:t>
            </a:r>
            <a:endParaRPr lang="en-US" sz="2800" b="1" dirty="0"/>
          </a:p>
        </p:txBody>
      </p:sp>
    </p:spTree>
    <p:extLst>
      <p:ext uri="{BB962C8B-B14F-4D97-AF65-F5344CB8AC3E}">
        <p14:creationId xmlns:p14="http://schemas.microsoft.com/office/powerpoint/2010/main" val="415182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الاقتصاد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98057"/>
            <a:ext cx="4343400" cy="2266951"/>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04800" y="0"/>
            <a:ext cx="8610600" cy="2590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chemeClr val="tx1"/>
                </a:solidFill>
              </a:rPr>
              <a:t>يتكون الاطار الهيكلي للاقتصاد الإسلامي من عدد من المرتكزات الأساسية </a:t>
            </a:r>
            <a:r>
              <a:rPr lang="ar-JO" sz="3200" b="1" u="sng" dirty="0">
                <a:solidFill>
                  <a:schemeClr val="tx1"/>
                </a:solidFill>
              </a:rPr>
              <a:t>كنظام الملكية والحرية الاقتصادية والتكافل الاجتماعي</a:t>
            </a:r>
            <a:endParaRPr lang="ar-SA" sz="3200" b="1" u="sng" dirty="0">
              <a:solidFill>
                <a:schemeClr val="tx1"/>
              </a:solidFill>
            </a:endParaRPr>
          </a:p>
        </p:txBody>
      </p:sp>
      <p:sp>
        <p:nvSpPr>
          <p:cNvPr id="4" name="مستطيل 3"/>
          <p:cNvSpPr/>
          <p:nvPr/>
        </p:nvSpPr>
        <p:spPr>
          <a:xfrm>
            <a:off x="275771" y="4865007"/>
            <a:ext cx="8610600" cy="1974849"/>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JO" sz="3200" b="1" dirty="0">
                <a:solidFill>
                  <a:schemeClr val="tx1"/>
                </a:solidFill>
              </a:rPr>
              <a:t>أسس نظام الاقتصاد الاسلامي أسلوبا اقتصاديا معتمدا على الاسلام في استخدام الموارد من أجل توفير حاجات الناس </a:t>
            </a:r>
          </a:p>
        </p:txBody>
      </p:sp>
    </p:spTree>
    <p:extLst>
      <p:ext uri="{BB962C8B-B14F-4D97-AF65-F5344CB8AC3E}">
        <p14:creationId xmlns:p14="http://schemas.microsoft.com/office/powerpoint/2010/main" val="31855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الاقتصاد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33114" cy="3784600"/>
          </a:xfrm>
          <a:prstGeom prst="rect">
            <a:avLst/>
          </a:prstGeom>
          <a:noFill/>
          <a:extLst>
            <a:ext uri="{909E8E84-426E-40DD-AFC4-6F175D3DCCD1}">
              <a14:hiddenFill xmlns:a14="http://schemas.microsoft.com/office/drawing/2010/main">
                <a:solidFill>
                  <a:srgbClr val="FFFFFF"/>
                </a:solidFill>
              </a14:hiddenFill>
            </a:ext>
          </a:extLst>
        </p:spPr>
      </p:pic>
      <p:sp>
        <p:nvSpPr>
          <p:cNvPr id="2" name="شكل بيضاوي 1"/>
          <p:cNvSpPr/>
          <p:nvPr/>
        </p:nvSpPr>
        <p:spPr>
          <a:xfrm>
            <a:off x="5943600" y="457200"/>
            <a:ext cx="2819400" cy="1143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400" b="1" dirty="0">
                <a:solidFill>
                  <a:schemeClr val="tx1"/>
                </a:solidFill>
              </a:rPr>
              <a:t>الاقتصاد </a:t>
            </a:r>
            <a:endParaRPr lang="ar-SA" sz="4400" b="1" dirty="0">
              <a:solidFill>
                <a:schemeClr val="tx1"/>
              </a:solidFill>
            </a:endParaRPr>
          </a:p>
        </p:txBody>
      </p:sp>
      <p:sp>
        <p:nvSpPr>
          <p:cNvPr id="4" name="شكل بيضاوي 3"/>
          <p:cNvSpPr/>
          <p:nvPr/>
        </p:nvSpPr>
        <p:spPr>
          <a:xfrm>
            <a:off x="228600" y="439057"/>
            <a:ext cx="2819400" cy="1143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400" b="1" dirty="0">
                <a:solidFill>
                  <a:schemeClr val="tx1"/>
                </a:solidFill>
              </a:rPr>
              <a:t>الاسلامي </a:t>
            </a:r>
            <a:endParaRPr lang="ar-SA" sz="4400" b="1" dirty="0">
              <a:solidFill>
                <a:schemeClr val="tx1"/>
              </a:solidFill>
            </a:endParaRPr>
          </a:p>
        </p:txBody>
      </p:sp>
      <p:sp>
        <p:nvSpPr>
          <p:cNvPr id="3" name="مجسم مشطوف الحواف 2"/>
          <p:cNvSpPr/>
          <p:nvPr/>
        </p:nvSpPr>
        <p:spPr>
          <a:xfrm>
            <a:off x="0" y="3429000"/>
            <a:ext cx="9133114" cy="3429000"/>
          </a:xfrm>
          <a:prstGeom prst="bevel">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JO" sz="4000" b="1" dirty="0">
                <a:solidFill>
                  <a:schemeClr val="tx1"/>
                </a:solidFill>
              </a:rPr>
              <a:t>هو مجموعة القواعد التي تعتمد على أصول العقيدة الاسلامية وهي( القرآن الكريم والسنة النبوية والاجتهاد )</a:t>
            </a:r>
            <a:endParaRPr lang="ar-SA" sz="4000" b="1" dirty="0">
              <a:solidFill>
                <a:schemeClr val="tx1"/>
              </a:solidFill>
            </a:endParaRPr>
          </a:p>
        </p:txBody>
      </p:sp>
    </p:spTree>
    <p:extLst>
      <p:ext uri="{BB962C8B-B14F-4D97-AF65-F5344CB8AC3E}">
        <p14:creationId xmlns:p14="http://schemas.microsoft.com/office/powerpoint/2010/main" val="201302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الاقتصاد الا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58514" cy="3771900"/>
          </a:xfrm>
          <a:prstGeom prst="rect">
            <a:avLst/>
          </a:prstGeom>
          <a:noFill/>
          <a:extLst>
            <a:ext uri="{909E8E84-426E-40DD-AFC4-6F175D3DCCD1}">
              <a14:hiddenFill xmlns:a14="http://schemas.microsoft.com/office/drawing/2010/main">
                <a:solidFill>
                  <a:srgbClr val="FFFFFF"/>
                </a:solidFill>
              </a14:hiddenFill>
            </a:ext>
          </a:extLst>
        </p:spPr>
      </p:pic>
      <p:sp>
        <p:nvSpPr>
          <p:cNvPr id="3" name="شكل بيضاوي 2"/>
          <p:cNvSpPr/>
          <p:nvPr/>
        </p:nvSpPr>
        <p:spPr>
          <a:xfrm>
            <a:off x="228600" y="439056"/>
            <a:ext cx="4876800" cy="14849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400" b="1" dirty="0">
                <a:solidFill>
                  <a:schemeClr val="tx1"/>
                </a:solidFill>
              </a:rPr>
              <a:t>الأدوات الاستثمارية </a:t>
            </a:r>
            <a:endParaRPr lang="ar-SA" sz="4400" b="1" dirty="0">
              <a:solidFill>
                <a:schemeClr val="tx1"/>
              </a:solidFill>
            </a:endParaRPr>
          </a:p>
        </p:txBody>
      </p:sp>
      <p:sp>
        <p:nvSpPr>
          <p:cNvPr id="2" name="دمعة 1"/>
          <p:cNvSpPr/>
          <p:nvPr/>
        </p:nvSpPr>
        <p:spPr>
          <a:xfrm>
            <a:off x="228600" y="4325257"/>
            <a:ext cx="2209800" cy="2514600"/>
          </a:xfrm>
          <a:prstGeom prst="teardrop">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JO" sz="3200" b="1" dirty="0">
                <a:solidFill>
                  <a:schemeClr val="tx1"/>
                </a:solidFill>
              </a:rPr>
              <a:t>المشاركة</a:t>
            </a:r>
            <a:endParaRPr lang="ar-SA" sz="3200" b="1" dirty="0">
              <a:solidFill>
                <a:schemeClr val="tx1"/>
              </a:solidFill>
            </a:endParaRPr>
          </a:p>
        </p:txBody>
      </p:sp>
      <p:sp>
        <p:nvSpPr>
          <p:cNvPr id="5" name="دمعة 4"/>
          <p:cNvSpPr/>
          <p:nvPr/>
        </p:nvSpPr>
        <p:spPr>
          <a:xfrm>
            <a:off x="3276600" y="4350657"/>
            <a:ext cx="2209800" cy="2514600"/>
          </a:xfrm>
          <a:prstGeom prst="teardrop">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JO" sz="3200" b="1" dirty="0">
                <a:solidFill>
                  <a:schemeClr val="tx1"/>
                </a:solidFill>
              </a:rPr>
              <a:t>المضاربة</a:t>
            </a:r>
            <a:endParaRPr lang="ar-SA" sz="3200" b="1" dirty="0">
              <a:solidFill>
                <a:schemeClr val="tx1"/>
              </a:solidFill>
            </a:endParaRPr>
          </a:p>
        </p:txBody>
      </p:sp>
      <p:sp>
        <p:nvSpPr>
          <p:cNvPr id="6" name="دمعة 5"/>
          <p:cNvSpPr/>
          <p:nvPr/>
        </p:nvSpPr>
        <p:spPr>
          <a:xfrm>
            <a:off x="6553200" y="4299857"/>
            <a:ext cx="2209800" cy="2514600"/>
          </a:xfrm>
          <a:prstGeom prst="teardrop">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JO" sz="3200" b="1" dirty="0">
                <a:solidFill>
                  <a:schemeClr val="tx1"/>
                </a:solidFill>
              </a:rPr>
              <a:t>المرابحة</a:t>
            </a:r>
            <a:endParaRPr lang="ar-SA" sz="3200" b="1" dirty="0">
              <a:solidFill>
                <a:schemeClr val="tx1"/>
              </a:solidFill>
            </a:endParaRPr>
          </a:p>
        </p:txBody>
      </p:sp>
    </p:spTree>
    <p:extLst>
      <p:ext uri="{BB962C8B-B14F-4D97-AF65-F5344CB8AC3E}">
        <p14:creationId xmlns:p14="http://schemas.microsoft.com/office/powerpoint/2010/main" val="8533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المرابح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شكل بيضاوي 2"/>
          <p:cNvSpPr/>
          <p:nvPr/>
        </p:nvSpPr>
        <p:spPr>
          <a:xfrm>
            <a:off x="2514600" y="0"/>
            <a:ext cx="4876800" cy="14849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400" b="1" dirty="0">
                <a:solidFill>
                  <a:schemeClr val="tx1"/>
                </a:solidFill>
              </a:rPr>
              <a:t>المرابحة</a:t>
            </a:r>
            <a:endParaRPr lang="ar-SA" sz="4400" b="1" dirty="0">
              <a:solidFill>
                <a:schemeClr val="tx1"/>
              </a:solidFill>
            </a:endParaRPr>
          </a:p>
        </p:txBody>
      </p:sp>
      <p:sp>
        <p:nvSpPr>
          <p:cNvPr id="2" name="تمرير أفقي 1"/>
          <p:cNvSpPr/>
          <p:nvPr/>
        </p:nvSpPr>
        <p:spPr>
          <a:xfrm>
            <a:off x="0" y="3124200"/>
            <a:ext cx="9067800" cy="3733800"/>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JO" sz="3600" b="1" dirty="0"/>
              <a:t>هي اتفاق على التبايع بثمن يوازي رأس المال الأصلي ( بسعر التكلفة) وإضافة الربح بمقدار مقطوع محدد أو بنسبة مئوية معينة.</a:t>
            </a:r>
            <a:endParaRPr lang="ar-SA" sz="3600" b="1" dirty="0"/>
          </a:p>
        </p:txBody>
      </p:sp>
    </p:spTree>
    <p:extLst>
      <p:ext uri="{BB962C8B-B14F-4D97-AF65-F5344CB8AC3E}">
        <p14:creationId xmlns:p14="http://schemas.microsoft.com/office/powerpoint/2010/main" val="263281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المضارب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6037"/>
            <a:ext cx="8991600" cy="3840163"/>
          </a:xfrm>
          <a:prstGeom prst="rect">
            <a:avLst/>
          </a:prstGeom>
          <a:noFill/>
          <a:extLst>
            <a:ext uri="{909E8E84-426E-40DD-AFC4-6F175D3DCCD1}">
              <a14:hiddenFill xmlns:a14="http://schemas.microsoft.com/office/drawing/2010/main">
                <a:solidFill>
                  <a:srgbClr val="FFFFFF"/>
                </a:solidFill>
              </a14:hiddenFill>
            </a:ext>
          </a:extLst>
        </p:spPr>
      </p:pic>
      <p:sp>
        <p:nvSpPr>
          <p:cNvPr id="3" name="شكل بيضاوي 2"/>
          <p:cNvSpPr/>
          <p:nvPr/>
        </p:nvSpPr>
        <p:spPr>
          <a:xfrm>
            <a:off x="2209800" y="1966118"/>
            <a:ext cx="4876800" cy="14849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400" b="1" dirty="0">
                <a:solidFill>
                  <a:schemeClr val="tx1"/>
                </a:solidFill>
              </a:rPr>
              <a:t>المضاربة</a:t>
            </a:r>
            <a:endParaRPr lang="ar-SA" sz="4400" b="1" dirty="0">
              <a:solidFill>
                <a:schemeClr val="tx1"/>
              </a:solidFill>
            </a:endParaRPr>
          </a:p>
        </p:txBody>
      </p:sp>
      <p:sp>
        <p:nvSpPr>
          <p:cNvPr id="4" name="تمرير أفقي 3"/>
          <p:cNvSpPr/>
          <p:nvPr/>
        </p:nvSpPr>
        <p:spPr>
          <a:xfrm>
            <a:off x="0" y="3124200"/>
            <a:ext cx="9067800" cy="3733800"/>
          </a:xfrm>
          <a:prstGeom prst="horizontalScroll">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JO" sz="3600" b="1" dirty="0"/>
              <a:t>هي دفع الشخص الذي يملك المال مبلغاً منه لصاحب عمل أو مؤسسة استثمارية من أجل استثماره وتحقيق ربح منه </a:t>
            </a:r>
          </a:p>
          <a:p>
            <a:pPr algn="ctr"/>
            <a:r>
              <a:rPr lang="ar-JO" sz="3600" b="1" dirty="0"/>
              <a:t>يتم توزيعه وفقاً لنسبة من الأرباح </a:t>
            </a:r>
            <a:r>
              <a:rPr lang="ar-JO" sz="3600" b="1" u="sng" dirty="0"/>
              <a:t>ولا يوزع هذا الربح إلا بعد إعادة قيمة رأس المال.</a:t>
            </a:r>
            <a:endParaRPr lang="ar-SA" sz="3600" b="1" u="sng" dirty="0"/>
          </a:p>
        </p:txBody>
      </p:sp>
    </p:spTree>
    <p:extLst>
      <p:ext uri="{BB962C8B-B14F-4D97-AF65-F5344CB8AC3E}">
        <p14:creationId xmlns:p14="http://schemas.microsoft.com/office/powerpoint/2010/main" val="160080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المشارك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286"/>
            <a:ext cx="9144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32657" y="2362200"/>
            <a:ext cx="4876800" cy="1219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400" b="1" dirty="0">
                <a:solidFill>
                  <a:schemeClr val="bg1"/>
                </a:solidFill>
              </a:rPr>
              <a:t>المشاركة</a:t>
            </a:r>
            <a:endParaRPr lang="ar-SA" sz="4400" b="1" dirty="0">
              <a:solidFill>
                <a:schemeClr val="bg1"/>
              </a:solidFill>
            </a:endParaRPr>
          </a:p>
        </p:txBody>
      </p:sp>
      <p:sp>
        <p:nvSpPr>
          <p:cNvPr id="5" name="تمرير أفقي 4"/>
          <p:cNvSpPr/>
          <p:nvPr/>
        </p:nvSpPr>
        <p:spPr>
          <a:xfrm>
            <a:off x="0" y="3124200"/>
            <a:ext cx="9067800" cy="3733800"/>
          </a:xfrm>
          <a:prstGeom prst="horizontalScroll">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JO" sz="3600" b="1" dirty="0"/>
              <a:t>هي اشتراك أكثر من شخص في جهد العمل وقيمة العمل وتكون ملكية العمل والأرباح والخسائر موزعة عليهم جميعاً.</a:t>
            </a:r>
            <a:endParaRPr lang="ar-SA" sz="3600" b="1" u="sng" dirty="0"/>
          </a:p>
        </p:txBody>
      </p:sp>
    </p:spTree>
    <p:extLst>
      <p:ext uri="{BB962C8B-B14F-4D97-AF65-F5344CB8AC3E}">
        <p14:creationId xmlns:p14="http://schemas.microsoft.com/office/powerpoint/2010/main" val="351017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خصائص الاقتصاد الإسلامي‬‎">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14"/>
            <a:ext cx="9144000" cy="6754586"/>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مستدير الزوايا 1"/>
          <p:cNvSpPr/>
          <p:nvPr/>
        </p:nvSpPr>
        <p:spPr>
          <a:xfrm>
            <a:off x="1981200" y="27214"/>
            <a:ext cx="5562600" cy="96338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JO" sz="2800" b="1" dirty="0">
                <a:solidFill>
                  <a:schemeClr val="tx1"/>
                </a:solidFill>
              </a:rPr>
              <a:t>خصائص النظام الاقتصادي الاسلامي</a:t>
            </a:r>
            <a:endParaRPr lang="ar-SA" sz="2800" b="1" dirty="0">
              <a:solidFill>
                <a:schemeClr val="tx1"/>
              </a:solidFill>
            </a:endParaRPr>
          </a:p>
        </p:txBody>
      </p:sp>
      <p:sp>
        <p:nvSpPr>
          <p:cNvPr id="3" name="مجسم مشطوف الحواف 2"/>
          <p:cNvSpPr/>
          <p:nvPr/>
        </p:nvSpPr>
        <p:spPr>
          <a:xfrm>
            <a:off x="0" y="1012372"/>
            <a:ext cx="9144001" cy="2144486"/>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r>
              <a:rPr lang="ar-JO" sz="2800" b="1" dirty="0"/>
              <a:t>1- القيم الأخلاقية الاسلامية</a:t>
            </a:r>
          </a:p>
          <a:p>
            <a:r>
              <a:rPr lang="ar-JO" sz="2800" b="1" dirty="0"/>
              <a:t>يحافظ على القيم الاخلاقية الاسلامية والصفات الحميدة</a:t>
            </a:r>
          </a:p>
          <a:p>
            <a:r>
              <a:rPr lang="ar-JO" sz="2800" b="1" dirty="0"/>
              <a:t> ومن أهمها الصدق والأمانة</a:t>
            </a:r>
            <a:endParaRPr lang="ar-SA" sz="2800" b="1" dirty="0"/>
          </a:p>
        </p:txBody>
      </p:sp>
      <p:pic>
        <p:nvPicPr>
          <p:cNvPr id="6" name="Picture 4" descr="Image result for ‫اخلاق‬‎">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719" b="29934"/>
          <a:stretch/>
        </p:blipFill>
        <p:spPr bwMode="auto">
          <a:xfrm>
            <a:off x="18143" y="1301750"/>
            <a:ext cx="2344057" cy="1565729"/>
          </a:xfrm>
          <a:prstGeom prst="rect">
            <a:avLst/>
          </a:prstGeom>
          <a:noFill/>
          <a:extLst>
            <a:ext uri="{909E8E84-426E-40DD-AFC4-6F175D3DCCD1}">
              <a14:hiddenFill xmlns:a14="http://schemas.microsoft.com/office/drawing/2010/main">
                <a:solidFill>
                  <a:srgbClr val="FFFFFF"/>
                </a:solidFill>
              </a14:hiddenFill>
            </a:ext>
          </a:extLst>
        </p:spPr>
      </p:pic>
      <p:sp>
        <p:nvSpPr>
          <p:cNvPr id="7" name="مجسم مشطوف الحواف 6"/>
          <p:cNvSpPr/>
          <p:nvPr/>
        </p:nvSpPr>
        <p:spPr>
          <a:xfrm>
            <a:off x="-18144" y="3878943"/>
            <a:ext cx="9144001" cy="2144486"/>
          </a:xfrm>
          <a:prstGeom prst="bevel">
            <a:avLst/>
          </a:prstGeom>
        </p:spPr>
        <p:style>
          <a:lnRef idx="2">
            <a:schemeClr val="accent6"/>
          </a:lnRef>
          <a:fillRef idx="1">
            <a:schemeClr val="lt1"/>
          </a:fillRef>
          <a:effectRef idx="0">
            <a:schemeClr val="accent6"/>
          </a:effectRef>
          <a:fontRef idx="minor">
            <a:schemeClr val="dk1"/>
          </a:fontRef>
        </p:style>
        <p:txBody>
          <a:bodyPr rtlCol="1" anchor="ctr"/>
          <a:lstStyle/>
          <a:p>
            <a:r>
              <a:rPr lang="ar-JO" sz="2800" b="1" dirty="0"/>
              <a:t>2- الشمولية والتوازن</a:t>
            </a:r>
          </a:p>
          <a:p>
            <a:r>
              <a:rPr lang="ar-JO" sz="2800" b="1" dirty="0"/>
              <a:t>لا يهتم بالأمور المادية فقط بل يهتم</a:t>
            </a:r>
          </a:p>
          <a:p>
            <a:r>
              <a:rPr lang="ar-JO" sz="2800" b="1" dirty="0"/>
              <a:t> بجميع الجوانب الأخلاقية والروحية </a:t>
            </a:r>
            <a:endParaRPr lang="ar-SA" sz="2800" b="1" dirty="0"/>
          </a:p>
        </p:txBody>
      </p:sp>
      <p:pic>
        <p:nvPicPr>
          <p:cNvPr id="8198" name="Picture 6" descr="Image result for ‫توازن‬‎">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124779"/>
            <a:ext cx="23812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barn(inVertical)">
                                      <p:cBhvr>
                                        <p:cTn id="18"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821</Words>
  <Application>Microsoft Office PowerPoint</Application>
  <PresentationFormat>On-screen Show (4:3)</PresentationFormat>
  <Paragraphs>83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tahani</dc:creator>
  <cp:lastModifiedBy>abdelrazek attalla</cp:lastModifiedBy>
  <cp:revision>14</cp:revision>
  <dcterms:created xsi:type="dcterms:W3CDTF">2018-03-25T11:05:57Z</dcterms:created>
  <dcterms:modified xsi:type="dcterms:W3CDTF">2021-01-15T18:14:07Z</dcterms:modified>
</cp:coreProperties>
</file>