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94" r:id="rId2"/>
    <p:sldId id="549" r:id="rId3"/>
    <p:sldId id="1800" r:id="rId4"/>
    <p:sldId id="496" r:id="rId5"/>
    <p:sldId id="500" r:id="rId6"/>
    <p:sldId id="497" r:id="rId7"/>
    <p:sldId id="498" r:id="rId8"/>
    <p:sldId id="513" r:id="rId9"/>
    <p:sldId id="501" r:id="rId10"/>
    <p:sldId id="507" r:id="rId11"/>
    <p:sldId id="506" r:id="rId12"/>
    <p:sldId id="510" r:id="rId13"/>
    <p:sldId id="508" r:id="rId14"/>
    <p:sldId id="516" r:id="rId15"/>
    <p:sldId id="514" r:id="rId16"/>
    <p:sldId id="515" r:id="rId17"/>
    <p:sldId id="388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1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72EC7-FB42-4315-9832-426A659E07B6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5F15E-FC72-4F4F-ACA6-45D5A0C6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34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5F15E-FC72-4F4F-ACA6-45D5A0C631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3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10D7-B980-4D4A-99B7-0E233C933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167511-E439-49E5-9B5B-83E19F442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CF35B-40BC-40D1-97C1-75335AC2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CB75E-98EC-4EBD-9C71-FC9DC16D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A381F-F98F-400A-BFD5-6BE20B34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9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7A9A-FF00-455C-A3D9-AB050A52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2B2ED-CCC9-45A4-B0B8-3DCA806B2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154B8-CCA5-4E88-98FA-093D49945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69D4-472A-4218-87A8-4E8FCB00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BA751-3382-4D6C-96AE-79B33EECF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69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C48790-3E69-470B-BCE4-FA30F308FD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7CE324-582A-4343-A4FB-4B436013D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D381E-8D9A-4A66-ADA4-AFF5B33A1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E8056-7705-4492-9395-667EDC3D0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B930F-D1B4-4748-B364-4142E3882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62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71102-268A-4BBB-98DD-46437236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FB115-1B0B-42DD-BC60-40CB2AC58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A9809-D3A8-4122-8A02-1C4A4A95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53FDA-8DC2-4B3C-B314-89624471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4DB5F-56EE-41EB-832F-B9237CE6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6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1589-5B97-41EF-AE0B-3BC7532B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5770F-C040-4937-911A-2B74E93DE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807C6-B7C7-4111-9456-3B46BE0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DB7F-4072-45C6-B527-01801863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53B4C-787C-46C2-BA85-694D13103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5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E315-D636-4C3F-8F3E-05E1427C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F5598-606F-4F03-A008-93570847E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F5A36-5704-4EA4-B2CE-D3877CE0B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B171A-F0AF-4685-8D72-974C6B1D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8D44-771D-4B71-A4C2-A589A0A8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0A973-CCBE-47FB-9A7A-11FC5A6C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D78EB-FE58-4DE4-A64D-E4FF8567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C1D6E-F0FA-4E74-9D22-7BE564B10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A5DCF-0ACC-4D34-BD20-539C17889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03BB6-9BF6-47D3-A391-7F5365A36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7E669-D0DE-40A1-ADFD-CCB7C1076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05E8ED-B200-400C-9F03-3DD702B8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009226-2909-4C00-BB56-298AC9B97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B256F-5037-4EE8-ACEF-E6E11DBBE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6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BCFA-61EB-4A5F-B04E-BF11D880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128BC-956B-485E-9488-D489D8AD1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556F6-9BAA-46B2-B05E-79BB6689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7E4BA-F15F-47B9-B626-5A2B80F54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5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B209-1FED-4C89-A933-39ED8B79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63AED-3054-40FA-B31B-7E0E1D02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040DE-34E5-4F58-BA1A-2E890E266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5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52927-1883-4937-826B-7C5E99332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A59D6-1F98-406A-90FF-77EABCB0E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165F6-70B3-440B-9D0C-EE0C74DE7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19726-818A-4FFE-9A26-2C968FCE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689D2-0780-4B22-81B9-8D1B1A35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DF12C-EF97-4325-8DEE-E44BB660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3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924F-0AD0-419D-81D1-AB60B5B8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C4AF11-738F-4E81-B4C1-FD8F8E2C9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DD17B-F478-42E6-8620-5FAA9287B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925BB-4DDD-47A5-B64D-671FBE07C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C7AE-7D28-4830-9C7C-5CD62C310D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017A1-A5F4-43FD-9A32-A0ADE75F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8B99E-E5E5-4BDB-BD11-0577B714D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4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085E5E-1C3C-4129-A56C-7633D46B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ADC83-E6E7-48C4-AFB9-BED5289F2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0C52E-1132-4003-B3EE-CFB75C87F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3C7AE-7D28-4830-9C7C-5CD62C310DC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EBB15-29BC-4190-A5CF-A89039F43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E913C-65F6-4B11-868D-8C8186631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88A4A-8F5F-4E06-9B69-43BD8BFBF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8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microsoft.com/office/2007/relationships/hdphoto" Target="../media/hdphoto15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6.gif"/><Relationship Id="rId10" Type="http://schemas.microsoft.com/office/2007/relationships/hdphoto" Target="../media/hdphoto15.wdp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3.png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1.jpg"/><Relationship Id="rId5" Type="http://schemas.openxmlformats.org/officeDocument/2006/relationships/image" Target="../media/image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1.wdp"/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12" Type="http://schemas.openxmlformats.org/officeDocument/2006/relationships/image" Target="../media/image19.png"/><Relationship Id="rId2" Type="http://schemas.openxmlformats.org/officeDocument/2006/relationships/image" Target="../media/image13.png"/><Relationship Id="rId16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9.wdp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0028/412/912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2-Point Star 1">
            <a:extLst>
              <a:ext uri="{FF2B5EF4-FFF2-40B4-BE49-F238E27FC236}">
                <a16:creationId xmlns:a16="http://schemas.microsoft.com/office/drawing/2014/main" id="{032C9603-C9FF-48D9-9AAD-F1A768BFB0C4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6F9BB9E-7870-412E-8152-B46B3D39C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849" y="5638800"/>
            <a:ext cx="731520" cy="731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0CABCF-2434-4195-BD4A-C90492605E49}"/>
              </a:ext>
            </a:extLst>
          </p:cNvPr>
          <p:cNvSpPr/>
          <p:nvPr/>
        </p:nvSpPr>
        <p:spPr>
          <a:xfrm>
            <a:off x="2153064" y="854869"/>
            <a:ext cx="7885872" cy="4499942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928B6D-95F7-4179-8E9E-B297ABB49CD6}"/>
              </a:ext>
            </a:extLst>
          </p:cNvPr>
          <p:cNvSpPr txBox="1"/>
          <p:nvPr/>
        </p:nvSpPr>
        <p:spPr>
          <a:xfrm>
            <a:off x="2334122" y="1837695"/>
            <a:ext cx="72518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أَصْدِقائي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أَتَمنى لَكُم يَوْم دِراسي جديد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حافِل بالأمل والتفاؤل .</a:t>
            </a:r>
            <a:endParaRPr lang="en-US" sz="4000" dirty="0"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8EDB7-E086-480C-A311-7AEB11174C13}"/>
              </a:ext>
            </a:extLst>
          </p:cNvPr>
          <p:cNvSpPr txBox="1"/>
          <p:nvPr/>
        </p:nvSpPr>
        <p:spPr>
          <a:xfrm>
            <a:off x="4203535" y="6314777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7" name="Picture 6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2ED1E52F-A19A-4E44-BDB6-C61B6413C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55" y="5801082"/>
            <a:ext cx="1069848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31746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4.81481E-6 L 2.08333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1.48148E-6 L 2.08333E-7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3.7037E-6 L -4.58333E-6 -0.07223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9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47C1CE8-FD1E-44FA-8986-AB7A956FCA99}"/>
              </a:ext>
            </a:extLst>
          </p:cNvPr>
          <p:cNvSpPr txBox="1">
            <a:spLocks/>
          </p:cNvSpPr>
          <p:nvPr/>
        </p:nvSpPr>
        <p:spPr>
          <a:xfrm>
            <a:off x="2546252" y="443592"/>
            <a:ext cx="964574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</a:t>
            </a:r>
            <a:r>
              <a:rPr lang="ar-BH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 فَكِّر خالِدٌ....</a:t>
            </a:r>
            <a:endParaRPr lang="en-US" sz="3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C685928-2A0D-4E57-9D5E-DD59402F7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4" y="23571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3BBD2B-DCCE-45BA-99EC-605EC3B788DA}"/>
              </a:ext>
            </a:extLst>
          </p:cNvPr>
          <p:cNvSpPr txBox="1"/>
          <p:nvPr/>
        </p:nvSpPr>
        <p:spPr>
          <a:xfrm>
            <a:off x="0" y="44393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1C8123-047C-4FE8-BD06-CB55E9656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71" t="26630" r="26384" b="18163"/>
          <a:stretch/>
        </p:blipFill>
        <p:spPr>
          <a:xfrm>
            <a:off x="5289452" y="2475914"/>
            <a:ext cx="6260124" cy="378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C1D723-3164-4087-90C0-FB4390429F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62" t="12165" r="33113" b="4054"/>
          <a:stretch/>
        </p:blipFill>
        <p:spPr>
          <a:xfrm>
            <a:off x="1562399" y="1930480"/>
            <a:ext cx="3657600" cy="335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675494-CEE3-4CA9-92E0-7ED7F0ADA9B4}"/>
              </a:ext>
            </a:extLst>
          </p:cNvPr>
          <p:cNvSpPr/>
          <p:nvPr/>
        </p:nvSpPr>
        <p:spPr>
          <a:xfrm>
            <a:off x="12506178" y="4135901"/>
            <a:ext cx="928467" cy="464234"/>
          </a:xfrm>
          <a:prstGeom prst="roundRect">
            <a:avLst/>
          </a:prstGeom>
          <a:solidFill>
            <a:srgbClr val="FF0000">
              <a:alpha val="4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72314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54687 0.009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4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D9D49E-6E9F-499F-B2CA-0BD45385D32E}"/>
              </a:ext>
            </a:extLst>
          </p:cNvPr>
          <p:cNvSpPr txBox="1">
            <a:spLocks/>
          </p:cNvSpPr>
          <p:nvPr/>
        </p:nvSpPr>
        <p:spPr>
          <a:xfrm>
            <a:off x="3235261" y="307065"/>
            <a:ext cx="8738687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</a:t>
            </a:r>
            <a:r>
              <a:rPr lang="ar-BH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 هَلْ تَعْتَقِد أَنَّ ما قامَ بِهِ </a:t>
            </a:r>
            <a:r>
              <a:rPr lang="ar-BH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"</a:t>
            </a:r>
            <a:r>
              <a:rPr lang="ar-BH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 خالِد </a:t>
            </a:r>
            <a:r>
              <a:rPr lang="ar-BH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"</a:t>
            </a:r>
            <a:r>
              <a:rPr lang="ar-BH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 كانَ صَوابَا؟</a:t>
            </a:r>
            <a:endParaRPr lang="en-US" sz="3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58AC76-906D-4E42-8491-7636C2B20268}"/>
              </a:ext>
            </a:extLst>
          </p:cNvPr>
          <p:cNvSpPr txBox="1">
            <a:spLocks/>
          </p:cNvSpPr>
          <p:nvPr/>
        </p:nvSpPr>
        <p:spPr>
          <a:xfrm>
            <a:off x="2883568" y="307064"/>
            <a:ext cx="2221641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ل</a:t>
            </a:r>
            <a:r>
              <a:rPr lang="ar-BH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ِماذا؟</a:t>
            </a:r>
            <a:endParaRPr lang="en-US" sz="3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F80A53-77FF-4248-969F-9461B3112EBA}"/>
              </a:ext>
            </a:extLst>
          </p:cNvPr>
          <p:cNvSpPr/>
          <p:nvPr/>
        </p:nvSpPr>
        <p:spPr>
          <a:xfrm>
            <a:off x="363748" y="6254911"/>
            <a:ext cx="2249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4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dirty="0"/>
              <a:t>  </a:t>
            </a:r>
            <a:r>
              <a:rPr lang="ar-AE" sz="1600" u="sng" dirty="0">
                <a:latin typeface="Calibri" panose="020F0502020204030204" pitchFamily="34" charset="0"/>
                <a:cs typeface="(AH) Manal Black" pitchFamily="2" charset="-78"/>
              </a:rPr>
              <a:t>ي</a:t>
            </a:r>
            <a:r>
              <a:rPr lang="ar-BH" sz="1600" u="sng" dirty="0">
                <a:latin typeface="Calibri" panose="020F0502020204030204" pitchFamily="34" charset="0"/>
                <a:cs typeface="(AH) Manal Black" pitchFamily="2" charset="-78"/>
              </a:rPr>
              <a:t>جمع كَلِمات مِنْ محيطه اللغوي.</a:t>
            </a:r>
            <a:endParaRPr lang="en-US" sz="1400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C6D956-D0DA-400D-8247-C22C1AE88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31" t="12165" r="35384" b="21151"/>
          <a:stretch/>
        </p:blipFill>
        <p:spPr>
          <a:xfrm>
            <a:off x="2883568" y="1226482"/>
            <a:ext cx="6949440" cy="5324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D591DC3-B1A9-49E7-A473-284857BF0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6364" y1="59091" x2="16364" y2="27727"/>
                        <a14:foregroundMark x1="26364" y1="60909" x2="30000" y2="24545"/>
                        <a14:foregroundMark x1="63182" y1="25455" x2="85000" y2="30000"/>
                        <a14:foregroundMark x1="85000" y1="30000" x2="85000" y2="30000"/>
                        <a14:foregroundMark x1="82273" y1="53182" x2="82273" y2="55909"/>
                        <a14:foregroundMark x1="75455" y1="60455" x2="75455" y2="60455"/>
                        <a14:foregroundMark x1="58636" y1="75455" x2="58636" y2="75455"/>
                        <a14:foregroundMark x1="56818" y1="80000" x2="59091" y2="78182"/>
                        <a14:foregroundMark x1="59091" y1="78182" x2="58182" y2="75000"/>
                        <a14:foregroundMark x1="58182" y1="75000" x2="56818" y2="77273"/>
                        <a14:foregroundMark x1="58636" y1="75909" x2="54545" y2="78182"/>
                        <a14:foregroundMark x1="61364" y1="76364" x2="55909" y2="75000"/>
                        <a14:foregroundMark x1="55909" y1="75000" x2="62727" y2="77273"/>
                        <a14:foregroundMark x1="62727" y1="77273" x2="60455" y2="75000"/>
                        <a14:foregroundMark x1="61364" y1="75909" x2="61818" y2="80000"/>
                        <a14:foregroundMark x1="61818" y1="76818" x2="61818" y2="7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5" y="1417320"/>
            <a:ext cx="2011680" cy="201168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41953BE-F70B-4BB4-B8E9-2F6FBE8565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4" y="23571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DB604-0896-4799-AA84-3FF34B825920}"/>
              </a:ext>
            </a:extLst>
          </p:cNvPr>
          <p:cNvSpPr txBox="1"/>
          <p:nvPr/>
        </p:nvSpPr>
        <p:spPr>
          <a:xfrm>
            <a:off x="0" y="44393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1763248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-3.7037E-7 L -3.5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-3.7037E-7 L -3.54167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-3.7037E-7 L -3.54167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50"/>
                            </p:stCondLst>
                            <p:childTnLst>
                              <p:par>
                                <p:cTn id="35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-3.7037E-7 L -3.541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build="allAtOnce"/>
      <p:bldP spid="7" grpId="1" build="allAtOnce"/>
      <p:bldP spid="7" grpId="2" build="allAtOnce"/>
      <p:bldP spid="7" grpId="3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D98AA-C678-43E6-A204-6AB951D66300}"/>
              </a:ext>
            </a:extLst>
          </p:cNvPr>
          <p:cNvSpPr txBox="1">
            <a:spLocks/>
          </p:cNvSpPr>
          <p:nvPr/>
        </p:nvSpPr>
        <p:spPr>
          <a:xfrm>
            <a:off x="1102103" y="434669"/>
            <a:ext cx="10629601" cy="12790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600" u="sng" dirty="0">
                <a:solidFill>
                  <a:srgbClr val="FF0000"/>
                </a:solidFill>
                <a:latin typeface="A Rezvan-fat" panose="01000500000000020002" pitchFamily="2" charset="-78"/>
                <a:cs typeface="(AH) Manal Black" pitchFamily="2" charset="-78"/>
              </a:rPr>
              <a:t>*</a:t>
            </a:r>
            <a:r>
              <a:rPr lang="ar-BH" sz="3600" u="sng" dirty="0">
                <a:solidFill>
                  <a:srgbClr val="FF6600"/>
                </a:solidFill>
                <a:latin typeface="A Rezvan-fat" panose="01000500000000020002" pitchFamily="2" charset="-78"/>
                <a:cs typeface="(AH) Manal Black" pitchFamily="2" charset="-78"/>
              </a:rPr>
              <a:t> </a:t>
            </a:r>
            <a:r>
              <a:rPr lang="ar-BH" sz="3600" u="sng" dirty="0">
                <a:latin typeface="A Rezvan-fat" panose="01000500000000020002" pitchFamily="2" charset="-78"/>
                <a:cs typeface="(AH) Manal Black" pitchFamily="2" charset="-78"/>
              </a:rPr>
              <a:t>انْظُر إلى الصُّور جّيّدَا.. جميع الصّور معناها كَلِمَة "يَتَسَرَّب"..!</a:t>
            </a:r>
            <a:endParaRPr lang="en-US" sz="3600" u="sng" dirty="0"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6634798-9FD7-446B-9E57-5CDADE375129}"/>
              </a:ext>
            </a:extLst>
          </p:cNvPr>
          <p:cNvSpPr txBox="1"/>
          <p:nvPr/>
        </p:nvSpPr>
        <p:spPr>
          <a:xfrm>
            <a:off x="3472526" y="1371600"/>
            <a:ext cx="52469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highlight>
                  <a:srgbClr val="FFFF00"/>
                </a:highlight>
                <a:latin typeface="Calibri" panose="020F0502020204030204" pitchFamily="34" charset="0"/>
                <a:cs typeface="(AH) Manal Black" pitchFamily="2" charset="-78"/>
              </a:rPr>
              <a:t>يَتَسَرَّب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 ضَوْءُ الصًّباحِ مِنْ خِلالِ السِّتائِرِ .</a:t>
            </a:r>
            <a:endParaRPr lang="ar-AE" sz="3143" dirty="0">
              <a:cs typeface="(AH) Manal Black" pitchFamily="2" charset="-78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9CF62F6-695C-4671-9873-4E2442C7734B}"/>
              </a:ext>
            </a:extLst>
          </p:cNvPr>
          <p:cNvSpPr txBox="1"/>
          <p:nvPr/>
        </p:nvSpPr>
        <p:spPr>
          <a:xfrm>
            <a:off x="224034" y="3429000"/>
            <a:ext cx="413801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highlight>
                  <a:srgbClr val="FFFF00"/>
                </a:highlight>
                <a:latin typeface="Calibri" panose="020F0502020204030204" pitchFamily="34" charset="0"/>
                <a:cs typeface="(AH) Manal Black" pitchFamily="2" charset="-78"/>
              </a:rPr>
              <a:t>يَتَسَرِّبَ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 الْماء مِنْ بَيْنِ يَدي.</a:t>
            </a:r>
            <a:endParaRPr lang="ar-AE" sz="3143" dirty="0"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F0404-B56B-490D-9029-1A0488382D27}"/>
              </a:ext>
            </a:extLst>
          </p:cNvPr>
          <p:cNvSpPr txBox="1"/>
          <p:nvPr/>
        </p:nvSpPr>
        <p:spPr>
          <a:xfrm>
            <a:off x="5396461" y="5277819"/>
            <a:ext cx="375272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highlight>
                  <a:srgbClr val="FFFF00"/>
                </a:highlight>
                <a:latin typeface="Calibri" panose="020F0502020204030204" pitchFamily="34" charset="0"/>
                <a:cs typeface="(AH) Manal Black" pitchFamily="2" charset="-78"/>
              </a:rPr>
              <a:t>يَتَسَرَّبُ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الْهَواءُ مِنَ الْبالونِ.</a:t>
            </a:r>
            <a:endParaRPr lang="ar-AE" sz="3143" dirty="0"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89B4BEE-B122-4441-9D73-80D3153C3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257C18-499E-4B2C-B552-CF6CE61995E0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A99228-95BC-4BDE-B39F-153E0707BCB6}"/>
              </a:ext>
            </a:extLst>
          </p:cNvPr>
          <p:cNvSpPr/>
          <p:nvPr/>
        </p:nvSpPr>
        <p:spPr>
          <a:xfrm>
            <a:off x="5323147" y="6519308"/>
            <a:ext cx="21419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AE" sz="1600" u="sng" dirty="0">
                <a:cs typeface="(AH) Manal Black" pitchFamily="2" charset="-78"/>
              </a:rPr>
              <a:t>يَشْرَح الْمُتعلِّم معنى كَلِمة </a:t>
            </a:r>
            <a:r>
              <a:rPr lang="ar-BH" sz="1600" u="sng" dirty="0">
                <a:cs typeface="(AH) Manal Black" pitchFamily="2" charset="-78"/>
              </a:rPr>
              <a:t>نَسَجَ</a:t>
            </a:r>
            <a:r>
              <a:rPr lang="ar-AE" sz="1600" u="sng" dirty="0">
                <a:cs typeface="(AH) Manal Black" pitchFamily="2" charset="-78"/>
              </a:rPr>
              <a:t>.</a:t>
            </a:r>
            <a:endParaRPr lang="en-US" sz="1200" u="sng" dirty="0"/>
          </a:p>
        </p:txBody>
      </p:sp>
      <p:pic>
        <p:nvPicPr>
          <p:cNvPr id="1026" name="Picture 2" descr="4 نصائح لإظهار أشعة الشمس عبر نافذة في التصوير الفوتوغرافي والفيديو |  بروفيلم">
            <a:extLst>
              <a:ext uri="{FF2B5EF4-FFF2-40B4-BE49-F238E27FC236}">
                <a16:creationId xmlns:a16="http://schemas.microsoft.com/office/drawing/2014/main" id="{47350ED6-286B-4E8F-87B5-3A47D1D1A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466" y="1578918"/>
            <a:ext cx="2571750" cy="178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0CC52E-2892-4891-9D88-CB3A71CBB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694" y="3244253"/>
            <a:ext cx="2571750" cy="1794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picture containing indoor, aircraft, light&#10;&#10;Description automatically generated">
            <a:extLst>
              <a:ext uri="{FF2B5EF4-FFF2-40B4-BE49-F238E27FC236}">
                <a16:creationId xmlns:a16="http://schemas.microsoft.com/office/drawing/2014/main" id="{1612202A-BA68-4F6F-9878-AB5EFAD832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08" y="4578023"/>
            <a:ext cx="213650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759DDC-FC3D-4EAC-A2DE-E6BE3A88340D}"/>
              </a:ext>
            </a:extLst>
          </p:cNvPr>
          <p:cNvSpPr/>
          <p:nvPr/>
        </p:nvSpPr>
        <p:spPr>
          <a:xfrm>
            <a:off x="5910647" y="2358628"/>
            <a:ext cx="966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600" dirty="0">
                <a:highlight>
                  <a:srgbClr val="00FF00"/>
                </a:highlight>
                <a:latin typeface="Calibri" panose="020F0502020204030204" pitchFamily="34" charset="0"/>
                <a:cs typeface="(AH) Manal Black" pitchFamily="2" charset="-78"/>
              </a:rPr>
              <a:t>يَدْخُلُ</a:t>
            </a:r>
            <a:endParaRPr lang="en-US" sz="3600" dirty="0">
              <a:highlight>
                <a:srgbClr val="00FF00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5FD4A7-1759-4C59-A317-1A7E622EE446}"/>
              </a:ext>
            </a:extLst>
          </p:cNvPr>
          <p:cNvSpPr/>
          <p:nvPr/>
        </p:nvSpPr>
        <p:spPr>
          <a:xfrm>
            <a:off x="1067368" y="4636411"/>
            <a:ext cx="1952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600" dirty="0">
                <a:highlight>
                  <a:srgbClr val="00FF00"/>
                </a:highlight>
                <a:latin typeface="Calibri" panose="020F0502020204030204" pitchFamily="34" charset="0"/>
                <a:cs typeface="(AH) Manal Black" pitchFamily="2" charset="-78"/>
              </a:rPr>
              <a:t>يَتَخَلل أَصابِعَهُ</a:t>
            </a:r>
            <a:endParaRPr lang="en-US" sz="3600" dirty="0">
              <a:highlight>
                <a:srgbClr val="00FF00"/>
              </a:highligh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757542-75B4-4CF4-BB72-3CF0E082927E}"/>
              </a:ext>
            </a:extLst>
          </p:cNvPr>
          <p:cNvSpPr/>
          <p:nvPr/>
        </p:nvSpPr>
        <p:spPr>
          <a:xfrm>
            <a:off x="4543737" y="5577558"/>
            <a:ext cx="918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600" dirty="0">
                <a:highlight>
                  <a:srgbClr val="00FF00"/>
                </a:highlight>
                <a:latin typeface="Calibri" panose="020F0502020204030204" pitchFamily="34" charset="0"/>
                <a:cs typeface="(AH) Manal Black" pitchFamily="2" charset="-78"/>
              </a:rPr>
              <a:t>يَخْرُجُ</a:t>
            </a:r>
            <a:endParaRPr lang="en-US" sz="3600" dirty="0">
              <a:highlight>
                <a:srgbClr val="00FF00"/>
              </a:highlight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5D1A33B-9CB3-4478-AE10-1475B5383A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6364" y1="59091" x2="16364" y2="27727"/>
                        <a14:foregroundMark x1="26364" y1="60909" x2="30000" y2="24545"/>
                        <a14:foregroundMark x1="63182" y1="25455" x2="85000" y2="30000"/>
                        <a14:foregroundMark x1="85000" y1="30000" x2="85000" y2="30000"/>
                        <a14:foregroundMark x1="82273" y1="53182" x2="82273" y2="55909"/>
                        <a14:foregroundMark x1="75455" y1="60455" x2="75455" y2="60455"/>
                        <a14:foregroundMark x1="58636" y1="75455" x2="58636" y2="75455"/>
                        <a14:foregroundMark x1="56818" y1="80000" x2="59091" y2="78182"/>
                        <a14:foregroundMark x1="59091" y1="78182" x2="58182" y2="75000"/>
                        <a14:foregroundMark x1="58182" y1="75000" x2="56818" y2="77273"/>
                        <a14:foregroundMark x1="58636" y1="75909" x2="54545" y2="78182"/>
                        <a14:foregroundMark x1="61364" y1="76364" x2="55909" y2="75000"/>
                        <a14:foregroundMark x1="55909" y1="75000" x2="62727" y2="77273"/>
                        <a14:foregroundMark x1="62727" y1="77273" x2="60455" y2="75000"/>
                        <a14:foregroundMark x1="61364" y1="75909" x2="61818" y2="80000"/>
                        <a14:foregroundMark x1="61818" y1="76818" x2="61818" y2="7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2" y="1232573"/>
            <a:ext cx="201168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90892"/>
      </p:ext>
    </p:extLst>
  </p:cSld>
  <p:clrMapOvr>
    <a:masterClrMapping/>
  </p:clrMapOvr>
  <p:transition spd="slow">
    <p:wheel spokes="1"/>
    <p:sndAc>
      <p:stSnd>
        <p:snd r:embed="rId3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2" grpId="0" build="allAtOnce"/>
      <p:bldP spid="12" grpId="1" build="allAtOnce"/>
      <p:bldP spid="12" grpId="2" build="allAtOnce"/>
      <p:bldP spid="12" grpId="3" build="allAtOnce"/>
      <p:bldP spid="3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AEB6779-2086-4692-85D3-2C47FB0BC224}"/>
              </a:ext>
            </a:extLst>
          </p:cNvPr>
          <p:cNvSpPr/>
          <p:nvPr/>
        </p:nvSpPr>
        <p:spPr>
          <a:xfrm>
            <a:off x="3164730" y="9381692"/>
            <a:ext cx="5862540" cy="1435071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ar-BH" sz="2400" dirty="0">
                <a:solidFill>
                  <a:schemeClr val="tx1"/>
                </a:solidFill>
                <a:cs typeface="(AH) Manal Black" pitchFamily="2" charset="-78"/>
              </a:rPr>
              <a:t>ضَعِ الْكَلِمَةَ التّي كَتَبْتَها في جُمْلَةِ مِنْ إِنْشائِكَ:</a:t>
            </a:r>
          </a:p>
          <a:p>
            <a:pPr algn="ctr">
              <a:lnSpc>
                <a:spcPct val="150000"/>
              </a:lnSpc>
            </a:pPr>
            <a:r>
              <a:rPr lang="ar-BH" sz="2400" dirty="0">
                <a:solidFill>
                  <a:schemeClr val="tx1"/>
                </a:solidFill>
                <a:cs typeface="(AH) Manal Black" pitchFamily="2" charset="-78"/>
              </a:rPr>
              <a:t>...................................</a:t>
            </a:r>
            <a:endParaRPr lang="en-US" sz="2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5A7C27-816B-4EA8-8371-54B5C251C6B5}"/>
              </a:ext>
            </a:extLst>
          </p:cNvPr>
          <p:cNvSpPr/>
          <p:nvPr/>
        </p:nvSpPr>
        <p:spPr>
          <a:xfrm>
            <a:off x="4313335" y="10099227"/>
            <a:ext cx="38493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نَسيجُ جَدتي جَميلٌ جِدًا. </a:t>
            </a:r>
            <a:endParaRPr lang="en-US" sz="40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61437D1-D376-4E4D-8B0E-50EAD6651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543CE3-5ABD-45BD-8189-4DAC900C9574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775FD42-C4A0-42DB-B721-40B66F765CC3}"/>
              </a:ext>
            </a:extLst>
          </p:cNvPr>
          <p:cNvSpPr txBox="1">
            <a:spLocks/>
          </p:cNvSpPr>
          <p:nvPr/>
        </p:nvSpPr>
        <p:spPr>
          <a:xfrm>
            <a:off x="2423264" y="659510"/>
            <a:ext cx="7629503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600" u="sng" dirty="0">
                <a:solidFill>
                  <a:srgbClr val="FF0000"/>
                </a:solidFill>
                <a:latin typeface="A Rezvan-fat" panose="01000500000000020002" pitchFamily="2" charset="-78"/>
                <a:cs typeface="(AH) Manal Black" pitchFamily="2" charset="-78"/>
              </a:rPr>
              <a:t>*</a:t>
            </a:r>
            <a:r>
              <a:rPr lang="ar-BH" sz="3600" u="sng" dirty="0">
                <a:latin typeface="A Rezvan-fat" panose="01000500000000020002" pitchFamily="2" charset="-78"/>
                <a:cs typeface="(AH) Manal Black" pitchFamily="2" charset="-78"/>
              </a:rPr>
              <a:t> يَتَسَرَّب: أَيْ يَخْرُجً قَليلًا خُروجًا مُتَّصِلًا أَوْ بِتَخَفٍّ.</a:t>
            </a:r>
            <a:endParaRPr lang="en-US" sz="3600" u="sng" dirty="0"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B512610D-DA93-4CDD-9586-6101C0F19B6B}"/>
              </a:ext>
            </a:extLst>
          </p:cNvPr>
          <p:cNvSpPr txBox="1"/>
          <p:nvPr/>
        </p:nvSpPr>
        <p:spPr>
          <a:xfrm>
            <a:off x="1599395" y="1820868"/>
            <a:ext cx="927724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AE" sz="3600" dirty="0">
                <a:cs typeface="(AH) Manal Black" pitchFamily="2" charset="-78"/>
              </a:rPr>
              <a:t> </a:t>
            </a:r>
            <a:r>
              <a:rPr lang="ar-BH" sz="3600" dirty="0">
                <a:latin typeface="Calibri" panose="020F0502020204030204" pitchFamily="34" charset="0"/>
                <a:cs typeface="(AH) Manal Black" pitchFamily="2" charset="-78"/>
              </a:rPr>
              <a:t>ضَعْ كَلِمَة تَسَرَّب في جُمْلَة مِنْ عِنْدِك مُسْتَخْدِمًا الْكَلِمات الآتِيَة:</a:t>
            </a:r>
            <a:endParaRPr lang="ar-AE" sz="3600" dirty="0">
              <a:cs typeface="(AH) Manal Black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7789DD-9398-454A-ADAC-56C357CD14A4}"/>
              </a:ext>
            </a:extLst>
          </p:cNvPr>
          <p:cNvSpPr/>
          <p:nvPr/>
        </p:nvSpPr>
        <p:spPr>
          <a:xfrm>
            <a:off x="8314160" y="3392483"/>
            <a:ext cx="15937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4000" dirty="0">
                <a:highlight>
                  <a:srgbClr val="FFFF00"/>
                </a:highlight>
                <a:cs typeface="(AH) Manal Black" pitchFamily="2" charset="-78"/>
              </a:rPr>
              <a:t>- الرِّمال:</a:t>
            </a:r>
            <a:endParaRPr lang="en-US" sz="40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BD5603-5180-4EF2-8BD4-927234A84183}"/>
              </a:ext>
            </a:extLst>
          </p:cNvPr>
          <p:cNvSpPr/>
          <p:nvPr/>
        </p:nvSpPr>
        <p:spPr>
          <a:xfrm>
            <a:off x="8278894" y="4609949"/>
            <a:ext cx="16642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4000" dirty="0">
                <a:highlight>
                  <a:srgbClr val="FFFF00"/>
                </a:highlight>
                <a:cs typeface="(AH) Manal Black" pitchFamily="2" charset="-78"/>
              </a:rPr>
              <a:t>- الأَخْبار:</a:t>
            </a:r>
            <a:endParaRPr lang="en-US" sz="40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7A9787-66D2-4C81-B55E-10146A753505}"/>
              </a:ext>
            </a:extLst>
          </p:cNvPr>
          <p:cNvSpPr txBox="1"/>
          <p:nvPr/>
        </p:nvSpPr>
        <p:spPr>
          <a:xfrm>
            <a:off x="3081444" y="3358360"/>
            <a:ext cx="539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C00000"/>
                </a:solidFill>
                <a:cs typeface="(AH) Manal Black" pitchFamily="2" charset="-78"/>
              </a:rPr>
              <a:t>تَسَرّبَتِ الرِّمالُ مِنْ بَيْنِ أَصابِعي.</a:t>
            </a:r>
            <a:endParaRPr lang="en-US" sz="36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58110E-F1AE-432C-832A-DBBCCA5671D6}"/>
              </a:ext>
            </a:extLst>
          </p:cNvPr>
          <p:cNvSpPr txBox="1"/>
          <p:nvPr/>
        </p:nvSpPr>
        <p:spPr>
          <a:xfrm>
            <a:off x="1633644" y="4701616"/>
            <a:ext cx="683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dirty="0">
                <a:solidFill>
                  <a:srgbClr val="C00000"/>
                </a:solidFill>
                <a:cs typeface="(AH) Manal Black" pitchFamily="2" charset="-78"/>
              </a:rPr>
              <a:t>تَسَرَّبَتِ الْأَخْبارُ عَنِ الشِّجارِ بَيْنَ الصَّديقين. </a:t>
            </a:r>
            <a:endParaRPr lang="en-US" sz="36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50880-1686-402D-8D54-D432B8F74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1" b="96980" l="2837" r="97518">
                        <a14:foregroundMark x1="21986" y1="89860" x2="31028" y2="94606"/>
                        <a14:foregroundMark x1="31028" y1="94606" x2="43794" y2="97411"/>
                        <a14:foregroundMark x1="52837" y1="88565" x2="52305" y2="80259"/>
                        <a14:foregroundMark x1="58333" y1="81446" x2="78191" y2="84358"/>
                        <a14:foregroundMark x1="51950" y1="80367" x2="44858" y2="79612"/>
                        <a14:foregroundMark x1="94326" y1="65480" x2="94326" y2="65480"/>
                        <a14:foregroundMark x1="94681" y1="65049" x2="97695" y2="55232"/>
                        <a14:foregroundMark x1="80496" y1="12082" x2="84929" y2="18878"/>
                        <a14:foregroundMark x1="84929" y1="18878" x2="83333" y2="34304"/>
                        <a14:foregroundMark x1="83333" y1="34304" x2="95390" y2="47141"/>
                        <a14:foregroundMark x1="95390" y1="47141" x2="97340" y2="53074"/>
                        <a14:foregroundMark x1="3014" y1="60518" x2="2837" y2="53074"/>
                        <a14:foregroundMark x1="2837" y1="53074" x2="6028" y2="48436"/>
                        <a14:foregroundMark x1="32092" y1="4746" x2="32092" y2="4746"/>
                        <a14:foregroundMark x1="38475" y1="1402" x2="38475" y2="1402"/>
                        <a14:foregroundMark x1="41844" y1="431" x2="41844" y2="431"/>
                        <a14:foregroundMark x1="50887" y1="431" x2="50887" y2="431"/>
                        <a14:foregroundMark x1="43794" y1="647" x2="43794" y2="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767" y="2178600"/>
            <a:ext cx="1828800" cy="300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01125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20" grpId="0"/>
      <p:bldP spid="22" grpId="0"/>
      <p:bldP spid="23" grpId="0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6ADF98D-7656-4B9A-A706-B24B50C91D05}"/>
              </a:ext>
            </a:extLst>
          </p:cNvPr>
          <p:cNvSpPr txBox="1">
            <a:spLocks/>
          </p:cNvSpPr>
          <p:nvPr/>
        </p:nvSpPr>
        <p:spPr>
          <a:xfrm>
            <a:off x="2795832" y="697378"/>
            <a:ext cx="7711387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600" u="sng" dirty="0">
                <a:solidFill>
                  <a:srgbClr val="FF0000"/>
                </a:solidFill>
                <a:latin typeface="A Rezvan-fat" panose="01000500000000020002" pitchFamily="2" charset="-78"/>
                <a:cs typeface="(AH) Manal Black" pitchFamily="2" charset="-78"/>
              </a:rPr>
              <a:t>*</a:t>
            </a:r>
            <a:r>
              <a:rPr lang="ar-BH" sz="3600" u="sng" dirty="0">
                <a:solidFill>
                  <a:srgbClr val="FF6600"/>
                </a:solidFill>
                <a:latin typeface="A Rezvan-fat" panose="01000500000000020002" pitchFamily="2" charset="-78"/>
                <a:cs typeface="(AH) Manal Black" pitchFamily="2" charset="-78"/>
              </a:rPr>
              <a:t> </a:t>
            </a:r>
            <a:r>
              <a:rPr lang="ar-BH" sz="3600" u="sng" dirty="0">
                <a:latin typeface="A Rezvan-fat" panose="01000500000000020002" pitchFamily="2" charset="-78"/>
                <a:cs typeface="(AH) Manal Black" pitchFamily="2" charset="-78"/>
              </a:rPr>
              <a:t>أَكْمِل الْمُخَطط الْخاص في كَلِمَة يَتَسَرَّب أو تَتَسَّرَّب.</a:t>
            </a:r>
            <a:endParaRPr lang="en-US" sz="3600" u="sng" dirty="0"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3164DC-13EF-4E01-AC6F-8DB3192BAF20}"/>
              </a:ext>
            </a:extLst>
          </p:cNvPr>
          <p:cNvSpPr/>
          <p:nvPr/>
        </p:nvSpPr>
        <p:spPr>
          <a:xfrm>
            <a:off x="4443764" y="2985518"/>
            <a:ext cx="2901416" cy="697424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2CBCCB-290D-40E5-93D0-DB10CBBE54F5}"/>
              </a:ext>
            </a:extLst>
          </p:cNvPr>
          <p:cNvSpPr/>
          <p:nvPr/>
        </p:nvSpPr>
        <p:spPr>
          <a:xfrm>
            <a:off x="4313335" y="3006227"/>
            <a:ext cx="3165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BH" sz="4000" dirty="0">
                <a:highlight>
                  <a:srgbClr val="FFFF00"/>
                </a:highlight>
                <a:cs typeface="(AH) Manal Black" pitchFamily="2" charset="-78"/>
              </a:rPr>
              <a:t>يَتَسرَّب أَو تَتَسَرَّب</a:t>
            </a:r>
            <a:endParaRPr lang="en-US" sz="40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310746-6727-49FC-AE27-BF1A065DF696}"/>
              </a:ext>
            </a:extLst>
          </p:cNvPr>
          <p:cNvSpPr/>
          <p:nvPr/>
        </p:nvSpPr>
        <p:spPr>
          <a:xfrm>
            <a:off x="8659632" y="3185750"/>
            <a:ext cx="3039265" cy="1948554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حَلْل الْكَلِمة</a:t>
            </a:r>
          </a:p>
          <a:p>
            <a:pPr algn="ctr"/>
            <a:r>
              <a:rPr lang="ar-BH" sz="2400" dirty="0">
                <a:solidFill>
                  <a:schemeClr val="tx1"/>
                </a:solidFill>
                <a:cs typeface="(AH) Manal Black" pitchFamily="2" charset="-78"/>
              </a:rPr>
              <a:t>..................................................................</a:t>
            </a:r>
            <a:endParaRPr lang="en-US" sz="2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EB56D3-1E0E-49F5-8037-F3E206EB56E5}"/>
              </a:ext>
            </a:extLst>
          </p:cNvPr>
          <p:cNvSpPr/>
          <p:nvPr/>
        </p:nvSpPr>
        <p:spPr>
          <a:xfrm>
            <a:off x="224034" y="3185750"/>
            <a:ext cx="3039265" cy="1948554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أُكْتُب ضِدَّها</a:t>
            </a:r>
          </a:p>
          <a:p>
            <a:pPr algn="ctr"/>
            <a:endParaRPr lang="ar-BH" sz="240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/>
            <a:r>
              <a:rPr lang="ar-BH" sz="2400" dirty="0">
                <a:solidFill>
                  <a:schemeClr val="tx1"/>
                </a:solidFill>
                <a:cs typeface="(AH) Manal Black" pitchFamily="2" charset="-78"/>
              </a:rPr>
              <a:t>......................</a:t>
            </a:r>
            <a:endParaRPr lang="en-US" sz="2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AEB6779-2086-4692-85D3-2C47FB0BC224}"/>
              </a:ext>
            </a:extLst>
          </p:cNvPr>
          <p:cNvSpPr/>
          <p:nvPr/>
        </p:nvSpPr>
        <p:spPr>
          <a:xfrm>
            <a:off x="3066163" y="5134304"/>
            <a:ext cx="5862540" cy="1435071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ضَعِ كَلِمَةَ يَتَسَرَّب في جُمْلَةِ مِنْ إِنْشائِكَ:</a:t>
            </a:r>
          </a:p>
          <a:p>
            <a:pPr algn="ctr">
              <a:lnSpc>
                <a:spcPct val="150000"/>
              </a:lnSpc>
            </a:pPr>
            <a:r>
              <a:rPr lang="ar-BH" sz="2400" dirty="0">
                <a:solidFill>
                  <a:schemeClr val="tx1"/>
                </a:solidFill>
                <a:cs typeface="(AH) Manal Black" pitchFamily="2" charset="-78"/>
              </a:rPr>
              <a:t>...................................</a:t>
            </a:r>
            <a:endParaRPr lang="en-US" sz="2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04AD05-A47A-4911-9E55-C184AF7675E3}"/>
              </a:ext>
            </a:extLst>
          </p:cNvPr>
          <p:cNvSpPr/>
          <p:nvPr/>
        </p:nvSpPr>
        <p:spPr>
          <a:xfrm>
            <a:off x="8699358" y="4160027"/>
            <a:ext cx="29995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4000" dirty="0">
                <a:solidFill>
                  <a:srgbClr val="FF0000"/>
                </a:solidFill>
                <a:highlight>
                  <a:srgbClr val="00FF00"/>
                </a:highlight>
                <a:cs typeface="(AH) Manal Black" pitchFamily="2" charset="-78"/>
              </a:rPr>
              <a:t>تَـ / تَـ / سَرْ / رَ / بُ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E98743-0310-4305-89E8-E908E13CDA92}"/>
              </a:ext>
            </a:extLst>
          </p:cNvPr>
          <p:cNvSpPr/>
          <p:nvPr/>
        </p:nvSpPr>
        <p:spPr>
          <a:xfrm>
            <a:off x="706948" y="4160027"/>
            <a:ext cx="18533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BH" sz="4000" dirty="0">
                <a:solidFill>
                  <a:srgbClr val="FF0000"/>
                </a:solidFill>
                <a:highlight>
                  <a:srgbClr val="00FF00"/>
                </a:highlight>
                <a:cs typeface="(AH) Manal Black" pitchFamily="2" charset="-78"/>
              </a:rPr>
              <a:t>حُبِسَ ، مُنِعَ </a:t>
            </a:r>
            <a:endParaRPr lang="en-US" sz="4000" dirty="0">
              <a:solidFill>
                <a:srgbClr val="FF0000"/>
              </a:solidFill>
              <a:highlight>
                <a:srgbClr val="00FF00"/>
              </a:highlight>
              <a:cs typeface="(AH) Manal Black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5A7C27-816B-4EA8-8371-54B5C251C6B5}"/>
              </a:ext>
            </a:extLst>
          </p:cNvPr>
          <p:cNvSpPr/>
          <p:nvPr/>
        </p:nvSpPr>
        <p:spPr>
          <a:xfrm>
            <a:off x="3460789" y="5806679"/>
            <a:ext cx="4444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يَتَسَرَّبُ الْماء مِنْ بَيْنِ يَدي. </a:t>
            </a:r>
            <a:endParaRPr lang="en-US" sz="40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61437D1-D376-4E4D-8B0E-50EAD6651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543CE3-5ABD-45BD-8189-4DAC900C9574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6149BB-8A95-4683-AC84-4AA163B1A0DF}"/>
              </a:ext>
            </a:extLst>
          </p:cNvPr>
          <p:cNvSpPr/>
          <p:nvPr/>
        </p:nvSpPr>
        <p:spPr>
          <a:xfrm>
            <a:off x="342456" y="6472118"/>
            <a:ext cx="22894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AE" sz="1600" u="sng" dirty="0">
                <a:cs typeface="(AH) Manal Black" pitchFamily="2" charset="-78"/>
              </a:rPr>
              <a:t>يَشْرَح الْمُتعلِّم معنى كَلِمة </a:t>
            </a:r>
            <a:r>
              <a:rPr lang="ar-BH" sz="1600" u="sng" dirty="0">
                <a:cs typeface="(AH) Manal Black" pitchFamily="2" charset="-78"/>
              </a:rPr>
              <a:t>يتسَرَّب</a:t>
            </a:r>
            <a:r>
              <a:rPr lang="ar-AE" sz="1600" u="sng" dirty="0">
                <a:cs typeface="(AH) Manal Black" pitchFamily="2" charset="-78"/>
              </a:rPr>
              <a:t>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1441994554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81481E-6 L -3.54167E-6 -0.07223 " pathEditMode="relative" rAng="0" ptsTypes="AA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350"/>
                            </p:stCondLst>
                            <p:childTnLst>
                              <p:par>
                                <p:cTn id="66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81481E-6 L -3.54167E-6 -0.07223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81481E-6 L -3.54167E-6 -0.07223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50"/>
                            </p:stCondLst>
                            <p:childTnLst>
                              <p:par>
                                <p:cTn id="85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81481E-6 L -3.54167E-6 -0.07223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 animBg="1"/>
      <p:bldP spid="10" grpId="0" animBg="1"/>
      <p:bldP spid="11" grpId="0" animBg="1"/>
      <p:bldP spid="13" grpId="0"/>
      <p:bldP spid="14" grpId="0"/>
      <p:bldP spid="16" grpId="0"/>
      <p:bldP spid="15" grpId="0" build="allAtOnce"/>
      <p:bldP spid="15" grpId="1" build="allAtOnce"/>
      <p:bldP spid="15" grpId="2" build="allAtOnce"/>
      <p:bldP spid="15" grpId="3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032373C-300C-48F3-BC05-C26E4ADE4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A618A6-FAC7-416C-A260-1C4C026115D6}"/>
              </a:ext>
            </a:extLst>
          </p:cNvPr>
          <p:cNvSpPr txBox="1"/>
          <p:nvPr/>
        </p:nvSpPr>
        <p:spPr>
          <a:xfrm>
            <a:off x="23743" y="621046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التَّغذية الرَّاجِعة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7119D1-A959-4D76-BFA9-81C5701A69DE}"/>
              </a:ext>
            </a:extLst>
          </p:cNvPr>
          <p:cNvSpPr txBox="1">
            <a:spLocks/>
          </p:cNvSpPr>
          <p:nvPr/>
        </p:nvSpPr>
        <p:spPr>
          <a:xfrm>
            <a:off x="2941375" y="1050253"/>
            <a:ext cx="7362917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</a:t>
            </a:r>
            <a:r>
              <a:rPr lang="ar-BH" sz="40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 </a:t>
            </a:r>
            <a:r>
              <a:rPr lang="ar-BH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اكْتِبْ كَلِمة يَتَسَرَّب في جُمْلَة مِن إنْشائِك ثٌمَّ اقْرأها أَمام زُملائِك.</a:t>
            </a:r>
            <a:endParaRPr lang="en-US" sz="4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685EB-1A61-49FE-A465-82FD608CDB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07" t="53518" r="34727" b="12619"/>
          <a:stretch/>
        </p:blipFill>
        <p:spPr>
          <a:xfrm>
            <a:off x="1313336" y="2868451"/>
            <a:ext cx="1800225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EB4E32-183F-4978-B6EE-B5EE816589D7}"/>
              </a:ext>
            </a:extLst>
          </p:cNvPr>
          <p:cNvSpPr/>
          <p:nvPr/>
        </p:nvSpPr>
        <p:spPr>
          <a:xfrm>
            <a:off x="1420286" y="2254411"/>
            <a:ext cx="1711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padlet.com</a:t>
            </a:r>
            <a:r>
              <a:rPr lang="ar-BH" sz="2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endParaRPr lang="en-US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DEB3D4-E14B-4DB7-BBAB-989BBA6E9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20"/>
          <a:stretch/>
        </p:blipFill>
        <p:spPr>
          <a:xfrm>
            <a:off x="3334981" y="2343369"/>
            <a:ext cx="6766560" cy="3913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358AB6-7D23-43CE-80F6-2F99E59CAF8D}"/>
              </a:ext>
            </a:extLst>
          </p:cNvPr>
          <p:cNvSpPr/>
          <p:nvPr/>
        </p:nvSpPr>
        <p:spPr>
          <a:xfrm>
            <a:off x="5021334" y="6270746"/>
            <a:ext cx="2521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800" u="sng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BH" u="sng" dirty="0">
                <a:latin typeface="Calibri" panose="020F0502020204030204" pitchFamily="34" charset="0"/>
                <a:cs typeface="(AH) Manal Black" pitchFamily="2" charset="-78"/>
              </a:rPr>
              <a:t>يَشْرَح الْمُتَعلم معنى كلمة يَتَسَرَّب.</a:t>
            </a:r>
            <a:endParaRPr lang="en-US" sz="1600" u="sng" dirty="0"/>
          </a:p>
        </p:txBody>
      </p:sp>
      <p:sp>
        <p:nvSpPr>
          <p:cNvPr id="11" name="مربع نص 12">
            <a:extLst>
              <a:ext uri="{FF2B5EF4-FFF2-40B4-BE49-F238E27FC236}">
                <a16:creationId xmlns:a16="http://schemas.microsoft.com/office/drawing/2014/main" id="{6B616659-3749-4655-B652-1E58455EAE52}"/>
              </a:ext>
            </a:extLst>
          </p:cNvPr>
          <p:cNvSpPr txBox="1"/>
          <p:nvPr/>
        </p:nvSpPr>
        <p:spPr>
          <a:xfrm>
            <a:off x="8308906" y="358199"/>
            <a:ext cx="3970571" cy="646986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1" anchor="ctr">
            <a:spAutoFit/>
          </a:bodyPr>
          <a:lstStyle/>
          <a:p>
            <a:pPr algn="ctr"/>
            <a:r>
              <a:rPr lang="ar-BH" sz="3200" dirty="0">
                <a:highlight>
                  <a:srgbClr val="FFFF00"/>
                </a:highlight>
                <a:cs typeface="(AH) Manal Black" pitchFamily="2" charset="-78"/>
              </a:rPr>
              <a:t>* مهارات التَّفكير العليا:</a:t>
            </a:r>
            <a:endParaRPr lang="ar-JO" sz="3200" dirty="0">
              <a:highlight>
                <a:srgbClr val="FFFF00"/>
              </a:highligh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20793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33333E-6 L -2.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33333E-6 L -2.5E-6 -0.07222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33333E-6 L -2.5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33333E-6 L -2.5E-6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allAtOnce"/>
      <p:bldP spid="10" grpId="1" build="allAtOnce"/>
      <p:bldP spid="10" grpId="2" build="allAtOnce"/>
      <p:bldP spid="10" grpId="3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2BD040-B558-43B8-BBAC-347545CA35A6}"/>
              </a:ext>
            </a:extLst>
          </p:cNvPr>
          <p:cNvSpPr/>
          <p:nvPr/>
        </p:nvSpPr>
        <p:spPr>
          <a:xfrm>
            <a:off x="2736786" y="523996"/>
            <a:ext cx="7222276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8C19D-7C5A-4E14-A1FC-061601179691}"/>
              </a:ext>
            </a:extLst>
          </p:cNvPr>
          <p:cNvSpPr txBox="1"/>
          <p:nvPr/>
        </p:nvSpPr>
        <p:spPr>
          <a:xfrm>
            <a:off x="6154940" y="785673"/>
            <a:ext cx="341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الأهداف: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B80C833-FFEC-49F7-B09B-5DFF848B97D5}"/>
              </a:ext>
            </a:extLst>
          </p:cNvPr>
          <p:cNvSpPr txBox="1"/>
          <p:nvPr/>
        </p:nvSpPr>
        <p:spPr>
          <a:xfrm>
            <a:off x="3174534" y="3310512"/>
            <a:ext cx="639411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latin typeface="Calibri" panose="020F0502020204030204" pitchFamily="34" charset="0"/>
                <a:cs typeface="(AH) Manal Black" pitchFamily="2" charset="-78"/>
              </a:rPr>
              <a:t>يَجْمَعُ كَلِماتٍ مِنْ مُحيطٍ لِغَوِيٍّ واحِدٍ</a:t>
            </a:r>
            <a:r>
              <a:rPr lang="en-US" sz="3200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ar-AE" sz="3143" dirty="0">
              <a:cs typeface="(AH) Manal Black" pitchFamily="2" charset="-78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D23203F-9E90-4C9C-A3FD-FEC1733E6052}"/>
              </a:ext>
            </a:extLst>
          </p:cNvPr>
          <p:cNvSpPr txBox="1"/>
          <p:nvPr/>
        </p:nvSpPr>
        <p:spPr>
          <a:xfrm>
            <a:off x="3308737" y="4477864"/>
            <a:ext cx="61257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AE" sz="3143" dirty="0">
                <a:cs typeface="(AH) Manal Black" pitchFamily="2" charset="-78"/>
              </a:rPr>
              <a:t>يَشْرَح الْمُتعلِّم معنى كَلِمة </a:t>
            </a:r>
            <a:r>
              <a:rPr lang="ar-BH" sz="3143" dirty="0">
                <a:cs typeface="(AH) Manal Black" pitchFamily="2" charset="-78"/>
              </a:rPr>
              <a:t>يَتَسَرَّب</a:t>
            </a:r>
            <a:r>
              <a:rPr lang="ar-AE" sz="3143" dirty="0">
                <a:cs typeface="(AH) Manal Black" pitchFamily="2" charset="-78"/>
              </a:rPr>
              <a:t>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F33-B528-4A3E-901D-EC30CBFFE4EC}"/>
              </a:ext>
            </a:extLst>
          </p:cNvPr>
          <p:cNvSpPr txBox="1">
            <a:spLocks/>
          </p:cNvSpPr>
          <p:nvPr/>
        </p:nvSpPr>
        <p:spPr>
          <a:xfrm>
            <a:off x="3772207" y="2137674"/>
            <a:ext cx="5198768" cy="127900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هل حققنا أهداف درس اليوم؟</a:t>
            </a:r>
            <a:endParaRPr lang="en-U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8695D4-7313-49C3-8793-4DB186BEE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9700B8-3419-43E6-A6D9-16199CC41052}"/>
              </a:ext>
            </a:extLst>
          </p:cNvPr>
          <p:cNvSpPr txBox="1"/>
          <p:nvPr/>
        </p:nvSpPr>
        <p:spPr>
          <a:xfrm>
            <a:off x="0" y="502829"/>
            <a:ext cx="1992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هَل حَققنا </a:t>
            </a:r>
          </a:p>
          <a:p>
            <a:pPr algn="ctr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أهداف الدَّرس</a:t>
            </a:r>
            <a:endParaRPr lang="en-US" sz="4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13013492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D8A6F-76F0-4E24-88A6-93CCE2C9E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48" y="49592"/>
            <a:ext cx="10474278" cy="675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13001D-96E7-457D-A4D4-111D703F3B47}"/>
              </a:ext>
            </a:extLst>
          </p:cNvPr>
          <p:cNvSpPr txBox="1"/>
          <p:nvPr/>
        </p:nvSpPr>
        <p:spPr>
          <a:xfrm>
            <a:off x="4297921" y="219608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E4BF8E-4CB5-4A16-BD1A-077BE3BF8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4C1D8-ED4E-4F78-B1AF-44E859BDC8FD}"/>
              </a:ext>
            </a:extLst>
          </p:cNvPr>
          <p:cNvSpPr txBox="1"/>
          <p:nvPr/>
        </p:nvSpPr>
        <p:spPr>
          <a:xfrm>
            <a:off x="24391" y="-166820"/>
            <a:ext cx="19924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1502714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F5041C-C1EF-4E3D-8A19-9F3412478A6B}"/>
              </a:ext>
            </a:extLst>
          </p:cNvPr>
          <p:cNvSpPr/>
          <p:nvPr/>
        </p:nvSpPr>
        <p:spPr>
          <a:xfrm>
            <a:off x="4049153" y="2017880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4DD2231-803E-44B9-BB61-1FE08068D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62" y="1856509"/>
            <a:ext cx="5070764" cy="5195455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58F27F-93DB-4035-BF46-8460EDD1A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4" y="24005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3BB1E1-6AA6-400E-B003-5D4142DFA04A}"/>
              </a:ext>
            </a:extLst>
          </p:cNvPr>
          <p:cNvSpPr txBox="1"/>
          <p:nvPr/>
        </p:nvSpPr>
        <p:spPr>
          <a:xfrm>
            <a:off x="0" y="44827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6791636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FF339BE-F039-4FAF-BBEE-B6867454A4DF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6DE326E-EFA3-4688-9BEC-06503EAE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1" y="189040"/>
            <a:ext cx="2102304" cy="1061357"/>
          </a:xfrm>
          <a:prstGeom prst="rect">
            <a:avLst/>
          </a:prstGeom>
        </p:spPr>
      </p:pic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FF90995-5734-4E00-B0AF-E74DD8144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43" y="1339356"/>
            <a:ext cx="2102304" cy="1061357"/>
          </a:xfrm>
          <a:prstGeom prst="rect">
            <a:avLst/>
          </a:prstGeom>
        </p:spPr>
      </p:pic>
      <p:sp>
        <p:nvSpPr>
          <p:cNvPr id="19" name="Google Shape;36;p4">
            <a:extLst>
              <a:ext uri="{FF2B5EF4-FFF2-40B4-BE49-F238E27FC236}">
                <a16:creationId xmlns:a16="http://schemas.microsoft.com/office/drawing/2014/main" id="{C3A3C567-E5EA-4303-9745-88DD45FA4A3C}"/>
              </a:ext>
            </a:extLst>
          </p:cNvPr>
          <p:cNvSpPr/>
          <p:nvPr/>
        </p:nvSpPr>
        <p:spPr>
          <a:xfrm>
            <a:off x="2613203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7;p4">
            <a:extLst>
              <a:ext uri="{FF2B5EF4-FFF2-40B4-BE49-F238E27FC236}">
                <a16:creationId xmlns:a16="http://schemas.microsoft.com/office/drawing/2014/main" id="{FC3B310A-0431-4E4F-A4CC-BB4EEBEDE24E}"/>
              </a:ext>
            </a:extLst>
          </p:cNvPr>
          <p:cNvSpPr/>
          <p:nvPr/>
        </p:nvSpPr>
        <p:spPr>
          <a:xfrm>
            <a:off x="4688545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;p4">
            <a:extLst>
              <a:ext uri="{FF2B5EF4-FFF2-40B4-BE49-F238E27FC236}">
                <a16:creationId xmlns:a16="http://schemas.microsoft.com/office/drawing/2014/main" id="{5A592D31-5B80-4CBA-B0A8-61A3CEF3A54F}"/>
              </a:ext>
            </a:extLst>
          </p:cNvPr>
          <p:cNvSpPr/>
          <p:nvPr/>
        </p:nvSpPr>
        <p:spPr>
          <a:xfrm>
            <a:off x="2613204" y="4195658"/>
            <a:ext cx="3862429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;p4">
            <a:extLst>
              <a:ext uri="{FF2B5EF4-FFF2-40B4-BE49-F238E27FC236}">
                <a16:creationId xmlns:a16="http://schemas.microsoft.com/office/drawing/2014/main" id="{50861FA0-887C-4082-9E24-D154AB83202F}"/>
              </a:ext>
            </a:extLst>
          </p:cNvPr>
          <p:cNvSpPr/>
          <p:nvPr/>
        </p:nvSpPr>
        <p:spPr>
          <a:xfrm>
            <a:off x="2741506" y="1732942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7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23" name="Google Shape;40;p4">
            <a:extLst>
              <a:ext uri="{FF2B5EF4-FFF2-40B4-BE49-F238E27FC236}">
                <a16:creationId xmlns:a16="http://schemas.microsoft.com/office/drawing/2014/main" id="{1318481D-676E-4060-BCB0-D6084FA19034}"/>
              </a:ext>
            </a:extLst>
          </p:cNvPr>
          <p:cNvSpPr/>
          <p:nvPr/>
        </p:nvSpPr>
        <p:spPr>
          <a:xfrm>
            <a:off x="4816849" y="1708507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" name="Google Shape;41;p4">
            <a:extLst>
              <a:ext uri="{FF2B5EF4-FFF2-40B4-BE49-F238E27FC236}">
                <a16:creationId xmlns:a16="http://schemas.microsoft.com/office/drawing/2014/main" id="{26A3D805-D267-41C6-8249-F476D9C64B37}"/>
              </a:ext>
            </a:extLst>
          </p:cNvPr>
          <p:cNvSpPr/>
          <p:nvPr/>
        </p:nvSpPr>
        <p:spPr>
          <a:xfrm>
            <a:off x="2741505" y="4055363"/>
            <a:ext cx="3537907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الخامسة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30EBC5-C145-42BE-BD73-C49E9B6EDA9B}"/>
              </a:ext>
            </a:extLst>
          </p:cNvPr>
          <p:cNvSpPr txBox="1"/>
          <p:nvPr/>
        </p:nvSpPr>
        <p:spPr>
          <a:xfrm>
            <a:off x="5013070" y="2565005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الثلاثاء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4F200A-CBA1-4A92-9BFF-50FADFA7BB93}"/>
              </a:ext>
            </a:extLst>
          </p:cNvPr>
          <p:cNvSpPr txBox="1"/>
          <p:nvPr/>
        </p:nvSpPr>
        <p:spPr>
          <a:xfrm>
            <a:off x="2741127" y="239903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7" b="1" dirty="0"/>
              <a:t>1/2/2022</a:t>
            </a:r>
            <a:endParaRPr lang="en-US" sz="3143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033050-E303-4D0F-979A-2DE117A06961}"/>
              </a:ext>
            </a:extLst>
          </p:cNvPr>
          <p:cNvSpPr txBox="1"/>
          <p:nvPr/>
        </p:nvSpPr>
        <p:spPr>
          <a:xfrm>
            <a:off x="2567127" y="2787591"/>
            <a:ext cx="21101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5" b="1" dirty="0"/>
              <a:t>29/ جماد </a:t>
            </a:r>
            <a:r>
              <a:rPr lang="ar-BH" sz="1000" b="1" dirty="0"/>
              <a:t>الثاني</a:t>
            </a:r>
            <a:r>
              <a:rPr lang="ar-BH" sz="2287" b="1" dirty="0"/>
              <a:t>/</a:t>
            </a:r>
            <a:r>
              <a:rPr lang="ar-BH" sz="1715" b="1" dirty="0"/>
              <a:t>1443</a:t>
            </a:r>
            <a:endParaRPr lang="en-US" sz="1715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4B2CE3-DDB7-4055-AED9-3332D9DB8220}"/>
              </a:ext>
            </a:extLst>
          </p:cNvPr>
          <p:cNvSpPr txBox="1"/>
          <p:nvPr/>
        </p:nvSpPr>
        <p:spPr>
          <a:xfrm>
            <a:off x="3047803" y="4934001"/>
            <a:ext cx="299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أفكارك تُغير العالَم</a:t>
            </a:r>
            <a:endParaRPr lang="en-US" sz="3600" b="1" dirty="0"/>
          </a:p>
        </p:txBody>
      </p:sp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449385-0692-4CBD-9A6C-E4A43A98B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0" y="1177202"/>
            <a:ext cx="2102304" cy="10613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59611B6-273E-4604-9732-2777ABBD6AE8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33" name="مجموعة 14">
            <a:extLst>
              <a:ext uri="{FF2B5EF4-FFF2-40B4-BE49-F238E27FC236}">
                <a16:creationId xmlns:a16="http://schemas.microsoft.com/office/drawing/2014/main" id="{B655DCE2-B2A3-47AD-A88C-6198EB668FC4}"/>
              </a:ext>
            </a:extLst>
          </p:cNvPr>
          <p:cNvGrpSpPr/>
          <p:nvPr/>
        </p:nvGrpSpPr>
        <p:grpSpPr>
          <a:xfrm flipH="1">
            <a:off x="9968319" y="0"/>
            <a:ext cx="2258448" cy="6389712"/>
            <a:chOff x="2507423" y="-1965727"/>
            <a:chExt cx="2765709" cy="8823726"/>
          </a:xfrm>
        </p:grpSpPr>
        <p:sp>
          <p:nvSpPr>
            <p:cNvPr id="34" name="مستطيل 15">
              <a:extLst>
                <a:ext uri="{FF2B5EF4-FFF2-40B4-BE49-F238E27FC236}">
                  <a16:creationId xmlns:a16="http://schemas.microsoft.com/office/drawing/2014/main" id="{793FCC36-8760-4A78-9AE9-DA058397B543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5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D7669A3C-98DA-4920-8FD8-5D5D2A30B8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456C29-1C08-4A00-BCF3-001FE4176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1" y="24913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CB1BD1-C89A-46C4-BEA1-C9DBDE5ECF0D}"/>
              </a:ext>
            </a:extLst>
          </p:cNvPr>
          <p:cNvSpPr/>
          <p:nvPr/>
        </p:nvSpPr>
        <p:spPr>
          <a:xfrm>
            <a:off x="0" y="722811"/>
            <a:ext cx="1641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اليوم والتاريخ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graphicFrame>
        <p:nvGraphicFramePr>
          <p:cNvPr id="36" name="Google Shape;42;p4">
            <a:extLst>
              <a:ext uri="{FF2B5EF4-FFF2-40B4-BE49-F238E27FC236}">
                <a16:creationId xmlns:a16="http://schemas.microsoft.com/office/drawing/2014/main" id="{283E67DE-6D9C-4254-8C77-757287C5C9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6711078"/>
              </p:ext>
            </p:extLst>
          </p:nvPr>
        </p:nvGraphicFramePr>
        <p:xfrm>
          <a:off x="6668344" y="1459863"/>
          <a:ext cx="4688058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5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فبرايـر</a:t>
                      </a:r>
                      <a:endParaRPr sz="3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" name="Oval 26">
            <a:extLst>
              <a:ext uri="{FF2B5EF4-FFF2-40B4-BE49-F238E27FC236}">
                <a16:creationId xmlns:a16="http://schemas.microsoft.com/office/drawing/2014/main" id="{10ACC6C0-442C-4C2E-A4A6-AD008D5C140B}"/>
              </a:ext>
            </a:extLst>
          </p:cNvPr>
          <p:cNvSpPr/>
          <p:nvPr/>
        </p:nvSpPr>
        <p:spPr>
          <a:xfrm>
            <a:off x="7955534" y="3075852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7" dirty="0"/>
          </a:p>
        </p:txBody>
      </p:sp>
    </p:spTree>
    <p:extLst>
      <p:ext uri="{BB962C8B-B14F-4D97-AF65-F5344CB8AC3E}">
        <p14:creationId xmlns:p14="http://schemas.microsoft.com/office/powerpoint/2010/main" val="8567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E36C529-5B9A-4EE6-8141-76D6EC76F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7242" y="534267"/>
            <a:ext cx="1737360" cy="1776375"/>
          </a:xfrm>
          <a:prstGeom prst="rect">
            <a:avLst/>
          </a:prstGeom>
        </p:spPr>
      </p:pic>
      <p:sp>
        <p:nvSpPr>
          <p:cNvPr id="26" name="مربع نص 22">
            <a:extLst>
              <a:ext uri="{FF2B5EF4-FFF2-40B4-BE49-F238E27FC236}">
                <a16:creationId xmlns:a16="http://schemas.microsoft.com/office/drawing/2014/main" id="{A04A9C05-8F35-49D5-9705-826FC47E9F1F}"/>
              </a:ext>
            </a:extLst>
          </p:cNvPr>
          <p:cNvSpPr txBox="1"/>
          <p:nvPr/>
        </p:nvSpPr>
        <p:spPr>
          <a:xfrm>
            <a:off x="8593065" y="228337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مربع نص 22">
            <a:extLst>
              <a:ext uri="{FF2B5EF4-FFF2-40B4-BE49-F238E27FC236}">
                <a16:creationId xmlns:a16="http://schemas.microsoft.com/office/drawing/2014/main" id="{F66A6147-7B47-418D-BF06-E99A150501C5}"/>
              </a:ext>
            </a:extLst>
          </p:cNvPr>
          <p:cNvSpPr txBox="1"/>
          <p:nvPr/>
        </p:nvSpPr>
        <p:spPr>
          <a:xfrm>
            <a:off x="6008183" y="3848760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2">
            <a:extLst>
              <a:ext uri="{FF2B5EF4-FFF2-40B4-BE49-F238E27FC236}">
                <a16:creationId xmlns:a16="http://schemas.microsoft.com/office/drawing/2014/main" id="{0A57B368-E360-44D3-8196-5D937D734E0D}"/>
              </a:ext>
            </a:extLst>
          </p:cNvPr>
          <p:cNvSpPr txBox="1"/>
          <p:nvPr/>
        </p:nvSpPr>
        <p:spPr>
          <a:xfrm>
            <a:off x="3004407" y="6012455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2">
            <a:extLst>
              <a:ext uri="{FF2B5EF4-FFF2-40B4-BE49-F238E27FC236}">
                <a16:creationId xmlns:a16="http://schemas.microsoft.com/office/drawing/2014/main" id="{4781B49B-7BF4-44DE-B5BE-531695541015}"/>
              </a:ext>
            </a:extLst>
          </p:cNvPr>
          <p:cNvSpPr txBox="1"/>
          <p:nvPr/>
        </p:nvSpPr>
        <p:spPr>
          <a:xfrm>
            <a:off x="4510256" y="188207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مربع نص 22">
            <a:extLst>
              <a:ext uri="{FF2B5EF4-FFF2-40B4-BE49-F238E27FC236}">
                <a16:creationId xmlns:a16="http://schemas.microsoft.com/office/drawing/2014/main" id="{88A81DDF-2676-4AB0-8B0D-4803068A8ACA}"/>
              </a:ext>
            </a:extLst>
          </p:cNvPr>
          <p:cNvSpPr txBox="1"/>
          <p:nvPr/>
        </p:nvSpPr>
        <p:spPr>
          <a:xfrm>
            <a:off x="1354689" y="2745036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1" name="مربع نص 22">
            <a:extLst>
              <a:ext uri="{FF2B5EF4-FFF2-40B4-BE49-F238E27FC236}">
                <a16:creationId xmlns:a16="http://schemas.microsoft.com/office/drawing/2014/main" id="{97A99633-EC81-4F67-96AB-85B53A31719F}"/>
              </a:ext>
            </a:extLst>
          </p:cNvPr>
          <p:cNvSpPr txBox="1"/>
          <p:nvPr/>
        </p:nvSpPr>
        <p:spPr>
          <a:xfrm>
            <a:off x="8384449" y="5643123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F7DB8B-F310-4FD9-9DD1-4BAD0AA62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5489" y="644536"/>
            <a:ext cx="1371600" cy="1371600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17E84684-0E86-4764-9D1B-4A30EF172D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7649" y="644536"/>
            <a:ext cx="2194560" cy="2194560"/>
          </a:xfrm>
          <a:prstGeom prst="rect">
            <a:avLst/>
          </a:prstGeom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6280CB-A0B6-48A6-ADE9-8775CE203E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6647089" y="2537712"/>
            <a:ext cx="1737360" cy="1398884"/>
          </a:xfrm>
          <a:prstGeom prst="rect">
            <a:avLst/>
          </a:prstGeom>
        </p:spPr>
      </p:pic>
      <p:pic>
        <p:nvPicPr>
          <p:cNvPr id="35" name="Picture 34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8F7E6ACA-AF3C-4847-ABC9-5F85C5C653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3300" y="3772637"/>
            <a:ext cx="1828800" cy="2282753"/>
          </a:xfrm>
          <a:prstGeom prst="rect">
            <a:avLst/>
          </a:prstGeom>
        </p:spPr>
      </p:pic>
      <p:pic>
        <p:nvPicPr>
          <p:cNvPr id="36" name="Picture 35" descr="A picture containing toy&#10;&#10;Description automatically generated">
            <a:extLst>
              <a:ext uri="{FF2B5EF4-FFF2-40B4-BE49-F238E27FC236}">
                <a16:creationId xmlns:a16="http://schemas.microsoft.com/office/drawing/2014/main" id="{EE26A0E3-1A48-4608-BF1E-C29C31E29F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8593065" y="4372177"/>
            <a:ext cx="2651760" cy="1455612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1F3AE5-4827-401C-87D4-7777C0F4EE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62" y="308614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0EDEC2-A86D-46F8-87CD-3E85D8BF921A}"/>
              </a:ext>
            </a:extLst>
          </p:cNvPr>
          <p:cNvSpPr txBox="1"/>
          <p:nvPr/>
        </p:nvSpPr>
        <p:spPr>
          <a:xfrm>
            <a:off x="-61852" y="516833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65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933893-AEF9-428A-A8E9-A26039471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t="12473" r="2515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457170-0668-498E-B813-8F2EC1F726A1}"/>
              </a:ext>
            </a:extLst>
          </p:cNvPr>
          <p:cNvSpPr txBox="1"/>
          <p:nvPr/>
        </p:nvSpPr>
        <p:spPr>
          <a:xfrm>
            <a:off x="-137160" y="6488668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latin typeface="Aldhabi" panose="01000000000000000000" pitchFamily="2" charset="-78"/>
                <a:cs typeface="Aldhabi" panose="01000000000000000000" pitchFamily="2" charset="-78"/>
              </a:rPr>
              <a:t>إعداد المعلمة/سناء الجعفري.</a:t>
            </a:r>
            <a:endParaRPr lang="en-US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2E1143-8264-44FD-AFE8-8F7336587EB0}"/>
              </a:ext>
            </a:extLst>
          </p:cNvPr>
          <p:cNvSpPr/>
          <p:nvPr/>
        </p:nvSpPr>
        <p:spPr>
          <a:xfrm>
            <a:off x="460374" y="844911"/>
            <a:ext cx="11330544" cy="5725932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08034C-4EE6-46AE-A642-E149934EB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56145" y="3969203"/>
            <a:ext cx="5455332" cy="2629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7FF9BE-7965-4F97-B04C-4E089A2977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27" y="1045933"/>
            <a:ext cx="10826638" cy="2629347"/>
          </a:xfrm>
          <a:prstGeom prst="rect">
            <a:avLst/>
          </a:prstGeom>
        </p:spPr>
      </p:pic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EA21DF2-19F4-44F7-A2EA-AA1C0A0724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2" y="1263625"/>
            <a:ext cx="1645920" cy="1665334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1F24313-0457-4476-82AF-44837512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55657" y="4023010"/>
            <a:ext cx="1781675" cy="185491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E24C3D5-DC3A-47A1-B270-84567ABCCA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924119" y="4671307"/>
            <a:ext cx="2010378" cy="179532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51A3BB-5C9A-437E-BBC4-BBEFB6D1F2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825658" y="1556818"/>
            <a:ext cx="1634053" cy="2046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D6981B-736A-4156-9FF4-12DEB134FE18}"/>
              </a:ext>
            </a:extLst>
          </p:cNvPr>
          <p:cNvSpPr txBox="1"/>
          <p:nvPr/>
        </p:nvSpPr>
        <p:spPr>
          <a:xfrm>
            <a:off x="661247" y="3742165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693BB-DCE5-4C57-BB0C-D10573454408}"/>
              </a:ext>
            </a:extLst>
          </p:cNvPr>
          <p:cNvSpPr txBox="1"/>
          <p:nvPr/>
        </p:nvSpPr>
        <p:spPr>
          <a:xfrm>
            <a:off x="1677315" y="5006101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88F11A-811A-43B3-A9A5-8A34472DAE8A}"/>
              </a:ext>
            </a:extLst>
          </p:cNvPr>
          <p:cNvSpPr txBox="1"/>
          <p:nvPr/>
        </p:nvSpPr>
        <p:spPr>
          <a:xfrm>
            <a:off x="8591375" y="5283876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D6539-F5BE-4D82-9301-2F4DAE10F011}"/>
              </a:ext>
            </a:extLst>
          </p:cNvPr>
          <p:cNvSpPr txBox="1"/>
          <p:nvPr/>
        </p:nvSpPr>
        <p:spPr>
          <a:xfrm>
            <a:off x="9172409" y="2956666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7C3478-DF71-45D1-B48A-C55716703ADF}"/>
              </a:ext>
            </a:extLst>
          </p:cNvPr>
          <p:cNvSpPr txBox="1"/>
          <p:nvPr/>
        </p:nvSpPr>
        <p:spPr>
          <a:xfrm>
            <a:off x="6015303" y="3738414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6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1CA69E91-D37B-4F69-930C-129D809D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37" y="1356005"/>
            <a:ext cx="1554894" cy="157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3E2C186-8C5C-4F4B-BB8E-340012030E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15" y="1789351"/>
            <a:ext cx="1828800" cy="18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459609-282E-4D75-B132-DE04E6925C50}"/>
              </a:ext>
            </a:extLst>
          </p:cNvPr>
          <p:cNvSpPr txBox="1"/>
          <p:nvPr/>
        </p:nvSpPr>
        <p:spPr>
          <a:xfrm>
            <a:off x="3279756" y="3010473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6954209-7F38-427B-8285-B18DA87478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4" y="259450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1AA0A5-347C-49C5-BD9B-9E64FE6D6F01}"/>
              </a:ext>
            </a:extLst>
          </p:cNvPr>
          <p:cNvSpPr txBox="1"/>
          <p:nvPr/>
        </p:nvSpPr>
        <p:spPr>
          <a:xfrm>
            <a:off x="0" y="467669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38513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DA6062-0899-4049-8D39-4EF8658D31DB}"/>
              </a:ext>
            </a:extLst>
          </p:cNvPr>
          <p:cNvSpPr/>
          <p:nvPr/>
        </p:nvSpPr>
        <p:spPr>
          <a:xfrm>
            <a:off x="2013635" y="606997"/>
            <a:ext cx="7932858" cy="5644006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C6FF2B-6EF4-49D9-B803-F6F7281BBC17}"/>
              </a:ext>
            </a:extLst>
          </p:cNvPr>
          <p:cNvSpPr txBox="1"/>
          <p:nvPr/>
        </p:nvSpPr>
        <p:spPr>
          <a:xfrm>
            <a:off x="2525530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88CDCA-1474-4079-B4BD-3CDAEA506AA3}"/>
              </a:ext>
            </a:extLst>
          </p:cNvPr>
          <p:cNvSpPr txBox="1"/>
          <p:nvPr/>
        </p:nvSpPr>
        <p:spPr>
          <a:xfrm>
            <a:off x="4576638" y="610562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السَّطْر الإملائي: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891304-9C1E-461E-9C14-DFF81AB96DAA}"/>
              </a:ext>
            </a:extLst>
          </p:cNvPr>
          <p:cNvSpPr txBox="1"/>
          <p:nvPr/>
        </p:nvSpPr>
        <p:spPr>
          <a:xfrm>
            <a:off x="4223588" y="5046969"/>
            <a:ext cx="6100632" cy="9688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6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F7FCDD-4998-401F-A2AD-8C225E436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1" y="3692517"/>
            <a:ext cx="2481943" cy="3551291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457A19AD-7457-4522-9B59-B56B80871EA3}"/>
              </a:ext>
            </a:extLst>
          </p:cNvPr>
          <p:cNvSpPr txBox="1"/>
          <p:nvPr/>
        </p:nvSpPr>
        <p:spPr>
          <a:xfrm>
            <a:off x="1381901" y="5366047"/>
            <a:ext cx="4592852" cy="619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DE7A57-0E0C-474E-9C4C-C699054B194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2" y="953604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6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631074CB-2027-4C2D-A5A9-98D9FB4D1EA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7" y="1476687"/>
            <a:ext cx="341949" cy="313410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467F3DCD-8C75-4A88-A2DA-87320DB89FC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5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22B93913-67EC-44CF-B657-B8979F401FE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0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998E9-6C46-4252-B9C0-350779730A5C}"/>
              </a:ext>
            </a:extLst>
          </p:cNvPr>
          <p:cNvSpPr txBox="1"/>
          <p:nvPr/>
        </p:nvSpPr>
        <p:spPr>
          <a:xfrm>
            <a:off x="4576638" y="1465249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41D072-0658-46C1-AFE7-FEC41F0C0C52}"/>
              </a:ext>
            </a:extLst>
          </p:cNvPr>
          <p:cNvSpPr txBox="1"/>
          <p:nvPr/>
        </p:nvSpPr>
        <p:spPr>
          <a:xfrm>
            <a:off x="2785353" y="955497"/>
            <a:ext cx="45858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4FE532-1265-475F-9009-C040C7E4EE85}"/>
              </a:ext>
            </a:extLst>
          </p:cNvPr>
          <p:cNvSpPr txBox="1"/>
          <p:nvPr/>
        </p:nvSpPr>
        <p:spPr>
          <a:xfrm>
            <a:off x="2701351" y="1523219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6E8160-79D0-4117-8C01-6D2E53EBB6EF}"/>
              </a:ext>
            </a:extLst>
          </p:cNvPr>
          <p:cNvSpPr txBox="1"/>
          <p:nvPr/>
        </p:nvSpPr>
        <p:spPr>
          <a:xfrm>
            <a:off x="2784423" y="2101681"/>
            <a:ext cx="548662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07A488-30C3-469D-B75A-8599E7FDC526}"/>
              </a:ext>
            </a:extLst>
          </p:cNvPr>
          <p:cNvSpPr txBox="1"/>
          <p:nvPr/>
        </p:nvSpPr>
        <p:spPr>
          <a:xfrm>
            <a:off x="2749535" y="2660692"/>
            <a:ext cx="583550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9018D42-8879-4413-88B0-BDC24BFC0765}"/>
              </a:ext>
            </a:extLst>
          </p:cNvPr>
          <p:cNvSpPr/>
          <p:nvPr/>
        </p:nvSpPr>
        <p:spPr>
          <a:xfrm>
            <a:off x="9519200" y="220536"/>
            <a:ext cx="938588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7937DBFF-A9F6-4A74-BA0F-3BB4F24ED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5021" y="4262209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6772945E-B6BC-4FF1-9071-5056D0617C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6" y="2725401"/>
            <a:ext cx="1153266" cy="1436303"/>
          </a:xfrm>
          <a:prstGeom prst="rect">
            <a:avLst/>
          </a:prstGeom>
        </p:spPr>
      </p:pic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3FDE16-7424-41CE-8C93-BD911EFF0F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7" y="247260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70F59AD-0AAB-4310-A3FB-DF92817DD293}"/>
              </a:ext>
            </a:extLst>
          </p:cNvPr>
          <p:cNvSpPr/>
          <p:nvPr/>
        </p:nvSpPr>
        <p:spPr>
          <a:xfrm>
            <a:off x="115630" y="720933"/>
            <a:ext cx="175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السطر الإملائي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3673932"/>
      </p:ext>
    </p:extLst>
  </p:cSld>
  <p:clrMapOvr>
    <a:masterClrMapping/>
  </p:clrMapOvr>
  <p:transition spd="slow">
    <p:wheel spokes="1"/>
    <p:sndAc>
      <p:stSnd>
        <p:snd r:embed="rId4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2-Point Star 1">
            <a:extLst>
              <a:ext uri="{FF2B5EF4-FFF2-40B4-BE49-F238E27FC236}">
                <a16:creationId xmlns:a16="http://schemas.microsoft.com/office/drawing/2014/main" id="{0065BD24-FE5A-4C20-9292-B9A2147DFA7B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F4B4CD-CB63-4573-A2E5-244097104787}"/>
              </a:ext>
            </a:extLst>
          </p:cNvPr>
          <p:cNvSpPr/>
          <p:nvPr/>
        </p:nvSpPr>
        <p:spPr>
          <a:xfrm>
            <a:off x="2017938" y="1102941"/>
            <a:ext cx="7505889" cy="5133321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353C961-B150-4601-951E-87DE479F96E9}"/>
              </a:ext>
            </a:extLst>
          </p:cNvPr>
          <p:cNvSpPr/>
          <p:nvPr/>
        </p:nvSpPr>
        <p:spPr>
          <a:xfrm>
            <a:off x="3168763" y="2779640"/>
            <a:ext cx="5240574" cy="1207604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526CF-F74B-4D98-B2C1-23FEC9933BCE}"/>
              </a:ext>
            </a:extLst>
          </p:cNvPr>
          <p:cNvSpPr txBox="1">
            <a:spLocks/>
          </p:cNvSpPr>
          <p:nvPr/>
        </p:nvSpPr>
        <p:spPr>
          <a:xfrm>
            <a:off x="3460508" y="4729739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6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رِحْلَتي مَع كَلِمة تَسَرَّب</a:t>
            </a:r>
            <a:endParaRPr lang="en-US" sz="6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2FF76F8-D08F-4C44-9145-A929CB7933CA}"/>
              </a:ext>
            </a:extLst>
          </p:cNvPr>
          <p:cNvSpPr txBox="1">
            <a:spLocks/>
          </p:cNvSpPr>
          <p:nvPr/>
        </p:nvSpPr>
        <p:spPr>
          <a:xfrm>
            <a:off x="3179353" y="2899186"/>
            <a:ext cx="5062852" cy="17791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ق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ِ</a:t>
            </a: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ص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َّ</a:t>
            </a:r>
            <a:r>
              <a:rPr lang="ar-SA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ة </a:t>
            </a: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خالِد والْعُصْفور</a:t>
            </a:r>
            <a:endParaRPr lang="en-US" sz="6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BDB902-3ECB-4594-BCB3-7AB655633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3" y="31561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981662-7BC4-4C30-BF7B-A5C11C6BC41A}"/>
              </a:ext>
            </a:extLst>
          </p:cNvPr>
          <p:cNvSpPr txBox="1"/>
          <p:nvPr/>
        </p:nvSpPr>
        <p:spPr>
          <a:xfrm>
            <a:off x="104998" y="535190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D109CD-862D-4C45-9931-15E9C1E6D932}"/>
              </a:ext>
            </a:extLst>
          </p:cNvPr>
          <p:cNvSpPr txBox="1"/>
          <p:nvPr/>
        </p:nvSpPr>
        <p:spPr>
          <a:xfrm>
            <a:off x="1877132" y="1273897"/>
            <a:ext cx="78238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السّادسة: "خِبْراتٌ صغيرةُ. دروسٌ كبيرةٌ"</a:t>
            </a:r>
          </a:p>
        </p:txBody>
      </p:sp>
    </p:spTree>
    <p:extLst>
      <p:ext uri="{BB962C8B-B14F-4D97-AF65-F5344CB8AC3E}">
        <p14:creationId xmlns:p14="http://schemas.microsoft.com/office/powerpoint/2010/main" val="2471310246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/>
      <p:bldP spid="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2BD040-B558-43B8-BBAC-347545CA35A6}"/>
              </a:ext>
            </a:extLst>
          </p:cNvPr>
          <p:cNvSpPr/>
          <p:nvPr/>
        </p:nvSpPr>
        <p:spPr>
          <a:xfrm>
            <a:off x="1656050" y="652874"/>
            <a:ext cx="8829116" cy="5831175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8C19D-7C5A-4E14-A1FC-061601179691}"/>
              </a:ext>
            </a:extLst>
          </p:cNvPr>
          <p:cNvSpPr txBox="1"/>
          <p:nvPr/>
        </p:nvSpPr>
        <p:spPr>
          <a:xfrm>
            <a:off x="6578596" y="834040"/>
            <a:ext cx="341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الأهداف: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D23203F-9E90-4C9C-A3FD-FEC1733E6052}"/>
              </a:ext>
            </a:extLst>
          </p:cNvPr>
          <p:cNvSpPr txBox="1"/>
          <p:nvPr/>
        </p:nvSpPr>
        <p:spPr>
          <a:xfrm>
            <a:off x="3007754" y="3256266"/>
            <a:ext cx="61257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  </a:t>
            </a:r>
            <a:r>
              <a:rPr lang="ar-AE" sz="3143" dirty="0">
                <a:cs typeface="(AH) Manal Black" pitchFamily="2" charset="-78"/>
              </a:rPr>
              <a:t>يَشْرَح الْمُتعلِّم معنى كَلِمة </a:t>
            </a:r>
            <a:r>
              <a:rPr lang="ar-BH" sz="3143" dirty="0">
                <a:cs typeface="(AH) Manal Black" pitchFamily="2" charset="-78"/>
              </a:rPr>
              <a:t>تسرب</a:t>
            </a:r>
            <a:r>
              <a:rPr lang="ar-AE" sz="3143" dirty="0">
                <a:cs typeface="(AH) Manal Black" pitchFamily="2" charset="-78"/>
              </a:rPr>
              <a:t>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F33-B528-4A3E-901D-EC30CBFFE4EC}"/>
              </a:ext>
            </a:extLst>
          </p:cNvPr>
          <p:cNvSpPr txBox="1">
            <a:spLocks/>
          </p:cNvSpPr>
          <p:nvPr/>
        </p:nvSpPr>
        <p:spPr>
          <a:xfrm>
            <a:off x="3471224" y="1728815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ماذا سنتعلم اليوم؟</a:t>
            </a:r>
            <a:endParaRPr lang="en-U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8695D4-7313-49C3-8793-4DB186BEE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9700B8-3419-43E6-A6D9-16199CC41052}"/>
              </a:ext>
            </a:extLst>
          </p:cNvPr>
          <p:cNvSpPr txBox="1"/>
          <p:nvPr/>
        </p:nvSpPr>
        <p:spPr>
          <a:xfrm>
            <a:off x="-7574" y="65287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الْأَهْداف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4644172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032373C-300C-48F3-BC05-C26E4ADE4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A618A6-FAC7-416C-A260-1C4C026115D6}"/>
              </a:ext>
            </a:extLst>
          </p:cNvPr>
          <p:cNvSpPr txBox="1"/>
          <p:nvPr/>
        </p:nvSpPr>
        <p:spPr>
          <a:xfrm>
            <a:off x="0" y="621046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400">
                <a:solidFill>
                  <a:schemeClr val="bg1"/>
                </a:solidFill>
                <a:cs typeface="(AH) Manal Black" pitchFamily="2" charset="-78"/>
              </a:rPr>
              <a:t>التَّهْيِئة الْحافِزَة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D0CFBF-9425-4829-A691-11389D912624}"/>
              </a:ext>
            </a:extLst>
          </p:cNvPr>
          <p:cNvSpPr/>
          <p:nvPr/>
        </p:nvSpPr>
        <p:spPr>
          <a:xfrm>
            <a:off x="4619451" y="5939672"/>
            <a:ext cx="4236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https://wordwall.net/play/10028/412/912</a:t>
            </a:r>
            <a:r>
              <a:rPr lang="ar-BH" dirty="0"/>
              <a:t>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A8807E-3681-44F3-A5E4-88A92E2FF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274" y="1166967"/>
            <a:ext cx="8046720" cy="4524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959070-CA81-4978-B4CB-E6B0D2252D21}"/>
              </a:ext>
            </a:extLst>
          </p:cNvPr>
          <p:cNvSpPr txBox="1">
            <a:spLocks/>
          </p:cNvSpPr>
          <p:nvPr/>
        </p:nvSpPr>
        <p:spPr>
          <a:xfrm>
            <a:off x="3866147" y="443207"/>
            <a:ext cx="5359251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</a:t>
            </a:r>
            <a:r>
              <a:rPr lang="ar-BH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هَيّا يا أبْطال نَخْتَبر مَعْلوماتُنا:</a:t>
            </a:r>
            <a:endParaRPr lang="en-US" sz="3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060292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C14ED9-EDA3-46F3-8B66-1AE2CFC73B46}"/>
              </a:ext>
            </a:extLst>
          </p:cNvPr>
          <p:cNvSpPr/>
          <p:nvPr/>
        </p:nvSpPr>
        <p:spPr>
          <a:xfrm>
            <a:off x="2962991" y="2071736"/>
            <a:ext cx="5764932" cy="3090048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3D1CC65-1335-4EF7-BABD-79552FF44D8C}"/>
              </a:ext>
            </a:extLst>
          </p:cNvPr>
          <p:cNvSpPr txBox="1">
            <a:spLocks/>
          </p:cNvSpPr>
          <p:nvPr/>
        </p:nvSpPr>
        <p:spPr>
          <a:xfrm>
            <a:off x="2962991" y="1910982"/>
            <a:ext cx="5764932" cy="35860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رِحْلَتي مَعَ كَلِمَة 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ar-BH" sz="6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يَتَسَرَب</a:t>
            </a:r>
            <a:endParaRPr lang="en-US" sz="6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1" name="Picture 10" descr="A picture containing aircraft, airplane&#10;&#10;Description automatically generated">
            <a:extLst>
              <a:ext uri="{FF2B5EF4-FFF2-40B4-BE49-F238E27FC236}">
                <a16:creationId xmlns:a16="http://schemas.microsoft.com/office/drawing/2014/main" id="{9DFDCDBD-0851-48E9-A580-831694307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859528"/>
            <a:ext cx="5212080" cy="260604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348BAE-F0A0-4BA8-A6B4-BE36A4150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0" y="444655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C04262-1180-4040-81FE-5D987A400508}"/>
              </a:ext>
            </a:extLst>
          </p:cNvPr>
          <p:cNvSpPr txBox="1"/>
          <p:nvPr/>
        </p:nvSpPr>
        <p:spPr>
          <a:xfrm>
            <a:off x="-7574" y="652874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عَرْض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52941357"/>
      </p:ext>
    </p:extLst>
  </p:cSld>
  <p:clrMapOvr>
    <a:masterClrMapping/>
  </p:clrMapOvr>
  <p:transition spd="slow">
    <p:wheel spokes="1"/>
    <p:sndAc>
      <p:stSnd>
        <p:snd r:embed="rId2" name="page-flip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543</Words>
  <Application>Microsoft Office PowerPoint</Application>
  <PresentationFormat>Widescreen</PresentationFormat>
  <Paragraphs>152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 Rezvan-fat</vt:lpstr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Sakkal Majalla</vt:lpstr>
      <vt:lpstr>Segoe UI Semibold</vt:lpstr>
      <vt:lpstr>Simplified Arabic Fixed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159</cp:revision>
  <dcterms:created xsi:type="dcterms:W3CDTF">2021-01-07T20:17:02Z</dcterms:created>
  <dcterms:modified xsi:type="dcterms:W3CDTF">2022-01-25T07:23:33Z</dcterms:modified>
</cp:coreProperties>
</file>