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518" r:id="rId2"/>
    <p:sldId id="549" r:id="rId3"/>
    <p:sldId id="1800" r:id="rId4"/>
    <p:sldId id="524" r:id="rId5"/>
    <p:sldId id="525" r:id="rId6"/>
    <p:sldId id="526" r:id="rId7"/>
    <p:sldId id="529" r:id="rId8"/>
    <p:sldId id="537" r:id="rId9"/>
    <p:sldId id="522" r:id="rId10"/>
    <p:sldId id="534" r:id="rId11"/>
    <p:sldId id="535" r:id="rId12"/>
    <p:sldId id="1902" r:id="rId13"/>
    <p:sldId id="536" r:id="rId14"/>
    <p:sldId id="1900" r:id="rId15"/>
    <p:sldId id="531" r:id="rId16"/>
    <p:sldId id="527" r:id="rId17"/>
    <p:sldId id="528" r:id="rId18"/>
    <p:sldId id="190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1" d="100"/>
          <a:sy n="51" d="100"/>
        </p:scale>
        <p:origin x="1476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394A24-DF5D-4C9B-8AFA-FB1365542C11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30C716-61FF-4C7E-8C9A-8DD80E3DB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78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0C716-61FF-4C7E-8C9A-8DD80E3DB3E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932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CB8D6-2FCC-4F8F-9B8E-11EB779516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A706D9-697C-4065-8C42-41A2DE2557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7122CF-D983-4570-8C64-5BB6A6D29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211E4-263F-4987-88BA-A9CB9BC553B5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80371E-5A7C-41F5-8714-0ACAACF72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22925-485D-457F-80BC-3A5733A8C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F24-E8E0-406B-B1C4-B9314BE2B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109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4363F-486C-4D0A-AC66-A51D7C8EA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B2420C-0916-4A80-A1F1-5C5F741D49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F33876-8569-4700-9BCE-14B50F43B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211E4-263F-4987-88BA-A9CB9BC553B5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5DF829-4A4D-4748-AEAB-A8BD9B7BB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6C4C30-1720-4661-A191-F461B5CC2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F24-E8E0-406B-B1C4-B9314BE2B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187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AE6463-4C3D-4756-8FCD-D91987AF5A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139FFF-028E-47C0-96F9-11D07B2014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A340EF-E574-4E5B-9E27-2F5CB459E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211E4-263F-4987-88BA-A9CB9BC553B5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16FD72-18EB-45A8-A06D-C32DCBB7C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B4760-53A7-46AD-9E86-71D9E65C6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F24-E8E0-406B-B1C4-B9314BE2B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376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D216E-27B2-4763-9034-FEF04B93A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1C4D5-1452-403D-9E9C-5B88BFF10D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4E9A76-BB6B-4FBF-A54D-DB598C892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211E4-263F-4987-88BA-A9CB9BC553B5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D322A7-A4BE-4B51-8A5C-F0CACCF74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BA931-D71A-4D31-BC41-8503F3E0F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F24-E8E0-406B-B1C4-B9314BE2B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146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AA6F7-D676-41BE-861F-E1DCDBDAB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D0CFFF-33D5-4034-87D9-433562C39D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9E5093-08E3-4064-B642-47EB45A33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211E4-263F-4987-88BA-A9CB9BC553B5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255F5E-5BF6-4097-929F-DD0DA1513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E45CF-3036-487F-A290-BAA00D057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F24-E8E0-406B-B1C4-B9314BE2B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984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5CD6F-C469-4A84-8288-1724520CD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885479-8DCE-4381-942D-88D04D75B3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C006B6-D541-4EB5-8C99-6FCA29DC77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91CEFC-C58B-4F28-B993-E4EB4020A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211E4-263F-4987-88BA-A9CB9BC553B5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9DF094-1881-4F70-B1DC-FFAACA5E3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10E159-2911-4AAA-9B40-F90629D95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F24-E8E0-406B-B1C4-B9314BE2B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874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FEE0D-9C4E-441B-B768-94FCA3A4B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2CF555-7C16-40E3-B766-C89C323221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9465BC-82D2-4280-838F-CC5EDA080D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A2C6E0-9678-47E8-9382-E1F6668673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F7CC79-2FE5-49B3-BA27-14F001A634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2669B8-6DD6-4422-939C-F32BD7CC4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211E4-263F-4987-88BA-A9CB9BC553B5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7E85B8-8B52-4FA9-A43F-C950259FA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54E999-C122-4C93-BCDB-4550E9EB5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F24-E8E0-406B-B1C4-B9314BE2B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151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27637-6C4F-4F54-91A2-8C464F499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AE9CDD-2948-4056-9DC4-A07113564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211E4-263F-4987-88BA-A9CB9BC553B5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7C7F9F-C009-44A9-85DF-69A87C317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1BC6BE-7711-4825-97B7-C5F9311BC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F24-E8E0-406B-B1C4-B9314BE2B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376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A4AAB6-5A62-4B07-8D0E-FC39C1486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211E4-263F-4987-88BA-A9CB9BC553B5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881405-32C5-436C-B735-7859CAEAF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5D2289-27B1-4C9D-BD4F-7E2ACFBDA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F24-E8E0-406B-B1C4-B9314BE2B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967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0FE8E-47B4-4599-8015-D27927791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0756B-055D-4881-84F8-91B9B99D5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7DD88F-B198-4B19-B992-2DD1D9E39B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B262D0-AF87-4F98-BCA2-DBEC96723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211E4-263F-4987-88BA-A9CB9BC553B5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0B4A94-E133-411A-9443-E7CC05F9C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8B9B68-323E-40D6-BC62-D7F373928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F24-E8E0-406B-B1C4-B9314BE2B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611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58655-DE24-4305-AEE9-AEAD078B8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827866-601D-4143-964D-90EC97D2B0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3601FA-91F7-486F-B93E-D14337EA5F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CB318E-5038-4569-959F-5BF135902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211E4-263F-4987-88BA-A9CB9BC553B5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95E7FD-B649-4057-A24D-F31D2B078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536C45-708E-46B4-92FE-F9B383A13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F24-E8E0-406B-B1C4-B9314BE2B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650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8820FF-A7D7-4313-A686-F13E46A92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C3FF56-A479-4F13-BAAE-658CA86EE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C7C6CD-661D-4EB2-8603-B0C4BD0486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C211E4-263F-4987-88BA-A9CB9BC553B5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CF438-F933-4DEE-9C6F-E867D15613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0DB66-7DF6-4D60-AF7B-4157A7459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DEDF24-E8E0-406B-B1C4-B9314BE2B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1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39.png"/><Relationship Id="rId18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12" Type="http://schemas.microsoft.com/office/2007/relationships/hdphoto" Target="../media/hdphoto17.wdp"/><Relationship Id="rId17" Type="http://schemas.microsoft.com/office/2007/relationships/hdphoto" Target="../media/hdphoto19.wdp"/><Relationship Id="rId2" Type="http://schemas.microsoft.com/office/2007/relationships/media" Target="../media/media4.mp3"/><Relationship Id="rId16" Type="http://schemas.openxmlformats.org/officeDocument/2006/relationships/image" Target="../media/image40.png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audio" Target="../media/audio3.wav"/><Relationship Id="rId15" Type="http://schemas.openxmlformats.org/officeDocument/2006/relationships/slide" Target="slide4.xml"/><Relationship Id="rId10" Type="http://schemas.openxmlformats.org/officeDocument/2006/relationships/image" Target="../media/image37.png"/><Relationship Id="rId19" Type="http://schemas.microsoft.com/office/2007/relationships/hdphoto" Target="../media/hdphoto20.wdp"/><Relationship Id="rId4" Type="http://schemas.openxmlformats.org/officeDocument/2006/relationships/audio" Target="../media/audio2.wav"/><Relationship Id="rId9" Type="http://schemas.openxmlformats.org/officeDocument/2006/relationships/image" Target="../media/image36.png"/><Relationship Id="rId14" Type="http://schemas.microsoft.com/office/2007/relationships/hdphoto" Target="../media/hdphoto18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microsoft.com/office/2007/relationships/hdphoto" Target="../media/hdphoto3.wdp"/><Relationship Id="rId12" Type="http://schemas.openxmlformats.org/officeDocument/2006/relationships/image" Target="../media/image12.jpg"/><Relationship Id="rId17" Type="http://schemas.openxmlformats.org/officeDocument/2006/relationships/audio" Target="NUL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openxmlformats.org/officeDocument/2006/relationships/image" Target="../media/image4.gif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microsoft.com/office/2007/relationships/hdphoto" Target="../media/hdphoto4.wdp"/><Relationship Id="rId1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11.wdp"/><Relationship Id="rId3" Type="http://schemas.openxmlformats.org/officeDocument/2006/relationships/image" Target="../media/image14.png"/><Relationship Id="rId7" Type="http://schemas.microsoft.com/office/2007/relationships/hdphoto" Target="../media/hdphoto8.wdp"/><Relationship Id="rId12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5" Type="http://schemas.microsoft.com/office/2007/relationships/hdphoto" Target="../media/hdphoto12.wdp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9.wdp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3.wdp"/><Relationship Id="rId5" Type="http://schemas.openxmlformats.org/officeDocument/2006/relationships/image" Target="../media/image21.png"/><Relationship Id="rId10" Type="http://schemas.openxmlformats.org/officeDocument/2006/relationships/image" Target="../media/image4.gif"/><Relationship Id="rId4" Type="http://schemas.openxmlformats.org/officeDocument/2006/relationships/image" Target="../media/image1.png"/><Relationship Id="rId9" Type="http://schemas.microsoft.com/office/2007/relationships/hdphoto" Target="../media/hdphoto1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gif"/><Relationship Id="rId5" Type="http://schemas.openxmlformats.org/officeDocument/2006/relationships/image" Target="../media/image28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32-Point Star 1">
            <a:extLst>
              <a:ext uri="{FF2B5EF4-FFF2-40B4-BE49-F238E27FC236}">
                <a16:creationId xmlns:a16="http://schemas.microsoft.com/office/drawing/2014/main" id="{36942D27-54F1-4FBD-B5A0-89CA88D76C1C}"/>
              </a:ext>
            </a:extLst>
          </p:cNvPr>
          <p:cNvSpPr/>
          <p:nvPr/>
        </p:nvSpPr>
        <p:spPr>
          <a:xfrm>
            <a:off x="-963561" y="-3630561"/>
            <a:ext cx="14119122" cy="14119122"/>
          </a:xfrm>
          <a:prstGeom prst="star32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JO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E7EAD842-3E50-421C-AF30-8F083649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185" y="5739098"/>
            <a:ext cx="731520" cy="73152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6A823A4-CB88-471B-A371-17D4DAB3E577}"/>
              </a:ext>
            </a:extLst>
          </p:cNvPr>
          <p:cNvSpPr/>
          <p:nvPr/>
        </p:nvSpPr>
        <p:spPr>
          <a:xfrm>
            <a:off x="2621380" y="929309"/>
            <a:ext cx="7251803" cy="4520634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AB7AC1-3FA0-4B8C-A099-643190FF8BF2}"/>
              </a:ext>
            </a:extLst>
          </p:cNvPr>
          <p:cNvSpPr txBox="1"/>
          <p:nvPr/>
        </p:nvSpPr>
        <p:spPr>
          <a:xfrm>
            <a:off x="2621380" y="2036311"/>
            <a:ext cx="7251803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000" dirty="0">
                <a:solidFill>
                  <a:srgbClr val="FF0000"/>
                </a:solidFill>
                <a:cs typeface="(AH) Manal Black" pitchFamily="2" charset="-78"/>
              </a:rPr>
              <a:t>أ</a:t>
            </a:r>
            <a:r>
              <a:rPr lang="ar-BH" sz="4000" dirty="0">
                <a:cs typeface="(AH) Manal Black" pitchFamily="2" charset="-78"/>
              </a:rPr>
              <a:t>هْلًا و</a:t>
            </a:r>
            <a:r>
              <a:rPr lang="ar-BH" sz="4000" dirty="0">
                <a:solidFill>
                  <a:srgbClr val="FF0000"/>
                </a:solidFill>
                <a:cs typeface="(AH) Manal Black" pitchFamily="2" charset="-78"/>
              </a:rPr>
              <a:t>َ</a:t>
            </a:r>
            <a:r>
              <a:rPr lang="ar-BH" sz="4000" dirty="0">
                <a:cs typeface="(AH) Manal Black" pitchFamily="2" charset="-78"/>
              </a:rPr>
              <a:t>سْهْلًا بِكُم </a:t>
            </a:r>
          </a:p>
          <a:p>
            <a:pPr algn="ctr" rtl="1">
              <a:lnSpc>
                <a:spcPct val="150000"/>
              </a:lnSpc>
            </a:pPr>
            <a:r>
              <a:rPr lang="ar-BH" sz="4000" dirty="0">
                <a:cs typeface="(AH) Manal Black" pitchFamily="2" charset="-78"/>
              </a:rPr>
              <a:t>أَصْدِقائي الأبطال </a:t>
            </a:r>
          </a:p>
          <a:p>
            <a:pPr algn="ctr" rtl="1">
              <a:lnSpc>
                <a:spcPct val="150000"/>
              </a:lnSpc>
            </a:pPr>
            <a:r>
              <a:rPr lang="ar-BH" sz="4000" dirty="0">
                <a:cs typeface="(AH) Manal Black" pitchFamily="2" charset="-78"/>
              </a:rPr>
              <a:t>أّنا سَعيدةٌ جِدًا بِلِقائِكُم.</a:t>
            </a:r>
            <a:endParaRPr lang="en-US" sz="4000" dirty="0">
              <a:cs typeface="(AH) Manal Black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4ABAAF-E30B-4033-A477-53B71CFD8D7D}"/>
              </a:ext>
            </a:extLst>
          </p:cNvPr>
          <p:cNvSpPr txBox="1"/>
          <p:nvPr/>
        </p:nvSpPr>
        <p:spPr>
          <a:xfrm>
            <a:off x="3952075" y="6251713"/>
            <a:ext cx="3187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400" b="1" dirty="0">
                <a:latin typeface="Aldhabi" panose="01000000000000000000" pitchFamily="2" charset="-78"/>
                <a:cs typeface="Aldhabi" panose="01000000000000000000" pitchFamily="2" charset="-78"/>
              </a:rPr>
              <a:t>لِنَكُن رَمْوزًا يَفْخر بها وَطَنُنا الْغالي بِجِدِّنا واجْتِهادنا.</a:t>
            </a:r>
            <a:endParaRPr lang="en-US" sz="2400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11" name="Picture 10" descr="A picture containing accessory, colorful, insect&#10;&#10;Description automatically generated">
            <a:extLst>
              <a:ext uri="{FF2B5EF4-FFF2-40B4-BE49-F238E27FC236}">
                <a16:creationId xmlns:a16="http://schemas.microsoft.com/office/drawing/2014/main" id="{8B345D92-77A6-4AE7-A135-0B15314315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75" b="91250" l="6268" r="96581">
                        <a14:foregroundMark x1="75783" y1="51875" x2="44444" y2="56250"/>
                        <a14:foregroundMark x1="44444" y1="57500" x2="54701" y2="80625"/>
                        <a14:foregroundMark x1="56125" y1="79063" x2="20228" y2="45313"/>
                        <a14:foregroundMark x1="20228" y1="45313" x2="6268" y2="43125"/>
                        <a14:foregroundMark x1="74644" y1="50313" x2="90313" y2="69063"/>
                        <a14:foregroundMark x1="90313" y1="69063" x2="83761" y2="11563"/>
                        <a14:foregroundMark x1="83761" y1="11563" x2="75783" y2="57500"/>
                        <a14:foregroundMark x1="75783" y1="57500" x2="65242" y2="40313"/>
                        <a14:foregroundMark x1="66667" y1="41563" x2="45584" y2="70625"/>
                        <a14:foregroundMark x1="61538" y1="69063" x2="86325" y2="53125"/>
                        <a14:foregroundMark x1="85185" y1="45938" x2="83761" y2="7187"/>
                        <a14:foregroundMark x1="54986" y1="91250" x2="54986" y2="91250"/>
                        <a14:foregroundMark x1="48433" y1="54375" x2="48433" y2="54375"/>
                        <a14:foregroundMark x1="50427" y1="54375" x2="45869" y2="51563"/>
                        <a14:foregroundMark x1="52137" y1="53438" x2="80342" y2="58438"/>
                        <a14:foregroundMark x1="96581" y1="63438" x2="96581" y2="63438"/>
                        <a14:foregroundMark x1="52137" y1="51563" x2="52137" y2="51563"/>
                        <a14:foregroundMark x1="52991" y1="60625" x2="52991" y2="60625"/>
                        <a14:foregroundMark x1="70370" y1="59375" x2="70370" y2="5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586" y="5805152"/>
            <a:ext cx="1069848" cy="975360"/>
          </a:xfrm>
          <a:prstGeom prst="rect">
            <a:avLst/>
          </a:prstGeom>
        </p:spPr>
      </p:pic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D868F4E-BDB7-4202-8E06-6DEFCD96D6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32" y="455636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17A0E7F-9518-4404-8379-1FFAD918DD92}"/>
              </a:ext>
            </a:extLst>
          </p:cNvPr>
          <p:cNvSpPr/>
          <p:nvPr/>
        </p:nvSpPr>
        <p:spPr>
          <a:xfrm>
            <a:off x="623593" y="929309"/>
            <a:ext cx="10518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80160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الترحيب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8103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5E-6 -3.7037E-7 L 2.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5E-6 -3.7037E-6 L 2.5E-6 -0.07222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9167E-6 -1.48148E-6 L -2.29167E-6 -0.07222 " pathEditMode="relative" rAng="0" ptsTypes="AA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31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أَخْطاء المحادثة 2 الصف الرابع المحادثة">
            <a:hlinkClick r:id="" action="ppaction://media"/>
            <a:extLst>
              <a:ext uri="{FF2B5EF4-FFF2-40B4-BE49-F238E27FC236}">
                <a16:creationId xmlns:a16="http://schemas.microsoft.com/office/drawing/2014/main" id="{E4C3A2F8-4399-4725-8495-FFC7DEC335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08960" y="530352"/>
            <a:ext cx="8653604" cy="53218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876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6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D965B67-5CD1-4DF5-A7A2-ABFF0E5DAA37}"/>
              </a:ext>
            </a:extLst>
          </p:cNvPr>
          <p:cNvSpPr txBox="1"/>
          <p:nvPr/>
        </p:nvSpPr>
        <p:spPr>
          <a:xfrm>
            <a:off x="4827185" y="776031"/>
            <a:ext cx="2537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6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u="sng" dirty="0">
                <a:cs typeface="(AH) Manal Black" pitchFamily="2" charset="-78"/>
              </a:rPr>
              <a:t>  مَوْقِفٌ وَذِكْرى.</a:t>
            </a:r>
            <a:endParaRPr lang="en-US" sz="3600" u="sng" dirty="0">
              <a:cs typeface="(AH) Manal Black" pitchFamily="2" charset="-78"/>
            </a:endParaRPr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81A87F5-91AE-4CEF-B4FA-4B09A7CA6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02" y="331499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10FC5CD-3E66-49D5-9F12-BB24371A6A8F}"/>
              </a:ext>
            </a:extLst>
          </p:cNvPr>
          <p:cNvSpPr/>
          <p:nvPr/>
        </p:nvSpPr>
        <p:spPr>
          <a:xfrm>
            <a:off x="342364" y="868363"/>
            <a:ext cx="13692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80160" rtl="1"/>
            <a:r>
              <a:rPr lang="ar-BH" sz="2400" dirty="0">
                <a:solidFill>
                  <a:schemeClr val="bg1"/>
                </a:solidFill>
                <a:cs typeface="(AH) Manal Black" pitchFamily="2" charset="-78"/>
              </a:rPr>
              <a:t>عرض الدّرس</a:t>
            </a:r>
            <a:endParaRPr lang="en-US" sz="2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16CF3D-122D-4B3B-9C44-75BC657761D6}"/>
              </a:ext>
            </a:extLst>
          </p:cNvPr>
          <p:cNvSpPr/>
          <p:nvPr/>
        </p:nvSpPr>
        <p:spPr>
          <a:xfrm>
            <a:off x="3973448" y="5963876"/>
            <a:ext cx="44470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28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2000" dirty="0"/>
              <a:t> </a:t>
            </a:r>
            <a:r>
              <a:rPr lang="ar-BH" sz="2000" dirty="0">
                <a:cs typeface="(AH) Manal Black" pitchFamily="2" charset="-78"/>
              </a:rPr>
              <a:t>سوف نُعَبِّرُ عَنْ تَجْرُبَةٍ شَخْصِيَّةٍ مُراعِين تَسَلْسُلَ الأَحْداثِ.</a:t>
            </a:r>
            <a:endParaRPr lang="en-US" sz="1600" u="sng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1AAA94-F5A6-4BAF-BAC3-1E47A5AF56AC}"/>
              </a:ext>
            </a:extLst>
          </p:cNvPr>
          <p:cNvSpPr/>
          <p:nvPr/>
        </p:nvSpPr>
        <p:spPr>
          <a:xfrm>
            <a:off x="1731812" y="6343579"/>
            <a:ext cx="82269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28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2000" dirty="0"/>
              <a:t> </a:t>
            </a:r>
            <a:r>
              <a:rPr lang="ar-BH" sz="2000" dirty="0">
                <a:cs typeface="(AH) Manal Black" pitchFamily="2" charset="-78"/>
              </a:rPr>
              <a:t>نَصِفُ الأَشْخاصَ وَالأَماكِنَ وَالأَشْياءَ مَعَ تَفاصيلَ إِضافِيَّةٍ مُسْتَخْدِمًا اللُّغَةَ العَرَبِيَّةَ الفَصيحَةَ مُراعِيًّا آدابَ المحادَثَةِ.</a:t>
            </a:r>
            <a:endParaRPr lang="en-US" sz="1600" u="sng" dirty="0"/>
          </a:p>
        </p:txBody>
      </p:sp>
    </p:spTree>
    <p:extLst>
      <p:ext uri="{BB962C8B-B14F-4D97-AF65-F5344CB8AC3E}">
        <p14:creationId xmlns:p14="http://schemas.microsoft.com/office/powerpoint/2010/main" val="1710292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2.59259E-6 L 4.37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800"/>
                            </p:stCondLst>
                            <p:childTnLst>
                              <p:par>
                                <p:cTn id="12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2.59259E-6 L 4.375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2.59259E-6 L 4.375E-6 -0.07222 " pathEditMode="relative" rAng="0" ptsTypes="AA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800"/>
                            </p:stCondLst>
                            <p:childTnLst>
                              <p:par>
                                <p:cTn id="31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2.59259E-6 L 4.375E-6 -0.07222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45833E-6 -1.11111E-6 L -1.45833E-6 -0.07222 " pathEditMode="relative" rAng="0" ptsTypes="AA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50"/>
                            </p:stCondLst>
                            <p:childTnLst>
                              <p:par>
                                <p:cTn id="44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45833E-6 -1.11111E-6 L -1.45833E-6 -0.07222 " pathEditMode="relative" rAng="0" ptsTypes="AA">
                                      <p:cBhvr>
                                        <p:cTn id="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45833E-6 -1.11111E-6 L -1.45833E-6 -0.07222 " pathEditMode="relative" rAng="0" ptsTypes="AA">
                                      <p:cBhvr>
                                        <p:cTn id="5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250"/>
                            </p:stCondLst>
                            <p:childTnLst>
                              <p:par>
                                <p:cTn id="63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45833E-6 -1.11111E-6 L -1.45833E-6 -0.07222 " pathEditMode="relative" rAng="0" ptsTypes="AA">
                                      <p:cBhvr>
                                        <p:cTn id="6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5" grpId="1" build="allAtOnce"/>
      <p:bldP spid="5" grpId="2" build="allAtOnce"/>
      <p:bldP spid="5" grpId="3" build="allAtOnce"/>
      <p:bldP spid="6" grpId="0" build="allAtOnce"/>
      <p:bldP spid="6" grpId="1" build="allAtOnce"/>
      <p:bldP spid="6" grpId="2" build="allAtOnce"/>
      <p:bldP spid="6" grpId="3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98320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85CA0E8-39BC-4934-91EE-F87D222155BC}"/>
              </a:ext>
            </a:extLst>
          </p:cNvPr>
          <p:cNvSpPr txBox="1"/>
          <p:nvPr/>
        </p:nvSpPr>
        <p:spPr>
          <a:xfrm>
            <a:off x="3251792" y="4227891"/>
            <a:ext cx="63361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48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4800" u="sng" dirty="0">
                <a:cs typeface="(AH) Manal Black" pitchFamily="2" charset="-78"/>
              </a:rPr>
              <a:t> ما رَأْيُك في مُحادَثَة الْيَوْم؟</a:t>
            </a:r>
            <a:endParaRPr lang="en-US" sz="4800" u="sng" dirty="0">
              <a:cs typeface="(AH) Manal Black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659064-FEB0-4BB3-9C49-00076BCE5248}"/>
              </a:ext>
            </a:extLst>
          </p:cNvPr>
          <p:cNvSpPr txBox="1"/>
          <p:nvPr/>
        </p:nvSpPr>
        <p:spPr>
          <a:xfrm>
            <a:off x="4861560" y="2054590"/>
            <a:ext cx="3116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48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4800" u="sng" dirty="0">
                <a:cs typeface="(AH) Manal Black" pitchFamily="2" charset="-78"/>
              </a:rPr>
              <a:t> أبدي رَأْيي:</a:t>
            </a:r>
            <a:endParaRPr lang="en-US" sz="4800" u="sng" dirty="0">
              <a:cs typeface="(AH) Manal Black" pitchFamily="2" charset="-78"/>
            </a:endParaRPr>
          </a:p>
        </p:txBody>
      </p:sp>
      <p:sp>
        <p:nvSpPr>
          <p:cNvPr id="4" name="مربع نص 12">
            <a:extLst>
              <a:ext uri="{FF2B5EF4-FFF2-40B4-BE49-F238E27FC236}">
                <a16:creationId xmlns:a16="http://schemas.microsoft.com/office/drawing/2014/main" id="{FDFE621C-EDB1-4764-94B8-62008D5AC800}"/>
              </a:ext>
            </a:extLst>
          </p:cNvPr>
          <p:cNvSpPr txBox="1"/>
          <p:nvPr/>
        </p:nvSpPr>
        <p:spPr>
          <a:xfrm>
            <a:off x="8308906" y="358199"/>
            <a:ext cx="3970571" cy="646986"/>
          </a:xfrm>
          <a:prstGeom prst="round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1" anchor="ctr">
            <a:spAutoFit/>
          </a:bodyPr>
          <a:lstStyle/>
          <a:p>
            <a:pPr algn="ctr"/>
            <a:r>
              <a:rPr lang="ar-BH" sz="3200" dirty="0">
                <a:highlight>
                  <a:srgbClr val="FFFF00"/>
                </a:highlight>
                <a:cs typeface="(AH) Manal Black" pitchFamily="2" charset="-78"/>
              </a:rPr>
              <a:t>* مهارات التَّفكير العليا:</a:t>
            </a:r>
            <a:endParaRPr lang="ar-JO" sz="3200" dirty="0">
              <a:highlight>
                <a:srgbClr val="FFFF00"/>
              </a:highlight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266612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A022D8A0-D18B-4435-B365-7BE453C4D5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10" b="95028" l="9353" r="89568">
                        <a14:foregroundMark x1="68345" y1="70718" x2="29496" y2="71271"/>
                        <a14:foregroundMark x1="30576" y1="69061" x2="65108" y2="690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61094" y="1334329"/>
            <a:ext cx="2899215" cy="469026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E1845FF2-56A5-4298-B453-A0E727FE5C5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1" r="48678"/>
          <a:stretch/>
        </p:blipFill>
        <p:spPr>
          <a:xfrm>
            <a:off x="-1619602" y="2713485"/>
            <a:ext cx="3143604" cy="3018911"/>
          </a:xfrm>
          <a:prstGeom prst="rect">
            <a:avLst/>
          </a:prstGeom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DF3C9346-D6FE-4EF1-83EC-48AACC31EF11}"/>
              </a:ext>
            </a:extLst>
          </p:cNvPr>
          <p:cNvSpPr/>
          <p:nvPr/>
        </p:nvSpPr>
        <p:spPr>
          <a:xfrm>
            <a:off x="4038599" y="1125609"/>
            <a:ext cx="4114800" cy="1982857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685780" rtl="1"/>
            <a:r>
              <a:rPr lang="ar-BH" sz="3600" dirty="0">
                <a:solidFill>
                  <a:prstClr val="black"/>
                </a:solidFill>
                <a:cs typeface="(AH) Manal Black" pitchFamily="2" charset="-78"/>
                <a:sym typeface="Helvetica Neue"/>
              </a:rPr>
              <a:t>هَلْ تَسْتَطيع التَّعبير عَنْ رَأْيِك بسهوله أَمام أًصدِقائِك؟</a:t>
            </a:r>
            <a:endParaRPr lang="ar-KW" sz="3600" dirty="0">
              <a:solidFill>
                <a:prstClr val="black"/>
              </a:solidFill>
              <a:cs typeface="(AH) Manal Black" pitchFamily="2" charset="-78"/>
              <a:sym typeface="Helvetica Neue"/>
            </a:endParaRPr>
          </a:p>
        </p:txBody>
      </p:sp>
      <p:pic>
        <p:nvPicPr>
          <p:cNvPr id="10" name="Mr.Bean The animated series theme song">
            <a:hlinkClick r:id="" action="ppaction://media"/>
            <a:extLst>
              <a:ext uri="{FF2B5EF4-FFF2-40B4-BE49-F238E27FC236}">
                <a16:creationId xmlns:a16="http://schemas.microsoft.com/office/drawing/2014/main" id="{D2419EA1-008C-4718-B416-53049C91C0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230" end="139090.3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986784" y="1334328"/>
            <a:ext cx="457200" cy="457200"/>
          </a:xfrm>
          <a:prstGeom prst="rect">
            <a:avLst/>
          </a:prstGeom>
        </p:spPr>
      </p:pic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597A2DB9-3167-4FB3-8567-12A71BA0AFAB}"/>
              </a:ext>
            </a:extLst>
          </p:cNvPr>
          <p:cNvSpPr/>
          <p:nvPr/>
        </p:nvSpPr>
        <p:spPr>
          <a:xfrm>
            <a:off x="6288309" y="3919479"/>
            <a:ext cx="1865092" cy="805071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685780" rtl="1"/>
            <a:r>
              <a:rPr lang="ar-BH" sz="2400" b="1" dirty="0">
                <a:solidFill>
                  <a:prstClr val="black"/>
                </a:solidFill>
                <a:sym typeface="Helvetica Neue"/>
              </a:rPr>
              <a:t>نَعم بكُل تأكيد</a:t>
            </a:r>
            <a:endParaRPr lang="ar-KW" sz="2400" b="1" dirty="0">
              <a:solidFill>
                <a:prstClr val="black"/>
              </a:solidFill>
              <a:sym typeface="Helvetica Neue"/>
            </a:endParaRPr>
          </a:p>
        </p:txBody>
      </p:sp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6078A70D-4819-4401-9D68-F0061F1B4E78}"/>
              </a:ext>
            </a:extLst>
          </p:cNvPr>
          <p:cNvSpPr/>
          <p:nvPr/>
        </p:nvSpPr>
        <p:spPr>
          <a:xfrm>
            <a:off x="6326559" y="4828909"/>
            <a:ext cx="1865092" cy="805071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685780" rtl="1"/>
            <a:r>
              <a:rPr lang="ar-BH" sz="2400" b="1" dirty="0">
                <a:solidFill>
                  <a:prstClr val="black"/>
                </a:solidFill>
                <a:sym typeface="Helvetica Neue"/>
              </a:rPr>
              <a:t>لا إنني أَخْجَل</a:t>
            </a:r>
            <a:endParaRPr lang="ar-KW" sz="2400" b="1" dirty="0">
              <a:solidFill>
                <a:prstClr val="black"/>
              </a:solidFill>
              <a:sym typeface="Helvetica Neue"/>
            </a:endParaRP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BCC7B005-45FA-4812-BE8B-40F6172379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786" b="100000" l="2679" r="98661">
                        <a14:foregroundMark x1="55804" y1="44643" x2="71429" y2="45089"/>
                        <a14:foregroundMark x1="50000" y1="41518" x2="37054" y2="3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377" y="3195167"/>
            <a:ext cx="1600200" cy="2641324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4BAAF9BD-4D7E-42BE-BDC3-1E4FE8ED57F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099" l="524" r="97906">
                        <a14:foregroundMark x1="68063" y1="25095" x2="51832" y2="36122"/>
                        <a14:foregroundMark x1="37696" y1="36122" x2="25654" y2="330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378" y="3627785"/>
            <a:ext cx="1836127" cy="2459668"/>
          </a:xfrm>
          <a:prstGeom prst="rect">
            <a:avLst/>
          </a:prstGeom>
        </p:spPr>
      </p:pic>
      <p:sp>
        <p:nvSpPr>
          <p:cNvPr id="25" name="سهم: لليمين 24">
            <a:hlinkClick r:id="rId15" action="ppaction://hlinksldjump"/>
            <a:extLst>
              <a:ext uri="{FF2B5EF4-FFF2-40B4-BE49-F238E27FC236}">
                <a16:creationId xmlns:a16="http://schemas.microsoft.com/office/drawing/2014/main" id="{ADFD1338-715B-457E-B22A-DFBCCE9F3024}"/>
              </a:ext>
            </a:extLst>
          </p:cNvPr>
          <p:cNvSpPr/>
          <p:nvPr/>
        </p:nvSpPr>
        <p:spPr>
          <a:xfrm>
            <a:off x="8493213" y="1001369"/>
            <a:ext cx="1797908" cy="665921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685780" rtl="1"/>
            <a:r>
              <a:rPr lang="ar-BH" sz="2400" b="1" dirty="0">
                <a:solidFill>
                  <a:prstClr val="black"/>
                </a:solidFill>
                <a:sym typeface="Helvetica Neue"/>
              </a:rPr>
              <a:t>السؤال</a:t>
            </a:r>
            <a:endParaRPr lang="ar-KW" sz="2400" b="1" dirty="0">
              <a:solidFill>
                <a:prstClr val="black"/>
              </a:solidFill>
              <a:sym typeface="Helvetica Neue"/>
            </a:endParaRPr>
          </a:p>
        </p:txBody>
      </p:sp>
      <p:pic>
        <p:nvPicPr>
          <p:cNvPr id="26" name="صورة 25">
            <a:extLst>
              <a:ext uri="{FF2B5EF4-FFF2-40B4-BE49-F238E27FC236}">
                <a16:creationId xmlns:a16="http://schemas.microsoft.com/office/drawing/2014/main" id="{0BB8F2FB-0A2B-4145-9D95-DC1F304485A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154" b="99231" l="3093" r="9433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68695" y="1987460"/>
            <a:ext cx="763808" cy="1029675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06B971A5-720B-4047-9546-8BB5D5FFCE0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6352" y="770548"/>
            <a:ext cx="2364581" cy="108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698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408 0.06898 L 0.07408 0.06944 C 0.07826 0.06666 0.0823 0.06227 0.08646 0.06273 C 0.09597 0.06412 0.11485 0.07454 0.11485 0.07523 C 0.11667 0.07662 0.11849 0.07893 0.12032 0.08079 C 0.12487 0.08472 0.12956 0.08611 0.13386 0.09282 C 0.13529 0.09467 0.13659 0.09699 0.13803 0.09838 C 0.15469 0.11852 0.14349 0.10278 0.15287 0.11666 C 0.15639 0.11412 0.16003 0.11412 0.16368 0.11041 C 0.16563 0.10787 0.16719 0.10185 0.16902 0.09838 C 0.17331 0.09028 0.17461 0.09236 0.17969 0.08657 C 0.18438 0.08125 0.18503 0.07523 0.19063 0.07454 C 0.22227 0.07083 0.25391 0.07083 0.28555 0.06898 C 0.28829 0.06666 0.29102 0.06458 0.29376 0.06273 C 0.29727 0.06041 0.30092 0.05949 0.30456 0.05694 C 0.30639 0.05555 0.30808 0.05139 0.3099 0.05092 C 0.3181 0.0493 0.32618 0.05092 0.33451 0.05092 L 0.33451 0.05139 " pathEditMode="relative" rAng="0" ptsTypes="AAAAAAAAAAAAAAAAAA">
                                      <p:cBhvr>
                                        <p:cTn id="8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1" y="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4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8161B8E-3779-4321-B4BB-3D1BC3DFB1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60" y="349491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AC4C912-8E1D-47C5-A468-E218DA339705}"/>
              </a:ext>
            </a:extLst>
          </p:cNvPr>
          <p:cNvSpPr/>
          <p:nvPr/>
        </p:nvSpPr>
        <p:spPr>
          <a:xfrm>
            <a:off x="340995" y="393083"/>
            <a:ext cx="13981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80160" rtl="1"/>
            <a:r>
              <a:rPr lang="ar-BH" sz="2400" dirty="0">
                <a:solidFill>
                  <a:schemeClr val="bg1"/>
                </a:solidFill>
                <a:cs typeface="(AH) Manal Black" pitchFamily="2" charset="-78"/>
              </a:rPr>
              <a:t>هل حققنا</a:t>
            </a:r>
          </a:p>
          <a:p>
            <a:pPr lvl="0" algn="ctr" defTabSz="1280160" rtl="1"/>
            <a:r>
              <a:rPr lang="ar-BH" sz="2400" dirty="0">
                <a:solidFill>
                  <a:schemeClr val="bg1"/>
                </a:solidFill>
                <a:cs typeface="(AH) Manal Black" pitchFamily="2" charset="-78"/>
              </a:rPr>
              <a:t>أهداف اليوم؟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750E8B-F7B8-40F4-AD4A-77C71311968B}"/>
              </a:ext>
            </a:extLst>
          </p:cNvPr>
          <p:cNvSpPr txBox="1"/>
          <p:nvPr/>
        </p:nvSpPr>
        <p:spPr>
          <a:xfrm>
            <a:off x="5706670" y="740941"/>
            <a:ext cx="4646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6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u="sng" dirty="0">
                <a:cs typeface="(AH) Manal Black" pitchFamily="2" charset="-78"/>
              </a:rPr>
              <a:t>  هل حَققنا أهداف درس اليوم؟</a:t>
            </a:r>
            <a:endParaRPr lang="en-US" sz="3600" u="sng" dirty="0">
              <a:cs typeface="(AH) Manal Black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69F65B-34DF-4518-90F4-B08A1E525733}"/>
              </a:ext>
            </a:extLst>
          </p:cNvPr>
          <p:cNvSpPr/>
          <p:nvPr/>
        </p:nvSpPr>
        <p:spPr>
          <a:xfrm>
            <a:off x="1744870" y="2501172"/>
            <a:ext cx="8514953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3600" dirty="0">
                <a:ln w="0"/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dirty="0">
                <a:cs typeface="(AH) Manal Black" pitchFamily="2" charset="-78"/>
              </a:rPr>
              <a:t> عبرنا عَنْ تَجْرُبَةٍ شَخْصِيَّةٍ مُراعِيًا تَسَلْسُلَ الأَحْداثِ.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7B698A-B864-44E9-9FB0-3995864EB030}"/>
              </a:ext>
            </a:extLst>
          </p:cNvPr>
          <p:cNvSpPr/>
          <p:nvPr/>
        </p:nvSpPr>
        <p:spPr>
          <a:xfrm>
            <a:off x="1838523" y="3429000"/>
            <a:ext cx="8514953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3600" dirty="0">
                <a:ln w="0"/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dirty="0">
                <a:cs typeface="(AH) Manal Black" pitchFamily="2" charset="-78"/>
              </a:rPr>
              <a:t> وَصَفْنا الأَشْخاصَ وَالأَماكِنَ وَالأَشْياءَ مَعَ تَفاصيلَ إِضافِيَّةٍ مُسْتَخْدِمًا اللُّغَةَ العَرَبِيَّةَ الفَصيحَةَ مُراعِيًّا آدابَ المحادَثَةِ.</a:t>
            </a:r>
          </a:p>
        </p:txBody>
      </p:sp>
    </p:spTree>
    <p:extLst>
      <p:ext uri="{BB962C8B-B14F-4D97-AF65-F5344CB8AC3E}">
        <p14:creationId xmlns:p14="http://schemas.microsoft.com/office/powerpoint/2010/main" val="228329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32-Point Star 1">
            <a:extLst>
              <a:ext uri="{FF2B5EF4-FFF2-40B4-BE49-F238E27FC236}">
                <a16:creationId xmlns:a16="http://schemas.microsoft.com/office/drawing/2014/main" id="{5808CA54-CD38-4E04-A72D-939795F49BE6}"/>
              </a:ext>
            </a:extLst>
          </p:cNvPr>
          <p:cNvSpPr/>
          <p:nvPr/>
        </p:nvSpPr>
        <p:spPr>
          <a:xfrm>
            <a:off x="-963561" y="-3630561"/>
            <a:ext cx="14119122" cy="14119122"/>
          </a:xfrm>
          <a:prstGeom prst="star32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JO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8BAE85-DC49-4944-947D-F0FE11931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20" y="771898"/>
            <a:ext cx="8163499" cy="5400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ADFBF1-308C-40AA-ADDE-84C6EDC78979}"/>
              </a:ext>
            </a:extLst>
          </p:cNvPr>
          <p:cNvSpPr txBox="1"/>
          <p:nvPr/>
        </p:nvSpPr>
        <p:spPr>
          <a:xfrm>
            <a:off x="2659256" y="1178769"/>
            <a:ext cx="6873487" cy="8309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r" rtl="1"/>
            <a:r>
              <a:rPr lang="ar-BH" sz="4800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BH" sz="4800" u="sng" dirty="0">
                <a:cs typeface="(AH) Manal Black" pitchFamily="2" charset="-78"/>
              </a:rPr>
              <a:t>عَبِّر عَنْ شُعورَك يا بَطَل</a:t>
            </a:r>
            <a:r>
              <a:rPr lang="en-US" sz="4800" u="sng" dirty="0">
                <a:cs typeface="(AH) Manal Black" pitchFamily="2" charset="-78"/>
              </a:rPr>
              <a:t>:</a:t>
            </a:r>
            <a:endParaRPr lang="en-US" sz="5400" u="sng" dirty="0">
              <a:cs typeface="(AH) Manal Black" pitchFamily="2" charset="-78"/>
            </a:endParaRP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429A60C-80BC-45EF-B465-A8DACCA435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29" y="406871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796EAB-B176-4508-BD2C-BC092924C654}"/>
              </a:ext>
            </a:extLst>
          </p:cNvPr>
          <p:cNvSpPr txBox="1"/>
          <p:nvPr/>
        </p:nvSpPr>
        <p:spPr>
          <a:xfrm>
            <a:off x="198886" y="534573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000" dirty="0">
                <a:solidFill>
                  <a:schemeClr val="bg1"/>
                </a:solidFill>
                <a:cs typeface="(AH) Manal Black" pitchFamily="2" charset="-78"/>
              </a:rPr>
              <a:t>عبر عن شعورك</a:t>
            </a:r>
            <a:endParaRPr lang="en-US" sz="44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2890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11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32-Point Star 1">
            <a:extLst>
              <a:ext uri="{FF2B5EF4-FFF2-40B4-BE49-F238E27FC236}">
                <a16:creationId xmlns:a16="http://schemas.microsoft.com/office/drawing/2014/main" id="{08557EE3-4182-464A-AD91-51C87749ECAB}"/>
              </a:ext>
            </a:extLst>
          </p:cNvPr>
          <p:cNvSpPr/>
          <p:nvPr/>
        </p:nvSpPr>
        <p:spPr>
          <a:xfrm>
            <a:off x="-963561" y="-3630561"/>
            <a:ext cx="14119122" cy="14119122"/>
          </a:xfrm>
          <a:prstGeom prst="star32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JO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979325-48D1-4967-AFE0-562413610B55}"/>
              </a:ext>
            </a:extLst>
          </p:cNvPr>
          <p:cNvSpPr/>
          <p:nvPr/>
        </p:nvSpPr>
        <p:spPr>
          <a:xfrm>
            <a:off x="3901238" y="1394460"/>
            <a:ext cx="7513843" cy="4411980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EF854B-E674-45CE-A6FA-2410B0D3C89C}"/>
              </a:ext>
            </a:extLst>
          </p:cNvPr>
          <p:cNvSpPr/>
          <p:nvPr/>
        </p:nvSpPr>
        <p:spPr>
          <a:xfrm>
            <a:off x="4754547" y="1858487"/>
            <a:ext cx="580722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400" dirty="0">
                <a:latin typeface="Sakkal Majalla" panose="02000000000000000000" pitchFamily="2" charset="-78"/>
                <a:cs typeface="(AH) Manal Black" pitchFamily="2" charset="-78"/>
              </a:rPr>
              <a:t>للتواصل - المعلمة / سناء الجعفري.</a:t>
            </a:r>
          </a:p>
          <a:p>
            <a:pPr algn="ctr" rtl="1">
              <a:lnSpc>
                <a:spcPct val="150000"/>
              </a:lnSpc>
            </a:pPr>
            <a:r>
              <a:rPr lang="ar-BH" sz="4400" dirty="0" err="1">
                <a:latin typeface="Sakkal Majalla" panose="02000000000000000000" pitchFamily="2" charset="-78"/>
                <a:cs typeface="(AH) Manal Black" pitchFamily="2" charset="-78"/>
              </a:rPr>
              <a:t>تلجرام</a:t>
            </a:r>
            <a:r>
              <a:rPr lang="ar-BH" sz="4400" dirty="0">
                <a:latin typeface="Sakkal Majalla" panose="02000000000000000000" pitchFamily="2" charset="-78"/>
                <a:cs typeface="(AH) Manal Black" pitchFamily="2" charset="-78"/>
              </a:rPr>
              <a:t>: </a:t>
            </a:r>
            <a:r>
              <a:rPr lang="en-US" sz="4400" dirty="0">
                <a:latin typeface="Sakkal Majalla" panose="02000000000000000000" pitchFamily="2" charset="-78"/>
                <a:cs typeface="(AH) Manal Black" pitchFamily="2" charset="-78"/>
              </a:rPr>
              <a:t>t.me/Sanaa21</a:t>
            </a:r>
          </a:p>
          <a:p>
            <a:pPr algn="ctr" rtl="1">
              <a:lnSpc>
                <a:spcPct val="150000"/>
              </a:lnSpc>
            </a:pPr>
            <a:r>
              <a:rPr lang="ar-BH" sz="3200" dirty="0" err="1">
                <a:cs typeface="(AH) Manal Black" pitchFamily="2" charset="-78"/>
              </a:rPr>
              <a:t>انستجرام</a:t>
            </a:r>
            <a:r>
              <a:rPr lang="ar-BH" sz="3200" dirty="0">
                <a:cs typeface="(AH) Manal Black" pitchFamily="2" charset="-78"/>
              </a:rPr>
              <a:t>: </a:t>
            </a:r>
            <a:r>
              <a:rPr lang="en-US" sz="3200" dirty="0">
                <a:cs typeface="(AH) Manal Black" pitchFamily="2" charset="-78"/>
              </a:rPr>
              <a:t>sanaa_ali1</a:t>
            </a:r>
          </a:p>
          <a:p>
            <a:pPr algn="ctr" rtl="1">
              <a:lnSpc>
                <a:spcPct val="150000"/>
              </a:lnSpc>
            </a:pPr>
            <a:r>
              <a:rPr lang="ar-BH" sz="3200" dirty="0">
                <a:effectLst/>
                <a:cs typeface="(AH) Manal Black" pitchFamily="2" charset="-78"/>
              </a:rPr>
              <a:t>واتساب / 0503770211</a:t>
            </a:r>
            <a:endParaRPr lang="ar-SA" sz="3200" dirty="0">
              <a:effectLst/>
              <a:cs typeface="(AH) Manal Black" pitchFamily="2" charset="-78"/>
            </a:endParaRPr>
          </a:p>
        </p:txBody>
      </p:sp>
      <p:pic>
        <p:nvPicPr>
          <p:cNvPr id="3" name="Picture 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5653157-2020-4CD6-8719-8946896A10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09" y="1858487"/>
            <a:ext cx="5070764" cy="5195455"/>
          </a:xfrm>
          <a:prstGeom prst="rect">
            <a:avLst/>
          </a:prstGeom>
        </p:spPr>
      </p:pic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8695521-885A-4B7B-8FF6-DD4099AB92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01" y="365760"/>
            <a:ext cx="1530661" cy="10287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ECA76B-253E-4C73-95FB-D3FCADCE3E09}"/>
              </a:ext>
            </a:extLst>
          </p:cNvPr>
          <p:cNvSpPr txBox="1"/>
          <p:nvPr/>
        </p:nvSpPr>
        <p:spPr>
          <a:xfrm>
            <a:off x="222068" y="573979"/>
            <a:ext cx="19543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التَّواصل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1638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11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159B4C-4F62-487E-B44D-36B397C24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545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32-Point Star 1">
            <a:extLst>
              <a:ext uri="{FF2B5EF4-FFF2-40B4-BE49-F238E27FC236}">
                <a16:creationId xmlns:a16="http://schemas.microsoft.com/office/drawing/2014/main" id="{90BCC5C8-417C-4B21-8E95-EA4FD633317C}"/>
              </a:ext>
            </a:extLst>
          </p:cNvPr>
          <p:cNvSpPr/>
          <p:nvPr/>
        </p:nvSpPr>
        <p:spPr>
          <a:xfrm>
            <a:off x="-963561" y="-3630561"/>
            <a:ext cx="14119122" cy="14119122"/>
          </a:xfrm>
          <a:prstGeom prst="star32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J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FF339BE-F039-4FAF-BBEE-B6867454A4DF}"/>
              </a:ext>
            </a:extLst>
          </p:cNvPr>
          <p:cNvSpPr/>
          <p:nvPr/>
        </p:nvSpPr>
        <p:spPr>
          <a:xfrm>
            <a:off x="720793" y="497345"/>
            <a:ext cx="11160003" cy="5821683"/>
          </a:xfrm>
          <a:custGeom>
            <a:avLst/>
            <a:gdLst>
              <a:gd name="connsiteX0" fmla="*/ 0 w 11160003"/>
              <a:gd name="connsiteY0" fmla="*/ 0 h 5821683"/>
              <a:gd name="connsiteX1" fmla="*/ 11160003 w 11160003"/>
              <a:gd name="connsiteY1" fmla="*/ 0 h 5821683"/>
              <a:gd name="connsiteX2" fmla="*/ 11160003 w 11160003"/>
              <a:gd name="connsiteY2" fmla="*/ 5821683 h 5821683"/>
              <a:gd name="connsiteX3" fmla="*/ 0 w 11160003"/>
              <a:gd name="connsiteY3" fmla="*/ 5821683 h 5821683"/>
              <a:gd name="connsiteX4" fmla="*/ 0 w 11160003"/>
              <a:gd name="connsiteY4" fmla="*/ 0 h 5821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60003" h="5821683" fill="none" extrusionOk="0">
                <a:moveTo>
                  <a:pt x="0" y="0"/>
                </a:moveTo>
                <a:cubicBezTo>
                  <a:pt x="3679125" y="-33775"/>
                  <a:pt x="9893394" y="138873"/>
                  <a:pt x="11160003" y="0"/>
                </a:cubicBezTo>
                <a:cubicBezTo>
                  <a:pt x="11086232" y="1660948"/>
                  <a:pt x="11004120" y="3999176"/>
                  <a:pt x="11160003" y="5821683"/>
                </a:cubicBezTo>
                <a:cubicBezTo>
                  <a:pt x="9373712" y="5684353"/>
                  <a:pt x="4743424" y="5683827"/>
                  <a:pt x="0" y="5821683"/>
                </a:cubicBezTo>
                <a:cubicBezTo>
                  <a:pt x="152408" y="3299947"/>
                  <a:pt x="73868" y="2595214"/>
                  <a:pt x="0" y="0"/>
                </a:cubicBezTo>
                <a:close/>
              </a:path>
              <a:path w="11160003" h="5821683" stroke="0" extrusionOk="0">
                <a:moveTo>
                  <a:pt x="0" y="0"/>
                </a:moveTo>
                <a:cubicBezTo>
                  <a:pt x="5021384" y="-101487"/>
                  <a:pt x="7524637" y="-162162"/>
                  <a:pt x="11160003" y="0"/>
                </a:cubicBezTo>
                <a:cubicBezTo>
                  <a:pt x="11220716" y="2034581"/>
                  <a:pt x="11098931" y="4274384"/>
                  <a:pt x="11160003" y="5821683"/>
                </a:cubicBezTo>
                <a:cubicBezTo>
                  <a:pt x="8334312" y="5871748"/>
                  <a:pt x="3158385" y="5663234"/>
                  <a:pt x="0" y="5821683"/>
                </a:cubicBezTo>
                <a:cubicBezTo>
                  <a:pt x="-24452" y="3887554"/>
                  <a:pt x="-67663" y="1757931"/>
                  <a:pt x="0" y="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C6DE326E-EFA3-4688-9BEC-06503EAEDC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152" y="222923"/>
            <a:ext cx="2102304" cy="1061357"/>
          </a:xfrm>
          <a:prstGeom prst="rect">
            <a:avLst/>
          </a:prstGeom>
        </p:spPr>
      </p:pic>
      <p:sp>
        <p:nvSpPr>
          <p:cNvPr id="19" name="Google Shape;36;p4">
            <a:extLst>
              <a:ext uri="{FF2B5EF4-FFF2-40B4-BE49-F238E27FC236}">
                <a16:creationId xmlns:a16="http://schemas.microsoft.com/office/drawing/2014/main" id="{C3A3C567-E5EA-4303-9745-88DD45FA4A3C}"/>
              </a:ext>
            </a:extLst>
          </p:cNvPr>
          <p:cNvSpPr/>
          <p:nvPr/>
        </p:nvSpPr>
        <p:spPr>
          <a:xfrm>
            <a:off x="2613203" y="1848802"/>
            <a:ext cx="1814715" cy="2000287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endParaRPr sz="114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37;p4">
            <a:extLst>
              <a:ext uri="{FF2B5EF4-FFF2-40B4-BE49-F238E27FC236}">
                <a16:creationId xmlns:a16="http://schemas.microsoft.com/office/drawing/2014/main" id="{FC3B310A-0431-4E4F-A4CC-BB4EEBEDE24E}"/>
              </a:ext>
            </a:extLst>
          </p:cNvPr>
          <p:cNvSpPr/>
          <p:nvPr/>
        </p:nvSpPr>
        <p:spPr>
          <a:xfrm>
            <a:off x="4688545" y="1848802"/>
            <a:ext cx="1814715" cy="2000287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endParaRPr sz="114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38;p4">
            <a:extLst>
              <a:ext uri="{FF2B5EF4-FFF2-40B4-BE49-F238E27FC236}">
                <a16:creationId xmlns:a16="http://schemas.microsoft.com/office/drawing/2014/main" id="{5A592D31-5B80-4CBA-B0A8-61A3CEF3A54F}"/>
              </a:ext>
            </a:extLst>
          </p:cNvPr>
          <p:cNvSpPr/>
          <p:nvPr/>
        </p:nvSpPr>
        <p:spPr>
          <a:xfrm>
            <a:off x="2613204" y="4195658"/>
            <a:ext cx="3862429" cy="2000287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endParaRPr sz="114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39;p4">
            <a:extLst>
              <a:ext uri="{FF2B5EF4-FFF2-40B4-BE49-F238E27FC236}">
                <a16:creationId xmlns:a16="http://schemas.microsoft.com/office/drawing/2014/main" id="{50861FA0-887C-4082-9E24-D154AB83202F}"/>
              </a:ext>
            </a:extLst>
          </p:cNvPr>
          <p:cNvSpPr/>
          <p:nvPr/>
        </p:nvSpPr>
        <p:spPr>
          <a:xfrm>
            <a:off x="2741506" y="1732942"/>
            <a:ext cx="1559231" cy="280895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F4A00">
              <a:alpha val="6872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r>
              <a:rPr lang="ar-BH" sz="2287" b="1" dirty="0">
                <a:solidFill>
                  <a:schemeClr val="lt1"/>
                </a:solidFill>
                <a:latin typeface="Coming Soon"/>
                <a:sym typeface="Coming Soon"/>
              </a:rPr>
              <a:t>التَّاريخ</a:t>
            </a:r>
            <a:endParaRPr sz="2287" b="1" dirty="0">
              <a:solidFill>
                <a:schemeClr val="lt1"/>
              </a:solidFill>
              <a:latin typeface="Coming Soon"/>
              <a:sym typeface="Coming Soon"/>
            </a:endParaRPr>
          </a:p>
        </p:txBody>
      </p:sp>
      <p:sp>
        <p:nvSpPr>
          <p:cNvPr id="23" name="Google Shape;40;p4">
            <a:extLst>
              <a:ext uri="{FF2B5EF4-FFF2-40B4-BE49-F238E27FC236}">
                <a16:creationId xmlns:a16="http://schemas.microsoft.com/office/drawing/2014/main" id="{1318481D-676E-4060-BCB0-D6084FA19034}"/>
              </a:ext>
            </a:extLst>
          </p:cNvPr>
          <p:cNvSpPr/>
          <p:nvPr/>
        </p:nvSpPr>
        <p:spPr>
          <a:xfrm>
            <a:off x="4816849" y="1708507"/>
            <a:ext cx="1559231" cy="280895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EAF30">
              <a:alpha val="7486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r>
              <a:rPr lang="ar-BH" sz="2287" b="1" dirty="0">
                <a:solidFill>
                  <a:schemeClr val="lt1"/>
                </a:solidFill>
                <a:latin typeface="Coming Soon"/>
                <a:ea typeface="Coming Soon"/>
                <a:cs typeface="Coming Soon"/>
                <a:sym typeface="Coming Soon"/>
              </a:rPr>
              <a:t>الْيــوم</a:t>
            </a:r>
            <a:endParaRPr sz="2287" b="1" dirty="0">
              <a:solidFill>
                <a:schemeClr val="lt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24" name="Google Shape;41;p4">
            <a:extLst>
              <a:ext uri="{FF2B5EF4-FFF2-40B4-BE49-F238E27FC236}">
                <a16:creationId xmlns:a16="http://schemas.microsoft.com/office/drawing/2014/main" id="{26A3D805-D267-41C6-8249-F476D9C64B37}"/>
              </a:ext>
            </a:extLst>
          </p:cNvPr>
          <p:cNvSpPr/>
          <p:nvPr/>
        </p:nvSpPr>
        <p:spPr>
          <a:xfrm>
            <a:off x="2741505" y="4055363"/>
            <a:ext cx="3537907" cy="315757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CE571">
              <a:alpha val="7709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r>
              <a:rPr lang="ar-AE" sz="2287" b="1" dirty="0">
                <a:solidFill>
                  <a:schemeClr val="lt1"/>
                </a:solidFill>
                <a:latin typeface="Coming Soon"/>
                <a:ea typeface="Coming Soon"/>
                <a:cs typeface="Coming Soon"/>
                <a:sym typeface="Coming Soon"/>
              </a:rPr>
              <a:t>الوحدة الخامسة</a:t>
            </a:r>
            <a:endParaRPr sz="2287" b="1" dirty="0">
              <a:solidFill>
                <a:schemeClr val="lt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630EBC5-C145-42BE-BD73-C49E9B6EDA9B}"/>
              </a:ext>
            </a:extLst>
          </p:cNvPr>
          <p:cNvSpPr txBox="1"/>
          <p:nvPr/>
        </p:nvSpPr>
        <p:spPr>
          <a:xfrm>
            <a:off x="5013070" y="2565005"/>
            <a:ext cx="1353484" cy="575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143" dirty="0">
                <a:cs typeface="(AH) Manal Black" pitchFamily="2" charset="-78"/>
              </a:rPr>
              <a:t>الأربعاء</a:t>
            </a:r>
            <a:endParaRPr lang="en-US" sz="3143" dirty="0">
              <a:cs typeface="(AH) Manal Black" pitchFamily="2" charset="-78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D4F200A-CBA1-4A92-9BFF-50FADFA7BB93}"/>
              </a:ext>
            </a:extLst>
          </p:cNvPr>
          <p:cNvSpPr txBox="1"/>
          <p:nvPr/>
        </p:nvSpPr>
        <p:spPr>
          <a:xfrm>
            <a:off x="2741127" y="2399037"/>
            <a:ext cx="1638271" cy="444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287" b="1" dirty="0"/>
              <a:t>1/2/2022</a:t>
            </a:r>
            <a:endParaRPr lang="en-US" sz="3143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B033050-E303-4D0F-979A-2DE117A06961}"/>
              </a:ext>
            </a:extLst>
          </p:cNvPr>
          <p:cNvSpPr txBox="1"/>
          <p:nvPr/>
        </p:nvSpPr>
        <p:spPr>
          <a:xfrm>
            <a:off x="2567127" y="2787591"/>
            <a:ext cx="2110119" cy="444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1715" b="1" dirty="0"/>
              <a:t>1/ رجب</a:t>
            </a:r>
            <a:r>
              <a:rPr lang="ar-BH" sz="2287" b="1" dirty="0"/>
              <a:t>/ </a:t>
            </a:r>
            <a:r>
              <a:rPr lang="ar-BH" sz="1715" b="1" dirty="0"/>
              <a:t>1443</a:t>
            </a:r>
            <a:endParaRPr lang="en-US" sz="1715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A4B2CE3-DDB7-4055-AED9-3332D9DB8220}"/>
              </a:ext>
            </a:extLst>
          </p:cNvPr>
          <p:cNvSpPr txBox="1"/>
          <p:nvPr/>
        </p:nvSpPr>
        <p:spPr>
          <a:xfrm>
            <a:off x="3047803" y="4934001"/>
            <a:ext cx="2993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800" b="1" dirty="0"/>
              <a:t>أفكارك تُغير العالَم</a:t>
            </a:r>
            <a:endParaRPr lang="en-US" sz="3600" b="1" dirty="0"/>
          </a:p>
        </p:txBody>
      </p:sp>
      <p:pic>
        <p:nvPicPr>
          <p:cNvPr id="31" name="Picture 30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DA449385-0692-4CBD-9A6C-E4A43A98B2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565" y="607705"/>
            <a:ext cx="2102304" cy="106135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59611B6-273E-4604-9732-2777ABBD6AE8}"/>
              </a:ext>
            </a:extLst>
          </p:cNvPr>
          <p:cNvSpPr txBox="1"/>
          <p:nvPr/>
        </p:nvSpPr>
        <p:spPr>
          <a:xfrm>
            <a:off x="-1088571" y="7094747"/>
            <a:ext cx="956196" cy="290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287" b="1" dirty="0">
                <a:latin typeface="Aldhabi" panose="01000000000000000000" pitchFamily="2" charset="-78"/>
                <a:cs typeface="Aldhabi" panose="01000000000000000000" pitchFamily="2" charset="-78"/>
              </a:rPr>
              <a:t>المعلمة/ سناء الجعفري.</a:t>
            </a:r>
            <a:endParaRPr lang="en-US" sz="1287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grpSp>
        <p:nvGrpSpPr>
          <p:cNvPr id="33" name="مجموعة 14">
            <a:extLst>
              <a:ext uri="{FF2B5EF4-FFF2-40B4-BE49-F238E27FC236}">
                <a16:creationId xmlns:a16="http://schemas.microsoft.com/office/drawing/2014/main" id="{B655DCE2-B2A3-47AD-A88C-6198EB668FC4}"/>
              </a:ext>
            </a:extLst>
          </p:cNvPr>
          <p:cNvGrpSpPr/>
          <p:nvPr/>
        </p:nvGrpSpPr>
        <p:grpSpPr>
          <a:xfrm flipH="1">
            <a:off x="9968319" y="0"/>
            <a:ext cx="2258448" cy="6389712"/>
            <a:chOff x="2507423" y="-1965727"/>
            <a:chExt cx="2765709" cy="8823726"/>
          </a:xfrm>
        </p:grpSpPr>
        <p:sp>
          <p:nvSpPr>
            <p:cNvPr id="34" name="مستطيل 15">
              <a:extLst>
                <a:ext uri="{FF2B5EF4-FFF2-40B4-BE49-F238E27FC236}">
                  <a16:creationId xmlns:a16="http://schemas.microsoft.com/office/drawing/2014/main" id="{793FCC36-8760-4A78-9AE9-DA058397B543}"/>
                </a:ext>
              </a:extLst>
            </p:cNvPr>
            <p:cNvSpPr/>
            <p:nvPr/>
          </p:nvSpPr>
          <p:spPr>
            <a:xfrm>
              <a:off x="2931101" y="-1616796"/>
              <a:ext cx="124322" cy="847479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5" name="Picture 2" descr="Image result for â«Ø¹ÙÙ Ø§ÙØ§ÙØ§Ø±Ø§Øª ÙØªØ­Ø±Ùâ¬â">
              <a:extLst>
                <a:ext uri="{FF2B5EF4-FFF2-40B4-BE49-F238E27FC236}">
                  <a16:creationId xmlns:a16="http://schemas.microsoft.com/office/drawing/2014/main" id="{D7669A3C-98DA-4920-8FD8-5D5D2A30B8D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7423" y="-1965727"/>
              <a:ext cx="2765709" cy="23584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2456C29-1C08-4A00-BCF3-001FE41761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91" y="249137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8CB1BD1-C89A-46C4-BEA1-C9DBDE5ECF0D}"/>
              </a:ext>
            </a:extLst>
          </p:cNvPr>
          <p:cNvSpPr/>
          <p:nvPr/>
        </p:nvSpPr>
        <p:spPr>
          <a:xfrm>
            <a:off x="0" y="722811"/>
            <a:ext cx="16417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اليوم والتاريخ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graphicFrame>
        <p:nvGraphicFramePr>
          <p:cNvPr id="36" name="Google Shape;42;p4">
            <a:extLst>
              <a:ext uri="{FF2B5EF4-FFF2-40B4-BE49-F238E27FC236}">
                <a16:creationId xmlns:a16="http://schemas.microsoft.com/office/drawing/2014/main" id="{283E67DE-6D9C-4254-8C77-757287C5C904}"/>
              </a:ext>
            </a:extLst>
          </p:cNvPr>
          <p:cNvGraphicFramePr/>
          <p:nvPr/>
        </p:nvGraphicFramePr>
        <p:xfrm>
          <a:off x="6668344" y="1459863"/>
          <a:ext cx="4688058" cy="389664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0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28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28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28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28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028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286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14370">
                <a:tc gridSpan="7">
                  <a:txBody>
                    <a:bodyPr/>
                    <a:lstStyle/>
                    <a:p>
                      <a:pPr marL="0" lvl="0" indent="0" algn="ctr" defTabSz="914400" rtl="1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BH" sz="35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implified Arabic Fixed" panose="02070309020205020404" pitchFamily="49" charset="-78"/>
                          <a:ea typeface="Satisfy"/>
                          <a:cs typeface="Simplified Arabic Fixed" panose="02070309020205020404" pitchFamily="49" charset="-78"/>
                          <a:sym typeface="Satisfy"/>
                        </a:rPr>
                        <a:t>فبرايـر</a:t>
                      </a:r>
                      <a:endParaRPr sz="35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implified Arabic Fixed" panose="02070309020205020404" pitchFamily="49" charset="-78"/>
                        <a:ea typeface="Satisfy"/>
                        <a:cs typeface="Simplified Arabic Fixed" panose="02070309020205020404" pitchFamily="49" charset="-78"/>
                        <a:sym typeface="Satisfy"/>
                      </a:endParaRPr>
                    </a:p>
                  </a:txBody>
                  <a:tcPr marL="77142" marR="77142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6425"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sz="20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M</a:t>
                      </a:r>
                      <a:endParaRPr sz="20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sz="2000" b="1" kern="12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W</a:t>
                      </a:r>
                      <a:endParaRPr sz="20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sz="20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F</a:t>
                      </a:r>
                      <a:endParaRPr sz="20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sz="20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9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10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11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12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13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14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15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16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17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18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19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20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21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22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23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24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25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26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7" name="Oval 26">
            <a:extLst>
              <a:ext uri="{FF2B5EF4-FFF2-40B4-BE49-F238E27FC236}">
                <a16:creationId xmlns:a16="http://schemas.microsoft.com/office/drawing/2014/main" id="{10ACC6C0-442C-4C2E-A4A6-AD008D5C140B}"/>
              </a:ext>
            </a:extLst>
          </p:cNvPr>
          <p:cNvSpPr/>
          <p:nvPr/>
        </p:nvSpPr>
        <p:spPr>
          <a:xfrm>
            <a:off x="8683501" y="3052315"/>
            <a:ext cx="443953" cy="457947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sysDash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7" dirty="0"/>
          </a:p>
        </p:txBody>
      </p:sp>
      <p:pic>
        <p:nvPicPr>
          <p:cNvPr id="18" name="Picture 17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8FF90995-5734-4E00-B0AF-E74DD81446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702" y="1354428"/>
            <a:ext cx="2102304" cy="106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77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46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8" grpId="0"/>
      <p:bldP spid="29" grpId="0"/>
      <p:bldP spid="30" grpId="0"/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55B2E481-92C2-48ED-BCB6-4BA40BCA3B83}"/>
              </a:ext>
            </a:extLst>
          </p:cNvPr>
          <p:cNvSpPr/>
          <p:nvPr/>
        </p:nvSpPr>
        <p:spPr>
          <a:xfrm>
            <a:off x="720793" y="497345"/>
            <a:ext cx="11160003" cy="5821683"/>
          </a:xfrm>
          <a:custGeom>
            <a:avLst/>
            <a:gdLst>
              <a:gd name="connsiteX0" fmla="*/ 0 w 11160003"/>
              <a:gd name="connsiteY0" fmla="*/ 0 h 5821683"/>
              <a:gd name="connsiteX1" fmla="*/ 11160003 w 11160003"/>
              <a:gd name="connsiteY1" fmla="*/ 0 h 5821683"/>
              <a:gd name="connsiteX2" fmla="*/ 11160003 w 11160003"/>
              <a:gd name="connsiteY2" fmla="*/ 5821683 h 5821683"/>
              <a:gd name="connsiteX3" fmla="*/ 0 w 11160003"/>
              <a:gd name="connsiteY3" fmla="*/ 5821683 h 5821683"/>
              <a:gd name="connsiteX4" fmla="*/ 0 w 11160003"/>
              <a:gd name="connsiteY4" fmla="*/ 0 h 5821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60003" h="5821683" fill="none" extrusionOk="0">
                <a:moveTo>
                  <a:pt x="0" y="0"/>
                </a:moveTo>
                <a:cubicBezTo>
                  <a:pt x="3679125" y="-33775"/>
                  <a:pt x="9893394" y="138873"/>
                  <a:pt x="11160003" y="0"/>
                </a:cubicBezTo>
                <a:cubicBezTo>
                  <a:pt x="11086232" y="1660948"/>
                  <a:pt x="11004120" y="3999176"/>
                  <a:pt x="11160003" y="5821683"/>
                </a:cubicBezTo>
                <a:cubicBezTo>
                  <a:pt x="9373712" y="5684353"/>
                  <a:pt x="4743424" y="5683827"/>
                  <a:pt x="0" y="5821683"/>
                </a:cubicBezTo>
                <a:cubicBezTo>
                  <a:pt x="152408" y="3299947"/>
                  <a:pt x="73868" y="2595214"/>
                  <a:pt x="0" y="0"/>
                </a:cubicBezTo>
                <a:close/>
              </a:path>
              <a:path w="11160003" h="5821683" stroke="0" extrusionOk="0">
                <a:moveTo>
                  <a:pt x="0" y="0"/>
                </a:moveTo>
                <a:cubicBezTo>
                  <a:pt x="5021384" y="-101487"/>
                  <a:pt x="7524637" y="-162162"/>
                  <a:pt x="11160003" y="0"/>
                </a:cubicBezTo>
                <a:cubicBezTo>
                  <a:pt x="11220716" y="2034581"/>
                  <a:pt x="11098931" y="4274384"/>
                  <a:pt x="11160003" y="5821683"/>
                </a:cubicBezTo>
                <a:cubicBezTo>
                  <a:pt x="8334312" y="5871748"/>
                  <a:pt x="3158385" y="5663234"/>
                  <a:pt x="0" y="5821683"/>
                </a:cubicBezTo>
                <a:cubicBezTo>
                  <a:pt x="-24452" y="3887554"/>
                  <a:pt x="-67663" y="1757931"/>
                  <a:pt x="0" y="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32-Point Star 1">
            <a:extLst>
              <a:ext uri="{FF2B5EF4-FFF2-40B4-BE49-F238E27FC236}">
                <a16:creationId xmlns:a16="http://schemas.microsoft.com/office/drawing/2014/main" id="{B6F4D7A7-79AE-4BA6-82DF-4FBEAC8670AA}"/>
              </a:ext>
            </a:extLst>
          </p:cNvPr>
          <p:cNvSpPr/>
          <p:nvPr/>
        </p:nvSpPr>
        <p:spPr>
          <a:xfrm>
            <a:off x="-963561" y="-3630561"/>
            <a:ext cx="14119122" cy="14119122"/>
          </a:xfrm>
          <a:prstGeom prst="star32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JO"/>
          </a:p>
        </p:txBody>
      </p:sp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9E36C529-5B9A-4EE6-8141-76D6EC76F8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9" b="97868" l="10000" r="90000">
                        <a14:foregroundMark x1="37375" y1="3412" x2="37375" y2="3412"/>
                        <a14:foregroundMark x1="18125" y1="87313" x2="55125" y2="87846"/>
                        <a14:foregroundMark x1="55125" y1="87846" x2="79250" y2="87313"/>
                        <a14:foregroundMark x1="79250" y1="87313" x2="80375" y2="87313"/>
                        <a14:foregroundMark x1="77000" y1="97974" x2="77000" y2="97974"/>
                        <a14:foregroundMark x1="33500" y1="959" x2="33500" y2="9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77242" y="534267"/>
            <a:ext cx="1737360" cy="1776375"/>
          </a:xfrm>
          <a:prstGeom prst="rect">
            <a:avLst/>
          </a:prstGeom>
        </p:spPr>
      </p:pic>
      <p:sp>
        <p:nvSpPr>
          <p:cNvPr id="26" name="مربع نص 22">
            <a:extLst>
              <a:ext uri="{FF2B5EF4-FFF2-40B4-BE49-F238E27FC236}">
                <a16:creationId xmlns:a16="http://schemas.microsoft.com/office/drawing/2014/main" id="{A04A9C05-8F35-49D5-9705-826FC47E9F1F}"/>
              </a:ext>
            </a:extLst>
          </p:cNvPr>
          <p:cNvSpPr txBox="1"/>
          <p:nvPr/>
        </p:nvSpPr>
        <p:spPr>
          <a:xfrm>
            <a:off x="8593065" y="2283371"/>
            <a:ext cx="270571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أسْتَأْذِن قَبْل التَّحدث.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7" name="مربع نص 22">
            <a:extLst>
              <a:ext uri="{FF2B5EF4-FFF2-40B4-BE49-F238E27FC236}">
                <a16:creationId xmlns:a16="http://schemas.microsoft.com/office/drawing/2014/main" id="{F66A6147-7B47-418D-BF06-E99A150501C5}"/>
              </a:ext>
            </a:extLst>
          </p:cNvPr>
          <p:cNvSpPr txBox="1"/>
          <p:nvPr/>
        </p:nvSpPr>
        <p:spPr>
          <a:xfrm>
            <a:off x="6008183" y="3848760"/>
            <a:ext cx="270571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أصْغي جَيِّدًا للدَّرس.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8" name="مربع نص 22">
            <a:extLst>
              <a:ext uri="{FF2B5EF4-FFF2-40B4-BE49-F238E27FC236}">
                <a16:creationId xmlns:a16="http://schemas.microsoft.com/office/drawing/2014/main" id="{0A57B368-E360-44D3-8196-5D937D734E0D}"/>
              </a:ext>
            </a:extLst>
          </p:cNvPr>
          <p:cNvSpPr txBox="1"/>
          <p:nvPr/>
        </p:nvSpPr>
        <p:spPr>
          <a:xfrm>
            <a:off x="3004407" y="6012455"/>
            <a:ext cx="351622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أُحافِظ عَلى نَظافة الصَّف.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9" name="مربع نص 22">
            <a:extLst>
              <a:ext uri="{FF2B5EF4-FFF2-40B4-BE49-F238E27FC236}">
                <a16:creationId xmlns:a16="http://schemas.microsoft.com/office/drawing/2014/main" id="{4781B49B-7BF4-44DE-B5BE-531695541015}"/>
              </a:ext>
            </a:extLst>
          </p:cNvPr>
          <p:cNvSpPr txBox="1"/>
          <p:nvPr/>
        </p:nvSpPr>
        <p:spPr>
          <a:xfrm>
            <a:off x="4510256" y="1882071"/>
            <a:ext cx="270571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أَلْتَزم بِلِبْس الْكَمامة.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0" name="مربع نص 22">
            <a:extLst>
              <a:ext uri="{FF2B5EF4-FFF2-40B4-BE49-F238E27FC236}">
                <a16:creationId xmlns:a16="http://schemas.microsoft.com/office/drawing/2014/main" id="{88A81DDF-2676-4AB0-8B0D-4803068A8ACA}"/>
              </a:ext>
            </a:extLst>
          </p:cNvPr>
          <p:cNvSpPr txBox="1"/>
          <p:nvPr/>
        </p:nvSpPr>
        <p:spPr>
          <a:xfrm>
            <a:off x="1354689" y="2745036"/>
            <a:ext cx="270571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أَحْرِص على الْجلوس في مَكاني.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1" name="مربع نص 22">
            <a:extLst>
              <a:ext uri="{FF2B5EF4-FFF2-40B4-BE49-F238E27FC236}">
                <a16:creationId xmlns:a16="http://schemas.microsoft.com/office/drawing/2014/main" id="{97A99633-EC81-4F67-96AB-85B53A31719F}"/>
              </a:ext>
            </a:extLst>
          </p:cNvPr>
          <p:cNvSpPr txBox="1"/>
          <p:nvPr/>
        </p:nvSpPr>
        <p:spPr>
          <a:xfrm>
            <a:off x="8384449" y="5643123"/>
            <a:ext cx="309547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لا أُشارِك أَدَواتي الْمدرسية مَعَ زُمَلائي.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2" name="Picture 31" descr="A picture containing diagram&#10;&#10;Description automatically generated">
            <a:extLst>
              <a:ext uri="{FF2B5EF4-FFF2-40B4-BE49-F238E27FC236}">
                <a16:creationId xmlns:a16="http://schemas.microsoft.com/office/drawing/2014/main" id="{E0F7DB8B-F310-4FD9-9DD1-4BAD0AA62C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65" b="92908" l="3901" r="96809">
                        <a14:foregroundMark x1="3901" y1="52837" x2="3901" y2="52837"/>
                        <a14:foregroundMark x1="3901" y1="52837" x2="6028" y2="56383"/>
                        <a14:foregroundMark x1="8333" y1="63121" x2="8333" y2="63121"/>
                        <a14:foregroundMark x1="8333" y1="60816" x2="12234" y2="70213"/>
                        <a14:foregroundMark x1="32801" y1="89539" x2="50000" y2="93262"/>
                        <a14:foregroundMark x1="50000" y1="93262" x2="67553" y2="88652"/>
                        <a14:foregroundMark x1="90248" y1="65957" x2="91844" y2="55142"/>
                        <a14:foregroundMark x1="96809" y1="54433" x2="96809" y2="54433"/>
                        <a14:foregroundMark x1="73050" y1="8156" x2="73050" y2="8156"/>
                        <a14:foregroundMark x1="65957" y1="5319" x2="65957" y2="5319"/>
                        <a14:foregroundMark x1="46277" y1="8333" x2="50887" y2="5674"/>
                        <a14:foregroundMark x1="68262" y1="6560" x2="73759" y2="4965"/>
                        <a14:foregroundMark x1="82801" y1="7979" x2="78191" y2="136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75489" y="644536"/>
            <a:ext cx="1371600" cy="1371600"/>
          </a:xfrm>
          <a:prstGeom prst="rect">
            <a:avLst/>
          </a:prstGeom>
        </p:spPr>
      </p:pic>
      <p:pic>
        <p:nvPicPr>
          <p:cNvPr id="33" name="Picture 32" descr="Diagram&#10;&#10;Description automatically generated">
            <a:extLst>
              <a:ext uri="{FF2B5EF4-FFF2-40B4-BE49-F238E27FC236}">
                <a16:creationId xmlns:a16="http://schemas.microsoft.com/office/drawing/2014/main" id="{17E84684-0E86-4764-9D1B-4A30EF172D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5833" l="8611" r="90000">
                        <a14:foregroundMark x1="9167" y1="95833" x2="8611" y2="78611"/>
                        <a14:foregroundMark x1="43333" y1="87222" x2="43333" y2="87222"/>
                        <a14:foregroundMark x1="28333" y1="32222" x2="28333" y2="32222"/>
                        <a14:foregroundMark x1="88333" y1="82778" x2="71667" y2="79722"/>
                        <a14:foregroundMark x1="61111" y1="75278" x2="59444" y2="70833"/>
                        <a14:foregroundMark x1="39444" y1="75556" x2="39444" y2="72500"/>
                        <a14:foregroundMark x1="39722" y1="87500" x2="60833" y2="87500"/>
                        <a14:foregroundMark x1="49444" y1="83889" x2="47500" y2="83611"/>
                        <a14:foregroundMark x1="51389" y1="83611" x2="51389" y2="83611"/>
                        <a14:foregroundMark x1="45556" y1="83056" x2="45556" y2="83056"/>
                        <a14:foregroundMark x1="45556" y1="83056" x2="45556" y2="81389"/>
                        <a14:foregroundMark x1="40000" y1="79722" x2="40000" y2="79722"/>
                        <a14:foregroundMark x1="60556" y1="77500" x2="60556" y2="77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7649" y="644536"/>
            <a:ext cx="2194560" cy="2194560"/>
          </a:xfrm>
          <a:prstGeom prst="rect">
            <a:avLst/>
          </a:prstGeom>
        </p:spPr>
      </p:pic>
      <p:pic>
        <p:nvPicPr>
          <p:cNvPr id="34" name="Picture 3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C6280CB-A0B6-48A6-ADE9-8775CE203E1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17" b="89807" l="9609" r="89858">
                        <a14:foregroundMark x1="9609" y1="80716" x2="9609" y2="80716"/>
                        <a14:foregroundMark x1="34342" y1="70523" x2="44484" y2="73554"/>
                        <a14:foregroundMark x1="70641" y1="53719" x2="71174" y2="46832"/>
                        <a14:foregroundMark x1="89146" y1="59504" x2="89146" y2="59504"/>
                        <a14:foregroundMark x1="89502" y1="54821" x2="89502" y2="54821"/>
                        <a14:foregroundMark x1="89324" y1="51515" x2="89324" y2="51515"/>
                        <a14:foregroundMark x1="87189" y1="48760" x2="87189" y2="48760"/>
                        <a14:foregroundMark x1="83096" y1="50138" x2="83096" y2="50138"/>
                        <a14:foregroundMark x1="36299" y1="58953" x2="32562" y2="54270"/>
                        <a14:foregroundMark x1="17616" y1="47107" x2="17616" y2="47107"/>
                        <a14:foregroundMark x1="22598" y1="48209" x2="22598" y2="48209"/>
                        <a14:foregroundMark x1="22598" y1="49311" x2="22598" y2="49311"/>
                        <a14:foregroundMark x1="16192" y1="52066" x2="16192" y2="52066"/>
                      </a14:backgroundRemoval>
                    </a14:imgEffect>
                  </a14:imgLayer>
                </a14:imgProps>
              </a:ext>
            </a:extLst>
          </a:blip>
          <a:srcRect l="6666" t="18983" r="6666" b="11961"/>
          <a:stretch/>
        </p:blipFill>
        <p:spPr>
          <a:xfrm>
            <a:off x="6647089" y="2537712"/>
            <a:ext cx="1737360" cy="1398884"/>
          </a:xfrm>
          <a:prstGeom prst="rect">
            <a:avLst/>
          </a:prstGeom>
        </p:spPr>
      </p:pic>
      <p:pic>
        <p:nvPicPr>
          <p:cNvPr id="35" name="Picture 34" descr="A group of kids in a classroom&#10;&#10;Description automatically generated with low confidence">
            <a:extLst>
              <a:ext uri="{FF2B5EF4-FFF2-40B4-BE49-F238E27FC236}">
                <a16:creationId xmlns:a16="http://schemas.microsoft.com/office/drawing/2014/main" id="{8F7E6ACA-AF3C-4847-ABC9-5F85C5C653B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03300" y="3772637"/>
            <a:ext cx="1828800" cy="2282753"/>
          </a:xfrm>
          <a:prstGeom prst="rect">
            <a:avLst/>
          </a:prstGeom>
        </p:spPr>
      </p:pic>
      <p:pic>
        <p:nvPicPr>
          <p:cNvPr id="36" name="Picture 35" descr="A picture containing toy&#10;&#10;Description automatically generated">
            <a:extLst>
              <a:ext uri="{FF2B5EF4-FFF2-40B4-BE49-F238E27FC236}">
                <a16:creationId xmlns:a16="http://schemas.microsoft.com/office/drawing/2014/main" id="{EE26A0E3-1A48-4608-BF1E-C29C31E29F7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27660" y1="81407" x2="27660" y2="81407"/>
                        <a14:foregroundMark x1="26950" y1="46231" x2="26950" y2="46231"/>
                        <a14:foregroundMark x1="32801" y1="46734" x2="32801" y2="46734"/>
                        <a14:foregroundMark x1="44681" y1="47739" x2="44681" y2="47739"/>
                        <a14:foregroundMark x1="80674" y1="41206" x2="80674" y2="41206"/>
                        <a14:foregroundMark x1="84043" y1="37940" x2="84043" y2="37940"/>
                        <a14:foregroundMark x1="78723" y1="37186" x2="78723" y2="37186"/>
                        <a14:foregroundMark x1="78014" y1="37186" x2="78014" y2="37186"/>
                        <a14:foregroundMark x1="71986" y1="39950" x2="71986" y2="39950"/>
                        <a14:foregroundMark x1="87766" y1="42211" x2="87766" y2="42211"/>
                        <a14:foregroundMark x1="78369" y1="30905" x2="78369" y2="30905"/>
                        <a14:foregroundMark x1="85993" y1="33417" x2="85993" y2="33417"/>
                        <a14:foregroundMark x1="79610" y1="51508" x2="79610" y2="51508"/>
                        <a14:foregroundMark x1="29255" y1="64824" x2="29255" y2="64824"/>
                        <a14:foregroundMark x1="40426" y1="46482" x2="40426" y2="46482"/>
                        <a14:foregroundMark x1="77128" y1="74623" x2="77128" y2="74623"/>
                        <a14:foregroundMark x1="72872" y1="80905" x2="72872" y2="80905"/>
                        <a14:foregroundMark x1="31028" y1="38693" x2="31028" y2="38693"/>
                        <a14:foregroundMark x1="25000" y1="39950" x2="25000" y2="39950"/>
                        <a14:foregroundMark x1="76064" y1="65075" x2="80496" y2="41960"/>
                        <a14:foregroundMark x1="72695" y1="74874" x2="72695" y2="74874"/>
                        <a14:foregroundMark x1="34043" y1="48995" x2="36879" y2="67085"/>
                      </a14:backgroundRemoval>
                    </a14:imgEffect>
                  </a14:imgLayer>
                </a14:imgProps>
              </a:ext>
            </a:extLst>
          </a:blip>
          <a:srcRect l="12866" t="27576" r="9018" b="11660"/>
          <a:stretch/>
        </p:blipFill>
        <p:spPr>
          <a:xfrm>
            <a:off x="8593065" y="4372177"/>
            <a:ext cx="2651760" cy="1455612"/>
          </a:xfrm>
          <a:prstGeom prst="rect">
            <a:avLst/>
          </a:prstGeom>
        </p:spPr>
      </p:pic>
      <p:pic>
        <p:nvPicPr>
          <p:cNvPr id="17" name="Picture 1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E1F3AE5-4827-401C-87D4-7777C0F4EE5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62" y="308614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90EDEC2-A86D-46F8-87CD-3E85D8BF921A}"/>
              </a:ext>
            </a:extLst>
          </p:cNvPr>
          <p:cNvSpPr txBox="1"/>
          <p:nvPr/>
        </p:nvSpPr>
        <p:spPr>
          <a:xfrm>
            <a:off x="-61852" y="516833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قَوانين الْحِصَّة 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56573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17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8" presetClass="emph" presetSubtype="0" repeatCount="indefinite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57" dur="1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32-Point Star 1">
            <a:extLst>
              <a:ext uri="{FF2B5EF4-FFF2-40B4-BE49-F238E27FC236}">
                <a16:creationId xmlns:a16="http://schemas.microsoft.com/office/drawing/2014/main" id="{C7205ED5-14AF-47AA-BD46-F6466DA9BFF1}"/>
              </a:ext>
            </a:extLst>
          </p:cNvPr>
          <p:cNvSpPr/>
          <p:nvPr/>
        </p:nvSpPr>
        <p:spPr>
          <a:xfrm>
            <a:off x="-963561" y="-3630561"/>
            <a:ext cx="14119122" cy="14119122"/>
          </a:xfrm>
          <a:prstGeom prst="star32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JO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BA48122-F0E6-403D-ACDA-CDF661C7E8DE}"/>
              </a:ext>
            </a:extLst>
          </p:cNvPr>
          <p:cNvSpPr/>
          <p:nvPr/>
        </p:nvSpPr>
        <p:spPr>
          <a:xfrm>
            <a:off x="720793" y="497345"/>
            <a:ext cx="11160003" cy="5821683"/>
          </a:xfrm>
          <a:custGeom>
            <a:avLst/>
            <a:gdLst>
              <a:gd name="connsiteX0" fmla="*/ 0 w 11160003"/>
              <a:gd name="connsiteY0" fmla="*/ 0 h 5821683"/>
              <a:gd name="connsiteX1" fmla="*/ 11160003 w 11160003"/>
              <a:gd name="connsiteY1" fmla="*/ 0 h 5821683"/>
              <a:gd name="connsiteX2" fmla="*/ 11160003 w 11160003"/>
              <a:gd name="connsiteY2" fmla="*/ 5821683 h 5821683"/>
              <a:gd name="connsiteX3" fmla="*/ 0 w 11160003"/>
              <a:gd name="connsiteY3" fmla="*/ 5821683 h 5821683"/>
              <a:gd name="connsiteX4" fmla="*/ 0 w 11160003"/>
              <a:gd name="connsiteY4" fmla="*/ 0 h 5821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60003" h="5821683" fill="none" extrusionOk="0">
                <a:moveTo>
                  <a:pt x="0" y="0"/>
                </a:moveTo>
                <a:cubicBezTo>
                  <a:pt x="3679125" y="-33775"/>
                  <a:pt x="9893394" y="138873"/>
                  <a:pt x="11160003" y="0"/>
                </a:cubicBezTo>
                <a:cubicBezTo>
                  <a:pt x="11086232" y="1660948"/>
                  <a:pt x="11004120" y="3999176"/>
                  <a:pt x="11160003" y="5821683"/>
                </a:cubicBezTo>
                <a:cubicBezTo>
                  <a:pt x="9373712" y="5684353"/>
                  <a:pt x="4743424" y="5683827"/>
                  <a:pt x="0" y="5821683"/>
                </a:cubicBezTo>
                <a:cubicBezTo>
                  <a:pt x="152408" y="3299947"/>
                  <a:pt x="73868" y="2595214"/>
                  <a:pt x="0" y="0"/>
                </a:cubicBezTo>
                <a:close/>
              </a:path>
              <a:path w="11160003" h="5821683" stroke="0" extrusionOk="0">
                <a:moveTo>
                  <a:pt x="0" y="0"/>
                </a:moveTo>
                <a:cubicBezTo>
                  <a:pt x="5021384" y="-101487"/>
                  <a:pt x="7524637" y="-162162"/>
                  <a:pt x="11160003" y="0"/>
                </a:cubicBezTo>
                <a:cubicBezTo>
                  <a:pt x="11220716" y="2034581"/>
                  <a:pt x="11098931" y="4274384"/>
                  <a:pt x="11160003" y="5821683"/>
                </a:cubicBezTo>
                <a:cubicBezTo>
                  <a:pt x="8334312" y="5871748"/>
                  <a:pt x="3158385" y="5663234"/>
                  <a:pt x="0" y="5821683"/>
                </a:cubicBezTo>
                <a:cubicBezTo>
                  <a:pt x="-24452" y="3887554"/>
                  <a:pt x="-67663" y="1757931"/>
                  <a:pt x="0" y="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17C279-0EA1-445D-ADBB-DCDFBF00DC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0" r="26106"/>
          <a:stretch/>
        </p:blipFill>
        <p:spPr>
          <a:xfrm>
            <a:off x="3626499" y="3690326"/>
            <a:ext cx="5455332" cy="26293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7BAFEE-4F09-466B-BD68-CFF3FF2E765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81" y="767056"/>
            <a:ext cx="10826638" cy="2629347"/>
          </a:xfrm>
          <a:prstGeom prst="rect">
            <a:avLst/>
          </a:prstGeom>
        </p:spPr>
      </p:pic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6C0AAE7E-2DB0-487D-9177-799C837744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0" b="94500" l="5250" r="96500">
                        <a14:foregroundMark x1="36500" y1="67250" x2="24750" y2="76500"/>
                        <a14:foregroundMark x1="24750" y1="76500" x2="11250" y2="73250"/>
                        <a14:foregroundMark x1="11250" y1="73250" x2="10250" y2="46750"/>
                        <a14:foregroundMark x1="10250" y1="46750" x2="11750" y2="40750"/>
                        <a14:foregroundMark x1="8500" y1="60750" x2="7750" y2="32250"/>
                        <a14:foregroundMark x1="7750" y1="32250" x2="14750" y2="20500"/>
                        <a14:foregroundMark x1="14750" y1="20500" x2="35000" y2="9000"/>
                        <a14:foregroundMark x1="9250" y1="61500" x2="5250" y2="48500"/>
                        <a14:foregroundMark x1="5250" y1="48500" x2="5250" y2="41500"/>
                        <a14:foregroundMark x1="26750" y1="38750" x2="50750" y2="36750"/>
                        <a14:foregroundMark x1="55250" y1="25750" x2="35000" y2="24500"/>
                        <a14:foregroundMark x1="52000" y1="19250" x2="52000" y2="27250"/>
                        <a14:foregroundMark x1="40250" y1="27750" x2="40250" y2="19250"/>
                        <a14:foregroundMark x1="42750" y1="17500" x2="34500" y2="28500"/>
                        <a14:foregroundMark x1="34500" y1="28500" x2="34500" y2="29000"/>
                        <a14:foregroundMark x1="32500" y1="30500" x2="40250" y2="19500"/>
                        <a14:foregroundMark x1="40250" y1="19500" x2="40250" y2="19250"/>
                        <a14:foregroundMark x1="35750" y1="7750" x2="49250" y2="7750"/>
                        <a14:foregroundMark x1="49250" y1="7750" x2="74750" y2="18000"/>
                        <a14:foregroundMark x1="74750" y1="18000" x2="78000" y2="20750"/>
                        <a14:foregroundMark x1="81750" y1="21250" x2="71250" y2="12000"/>
                        <a14:foregroundMark x1="71250" y1="12000" x2="56250" y2="6500"/>
                        <a14:foregroundMark x1="56250" y1="6500" x2="44750" y2="5750"/>
                        <a14:foregroundMark x1="48750" y1="5750" x2="84500" y2="29250"/>
                        <a14:foregroundMark x1="84500" y1="29250" x2="85000" y2="29750"/>
                        <a14:foregroundMark x1="85000" y1="22500" x2="92750" y2="46500"/>
                        <a14:foregroundMark x1="92750" y1="46500" x2="93250" y2="61500"/>
                        <a14:foregroundMark x1="93250" y1="61500" x2="86750" y2="73750"/>
                        <a14:foregroundMark x1="86750" y1="73750" x2="65500" y2="89000"/>
                        <a14:foregroundMark x1="65500" y1="89000" x2="38000" y2="89250"/>
                        <a14:foregroundMark x1="38000" y1="89250" x2="14500" y2="74500"/>
                        <a14:foregroundMark x1="14500" y1="74500" x2="14250" y2="74500"/>
                        <a14:foregroundMark x1="39500" y1="92750" x2="55750" y2="94500"/>
                        <a14:foregroundMark x1="20750" y1="38250" x2="37000" y2="17000"/>
                        <a14:foregroundMark x1="37000" y1="17000" x2="40250" y2="15500"/>
                        <a14:foregroundMark x1="95250" y1="59750" x2="965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176" y="984748"/>
            <a:ext cx="1645920" cy="1665334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F0CE2EBD-30C3-4AFB-81B2-8D8DE3DD78A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4026011" y="3744133"/>
            <a:ext cx="1781675" cy="1854918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03531596-4BD9-477B-BE7D-FBF1ED524F1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6894473" y="4392430"/>
            <a:ext cx="2010378" cy="1795328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AA6145F-296F-4DAA-95BC-C2E1F86DFD4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044" b="89954" l="9752" r="93440">
                        <a14:foregroundMark x1="93262" y1="58661" x2="90426" y2="56467"/>
                        <a14:foregroundMark x1="93617" y1="35219" x2="93617" y2="28406"/>
                        <a14:foregroundMark x1="71099" y1="21132" x2="69858" y2="7044"/>
                        <a14:foregroundMark x1="79965" y1="60162" x2="79965" y2="60162"/>
                        <a14:foregroundMark x1="72163" y1="75404" x2="68440" y2="53233"/>
                        <a14:foregroundMark x1="70213" y1="85335" x2="73050" y2="79792"/>
                        <a14:foregroundMark x1="73050" y1="79792" x2="73050" y2="795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589" b="25507"/>
          <a:stretch/>
        </p:blipFill>
        <p:spPr>
          <a:xfrm>
            <a:off x="796012" y="1277941"/>
            <a:ext cx="1634053" cy="20461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5C56E8-0AC1-4808-A892-8BAE352BBCC9}"/>
              </a:ext>
            </a:extLst>
          </p:cNvPr>
          <p:cNvSpPr txBox="1"/>
          <p:nvPr/>
        </p:nvSpPr>
        <p:spPr>
          <a:xfrm>
            <a:off x="631601" y="3463288"/>
            <a:ext cx="2618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dirty="0">
                <a:cs typeface="(AH) Manal Black" pitchFamily="2" charset="-78"/>
              </a:rPr>
              <a:t>أِسْتأْذِن قَبْلِ التَّحّدًّث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F18102-5622-4F46-9E2E-250C77DDDA58}"/>
              </a:ext>
            </a:extLst>
          </p:cNvPr>
          <p:cNvSpPr txBox="1"/>
          <p:nvPr/>
        </p:nvSpPr>
        <p:spPr>
          <a:xfrm>
            <a:off x="1647669" y="4727224"/>
            <a:ext cx="2618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800" dirty="0">
                <a:cs typeface="(AH) Manal Black" pitchFamily="2" charset="-78"/>
              </a:rPr>
              <a:t>أِلتِزِم الصَّمْت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A3DAE8-5A00-4A1E-9283-DEACA28EE8F3}"/>
              </a:ext>
            </a:extLst>
          </p:cNvPr>
          <p:cNvSpPr txBox="1"/>
          <p:nvPr/>
        </p:nvSpPr>
        <p:spPr>
          <a:xfrm>
            <a:off x="8561729" y="5004999"/>
            <a:ext cx="2618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dirty="0">
                <a:cs typeface="(AH) Manal Black" pitchFamily="2" charset="-78"/>
              </a:rPr>
              <a:t>أًدَوِّن مُلاحَظاتي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8EB045-1324-42F0-ACC6-9FC36F1C20DB}"/>
              </a:ext>
            </a:extLst>
          </p:cNvPr>
          <p:cNvSpPr txBox="1"/>
          <p:nvPr/>
        </p:nvSpPr>
        <p:spPr>
          <a:xfrm>
            <a:off x="8620193" y="2777647"/>
            <a:ext cx="26185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dirty="0">
                <a:cs typeface="(AH) Manal Black" pitchFamily="2" charset="-78"/>
              </a:rPr>
              <a:t>أَبْتَعِد عَنْ ضّجيج مَنْ حَوْلي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413143-E3B1-44AC-BA78-13A3E0247F27}"/>
              </a:ext>
            </a:extLst>
          </p:cNvPr>
          <p:cNvSpPr txBox="1"/>
          <p:nvPr/>
        </p:nvSpPr>
        <p:spPr>
          <a:xfrm>
            <a:off x="5985657" y="3459537"/>
            <a:ext cx="3259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800" dirty="0">
                <a:cs typeface="(AH) Manal Black" pitchFamily="2" charset="-78"/>
              </a:rPr>
              <a:t>أَسْتَمِع إلى الْمُعَلَّمة بِتِرْكيز</a:t>
            </a:r>
            <a:endParaRPr lang="en-US" sz="2800" dirty="0">
              <a:cs typeface="(AH) Manal Black" pitchFamily="2" charset="-78"/>
            </a:endParaRPr>
          </a:p>
        </p:txBody>
      </p:sp>
      <p:pic>
        <p:nvPicPr>
          <p:cNvPr id="15" name="Picture 2" descr="نتيجة بحث الصور عن أم تتحدث كرتون">
            <a:extLst>
              <a:ext uri="{FF2B5EF4-FFF2-40B4-BE49-F238E27FC236}">
                <a16:creationId xmlns:a16="http://schemas.microsoft.com/office/drawing/2014/main" id="{56EACAFA-5B91-44B6-B9F1-7F6C7F801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7" b="99538" l="1691" r="95572">
                        <a14:foregroundMark x1="36151" y1="98231" x2="17552" y2="96077"/>
                        <a14:foregroundMark x1="17552" y1="96077" x2="31401" y2="25462"/>
                        <a14:foregroundMark x1="31401" y1="25462" x2="30757" y2="6692"/>
                        <a14:foregroundMark x1="20129" y1="5231" x2="39936" y2="6846"/>
                        <a14:foregroundMark x1="39936" y1="6846" x2="41465" y2="8154"/>
                        <a14:foregroundMark x1="31562" y1="27923" x2="33816" y2="45538"/>
                        <a14:foregroundMark x1="4831" y1="44769" x2="7166" y2="56462"/>
                        <a14:foregroundMark x1="35346" y1="59462" x2="54670" y2="57923"/>
                        <a14:foregroundMark x1="54670" y1="57923" x2="55233" y2="57923"/>
                        <a14:foregroundMark x1="45330" y1="48462" x2="25443" y2="41077"/>
                        <a14:foregroundMark x1="25443" y1="41077" x2="22383" y2="59462"/>
                        <a14:foregroundMark x1="22383" y1="59462" x2="22383" y2="59462"/>
                        <a14:foregroundMark x1="17069" y1="52077" x2="14815" y2="38154"/>
                        <a14:foregroundMark x1="14815" y1="38154" x2="20129" y2="4462"/>
                        <a14:foregroundMark x1="38406" y1="41077" x2="34944" y2="97769"/>
                        <a14:foregroundMark x1="34944" y1="97769" x2="7729" y2="99692"/>
                        <a14:foregroundMark x1="7729" y1="99692" x2="1771" y2="97538"/>
                        <a14:foregroundMark x1="90338" y1="99692" x2="82689" y2="92385"/>
                        <a14:foregroundMark x1="95652" y1="86538" x2="94122" y2="69692"/>
                        <a14:foregroundMark x1="75845" y1="39615" x2="75845" y2="39615"/>
                        <a14:foregroundMark x1="79630" y1="40385" x2="75845" y2="36000"/>
                        <a14:foregroundMark x1="63607" y1="97538" x2="84219" y2="98231"/>
                        <a14:foregroundMark x1="21659" y1="44077" x2="17069" y2="35231"/>
                        <a14:foregroundMark x1="32287" y1="43308" x2="36151" y2="34538"/>
                        <a14:foregroundMark x1="23913" y1="38154" x2="17069" y2="32308"/>
                        <a14:foregroundMark x1="27778" y1="77" x2="27778" y2="77"/>
                        <a14:foregroundMark x1="14010" y1="11077" x2="22383" y2="4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891" y="1077128"/>
            <a:ext cx="1554894" cy="157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663600BD-EF77-4EFB-BC69-14C81042E79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669" y="1510474"/>
            <a:ext cx="1828800" cy="18288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8A86F51-3F81-41F3-828A-38BD947ACE80}"/>
              </a:ext>
            </a:extLst>
          </p:cNvPr>
          <p:cNvSpPr txBox="1"/>
          <p:nvPr/>
        </p:nvSpPr>
        <p:spPr>
          <a:xfrm>
            <a:off x="3250110" y="2731596"/>
            <a:ext cx="26185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dirty="0">
                <a:cs typeface="(AH) Manal Black" pitchFamily="2" charset="-78"/>
              </a:rPr>
              <a:t>اُفَكِّر وأُجيب بِمُفْرَدي</a:t>
            </a:r>
          </a:p>
          <a:p>
            <a:pPr algn="ctr"/>
            <a:r>
              <a:rPr lang="ar-AE" sz="2800" dirty="0">
                <a:cs typeface="(AH) Manal Black" pitchFamily="2" charset="-78"/>
              </a:rPr>
              <a:t>دونَ مساعَدَة أُمي</a:t>
            </a:r>
            <a:endParaRPr lang="en-US" sz="2800" dirty="0">
              <a:cs typeface="(AH) Manal Black" pitchFamily="2" charset="-78"/>
            </a:endParaRPr>
          </a:p>
        </p:txBody>
      </p:sp>
      <p:pic>
        <p:nvPicPr>
          <p:cNvPr id="18" name="Picture 1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434BDF4-8AA0-470E-80FF-B7B3FA90463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89" y="347650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4C832B6-0A2B-4AE4-B9EA-A419CC769580}"/>
              </a:ext>
            </a:extLst>
          </p:cNvPr>
          <p:cNvSpPr txBox="1"/>
          <p:nvPr/>
        </p:nvSpPr>
        <p:spPr>
          <a:xfrm>
            <a:off x="208875" y="555869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قَوانين الْحِصَّة 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6750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indefinite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76" dur="1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10" grpId="0"/>
      <p:bldP spid="11" grpId="0"/>
      <p:bldP spid="12" grpId="0"/>
      <p:bldP spid="13" grpId="0"/>
      <p:bldP spid="14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32-Point Star 1">
            <a:extLst>
              <a:ext uri="{FF2B5EF4-FFF2-40B4-BE49-F238E27FC236}">
                <a16:creationId xmlns:a16="http://schemas.microsoft.com/office/drawing/2014/main" id="{2811E344-F29E-43AF-A5BA-96DAFB591C8F}"/>
              </a:ext>
            </a:extLst>
          </p:cNvPr>
          <p:cNvSpPr/>
          <p:nvPr/>
        </p:nvSpPr>
        <p:spPr>
          <a:xfrm>
            <a:off x="-963561" y="-3630561"/>
            <a:ext cx="14119122" cy="14119122"/>
          </a:xfrm>
          <a:prstGeom prst="star32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JO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E979726-D676-4513-81E6-1E92F30D528C}"/>
              </a:ext>
            </a:extLst>
          </p:cNvPr>
          <p:cNvSpPr/>
          <p:nvPr/>
        </p:nvSpPr>
        <p:spPr>
          <a:xfrm>
            <a:off x="1381901" y="929309"/>
            <a:ext cx="8846657" cy="5151261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51044B-7FAF-4BB9-84F0-41ECE80537D3}"/>
              </a:ext>
            </a:extLst>
          </p:cNvPr>
          <p:cNvSpPr txBox="1"/>
          <p:nvPr/>
        </p:nvSpPr>
        <p:spPr>
          <a:xfrm>
            <a:off x="2525530" y="2285535"/>
            <a:ext cx="6100632" cy="236776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ه</a:t>
            </a:r>
            <a:r>
              <a:rPr lang="ar-BH" sz="5143" dirty="0">
                <a:cs typeface="(AH) Manal Black" pitchFamily="2" charset="-78"/>
              </a:rPr>
              <a:t>َيّا </a:t>
            </a: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ي</a:t>
            </a:r>
            <a:r>
              <a:rPr lang="ar-BH" sz="5143" dirty="0">
                <a:cs typeface="(AH) Manal Black" pitchFamily="2" charset="-78"/>
              </a:rPr>
              <a:t>ا</a:t>
            </a: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 أَ</a:t>
            </a:r>
            <a:r>
              <a:rPr lang="ar-BH" sz="5143" dirty="0">
                <a:cs typeface="(AH) Manal Black" pitchFamily="2" charset="-78"/>
              </a:rPr>
              <a:t>بْطال</a:t>
            </a:r>
          </a:p>
          <a:p>
            <a:pPr algn="ctr" rtl="1">
              <a:lnSpc>
                <a:spcPct val="150000"/>
              </a:lnSpc>
            </a:pP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 نَ</a:t>
            </a:r>
            <a:r>
              <a:rPr lang="ar-BH" sz="5143" dirty="0">
                <a:cs typeface="(AH) Manal Black" pitchFamily="2" charset="-78"/>
              </a:rPr>
              <a:t>سْتَعِد </a:t>
            </a: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ل</a:t>
            </a:r>
            <a:r>
              <a:rPr lang="ar-BH" sz="5143" dirty="0">
                <a:cs typeface="(AH) Manal Black" pitchFamily="2" charset="-78"/>
              </a:rPr>
              <a:t>لسَّطْر </a:t>
            </a: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ا</a:t>
            </a:r>
            <a:r>
              <a:rPr lang="ar-BH" sz="5143" dirty="0">
                <a:cs typeface="(AH) Manal Black" pitchFamily="2" charset="-78"/>
              </a:rPr>
              <a:t>لإملائي </a:t>
            </a: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لِ</a:t>
            </a:r>
            <a:r>
              <a:rPr lang="ar-BH" sz="5143" dirty="0">
                <a:cs typeface="(AH) Manal Black" pitchFamily="2" charset="-78"/>
              </a:rPr>
              <a:t>لْيوم.</a:t>
            </a:r>
            <a:endParaRPr lang="en-US" sz="5143" dirty="0">
              <a:cs typeface="(AH) Manal Black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8A4B75-4E29-421A-89EB-96CEAE1818B1}"/>
              </a:ext>
            </a:extLst>
          </p:cNvPr>
          <p:cNvSpPr txBox="1"/>
          <p:nvPr/>
        </p:nvSpPr>
        <p:spPr>
          <a:xfrm>
            <a:off x="4891840" y="1032348"/>
            <a:ext cx="6100632" cy="81798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3429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BH" sz="3429" u="sng" dirty="0">
                <a:cs typeface="(AH) Manal Black" pitchFamily="2" charset="-78"/>
              </a:rPr>
              <a:t>اسْتراتيجية السَّطْر الإملائي:</a:t>
            </a:r>
            <a:endParaRPr lang="en-US" sz="3429" u="sng" dirty="0">
              <a:cs typeface="(AH) Manal Black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CADF72-C15F-48E2-BA20-0C8317B40C4C}"/>
              </a:ext>
            </a:extLst>
          </p:cNvPr>
          <p:cNvSpPr txBox="1"/>
          <p:nvPr/>
        </p:nvSpPr>
        <p:spPr>
          <a:xfrm>
            <a:off x="4223588" y="5046969"/>
            <a:ext cx="6100632" cy="96885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286" b="1" dirty="0">
                <a:solidFill>
                  <a:srgbClr val="C0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إِمْلائي سِرُّ تَمَيُّزي</a:t>
            </a:r>
            <a:endParaRPr lang="en-US" sz="4286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5FC5C34F-6FB3-48EB-9759-3BD31CE0DA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78" b="89963" l="9752" r="90780">
                        <a14:foregroundMark x1="54078" y1="9913" x2="52305" y2="2602"/>
                        <a14:foregroundMark x1="10106" y1="54151" x2="10106" y2="50062"/>
                        <a14:foregroundMark x1="90780" y1="58612" x2="90780" y2="58612"/>
                        <a14:foregroundMark x1="41844" y1="40273" x2="41844" y2="40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731" y="3692517"/>
            <a:ext cx="2481943" cy="3551291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9B7E2B52-C6EA-424C-93BB-83329AF7DB9A}"/>
              </a:ext>
            </a:extLst>
          </p:cNvPr>
          <p:cNvSpPr txBox="1"/>
          <p:nvPr/>
        </p:nvSpPr>
        <p:spPr>
          <a:xfrm>
            <a:off x="1381901" y="5366047"/>
            <a:ext cx="4592852" cy="619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714" b="1" dirty="0">
                <a:effectLst>
                  <a:glow rad="101600">
                    <a:schemeClr val="bg1">
                      <a:lumMod val="8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l-Mujahed Free" pitchFamily="2" charset="-78"/>
              </a:rPr>
              <a:t>اتأكد من تجهيز جميع مستلزماتي المدرسية </a:t>
            </a:r>
          </a:p>
          <a:p>
            <a:pPr algn="ctr"/>
            <a:r>
              <a:rPr lang="ar-AE" sz="1714" b="1" dirty="0">
                <a:effectLst>
                  <a:glow rad="101600">
                    <a:schemeClr val="bg1">
                      <a:lumMod val="8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l-Mujahed Free" pitchFamily="2" charset="-78"/>
              </a:rPr>
              <a:t>و جمعهـا بعد الانتهاء من التعلم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6CF650-4081-4E21-ACF9-26E05230CF5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455772" y="953604"/>
            <a:ext cx="245579" cy="304339"/>
          </a:xfrm>
          <a:prstGeom prst="rect">
            <a:avLst/>
          </a:prstGeom>
          <a:solidFill>
            <a:srgbClr val="9BBB59">
              <a:lumMod val="100000"/>
              <a:lumOff val="0"/>
            </a:srgbClr>
          </a:solidFill>
          <a:ln w="38100">
            <a:noFill/>
            <a:miter lim="800000"/>
            <a:headEnd/>
            <a:tailEnd/>
          </a:ln>
          <a:effectLst>
            <a:outerShdw dist="28398" dir="3806097" algn="ctr" rotWithShape="0">
              <a:srgbClr val="9BBB59">
                <a:lumMod val="50000"/>
                <a:lumOff val="0"/>
                <a:alpha val="50000"/>
              </a:srgbClr>
            </a:outerShdw>
          </a:effectLst>
        </p:spPr>
        <p:txBody>
          <a:bodyPr rot="0" vert="horz" wrap="square" lIns="65314" tIns="32657" rIns="65314" bIns="32657" anchor="t" anchorCtr="0" upright="1">
            <a:noAutofit/>
          </a:bodyPr>
          <a:lstStyle/>
          <a:p>
            <a:pPr>
              <a:lnSpc>
                <a:spcPct val="107000"/>
              </a:lnSpc>
              <a:spcAft>
                <a:spcPts val="571"/>
              </a:spcAft>
            </a:pPr>
            <a:r>
              <a:rPr lang="en-US" sz="57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786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AutoShape 2">
            <a:extLst>
              <a:ext uri="{FF2B5EF4-FFF2-40B4-BE49-F238E27FC236}">
                <a16:creationId xmlns:a16="http://schemas.microsoft.com/office/drawing/2014/main" id="{8CEDFCD1-523E-4F3D-B741-8C7BBCE019C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407587" y="1476687"/>
            <a:ext cx="341949" cy="313410"/>
          </a:xfrm>
          <a:prstGeom prst="hexagon">
            <a:avLst>
              <a:gd name="adj" fmla="val 26020"/>
              <a:gd name="vf" fmla="val 115470"/>
            </a:avLst>
          </a:prstGeom>
          <a:solidFill>
            <a:srgbClr val="4BACC6">
              <a:lumMod val="100000"/>
              <a:lumOff val="0"/>
            </a:srgbClr>
          </a:solidFill>
          <a:ln w="127000" cmpd="dbl" algn="ctr">
            <a:noFill/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rot="0" vert="horz" wrap="square" lIns="65314" tIns="32657" rIns="65314" bIns="32657" anchor="t" anchorCtr="0" upright="1">
            <a:noAutofit/>
          </a:bodyPr>
          <a:lstStyle/>
          <a:p>
            <a:endParaRPr lang="en-US" sz="1286"/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id="{6FC6AFBF-2ED1-4EC2-8954-BCFA27745F5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372391" y="1911185"/>
            <a:ext cx="377144" cy="412869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38100" cmpd="sng">
            <a:noFill/>
            <a:prstDash val="solid"/>
            <a:miter lim="800000"/>
            <a:headEnd/>
            <a:tailEnd/>
          </a:ln>
          <a:effectLst>
            <a:outerShdw dist="28398" dir="3806097" algn="ctr" rotWithShape="0">
              <a:srgbClr val="F79646">
                <a:lumMod val="50000"/>
                <a:lumOff val="0"/>
                <a:alpha val="50000"/>
              </a:srgbClr>
            </a:outerShdw>
          </a:effectLst>
        </p:spPr>
        <p:txBody>
          <a:bodyPr rot="0" vert="horz" wrap="square" lIns="65314" tIns="32657" rIns="65314" bIns="32657" anchor="t" anchorCtr="0" upright="1">
            <a:noAutofit/>
          </a:bodyPr>
          <a:lstStyle/>
          <a:p>
            <a:endParaRPr lang="en-US" sz="1286"/>
          </a:p>
        </p:txBody>
      </p:sp>
      <p:sp>
        <p:nvSpPr>
          <p:cNvPr id="11" name="AutoShape 5">
            <a:extLst>
              <a:ext uri="{FF2B5EF4-FFF2-40B4-BE49-F238E27FC236}">
                <a16:creationId xmlns:a16="http://schemas.microsoft.com/office/drawing/2014/main" id="{6953E1B8-7A5F-4627-81F5-B03F9D852E7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437315" y="2546210"/>
            <a:ext cx="264036" cy="315904"/>
          </a:xfrm>
          <a:custGeom>
            <a:avLst/>
            <a:gdLst>
              <a:gd name="T0" fmla="*/ 333338879 w 21600"/>
              <a:gd name="T1" fmla="*/ 81459697 h 21600"/>
              <a:gd name="T2" fmla="*/ 190479323 w 21600"/>
              <a:gd name="T3" fmla="*/ 162918611 h 21600"/>
              <a:gd name="T4" fmla="*/ 47619894 w 21600"/>
              <a:gd name="T5" fmla="*/ 81459697 h 21600"/>
              <a:gd name="T6" fmla="*/ 190479323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C0504D"/>
          </a:solidFill>
          <a:ln>
            <a:noFill/>
          </a:ln>
          <a:effectLst>
            <a:outerShdw dist="28398" dir="3806097" algn="ctr" rotWithShape="0">
              <a:srgbClr val="632523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65314" tIns="32657" rIns="65314" bIns="32657" anchor="t" anchorCtr="0" upright="1">
            <a:noAutofit/>
          </a:bodyPr>
          <a:lstStyle/>
          <a:p>
            <a:endParaRPr lang="en-US" sz="1286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989799-37E7-4189-B611-04E5D9CA2B9B}"/>
              </a:ext>
            </a:extLst>
          </p:cNvPr>
          <p:cNvSpPr txBox="1"/>
          <p:nvPr/>
        </p:nvSpPr>
        <p:spPr>
          <a:xfrm>
            <a:off x="4106225" y="1527850"/>
            <a:ext cx="1667599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143" b="1" u="sng" dirty="0">
                <a:highlight>
                  <a:srgbClr val="FFFF00"/>
                </a:highlight>
              </a:rPr>
              <a:t>مراعاة الفروق الفردية</a:t>
            </a:r>
            <a:endParaRPr lang="en-US" sz="1143" b="1" u="sng" dirty="0">
              <a:highlight>
                <a:srgbClr val="FFFF00"/>
              </a:highligh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8DE395-F90B-4921-A793-B17120FC91B5}"/>
              </a:ext>
            </a:extLst>
          </p:cNvPr>
          <p:cNvSpPr txBox="1"/>
          <p:nvPr/>
        </p:nvSpPr>
        <p:spPr>
          <a:xfrm>
            <a:off x="2785353" y="955497"/>
            <a:ext cx="458589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143" b="1" u="sng" dirty="0">
                <a:highlight>
                  <a:srgbClr val="00FF00"/>
                </a:highlight>
              </a:rPr>
              <a:t>متميز</a:t>
            </a:r>
            <a:endParaRPr lang="en-US" sz="1143" b="1" u="sng" dirty="0">
              <a:highlight>
                <a:srgbClr val="00FF00"/>
              </a:highligh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27AB4B-4336-4856-B1A5-1CD034AFE9F3}"/>
              </a:ext>
            </a:extLst>
          </p:cNvPr>
          <p:cNvSpPr txBox="1"/>
          <p:nvPr/>
        </p:nvSpPr>
        <p:spPr>
          <a:xfrm>
            <a:off x="2701351" y="1523219"/>
            <a:ext cx="541661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143" b="1" u="sng" dirty="0">
                <a:highlight>
                  <a:srgbClr val="00FFFF"/>
                </a:highlight>
              </a:rPr>
              <a:t>متوسط</a:t>
            </a:r>
            <a:endParaRPr lang="en-US" sz="1143" b="1" u="sng" dirty="0">
              <a:highlight>
                <a:srgbClr val="00FFFF"/>
              </a:highligh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BC207F-9D15-4D5B-BE8E-EA1F4BCE0F37}"/>
              </a:ext>
            </a:extLst>
          </p:cNvPr>
          <p:cNvSpPr txBox="1"/>
          <p:nvPr/>
        </p:nvSpPr>
        <p:spPr>
          <a:xfrm>
            <a:off x="2784423" y="2101681"/>
            <a:ext cx="548662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143" b="1" u="sng" dirty="0">
                <a:highlight>
                  <a:srgbClr val="FFFF00"/>
                </a:highlight>
              </a:rPr>
              <a:t>ضعيف</a:t>
            </a:r>
            <a:endParaRPr lang="en-US" sz="1143" b="1" u="sng" dirty="0">
              <a:highlight>
                <a:srgbClr val="FFFF00"/>
              </a:highligh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007BC7-E7FE-415D-87F1-4F8137B6C4C3}"/>
              </a:ext>
            </a:extLst>
          </p:cNvPr>
          <p:cNvSpPr txBox="1"/>
          <p:nvPr/>
        </p:nvSpPr>
        <p:spPr>
          <a:xfrm>
            <a:off x="2749535" y="2660692"/>
            <a:ext cx="583550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143" b="1" u="sng" dirty="0">
                <a:highlight>
                  <a:srgbClr val="FF00FF"/>
                </a:highlight>
              </a:rPr>
              <a:t>موهوب</a:t>
            </a:r>
            <a:endParaRPr lang="en-US" sz="1143" b="1" u="sng" dirty="0">
              <a:highlight>
                <a:srgbClr val="FF00FF"/>
              </a:highlight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41AFEDA-BCAA-4A04-8413-D1CBC440ACA9}"/>
              </a:ext>
            </a:extLst>
          </p:cNvPr>
          <p:cNvSpPr/>
          <p:nvPr/>
        </p:nvSpPr>
        <p:spPr>
          <a:xfrm>
            <a:off x="9519200" y="220536"/>
            <a:ext cx="938588" cy="87483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دقائق</a:t>
            </a:r>
            <a:endPara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BA7A783C-A000-4D9D-8429-00553ABC57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1469" y="4011530"/>
            <a:ext cx="1240971" cy="103543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5C81E13C-DC90-451D-B5BC-891C1F93CC7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13" t="6892" r="22573"/>
          <a:stretch/>
        </p:blipFill>
        <p:spPr>
          <a:xfrm rot="785432" flipH="1">
            <a:off x="8089826" y="2725401"/>
            <a:ext cx="1153266" cy="1436303"/>
          </a:xfrm>
          <a:prstGeom prst="rect">
            <a:avLst/>
          </a:prstGeom>
        </p:spPr>
      </p:pic>
      <p:pic>
        <p:nvPicPr>
          <p:cNvPr id="20" name="Picture 1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A14330E-4890-4763-AFA9-E3C769479F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45" y="303757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FBC3B17-C0E9-496C-9DA3-A66DB71D12BF}"/>
              </a:ext>
            </a:extLst>
          </p:cNvPr>
          <p:cNvSpPr/>
          <p:nvPr/>
        </p:nvSpPr>
        <p:spPr>
          <a:xfrm>
            <a:off x="40147" y="777430"/>
            <a:ext cx="17540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80160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السطر الإملائي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8113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299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27" dur="1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22" grpId="0" animBg="1"/>
      <p:bldP spid="2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32-Point Star 1">
            <a:extLst>
              <a:ext uri="{FF2B5EF4-FFF2-40B4-BE49-F238E27FC236}">
                <a16:creationId xmlns:a16="http://schemas.microsoft.com/office/drawing/2014/main" id="{8A40D45C-AEC2-491E-AE13-73F878A91E52}"/>
              </a:ext>
            </a:extLst>
          </p:cNvPr>
          <p:cNvSpPr/>
          <p:nvPr/>
        </p:nvSpPr>
        <p:spPr>
          <a:xfrm>
            <a:off x="-963561" y="-3630561"/>
            <a:ext cx="14119122" cy="14119122"/>
          </a:xfrm>
          <a:prstGeom prst="star32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JO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B8719F-ABD8-47EA-B695-F333DDF37855}"/>
              </a:ext>
            </a:extLst>
          </p:cNvPr>
          <p:cNvSpPr/>
          <p:nvPr/>
        </p:nvSpPr>
        <p:spPr>
          <a:xfrm>
            <a:off x="2144211" y="883310"/>
            <a:ext cx="6957585" cy="4771703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A0B17A1-AB7F-421F-8975-84F4A7A099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75" y="399247"/>
            <a:ext cx="1409610" cy="9489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0533B3-9AD1-4E4B-8739-F2A4C2CFF12D}"/>
              </a:ext>
            </a:extLst>
          </p:cNvPr>
          <p:cNvSpPr txBox="1"/>
          <p:nvPr/>
        </p:nvSpPr>
        <p:spPr>
          <a:xfrm>
            <a:off x="151810" y="618822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عِنوان الدَّرس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BB000E-FD78-4478-A927-B49E1E0053D0}"/>
              </a:ext>
            </a:extLst>
          </p:cNvPr>
          <p:cNvSpPr txBox="1"/>
          <p:nvPr/>
        </p:nvSpPr>
        <p:spPr>
          <a:xfrm>
            <a:off x="1631853" y="1300488"/>
            <a:ext cx="788248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0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u="sng" dirty="0">
                <a:cs typeface="(AH) Manal Black" pitchFamily="2" charset="-78"/>
              </a:rPr>
              <a:t>الوحدة السّادسة: "خِبْراتٌ صَغيرةٌ .. دُروسٌ كبيرةٌ"</a:t>
            </a:r>
            <a:endParaRPr lang="ar-BH" sz="4000" u="sng" dirty="0">
              <a:cs typeface="(AH) Manal Black" pitchFamily="2" charset="-78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E10539D-1D11-4410-95F4-C9980B2C4355}"/>
              </a:ext>
            </a:extLst>
          </p:cNvPr>
          <p:cNvSpPr txBox="1">
            <a:spLocks/>
          </p:cNvSpPr>
          <p:nvPr/>
        </p:nvSpPr>
        <p:spPr>
          <a:xfrm>
            <a:off x="2742014" y="2714137"/>
            <a:ext cx="5761978" cy="157381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60000"/>
              </a:lnSpc>
              <a:buNone/>
            </a:pPr>
            <a:r>
              <a:rPr lang="ar-BH" sz="5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مُحادَثَة " مَوْقِف وَذِكْرى "</a:t>
            </a:r>
            <a:endParaRPr lang="en-US" sz="5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9704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22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32-Point Star 1">
            <a:extLst>
              <a:ext uri="{FF2B5EF4-FFF2-40B4-BE49-F238E27FC236}">
                <a16:creationId xmlns:a16="http://schemas.microsoft.com/office/drawing/2014/main" id="{3279AB88-199D-4DB4-BACE-73D77896D0EF}"/>
              </a:ext>
            </a:extLst>
          </p:cNvPr>
          <p:cNvSpPr/>
          <p:nvPr/>
        </p:nvSpPr>
        <p:spPr>
          <a:xfrm>
            <a:off x="-963561" y="-3630561"/>
            <a:ext cx="14119122" cy="14119122"/>
          </a:xfrm>
          <a:prstGeom prst="star32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JO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7A8EEA-F974-4A66-B1C8-8D8E4F928D12}"/>
              </a:ext>
            </a:extLst>
          </p:cNvPr>
          <p:cNvSpPr/>
          <p:nvPr/>
        </p:nvSpPr>
        <p:spPr>
          <a:xfrm>
            <a:off x="1475265" y="929309"/>
            <a:ext cx="8014399" cy="5159736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7EB827-E400-4886-9A7D-6A1ADD3BF49F}"/>
              </a:ext>
            </a:extLst>
          </p:cNvPr>
          <p:cNvSpPr txBox="1"/>
          <p:nvPr/>
        </p:nvSpPr>
        <p:spPr>
          <a:xfrm>
            <a:off x="5733470" y="1021506"/>
            <a:ext cx="3756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6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u="sng" dirty="0">
                <a:cs typeface="(AH) Manal Black" pitchFamily="2" charset="-78"/>
              </a:rPr>
              <a:t> أهداف درس اليوم:</a:t>
            </a:r>
            <a:endParaRPr lang="en-US" sz="3600" u="sng" dirty="0">
              <a:cs typeface="(AH) Manal Black" pitchFamily="2" charset="-78"/>
            </a:endParaRP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03D1B4D-01D1-4246-B9A6-064A632107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16" y="295282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69DC577-A085-4575-8975-DFE54B35FDFB}"/>
              </a:ext>
            </a:extLst>
          </p:cNvPr>
          <p:cNvSpPr/>
          <p:nvPr/>
        </p:nvSpPr>
        <p:spPr>
          <a:xfrm>
            <a:off x="343838" y="700375"/>
            <a:ext cx="13051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80160" rtl="1"/>
            <a:r>
              <a:rPr lang="ar-BH" sz="3600" dirty="0">
                <a:solidFill>
                  <a:schemeClr val="bg1"/>
                </a:solidFill>
                <a:cs typeface="(AH) Manal Black" pitchFamily="2" charset="-78"/>
              </a:rPr>
              <a:t>الأهداف</a:t>
            </a:r>
            <a:endParaRPr lang="en-US" sz="36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9377F1-31EE-402A-9FD5-B635FE582AA0}"/>
              </a:ext>
            </a:extLst>
          </p:cNvPr>
          <p:cNvSpPr txBox="1"/>
          <p:nvPr/>
        </p:nvSpPr>
        <p:spPr>
          <a:xfrm>
            <a:off x="3643023" y="1834754"/>
            <a:ext cx="4441478" cy="64633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3600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dirty="0">
                <a:ln w="0"/>
                <a:cs typeface="(AH) Manal Black" pitchFamily="2" charset="-78"/>
              </a:rPr>
              <a:t>ماذا سنتعلم اليوم يا أبطال:</a:t>
            </a:r>
            <a:endParaRPr lang="en-US" sz="3600" dirty="0">
              <a:ln w="0"/>
              <a:cs typeface="(AH) Manal Black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DEA1B8-9FF7-4E7D-ABDD-52DEE4FBFFED}"/>
              </a:ext>
            </a:extLst>
          </p:cNvPr>
          <p:cNvSpPr/>
          <p:nvPr/>
        </p:nvSpPr>
        <p:spPr>
          <a:xfrm>
            <a:off x="1606285" y="2944998"/>
            <a:ext cx="8514953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3600" dirty="0">
                <a:ln w="0"/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dirty="0">
                <a:cs typeface="(AH) Manal Black" pitchFamily="2" charset="-78"/>
              </a:rPr>
              <a:t>  سوف نُعَبِّرُ عَنْ تَجْرُبَةٍ شَخْصِيَّةٍ مُراعِين تَسَلْسُلَ الأَحْداثِ.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E87AB0-D057-4610-AE28-DDA42DBF0116}"/>
              </a:ext>
            </a:extLst>
          </p:cNvPr>
          <p:cNvSpPr/>
          <p:nvPr/>
        </p:nvSpPr>
        <p:spPr>
          <a:xfrm>
            <a:off x="1475265" y="3816371"/>
            <a:ext cx="8514953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3600" dirty="0">
                <a:ln w="0"/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dirty="0">
                <a:cs typeface="(AH) Manal Black" pitchFamily="2" charset="-78"/>
              </a:rPr>
              <a:t> نَصِفُ الأَشْخاصَ وَالأَماكِنَ وَالأَشْياءَ مَعَ تَفاصيلَ إِضافِيَّةٍ مُسْتَخْدِمًا اللُّغَةَ العَرَبِيَّةَ الفَصيحَةَ مُراعِيًّا آدابَ المحادَثَةِ.</a:t>
            </a:r>
          </a:p>
        </p:txBody>
      </p:sp>
    </p:spTree>
    <p:extLst>
      <p:ext uri="{BB962C8B-B14F-4D97-AF65-F5344CB8AC3E}">
        <p14:creationId xmlns:p14="http://schemas.microsoft.com/office/powerpoint/2010/main" val="86241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20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D0566C6-5C45-4DA1-A8E3-9A9FE329A9BA}"/>
              </a:ext>
            </a:extLst>
          </p:cNvPr>
          <p:cNvSpPr/>
          <p:nvPr/>
        </p:nvSpPr>
        <p:spPr>
          <a:xfrm>
            <a:off x="2738993" y="999787"/>
            <a:ext cx="7513843" cy="5159736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E4B8E25-E760-4EEC-8330-D821A283D5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16" y="295282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C6E8423-9CF3-457A-AE8D-0FAA787CE12A}"/>
              </a:ext>
            </a:extLst>
          </p:cNvPr>
          <p:cNvSpPr/>
          <p:nvPr/>
        </p:nvSpPr>
        <p:spPr>
          <a:xfrm>
            <a:off x="244452" y="768955"/>
            <a:ext cx="15039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80160" rtl="1"/>
            <a:r>
              <a:rPr lang="ar-BH" sz="2400" dirty="0">
                <a:solidFill>
                  <a:schemeClr val="bg1"/>
                </a:solidFill>
                <a:cs typeface="(AH) Manal Black" pitchFamily="2" charset="-78"/>
              </a:rPr>
              <a:t>التهيئة الْحافزة</a:t>
            </a:r>
            <a:endParaRPr lang="en-US" sz="2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F0319B-8025-4633-A4BF-BF3089116AFC}"/>
              </a:ext>
            </a:extLst>
          </p:cNvPr>
          <p:cNvSpPr txBox="1"/>
          <p:nvPr/>
        </p:nvSpPr>
        <p:spPr>
          <a:xfrm>
            <a:off x="4881489" y="584288"/>
            <a:ext cx="3490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48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4800" u="sng" dirty="0">
                <a:cs typeface="(AH) Manal Black" pitchFamily="2" charset="-78"/>
              </a:rPr>
              <a:t> أُعَبِّر عَن رَأْيي:</a:t>
            </a:r>
            <a:endParaRPr lang="en-US" sz="4800" u="sng" dirty="0">
              <a:cs typeface="(AH) Manal Black" pitchFamily="2" charset="-78"/>
            </a:endParaRPr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9E80961D-97EB-4BA4-9EF0-DC12EF89B5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622" y="1888958"/>
            <a:ext cx="7214214" cy="4141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363ED9-6C85-41B8-96D7-AC1C30A39F37}"/>
              </a:ext>
            </a:extLst>
          </p:cNvPr>
          <p:cNvSpPr txBox="1"/>
          <p:nvPr/>
        </p:nvSpPr>
        <p:spPr>
          <a:xfrm>
            <a:off x="4445391" y="2179936"/>
            <a:ext cx="3742006" cy="2062103"/>
          </a:xfrm>
          <a:prstGeom prst="rect">
            <a:avLst/>
          </a:prstGeom>
          <a:solidFill>
            <a:schemeClr val="bg2">
              <a:lumMod val="25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rtl="1"/>
            <a:r>
              <a:rPr lang="ar-BH" sz="3200" dirty="0">
                <a:solidFill>
                  <a:schemeClr val="bg1"/>
                </a:solidFill>
                <a:cs typeface="(AH) Manal Black" pitchFamily="2" charset="-78"/>
              </a:rPr>
              <a:t>لَو واجهك موقِف مُعَين كَيْف تسْتَطيع التَّعبير عَنْهُ؟ </a:t>
            </a:r>
          </a:p>
          <a:p>
            <a:pPr algn="ctr" rtl="1"/>
            <a:r>
              <a:rPr lang="ar-BH" sz="3200" dirty="0">
                <a:solidFill>
                  <a:schemeClr val="bg1"/>
                </a:solidFill>
                <a:cs typeface="(AH) Manal Black" pitchFamily="2" charset="-78"/>
              </a:rPr>
              <a:t>وَمَنْ هُوَ أَوَّل شَخْص تُخْبِرُهُ ؟</a:t>
            </a:r>
          </a:p>
          <a:p>
            <a:pPr algn="ctr" rtl="1"/>
            <a:r>
              <a:rPr lang="ar-BH" sz="3200" dirty="0">
                <a:solidFill>
                  <a:schemeClr val="bg1"/>
                </a:solidFill>
                <a:cs typeface="(AH) Manal Black" pitchFamily="2" charset="-78"/>
              </a:rPr>
              <a:t>اكْتُب في الدَّرْدَشَة...</a:t>
            </a:r>
            <a:endParaRPr lang="en-US" sz="32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595717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أَخْطاء المحادثة 1 الصف الثالث المحادثة 2">
            <a:hlinkClick r:id="" action="ppaction://media"/>
            <a:extLst>
              <a:ext uri="{FF2B5EF4-FFF2-40B4-BE49-F238E27FC236}">
                <a16:creationId xmlns:a16="http://schemas.microsoft.com/office/drawing/2014/main" id="{DC04FE07-B0E9-4416-8376-6E8328D2BA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92385" y="1200331"/>
            <a:ext cx="8911499" cy="5404684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8CC5384-4107-481E-BF82-BF2D8E8576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08" y="252985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42A5E09-2758-4F32-94F9-7FEF6A1A865C}"/>
              </a:ext>
            </a:extLst>
          </p:cNvPr>
          <p:cNvSpPr/>
          <p:nvPr/>
        </p:nvSpPr>
        <p:spPr>
          <a:xfrm>
            <a:off x="226934" y="738666"/>
            <a:ext cx="17007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80160" rtl="1"/>
            <a:r>
              <a:rPr lang="ar-BH" sz="2400" dirty="0">
                <a:solidFill>
                  <a:schemeClr val="bg1"/>
                </a:solidFill>
                <a:cs typeface="(AH) Manal Black" pitchFamily="2" charset="-78"/>
              </a:rPr>
              <a:t>التهيئة الْحافزة</a:t>
            </a:r>
            <a:endParaRPr lang="en-US" sz="2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6D9348-D49D-47F1-B886-A6E20CFE0EF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92" b="94922" l="9961" r="89844">
                        <a14:foregroundMark x1="35938" y1="86523" x2="34375" y2="93359"/>
                        <a14:foregroundMark x1="68945" y1="56250" x2="62695" y2="58008"/>
                        <a14:foregroundMark x1="68945" y1="94922" x2="71484" y2="95117"/>
                        <a14:foregroundMark x1="60742" y1="20508" x2="60938" y2="33984"/>
                        <a14:foregroundMark x1="60938" y1="33984" x2="63086" y2="33984"/>
                        <a14:foregroundMark x1="63281" y1="33789" x2="45313" y2="32813"/>
                        <a14:foregroundMark x1="45313" y1="32813" x2="41016" y2="34180"/>
                        <a14:foregroundMark x1="35156" y1="23633" x2="38086" y2="14844"/>
                        <a14:foregroundMark x1="38086" y1="14844" x2="47070" y2="11328"/>
                        <a14:foregroundMark x1="47070" y1="11328" x2="54883" y2="12891"/>
                        <a14:foregroundMark x1="54883" y1="12891" x2="60547" y2="15820"/>
                        <a14:foregroundMark x1="61523" y1="11914" x2="54883" y2="8203"/>
                        <a14:foregroundMark x1="54883" y1="8203" x2="47461" y2="7813"/>
                        <a14:foregroundMark x1="47461" y1="7813" x2="45117" y2="8789"/>
                        <a14:foregroundMark x1="51563" y1="4492" x2="55469" y2="50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2" t="2891" r="15024" b="3215"/>
          <a:stretch/>
        </p:blipFill>
        <p:spPr>
          <a:xfrm>
            <a:off x="10333213" y="0"/>
            <a:ext cx="1097280" cy="155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250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03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1895</TotalTime>
  <Words>401</Words>
  <Application>Microsoft Office PowerPoint</Application>
  <PresentationFormat>Widescreen</PresentationFormat>
  <Paragraphs>117</Paragraphs>
  <Slides>18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Al Qalam Kolkatta Quranic font</vt:lpstr>
      <vt:lpstr>Aldhabi</vt:lpstr>
      <vt:lpstr>Arial</vt:lpstr>
      <vt:lpstr>Calibri</vt:lpstr>
      <vt:lpstr>Calibri Light</vt:lpstr>
      <vt:lpstr>Coming Soon</vt:lpstr>
      <vt:lpstr>Grand Hotel</vt:lpstr>
      <vt:lpstr>Sakkal Majalla</vt:lpstr>
      <vt:lpstr>Segoe UI Semibold</vt:lpstr>
      <vt:lpstr>Simplified Arabic Fixed</vt:lpstr>
      <vt:lpstr>Tw Cen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Sana Aljafari</dc:creator>
  <cp:lastModifiedBy>Sana Nader Ahmed  Aljafari</cp:lastModifiedBy>
  <cp:revision>53</cp:revision>
  <dcterms:created xsi:type="dcterms:W3CDTF">2021-01-27T11:00:01Z</dcterms:created>
  <dcterms:modified xsi:type="dcterms:W3CDTF">2022-01-25T07:34:09Z</dcterms:modified>
</cp:coreProperties>
</file>