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257" r:id="rId2"/>
    <p:sldId id="494" r:id="rId3"/>
    <p:sldId id="263" r:id="rId4"/>
    <p:sldId id="259" r:id="rId5"/>
    <p:sldId id="256" r:id="rId6"/>
    <p:sldId id="495" r:id="rId7"/>
    <p:sldId id="496" r:id="rId8"/>
    <p:sldId id="497" r:id="rId9"/>
    <p:sldId id="291" r:id="rId10"/>
    <p:sldId id="274" r:id="rId1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E0"/>
    <a:srgbClr val="FEF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AB4F036B-9E65-4FAD-A07F-CD75D9895E1C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7C728B8C-EC40-41FD-86C5-6880FAC5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7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28EC4-7BEC-46B0-B3B2-7C9AF7119588}" type="slidenum">
              <a:rPr lang="ar-AE" smtClean="0"/>
              <a:t>10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88935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A8588C-534E-440F-B8A8-89658AF61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FC14F29-A71E-431F-B380-1AF4C6386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8F2537-C9F0-4BC8-825F-FEE5EE4E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224E59-AE4F-47DA-A770-3184BA10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EA035D-B701-4E30-AF06-7D4FDE1D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4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D046FD-4EFA-4E81-A559-78FF9744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5BA731-0F5F-4872-83D8-D267346F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3503E9-61C2-48AB-B209-79471433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7401A-A6D6-455D-957A-08E661F3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A17D21-76FC-4671-93BF-F8472A66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3AD0C7-FB31-4FDD-A0FE-F7797D79F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9BC53BB-56E5-4A31-82D9-DCE2CC28B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29386B-4951-4C12-B66B-D282F30B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82773-8686-4E88-9C0E-C9619B24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C7A931-EE76-43FA-BEF2-368EFBA8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AE503-0329-4C0C-880F-3D7B1B70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5FC6F4-A10B-43B4-85EB-E9931424A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33D5EF-329F-4DCE-8B4E-B00F9A97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D41337-5378-4EC8-AC06-BC05DE43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B54281-2104-4B5F-A9EC-6F23416A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4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68CB0-6AF5-4592-90D8-5117300E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5ED2E3-6273-48FE-B727-E6DB1F6EF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21614B-86C9-486D-BA70-4E297AEB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C05DB5-C0A9-4DBB-8AAC-109B632FE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4842FE-06F7-450D-9F54-D3861ECB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CA703C-D510-4401-B298-B1FEDE02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F8D5851-D49A-448C-A680-084890362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540D7EB-D1F1-4BF6-924A-64759A416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8DF6CE-924F-4731-99F9-818F1D5E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16680FD-1857-4D5E-B222-901B81A6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9F91CD-4789-4348-A2C7-6ABDC572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7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AFAB39-8B33-44B8-BD18-E9B2ADD7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DEDDA0-B520-4EAB-8A87-14A15F435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4AFF66-F381-4A57-BC2A-2DE48A0F8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12D806D-3E7D-47ED-8D71-7A5DC688E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5616B53-E120-4B23-AADA-955ABE2D6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9724F50-46DC-4DF1-AFBA-6520B3A7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769D5D-C457-47C4-BC82-D5730D68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EA61296-EF1F-4C9B-90E2-8E3FE177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9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C7FF7F-5112-416A-B6F7-44562B0A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F40E8C3-CD47-4455-9A06-D3113BF0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4C5C81-63B5-47F6-961B-A7700365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9606BF-C40B-425C-95A2-31DA2D7C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6ABAEB5-6438-4756-AE65-81D9F522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092CC48-49A6-4B3A-8433-69806975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BE20746-3EDB-402D-BF8E-4DB731E4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64D65C-0B83-4A6C-B0F1-BE0419DD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74E621-17E1-4E2D-8A6D-70962183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BF0AC0-DAF6-41C8-889D-A66A26F4C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3CED5D8-680A-4555-B0ED-B047E471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A7120E3-6784-49F9-9299-D2381A33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73B548E-613B-48D5-9221-69DA4AD9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D833CA-1AC7-4DFC-A90E-F895E32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49E3941-0D38-4793-8327-5F47C9FE6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7E416E-99C4-4154-BF63-D4E86E6D6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5752B1-D9E5-4F10-9DB0-CB7317F3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BF1C2FC-F347-417B-A9FA-07C46242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10B0755-7A5C-4A04-9061-314869E8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3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CDBFE6-B7DF-499E-A200-46B62FA3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150039-D8D0-41D2-8E65-D1512EA9E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87D8E3-3F69-4BB5-9752-6EDDD9217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1C673-CCD7-4431-9379-6C30320E868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D35F29-30C7-49EE-B8A5-02D88F8D5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99082F-96FD-402C-B875-CBD0A0266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D5AF7-348A-42A4-831E-118E2A3C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B1B1717-7625-4ABF-AF30-EFF96440FC92}"/>
              </a:ext>
            </a:extLst>
          </p:cNvPr>
          <p:cNvSpPr txBox="1"/>
          <p:nvPr/>
        </p:nvSpPr>
        <p:spPr>
          <a:xfrm>
            <a:off x="132520" y="268357"/>
            <a:ext cx="11825017" cy="6321286"/>
          </a:xfrm>
          <a:custGeom>
            <a:avLst/>
            <a:gdLst>
              <a:gd name="connsiteX0" fmla="*/ 0 w 11825017"/>
              <a:gd name="connsiteY0" fmla="*/ 0 h 6321286"/>
              <a:gd name="connsiteX1" fmla="*/ 11825017 w 11825017"/>
              <a:gd name="connsiteY1" fmla="*/ 0 h 6321286"/>
              <a:gd name="connsiteX2" fmla="*/ 11825017 w 11825017"/>
              <a:gd name="connsiteY2" fmla="*/ 6321286 h 6321286"/>
              <a:gd name="connsiteX3" fmla="*/ 0 w 11825017"/>
              <a:gd name="connsiteY3" fmla="*/ 6321286 h 6321286"/>
              <a:gd name="connsiteX4" fmla="*/ 0 w 11825017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5017" h="6321286" extrusionOk="0">
                <a:moveTo>
                  <a:pt x="0" y="0"/>
                </a:moveTo>
                <a:cubicBezTo>
                  <a:pt x="2819584" y="5559"/>
                  <a:pt x="8181055" y="-131825"/>
                  <a:pt x="11825017" y="0"/>
                </a:cubicBezTo>
                <a:cubicBezTo>
                  <a:pt x="11964101" y="944210"/>
                  <a:pt x="11700002" y="5202197"/>
                  <a:pt x="11825017" y="6321286"/>
                </a:cubicBezTo>
                <a:cubicBezTo>
                  <a:pt x="8804092" y="6214424"/>
                  <a:pt x="5610907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02A8D683-B3DF-4E2A-A04D-F01BFCB2B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773" y="2960903"/>
            <a:ext cx="3326786" cy="2399148"/>
          </a:xfrm>
          <a:prstGeom prst="rect">
            <a:avLst/>
          </a:prstGeom>
        </p:spPr>
      </p:pic>
      <p:pic>
        <p:nvPicPr>
          <p:cNvPr id="2050" name="Picture 2" descr="أربعة أقلام متنوعة الألوان illustraion ، قلم رصاص تلوين الرسوم المتحركة ،  لون الرسم البياني تحليل الأعمال تلوين, انفوجرافيك, الزاوية png">
            <a:extLst>
              <a:ext uri="{FF2B5EF4-FFF2-40B4-BE49-F238E27FC236}">
                <a16:creationId xmlns:a16="http://schemas.microsoft.com/office/drawing/2014/main" id="{B9EFAD5B-B83E-4E17-9047-86F69AF8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14116" r="5904" b="41530"/>
          <a:stretch/>
        </p:blipFill>
        <p:spPr bwMode="auto">
          <a:xfrm flipH="1">
            <a:off x="3827730" y="2242692"/>
            <a:ext cx="7913696" cy="37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6F6C60C-E260-4D9F-9668-80C4A2E41686}"/>
              </a:ext>
            </a:extLst>
          </p:cNvPr>
          <p:cNvSpPr txBox="1"/>
          <p:nvPr/>
        </p:nvSpPr>
        <p:spPr>
          <a:xfrm>
            <a:off x="-279281" y="2098310"/>
            <a:ext cx="4949421" cy="10750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286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النّشيدُ الوَطنِي يَا حُمَاة المُسْتقبَل</a:t>
            </a:r>
          </a:p>
          <a:p>
            <a:pPr algn="ctr"/>
            <a:r>
              <a:rPr lang="ar-AE" sz="2100" dirty="0">
                <a:cs typeface="AL-Hor" pitchFamily="2" charset="-78"/>
              </a:rPr>
              <a:t>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3EA57D8-A70F-49AA-8118-FFBC2A7B07D1}"/>
              </a:ext>
            </a:extLst>
          </p:cNvPr>
          <p:cNvSpPr txBox="1"/>
          <p:nvPr/>
        </p:nvSpPr>
        <p:spPr>
          <a:xfrm>
            <a:off x="4448564" y="1707110"/>
            <a:ext cx="5114037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latin typeface="SHAGARA v2"/>
            </a:endParaRPr>
          </a:p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اليوم : الثلاثاء 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FABA5CF-BFD9-400B-AD76-85746C3953FD}"/>
              </a:ext>
            </a:extLst>
          </p:cNvPr>
          <p:cNvSpPr txBox="1"/>
          <p:nvPr/>
        </p:nvSpPr>
        <p:spPr>
          <a:xfrm>
            <a:off x="5910195" y="3485588"/>
            <a:ext cx="37590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400" b="1" dirty="0">
              <a:latin typeface="SHAGARA v2"/>
            </a:endParaRPr>
          </a:p>
          <a:p>
            <a:pPr algn="ctr"/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12</a:t>
            </a:r>
            <a:r>
              <a:rPr lang="ar-AE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يناير </a:t>
            </a:r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2021</a:t>
            </a:r>
            <a:endParaRPr lang="ar-AE" sz="2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  <a:p>
            <a:pPr algn="ctr"/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28</a:t>
            </a:r>
            <a:r>
              <a:rPr lang="ar-AE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جمادى الأولى </a:t>
            </a:r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1442</a:t>
            </a:r>
            <a:endParaRPr lang="ar-SA" sz="2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EF6C889-41DB-45CF-A65E-CE859156C29B}"/>
              </a:ext>
            </a:extLst>
          </p:cNvPr>
          <p:cNvSpPr/>
          <p:nvPr/>
        </p:nvSpPr>
        <p:spPr>
          <a:xfrm>
            <a:off x="10100042" y="3116257"/>
            <a:ext cx="1820531" cy="156966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حضوركم سعادة </a:t>
            </a:r>
          </a:p>
          <a:p>
            <a:pPr algn="ctr"/>
            <a:r>
              <a:rPr lang="ar-AE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وجودكم معي في تفاصيل يومي الصباحي متعه </a:t>
            </a:r>
          </a:p>
        </p:txBody>
      </p:sp>
      <p:sp>
        <p:nvSpPr>
          <p:cNvPr id="10" name="Text Box 96">
            <a:extLst>
              <a:ext uri="{FF2B5EF4-FFF2-40B4-BE49-F238E27FC236}">
                <a16:creationId xmlns:a16="http://schemas.microsoft.com/office/drawing/2014/main" id="{C286CEAA-85C5-49A6-8357-3FC45CF7F7EE}"/>
              </a:ext>
            </a:extLst>
          </p:cNvPr>
          <p:cNvSpPr txBox="1">
            <a:spLocks/>
          </p:cNvSpPr>
          <p:nvPr/>
        </p:nvSpPr>
        <p:spPr bwMode="auto">
          <a:xfrm>
            <a:off x="6506404" y="5138507"/>
            <a:ext cx="2566651" cy="427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الحضور والغياب</a:t>
            </a:r>
            <a:endParaRPr lang="en-US" altLang="en-US" sz="2400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pic>
        <p:nvPicPr>
          <p:cNvPr id="1026" name="Picture 2" descr="صور مكتوب عليها صباح الخير , صور صباحية مكتوب عليها أدعية عن الصباح , صباح  يوم جميل | فوتوجرافر | Beautiful morning messages, Good morning arabic,  Good morning gif">
            <a:extLst>
              <a:ext uri="{FF2B5EF4-FFF2-40B4-BE49-F238E27FC236}">
                <a16:creationId xmlns:a16="http://schemas.microsoft.com/office/drawing/2014/main" id="{ADEA30F4-98A9-4CB0-BC76-EFE9E717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61" y="550857"/>
            <a:ext cx="2099765" cy="26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92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5605B2-B68C-4052-9BF3-E127D6ED3AFF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C481A7B-0C96-403C-BF31-762897AB0C24}"/>
              </a:ext>
            </a:extLst>
          </p:cNvPr>
          <p:cNvSpPr txBox="1"/>
          <p:nvPr/>
        </p:nvSpPr>
        <p:spPr>
          <a:xfrm>
            <a:off x="6743253" y="19504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تذكرة خروج  : </a:t>
            </a:r>
          </a:p>
          <a:p>
            <a:pPr algn="ctr"/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مدى فهمك للدرس </a:t>
            </a:r>
            <a:endParaRPr lang="en-US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C977A91-5039-40B9-A8B4-90AE81472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4257" cy="1611078"/>
          </a:xfrm>
          <a:prstGeom prst="rect">
            <a:avLst/>
          </a:prstGeom>
        </p:spPr>
      </p:pic>
      <p:pic>
        <p:nvPicPr>
          <p:cNvPr id="7" name="صورة 6" descr="صورة تحتوي على عنصر, رسم&#10;&#10;تم إنشاء الوصف تلقائياً">
            <a:extLst>
              <a:ext uri="{FF2B5EF4-FFF2-40B4-BE49-F238E27FC236}">
                <a16:creationId xmlns:a16="http://schemas.microsoft.com/office/drawing/2014/main" id="{3748C27A-EBF0-43E7-820C-624AC1EF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7467" y="1253794"/>
            <a:ext cx="9530064" cy="442622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E34A50-BE08-47A4-88FA-328224B601E0}"/>
              </a:ext>
            </a:extLst>
          </p:cNvPr>
          <p:cNvSpPr txBox="1"/>
          <p:nvPr/>
        </p:nvSpPr>
        <p:spPr>
          <a:xfrm>
            <a:off x="5118679" y="5148194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AE" dirty="0"/>
              <a:t>أحتاج لمساعدة</a:t>
            </a:r>
            <a:endParaRPr lang="en-US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F03546-DCDB-444D-8086-8CB38BC7CA8C}"/>
              </a:ext>
            </a:extLst>
          </p:cNvPr>
          <p:cNvSpPr txBox="1"/>
          <p:nvPr/>
        </p:nvSpPr>
        <p:spPr>
          <a:xfrm>
            <a:off x="1999832" y="5115202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 أفهم الدرس </a:t>
            </a:r>
            <a:endParaRPr lang="en-US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2AEB214-360E-433D-9065-F4C2B4A8E30B}"/>
              </a:ext>
            </a:extLst>
          </p:cNvPr>
          <p:cNvSpPr txBox="1"/>
          <p:nvPr/>
        </p:nvSpPr>
        <p:spPr>
          <a:xfrm>
            <a:off x="8382385" y="5148194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AE" dirty="0"/>
              <a:t>فهمت الدرس </a:t>
            </a:r>
            <a:endParaRPr lang="en-US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FA796BA-0940-4664-832F-A9E8CA773DCF}"/>
              </a:ext>
            </a:extLst>
          </p:cNvPr>
          <p:cNvSpPr txBox="1"/>
          <p:nvPr/>
        </p:nvSpPr>
        <p:spPr>
          <a:xfrm>
            <a:off x="9195072" y="1465467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1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0163AD-ED3C-427E-957F-E2D095E120A4}"/>
              </a:ext>
            </a:extLst>
          </p:cNvPr>
          <p:cNvSpPr txBox="1"/>
          <p:nvPr/>
        </p:nvSpPr>
        <p:spPr>
          <a:xfrm>
            <a:off x="6024963" y="1415084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2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29D5A0C-EFC6-489B-9814-8F012851D4B1}"/>
              </a:ext>
            </a:extLst>
          </p:cNvPr>
          <p:cNvSpPr txBox="1"/>
          <p:nvPr/>
        </p:nvSpPr>
        <p:spPr>
          <a:xfrm>
            <a:off x="3138534" y="1518487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2053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E690FD-8A47-4BD0-90FC-7FA7306EB44E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41D28F9C-70DB-4865-810F-D026C854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3816" r="1577" b="2416"/>
          <a:stretch/>
        </p:blipFill>
        <p:spPr>
          <a:xfrm>
            <a:off x="530088" y="1510749"/>
            <a:ext cx="11078816" cy="4837916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33E43FCE-2A63-4ED9-943B-FBE757F6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352" r="1577" b="80097"/>
          <a:stretch/>
        </p:blipFill>
        <p:spPr>
          <a:xfrm>
            <a:off x="1921566" y="368300"/>
            <a:ext cx="7739270" cy="927100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420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E2DFBBA-4E5B-49F8-BDCB-6F1420FE8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192156"/>
            <a:ext cx="4680236" cy="651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4896A-A59D-4B69-91F3-A1475E58DD1B}"/>
              </a:ext>
            </a:extLst>
          </p:cNvPr>
          <p:cNvSpPr txBox="1"/>
          <p:nvPr/>
        </p:nvSpPr>
        <p:spPr>
          <a:xfrm>
            <a:off x="5335933" y="1806381"/>
            <a:ext cx="5162748" cy="1938992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اتصل بالرقم الموضح على الشاشة للتوصل إلى العبارة من اليمين إلى اليسار  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8EB3C-5496-4457-9534-A79D270F030E}"/>
              </a:ext>
            </a:extLst>
          </p:cNvPr>
          <p:cNvSpPr txBox="1"/>
          <p:nvPr/>
        </p:nvSpPr>
        <p:spPr>
          <a:xfrm>
            <a:off x="3160945" y="4004935"/>
            <a:ext cx="1490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ص</a:t>
            </a:r>
            <a:r>
              <a:rPr lang="ar-AE" sz="2800" b="1" dirty="0"/>
              <a:t> </a:t>
            </a:r>
            <a:r>
              <a:rPr lang="en-GB" sz="2800" b="1" dirty="0"/>
              <a:t>   </a:t>
            </a:r>
            <a:r>
              <a:rPr lang="en-GB" sz="4000" b="1" dirty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8FA61-E05C-49B6-98D7-644854C3A38C}"/>
              </a:ext>
            </a:extLst>
          </p:cNvPr>
          <p:cNvSpPr txBox="1"/>
          <p:nvPr/>
        </p:nvSpPr>
        <p:spPr>
          <a:xfrm>
            <a:off x="2196099" y="3998293"/>
            <a:ext cx="84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و</a:t>
            </a:r>
            <a:r>
              <a:rPr lang="en-GB" sz="4000" b="1" dirty="0">
                <a:solidFill>
                  <a:srgbClr val="FF0000"/>
                </a:solidFill>
              </a:rPr>
              <a:t>2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B3025-3622-43EA-B2FB-2AC8E7BAA441}"/>
              </a:ext>
            </a:extLst>
          </p:cNvPr>
          <p:cNvSpPr txBox="1"/>
          <p:nvPr/>
        </p:nvSpPr>
        <p:spPr>
          <a:xfrm>
            <a:off x="3425325" y="4871742"/>
            <a:ext cx="114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4000" b="1" dirty="0"/>
              <a:t> </a:t>
            </a:r>
            <a:r>
              <a:rPr lang="ar-AE" sz="4000" b="1" dirty="0"/>
              <a:t>ن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9DD96-9EF8-4669-8F19-F9A49D051470}"/>
              </a:ext>
            </a:extLst>
          </p:cNvPr>
          <p:cNvSpPr txBox="1"/>
          <p:nvPr/>
        </p:nvSpPr>
        <p:spPr>
          <a:xfrm>
            <a:off x="2221252" y="4858491"/>
            <a:ext cx="84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800" b="1" dirty="0"/>
              <a:t> </a:t>
            </a:r>
            <a:r>
              <a:rPr lang="ar-AE" sz="4000" b="1" dirty="0"/>
              <a:t>ا</a:t>
            </a:r>
            <a:r>
              <a:rPr lang="ar-DZ" sz="2800" b="1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5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DA9B7-4C31-4A07-AD68-FA6ED81635B5}"/>
              </a:ext>
            </a:extLst>
          </p:cNvPr>
          <p:cNvSpPr txBox="1"/>
          <p:nvPr/>
        </p:nvSpPr>
        <p:spPr>
          <a:xfrm>
            <a:off x="602968" y="3991689"/>
            <a:ext cx="1248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/>
              <a:t> ل </a:t>
            </a:r>
            <a:r>
              <a:rPr lang="en-GB" sz="4000" b="1" dirty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3829BC-5CB3-44F2-A276-2A632D6B4352}"/>
              </a:ext>
            </a:extLst>
          </p:cNvPr>
          <p:cNvSpPr txBox="1"/>
          <p:nvPr/>
        </p:nvSpPr>
        <p:spPr>
          <a:xfrm>
            <a:off x="563212" y="4858490"/>
            <a:ext cx="114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ر</a:t>
            </a:r>
            <a:r>
              <a:rPr lang="ar-BH" sz="4000" b="1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8FD4E-FCCF-4A9D-8D9A-016BBD8D1FFF}"/>
              </a:ext>
            </a:extLst>
          </p:cNvPr>
          <p:cNvSpPr txBox="1"/>
          <p:nvPr/>
        </p:nvSpPr>
        <p:spPr>
          <a:xfrm>
            <a:off x="2988829" y="5672221"/>
            <a:ext cx="149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ق</a:t>
            </a:r>
            <a:r>
              <a:rPr lang="ar-DZ" sz="4000" b="1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9</a:t>
            </a:r>
            <a:r>
              <a:rPr lang="en-GB" sz="2800" b="1" dirty="0"/>
              <a:t> 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28B8FE-944B-471B-891B-26EF2051FD9F}"/>
              </a:ext>
            </a:extLst>
          </p:cNvPr>
          <p:cNvSpPr txBox="1"/>
          <p:nvPr/>
        </p:nvSpPr>
        <p:spPr>
          <a:xfrm>
            <a:off x="2098861" y="5696321"/>
            <a:ext cx="114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/>
              <a:t> </a:t>
            </a:r>
            <a:r>
              <a:rPr lang="ar-AE" sz="4000" b="1" dirty="0"/>
              <a:t>ب</a:t>
            </a:r>
            <a:r>
              <a:rPr lang="en-GB" sz="4000" b="1" dirty="0">
                <a:solidFill>
                  <a:srgbClr val="FF0000"/>
                </a:solidFill>
              </a:rPr>
              <a:t>8</a:t>
            </a:r>
            <a:r>
              <a:rPr lang="en-GB" sz="4000" b="1" dirty="0"/>
              <a:t> </a:t>
            </a:r>
            <a:endParaRPr lang="en-US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5CCA51-ADDB-4C58-A37C-C07469A730BB}"/>
              </a:ext>
            </a:extLst>
          </p:cNvPr>
          <p:cNvSpPr txBox="1"/>
          <p:nvPr/>
        </p:nvSpPr>
        <p:spPr>
          <a:xfrm>
            <a:off x="720615" y="5680119"/>
            <a:ext cx="114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/>
              <a:t> </a:t>
            </a:r>
            <a:r>
              <a:rPr lang="ar-AE" sz="4000" b="1" dirty="0"/>
              <a:t>ي</a:t>
            </a:r>
            <a:r>
              <a:rPr lang="ar-DZ" sz="4000" b="1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38573-6A7C-43FD-B4DE-CB5B946DDC27}"/>
              </a:ext>
            </a:extLst>
          </p:cNvPr>
          <p:cNvSpPr txBox="1"/>
          <p:nvPr/>
        </p:nvSpPr>
        <p:spPr>
          <a:xfrm>
            <a:off x="6163136" y="4345632"/>
            <a:ext cx="5264872" cy="1569660"/>
          </a:xfrm>
          <a:custGeom>
            <a:avLst/>
            <a:gdLst>
              <a:gd name="connsiteX0" fmla="*/ 0 w 5264872"/>
              <a:gd name="connsiteY0" fmla="*/ 0 h 1569660"/>
              <a:gd name="connsiteX1" fmla="*/ 763406 w 5264872"/>
              <a:gd name="connsiteY1" fmla="*/ 0 h 1569660"/>
              <a:gd name="connsiteX2" fmla="*/ 1263569 w 5264872"/>
              <a:gd name="connsiteY2" fmla="*/ 0 h 1569660"/>
              <a:gd name="connsiteX3" fmla="*/ 1869030 w 5264872"/>
              <a:gd name="connsiteY3" fmla="*/ 0 h 1569660"/>
              <a:gd name="connsiteX4" fmla="*/ 2474490 w 5264872"/>
              <a:gd name="connsiteY4" fmla="*/ 0 h 1569660"/>
              <a:gd name="connsiteX5" fmla="*/ 2974653 w 5264872"/>
              <a:gd name="connsiteY5" fmla="*/ 0 h 1569660"/>
              <a:gd name="connsiteX6" fmla="*/ 3685410 w 5264872"/>
              <a:gd name="connsiteY6" fmla="*/ 0 h 1569660"/>
              <a:gd name="connsiteX7" fmla="*/ 4343519 w 5264872"/>
              <a:gd name="connsiteY7" fmla="*/ 0 h 1569660"/>
              <a:gd name="connsiteX8" fmla="*/ 5264872 w 5264872"/>
              <a:gd name="connsiteY8" fmla="*/ 0 h 1569660"/>
              <a:gd name="connsiteX9" fmla="*/ 5264872 w 5264872"/>
              <a:gd name="connsiteY9" fmla="*/ 476130 h 1569660"/>
              <a:gd name="connsiteX10" fmla="*/ 5264872 w 5264872"/>
              <a:gd name="connsiteY10" fmla="*/ 983654 h 1569660"/>
              <a:gd name="connsiteX11" fmla="*/ 5264872 w 5264872"/>
              <a:gd name="connsiteY11" fmla="*/ 1569660 h 1569660"/>
              <a:gd name="connsiteX12" fmla="*/ 4554114 w 5264872"/>
              <a:gd name="connsiteY12" fmla="*/ 1569660 h 1569660"/>
              <a:gd name="connsiteX13" fmla="*/ 4053951 w 5264872"/>
              <a:gd name="connsiteY13" fmla="*/ 1569660 h 1569660"/>
              <a:gd name="connsiteX14" fmla="*/ 3501140 w 5264872"/>
              <a:gd name="connsiteY14" fmla="*/ 1569660 h 1569660"/>
              <a:gd name="connsiteX15" fmla="*/ 2895680 w 5264872"/>
              <a:gd name="connsiteY15" fmla="*/ 1569660 h 1569660"/>
              <a:gd name="connsiteX16" fmla="*/ 2342868 w 5264872"/>
              <a:gd name="connsiteY16" fmla="*/ 1569660 h 1569660"/>
              <a:gd name="connsiteX17" fmla="*/ 1737408 w 5264872"/>
              <a:gd name="connsiteY17" fmla="*/ 1569660 h 1569660"/>
              <a:gd name="connsiteX18" fmla="*/ 1184596 w 5264872"/>
              <a:gd name="connsiteY18" fmla="*/ 1569660 h 1569660"/>
              <a:gd name="connsiteX19" fmla="*/ 579136 w 5264872"/>
              <a:gd name="connsiteY19" fmla="*/ 1569660 h 1569660"/>
              <a:gd name="connsiteX20" fmla="*/ 0 w 5264872"/>
              <a:gd name="connsiteY20" fmla="*/ 1569660 h 1569660"/>
              <a:gd name="connsiteX21" fmla="*/ 0 w 5264872"/>
              <a:gd name="connsiteY21" fmla="*/ 1046440 h 1569660"/>
              <a:gd name="connsiteX22" fmla="*/ 0 w 5264872"/>
              <a:gd name="connsiteY22" fmla="*/ 507523 h 1569660"/>
              <a:gd name="connsiteX23" fmla="*/ 0 w 5264872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64872" h="1569660" extrusionOk="0">
                <a:moveTo>
                  <a:pt x="0" y="0"/>
                </a:moveTo>
                <a:cubicBezTo>
                  <a:pt x="343945" y="-2276"/>
                  <a:pt x="537125" y="20321"/>
                  <a:pt x="763406" y="0"/>
                </a:cubicBezTo>
                <a:cubicBezTo>
                  <a:pt x="989687" y="-20321"/>
                  <a:pt x="1020857" y="3004"/>
                  <a:pt x="1263569" y="0"/>
                </a:cubicBezTo>
                <a:cubicBezTo>
                  <a:pt x="1506281" y="-3004"/>
                  <a:pt x="1683291" y="-2200"/>
                  <a:pt x="1869030" y="0"/>
                </a:cubicBezTo>
                <a:cubicBezTo>
                  <a:pt x="2054769" y="2200"/>
                  <a:pt x="2266106" y="24493"/>
                  <a:pt x="2474490" y="0"/>
                </a:cubicBezTo>
                <a:cubicBezTo>
                  <a:pt x="2682874" y="-24493"/>
                  <a:pt x="2759822" y="17110"/>
                  <a:pt x="2974653" y="0"/>
                </a:cubicBezTo>
                <a:cubicBezTo>
                  <a:pt x="3189484" y="-17110"/>
                  <a:pt x="3387373" y="-12880"/>
                  <a:pt x="3685410" y="0"/>
                </a:cubicBezTo>
                <a:cubicBezTo>
                  <a:pt x="3983447" y="12880"/>
                  <a:pt x="4155376" y="20259"/>
                  <a:pt x="4343519" y="0"/>
                </a:cubicBezTo>
                <a:cubicBezTo>
                  <a:pt x="4531662" y="-20259"/>
                  <a:pt x="5003427" y="-42330"/>
                  <a:pt x="5264872" y="0"/>
                </a:cubicBezTo>
                <a:cubicBezTo>
                  <a:pt x="5281748" y="107860"/>
                  <a:pt x="5242950" y="312000"/>
                  <a:pt x="5264872" y="476130"/>
                </a:cubicBezTo>
                <a:cubicBezTo>
                  <a:pt x="5286795" y="640260"/>
                  <a:pt x="5262818" y="846055"/>
                  <a:pt x="5264872" y="983654"/>
                </a:cubicBezTo>
                <a:cubicBezTo>
                  <a:pt x="5266926" y="1121253"/>
                  <a:pt x="5270575" y="1283895"/>
                  <a:pt x="5264872" y="1569660"/>
                </a:cubicBezTo>
                <a:cubicBezTo>
                  <a:pt x="5011120" y="1600982"/>
                  <a:pt x="4829656" y="1570612"/>
                  <a:pt x="4554114" y="1569660"/>
                </a:cubicBezTo>
                <a:cubicBezTo>
                  <a:pt x="4278572" y="1568708"/>
                  <a:pt x="4259136" y="1569499"/>
                  <a:pt x="4053951" y="1569660"/>
                </a:cubicBezTo>
                <a:cubicBezTo>
                  <a:pt x="3848766" y="1569821"/>
                  <a:pt x="3678218" y="1578460"/>
                  <a:pt x="3501140" y="1569660"/>
                </a:cubicBezTo>
                <a:cubicBezTo>
                  <a:pt x="3324062" y="1560860"/>
                  <a:pt x="3099288" y="1552843"/>
                  <a:pt x="2895680" y="1569660"/>
                </a:cubicBezTo>
                <a:cubicBezTo>
                  <a:pt x="2692072" y="1586477"/>
                  <a:pt x="2529177" y="1554591"/>
                  <a:pt x="2342868" y="1569660"/>
                </a:cubicBezTo>
                <a:cubicBezTo>
                  <a:pt x="2156559" y="1584729"/>
                  <a:pt x="1898822" y="1563491"/>
                  <a:pt x="1737408" y="1569660"/>
                </a:cubicBezTo>
                <a:cubicBezTo>
                  <a:pt x="1575994" y="1575829"/>
                  <a:pt x="1379323" y="1564566"/>
                  <a:pt x="1184596" y="1569660"/>
                </a:cubicBezTo>
                <a:cubicBezTo>
                  <a:pt x="989869" y="1574754"/>
                  <a:pt x="743969" y="1580669"/>
                  <a:pt x="579136" y="1569660"/>
                </a:cubicBezTo>
                <a:cubicBezTo>
                  <a:pt x="414303" y="1558651"/>
                  <a:pt x="145157" y="1564986"/>
                  <a:pt x="0" y="1569660"/>
                </a:cubicBezTo>
                <a:cubicBezTo>
                  <a:pt x="-6072" y="1322740"/>
                  <a:pt x="-25179" y="1217297"/>
                  <a:pt x="0" y="1046440"/>
                </a:cubicBezTo>
                <a:cubicBezTo>
                  <a:pt x="25179" y="875583"/>
                  <a:pt x="-19901" y="759437"/>
                  <a:pt x="0" y="507523"/>
                </a:cubicBezTo>
                <a:cubicBezTo>
                  <a:pt x="19901" y="255609"/>
                  <a:pt x="15605" y="2528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 rtl="1"/>
            <a:endParaRPr lang="en-GB" sz="2400" b="1" dirty="0"/>
          </a:p>
          <a:p>
            <a:pPr algn="r" rtl="1"/>
            <a:r>
              <a:rPr lang="en-GB" sz="2400" b="1" dirty="0"/>
              <a:t>48315 </a:t>
            </a:r>
            <a:r>
              <a:rPr lang="ar-AE" sz="2400" b="1" dirty="0"/>
              <a:t>......................................</a:t>
            </a:r>
          </a:p>
          <a:p>
            <a:pPr algn="r" rtl="1"/>
            <a:r>
              <a:rPr lang="en-GB" sz="2400" b="1" dirty="0"/>
              <a:t>6797152</a:t>
            </a:r>
            <a:r>
              <a:rPr lang="ar-SA" sz="2400" b="1" dirty="0"/>
              <a:t> ................................</a:t>
            </a:r>
            <a:endParaRPr lang="ar-AE" sz="2400" b="1" dirty="0"/>
          </a:p>
          <a:p>
            <a:pPr algn="r" rtl="1"/>
            <a:endParaRPr lang="ar-DZ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0759E-0CB4-4472-BD6E-294BDEBAD527}"/>
              </a:ext>
            </a:extLst>
          </p:cNvPr>
          <p:cNvSpPr txBox="1"/>
          <p:nvPr/>
        </p:nvSpPr>
        <p:spPr>
          <a:xfrm>
            <a:off x="150285" y="1427345"/>
            <a:ext cx="432911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>
                <a:solidFill>
                  <a:srgbClr val="FF0000"/>
                </a:solidFill>
              </a:rPr>
              <a:t>عنوان الدرس :</a:t>
            </a:r>
            <a:endParaRPr lang="ar-AE" sz="4000" b="1" dirty="0">
              <a:solidFill>
                <a:srgbClr val="FF0000"/>
              </a:solidFill>
            </a:endParaRPr>
          </a:p>
          <a:p>
            <a:pPr algn="r" rtl="1"/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92696" y="2731631"/>
            <a:ext cx="29817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>
                <a:solidFill>
                  <a:schemeClr val="accent1">
                    <a:lumMod val="75000"/>
                  </a:schemeClr>
                </a:solidFill>
              </a:rPr>
              <a:t>الصبر و اليقين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12F34786-59B9-41E7-9730-F10FB7A104C8}"/>
              </a:ext>
            </a:extLst>
          </p:cNvPr>
          <p:cNvSpPr txBox="1"/>
          <p:nvPr/>
        </p:nvSpPr>
        <p:spPr>
          <a:xfrm>
            <a:off x="7253409" y="4637737"/>
            <a:ext cx="21216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الصبر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B1437954-07B7-4106-B5B6-C460C269A535}"/>
              </a:ext>
            </a:extLst>
          </p:cNvPr>
          <p:cNvSpPr txBox="1"/>
          <p:nvPr/>
        </p:nvSpPr>
        <p:spPr>
          <a:xfrm>
            <a:off x="7253409" y="4984126"/>
            <a:ext cx="21216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واليقين</a:t>
            </a:r>
          </a:p>
        </p:txBody>
      </p:sp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462B69D-413F-4478-8D0B-B74269C4AA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37" y="184788"/>
            <a:ext cx="2266363" cy="26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ไอเดีย Banner 100+ รายการ | กรอบ, การออกแบบปก, การออกแบบโปสเตอร์">
            <a:extLst>
              <a:ext uri="{FF2B5EF4-FFF2-40B4-BE49-F238E27FC236}">
                <a16:creationId xmlns:a16="http://schemas.microsoft.com/office/drawing/2014/main" id="{35290E71-390A-4CAE-9AB4-167435DAF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3"/>
          <a:stretch/>
        </p:blipFill>
        <p:spPr bwMode="auto">
          <a:xfrm>
            <a:off x="647395" y="1626382"/>
            <a:ext cx="6794413" cy="39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C64E66F-89BA-416C-BC95-887B47FB7B56}"/>
              </a:ext>
            </a:extLst>
          </p:cNvPr>
          <p:cNvSpPr txBox="1"/>
          <p:nvPr/>
        </p:nvSpPr>
        <p:spPr>
          <a:xfrm>
            <a:off x="7997027" y="-691741"/>
            <a:ext cx="5114037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latin typeface="SHAGARA v2"/>
            </a:endParaRPr>
          </a:p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الصّبر واليقين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8" name="Text Box 96">
            <a:extLst>
              <a:ext uri="{FF2B5EF4-FFF2-40B4-BE49-F238E27FC236}">
                <a16:creationId xmlns:a16="http://schemas.microsoft.com/office/drawing/2014/main" id="{47F1A725-82BF-4864-AD26-B33B0D4C5C70}"/>
              </a:ext>
            </a:extLst>
          </p:cNvPr>
          <p:cNvSpPr txBox="1">
            <a:spLocks/>
          </p:cNvSpPr>
          <p:nvPr/>
        </p:nvSpPr>
        <p:spPr bwMode="auto">
          <a:xfrm>
            <a:off x="1895062" y="481657"/>
            <a:ext cx="3993910" cy="6117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3600" b="1" dirty="0">
                <a:solidFill>
                  <a:srgbClr val="FF0000"/>
                </a:solidFill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هذا الدرس يعلمني : </a:t>
            </a:r>
            <a:endParaRPr lang="en-US" altLang="en-US" sz="3600" b="1" dirty="0">
              <a:solidFill>
                <a:srgbClr val="FF0000"/>
              </a:solidFill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sp>
        <p:nvSpPr>
          <p:cNvPr id="11" name="Text Box 96">
            <a:extLst>
              <a:ext uri="{FF2B5EF4-FFF2-40B4-BE49-F238E27FC236}">
                <a16:creationId xmlns:a16="http://schemas.microsoft.com/office/drawing/2014/main" id="{EDA757B2-5D1E-4C3C-A450-94FBDF394001}"/>
              </a:ext>
            </a:extLst>
          </p:cNvPr>
          <p:cNvSpPr txBox="1">
            <a:spLocks/>
          </p:cNvSpPr>
          <p:nvPr/>
        </p:nvSpPr>
        <p:spPr bwMode="auto">
          <a:xfrm>
            <a:off x="3448933" y="1865873"/>
            <a:ext cx="3577180" cy="427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أفسِّر معاني المفردات القرآنية </a:t>
            </a:r>
            <a:endParaRPr lang="en-US" altLang="en-US" sz="2400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sp>
        <p:nvSpPr>
          <p:cNvPr id="12" name="Text Box 96">
            <a:extLst>
              <a:ext uri="{FF2B5EF4-FFF2-40B4-BE49-F238E27FC236}">
                <a16:creationId xmlns:a16="http://schemas.microsoft.com/office/drawing/2014/main" id="{0CB2F2FA-84B1-40CC-8421-D56CCBE62576}"/>
              </a:ext>
            </a:extLst>
          </p:cNvPr>
          <p:cNvSpPr txBox="1">
            <a:spLocks/>
          </p:cNvSpPr>
          <p:nvPr/>
        </p:nvSpPr>
        <p:spPr bwMode="auto">
          <a:xfrm>
            <a:off x="3341077" y="3024392"/>
            <a:ext cx="3577180" cy="427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أبين المعنى الإجمالي للآيات </a:t>
            </a:r>
          </a:p>
        </p:txBody>
      </p:sp>
      <p:sp>
        <p:nvSpPr>
          <p:cNvPr id="13" name="Text Box 96">
            <a:extLst>
              <a:ext uri="{FF2B5EF4-FFF2-40B4-BE49-F238E27FC236}">
                <a16:creationId xmlns:a16="http://schemas.microsoft.com/office/drawing/2014/main" id="{A873D991-AFFE-4FB8-93DC-C39683F6CBC9}"/>
              </a:ext>
            </a:extLst>
          </p:cNvPr>
          <p:cNvSpPr txBox="1">
            <a:spLocks/>
          </p:cNvSpPr>
          <p:nvPr/>
        </p:nvSpPr>
        <p:spPr bwMode="auto">
          <a:xfrm>
            <a:off x="3379719" y="3863264"/>
            <a:ext cx="3715608" cy="427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أوضح الشبه بين القرآن والتوراة </a:t>
            </a:r>
            <a:endParaRPr lang="en-US" altLang="en-US" sz="2400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sp>
        <p:nvSpPr>
          <p:cNvPr id="14" name="Text Box 96">
            <a:extLst>
              <a:ext uri="{FF2B5EF4-FFF2-40B4-BE49-F238E27FC236}">
                <a16:creationId xmlns:a16="http://schemas.microsoft.com/office/drawing/2014/main" id="{30B261F5-4B67-4625-95D4-1004E0881A96}"/>
              </a:ext>
            </a:extLst>
          </p:cNvPr>
          <p:cNvSpPr txBox="1">
            <a:spLocks/>
          </p:cNvSpPr>
          <p:nvPr/>
        </p:nvSpPr>
        <p:spPr bwMode="auto">
          <a:xfrm>
            <a:off x="3448933" y="4664776"/>
            <a:ext cx="3715608" cy="7963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24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أوضح دلائل القدرة الإلهية الواردة في الآيات </a:t>
            </a:r>
            <a:endParaRPr lang="en-US" altLang="en-US" sz="2400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pic>
        <p:nvPicPr>
          <p:cNvPr id="15" name="صورة 1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1E1A1C2-D48B-4660-9F2E-FB363856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6244" r="18654" b="10408"/>
          <a:stretch/>
        </p:blipFill>
        <p:spPr>
          <a:xfrm>
            <a:off x="10431339" y="3580865"/>
            <a:ext cx="1419230" cy="20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BE507F7-F5D0-4CF3-B46B-330A5C806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047" t="32329" r="3977" b="2118"/>
          <a:stretch/>
        </p:blipFill>
        <p:spPr bwMode="auto">
          <a:xfrm>
            <a:off x="112540" y="253218"/>
            <a:ext cx="11929405" cy="645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268 السجدة 23-30 القارئ منصور السالمي">
            <a:hlinkClick r:id="" action="ppaction://media"/>
            <a:extLst>
              <a:ext uri="{FF2B5EF4-FFF2-40B4-BE49-F238E27FC236}">
                <a16:creationId xmlns:a16="http://schemas.microsoft.com/office/drawing/2014/main" id="{E76965FB-5297-4913-9752-A40F575D7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287" y="5494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Plango : PP-252กระดาษสี2หน้าๆละ1สี(เหลืองสด+เขียวแก่) : PP-252 2-color  paper with 1 color on each side (Fresh yellow + dark green)">
            <a:extLst>
              <a:ext uri="{FF2B5EF4-FFF2-40B4-BE49-F238E27FC236}">
                <a16:creationId xmlns:a16="http://schemas.microsoft.com/office/drawing/2014/main" id="{3FA3BA61-1CFE-4B21-8DDA-647C9C541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67CBD10-F565-408A-9708-5189E7B0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975" t="19412" b="62615"/>
          <a:stretch/>
        </p:blipFill>
        <p:spPr bwMode="auto">
          <a:xfrm>
            <a:off x="307853" y="279722"/>
            <a:ext cx="8655611" cy="116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شغل مخك (@shaghel_mo5ak) | Twitter">
            <a:extLst>
              <a:ext uri="{FF2B5EF4-FFF2-40B4-BE49-F238E27FC236}">
                <a16:creationId xmlns:a16="http://schemas.microsoft.com/office/drawing/2014/main" id="{2BC5F3E9-29C1-46A3-A054-B5736762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50" y="2122349"/>
            <a:ext cx="1802296" cy="18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51D15D6A-9464-4916-BDD5-03D88F36F13F}"/>
              </a:ext>
            </a:extLst>
          </p:cNvPr>
          <p:cNvSpPr txBox="1"/>
          <p:nvPr/>
        </p:nvSpPr>
        <p:spPr>
          <a:xfrm>
            <a:off x="6887425" y="4239711"/>
            <a:ext cx="432911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ما الهدف من إنزال التوراة ؟</a:t>
            </a:r>
          </a:p>
          <a:p>
            <a:pPr algn="r" rtl="1"/>
            <a:endParaRPr lang="en-US" sz="2800" b="1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49EC1F9C-7F07-4D2D-844B-A97488B25138}"/>
              </a:ext>
            </a:extLst>
          </p:cNvPr>
          <p:cNvSpPr txBox="1"/>
          <p:nvPr/>
        </p:nvSpPr>
        <p:spPr>
          <a:xfrm>
            <a:off x="6218756" y="4735651"/>
            <a:ext cx="586996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 استخرج من الآيات نعم الله تعالى على الإنسان ؟</a:t>
            </a:r>
          </a:p>
          <a:p>
            <a:pPr algn="r" rtl="1"/>
            <a:endParaRPr lang="en-US" sz="2800" b="1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AB4309F-0955-4E00-9101-B2A81B9020F5}"/>
              </a:ext>
            </a:extLst>
          </p:cNvPr>
          <p:cNvSpPr txBox="1"/>
          <p:nvPr/>
        </p:nvSpPr>
        <p:spPr>
          <a:xfrm>
            <a:off x="6117000" y="5558299"/>
            <a:ext cx="586996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اثنين من مؤهلات القيادة الواردة في الآية </a:t>
            </a:r>
            <a:r>
              <a:rPr lang="en-US" sz="2800" b="1" dirty="0">
                <a:solidFill>
                  <a:srgbClr val="FF0000"/>
                </a:solidFill>
              </a:rPr>
              <a:t>24</a:t>
            </a:r>
            <a:r>
              <a:rPr lang="ar-AE" sz="2800" b="1" dirty="0">
                <a:solidFill>
                  <a:srgbClr val="FF0000"/>
                </a:solidFill>
              </a:rPr>
              <a:t> ؟</a:t>
            </a:r>
          </a:p>
          <a:p>
            <a:pPr algn="r" rtl="1"/>
            <a:endParaRPr lang="en-US" sz="2800" b="1" dirty="0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7E60FB89-4CDA-4351-88D9-C6AE74BA88E4}"/>
              </a:ext>
            </a:extLst>
          </p:cNvPr>
          <p:cNvSpPr txBox="1"/>
          <p:nvPr/>
        </p:nvSpPr>
        <p:spPr>
          <a:xfrm>
            <a:off x="470344" y="4554500"/>
            <a:ext cx="4329113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حدد أوجه الاتفاق بين القرآن الكريم والتوراة التي أنزلت على موسى عليه السلام ؟</a:t>
            </a:r>
          </a:p>
          <a:p>
            <a:pPr algn="r" rtl="1"/>
            <a:endParaRPr lang="en-US" sz="2800" b="1" dirty="0"/>
          </a:p>
        </p:txBody>
      </p:sp>
      <p:pic>
        <p:nvPicPr>
          <p:cNvPr id="11" name="Picture 10" descr="التحدي-altahadi - Home | Facebook">
            <a:extLst>
              <a:ext uri="{FF2B5EF4-FFF2-40B4-BE49-F238E27FC236}">
                <a16:creationId xmlns:a16="http://schemas.microsoft.com/office/drawing/2014/main" id="{3E1D3118-CF76-4676-9856-23BC15DC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1" y="3012489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0492D35C-206C-4F11-9E1D-C09D140BDEB9}"/>
              </a:ext>
            </a:extLst>
          </p:cNvPr>
          <p:cNvSpPr txBox="1"/>
          <p:nvPr/>
        </p:nvSpPr>
        <p:spPr>
          <a:xfrm>
            <a:off x="-265043" y="3273504"/>
            <a:ext cx="432911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سؤال أبطال التحدي ؟</a:t>
            </a:r>
          </a:p>
          <a:p>
            <a:pPr algn="r" rtl="1"/>
            <a:endParaRPr lang="en-US" sz="2800" b="1" dirty="0"/>
          </a:p>
        </p:txBody>
      </p:sp>
      <p:pic>
        <p:nvPicPr>
          <p:cNvPr id="13" name="Picture 12" descr="Curved Arrow Pointing Direction 500*811 Transprent - Gambar Arah Panah  Melengkung , Free Transparent Clipart - ClipartKey">
            <a:extLst>
              <a:ext uri="{FF2B5EF4-FFF2-40B4-BE49-F238E27FC236}">
                <a16:creationId xmlns:a16="http://schemas.microsoft.com/office/drawing/2014/main" id="{60321FC2-8777-4F8C-A786-8B7A5248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307">
            <a:off x="-51120" y="3971119"/>
            <a:ext cx="834888" cy="10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745214B-D33B-41ED-A471-ACB90F909638}"/>
              </a:ext>
            </a:extLst>
          </p:cNvPr>
          <p:cNvSpPr/>
          <p:nvPr/>
        </p:nvSpPr>
        <p:spPr>
          <a:xfrm>
            <a:off x="4011061" y="6322471"/>
            <a:ext cx="4775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https://www.liveworksheets.com/1-zp1642907lg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BC4FCA83-5433-465A-89DE-77605B471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294" y="1796433"/>
            <a:ext cx="4526171" cy="22876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5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9C12481-CF2B-4510-A99A-BD0F0369AE03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74EAC45-DD89-49A3-AEC9-48408ABE8912}"/>
              </a:ext>
            </a:extLst>
          </p:cNvPr>
          <p:cNvGrpSpPr/>
          <p:nvPr/>
        </p:nvGrpSpPr>
        <p:grpSpPr>
          <a:xfrm>
            <a:off x="681264" y="521017"/>
            <a:ext cx="10581249" cy="2907983"/>
            <a:chOff x="588499" y="633047"/>
            <a:chExt cx="10581249" cy="290798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1FE2C23-A595-4C6B-834C-683EAC150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8423" t="51228" r="7953" b="8355"/>
            <a:stretch/>
          </p:blipFill>
          <p:spPr bwMode="auto">
            <a:xfrm>
              <a:off x="588499" y="633047"/>
              <a:ext cx="10581249" cy="2907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1CF0E6E4-5FFE-4DEA-8245-80BBB5A6BD5D}"/>
                </a:ext>
              </a:extLst>
            </p:cNvPr>
            <p:cNvSpPr/>
            <p:nvPr/>
          </p:nvSpPr>
          <p:spPr>
            <a:xfrm>
              <a:off x="10522634" y="633047"/>
              <a:ext cx="647114" cy="4668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52" name="Picture 8" descr="Paper Post-it Note Sticker - Sticky Note Png Vector, Transparent Png -  kindpng">
            <a:extLst>
              <a:ext uri="{FF2B5EF4-FFF2-40B4-BE49-F238E27FC236}">
                <a16:creationId xmlns:a16="http://schemas.microsoft.com/office/drawing/2014/main" id="{03ACA974-27B8-439B-B0D6-63061A94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" y="2807273"/>
            <a:ext cx="6608364" cy="29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ternet Explorer, الإنترنت, Internet Explorer 10 صورة بابوا نيو غينيا">
            <a:extLst>
              <a:ext uri="{FF2B5EF4-FFF2-40B4-BE49-F238E27FC236}">
                <a16:creationId xmlns:a16="http://schemas.microsoft.com/office/drawing/2014/main" id="{969EA979-2F15-484D-A4D9-F34F985A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2" y="2801364"/>
            <a:ext cx="1407008" cy="15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68E2A70E-AB3A-4A9C-BE99-CA84D751E680}"/>
              </a:ext>
            </a:extLst>
          </p:cNvPr>
          <p:cNvSpPr txBox="1"/>
          <p:nvPr/>
        </p:nvSpPr>
        <p:spPr>
          <a:xfrm>
            <a:off x="1456807" y="3701151"/>
            <a:ext cx="432911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باستخدام الشبكة العنكبوتية : ابحث يا بطل عن أمثلة أخرى للأم السابقة غير هود وثمود مبينا نوع العذاب الذي حل بهم ؟</a:t>
            </a:r>
          </a:p>
          <a:p>
            <a:pPr algn="r" rtl="1"/>
            <a:endParaRPr lang="en-US" sz="2800" b="1" dirty="0"/>
          </a:p>
        </p:txBody>
      </p:sp>
      <p:pic>
        <p:nvPicPr>
          <p:cNvPr id="6148" name="Picture 4" descr="Vector purple lattice notes tape PNG and Vector | Titulos bonitos para  apuntes, Libreta de apuntes, Fondos para blog">
            <a:extLst>
              <a:ext uri="{FF2B5EF4-FFF2-40B4-BE49-F238E27FC236}">
                <a16:creationId xmlns:a16="http://schemas.microsoft.com/office/drawing/2014/main" id="{5D2F07EE-CF07-4791-98C8-F244A9BC5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13294" r="14896" b="13187"/>
          <a:stretch/>
        </p:blipFill>
        <p:spPr bwMode="auto">
          <a:xfrm rot="20752652">
            <a:off x="8636975" y="3491229"/>
            <a:ext cx="3218792" cy="20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73AFD89C-AEF3-4950-BBA9-824738E115CD}"/>
              </a:ext>
            </a:extLst>
          </p:cNvPr>
          <p:cNvSpPr txBox="1"/>
          <p:nvPr/>
        </p:nvSpPr>
        <p:spPr>
          <a:xfrm rot="20169517">
            <a:off x="8927809" y="4029581"/>
            <a:ext cx="2630594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استخرج دليلين من الأدلة </a:t>
            </a:r>
          </a:p>
          <a:p>
            <a:pPr algn="r" rtl="1"/>
            <a:r>
              <a:rPr lang="ar-AE" sz="2400" b="1" dirty="0"/>
              <a:t>على القدرة الإلهية ؟ </a:t>
            </a:r>
          </a:p>
          <a:p>
            <a:pPr algn="r" rtl="1"/>
            <a:endParaRPr lang="en-US" sz="2800" b="1" dirty="0"/>
          </a:p>
        </p:txBody>
      </p:sp>
      <p:pic>
        <p:nvPicPr>
          <p:cNvPr id="6150" name="Picture 6" descr="Blank square grid reminder paper note vector | free image by rawpixel.com /  Chayanit | Note paper, Sticky notes, Powerpoint background design">
            <a:extLst>
              <a:ext uri="{FF2B5EF4-FFF2-40B4-BE49-F238E27FC236}">
                <a16:creationId xmlns:a16="http://schemas.microsoft.com/office/drawing/2014/main" id="{A4392C0E-91BA-499F-AA27-5722E59C4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15875" r="17306" b="15875"/>
          <a:stretch/>
        </p:blipFill>
        <p:spPr bwMode="auto">
          <a:xfrm>
            <a:off x="6421268" y="4037078"/>
            <a:ext cx="2218690" cy="23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8EEA766A-6C41-49E0-80FD-34D9011831C0}"/>
              </a:ext>
            </a:extLst>
          </p:cNvPr>
          <p:cNvSpPr txBox="1"/>
          <p:nvPr/>
        </p:nvSpPr>
        <p:spPr>
          <a:xfrm>
            <a:off x="6480453" y="4350568"/>
            <a:ext cx="21673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/>
              <a:t>ما الحكمة من عرض مجال الحياة والنماء بعد مجال الهلاك والفناء للأمم الماضية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332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قالب خلفية هندسية أضيق الحدود الصفراء Ppt, الأصفر, هندسي, بسيط صورة الخلفية  للتحميل مجانا">
            <a:extLst>
              <a:ext uri="{FF2B5EF4-FFF2-40B4-BE49-F238E27FC236}">
                <a16:creationId xmlns:a16="http://schemas.microsoft.com/office/drawing/2014/main" id="{4587475A-51F4-422B-8D59-226E3EDC8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5FA8EEE-3C7C-41C7-B469-BD5E86059101}"/>
              </a:ext>
            </a:extLst>
          </p:cNvPr>
          <p:cNvGrpSpPr/>
          <p:nvPr/>
        </p:nvGrpSpPr>
        <p:grpSpPr>
          <a:xfrm>
            <a:off x="5433392" y="2033032"/>
            <a:ext cx="6639339" cy="2044357"/>
            <a:chOff x="5393635" y="1767988"/>
            <a:chExt cx="6639339" cy="204435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0874974-99CF-4AB0-9771-2802273312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69" t="71175" r="7231" b="8117"/>
            <a:stretch/>
          </p:blipFill>
          <p:spPr bwMode="auto">
            <a:xfrm>
              <a:off x="5393635" y="1772530"/>
              <a:ext cx="6639339" cy="2039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0D6A6F6C-BADA-485E-89EA-08CC6EC95E7C}"/>
                </a:ext>
              </a:extLst>
            </p:cNvPr>
            <p:cNvSpPr/>
            <p:nvPr/>
          </p:nvSpPr>
          <p:spPr>
            <a:xfrm>
              <a:off x="10416209" y="1767988"/>
              <a:ext cx="1616765" cy="604151"/>
            </a:xfrm>
            <a:prstGeom prst="rect">
              <a:avLst/>
            </a:prstGeom>
            <a:solidFill>
              <a:srgbClr val="FEF7E0"/>
            </a:solidFill>
            <a:ln>
              <a:solidFill>
                <a:srgbClr val="FD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2" name="Picture 4" descr="فكر - YouTube">
            <a:extLst>
              <a:ext uri="{FF2B5EF4-FFF2-40B4-BE49-F238E27FC236}">
                <a16:creationId xmlns:a16="http://schemas.microsoft.com/office/drawing/2014/main" id="{1A970E5A-5113-4978-BE01-9F490D3C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313" y="-56950"/>
            <a:ext cx="2647123" cy="264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st It flecha">
            <a:extLst>
              <a:ext uri="{FF2B5EF4-FFF2-40B4-BE49-F238E27FC236}">
                <a16:creationId xmlns:a16="http://schemas.microsoft.com/office/drawing/2014/main" id="{6F709F51-1EDE-45A7-BCC8-55368BF7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6" y="2637183"/>
            <a:ext cx="4967743" cy="39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B20DF206-8960-480E-AA85-1860DA412445}"/>
              </a:ext>
            </a:extLst>
          </p:cNvPr>
          <p:cNvSpPr txBox="1"/>
          <p:nvPr/>
        </p:nvSpPr>
        <p:spPr>
          <a:xfrm>
            <a:off x="1126435" y="3071139"/>
            <a:ext cx="32704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/>
              <a:t>كيفية التعامل مع غير المسلمين في المجتمع المسلم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6454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062131-E813-4CFE-8D01-48FBED30573A}"/>
              </a:ext>
            </a:extLst>
          </p:cNvPr>
          <p:cNvGrpSpPr/>
          <p:nvPr/>
        </p:nvGrpSpPr>
        <p:grpSpPr>
          <a:xfrm>
            <a:off x="1691640" y="247650"/>
            <a:ext cx="8808720" cy="6362700"/>
            <a:chOff x="264160" y="95250"/>
            <a:chExt cx="8808720" cy="63627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E92109-CFE8-49FA-AC09-ECF0DA6CDDB1}"/>
                </a:ext>
              </a:extLst>
            </p:cNvPr>
            <p:cNvSpPr/>
            <p:nvPr/>
          </p:nvSpPr>
          <p:spPr>
            <a:xfrm>
              <a:off x="264160" y="95250"/>
              <a:ext cx="8808720" cy="63627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E372D2-B83D-4A12-B61E-7C7B224F971A}"/>
                </a:ext>
              </a:extLst>
            </p:cNvPr>
            <p:cNvSpPr/>
            <p:nvPr/>
          </p:nvSpPr>
          <p:spPr>
            <a:xfrm>
              <a:off x="416560" y="247650"/>
              <a:ext cx="8483600" cy="60579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CCA33D4-C160-45B0-9FB6-717F68F84E5E}"/>
              </a:ext>
            </a:extLst>
          </p:cNvPr>
          <p:cNvSpPr/>
          <p:nvPr/>
        </p:nvSpPr>
        <p:spPr>
          <a:xfrm>
            <a:off x="10575508" y="2855519"/>
            <a:ext cx="1534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التقييم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8" name="مجموعة 28">
            <a:extLst>
              <a:ext uri="{FF2B5EF4-FFF2-40B4-BE49-F238E27FC236}">
                <a16:creationId xmlns:a16="http://schemas.microsoft.com/office/drawing/2014/main" id="{B0F1E767-E597-4CE6-A17B-1A94B9E808C4}"/>
              </a:ext>
            </a:extLst>
          </p:cNvPr>
          <p:cNvGrpSpPr>
            <a:grpSpLocks/>
          </p:cNvGrpSpPr>
          <p:nvPr/>
        </p:nvGrpSpPr>
        <p:grpSpPr bwMode="auto">
          <a:xfrm>
            <a:off x="2602110" y="904875"/>
            <a:ext cx="6987779" cy="5048250"/>
            <a:chOff x="1989138" y="441325"/>
            <a:chExt cx="8213725" cy="6007229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715594C6-ADA5-47B2-B5AC-7284800924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89138" y="441325"/>
              <a:ext cx="8213725" cy="597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C2089F3D-FBAC-4E4C-83F4-D43337462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574675"/>
              <a:ext cx="2225675" cy="2855913"/>
            </a:xfrm>
            <a:custGeom>
              <a:avLst/>
              <a:gdLst>
                <a:gd name="T0" fmla="*/ 0 w 3923"/>
                <a:gd name="T1" fmla="*/ 0 h 5017"/>
                <a:gd name="T2" fmla="*/ 2147483646 w 3923"/>
                <a:gd name="T3" fmla="*/ 2147483646 h 5017"/>
                <a:gd name="T4" fmla="*/ 0 w 3923"/>
                <a:gd name="T5" fmla="*/ 2147483646 h 5017"/>
                <a:gd name="T6" fmla="*/ 0 w 3923"/>
                <a:gd name="T7" fmla="*/ 0 h 50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3" h="5017">
                  <a:moveTo>
                    <a:pt x="0" y="0"/>
                  </a:moveTo>
                  <a:cubicBezTo>
                    <a:pt x="1527" y="0"/>
                    <a:pt x="2971" y="695"/>
                    <a:pt x="3923" y="1889"/>
                  </a:cubicBezTo>
                  <a:lnTo>
                    <a:pt x="0" y="5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F2E1459-7318-492F-9335-3BAF88F86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1649413"/>
              <a:ext cx="2968625" cy="2416175"/>
            </a:xfrm>
            <a:custGeom>
              <a:avLst/>
              <a:gdLst>
                <a:gd name="T0" fmla="*/ 2147483646 w 5231"/>
                <a:gd name="T1" fmla="*/ 0 h 4245"/>
                <a:gd name="T2" fmla="*/ 2147483646 w 5231"/>
                <a:gd name="T3" fmla="*/ 2147483646 h 4245"/>
                <a:gd name="T4" fmla="*/ 0 w 5231"/>
                <a:gd name="T5" fmla="*/ 2147483646 h 4245"/>
                <a:gd name="T6" fmla="*/ 2147483646 w 5231"/>
                <a:gd name="T7" fmla="*/ 0 h 42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31" h="4245">
                  <a:moveTo>
                    <a:pt x="3923" y="0"/>
                  </a:moveTo>
                  <a:cubicBezTo>
                    <a:pt x="4875" y="1194"/>
                    <a:pt x="5231" y="2756"/>
                    <a:pt x="4892" y="4245"/>
                  </a:cubicBezTo>
                  <a:lnTo>
                    <a:pt x="0" y="3128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9933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05C38E0-1B50-488D-9582-6653CEE2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6" y="3430588"/>
              <a:ext cx="2774950" cy="2573338"/>
            </a:xfrm>
            <a:custGeom>
              <a:avLst/>
              <a:gdLst>
                <a:gd name="T0" fmla="*/ 2147483646 w 4892"/>
                <a:gd name="T1" fmla="*/ 2147483646 h 4520"/>
                <a:gd name="T2" fmla="*/ 2147483646 w 4892"/>
                <a:gd name="T3" fmla="*/ 2147483646 h 4520"/>
                <a:gd name="T4" fmla="*/ 0 w 4892"/>
                <a:gd name="T5" fmla="*/ 0 h 4520"/>
                <a:gd name="T6" fmla="*/ 2147483646 w 4892"/>
                <a:gd name="T7" fmla="*/ 2147483646 h 4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92" h="4520">
                  <a:moveTo>
                    <a:pt x="4892" y="1117"/>
                  </a:moveTo>
                  <a:cubicBezTo>
                    <a:pt x="4552" y="2605"/>
                    <a:pt x="3553" y="3858"/>
                    <a:pt x="2177" y="4520"/>
                  </a:cubicBezTo>
                  <a:lnTo>
                    <a:pt x="0" y="0"/>
                  </a:lnTo>
                  <a:lnTo>
                    <a:pt x="4892" y="111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11E15CC-189F-4A3E-8CA3-5868E68AB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3430588"/>
              <a:ext cx="2468563" cy="2949575"/>
            </a:xfrm>
            <a:custGeom>
              <a:avLst/>
              <a:gdLst>
                <a:gd name="T0" fmla="*/ 2147483646 w 4354"/>
                <a:gd name="T1" fmla="*/ 2147483646 h 5183"/>
                <a:gd name="T2" fmla="*/ 0 w 4354"/>
                <a:gd name="T3" fmla="*/ 2147483646 h 5183"/>
                <a:gd name="T4" fmla="*/ 2147483646 w 4354"/>
                <a:gd name="T5" fmla="*/ 0 h 5183"/>
                <a:gd name="T6" fmla="*/ 2147483646 w 4354"/>
                <a:gd name="T7" fmla="*/ 2147483646 h 5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54" h="5183">
                  <a:moveTo>
                    <a:pt x="4354" y="4520"/>
                  </a:moveTo>
                  <a:cubicBezTo>
                    <a:pt x="2978" y="5183"/>
                    <a:pt x="1376" y="5183"/>
                    <a:pt x="0" y="4520"/>
                  </a:cubicBezTo>
                  <a:lnTo>
                    <a:pt x="2177" y="0"/>
                  </a:lnTo>
                  <a:lnTo>
                    <a:pt x="4354" y="452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AB19B758-FECE-4CF8-BA1C-48C22FADC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813" y="3430588"/>
              <a:ext cx="2773363" cy="2573338"/>
            </a:xfrm>
            <a:custGeom>
              <a:avLst/>
              <a:gdLst>
                <a:gd name="T0" fmla="*/ 2147483646 w 4892"/>
                <a:gd name="T1" fmla="*/ 2147483646 h 4520"/>
                <a:gd name="T2" fmla="*/ 0 w 4892"/>
                <a:gd name="T3" fmla="*/ 2147483646 h 4520"/>
                <a:gd name="T4" fmla="*/ 2147483646 w 4892"/>
                <a:gd name="T5" fmla="*/ 0 h 4520"/>
                <a:gd name="T6" fmla="*/ 2147483646 w 4892"/>
                <a:gd name="T7" fmla="*/ 2147483646 h 4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92" h="4520">
                  <a:moveTo>
                    <a:pt x="2715" y="4520"/>
                  </a:moveTo>
                  <a:cubicBezTo>
                    <a:pt x="1339" y="3858"/>
                    <a:pt x="340" y="2605"/>
                    <a:pt x="0" y="1117"/>
                  </a:cubicBezTo>
                  <a:lnTo>
                    <a:pt x="4892" y="0"/>
                  </a:lnTo>
                  <a:lnTo>
                    <a:pt x="2715" y="4520"/>
                  </a:lnTo>
                  <a:close/>
                </a:path>
              </a:pathLst>
            </a:custGeom>
            <a:solidFill>
              <a:srgbClr val="5B9BD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7ED8CDBD-F4A2-4A17-A613-E4593B01F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1649413"/>
              <a:ext cx="2967038" cy="2416175"/>
            </a:xfrm>
            <a:custGeom>
              <a:avLst/>
              <a:gdLst>
                <a:gd name="T0" fmla="*/ 2147483646 w 5231"/>
                <a:gd name="T1" fmla="*/ 2147483646 h 4245"/>
                <a:gd name="T2" fmla="*/ 2147483646 w 5231"/>
                <a:gd name="T3" fmla="*/ 0 h 4245"/>
                <a:gd name="T4" fmla="*/ 2147483646 w 5231"/>
                <a:gd name="T5" fmla="*/ 2147483646 h 4245"/>
                <a:gd name="T6" fmla="*/ 2147483646 w 5231"/>
                <a:gd name="T7" fmla="*/ 2147483646 h 42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31" h="4245">
                  <a:moveTo>
                    <a:pt x="339" y="4245"/>
                  </a:moveTo>
                  <a:cubicBezTo>
                    <a:pt x="0" y="2756"/>
                    <a:pt x="356" y="1194"/>
                    <a:pt x="1308" y="0"/>
                  </a:cubicBezTo>
                  <a:lnTo>
                    <a:pt x="5231" y="3128"/>
                  </a:lnTo>
                  <a:lnTo>
                    <a:pt x="339" y="4245"/>
                  </a:lnTo>
                  <a:close/>
                </a:path>
              </a:pathLst>
            </a:custGeom>
            <a:solidFill>
              <a:srgbClr val="66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DF58E616-90B8-42E7-8672-E3990CE7F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088" y="574675"/>
              <a:ext cx="2224088" cy="2855913"/>
            </a:xfrm>
            <a:custGeom>
              <a:avLst/>
              <a:gdLst>
                <a:gd name="T0" fmla="*/ 0 w 3923"/>
                <a:gd name="T1" fmla="*/ 2147483646 h 5017"/>
                <a:gd name="T2" fmla="*/ 2147483646 w 3923"/>
                <a:gd name="T3" fmla="*/ 0 h 5017"/>
                <a:gd name="T4" fmla="*/ 2147483646 w 3923"/>
                <a:gd name="T5" fmla="*/ 2147483646 h 5017"/>
                <a:gd name="T6" fmla="*/ 0 w 3923"/>
                <a:gd name="T7" fmla="*/ 2147483646 h 50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3" h="5017">
                  <a:moveTo>
                    <a:pt x="0" y="1889"/>
                  </a:moveTo>
                  <a:cubicBezTo>
                    <a:pt x="952" y="695"/>
                    <a:pt x="2396" y="0"/>
                    <a:pt x="3923" y="0"/>
                  </a:cubicBezTo>
                  <a:lnTo>
                    <a:pt x="3923" y="5017"/>
                  </a:lnTo>
                  <a:lnTo>
                    <a:pt x="0" y="1889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egment 7 Text">
              <a:extLst>
                <a:ext uri="{FF2B5EF4-FFF2-40B4-BE49-F238E27FC236}">
                  <a16:creationId xmlns:a16="http://schemas.microsoft.com/office/drawing/2014/main" id="{372C3986-D8EB-4E7A-AB88-6210F51B04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98048">
              <a:off x="4256512" y="1372286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 أنواع الهداية؟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egment 6 Text">
              <a:extLst>
                <a:ext uri="{FF2B5EF4-FFF2-40B4-BE49-F238E27FC236}">
                  <a16:creationId xmlns:a16="http://schemas.microsoft.com/office/drawing/2014/main" id="{B5CA55AA-B0B3-4F35-92EA-F7BC064CAD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178933">
              <a:off x="3113808" y="2647103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مَامعنى (مرية)؟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egment 5 Text">
              <a:extLst>
                <a:ext uri="{FF2B5EF4-FFF2-40B4-BE49-F238E27FC236}">
                  <a16:creationId xmlns:a16="http://schemas.microsoft.com/office/drawing/2014/main" id="{BA46193A-0706-462A-B481-41A67C2B69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07676">
              <a:off x="3795670" y="4145631"/>
              <a:ext cx="1813145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 الحكمَة من إنْزَال التّورَاة؟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egment 4 Text">
              <a:extLst>
                <a:ext uri="{FF2B5EF4-FFF2-40B4-BE49-F238E27FC236}">
                  <a16:creationId xmlns:a16="http://schemas.microsoft.com/office/drawing/2014/main" id="{324B160B-D4F4-4C8E-83DA-CDF06286A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013713" y="4973608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مَاهي مُؤهلات القيادة الواردة في الآيات؟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egment 3 Text">
              <a:extLst>
                <a:ext uri="{FF2B5EF4-FFF2-40B4-BE49-F238E27FC236}">
                  <a16:creationId xmlns:a16="http://schemas.microsoft.com/office/drawing/2014/main" id="{C90D9C4B-FA53-4537-8AC0-A3B8EB045E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71044">
              <a:off x="6315555" y="4195144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مَا وجهُ الاخْتلاف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بيْن القُرآن والتّورَاة؟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egment 2 Text">
              <a:extLst>
                <a:ext uri="{FF2B5EF4-FFF2-40B4-BE49-F238E27FC236}">
                  <a16:creationId xmlns:a16="http://schemas.microsoft.com/office/drawing/2014/main" id="{C82F8FD9-FAAF-48EE-A64B-391155AA05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42172">
              <a:off x="6734102" y="2534163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مَا وجهُ الشّبه بين القرآن والتَوراة؟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egment 1 Text">
              <a:extLst>
                <a:ext uri="{FF2B5EF4-FFF2-40B4-BE49-F238E27FC236}">
                  <a16:creationId xmlns:a16="http://schemas.microsoft.com/office/drawing/2014/main" id="{97CE4F0D-D179-418D-97DF-B421BE8EDF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16188">
              <a:off x="5865927" y="1232261"/>
              <a:ext cx="2134632" cy="815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27000" rIns="27000" bIns="27000" anchor="ctr"/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Times New Roman" panose="02020603050405020304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ar-AE" altLang="ar-AE" sz="2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هاتِ دَليلا عَلى هداية التّوفيق</a:t>
              </a:r>
              <a:endParaRPr lang="en-US" alt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مجموعة 29">
            <a:extLst>
              <a:ext uri="{FF2B5EF4-FFF2-40B4-BE49-F238E27FC236}">
                <a16:creationId xmlns:a16="http://schemas.microsoft.com/office/drawing/2014/main" id="{44102BB4-C8EC-44F0-86DD-F32088728D70}"/>
              </a:ext>
            </a:extLst>
          </p:cNvPr>
          <p:cNvGrpSpPr>
            <a:grpSpLocks/>
          </p:cNvGrpSpPr>
          <p:nvPr/>
        </p:nvGrpSpPr>
        <p:grpSpPr bwMode="auto">
          <a:xfrm>
            <a:off x="5206007" y="2544366"/>
            <a:ext cx="1794272" cy="1808559"/>
            <a:chOff x="4954087" y="2297215"/>
            <a:chExt cx="2392648" cy="2411967"/>
          </a:xfrm>
        </p:grpSpPr>
        <p:sp>
          <p:nvSpPr>
            <p:cNvPr id="35" name="Spin Button">
              <a:extLst>
                <a:ext uri="{FF2B5EF4-FFF2-40B4-BE49-F238E27FC236}">
                  <a16:creationId xmlns:a16="http://schemas.microsoft.com/office/drawing/2014/main" id="{504C71E0-D15A-4A56-BA91-E36ECEDF1015}"/>
                </a:ext>
              </a:extLst>
            </p:cNvPr>
            <p:cNvSpPr/>
            <p:nvPr/>
          </p:nvSpPr>
          <p:spPr>
            <a:xfrm>
              <a:off x="5204635" y="258118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defTabSz="685800" rtl="1">
                <a:defRPr/>
              </a:pPr>
              <a:r>
                <a:rPr lang="ar-SA" sz="3000" b="1" dirty="0">
                  <a:solidFill>
                    <a:prstClr val="black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دوران</a:t>
              </a:r>
              <a:endParaRPr lang="en-GB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صورة 31">
              <a:extLst>
                <a:ext uri="{FF2B5EF4-FFF2-40B4-BE49-F238E27FC236}">
                  <a16:creationId xmlns:a16="http://schemas.microsoft.com/office/drawing/2014/main" id="{1B7C388E-6FB9-4F39-8249-93BD846A0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7841" r="24925" b="2443"/>
            <a:stretch>
              <a:fillRect/>
            </a:stretch>
          </p:blipFill>
          <p:spPr bwMode="auto">
            <a:xfrm>
              <a:off x="4954087" y="2297215"/>
              <a:ext cx="2392648" cy="241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شكل بيضاوي 33">
            <a:extLst>
              <a:ext uri="{FF2B5EF4-FFF2-40B4-BE49-F238E27FC236}">
                <a16:creationId xmlns:a16="http://schemas.microsoft.com/office/drawing/2014/main" id="{6CD97993-B9FE-44FD-AF59-EE3E036A33FA}"/>
              </a:ext>
            </a:extLst>
          </p:cNvPr>
          <p:cNvSpPr/>
          <p:nvPr/>
        </p:nvSpPr>
        <p:spPr>
          <a:xfrm>
            <a:off x="3696295" y="1016794"/>
            <a:ext cx="4762500" cy="4725591"/>
          </a:xfrm>
          <a:prstGeom prst="ellipse">
            <a:avLst/>
          </a:prstGeom>
          <a:noFill/>
          <a:ln w="1682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defRPr/>
            </a:pPr>
            <a:endParaRPr lang="ar-SA" sz="1350">
              <a:solidFill>
                <a:prstClr val="white"/>
              </a:solidFill>
              <a:latin typeface="Garamond" panose="02020404030301010803"/>
              <a:cs typeface="Times New Roman" panose="02020603050405020304" pitchFamily="18" charset="0"/>
            </a:endParaRPr>
          </a:p>
        </p:txBody>
      </p:sp>
      <p:pic>
        <p:nvPicPr>
          <p:cNvPr id="38" name="صورة 34">
            <a:extLst>
              <a:ext uri="{FF2B5EF4-FFF2-40B4-BE49-F238E27FC236}">
                <a16:creationId xmlns:a16="http://schemas.microsoft.com/office/drawing/2014/main" id="{CD44E772-181D-4040-B00D-0143C2DA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28" y="2880122"/>
            <a:ext cx="12049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0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262</Words>
  <Application>Microsoft Office PowerPoint</Application>
  <PresentationFormat>شاشة عريضة</PresentationFormat>
  <Paragraphs>64</Paragraphs>
  <Slides>10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20" baseType="lpstr">
      <vt:lpstr>Algerian</vt:lpstr>
      <vt:lpstr>Arabic Typesetting</vt:lpstr>
      <vt:lpstr>Arial</vt:lpstr>
      <vt:lpstr>Calibri</vt:lpstr>
      <vt:lpstr>Calibri Light</vt:lpstr>
      <vt:lpstr>Garamond</vt:lpstr>
      <vt:lpstr>Microsoft Sans Serif</vt:lpstr>
      <vt:lpstr>Microsoft Uighur</vt:lpstr>
      <vt:lpstr>SHAGARA v2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سعيد بن طوق</dc:creator>
  <cp:lastModifiedBy>fatma saeed obaid bin    touq</cp:lastModifiedBy>
  <cp:revision>17</cp:revision>
  <dcterms:created xsi:type="dcterms:W3CDTF">2021-01-09T18:17:51Z</dcterms:created>
  <dcterms:modified xsi:type="dcterms:W3CDTF">2021-11-30T09:46:18Z</dcterms:modified>
</cp:coreProperties>
</file>