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60" r:id="rId1"/>
    <p:sldMasterId id="2147483672" r:id="rId2"/>
  </p:sldMasterIdLst>
  <p:notesMasterIdLst>
    <p:notesMasterId r:id="rId29"/>
  </p:notesMasterIdLst>
  <p:sldIdLst>
    <p:sldId id="396" r:id="rId3"/>
    <p:sldId id="725" r:id="rId4"/>
    <p:sldId id="726" r:id="rId5"/>
    <p:sldId id="727" r:id="rId6"/>
    <p:sldId id="267" r:id="rId7"/>
    <p:sldId id="273" r:id="rId8"/>
    <p:sldId id="728" r:id="rId9"/>
    <p:sldId id="729" r:id="rId10"/>
    <p:sldId id="730" r:id="rId11"/>
    <p:sldId id="741" r:id="rId12"/>
    <p:sldId id="742" r:id="rId13"/>
    <p:sldId id="731" r:id="rId14"/>
    <p:sldId id="732" r:id="rId15"/>
    <p:sldId id="733" r:id="rId16"/>
    <p:sldId id="734" r:id="rId17"/>
    <p:sldId id="743" r:id="rId18"/>
    <p:sldId id="744" r:id="rId19"/>
    <p:sldId id="735" r:id="rId20"/>
    <p:sldId id="736" r:id="rId21"/>
    <p:sldId id="737" r:id="rId22"/>
    <p:sldId id="745" r:id="rId23"/>
    <p:sldId id="738" r:id="rId24"/>
    <p:sldId id="739" r:id="rId25"/>
    <p:sldId id="746" r:id="rId26"/>
    <p:sldId id="747" r:id="rId27"/>
    <p:sldId id="256" r:id="rId28"/>
  </p:sldIdLst>
  <p:sldSz cx="12192000" cy="6858000"/>
  <p:notesSz cx="6858000" cy="9144000"/>
  <p:embeddedFontLst>
    <p:embeddedFont>
      <p:font typeface="Calibri Light" panose="020F0302020204030204" pitchFamily="34" charset="0"/>
      <p:regular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6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0EB3DDC9-8150-444D-9753-932A6392D4FE}" type="datetimeFigureOut">
              <a:rPr lang="en-CA" smtClean="0"/>
              <a:t>2022-02-06</a:t>
            </a:fld>
            <a:endParaRPr lang="en-C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C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C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C3CD7B9C-F713-46CC-BFF8-46862063188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962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39FD6-1584-43B0-A534-B3A81143402D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3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AE5431-A765-478B-84E6-0D60556771B3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74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20523E-DF3A-45FF-8D93-C0A35AB5B0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0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9385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317704"/>
      </p:ext>
    </p:extLst>
  </p:cSld>
  <p:clrMapOvr>
    <a:masterClrMapping/>
  </p:clrMapOvr>
  <p:transition spd="slow">
    <p:cover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37457"/>
      </p:ext>
    </p:extLst>
  </p:cSld>
  <p:clrMapOvr>
    <a:masterClrMapping/>
  </p:clrMapOvr>
  <p:transition spd="slow">
    <p:cover dir="l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64FF928C-6FED-4EC9-9A47-464DAEAD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وان فرعي 2">
            <a:extLst>
              <a:ext uri="{FF2B5EF4-FFF2-40B4-BE49-F238E27FC236}">
                <a16:creationId xmlns="" xmlns:a16="http://schemas.microsoft.com/office/drawing/2014/main" id="{5153EC5D-AAB0-4977-84CC-0158FA7F4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2002DF71-718A-4652-B2C7-F0895AD4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8B552E34-AC6A-4529-80C5-87D1B5FC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C282ACD6-6C7E-41A6-AB49-D8975183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390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406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E5BBD3A5-1D47-419E-9C1C-C43A3E73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C56DFDB0-AD9C-455D-95D3-CAF56014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F8704B5B-A023-42FE-91C2-DF38396F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572D56E6-C271-425C-AD47-1DA444180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A330A795-F646-4F0E-8732-06F3A3756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88955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E8E712E-0661-493A-B098-BA72F3565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A4B6537F-00C7-458A-A582-1250622D8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AF5A8E97-A07A-46C2-B6D7-060CCA6CE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C5F91B36-99F5-4B41-B5AA-D64D7A8C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3C67A156-810D-4910-9E7F-53400BE28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E46D24D8-6D18-4B62-A613-EBC8D0FC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18363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24079A49-5936-4382-B07E-00DCEF579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نص 2">
            <a:extLst>
              <a:ext uri="{FF2B5EF4-FFF2-40B4-BE49-F238E27FC236}">
                <a16:creationId xmlns="" xmlns:a16="http://schemas.microsoft.com/office/drawing/2014/main" id="{8E04C990-F6C6-495B-A683-B2A47AB4E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="" xmlns:a16="http://schemas.microsoft.com/office/drawing/2014/main" id="{375F0C9F-37D3-4237-B83A-65050478B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5" name="عنصر نائب للنص 4">
            <a:extLst>
              <a:ext uri="{FF2B5EF4-FFF2-40B4-BE49-F238E27FC236}">
                <a16:creationId xmlns="" xmlns:a16="http://schemas.microsoft.com/office/drawing/2014/main" id="{318D7472-A36F-43B0-B64F-43A17CCC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="" xmlns:a16="http://schemas.microsoft.com/office/drawing/2014/main" id="{195B97FC-C2BE-4D21-AA01-8B45D6606F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="" xmlns:a16="http://schemas.microsoft.com/office/drawing/2014/main" id="{4E3023D2-80D1-4E81-9CAB-A1F1CB4A1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="" xmlns:a16="http://schemas.microsoft.com/office/drawing/2014/main" id="{793BC7CD-9292-4771-A454-242246B0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="" xmlns:a16="http://schemas.microsoft.com/office/drawing/2014/main" id="{3D16565D-4DA5-4148-8831-5C4B64743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37980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BCA5187C-5EE1-4751-8A52-9E3B6E5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="" xmlns:a16="http://schemas.microsoft.com/office/drawing/2014/main" id="{DA7644D3-0469-47BC-9F17-D8A53CB7D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="" xmlns:a16="http://schemas.microsoft.com/office/drawing/2014/main" id="{A3EED2B5-7953-43D7-A477-E00AA9EA5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="" xmlns:a16="http://schemas.microsoft.com/office/drawing/2014/main" id="{B4F9210D-959A-4CC8-89D9-8417FCCEF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55444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="" xmlns:a16="http://schemas.microsoft.com/office/drawing/2014/main" id="{25A0E101-726C-4256-866E-49CBB8DED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="" xmlns:a16="http://schemas.microsoft.com/office/drawing/2014/main" id="{008A6497-7B98-4E6A-BB1E-C8C35014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="" xmlns:a16="http://schemas.microsoft.com/office/drawing/2014/main" id="{1F50A8EE-4534-4C27-A163-8CBEEB2DA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07333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D29980A-C635-459A-A0FF-7E240D39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="" xmlns:a16="http://schemas.microsoft.com/office/drawing/2014/main" id="{82ED7554-B1DD-4DC9-8726-1C1202BE3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5B21B4BC-2259-4324-AA15-15F90CCE8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ED4B6F90-531C-40C0-B2BA-A9BF245D5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25A061FF-8D68-4D84-8839-C3565F4EE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DE6BF8BF-99F0-48C8-8D27-4E8FFB59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388145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99605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3E2746F8-68D7-4496-8A45-9D2B920BA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="" xmlns:a16="http://schemas.microsoft.com/office/drawing/2014/main" id="{E29A1251-C399-4A44-AFC8-A9FAFBE328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عنصر نائب للنص 3">
            <a:extLst>
              <a:ext uri="{FF2B5EF4-FFF2-40B4-BE49-F238E27FC236}">
                <a16:creationId xmlns="" xmlns:a16="http://schemas.microsoft.com/office/drawing/2014/main" id="{A1654644-5D52-4342-85E1-9088C58BA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="" xmlns:a16="http://schemas.microsoft.com/office/drawing/2014/main" id="{98E0D79A-ED1C-4C52-99C4-03B7C03A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="" xmlns:a16="http://schemas.microsoft.com/office/drawing/2014/main" id="{F9A9DA47-BFB3-4D71-880C-7E496420E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="" xmlns:a16="http://schemas.microsoft.com/office/drawing/2014/main" id="{097BC3FF-1F72-497F-A0C1-7BEFB5FF1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43593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="" xmlns:a16="http://schemas.microsoft.com/office/drawing/2014/main" id="{58A229C0-9912-4F32-8FC6-D55D7895A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741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7C201B6A-268A-4210-B80D-20DCC99EB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51218" y="1087499"/>
            <a:ext cx="2523836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145B7999-B2F2-4EB5-A8BA-177D088C00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A78F5ED0-2A1A-4F32-AF3C-7EC7216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B5B19D96-3033-4C89-BAAE-0C2EB4FA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6519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="" xmlns:a16="http://schemas.microsoft.com/office/drawing/2014/main" id="{03C07E73-D4CB-4BC8-ABF5-C914BAC83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AE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="" xmlns:a16="http://schemas.microsoft.com/office/drawing/2014/main" id="{E60AA9B6-97FD-4C6C-A9AF-33A998D95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="" xmlns:a16="http://schemas.microsoft.com/office/drawing/2014/main" id="{96540248-4128-41D2-8C3D-BFB85A44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842EC9-11C9-4C02-938C-753B6A6F03EB}" type="datetimeFigureOut">
              <a:rPr lang="ar-AE" smtClean="0"/>
              <a:t>05/07/1443</a:t>
            </a:fld>
            <a:endParaRPr lang="ar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="" xmlns:a16="http://schemas.microsoft.com/office/drawing/2014/main" id="{212F11A1-B5E8-40EB-A290-1F10BDDB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="" xmlns:a16="http://schemas.microsoft.com/office/drawing/2014/main" id="{0D4FB451-646E-4296-A488-36EF7C7C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A3F47-A52C-4EE5-9DD9-A2A8E165F0EB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33021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204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12859"/>
      </p:ext>
    </p:extLst>
  </p:cSld>
  <p:clrMapOvr>
    <a:masterClrMapping/>
  </p:clrMapOvr>
  <p:transition spd="slow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98605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96880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549916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54911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46601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94766"/>
      </p:ext>
    </p:extLst>
  </p:cSld>
  <p:clrMapOvr>
    <a:masterClrMapping/>
  </p:clrMapOvr>
  <p:transition spd="slow">
    <p:cover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EE518-0AEA-4539-B620-9446262B0D65}" type="datetimeFigureOut">
              <a:rPr lang="en-US" smtClean="0"/>
              <a:t>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B02F3-F6FB-4F89-88F9-3452A366F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3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="" xmlns:a16="http://schemas.microsoft.com/office/drawing/2014/main" id="{523D40FD-9A9E-430B-B5D7-DCF90C682894}"/>
              </a:ext>
            </a:extLst>
          </p:cNvPr>
          <p:cNvSpPr txBox="1"/>
          <p:nvPr userDrawn="1"/>
        </p:nvSpPr>
        <p:spPr>
          <a:xfrm>
            <a:off x="9698037" y="1953234"/>
            <a:ext cx="2400300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2000" b="1" dirty="0">
                <a:solidFill>
                  <a:srgbClr val="C00000"/>
                </a:solidFill>
              </a:rPr>
              <a:t>عنوان الدرس : </a:t>
            </a: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8-3</a:t>
            </a:r>
            <a:endParaRPr lang="x-none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ar-AE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الصورة القطبية و الديكارتية</a:t>
            </a:r>
            <a:r>
              <a:rPr lang="ar-AE" sz="2400" b="1" baseline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للمعادلات </a:t>
            </a:r>
            <a:endParaRPr lang="ar-AE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F9E8B0E7-B6DE-4AA3-B743-81A95CDD6FB1}"/>
              </a:ext>
            </a:extLst>
          </p:cNvPr>
          <p:cNvSpPr txBox="1"/>
          <p:nvPr userDrawn="1"/>
        </p:nvSpPr>
        <p:spPr>
          <a:xfrm>
            <a:off x="10136629" y="3516301"/>
            <a:ext cx="137402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b="1" dirty="0">
                <a:solidFill>
                  <a:srgbClr val="C00000"/>
                </a:solidFill>
              </a:rPr>
              <a:t>نواتج التعلم </a:t>
            </a:r>
            <a:r>
              <a:rPr lang="ar-AE" b="1" dirty="0" smtClean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=""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626775" y="3957494"/>
            <a:ext cx="24003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400" b="1" baseline="0" dirty="0" smtClean="0"/>
              <a:t> </a:t>
            </a:r>
            <a:r>
              <a:rPr lang="ar-SA" sz="1400" b="1" noProof="0" dirty="0" smtClean="0">
                <a:solidFill>
                  <a:prstClr val="black"/>
                </a:solidFill>
                <a:latin typeface="+mn-lt"/>
                <a:cs typeface="+mn-cs"/>
              </a:rPr>
              <a:t>1) التحويل بين الإحداثيات القطبية و الديكارتية .</a:t>
            </a:r>
            <a:endParaRPr kumimoji="0" lang="ar-AE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cxnSp>
        <p:nvCxnSpPr>
          <p:cNvPr id="15" name="رابط مستقيم 14">
            <a:extLst>
              <a:ext uri="{FF2B5EF4-FFF2-40B4-BE49-F238E27FC236}">
                <a16:creationId xmlns="" xmlns:a16="http://schemas.microsoft.com/office/drawing/2014/main" id="{9C8E00F2-AF34-4878-B2E2-52639287E0B3}"/>
              </a:ext>
            </a:extLst>
          </p:cNvPr>
          <p:cNvCxnSpPr>
            <a:cxnSpLocks/>
          </p:cNvCxnSpPr>
          <p:nvPr userDrawn="1"/>
        </p:nvCxnSpPr>
        <p:spPr>
          <a:xfrm flipH="1">
            <a:off x="9551988" y="-1469"/>
            <a:ext cx="1" cy="6858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صورة 15">
            <a:extLst>
              <a:ext uri="{FF2B5EF4-FFF2-40B4-BE49-F238E27FC236}">
                <a16:creationId xmlns="" xmlns:a16="http://schemas.microsoft.com/office/drawing/2014/main" id="{67BE3460-6DFA-4E9D-B281-082FC4A9353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730379" y="100715"/>
            <a:ext cx="2335617" cy="17610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مربع نص 10">
            <a:extLst>
              <a:ext uri="{FF2B5EF4-FFF2-40B4-BE49-F238E27FC236}">
                <a16:creationId xmlns="" xmlns:a16="http://schemas.microsoft.com/office/drawing/2014/main" id="{A09FBA3C-F8D1-4CBC-83FE-4AFFA993A693}"/>
              </a:ext>
            </a:extLst>
          </p:cNvPr>
          <p:cNvSpPr txBox="1"/>
          <p:nvPr userDrawn="1"/>
        </p:nvSpPr>
        <p:spPr>
          <a:xfrm>
            <a:off x="9649660" y="4552575"/>
            <a:ext cx="24003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AE" sz="1600" b="1" dirty="0" smtClean="0"/>
              <a:t>2)</a:t>
            </a:r>
            <a:r>
              <a:rPr lang="ar-AE" sz="1600" b="1" baseline="0" dirty="0" smtClean="0"/>
              <a:t> التحويل بين المعادلات القطبية و الديكارتية .</a:t>
            </a:r>
            <a:endParaRPr lang="ar-AE" sz="1600" b="1" dirty="0"/>
          </a:p>
        </p:txBody>
      </p:sp>
    </p:spTree>
    <p:extLst>
      <p:ext uri="{BB962C8B-B14F-4D97-AF65-F5344CB8AC3E}">
        <p14:creationId xmlns:p14="http://schemas.microsoft.com/office/powerpoint/2010/main" val="3839498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60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35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34.png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18" Type="http://schemas.openxmlformats.org/officeDocument/2006/relationships/image" Target="../media/image81.png"/><Relationship Id="rId3" Type="http://schemas.openxmlformats.org/officeDocument/2006/relationships/image" Target="../media/image35.png"/><Relationship Id="rId21" Type="http://schemas.openxmlformats.org/officeDocument/2006/relationships/image" Target="../media/image8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80.png"/><Relationship Id="rId2" Type="http://schemas.openxmlformats.org/officeDocument/2006/relationships/image" Target="../media/image34.png"/><Relationship Id="rId16" Type="http://schemas.openxmlformats.org/officeDocument/2006/relationships/image" Target="../media/image79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5" Type="http://schemas.openxmlformats.org/officeDocument/2006/relationships/image" Target="../media/image78.png"/><Relationship Id="rId10" Type="http://schemas.openxmlformats.org/officeDocument/2006/relationships/image" Target="../media/image59.png"/><Relationship Id="rId19" Type="http://schemas.openxmlformats.org/officeDocument/2006/relationships/image" Target="../media/image82.png"/><Relationship Id="rId4" Type="http://schemas.openxmlformats.org/officeDocument/2006/relationships/image" Target="../media/image36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99.png"/><Relationship Id="rId16" Type="http://schemas.openxmlformats.org/officeDocument/2006/relationships/image" Target="../media/image1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18" Type="http://schemas.openxmlformats.org/officeDocument/2006/relationships/image" Target="../media/image126.png"/><Relationship Id="rId3" Type="http://schemas.openxmlformats.org/officeDocument/2006/relationships/image" Target="../media/image101.png"/><Relationship Id="rId21" Type="http://schemas.openxmlformats.org/officeDocument/2006/relationships/image" Target="../media/image129.png"/><Relationship Id="rId7" Type="http://schemas.openxmlformats.org/officeDocument/2006/relationships/image" Target="../media/image117.png"/><Relationship Id="rId17" Type="http://schemas.openxmlformats.org/officeDocument/2006/relationships/image" Target="../media/image114.png"/><Relationship Id="rId2" Type="http://schemas.openxmlformats.org/officeDocument/2006/relationships/image" Target="../media/image99.png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3.png"/><Relationship Id="rId11" Type="http://schemas.openxmlformats.org/officeDocument/2006/relationships/image" Target="../media/image120.png"/><Relationship Id="rId5" Type="http://schemas.openxmlformats.org/officeDocument/2006/relationships/image" Target="../media/image102.png"/><Relationship Id="rId15" Type="http://schemas.openxmlformats.org/officeDocument/2006/relationships/image" Target="../media/image124.png"/><Relationship Id="rId23" Type="http://schemas.openxmlformats.org/officeDocument/2006/relationships/image" Target="../media/image121.png"/><Relationship Id="rId10" Type="http://schemas.openxmlformats.org/officeDocument/2006/relationships/image" Target="../media/image107.png"/><Relationship Id="rId19" Type="http://schemas.openxmlformats.org/officeDocument/2006/relationships/image" Target="../media/image127.png"/><Relationship Id="rId9" Type="http://schemas.openxmlformats.org/officeDocument/2006/relationships/image" Target="../media/image119.png"/><Relationship Id="rId22" Type="http://schemas.openxmlformats.org/officeDocument/2006/relationships/image" Target="../media/image152.png"/><Relationship Id="rId1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image" Target="../media/image130.png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17" Type="http://schemas.openxmlformats.org/officeDocument/2006/relationships/image" Target="../media/image165.png"/><Relationship Id="rId2" Type="http://schemas.openxmlformats.org/officeDocument/2006/relationships/image" Target="../media/image128.png"/><Relationship Id="rId16" Type="http://schemas.openxmlformats.org/officeDocument/2006/relationships/image" Target="../media/image16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4.pn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png"/><Relationship Id="rId4" Type="http://schemas.openxmlformats.org/officeDocument/2006/relationships/image" Target="../media/image131.pn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7.png"/><Relationship Id="rId3" Type="http://schemas.openxmlformats.org/officeDocument/2006/relationships/image" Target="../media/image130.png"/><Relationship Id="rId21" Type="http://schemas.openxmlformats.org/officeDocument/2006/relationships/image" Target="../media/image170.png"/><Relationship Id="rId25" Type="http://schemas.openxmlformats.org/officeDocument/2006/relationships/image" Target="../media/image174.png"/><Relationship Id="rId2" Type="http://schemas.openxmlformats.org/officeDocument/2006/relationships/image" Target="../media/image128.png"/><Relationship Id="rId20" Type="http://schemas.openxmlformats.org/officeDocument/2006/relationships/image" Target="../media/image169.png"/><Relationship Id="rId29" Type="http://schemas.openxmlformats.org/officeDocument/2006/relationships/image" Target="../media/image178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173.png"/><Relationship Id="rId23" Type="http://schemas.openxmlformats.org/officeDocument/2006/relationships/image" Target="../media/image172.png"/><Relationship Id="rId28" Type="http://schemas.openxmlformats.org/officeDocument/2006/relationships/image" Target="../media/image177.png"/><Relationship Id="rId19" Type="http://schemas.openxmlformats.org/officeDocument/2006/relationships/image" Target="../media/image168.png"/><Relationship Id="rId31" Type="http://schemas.openxmlformats.org/officeDocument/2006/relationships/image" Target="../media/image180.png"/><Relationship Id="rId4" Type="http://schemas.openxmlformats.org/officeDocument/2006/relationships/image" Target="../media/image132.png"/><Relationship Id="rId22" Type="http://schemas.openxmlformats.org/officeDocument/2006/relationships/image" Target="../media/image171.png"/><Relationship Id="rId30" Type="http://schemas.openxmlformats.org/officeDocument/2006/relationships/image" Target="../media/image1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6.png"/><Relationship Id="rId26" Type="http://schemas.openxmlformats.org/officeDocument/2006/relationships/image" Target="../media/image213.png"/><Relationship Id="rId3" Type="http://schemas.openxmlformats.org/officeDocument/2006/relationships/image" Target="../media/image143.png"/><Relationship Id="rId21" Type="http://schemas.openxmlformats.org/officeDocument/2006/relationships/image" Target="../media/image209.png"/><Relationship Id="rId17" Type="http://schemas.openxmlformats.org/officeDocument/2006/relationships/image" Target="../media/image205.png"/><Relationship Id="rId25" Type="http://schemas.openxmlformats.org/officeDocument/2006/relationships/image" Target="../media/image212.png"/><Relationship Id="rId2" Type="http://schemas.openxmlformats.org/officeDocument/2006/relationships/image" Target="../media/image142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3.xml"/><Relationship Id="rId24" Type="http://schemas.openxmlformats.org/officeDocument/2006/relationships/image" Target="../media/image211.png"/><Relationship Id="rId23" Type="http://schemas.openxmlformats.org/officeDocument/2006/relationships/image" Target="../media/image145.png"/><Relationship Id="rId19" Type="http://schemas.openxmlformats.org/officeDocument/2006/relationships/image" Target="../media/image207.png"/><Relationship Id="rId4" Type="http://schemas.openxmlformats.org/officeDocument/2006/relationships/image" Target="../media/image144.png"/><Relationship Id="rId22" Type="http://schemas.openxmlformats.org/officeDocument/2006/relationships/image" Target="../media/image210.png"/><Relationship Id="rId27" Type="http://schemas.openxmlformats.org/officeDocument/2006/relationships/image" Target="../media/image2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1" Type="http://schemas.openxmlformats.org/officeDocument/2006/relationships/image" Target="../media/image220.png"/><Relationship Id="rId34" Type="http://schemas.openxmlformats.org/officeDocument/2006/relationships/image" Target="../media/image232.png"/><Relationship Id="rId33" Type="http://schemas.openxmlformats.org/officeDocument/2006/relationships/image" Target="../media/image146.png"/><Relationship Id="rId38" Type="http://schemas.openxmlformats.org/officeDocument/2006/relationships/image" Target="../media/image148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3.xml"/><Relationship Id="rId32" Type="http://schemas.openxmlformats.org/officeDocument/2006/relationships/image" Target="../media/image231.png"/><Relationship Id="rId37" Type="http://schemas.openxmlformats.org/officeDocument/2006/relationships/image" Target="../media/image147.png"/><Relationship Id="rId15" Type="http://schemas.openxmlformats.org/officeDocument/2006/relationships/image" Target="../media/image214.png"/><Relationship Id="rId36" Type="http://schemas.openxmlformats.org/officeDocument/2006/relationships/image" Target="../media/image234.png"/><Relationship Id="rId31" Type="http://schemas.openxmlformats.org/officeDocument/2006/relationships/image" Target="../media/image230.png"/><Relationship Id="rId22" Type="http://schemas.openxmlformats.org/officeDocument/2006/relationships/image" Target="../media/image221.png"/><Relationship Id="rId30" Type="http://schemas.openxmlformats.org/officeDocument/2006/relationships/image" Target="../media/image229.png"/><Relationship Id="rId14" Type="http://schemas.openxmlformats.org/officeDocument/2006/relationships/image" Target="../media/image213.png"/><Relationship Id="rId35" Type="http://schemas.openxmlformats.org/officeDocument/2006/relationships/image" Target="../media/image2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51.png"/><Relationship Id="rId7" Type="http://schemas.openxmlformats.org/officeDocument/2006/relationships/image" Target="../media/image181.png"/><Relationship Id="rId12" Type="http://schemas.openxmlformats.org/officeDocument/2006/relationships/image" Target="../media/image18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6.png"/><Relationship Id="rId11" Type="http://schemas.openxmlformats.org/officeDocument/2006/relationships/image" Target="../media/image185.png"/><Relationship Id="rId5" Type="http://schemas.openxmlformats.org/officeDocument/2006/relationships/image" Target="../media/image175.png"/><Relationship Id="rId10" Type="http://schemas.openxmlformats.org/officeDocument/2006/relationships/image" Target="../media/image184.png"/><Relationship Id="rId4" Type="http://schemas.openxmlformats.org/officeDocument/2006/relationships/image" Target="../media/image166.png"/><Relationship Id="rId9" Type="http://schemas.openxmlformats.org/officeDocument/2006/relationships/image" Target="../media/image18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image" Target="../media/image151.png"/><Relationship Id="rId7" Type="http://schemas.openxmlformats.org/officeDocument/2006/relationships/image" Target="../media/image190.png"/><Relationship Id="rId12" Type="http://schemas.openxmlformats.org/officeDocument/2006/relationships/image" Target="../media/image194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188.png"/><Relationship Id="rId10" Type="http://schemas.openxmlformats.org/officeDocument/2006/relationships/image" Target="../media/image192.png"/><Relationship Id="rId4" Type="http://schemas.openxmlformats.org/officeDocument/2006/relationships/image" Target="../media/image187.png"/><Relationship Id="rId9" Type="http://schemas.openxmlformats.org/officeDocument/2006/relationships/image" Target="../media/image1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51.png"/><Relationship Id="rId7" Type="http://schemas.openxmlformats.org/officeDocument/2006/relationships/image" Target="../media/image182.png"/><Relationship Id="rId12" Type="http://schemas.openxmlformats.org/officeDocument/2006/relationships/image" Target="../media/image202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7.png"/><Relationship Id="rId11" Type="http://schemas.openxmlformats.org/officeDocument/2006/relationships/image" Target="../media/image201.png"/><Relationship Id="rId5" Type="http://schemas.openxmlformats.org/officeDocument/2006/relationships/image" Target="../media/image196.png"/><Relationship Id="rId10" Type="http://schemas.openxmlformats.org/officeDocument/2006/relationships/image" Target="../media/image200.png"/><Relationship Id="rId4" Type="http://schemas.openxmlformats.org/officeDocument/2006/relationships/image" Target="../media/image195.png"/><Relationship Id="rId9" Type="http://schemas.openxmlformats.org/officeDocument/2006/relationships/image" Target="../media/image1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microsoft.com/office/2007/relationships/media" Target="../media/media3.mp4"/><Relationship Id="rId7" Type="http://schemas.openxmlformats.org/officeDocument/2006/relationships/image" Target="../media/image215.png"/><Relationship Id="rId12" Type="http://schemas.openxmlformats.org/officeDocument/2006/relationships/image" Target="../media/image222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3.png"/><Relationship Id="rId11" Type="http://schemas.openxmlformats.org/officeDocument/2006/relationships/image" Target="../media/image21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18.png"/><Relationship Id="rId4" Type="http://schemas.openxmlformats.org/officeDocument/2006/relationships/video" Target="../media/media3.mp4"/><Relationship Id="rId9" Type="http://schemas.openxmlformats.org/officeDocument/2006/relationships/image" Target="../media/image2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00">
              <a:schemeClr val="bg2">
                <a:lumMod val="90000"/>
              </a:schemeClr>
            </a:gs>
            <a:gs pos="0">
              <a:schemeClr val="accent3">
                <a:lumMod val="20000"/>
                <a:lumOff val="80000"/>
              </a:schemeClr>
            </a:gs>
            <a:gs pos="100000">
              <a:srgbClr val="D1C39F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: زوايا مستديرة 12">
            <a:extLst>
              <a:ext uri="{FF2B5EF4-FFF2-40B4-BE49-F238E27FC236}">
                <a16:creationId xmlns="" xmlns:a16="http://schemas.microsoft.com/office/drawing/2014/main" id="{D26EFDA0-A8F6-4E54-BAA6-41634AA19605}"/>
              </a:ext>
            </a:extLst>
          </p:cNvPr>
          <p:cNvSpPr/>
          <p:nvPr/>
        </p:nvSpPr>
        <p:spPr>
          <a:xfrm>
            <a:off x="2404948" y="5323717"/>
            <a:ext cx="7382103" cy="62550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1003">
            <a:schemeClr val="lt2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قسم الرياضيات </a:t>
            </a:r>
            <a:endParaRPr kumimoji="0" lang="ar-SA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5986EDF-7502-4F34-A754-9CAF2E141EE8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455" y="1129567"/>
            <a:ext cx="4129694" cy="3999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val 16" descr="شعار">
            <a:extLst>
              <a:ext uri="{FF2B5EF4-FFF2-40B4-BE49-F238E27FC236}">
                <a16:creationId xmlns="" xmlns:a16="http://schemas.microsoft.com/office/drawing/2014/main" id="{1DE838CF-2F72-4801-905B-16A26E4AE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3" y="1243014"/>
            <a:ext cx="3676648" cy="3568106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24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80" y="164668"/>
            <a:ext cx="3428850" cy="42526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803" y="853137"/>
            <a:ext cx="6277851" cy="4823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1" y="1816576"/>
            <a:ext cx="4569825" cy="4027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034562" y="1472487"/>
                <a:ext cx="1201019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4562" y="1472487"/>
                <a:ext cx="1201019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7482936" y="1554115"/>
                <a:ext cx="586759" cy="47941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𝟏𝟐𝟎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936" y="1554115"/>
                <a:ext cx="586759" cy="479412"/>
              </a:xfrm>
              <a:prstGeom prst="roundRect">
                <a:avLst/>
              </a:prstGeom>
              <a:blipFill rotWithShape="0">
                <a:blip r:embed="rId6"/>
                <a:stretch>
                  <a:fillRect r="-260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8836020" y="1536156"/>
                <a:ext cx="516893" cy="468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020" y="1536156"/>
                <a:ext cx="516893" cy="46864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329407" y="2410142"/>
                <a:ext cx="155265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9407" y="2410142"/>
                <a:ext cx="1552655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5854611" y="2482221"/>
                <a:ext cx="100406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611" y="2482221"/>
                <a:ext cx="1004063" cy="462421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5185973" y="3106387"/>
                <a:ext cx="2087629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973" y="3106387"/>
                <a:ext cx="2087629" cy="463353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438335" y="3094662"/>
                <a:ext cx="2086154" cy="48680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335" y="3094662"/>
                <a:ext cx="2086154" cy="486804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227458" y="3651224"/>
                <a:ext cx="995589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458" y="3651224"/>
                <a:ext cx="995589" cy="463353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7564627" y="3695464"/>
                <a:ext cx="1166083" cy="46808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627" y="3695464"/>
                <a:ext cx="1166083" cy="46808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426848" y="4899440"/>
                <a:ext cx="3303862" cy="90575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الإحداثيات الديكارتية للنقطة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هي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أو تقريبا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848" y="4899440"/>
                <a:ext cx="3303862" cy="905755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H="1">
            <a:off x="7342662" y="2434618"/>
            <a:ext cx="17104" cy="23035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399649" y="3593633"/>
            <a:ext cx="785149" cy="760016"/>
            <a:chOff x="2171904" y="2601481"/>
            <a:chExt cx="785149" cy="760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263512" y="3078860"/>
                  <a:ext cx="693541" cy="2811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  <m:t>𝟏𝟐𝟎</m:t>
                            </m:r>
                          </m:e>
                          <m:sup>
                            <m:r>
                              <a:rPr lang="ar-SA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63512" y="3078860"/>
                  <a:ext cx="693541" cy="28116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/>
            <p:cNvSpPr/>
            <p:nvPr/>
          </p:nvSpPr>
          <p:spPr>
            <a:xfrm rot="19315241">
              <a:off x="2171904" y="2601481"/>
              <a:ext cx="756175" cy="760016"/>
            </a:xfrm>
            <a:prstGeom prst="arc">
              <a:avLst>
                <a:gd name="adj1" fmla="val 3097191"/>
                <a:gd name="adj2" fmla="val 10197100"/>
              </a:avLst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30" name="Straight Arrow Connector 29"/>
          <p:cNvCxnSpPr/>
          <p:nvPr/>
        </p:nvCxnSpPr>
        <p:spPr>
          <a:xfrm flipV="1">
            <a:off x="2617491" y="2201198"/>
            <a:ext cx="1017015" cy="1846353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1203824" y="5689976"/>
            <a:ext cx="497794" cy="307777"/>
            <a:chOff x="3090595" y="2306929"/>
            <a:chExt cx="497794" cy="307777"/>
          </a:xfrm>
        </p:grpSpPr>
        <p:sp>
          <p:nvSpPr>
            <p:cNvPr id="28" name="Flowchart: Connector 27"/>
            <p:cNvSpPr/>
            <p:nvPr/>
          </p:nvSpPr>
          <p:spPr>
            <a:xfrm>
              <a:off x="3449528" y="2460818"/>
              <a:ext cx="104831" cy="13388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𝑹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/>
          <a:srcRect t="12641" r="4617"/>
          <a:stretch/>
        </p:blipFill>
        <p:spPr>
          <a:xfrm>
            <a:off x="1389025" y="861646"/>
            <a:ext cx="1590149" cy="46538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grpSp>
        <p:nvGrpSpPr>
          <p:cNvPr id="39" name="Group 38"/>
          <p:cNvGrpSpPr/>
          <p:nvPr/>
        </p:nvGrpSpPr>
        <p:grpSpPr>
          <a:xfrm>
            <a:off x="1657582" y="4041310"/>
            <a:ext cx="968081" cy="1780095"/>
            <a:chOff x="1657582" y="4041310"/>
            <a:chExt cx="968081" cy="17800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1880504" y="4400489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14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0504" y="4400489"/>
                  <a:ext cx="497794" cy="30777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/>
            <p:cNvCxnSpPr/>
            <p:nvPr/>
          </p:nvCxnSpPr>
          <p:spPr>
            <a:xfrm flipH="1">
              <a:off x="1657582" y="4041310"/>
              <a:ext cx="968081" cy="178009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098657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80" y="164668"/>
            <a:ext cx="3428850" cy="42526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803" y="853137"/>
            <a:ext cx="6277851" cy="4823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1" y="1816576"/>
            <a:ext cx="4569825" cy="4027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70086" y="1472487"/>
                <a:ext cx="106549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86" y="1472487"/>
                <a:ext cx="1065495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7648822" y="1534136"/>
                <a:ext cx="586759" cy="4516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822" y="1534136"/>
                <a:ext cx="586759" cy="451675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8806523" y="1517061"/>
                <a:ext cx="516893" cy="468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6523" y="1517061"/>
                <a:ext cx="516893" cy="46864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585146" y="2380744"/>
                <a:ext cx="155265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146" y="2380744"/>
                <a:ext cx="1552655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030499" y="2464329"/>
                <a:ext cx="100406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99" y="2464329"/>
                <a:ext cx="1004063" cy="462421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5479874" y="3087167"/>
                <a:ext cx="1707442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874" y="3087167"/>
                <a:ext cx="1707442" cy="62959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548999" y="3108326"/>
                <a:ext cx="1609750" cy="55284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999" y="3108326"/>
                <a:ext cx="1609750" cy="552843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427407" y="3807775"/>
                <a:ext cx="1283110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7407" y="3807775"/>
                <a:ext cx="1283110" cy="629592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7564627" y="3787228"/>
                <a:ext cx="1396337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rad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627" y="3787228"/>
                <a:ext cx="1396337" cy="62959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670380" y="4839104"/>
                <a:ext cx="3378772" cy="90575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الإحداثيات الديكارتية للنقطة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هي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ar-AE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ar-AE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أو تقريبا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−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380" y="4839104"/>
                <a:ext cx="3378772" cy="905755"/>
              </a:xfrm>
              <a:prstGeom prst="roundRect">
                <a:avLst/>
              </a:prstGeom>
              <a:blipFill rotWithShape="0">
                <a:blip r:embed="rId17"/>
                <a:stretch>
                  <a:fillRect l="-2158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H="1">
            <a:off x="7342662" y="2434618"/>
            <a:ext cx="17104" cy="23035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2986023" y="2954437"/>
            <a:ext cx="497794" cy="307777"/>
            <a:chOff x="3090595" y="2306929"/>
            <a:chExt cx="497794" cy="307777"/>
          </a:xfrm>
        </p:grpSpPr>
        <p:sp>
          <p:nvSpPr>
            <p:cNvPr id="28" name="Flowchart: Connector 27"/>
            <p:cNvSpPr/>
            <p:nvPr/>
          </p:nvSpPr>
          <p:spPr>
            <a:xfrm>
              <a:off x="3449528" y="2460818"/>
              <a:ext cx="104831" cy="13388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75003" y="852793"/>
            <a:ext cx="1651819" cy="49743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grpSp>
        <p:nvGrpSpPr>
          <p:cNvPr id="38" name="Group 37"/>
          <p:cNvGrpSpPr/>
          <p:nvPr/>
        </p:nvGrpSpPr>
        <p:grpSpPr>
          <a:xfrm>
            <a:off x="2377660" y="3554486"/>
            <a:ext cx="946888" cy="760016"/>
            <a:chOff x="1713504" y="3034637"/>
            <a:chExt cx="946888" cy="760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966851" y="3262578"/>
                  <a:ext cx="693541" cy="2811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  <m:t>𝟒𝟓</m:t>
                            </m:r>
                          </m:e>
                          <m:sup>
                            <m:r>
                              <a:rPr lang="ar-SA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6851" y="3262578"/>
                  <a:ext cx="693541" cy="28116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Arc 39"/>
            <p:cNvSpPr/>
            <p:nvPr/>
          </p:nvSpPr>
          <p:spPr>
            <a:xfrm rot="19315241">
              <a:off x="1713504" y="3034637"/>
              <a:ext cx="756175" cy="760016"/>
            </a:xfrm>
            <a:prstGeom prst="arc">
              <a:avLst>
                <a:gd name="adj1" fmla="val 21037400"/>
                <a:gd name="adj2" fmla="val 3212465"/>
              </a:avLst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41" name="Straight Arrow Connector 40"/>
          <p:cNvCxnSpPr/>
          <p:nvPr/>
        </p:nvCxnSpPr>
        <p:spPr>
          <a:xfrm flipH="1">
            <a:off x="1828800" y="4063594"/>
            <a:ext cx="744227" cy="800664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2618356" y="3246709"/>
            <a:ext cx="743008" cy="799423"/>
            <a:chOff x="-930011" y="3293262"/>
            <a:chExt cx="743008" cy="799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-904894" y="3441917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1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904894" y="3441917"/>
                  <a:ext cx="497794" cy="30777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Straight Arrow Connector 43"/>
            <p:cNvCxnSpPr/>
            <p:nvPr/>
          </p:nvCxnSpPr>
          <p:spPr>
            <a:xfrm flipV="1">
              <a:off x="-930011" y="3293262"/>
              <a:ext cx="743008" cy="79942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779001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grpSp>
        <p:nvGrpSpPr>
          <p:cNvPr id="6" name="Group 5"/>
          <p:cNvGrpSpPr/>
          <p:nvPr/>
        </p:nvGrpSpPr>
        <p:grpSpPr>
          <a:xfrm>
            <a:off x="929149" y="175687"/>
            <a:ext cx="8288595" cy="1464776"/>
            <a:chOff x="634180" y="157547"/>
            <a:chExt cx="8749559" cy="14647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180" y="157547"/>
              <a:ext cx="8749559" cy="1464776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5" name="Rectangle 4"/>
            <p:cNvSpPr/>
            <p:nvPr/>
          </p:nvSpPr>
          <p:spPr>
            <a:xfrm>
              <a:off x="1917290" y="943897"/>
              <a:ext cx="1504336" cy="6636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740" y="1892211"/>
            <a:ext cx="2640591" cy="2431492"/>
          </a:xfrm>
          <a:prstGeom prst="rect">
            <a:avLst/>
          </a:prstGeom>
          <a:solidFill>
            <a:srgbClr val="C00000"/>
          </a:solidFill>
          <a:ln w="38100"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510" y="2594246"/>
            <a:ext cx="1708001" cy="1027422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" t="19114" r="-627"/>
          <a:stretch/>
        </p:blipFill>
        <p:spPr>
          <a:xfrm>
            <a:off x="4675239" y="5031620"/>
            <a:ext cx="4734232" cy="505313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843" y="4803535"/>
            <a:ext cx="1887794" cy="961485"/>
          </a:xfrm>
          <a:prstGeom prst="rect">
            <a:avLst/>
          </a:prstGeom>
          <a:ln w="28575">
            <a:solidFill>
              <a:srgbClr val="7030A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9590234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7" y="179985"/>
            <a:ext cx="8527642" cy="139809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466" b="22791"/>
          <a:stretch/>
        </p:blipFill>
        <p:spPr>
          <a:xfrm>
            <a:off x="949483" y="2333109"/>
            <a:ext cx="2973101" cy="25662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50" y="2333109"/>
            <a:ext cx="2973101" cy="256621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980" y="1815482"/>
            <a:ext cx="1219370" cy="32389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585" y="1841474"/>
            <a:ext cx="1228896" cy="30484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2046" y="5217003"/>
            <a:ext cx="3442494" cy="58217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8427" y="5261289"/>
            <a:ext cx="3495367" cy="537890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646685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466" y="501445"/>
            <a:ext cx="8804788" cy="366881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66" y="4498259"/>
            <a:ext cx="8804788" cy="84065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0579610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217" y="96292"/>
            <a:ext cx="3252329" cy="35674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" r="7488" b="12593"/>
          <a:stretch/>
        </p:blipFill>
        <p:spPr>
          <a:xfrm>
            <a:off x="2580968" y="734040"/>
            <a:ext cx="1401097" cy="43627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448" y="734040"/>
            <a:ext cx="5325269" cy="43627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074303" y="1336155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303" y="1336155"/>
                <a:ext cx="1342103" cy="362697"/>
              </a:xfrm>
              <a:prstGeom prst="roundRect">
                <a:avLst/>
              </a:prstGeom>
              <a:blipFill rotWithShape="0">
                <a:blip r:embed="rId5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494341" y="1558088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1" y="1558088"/>
                <a:ext cx="1769672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999860" y="1660783"/>
                <a:ext cx="1195206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860" y="1660783"/>
                <a:ext cx="1195206" cy="46242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494341" y="2260660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1" y="2260660"/>
                <a:ext cx="1769672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5494341" y="2940104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𝟒𝟏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𝟖𝟏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1" y="2940104"/>
                <a:ext cx="2033271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3718594" y="1361441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594" y="1361441"/>
                <a:ext cx="1342103" cy="362697"/>
              </a:xfrm>
              <a:prstGeom prst="roundRect">
                <a:avLst/>
              </a:prstGeom>
              <a:blipFill rotWithShape="0"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174717" y="1894066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7" y="1894066"/>
                <a:ext cx="1769672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683913" y="1952534"/>
                <a:ext cx="1195206" cy="54154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913" y="1952534"/>
                <a:ext cx="1195206" cy="541547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2174717" y="2575456"/>
                <a:ext cx="1858807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𝟏𝟎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7" y="2575456"/>
                <a:ext cx="1858807" cy="62959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74718" y="3244111"/>
                <a:ext cx="121741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8" y="3244111"/>
                <a:ext cx="1217412" cy="629592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6415546" y="3920380"/>
                <a:ext cx="3066243" cy="49717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أحد مجموعات الإحداثيات القطبية للنقطة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5546" y="3920380"/>
                <a:ext cx="3066243" cy="497178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4672803" y="3873703"/>
                <a:ext cx="161094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𝟗𝟎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803" y="3873703"/>
                <a:ext cx="1610942" cy="62959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6865652" y="4550422"/>
                <a:ext cx="2616137" cy="43564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تمثيل أخر يستخدم قيمة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سالبة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652" y="4550422"/>
                <a:ext cx="2616137" cy="435640"/>
              </a:xfrm>
              <a:prstGeom prst="roundRect">
                <a:avLst/>
              </a:prstGeom>
              <a:blipFill rotWithShape="0">
                <a:blip r:embed="rId1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7636239" y="5187052"/>
                <a:ext cx="1811437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𝟖𝟏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𝟎𝟒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239" y="5187052"/>
                <a:ext cx="1811437" cy="629592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4672803" y="5259317"/>
            <a:ext cx="2875817" cy="629592"/>
            <a:chOff x="4717770" y="5236189"/>
            <a:chExt cx="2875817" cy="629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/>
                <p:cNvSpPr/>
                <p:nvPr/>
              </p:nvSpPr>
              <p:spPr>
                <a:xfrm>
                  <a:off x="4717770" y="5236189"/>
                  <a:ext cx="2214756" cy="629592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𝟖𝟏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 , 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𝟗𝟎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ounded 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770" y="5236189"/>
                  <a:ext cx="2214756" cy="629592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ight Arrow 22"/>
            <p:cNvSpPr/>
            <p:nvPr/>
          </p:nvSpPr>
          <p:spPr>
            <a:xfrm>
              <a:off x="7035758" y="5397663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264551" y="1400323"/>
            <a:ext cx="0" cy="24237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6209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217" y="96292"/>
            <a:ext cx="3252329" cy="356748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448" y="734040"/>
            <a:ext cx="5325269" cy="436272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8074303" y="1336155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4303" y="1336155"/>
                <a:ext cx="1342103" cy="362697"/>
              </a:xfrm>
              <a:prstGeom prst="roundRect">
                <a:avLst/>
              </a:prstGeom>
              <a:blipFill rotWithShape="0">
                <a:blip r:embed="rId5"/>
                <a:stretch>
                  <a:fillRect b="-1451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494341" y="1558088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1" y="1558088"/>
                <a:ext cx="1769672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899779" y="1645890"/>
                <a:ext cx="1195206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779" y="1645890"/>
                <a:ext cx="1195206" cy="46242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494340" y="2260660"/>
                <a:ext cx="2141899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𝟗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𝟒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0" y="2260660"/>
                <a:ext cx="2141899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5494341" y="2940104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𝟗𝟕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𝟖𝟓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341" y="2940104"/>
                <a:ext cx="2033271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3718594" y="1361441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594" y="1361441"/>
                <a:ext cx="1342103" cy="362697"/>
              </a:xfrm>
              <a:prstGeom prst="roundRect">
                <a:avLst/>
              </a:prstGeom>
              <a:blipFill rotWithShape="0">
                <a:blip r:embed="rId10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2174717" y="1894066"/>
                <a:ext cx="2279544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7" y="1894066"/>
                <a:ext cx="2279544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2683912" y="1952534"/>
                <a:ext cx="1760277" cy="54154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912" y="1952534"/>
                <a:ext cx="1760277" cy="541547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2174717" y="2575456"/>
                <a:ext cx="22694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7" y="2575456"/>
                <a:ext cx="2269472" cy="629592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2174718" y="3244111"/>
                <a:ext cx="121741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𝟓𝟔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718" y="3244111"/>
                <a:ext cx="1217412" cy="629592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6283746" y="3920380"/>
                <a:ext cx="3198044" cy="497178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أحد مجموعات الإحداثيات القطبية للنقطة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𝒘</m:t>
                    </m:r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746" y="3920380"/>
                <a:ext cx="3198044" cy="497178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4672803" y="3842951"/>
                <a:ext cx="1467040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𝟖𝟓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𝟓𝟔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803" y="3842951"/>
                <a:ext cx="1467040" cy="62959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6865652" y="4550422"/>
                <a:ext cx="2616137" cy="435640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تمثيل أخر يستخدم قيمة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سالبة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5652" y="4550422"/>
                <a:ext cx="2616137" cy="435640"/>
              </a:xfrm>
              <a:prstGeom prst="roundRect">
                <a:avLst/>
              </a:prstGeom>
              <a:blipFill rotWithShape="0">
                <a:blip r:embed="rId17"/>
                <a:stretch>
                  <a:fillRect b="-5405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7636239" y="5187052"/>
                <a:ext cx="150776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𝟖𝟓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𝟕𝟎</m:t>
                          </m:r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239" y="5187052"/>
                <a:ext cx="1507761" cy="629592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4672803" y="5259317"/>
            <a:ext cx="2875817" cy="629592"/>
            <a:chOff x="4717770" y="5236189"/>
            <a:chExt cx="2875817" cy="6295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ounded Rectangle 20"/>
                <p:cNvSpPr/>
                <p:nvPr/>
              </p:nvSpPr>
              <p:spPr>
                <a:xfrm>
                  <a:off x="4717770" y="5236189"/>
                  <a:ext cx="2214756" cy="629592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1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𝟖𝟓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, 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𝟓𝟔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ar-SA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e>
                        </m:d>
                      </m:oMath>
                    </m:oMathPara>
                  </a14:m>
                  <a:endParaRPr lang="ar-SA" sz="16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ounded 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770" y="5236189"/>
                  <a:ext cx="2214756" cy="629592"/>
                </a:xfrm>
                <a:prstGeom prst="roundRect">
                  <a:avLst/>
                </a:prstGeom>
                <a:blipFill rotWithShape="0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Right Arrow 22"/>
            <p:cNvSpPr/>
            <p:nvPr/>
          </p:nvSpPr>
          <p:spPr>
            <a:xfrm>
              <a:off x="7035758" y="5397663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cxnSp>
        <p:nvCxnSpPr>
          <p:cNvPr id="25" name="Straight Connector 24"/>
          <p:cNvCxnSpPr/>
          <p:nvPr/>
        </p:nvCxnSpPr>
        <p:spPr>
          <a:xfrm>
            <a:off x="5264551" y="1400323"/>
            <a:ext cx="0" cy="24237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3"/>
          <a:srcRect l="4404" t="-2798" r="4364" b="16197"/>
          <a:stretch/>
        </p:blipFill>
        <p:spPr>
          <a:xfrm>
            <a:off x="2551471" y="661019"/>
            <a:ext cx="1460090" cy="512533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2817720" y="1343480"/>
                <a:ext cx="769813" cy="36269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7720" y="1343480"/>
                <a:ext cx="769813" cy="362697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5601137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2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45" y="164669"/>
            <a:ext cx="2575214" cy="42526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86" y="763497"/>
            <a:ext cx="7898740" cy="72609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399" y="1663148"/>
            <a:ext cx="3497427" cy="416375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6634279" y="2253084"/>
                <a:ext cx="1201019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279" y="2253084"/>
                <a:ext cx="1201019" cy="629592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077983" y="2328174"/>
                <a:ext cx="620625" cy="47941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𝟏𝟐𝟓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7983" y="2328174"/>
                <a:ext cx="620625" cy="47941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8024531" y="2226908"/>
                <a:ext cx="96730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4531" y="2226908"/>
                <a:ext cx="967306" cy="629592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8474943" y="2316574"/>
                <a:ext cx="516893" cy="468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943" y="2316574"/>
                <a:ext cx="516893" cy="46864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1452707" y="2055047"/>
                <a:ext cx="155265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2707" y="2055047"/>
                <a:ext cx="1552655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3672299" y="2055047"/>
                <a:ext cx="1609750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299" y="2055047"/>
                <a:ext cx="1609750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125161" y="2135219"/>
                <a:ext cx="95910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5161" y="2135219"/>
                <a:ext cx="959103" cy="462421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1309273" y="2751292"/>
                <a:ext cx="1817385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𝟏𝟐𝟓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273" y="2751292"/>
                <a:ext cx="1817385" cy="463353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3561635" y="2739567"/>
                <a:ext cx="1836275" cy="486804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𝟏𝟐𝟓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635" y="2739567"/>
                <a:ext cx="1836275" cy="486804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1350758" y="3296129"/>
                <a:ext cx="1112223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0758" y="3296129"/>
                <a:ext cx="1112223" cy="463353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3561636" y="3361687"/>
                <a:ext cx="1098854" cy="46808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1636" y="3361687"/>
                <a:ext cx="1098854" cy="468082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735590" y="4520162"/>
                <a:ext cx="3303862" cy="90575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الإحداثيات الديكارتية لسرب الأسماك  هي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,  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𝟗𝟏</m:t>
                        </m:r>
                      </m:e>
                    </m:d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590" y="4520162"/>
                <a:ext cx="3303862" cy="905755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/>
          <p:cNvCxnSpPr/>
          <p:nvPr/>
        </p:nvCxnSpPr>
        <p:spPr>
          <a:xfrm flipH="1">
            <a:off x="3465962" y="2079523"/>
            <a:ext cx="17104" cy="23035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1941510" y="2168858"/>
                <a:ext cx="100406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510" y="2168858"/>
                <a:ext cx="1004063" cy="462421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66584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845" y="164669"/>
            <a:ext cx="2575214" cy="42526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86" y="763497"/>
            <a:ext cx="7898740" cy="72609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8869" y="1663148"/>
            <a:ext cx="6858957" cy="615985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7690845" y="2452694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0845" y="2452694"/>
                <a:ext cx="1342103" cy="362697"/>
              </a:xfrm>
              <a:prstGeom prst="roundRect">
                <a:avLst/>
              </a:prstGeom>
              <a:blipFill rotWithShape="0">
                <a:blip r:embed="rId18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5110883" y="2674627"/>
                <a:ext cx="1769672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83" y="2674627"/>
                <a:ext cx="1769672" cy="629592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543562" y="2752109"/>
                <a:ext cx="1195206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562" y="2752109"/>
                <a:ext cx="1195206" cy="462421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5110882" y="3377199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82" y="3377199"/>
                <a:ext cx="2033271" cy="629592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5110883" y="4056643"/>
                <a:ext cx="20332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SA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1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rad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1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𝟑𝟐</m:t>
                      </m:r>
                    </m:oMath>
                  </m:oMathPara>
                </a14:m>
                <a:endParaRPr lang="ar-SA" sz="1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883" y="4056643"/>
                <a:ext cx="2033271" cy="629592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3335136" y="2477980"/>
                <a:ext cx="1342103" cy="36269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rgbClr val="C00000"/>
                    </a:solidFill>
                  </a:rPr>
                  <a:t>نوجد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rgbClr val="C00000"/>
                    </a:solidFill>
                  </a:rPr>
                  <a:t>:</a:t>
                </a:r>
                <a:endParaRPr lang="ar-SA" sz="1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5136" y="2477980"/>
                <a:ext cx="1342103" cy="362697"/>
              </a:xfrm>
              <a:prstGeom prst="roundRect">
                <a:avLst/>
              </a:prstGeom>
              <a:blipFill rotWithShape="0">
                <a:blip r:embed="rId23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/>
          <p:cNvCxnSpPr/>
          <p:nvPr/>
        </p:nvCxnSpPr>
        <p:spPr>
          <a:xfrm>
            <a:off x="4881093" y="2516862"/>
            <a:ext cx="0" cy="24237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/>
              <p:cNvSpPr/>
              <p:nvPr/>
            </p:nvSpPr>
            <p:spPr>
              <a:xfrm>
                <a:off x="1780533" y="3043864"/>
                <a:ext cx="2568987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Rounded 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533" y="3043864"/>
                <a:ext cx="2568987" cy="629592"/>
              </a:xfrm>
              <a:prstGeom prst="round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/>
              <p:cNvSpPr/>
              <p:nvPr/>
            </p:nvSpPr>
            <p:spPr>
              <a:xfrm>
                <a:off x="2343836" y="3076030"/>
                <a:ext cx="1982599" cy="54154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ounded 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836" y="3076030"/>
                <a:ext cx="1982599" cy="541547"/>
              </a:xfrm>
              <a:prstGeom prst="roundRect">
                <a:avLst/>
              </a:prstGeom>
              <a:blipFill rotWithShape="0">
                <a:blip r:embed="rId2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ounded Rectangle 34"/>
              <p:cNvSpPr/>
              <p:nvPr/>
            </p:nvSpPr>
            <p:spPr>
              <a:xfrm>
                <a:off x="1780532" y="3725254"/>
                <a:ext cx="2870771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𝒕𝒂𝒏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</m:num>
                            <m:den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den>
                          </m:f>
                        </m:e>
                      </m: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𝟏𝟖𝟎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ounded 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532" y="3725254"/>
                <a:ext cx="2870771" cy="629592"/>
              </a:xfrm>
              <a:prstGeom prst="round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ounded Rectangle 35"/>
              <p:cNvSpPr/>
              <p:nvPr/>
            </p:nvSpPr>
            <p:spPr>
              <a:xfrm>
                <a:off x="1780533" y="4393909"/>
                <a:ext cx="1554603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𝟏𝟎𝟖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𝟒𝟑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Rounded 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533" y="4393909"/>
                <a:ext cx="1554603" cy="629592"/>
              </a:xfrm>
              <a:prstGeom prst="round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ounded Rectangle 36"/>
              <p:cNvSpPr/>
              <p:nvPr/>
            </p:nvSpPr>
            <p:spPr>
              <a:xfrm>
                <a:off x="2423536" y="2493278"/>
                <a:ext cx="769813" cy="362697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Rounded 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536" y="2493278"/>
                <a:ext cx="769813" cy="362697"/>
              </a:xfrm>
              <a:prstGeom prst="round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4579309" y="2875935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ounded Rectangle 38"/>
              <p:cNvSpPr/>
              <p:nvPr/>
            </p:nvSpPr>
            <p:spPr>
              <a:xfrm>
                <a:off x="5543562" y="5089266"/>
                <a:ext cx="1781039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sSup>
                            <m:sSup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𝟏𝟎𝟖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𝟒𝟑</m:t>
                              </m:r>
                            </m:e>
                            <m:sup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°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ounded 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3562" y="5089266"/>
                <a:ext cx="1781039" cy="629592"/>
              </a:xfrm>
              <a:prstGeom prst="round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ounded Rectangle 39"/>
          <p:cNvSpPr/>
          <p:nvPr/>
        </p:nvSpPr>
        <p:spPr>
          <a:xfrm>
            <a:off x="7411091" y="5149603"/>
            <a:ext cx="1901609" cy="4971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أحداثيات النقطة هي : </a:t>
            </a:r>
            <a:endParaRPr lang="ar-SA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6128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74" y="124788"/>
            <a:ext cx="9050208" cy="115685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1429174" y="1454766"/>
            <a:ext cx="6372943" cy="1616556"/>
            <a:chOff x="1296218" y="1469480"/>
            <a:chExt cx="6372943" cy="16165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353" y="1469480"/>
              <a:ext cx="1961254" cy="1616556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r="186" b="12789"/>
            <a:stretch/>
          </p:blipFill>
          <p:spPr>
            <a:xfrm>
              <a:off x="6347458" y="1893626"/>
              <a:ext cx="1321703" cy="709522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6218" y="1907922"/>
              <a:ext cx="1457528" cy="711627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9" name="Right Arrow 8"/>
            <p:cNvSpPr/>
            <p:nvPr/>
          </p:nvSpPr>
          <p:spPr>
            <a:xfrm>
              <a:off x="5637118" y="2167993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0" name="Right Arrow 9"/>
            <p:cNvSpPr/>
            <p:nvPr/>
          </p:nvSpPr>
          <p:spPr>
            <a:xfrm rot="10800000">
              <a:off x="2883837" y="2197962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r="1507" b="17140"/>
          <a:stretch/>
        </p:blipFill>
        <p:spPr>
          <a:xfrm>
            <a:off x="595891" y="3305867"/>
            <a:ext cx="8039511" cy="45377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218" y="6030733"/>
            <a:ext cx="8098308" cy="64419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993272" y="4035499"/>
            <a:ext cx="6998478" cy="1642601"/>
            <a:chOff x="993272" y="4035499"/>
            <a:chExt cx="6998478" cy="16426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8958" y="4453737"/>
              <a:ext cx="1552792" cy="666843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3272" y="4434950"/>
              <a:ext cx="1829055" cy="809738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/>
            <a:srcRect l="4606" t="2297" r="11906" b="13510"/>
            <a:stretch/>
          </p:blipFill>
          <p:spPr>
            <a:xfrm>
              <a:off x="3594177" y="4035499"/>
              <a:ext cx="2042941" cy="1642601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</p:pic>
        <p:sp>
          <p:nvSpPr>
            <p:cNvPr id="16" name="Right Arrow 15"/>
            <p:cNvSpPr/>
            <p:nvPr/>
          </p:nvSpPr>
          <p:spPr>
            <a:xfrm>
              <a:off x="5760133" y="4700504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2883836" y="4703927"/>
              <a:ext cx="557829" cy="219529"/>
            </a:xfrm>
            <a:prstGeom prst="right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177259140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سلام الوطني لدولة الإمارات National Anthem">
            <a:hlinkClick r:id="" action="ppaction://media"/>
            <a:extLst>
              <a:ext uri="{FF2B5EF4-FFF2-40B4-BE49-F238E27FC236}">
                <a16:creationId xmlns="" xmlns:a16="http://schemas.microsoft.com/office/drawing/2014/main" id="{205CF471-1DD6-4F7E-945C-26DAA6195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0230" y="599766"/>
            <a:ext cx="8247197" cy="4048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EC0D178-6369-4D10-A30F-784733234CA2}"/>
              </a:ext>
            </a:extLst>
          </p:cNvPr>
          <p:cNvSpPr txBox="1"/>
          <p:nvPr/>
        </p:nvSpPr>
        <p:spPr>
          <a:xfrm>
            <a:off x="1916749" y="5108321"/>
            <a:ext cx="8794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حب الوطن ما هو كلام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ينقال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800000"/>
                </a:highligh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.. حب الوطن أقوال وأفعال 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80000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59" y="138202"/>
            <a:ext cx="3068586" cy="39577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679" y="731556"/>
            <a:ext cx="5797038" cy="50560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113" y="734830"/>
            <a:ext cx="2019331" cy="51348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5553897" y="2667456"/>
                <a:ext cx="2141850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897" y="2667456"/>
                <a:ext cx="2141850" cy="463353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553897" y="3201211"/>
                <a:ext cx="3139824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𝒓𝒄𝒐𝒔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3897" y="3201211"/>
                <a:ext cx="3139824" cy="463353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556895" y="3722981"/>
                <a:ext cx="3837914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895" y="3722981"/>
                <a:ext cx="3837914" cy="463353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556895" y="4239928"/>
                <a:ext cx="3837914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ar-SA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6895" y="4239928"/>
                <a:ext cx="3837914" cy="463353"/>
              </a:xfrm>
              <a:prstGeom prst="round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5520713" y="4761805"/>
                <a:ext cx="1882977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d>
                        <m:d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713" y="4761805"/>
                <a:ext cx="1882977" cy="463353"/>
              </a:xfrm>
              <a:prstGeom prst="round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5510544" y="5295560"/>
                <a:ext cx="1662526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44" y="5295560"/>
                <a:ext cx="1662526" cy="463353"/>
              </a:xfrm>
              <a:prstGeom prst="round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510544" y="5800522"/>
                <a:ext cx="1403677" cy="463353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ar-SA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44" y="5800522"/>
                <a:ext cx="1403677" cy="463353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369397" y="2285831"/>
            <a:ext cx="3748705" cy="3801005"/>
            <a:chOff x="250902" y="2098704"/>
            <a:chExt cx="3748705" cy="38010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50902" y="2098704"/>
              <a:ext cx="3748705" cy="3801005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2484778" y="2182430"/>
                  <a:ext cx="1356852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𝒔𝒊𝒏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4778" y="2182430"/>
                  <a:ext cx="1356852" cy="276999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903874" y="1376734"/>
                <a:ext cx="7549843" cy="45015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التمثيل البياني للمعادلة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d>
                      </m:e>
                      <m: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عبارة عن دائرة لها نصف قطر 3 و مركزها النقطة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3874" y="1376734"/>
                <a:ext cx="7549843" cy="450155"/>
              </a:xfrm>
              <a:prstGeom prst="roundRect">
                <a:avLst/>
              </a:prstGeom>
              <a:blipFill rotWithShape="0">
                <a:blip r:embed="rId25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7039898" y="1910489"/>
            <a:ext cx="2413819" cy="4501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لإيجاد الصورة القطبية  استبدل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5612805" y="1937871"/>
                <a:ext cx="1344769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05" y="1937871"/>
                <a:ext cx="1344769" cy="463353"/>
              </a:xfrm>
              <a:prstGeom prst="round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4212126" y="1950754"/>
                <a:ext cx="1344769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26" y="1950754"/>
                <a:ext cx="1344769" cy="463353"/>
              </a:xfrm>
              <a:prstGeom prst="round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flipH="1">
            <a:off x="5206181" y="2551471"/>
            <a:ext cx="44245" cy="39378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686122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259" y="138202"/>
            <a:ext cx="3068586" cy="395770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6679" y="731556"/>
            <a:ext cx="5797038" cy="50560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5347128" y="2538070"/>
                <a:ext cx="1403677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128" y="2538070"/>
                <a:ext cx="1403677" cy="463353"/>
              </a:xfrm>
              <a:prstGeom prst="round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334960" y="3056653"/>
                <a:ext cx="2764193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𝒓𝒄𝒐𝒔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</m:e>
                          </m:d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𝒔𝒊𝒏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𝜽</m:t>
                              </m:r>
                              <m:r>
                                <a:rPr lang="ar-SA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960" y="3056653"/>
                <a:ext cx="2764193" cy="463353"/>
              </a:xfrm>
              <a:prstGeom prst="round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5334960" y="3587628"/>
                <a:ext cx="2464648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960" y="3587628"/>
                <a:ext cx="2464648" cy="463353"/>
              </a:xfrm>
              <a:prstGeom prst="round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317923" y="4111962"/>
                <a:ext cx="2410232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923" y="4111962"/>
                <a:ext cx="2410232" cy="463353"/>
              </a:xfrm>
              <a:prstGeom prst="round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3476318" y="1345604"/>
                <a:ext cx="5971765" cy="45015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التمثيل البياني للمعادلة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عبارة عن قطع زايد  مركزه النقطة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318" y="1345604"/>
                <a:ext cx="5971765" cy="450155"/>
              </a:xfrm>
              <a:prstGeom prst="roundRect">
                <a:avLst/>
              </a:prstGeom>
              <a:blipFill rotWithShape="0">
                <a:blip r:embed="rId21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ounded Rectangle 18"/>
          <p:cNvSpPr/>
          <p:nvPr/>
        </p:nvSpPr>
        <p:spPr>
          <a:xfrm>
            <a:off x="7039898" y="1910489"/>
            <a:ext cx="2413819" cy="45015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chemeClr val="tx1"/>
                </a:solidFill>
              </a:rPr>
              <a:t>لإيجاد الصورة القطبية  استبدل : </a:t>
            </a:r>
            <a:endParaRPr lang="ar-SA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5612805" y="1937871"/>
                <a:ext cx="1344769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805" y="1937871"/>
                <a:ext cx="1344769" cy="463353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/>
              <p:cNvSpPr/>
              <p:nvPr/>
            </p:nvSpPr>
            <p:spPr>
              <a:xfrm>
                <a:off x="4212126" y="1950754"/>
                <a:ext cx="1344769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126" y="1950754"/>
                <a:ext cx="1344769" cy="463353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 flipH="1">
            <a:off x="5206181" y="2551471"/>
            <a:ext cx="44245" cy="393781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3"/>
          <a:srcRect t="-608" r="6902" b="-1"/>
          <a:stretch/>
        </p:blipFill>
        <p:spPr>
          <a:xfrm>
            <a:off x="1663293" y="739210"/>
            <a:ext cx="1879960" cy="507407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5317923" y="4642937"/>
                <a:ext cx="1639651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7923" y="4642937"/>
                <a:ext cx="1639651" cy="463353"/>
              </a:xfrm>
              <a:prstGeom prst="roundRect">
                <a:avLst/>
              </a:prstGeom>
              <a:blipFill rotWithShape="0"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5305464" y="5157740"/>
                <a:ext cx="1639651" cy="646858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ar-SA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den>
                      </m:f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5464" y="5157740"/>
                <a:ext cx="1639651" cy="646858"/>
              </a:xfrm>
              <a:prstGeom prst="roundRect">
                <a:avLst/>
              </a:prstGeom>
              <a:blipFill rotWithShape="0"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5334960" y="5875816"/>
                <a:ext cx="1445051" cy="42747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𝒔𝒆𝒄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960" y="5875816"/>
                <a:ext cx="1445051" cy="427474"/>
              </a:xfrm>
              <a:prstGeom prst="roundRect">
                <a:avLst/>
              </a:prstGeom>
              <a:blipFill rotWithShape="0"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359822" y="2535863"/>
            <a:ext cx="4554398" cy="3953427"/>
            <a:chOff x="359822" y="2535863"/>
            <a:chExt cx="4554398" cy="3953427"/>
          </a:xfrm>
        </p:grpSpPr>
        <p:grpSp>
          <p:nvGrpSpPr>
            <p:cNvPr id="11" name="Group 10"/>
            <p:cNvGrpSpPr/>
            <p:nvPr/>
          </p:nvGrpSpPr>
          <p:grpSpPr>
            <a:xfrm>
              <a:off x="359822" y="2535863"/>
              <a:ext cx="4486901" cy="3953427"/>
              <a:chOff x="359822" y="2535863"/>
              <a:chExt cx="4486901" cy="395342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9822" y="2535863"/>
                <a:ext cx="4486901" cy="3953427"/>
              </a:xfrm>
              <a:prstGeom prst="rect">
                <a:avLst/>
              </a:prstGeom>
              <a:ln w="38100">
                <a:solidFill>
                  <a:schemeClr val="tx1"/>
                </a:solidFill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2603272" y="2720256"/>
                    <a:ext cx="1356852" cy="281167"/>
                  </a:xfrm>
                  <a:prstGeom prst="rect">
                    <a:avLst/>
                  </a:prstGeom>
                  <a:noFill/>
                </p:spPr>
                <p:txBody>
                  <a:bodyPr wrap="square" rtlCol="1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sz="12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𝒔𝒆𝒄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2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oMath>
                      </m:oMathPara>
                    </a14:m>
                    <a:endParaRPr lang="ar-SA" sz="1200" b="1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03272" y="2720256"/>
                    <a:ext cx="1356852" cy="281167"/>
                  </a:xfrm>
                  <a:prstGeom prst="rect">
                    <a:avLst/>
                  </a:prstGeom>
                  <a:blipFill rotWithShape="0">
                    <a:blip r:embed="rId3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ar-S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5" name="Straight Arrow Connector 24"/>
            <p:cNvCxnSpPr/>
            <p:nvPr/>
          </p:nvCxnSpPr>
          <p:spPr>
            <a:xfrm flipV="1">
              <a:off x="2670769" y="4343638"/>
              <a:ext cx="2243451" cy="2183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332675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62" y="929148"/>
            <a:ext cx="8824800" cy="13715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224740450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374" y="127396"/>
            <a:ext cx="2941520" cy="36673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93" y="673788"/>
            <a:ext cx="6076336" cy="56696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2" t="14588" r="7057" b="12469"/>
          <a:stretch/>
        </p:blipFill>
        <p:spPr>
          <a:xfrm>
            <a:off x="1793523" y="704916"/>
            <a:ext cx="1356851" cy="504709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6107178" y="1740078"/>
                <a:ext cx="923567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178" y="1740078"/>
                <a:ext cx="923567" cy="46335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6107178" y="2272608"/>
                <a:ext cx="1296238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178" y="2272608"/>
                <a:ext cx="1296238" cy="463353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6082952" y="3364763"/>
                <a:ext cx="1344690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2952" y="3364763"/>
                <a:ext cx="1344690" cy="463353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7373892" y="1393504"/>
                <a:ext cx="1753463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892" y="1393504"/>
                <a:ext cx="1753463" cy="463353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/>
              <p:cNvSpPr/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التمثيل البياني لهذه المعادلة هي دائرة مركزها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ونصف قطرها  3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6102942" y="2808963"/>
                <a:ext cx="1002052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2942" y="2808963"/>
                <a:ext cx="1002052" cy="463353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5305437" y="1449206"/>
            <a:ext cx="44246" cy="514332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4411" y="1971754"/>
            <a:ext cx="4731950" cy="4143800"/>
            <a:chOff x="292556" y="2065271"/>
            <a:chExt cx="4731950" cy="4143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2556" y="2065271"/>
              <a:ext cx="4731950" cy="4143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2649538" y="4298869"/>
              <a:ext cx="237496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388202" y="2494315"/>
            <a:ext cx="2644367" cy="3098678"/>
            <a:chOff x="1323777" y="2608946"/>
            <a:chExt cx="2644367" cy="3098678"/>
          </a:xfrm>
        </p:grpSpPr>
        <p:sp>
          <p:nvSpPr>
            <p:cNvPr id="17" name="Oval 16"/>
            <p:cNvSpPr/>
            <p:nvPr/>
          </p:nvSpPr>
          <p:spPr>
            <a:xfrm>
              <a:off x="1323777" y="2890113"/>
              <a:ext cx="2644367" cy="281751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471948" y="2608946"/>
                  <a:ext cx="1356852" cy="28116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48" y="2608946"/>
                  <a:ext cx="1356852" cy="28116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65460589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374" y="127396"/>
            <a:ext cx="2941520" cy="36673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93" y="673788"/>
            <a:ext cx="6076336" cy="56696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6107178" y="1707150"/>
                <a:ext cx="993392" cy="49628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178" y="1707150"/>
                <a:ext cx="993392" cy="496282"/>
              </a:xfrm>
              <a:prstGeom prst="roundRect">
                <a:avLst/>
              </a:prstGeom>
              <a:blipFill rotWithShape="0">
                <a:blip r:embed="rId4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6107178" y="2259699"/>
                <a:ext cx="1399751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𝒕𝒂𝒏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7178" y="2259699"/>
                <a:ext cx="1399751" cy="46335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6029202" y="3391585"/>
                <a:ext cx="1344690" cy="52064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202" y="3391585"/>
                <a:ext cx="1344690" cy="52064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/>
              <p:cNvSpPr/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التمثيل البياني لهذه المعادلة خط مستقيم يمر من نقطة الأصل و له ميل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6080041" y="2775482"/>
                <a:ext cx="1020529" cy="564695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rad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0041" y="2775482"/>
                <a:ext cx="1020529" cy="564695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5305437" y="1449206"/>
            <a:ext cx="44246" cy="514332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4411" y="1971754"/>
            <a:ext cx="4731950" cy="4143800"/>
            <a:chOff x="292556" y="2065271"/>
            <a:chExt cx="4731950" cy="41438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2556" y="2065271"/>
              <a:ext cx="4731950" cy="41438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0" name="Straight Arrow Connector 19"/>
            <p:cNvCxnSpPr/>
            <p:nvPr/>
          </p:nvCxnSpPr>
          <p:spPr>
            <a:xfrm>
              <a:off x="2649538" y="4298869"/>
              <a:ext cx="237496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9467" r="7248"/>
          <a:stretch/>
        </p:blipFill>
        <p:spPr>
          <a:xfrm>
            <a:off x="1520588" y="687605"/>
            <a:ext cx="1694211" cy="56921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1651819" y="2203432"/>
            <a:ext cx="2152355" cy="3912122"/>
            <a:chOff x="1651819" y="2203432"/>
            <a:chExt cx="2152355" cy="39121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2653111" y="2366652"/>
                  <a:ext cx="870621" cy="40883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3111" y="2366652"/>
                  <a:ext cx="870621" cy="408830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b="-2985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H="1">
              <a:off x="1651819" y="2203432"/>
              <a:ext cx="2152355" cy="3912122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ounded Rectangle 28"/>
              <p:cNvSpPr/>
              <p:nvPr/>
            </p:nvSpPr>
            <p:spPr>
              <a:xfrm>
                <a:off x="7858065" y="1405467"/>
                <a:ext cx="1433019" cy="689519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𝒕𝒂𝒏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den>
                      </m:f>
                    </m:oMath>
                  </m:oMathPara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9" name="Rounded 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065" y="1405467"/>
                <a:ext cx="1433019" cy="689519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649514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4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374" y="127396"/>
            <a:ext cx="2941520" cy="366732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293" y="673788"/>
            <a:ext cx="6076336" cy="566966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ounded Rectangle 6"/>
              <p:cNvSpPr/>
              <p:nvPr/>
            </p:nvSpPr>
            <p:spPr>
              <a:xfrm>
                <a:off x="5943736" y="1839405"/>
                <a:ext cx="1320464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36" y="1839405"/>
                <a:ext cx="1320464" cy="463353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/>
              <p:cNvSpPr/>
              <p:nvPr/>
            </p:nvSpPr>
            <p:spPr>
              <a:xfrm>
                <a:off x="5943736" y="2375393"/>
                <a:ext cx="1636935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736" y="2375393"/>
                <a:ext cx="1636935" cy="463353"/>
              </a:xfrm>
              <a:prstGeom prst="round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ounded Rectangle 8"/>
              <p:cNvSpPr/>
              <p:nvPr/>
            </p:nvSpPr>
            <p:spPr>
              <a:xfrm>
                <a:off x="5957781" y="3447128"/>
                <a:ext cx="2080089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781" y="3447128"/>
                <a:ext cx="2080089" cy="463353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ounded Rectangle 10"/>
              <p:cNvSpPr/>
              <p:nvPr/>
            </p:nvSpPr>
            <p:spPr>
              <a:xfrm>
                <a:off x="7373892" y="1393504"/>
                <a:ext cx="1753463" cy="46335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892" y="1393504"/>
                <a:ext cx="1753463" cy="463353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ounded Rectangle 11"/>
              <p:cNvSpPr/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التمثيل البياني لهذه المعادلة هي دائرة مركزها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ونصف قطرها  1.5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836" y="4294511"/>
                <a:ext cx="3132112" cy="768358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ounded Rectangle 13"/>
              <p:cNvSpPr/>
              <p:nvPr/>
            </p:nvSpPr>
            <p:spPr>
              <a:xfrm>
                <a:off x="5957782" y="2901409"/>
                <a:ext cx="1622889" cy="463353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782" y="2901409"/>
                <a:ext cx="1622889" cy="463353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5305437" y="1449206"/>
            <a:ext cx="44246" cy="514332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/>
          <a:srcRect t="31852" r="1574"/>
          <a:stretch/>
        </p:blipFill>
        <p:spPr>
          <a:xfrm>
            <a:off x="1414542" y="736497"/>
            <a:ext cx="1800257" cy="475154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303558" y="1968493"/>
            <a:ext cx="4676992" cy="4104748"/>
            <a:chOff x="290250" y="2060078"/>
            <a:chExt cx="4676992" cy="41047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0250" y="2060078"/>
              <a:ext cx="4676992" cy="410474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108207" y="2561747"/>
                  <a:ext cx="1356852" cy="27699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𝒄𝒐𝒔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𝜽</m:t>
                        </m:r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8207" y="2561747"/>
                  <a:ext cx="1356852" cy="276999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46421393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D4378DE6-A2CF-4A69-985C-E106E399EBA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610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09517" y="3502387"/>
            <a:ext cx="1771365" cy="958069"/>
          </a:xfrm>
          <a:prstGeom prst="rect">
            <a:avLst/>
          </a:prstGeom>
        </p:spPr>
      </p:pic>
      <p:pic>
        <p:nvPicPr>
          <p:cNvPr id="9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A5498BF-68F3-4856-BF0B-645B49490D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61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086" y="3530396"/>
            <a:ext cx="1771365" cy="902049"/>
          </a:xfrm>
          <a:prstGeom prst="rect">
            <a:avLst/>
          </a:prstGeom>
        </p:spPr>
      </p:pic>
      <p:pic>
        <p:nvPicPr>
          <p:cNvPr id="10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1A18F8F1-3D95-40B3-B504-D00FB73704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61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7648" y="2246624"/>
            <a:ext cx="1703234" cy="958069"/>
          </a:xfrm>
          <a:prstGeom prst="rect">
            <a:avLst/>
          </a:prstGeom>
        </p:spPr>
      </p:pic>
      <p:pic>
        <p:nvPicPr>
          <p:cNvPr id="11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2E0382A6-ED77-4292-A191-9E5BC0EBF7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610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1085" y="2337726"/>
            <a:ext cx="1771365" cy="907813"/>
          </a:xfrm>
          <a:prstGeom prst="rect">
            <a:avLst/>
          </a:prstGeom>
        </p:spPr>
      </p:pic>
      <p:pic>
        <p:nvPicPr>
          <p:cNvPr id="12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B09AF99D-9B46-45A5-B535-160C2DCC49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610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77648" y="1094801"/>
            <a:ext cx="1703234" cy="958069"/>
          </a:xfrm>
          <a:prstGeom prst="rect">
            <a:avLst/>
          </a:prstGeom>
        </p:spPr>
      </p:pic>
      <p:pic>
        <p:nvPicPr>
          <p:cNvPr id="13" name="10 Minute Countdown Timer">
            <a:hlinkClick r:id="" action="ppaction://media"/>
            <a:extLst>
              <a:ext uri="{FF2B5EF4-FFF2-40B4-BE49-F238E27FC236}">
                <a16:creationId xmlns="" xmlns:a16="http://schemas.microsoft.com/office/drawing/2014/main" id="{F3E35C08-DC5C-45A7-9032-EE65F9612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610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1087" y="1056477"/>
            <a:ext cx="1771365" cy="996393"/>
          </a:xfrm>
          <a:prstGeom prst="rect">
            <a:avLst/>
          </a:prstGeom>
        </p:spPr>
      </p:pic>
      <p:pic>
        <p:nvPicPr>
          <p:cNvPr id="14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="" xmlns:a16="http://schemas.microsoft.com/office/drawing/2014/main" id="{BAB4C658-CB37-44D7-8BAD-FDA71054D4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89628" y="2572327"/>
            <a:ext cx="1672450" cy="95806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2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mute="1">
                <p:cTn id="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 mute="1">
                <p:cTn id="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 mute="1">
                <p:cTn id="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303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F6048663-11A8-4FE8-83C7-30063AC90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9414" y="744741"/>
            <a:ext cx="6968071" cy="52624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281B9573-1ABE-4449-8F8D-A9487BDEB057}"/>
              </a:ext>
            </a:extLst>
          </p:cNvPr>
          <p:cNvSpPr/>
          <p:nvPr/>
        </p:nvSpPr>
        <p:spPr>
          <a:xfrm>
            <a:off x="3566301" y="659758"/>
            <a:ext cx="5059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قواعد التعلم عن بعد :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FF2FB4B6-3218-40D5-9FA8-998C7ADA6137}"/>
              </a:ext>
            </a:extLst>
          </p:cNvPr>
          <p:cNvSpPr/>
          <p:nvPr/>
        </p:nvSpPr>
        <p:spPr>
          <a:xfrm>
            <a:off x="1613008" y="302674"/>
            <a:ext cx="8965984" cy="1452564"/>
          </a:xfrm>
          <a:prstGeom prst="round2Diag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الأشياء الواجب توافر في كل حصة دراسية </a:t>
            </a:r>
            <a:r>
              <a:rPr kumimoji="0" lang="ar-AE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صورة 4" descr="صورة تحتوي على إلكترونيات, حاسبة, جالس, كمبيوتر&#10;&#10;تم إنشاء الوصف تلقائياً">
            <a:extLst>
              <a:ext uri="{FF2B5EF4-FFF2-40B4-BE49-F238E27FC236}">
                <a16:creationId xmlns="" xmlns:a16="http://schemas.microsoft.com/office/drawing/2014/main" id="{F162CC07-8009-4E6D-B614-A0122ABB3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37" y="2849732"/>
            <a:ext cx="1079716" cy="2346411"/>
          </a:xfrm>
          <a:prstGeom prst="rect">
            <a:avLst/>
          </a:prstGeom>
          <a:solidFill>
            <a:srgbClr val="C00000"/>
          </a:solidFill>
          <a:ln w="57150" cap="sq" cmpd="thickThin">
            <a:solidFill>
              <a:srgbClr val="C00000"/>
            </a:solidFill>
            <a:prstDash val="solid"/>
            <a:miter lim="800000"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Picture 2" descr="بينتيل تنشيط تلميح قلم رصاص ميكانيكي 0.7: Amazon.ae">
            <a:extLst>
              <a:ext uri="{FF2B5EF4-FFF2-40B4-BE49-F238E27FC236}">
                <a16:creationId xmlns="" xmlns:a16="http://schemas.microsoft.com/office/drawing/2014/main" id="{8B85837D-66BC-4D5F-A7BB-E58899D6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13" y="2815859"/>
            <a:ext cx="1524730" cy="2414156"/>
          </a:xfrm>
          <a:prstGeom prst="rect">
            <a:avLst/>
          </a:prstGeom>
          <a:solidFill>
            <a:srgbClr val="C00000"/>
          </a:solidFill>
          <a:ln w="57150">
            <a:solidFill>
              <a:schemeClr val="tx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Picture 10" descr="A close up of a piece of paper&#10;&#10;Description automatically generated">
            <a:extLst>
              <a:ext uri="{FF2B5EF4-FFF2-40B4-BE49-F238E27FC236}">
                <a16:creationId xmlns="" xmlns:a16="http://schemas.microsoft.com/office/drawing/2014/main" id="{0A0B12F9-0B4F-47DE-A8C8-C9A3DD86F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3" r="11113"/>
          <a:stretch>
            <a:fillRect/>
          </a:stretch>
        </p:blipFill>
        <p:spPr bwMode="auto">
          <a:xfrm>
            <a:off x="6374748" y="2821567"/>
            <a:ext cx="2093392" cy="2691504"/>
          </a:xfrm>
          <a:prstGeom prst="rect">
            <a:avLst/>
          </a:prstGeom>
          <a:solidFill>
            <a:srgbClr val="C00000"/>
          </a:solidFill>
          <a:ln w="57150">
            <a:solidFill>
              <a:srgbClr val="C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4" descr="Image result for قلم رصاص">
            <a:extLst>
              <a:ext uri="{FF2B5EF4-FFF2-40B4-BE49-F238E27FC236}">
                <a16:creationId xmlns="" xmlns:a16="http://schemas.microsoft.com/office/drawing/2014/main" id="{9FFE38E0-3F98-41B0-8FF3-BD72464C2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4" y="2510290"/>
            <a:ext cx="1601685" cy="2184444"/>
          </a:xfrm>
          <a:prstGeom prst="rect">
            <a:avLst/>
          </a:prstGeom>
          <a:solidFill>
            <a:srgbClr val="C000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Picture 6" descr="Image result for ممحاة">
            <a:extLst>
              <a:ext uri="{FF2B5EF4-FFF2-40B4-BE49-F238E27FC236}">
                <a16:creationId xmlns="" xmlns:a16="http://schemas.microsoft.com/office/drawing/2014/main" id="{28C4B980-8668-4C4A-ADDE-5B8BB903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104" y="4531905"/>
            <a:ext cx="996950" cy="839788"/>
          </a:xfrm>
          <a:prstGeom prst="rect">
            <a:avLst/>
          </a:prstGeom>
          <a:solidFill>
            <a:srgbClr val="C00000"/>
          </a:solidFill>
          <a:ln w="57150">
            <a:solidFill>
              <a:srgbClr val="000000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4" name="Group 3"/>
          <p:cNvGrpSpPr/>
          <p:nvPr/>
        </p:nvGrpSpPr>
        <p:grpSpPr>
          <a:xfrm>
            <a:off x="9001035" y="2086377"/>
            <a:ext cx="2637959" cy="3426694"/>
            <a:chOff x="9001035" y="2086377"/>
            <a:chExt cx="2637959" cy="3426694"/>
          </a:xfrm>
        </p:grpSpPr>
        <p:pic>
          <p:nvPicPr>
            <p:cNvPr id="9" name="Picture 9" descr="A picture containing device&#10;&#10;Description automatically generated">
              <a:extLst>
                <a:ext uri="{FF2B5EF4-FFF2-40B4-BE49-F238E27FC236}">
                  <a16:creationId xmlns="" xmlns:a16="http://schemas.microsoft.com/office/drawing/2014/main" id="{6C7E2CDD-4236-4AA6-9EBD-6F7DAC8C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1035" y="2086377"/>
              <a:ext cx="2637959" cy="342669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pic>
        <p:sp>
          <p:nvSpPr>
            <p:cNvPr id="3" name="Oval 2"/>
            <p:cNvSpPr/>
            <p:nvPr/>
          </p:nvSpPr>
          <p:spPr>
            <a:xfrm>
              <a:off x="9201152" y="3100710"/>
              <a:ext cx="151844" cy="14255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4787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0578" y="2475467"/>
            <a:ext cx="17914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نواتج التعلم </a:t>
            </a: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="" xmlns:a16="http://schemas.microsoft.com/office/drawing/2014/main" id="{9A1C4778-4E78-4E46-B0F1-6D32667E6D30}"/>
              </a:ext>
            </a:extLst>
          </p:cNvPr>
          <p:cNvSpPr txBox="1"/>
          <p:nvPr/>
        </p:nvSpPr>
        <p:spPr>
          <a:xfrm>
            <a:off x="2120293" y="3152268"/>
            <a:ext cx="442085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noProof="0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1) التحويل بين الإحداثيات القطبية و الديكارتية .</a:t>
            </a:r>
            <a:endParaRPr kumimoji="0" lang="ar-A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="" xmlns:a16="http://schemas.microsoft.com/office/drawing/2014/main" id="{C52AA14A-1F01-4634-939D-431BA4F9BDBF}"/>
              </a:ext>
            </a:extLst>
          </p:cNvPr>
          <p:cNvSpPr txBox="1"/>
          <p:nvPr/>
        </p:nvSpPr>
        <p:spPr>
          <a:xfrm>
            <a:off x="1557338" y="3691371"/>
            <a:ext cx="498380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2) </a:t>
            </a:r>
            <a:r>
              <a:rPr kumimoji="0" lang="ar-SA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التحويل بين المعادلات القطبية و الديكارتية .</a:t>
            </a: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B46383BD-6A58-43FC-B1B2-078C1867C86F}"/>
              </a:ext>
            </a:extLst>
          </p:cNvPr>
          <p:cNvSpPr txBox="1">
            <a:spLocks/>
          </p:cNvSpPr>
          <p:nvPr/>
        </p:nvSpPr>
        <p:spPr>
          <a:xfrm>
            <a:off x="1175586" y="949660"/>
            <a:ext cx="5537009" cy="117217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8-3</a:t>
            </a:r>
            <a:endParaRPr kumimoji="0" lang="x-non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الصورة القطبية و الديكارتية للمعادلات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489" y="2030836"/>
            <a:ext cx="3443428" cy="3590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95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328738" y="176006"/>
            <a:ext cx="7744301" cy="33684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572125" y="3722115"/>
            <a:ext cx="3343275" cy="860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1600" b="1" dirty="0" smtClean="0">
                <a:solidFill>
                  <a:srgbClr val="C00000"/>
                </a:solidFill>
              </a:rPr>
              <a:t>1) إذا كان النظام الإحداثي المتعامد في موقع أعلي النظام الإحداثي القطبي فأي نقطة قطبية تطابق نقطة الأصل ؟</a:t>
            </a:r>
            <a:endParaRPr lang="ar-SA" sz="1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572125" y="4744398"/>
                <a:ext cx="3343275" cy="6488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b="1" dirty="0" smtClean="0">
                    <a:solidFill>
                      <a:srgbClr val="C00000"/>
                    </a:solidFill>
                  </a:rPr>
                  <a:t>2) أي نقطة قطبية تطابق النقطة المتعامدة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ar-AE" b="1" dirty="0" smtClean="0">
                    <a:solidFill>
                      <a:srgbClr val="C00000"/>
                    </a:solidFill>
                  </a:rPr>
                  <a:t> ؟</a:t>
                </a:r>
                <a:endParaRPr lang="ar-SA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25" y="4744398"/>
                <a:ext cx="3343275" cy="648882"/>
              </a:xfrm>
              <a:prstGeom prst="rect">
                <a:avLst/>
              </a:prstGeom>
              <a:blipFill rotWithShape="0">
                <a:blip r:embed="rId3"/>
                <a:stretch>
                  <a:fillRect l="-1633" t="-2752" r="-544" b="-12844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572125" y="5680234"/>
                <a:ext cx="3343275" cy="64888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b="1" dirty="0" smtClean="0">
                    <a:solidFill>
                      <a:srgbClr val="C00000"/>
                    </a:solidFill>
                  </a:rPr>
                  <a:t>3) أي نقطة متعامدة ستطابق النقطة القطبية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</m:oMath>
                </a14:m>
                <a:r>
                  <a:rPr lang="ar-AE" b="1" dirty="0" smtClean="0">
                    <a:solidFill>
                      <a:srgbClr val="C00000"/>
                    </a:solidFill>
                  </a:rPr>
                  <a:t>؟</a:t>
                </a:r>
                <a:endParaRPr lang="ar-SA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25" y="5680234"/>
                <a:ext cx="3343275" cy="648882"/>
              </a:xfrm>
              <a:prstGeom prst="rect">
                <a:avLst/>
              </a:prstGeom>
              <a:blipFill rotWithShape="0">
                <a:blip r:embed="rId4"/>
                <a:stretch>
                  <a:fillRect t="-3704" b="-13889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8617" y="3821172"/>
                <a:ext cx="3740815" cy="6488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r>
                  <a:rPr lang="ar-AE" b="1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e>
                    </m:d>
                  </m:oMath>
                </a14:m>
                <a:r>
                  <a:rPr lang="ar-AE" b="1" dirty="0" smtClean="0">
                    <a:solidFill>
                      <a:schemeClr val="tx1"/>
                    </a:solidFill>
                  </a:rPr>
                  <a:t>  أو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17" y="3821172"/>
                <a:ext cx="3740815" cy="64888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28617" y="4681504"/>
                <a:ext cx="3740816" cy="8403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ar-AE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°</m:t>
                            </m:r>
                          </m:sup>
                        </m:sSup>
                      </m:e>
                    </m:d>
                  </m:oMath>
                </a14:m>
                <a:r>
                  <a:rPr lang="ar-AE" b="1" dirty="0">
                    <a:solidFill>
                      <a:schemeClr val="tx1"/>
                    </a:solidFill>
                  </a:rPr>
                  <a:t>  أو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617" y="4681504"/>
                <a:ext cx="3740816" cy="84038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83373" y="5733336"/>
                <a:ext cx="3686059" cy="648882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ar-SA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ar-SA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73" y="5733336"/>
                <a:ext cx="3686059" cy="64888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551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725" y="212411"/>
            <a:ext cx="6274749" cy="111494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45" y="212411"/>
            <a:ext cx="2614642" cy="208749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3910100" y="1479429"/>
                <a:ext cx="228482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100" y="1479429"/>
                <a:ext cx="2284826" cy="629592"/>
              </a:xfrm>
              <a:prstGeom prst="round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4756601" y="1580720"/>
                <a:ext cx="1267187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601" y="1580720"/>
                <a:ext cx="1267187" cy="476285"/>
              </a:xfrm>
              <a:prstGeom prst="roundRect">
                <a:avLst/>
              </a:prstGeom>
              <a:blipFill rotWithShape="0">
                <a:blip r:embed="rId5"/>
                <a:stretch>
                  <a:fillRect b="-8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979729" y="1456909"/>
                <a:ext cx="228482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729" y="1456909"/>
                <a:ext cx="2284826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7900420" y="1508925"/>
                <a:ext cx="1267187" cy="47628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0420" y="1508925"/>
                <a:ext cx="1267187" cy="476285"/>
              </a:xfrm>
              <a:prstGeom prst="roundRect">
                <a:avLst/>
              </a:prstGeom>
              <a:blipFill rotWithShape="0">
                <a:blip r:embed="rId7"/>
                <a:stretch>
                  <a:fillRect b="-89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3600056" y="2261095"/>
                <a:ext cx="5675028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إذا اكتسب 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أي قيمة حقيقية فيمكنا كتابة النقطة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d>
                      <m:dPr>
                        <m:ctrlP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بدلالة  كل من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و </a:t>
                </a:r>
                <a14:m>
                  <m:oMath xmlns:m="http://schemas.openxmlformats.org/officeDocument/2006/math">
                    <m:r>
                      <a:rPr lang="ar-AE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056" y="2261095"/>
                <a:ext cx="5675028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/>
              <p:cNvSpPr/>
              <p:nvPr/>
            </p:nvSpPr>
            <p:spPr>
              <a:xfrm>
                <a:off x="4448193" y="3194835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ounded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3" y="3194835"/>
                <a:ext cx="1430346" cy="629592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4448193" y="3966711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8193" y="3966711"/>
                <a:ext cx="1430346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6385326" y="3231987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326" y="3231987"/>
                <a:ext cx="1430346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385326" y="3956201"/>
                <a:ext cx="1430346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5326" y="3956201"/>
                <a:ext cx="1430346" cy="629592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3"/>
          <a:srcRect t="7236" r="1256"/>
          <a:stretch/>
        </p:blipFill>
        <p:spPr>
          <a:xfrm>
            <a:off x="1408756" y="5014571"/>
            <a:ext cx="7962876" cy="94389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H="1">
            <a:off x="6194925" y="3231987"/>
            <a:ext cx="1" cy="164030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9666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935" y="796411"/>
            <a:ext cx="8663995" cy="32822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3048888" y="4635584"/>
                <a:ext cx="4041056" cy="76232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ar-SA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,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𝒓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𝒔𝒊𝒏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888" y="4635584"/>
                <a:ext cx="4041056" cy="762326"/>
              </a:xfrm>
              <a:prstGeom prst="round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54003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880" y="164668"/>
            <a:ext cx="3428850" cy="425267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803" y="853137"/>
            <a:ext cx="6277851" cy="482398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51" y="1816576"/>
            <a:ext cx="4569825" cy="40272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6659" r="-1597"/>
          <a:stretch/>
        </p:blipFill>
        <p:spPr>
          <a:xfrm>
            <a:off x="1460091" y="820164"/>
            <a:ext cx="1519083" cy="515371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7170086" y="1472487"/>
                <a:ext cx="106549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0086" y="1472487"/>
                <a:ext cx="1065495" cy="629592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7648822" y="1490415"/>
                <a:ext cx="350785" cy="61166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ar-SA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822" y="1490415"/>
                <a:ext cx="350785" cy="611664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607" y="1446490"/>
                <a:ext cx="1065495" cy="629592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8909761" y="1548573"/>
                <a:ext cx="290618" cy="46864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ar-SA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9761" y="1548573"/>
                <a:ext cx="290618" cy="468642"/>
              </a:xfrm>
              <a:prstGeom prst="roundRect">
                <a:avLst/>
              </a:prstGeom>
              <a:blipFill rotWithShape="0">
                <a:blip r:embed="rId9"/>
                <a:stretch>
                  <a:fillRect r="-42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5585146" y="2380744"/>
                <a:ext cx="1552655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146" y="2380744"/>
                <a:ext cx="1552655" cy="629592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ounded Rectangle 13"/>
              <p:cNvSpPr/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ounded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999" y="2410142"/>
                <a:ext cx="1609750" cy="629592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ounded Rectangle 14"/>
              <p:cNvSpPr/>
              <p:nvPr/>
            </p:nvSpPr>
            <p:spPr>
              <a:xfrm>
                <a:off x="6030499" y="2464329"/>
                <a:ext cx="100406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ounded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499" y="2464329"/>
                <a:ext cx="1004063" cy="462421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861" y="2490314"/>
                <a:ext cx="959103" cy="462421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5582193" y="3100387"/>
                <a:ext cx="1552655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𝒄𝒐𝒔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3" y="3100387"/>
                <a:ext cx="1552655" cy="629592"/>
              </a:xfrm>
              <a:prstGeom prst="round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548999" y="3093446"/>
                <a:ext cx="1609750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𝒔𝒊𝒏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8999" y="3093446"/>
                <a:ext cx="1609750" cy="629592"/>
              </a:xfrm>
              <a:prstGeom prst="round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5582192" y="3820030"/>
                <a:ext cx="995589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2" y="3820030"/>
                <a:ext cx="995589" cy="629592"/>
              </a:xfrm>
              <a:prstGeom prst="round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ounded Rectangle 19"/>
              <p:cNvSpPr/>
              <p:nvPr/>
            </p:nvSpPr>
            <p:spPr>
              <a:xfrm>
                <a:off x="7564627" y="3787228"/>
                <a:ext cx="1166083" cy="62959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1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ad>
                            <m:radPr>
                              <m:degHide m:val="on"/>
                              <m:ctrlP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rad>
                        </m:num>
                        <m:den>
                          <m:r>
                            <a:rPr 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ounded 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627" y="3787228"/>
                <a:ext cx="1166083" cy="629592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5582192" y="5023375"/>
                <a:ext cx="3086004" cy="90575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ar-AE" sz="1600" b="1" dirty="0" smtClean="0">
                    <a:solidFill>
                      <a:schemeClr val="tx1"/>
                    </a:solidFill>
                  </a:rPr>
                  <a:t>الإحداثيات الديكارتية للنقطة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هي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ar-AE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f>
                          <m:fPr>
                            <m:ctrlP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  <m:rad>
                              <m:radPr>
                                <m:degHide m:val="on"/>
                                <m:ctrlP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أو تقريبا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ar-AE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, 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</m:d>
                  </m:oMath>
                </a14:m>
                <a:r>
                  <a:rPr lang="ar-AE" sz="1600" b="1" dirty="0" smtClean="0">
                    <a:solidFill>
                      <a:schemeClr val="tx1"/>
                    </a:solidFill>
                  </a:rPr>
                  <a:t>  </a:t>
                </a:r>
                <a:endParaRPr lang="ar-SA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2" y="5023375"/>
                <a:ext cx="3086004" cy="905755"/>
              </a:xfrm>
              <a:prstGeom prst="round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/>
        </p:nvCxnSpPr>
        <p:spPr>
          <a:xfrm flipH="1">
            <a:off x="7342662" y="2434618"/>
            <a:ext cx="17104" cy="2303581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2730277" y="3440021"/>
            <a:ext cx="531868" cy="760016"/>
            <a:chOff x="2730277" y="3440021"/>
            <a:chExt cx="531868" cy="760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730277" y="3631261"/>
                  <a:ext cx="497794" cy="410049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2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𝝅</m:t>
                            </m:r>
                          </m:num>
                          <m:den>
                            <m:r>
                              <a:rPr lang="ar-SA" sz="12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ar-SA" sz="1200" b="1" dirty="0"/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277" y="3631261"/>
                  <a:ext cx="497794" cy="410049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1493"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Arc 31"/>
            <p:cNvSpPr/>
            <p:nvPr/>
          </p:nvSpPr>
          <p:spPr>
            <a:xfrm rot="19315241">
              <a:off x="2820625" y="3440021"/>
              <a:ext cx="441520" cy="760016"/>
            </a:xfrm>
            <a:prstGeom prst="arc">
              <a:avLst>
                <a:gd name="adj1" fmla="val 17450594"/>
                <a:gd name="adj2" fmla="val 4378952"/>
              </a:avLst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617491" y="2527760"/>
            <a:ext cx="876281" cy="1507322"/>
            <a:chOff x="2617491" y="2527760"/>
            <a:chExt cx="876281" cy="1507322"/>
          </a:xfrm>
        </p:grpSpPr>
        <p:cxnSp>
          <p:nvCxnSpPr>
            <p:cNvPr id="30" name="Straight Arrow Connector 29"/>
            <p:cNvCxnSpPr/>
            <p:nvPr/>
          </p:nvCxnSpPr>
          <p:spPr>
            <a:xfrm flipV="1">
              <a:off x="2617491" y="2527760"/>
              <a:ext cx="876281" cy="150732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2732992" y="2953887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ar-SA" sz="1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2992" y="2953887"/>
                  <a:ext cx="497794" cy="307777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6" name="Group 35"/>
          <p:cNvGrpSpPr/>
          <p:nvPr/>
        </p:nvGrpSpPr>
        <p:grpSpPr>
          <a:xfrm>
            <a:off x="3090595" y="2306929"/>
            <a:ext cx="497794" cy="307777"/>
            <a:chOff x="3090595" y="2306929"/>
            <a:chExt cx="497794" cy="307777"/>
          </a:xfrm>
        </p:grpSpPr>
        <p:sp>
          <p:nvSpPr>
            <p:cNvPr id="28" name="Flowchart: Connector 27"/>
            <p:cNvSpPr/>
            <p:nvPr/>
          </p:nvSpPr>
          <p:spPr>
            <a:xfrm>
              <a:off x="3449528" y="2460818"/>
              <a:ext cx="104831" cy="133884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𝑺</m:t>
                        </m:r>
                      </m:oMath>
                    </m:oMathPara>
                  </a14:m>
                  <a:endParaRPr lang="ar-SA" sz="1400" b="1" dirty="0"/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0595" y="2306929"/>
                  <a:ext cx="497794" cy="307777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ar-S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339116211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1122</TotalTime>
  <Words>481</Words>
  <Application>Microsoft Office PowerPoint</Application>
  <PresentationFormat>Widescreen</PresentationFormat>
  <Paragraphs>178</Paragraphs>
  <Slides>26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Times New Roman</vt:lpstr>
      <vt:lpstr>Calibri Light</vt:lpstr>
      <vt:lpstr>Calibri</vt:lpstr>
      <vt:lpstr>Cambria Math</vt:lpstr>
      <vt:lpstr>Arial</vt:lpstr>
      <vt:lpstr>Office Theme</vt:lpstr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Eyad Awwad</dc:creator>
  <cp:lastModifiedBy>Microsoft account</cp:lastModifiedBy>
  <cp:revision>157</cp:revision>
  <dcterms:created xsi:type="dcterms:W3CDTF">2021-03-18T12:57:22Z</dcterms:created>
  <dcterms:modified xsi:type="dcterms:W3CDTF">2022-02-06T18:19:50Z</dcterms:modified>
</cp:coreProperties>
</file>