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>
        <p:scale>
          <a:sx n="48" d="100"/>
          <a:sy n="48" d="100"/>
        </p:scale>
        <p:origin x="190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7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2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816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016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842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921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9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22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04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922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52CD-55B1-4CC1-BF47-B950AB182444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99C9D-7893-4023-AC18-7D95D98C7C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20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662A5A-0E99-449E-B3BD-3A61CD6685E1}"/>
              </a:ext>
            </a:extLst>
          </p:cNvPr>
          <p:cNvSpPr txBox="1"/>
          <p:nvPr/>
        </p:nvSpPr>
        <p:spPr>
          <a:xfrm>
            <a:off x="874243" y="499965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نموذج اختبار الصف الأول التقويم الأول الفصل الدراسي الثاني </a:t>
            </a:r>
            <a:endParaRPr lang="en-US" sz="20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AFCC40-D852-41F8-B0ED-F475BE5A946A}"/>
              </a:ext>
            </a:extLst>
          </p:cNvPr>
          <p:cNvSpPr txBox="1"/>
          <p:nvPr/>
        </p:nvSpPr>
        <p:spPr>
          <a:xfrm>
            <a:off x="838845" y="1004602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أكتب اسمي و اسم والدي : ............................................</a:t>
            </a:r>
            <a:endParaRPr lang="en-US" sz="200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657567" y="1545419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الأول \ أساسيات القراءة                                5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838845" y="1991378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2- الصوت القصير الذي  يبدأ به اسم الصورة 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16260-82C1-417D-BA40-CBDBA1A7ABCE}"/>
              </a:ext>
            </a:extLst>
          </p:cNvPr>
          <p:cNvSpPr txBox="1"/>
          <p:nvPr/>
        </p:nvSpPr>
        <p:spPr>
          <a:xfrm>
            <a:off x="5852654" y="2532195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صَ</a:t>
            </a:r>
            <a:endParaRPr lang="en-US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79569-5989-4F72-A781-2A48EDE444F9}"/>
              </a:ext>
            </a:extLst>
          </p:cNvPr>
          <p:cNvSpPr txBox="1"/>
          <p:nvPr/>
        </p:nvSpPr>
        <p:spPr>
          <a:xfrm>
            <a:off x="4046781" y="2532195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صُ</a:t>
            </a:r>
            <a:endParaRPr lang="en-US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D45AAC-6739-4206-AA55-2324B922B887}"/>
              </a:ext>
            </a:extLst>
          </p:cNvPr>
          <p:cNvSpPr txBox="1"/>
          <p:nvPr/>
        </p:nvSpPr>
        <p:spPr>
          <a:xfrm>
            <a:off x="2240908" y="2483031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ص ِ</a:t>
            </a:r>
            <a:endParaRPr lang="en-US" sz="2000" b="1" dirty="0"/>
          </a:p>
        </p:txBody>
      </p:sp>
      <p:pic>
        <p:nvPicPr>
          <p:cNvPr id="1026" name="Picture 2" descr="صدف معرض الأشكال | k1134047 | Fotosearch">
            <a:extLst>
              <a:ext uri="{FF2B5EF4-FFF2-40B4-BE49-F238E27FC236}">
                <a16:creationId xmlns:a16="http://schemas.microsoft.com/office/drawing/2014/main" id="{832551FD-BE63-4EB0-A8E1-186A969DDA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6" y="2324003"/>
            <a:ext cx="803212" cy="71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896579" y="3194350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sz="2000" b="1" dirty="0"/>
              <a:t>3</a:t>
            </a:r>
            <a:r>
              <a:rPr lang="ar-AE" sz="2000" b="1" dirty="0"/>
              <a:t>- الصوت الطويل في اسم الصورة </a:t>
            </a:r>
            <a:endParaRPr lang="en-US" sz="20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697AA8-83C4-4D0B-8D58-3DD9D3C7FB3F}"/>
              </a:ext>
            </a:extLst>
          </p:cNvPr>
          <p:cNvSpPr txBox="1"/>
          <p:nvPr/>
        </p:nvSpPr>
        <p:spPr>
          <a:xfrm>
            <a:off x="5910388" y="3735167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 err="1"/>
              <a:t>ضا</a:t>
            </a:r>
            <a:endParaRPr lang="en-US" sz="20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DBD835-732E-4746-97BC-2BFF27941E73}"/>
              </a:ext>
            </a:extLst>
          </p:cNvPr>
          <p:cNvSpPr txBox="1"/>
          <p:nvPr/>
        </p:nvSpPr>
        <p:spPr>
          <a:xfrm>
            <a:off x="4104515" y="3735167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ضو</a:t>
            </a:r>
            <a:endParaRPr lang="en-US" sz="20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94DA4F-E32D-4162-A50E-E753675FCB01}"/>
              </a:ext>
            </a:extLst>
          </p:cNvPr>
          <p:cNvSpPr txBox="1"/>
          <p:nvPr/>
        </p:nvSpPr>
        <p:spPr>
          <a:xfrm>
            <a:off x="2298642" y="3686003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ضي</a:t>
            </a:r>
            <a:endParaRPr lang="en-US" sz="2000" b="1" dirty="0"/>
          </a:p>
        </p:txBody>
      </p:sp>
      <p:pic>
        <p:nvPicPr>
          <p:cNvPr id="1028" name="Picture 4" descr="طفل يتوضا كرتون Png">
            <a:extLst>
              <a:ext uri="{FF2B5EF4-FFF2-40B4-BE49-F238E27FC236}">
                <a16:creationId xmlns:a16="http://schemas.microsoft.com/office/drawing/2014/main" id="{82C317FA-F05F-4AFE-A767-AC9DE0C898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4" y="3353378"/>
            <a:ext cx="1041134" cy="90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488B137-48AC-46F0-8DEB-FBC5773FE3F3}"/>
              </a:ext>
            </a:extLst>
          </p:cNvPr>
          <p:cNvSpPr txBox="1"/>
          <p:nvPr/>
        </p:nvSpPr>
        <p:spPr>
          <a:xfrm>
            <a:off x="811023" y="4352284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4- الصوت الذي ينتهي به اسم الصورة </a:t>
            </a:r>
            <a:endParaRPr lang="en-US" sz="2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074D79-7E62-469F-94CC-ECEE8AA19875}"/>
              </a:ext>
            </a:extLst>
          </p:cNvPr>
          <p:cNvSpPr txBox="1"/>
          <p:nvPr/>
        </p:nvSpPr>
        <p:spPr>
          <a:xfrm>
            <a:off x="5824832" y="4893101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 err="1"/>
              <a:t>ضا</a:t>
            </a:r>
            <a:endParaRPr lang="en-US" sz="20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003BE1-707B-4686-AA44-361147706046}"/>
              </a:ext>
            </a:extLst>
          </p:cNvPr>
          <p:cNvSpPr txBox="1"/>
          <p:nvPr/>
        </p:nvSpPr>
        <p:spPr>
          <a:xfrm>
            <a:off x="4053665" y="4896613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ضو</a:t>
            </a:r>
            <a:endParaRPr lang="en-US" sz="2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2C38B8-26DF-4801-AF61-BB0185B89D87}"/>
              </a:ext>
            </a:extLst>
          </p:cNvPr>
          <p:cNvSpPr txBox="1"/>
          <p:nvPr/>
        </p:nvSpPr>
        <p:spPr>
          <a:xfrm>
            <a:off x="2213086" y="4843937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ضي</a:t>
            </a:r>
            <a:endParaRPr lang="en-US" sz="2000" b="1" dirty="0"/>
          </a:p>
        </p:txBody>
      </p:sp>
      <p:pic>
        <p:nvPicPr>
          <p:cNvPr id="1030" name="Picture 6" descr="تصوير, بسبب, مصبوغ, الخيوط Clipart | k11299870 | Fotosearch">
            <a:extLst>
              <a:ext uri="{FF2B5EF4-FFF2-40B4-BE49-F238E27FC236}">
                <a16:creationId xmlns:a16="http://schemas.microsoft.com/office/drawing/2014/main" id="{3BEB5412-51B5-4467-AB97-5598501C1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8"/>
          <a:stretch/>
        </p:blipFill>
        <p:spPr bwMode="auto">
          <a:xfrm>
            <a:off x="568226" y="4465680"/>
            <a:ext cx="1156825" cy="612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0FDBBE-56C1-4FBF-B61C-34FEEFA55B3C}"/>
              </a:ext>
            </a:extLst>
          </p:cNvPr>
          <p:cNvSpPr txBox="1"/>
          <p:nvPr/>
        </p:nvSpPr>
        <p:spPr>
          <a:xfrm>
            <a:off x="817008" y="5650544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5- ما الصورة التي تماثل في إيقاعها الصوت كلمة "  فـطر "</a:t>
            </a:r>
            <a:endParaRPr lang="en-US" sz="2000" b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209FC4-2ADB-498B-ACBD-2CA0A7F54183}"/>
              </a:ext>
            </a:extLst>
          </p:cNvPr>
          <p:cNvSpPr txBox="1"/>
          <p:nvPr/>
        </p:nvSpPr>
        <p:spPr>
          <a:xfrm>
            <a:off x="838844" y="7152622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6- ما الصوت المشترك في اسم الصورتين </a:t>
            </a:r>
            <a:endParaRPr lang="en-US" sz="2000" b="1" dirty="0"/>
          </a:p>
        </p:txBody>
      </p:sp>
      <p:pic>
        <p:nvPicPr>
          <p:cNvPr id="1032" name="Picture 8" descr="Raincloud Clipart | i2Clipart - Royalty Free Public Domain Clipart">
            <a:extLst>
              <a:ext uri="{FF2B5EF4-FFF2-40B4-BE49-F238E27FC236}">
                <a16:creationId xmlns:a16="http://schemas.microsoft.com/office/drawing/2014/main" id="{248BF7FE-964A-41FE-A8C2-351F27215D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53" y="7387786"/>
            <a:ext cx="842963" cy="839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صور دكتور للتصميم بدون تحميل ، سكرابز طبي جديد للتصميم ، Funny Doctor  Cartoon Medical Clip Art Images | Clip art, Clip art pictures, Medical clip  art">
            <a:extLst>
              <a:ext uri="{FF2B5EF4-FFF2-40B4-BE49-F238E27FC236}">
                <a16:creationId xmlns:a16="http://schemas.microsoft.com/office/drawing/2014/main" id="{F8FD0AB4-17C7-4551-B2A1-33B0B9F71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99" y="7097232"/>
            <a:ext cx="874864" cy="151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EB86B8E6-50CA-43BB-8DEA-BE745CDA38B0}"/>
              </a:ext>
            </a:extLst>
          </p:cNvPr>
          <p:cNvSpPr txBox="1"/>
          <p:nvPr/>
        </p:nvSpPr>
        <p:spPr>
          <a:xfrm>
            <a:off x="5639728" y="7856558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طَ</a:t>
            </a:r>
            <a:endParaRPr lang="en-US" sz="2000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F6388C-79C8-4953-969D-D873EE17C104}"/>
              </a:ext>
            </a:extLst>
          </p:cNvPr>
          <p:cNvSpPr txBox="1"/>
          <p:nvPr/>
        </p:nvSpPr>
        <p:spPr>
          <a:xfrm>
            <a:off x="3833855" y="7856558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طُ</a:t>
            </a:r>
            <a:endParaRPr lang="en-US" sz="2000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66D8C4-2D62-4E93-9DD5-7E3E7D441A46}"/>
              </a:ext>
            </a:extLst>
          </p:cNvPr>
          <p:cNvSpPr txBox="1"/>
          <p:nvPr/>
        </p:nvSpPr>
        <p:spPr>
          <a:xfrm>
            <a:off x="2027982" y="7807394"/>
            <a:ext cx="608172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طِ</a:t>
            </a:r>
            <a:endParaRPr lang="en-US" sz="2000" b="1" dirty="0"/>
          </a:p>
        </p:txBody>
      </p:sp>
      <p:pic>
        <p:nvPicPr>
          <p:cNvPr id="1038" name="Picture 14" descr="وردة حمراء قصاصات فنية مجانية ، تنزيل قصاصات فنية مجانية ، قصاصة فنية  مجانية - آخر">
            <a:extLst>
              <a:ext uri="{FF2B5EF4-FFF2-40B4-BE49-F238E27FC236}">
                <a16:creationId xmlns:a16="http://schemas.microsoft.com/office/drawing/2014/main" id="{DD388C90-FFD0-498E-9165-3B79D8B2A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568" y="6077698"/>
            <a:ext cx="608172" cy="80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قصاصات فنية مجانية للباب ، تنزيل قصاصات فنية مجانية ، قصاصات فنية مجانية -  آخر">
            <a:extLst>
              <a:ext uri="{FF2B5EF4-FFF2-40B4-BE49-F238E27FC236}">
                <a16:creationId xmlns:a16="http://schemas.microsoft.com/office/drawing/2014/main" id="{6459361E-0CF6-47C4-BFB5-0FBE8DF5B3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822" y="6083777"/>
            <a:ext cx="470229" cy="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Perfume Png PNG Images | PNG Cliparts Free Download on SeekPNG , Page 2">
            <a:extLst>
              <a:ext uri="{FF2B5EF4-FFF2-40B4-BE49-F238E27FC236}">
                <a16:creationId xmlns:a16="http://schemas.microsoft.com/office/drawing/2014/main" id="{128C2811-F36C-4646-80FC-EB1D947AAA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229" y="6063370"/>
            <a:ext cx="724184" cy="80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ushroom Clipart | i2Clipart - Royalty Free Public Domain Clipart">
            <a:extLst>
              <a:ext uri="{FF2B5EF4-FFF2-40B4-BE49-F238E27FC236}">
                <a16:creationId xmlns:a16="http://schemas.microsoft.com/office/drawing/2014/main" id="{4DB4182E-467F-4DCE-8154-89A94D505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69" y="5553255"/>
            <a:ext cx="740168" cy="68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8906A05E-9CF3-4FCF-8856-1414E7C0BDA7}"/>
              </a:ext>
            </a:extLst>
          </p:cNvPr>
          <p:cNvSpPr/>
          <p:nvPr/>
        </p:nvSpPr>
        <p:spPr>
          <a:xfrm>
            <a:off x="249277" y="274787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1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193A839-1ED4-42AA-BC58-050200BA34CD}"/>
              </a:ext>
            </a:extLst>
          </p:cNvPr>
          <p:cNvSpPr txBox="1"/>
          <p:nvPr/>
        </p:nvSpPr>
        <p:spPr>
          <a:xfrm>
            <a:off x="558117" y="294448"/>
            <a:ext cx="5882831" cy="4001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السؤال الثاني  \ الكتابة                                          5 درجات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322923-0482-4A13-82A3-FC4AA65E8E20}"/>
              </a:ext>
            </a:extLst>
          </p:cNvPr>
          <p:cNvSpPr txBox="1"/>
          <p:nvPr/>
        </p:nvSpPr>
        <p:spPr>
          <a:xfrm>
            <a:off x="648755" y="787173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b="1" dirty="0"/>
              <a:t>1- أكمل الصورة بالحرف أو المقطع المـناسب 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16260-82C1-417D-BA40-CBDBA1A7ABCE}"/>
              </a:ext>
            </a:extLst>
          </p:cNvPr>
          <p:cNvSpPr txBox="1"/>
          <p:nvPr/>
        </p:nvSpPr>
        <p:spPr>
          <a:xfrm>
            <a:off x="5233925" y="2370222"/>
            <a:ext cx="1134987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......صٌ</a:t>
            </a:r>
            <a:endParaRPr lang="en-US" sz="2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679569-5989-4F72-A781-2A48EDE444F9}"/>
              </a:ext>
            </a:extLst>
          </p:cNvPr>
          <p:cNvSpPr txBox="1"/>
          <p:nvPr/>
        </p:nvSpPr>
        <p:spPr>
          <a:xfrm>
            <a:off x="3792140" y="2389071"/>
            <a:ext cx="104113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...ـفدعٌ</a:t>
            </a:r>
            <a:endParaRPr lang="en-US" sz="20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03553B-9D19-4361-99E8-6E12D3B97135}"/>
              </a:ext>
            </a:extLst>
          </p:cNvPr>
          <p:cNvSpPr txBox="1"/>
          <p:nvPr/>
        </p:nvSpPr>
        <p:spPr>
          <a:xfrm>
            <a:off x="876702" y="3004194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2- كون من الحروف و المقاطع  كلمات </a:t>
            </a:r>
            <a:endParaRPr lang="en-US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88B137-48AC-46F0-8DEB-FBC5773FE3F3}"/>
              </a:ext>
            </a:extLst>
          </p:cNvPr>
          <p:cNvSpPr txBox="1"/>
          <p:nvPr/>
        </p:nvSpPr>
        <p:spPr>
          <a:xfrm>
            <a:off x="841996" y="4124890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3- كون من الحروف كلمات مفيدة :-</a:t>
            </a:r>
            <a:endParaRPr lang="en-US" sz="200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B0E383-22D3-4B73-8B82-E2B8312DE7C3}"/>
              </a:ext>
            </a:extLst>
          </p:cNvPr>
          <p:cNvSpPr/>
          <p:nvPr/>
        </p:nvSpPr>
        <p:spPr>
          <a:xfrm>
            <a:off x="5114647" y="1191417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3D7A5C-52E7-426B-9C8B-8336C69E26A9}"/>
              </a:ext>
            </a:extLst>
          </p:cNvPr>
          <p:cNvSpPr/>
          <p:nvPr/>
        </p:nvSpPr>
        <p:spPr>
          <a:xfrm>
            <a:off x="3602584" y="1199843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B7C557-A2C6-460E-AAC8-B0834A5480D3}"/>
              </a:ext>
            </a:extLst>
          </p:cNvPr>
          <p:cNvSpPr/>
          <p:nvPr/>
        </p:nvSpPr>
        <p:spPr>
          <a:xfrm>
            <a:off x="2109127" y="1190823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77488B-8EB2-4AC6-9462-0118B41A996A}"/>
              </a:ext>
            </a:extLst>
          </p:cNvPr>
          <p:cNvSpPr/>
          <p:nvPr/>
        </p:nvSpPr>
        <p:spPr>
          <a:xfrm>
            <a:off x="558117" y="1181548"/>
            <a:ext cx="1254265" cy="10661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B1DACEA-0EA0-4D2E-86A8-687410BBB1A9}"/>
              </a:ext>
            </a:extLst>
          </p:cNvPr>
          <p:cNvSpPr txBox="1"/>
          <p:nvPr/>
        </p:nvSpPr>
        <p:spPr>
          <a:xfrm>
            <a:off x="648755" y="2389071"/>
            <a:ext cx="104113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...ـرفٌ</a:t>
            </a:r>
            <a:endParaRPr lang="en-US" sz="2000" b="1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44ECD2-2391-4781-AD7E-CAEF3EA21ADB}"/>
              </a:ext>
            </a:extLst>
          </p:cNvPr>
          <p:cNvSpPr txBox="1"/>
          <p:nvPr/>
        </p:nvSpPr>
        <p:spPr>
          <a:xfrm>
            <a:off x="2215692" y="2413379"/>
            <a:ext cx="1041134" cy="40011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ar-AE" sz="2000" b="1" dirty="0"/>
              <a:t>.......بٌ</a:t>
            </a:r>
            <a:endParaRPr lang="en-US" sz="2000" b="1" dirty="0"/>
          </a:p>
        </p:txBody>
      </p:sp>
      <p:pic>
        <p:nvPicPr>
          <p:cNvPr id="2050" name="Picture 2" descr="Chick Svg Clip Arts - صورة كتكوت, HD Png Download - kindpng">
            <a:extLst>
              <a:ext uri="{FF2B5EF4-FFF2-40B4-BE49-F238E27FC236}">
                <a16:creationId xmlns:a16="http://schemas.microsoft.com/office/drawing/2014/main" id="{7C82DC20-1EE3-4B5C-A082-5DA0FBCE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3925" y="1237377"/>
            <a:ext cx="1016013" cy="99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ضفدع أخضر قصاصات فنية ، تحميل مجاني قصاصة فنية ، قصاصة فنية مجانية - آخر">
            <a:extLst>
              <a:ext uri="{FF2B5EF4-FFF2-40B4-BE49-F238E27FC236}">
                <a16:creationId xmlns:a16="http://schemas.microsoft.com/office/drawing/2014/main" id="{5D8E928D-0BA4-43EA-AB3D-5D336FC92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324" y="1334825"/>
            <a:ext cx="871780" cy="83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Brick Wall Cliparts, Download Free Brick Wall Cliparts png images,  Free ClipArts on Clipart Library">
            <a:extLst>
              <a:ext uri="{FF2B5EF4-FFF2-40B4-BE49-F238E27FC236}">
                <a16:creationId xmlns:a16="http://schemas.microsoft.com/office/drawing/2014/main" id="{FFD1C40C-7E51-494C-A561-66F86627C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664" y="1318151"/>
            <a:ext cx="769367" cy="811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بريد إلكتروني رمز واجهة المستخدم أيقونة صغيرة, البريد الإلكتروني, كرتون,  ظرف PNG والمتجهات للتحميل مجانا">
            <a:extLst>
              <a:ext uri="{FF2B5EF4-FFF2-40B4-BE49-F238E27FC236}">
                <a16:creationId xmlns:a16="http://schemas.microsoft.com/office/drawing/2014/main" id="{82077638-21E3-4BDC-866B-CC13924C4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16" y="1367052"/>
            <a:ext cx="987433" cy="669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928D2DF3-D118-428B-9718-73F3AF7E409D}"/>
              </a:ext>
            </a:extLst>
          </p:cNvPr>
          <p:cNvSpPr txBox="1"/>
          <p:nvPr/>
        </p:nvSpPr>
        <p:spPr>
          <a:xfrm>
            <a:off x="3859567" y="3545646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حَظْـ \ رٌ  ...................... </a:t>
            </a:r>
            <a:endParaRPr lang="en-US" sz="2000" b="1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24DCB0C-358F-4A5D-AEE5-2842C9713C06}"/>
              </a:ext>
            </a:extLst>
          </p:cNvPr>
          <p:cNvSpPr txBox="1"/>
          <p:nvPr/>
        </p:nvSpPr>
        <p:spPr>
          <a:xfrm>
            <a:off x="558118" y="3560085"/>
            <a:ext cx="2865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حُـ \ </a:t>
            </a:r>
            <a:r>
              <a:rPr lang="ar-AE" sz="2000" b="1" dirty="0" err="1"/>
              <a:t>ظو</a:t>
            </a:r>
            <a:r>
              <a:rPr lang="ar-AE" sz="2000" b="1" dirty="0"/>
              <a:t> \ ظٌ ...................... </a:t>
            </a:r>
            <a:endParaRPr lang="en-US" sz="2000" b="1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620BBED-2B1F-444A-8510-83FA9E126705}"/>
              </a:ext>
            </a:extLst>
          </p:cNvPr>
          <p:cNvSpPr txBox="1"/>
          <p:nvPr/>
        </p:nvSpPr>
        <p:spPr>
          <a:xfrm>
            <a:off x="572601" y="4566640"/>
            <a:ext cx="5701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ص    -    و    -     ط      - ب     -    ض    -      س  -   ر</a:t>
            </a:r>
            <a:endParaRPr lang="en-US" sz="2000" b="1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7CC5DD1-CD63-4D9D-96DD-E98EC494A06C}"/>
              </a:ext>
            </a:extLst>
          </p:cNvPr>
          <p:cNvSpPr txBox="1"/>
          <p:nvPr/>
        </p:nvSpPr>
        <p:spPr>
          <a:xfrm>
            <a:off x="3727478" y="5070521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 </a:t>
            </a:r>
            <a:endParaRPr lang="en-US" sz="2000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1B72922-F2CD-41F6-8183-D4D324A4283B}"/>
              </a:ext>
            </a:extLst>
          </p:cNvPr>
          <p:cNvSpPr txBox="1"/>
          <p:nvPr/>
        </p:nvSpPr>
        <p:spPr>
          <a:xfrm>
            <a:off x="521691" y="5092832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 </a:t>
            </a:r>
            <a:endParaRPr lang="en-US" sz="2000" b="1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CF80373-C8A0-41A8-8C26-5D0FD65BD413}"/>
              </a:ext>
            </a:extLst>
          </p:cNvPr>
          <p:cNvSpPr txBox="1"/>
          <p:nvPr/>
        </p:nvSpPr>
        <p:spPr>
          <a:xfrm>
            <a:off x="3692773" y="5636839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 </a:t>
            </a:r>
            <a:endParaRPr lang="en-US" sz="2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90EA9A-362E-42AE-805A-BDC594034782}"/>
              </a:ext>
            </a:extLst>
          </p:cNvPr>
          <p:cNvSpPr txBox="1"/>
          <p:nvPr/>
        </p:nvSpPr>
        <p:spPr>
          <a:xfrm>
            <a:off x="486986" y="5659150"/>
            <a:ext cx="25813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AE" sz="2000" b="1" dirty="0"/>
              <a:t>...................... </a:t>
            </a:r>
            <a:endParaRPr lang="en-US" sz="20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C9A1053-3BE8-4167-A566-34BAA0A1BF2C}"/>
              </a:ext>
            </a:extLst>
          </p:cNvPr>
          <p:cNvSpPr txBox="1"/>
          <p:nvPr/>
        </p:nvSpPr>
        <p:spPr>
          <a:xfrm>
            <a:off x="2482655" y="6306928"/>
            <a:ext cx="2033751" cy="400110"/>
          </a:xfrm>
          <a:prstGeom prst="rect">
            <a:avLst/>
          </a:prstGeom>
          <a:noFill/>
          <a:ln>
            <a:solidFill>
              <a:schemeClr val="tx1"/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 rtl="1"/>
            <a:r>
              <a:rPr lang="ar-AE" sz="2000" b="1" dirty="0"/>
              <a:t>انتهت الأسئلة </a:t>
            </a:r>
            <a:endParaRPr lang="en-US" sz="2000" b="1" dirty="0"/>
          </a:p>
        </p:txBody>
      </p:sp>
      <p:graphicFrame>
        <p:nvGraphicFramePr>
          <p:cNvPr id="3" name="Table 10">
            <a:extLst>
              <a:ext uri="{FF2B5EF4-FFF2-40B4-BE49-F238E27FC236}">
                <a16:creationId xmlns:a16="http://schemas.microsoft.com/office/drawing/2014/main" id="{6B38675C-AABB-4DA6-A49C-C1BFA8AAA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269411"/>
              </p:ext>
            </p:extLst>
          </p:nvPr>
        </p:nvGraphicFramePr>
        <p:xfrm>
          <a:off x="558117" y="7124599"/>
          <a:ext cx="5750745" cy="143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795">
                  <a:extLst>
                    <a:ext uri="{9D8B030D-6E8A-4147-A177-3AD203B41FA5}">
                      <a16:colId xmlns:a16="http://schemas.microsoft.com/office/drawing/2014/main" val="2310491034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169530655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66680607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195690603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88849360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779658966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738467144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2071542656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266503762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727663583"/>
                    </a:ext>
                  </a:extLst>
                </a:gridCol>
                <a:gridCol w="522795">
                  <a:extLst>
                    <a:ext uri="{9D8B030D-6E8A-4147-A177-3AD203B41FA5}">
                      <a16:colId xmlns:a16="http://schemas.microsoft.com/office/drawing/2014/main" val="3595282202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endParaRPr lang="ar-AE" sz="1000" b="1" dirty="0"/>
                    </a:p>
                    <a:p>
                      <a:pPr algn="ctr"/>
                      <a:endParaRPr lang="ar-AE" sz="1000" b="1" dirty="0"/>
                    </a:p>
                    <a:p>
                      <a:pPr algn="ctr"/>
                      <a:r>
                        <a:rPr lang="ar-AE" sz="1000" b="1" dirty="0"/>
                        <a:t>م</a:t>
                      </a:r>
                      <a:endParaRPr lang="en-US" sz="1000" b="1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الكتابة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الكتابة </a:t>
                      </a:r>
                      <a:endParaRPr lang="en-US" sz="10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أساسيات القراءة </a:t>
                      </a:r>
                      <a:endParaRPr lang="en-US" sz="10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ar-AE" sz="1000" dirty="0"/>
                        <a:t>أساسيات القراءة </a:t>
                      </a:r>
                      <a:endParaRPr lang="en-US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000" b="1" dirty="0"/>
                        <a:t>كتابة الاسم </a:t>
                      </a:r>
                      <a:endParaRPr lang="en-US" sz="10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ar-AE" sz="800" b="1" dirty="0"/>
                    </a:p>
                    <a:p>
                      <a:pPr algn="ctr"/>
                      <a:endParaRPr lang="ar-AE" sz="800" b="1" dirty="0"/>
                    </a:p>
                    <a:p>
                      <a:pPr algn="ctr"/>
                      <a:r>
                        <a:rPr lang="ar-AE" sz="800" b="1" dirty="0"/>
                        <a:t>السؤال</a:t>
                      </a:r>
                      <a:endParaRPr lang="en-US" sz="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33161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46190"/>
                  </a:ext>
                </a:extLst>
              </a:tr>
              <a:tr h="154326"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10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2\1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b="1" dirty="0"/>
                        <a:t>1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100" b="1" dirty="0"/>
                        <a:t>الدرجة</a:t>
                      </a:r>
                      <a:endParaRPr lang="en-US" sz="11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170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09311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D8E49CA7-D934-491B-AF43-218BAAA8A2D5}"/>
              </a:ext>
            </a:extLst>
          </p:cNvPr>
          <p:cNvSpPr/>
          <p:nvPr/>
        </p:nvSpPr>
        <p:spPr>
          <a:xfrm>
            <a:off x="229400" y="294448"/>
            <a:ext cx="6348855" cy="855510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938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</TotalTime>
  <Words>168</Words>
  <Application>Microsoft Office PowerPoint</Application>
  <PresentationFormat>On-screen Show (4:3)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Fatema Abdulla Mohammed Rabbaa Alshehhi</dc:creator>
  <cp:lastModifiedBy>Fatema Abdulla Mohammed Rabbaa Alshehhi</cp:lastModifiedBy>
  <cp:revision>6</cp:revision>
  <dcterms:created xsi:type="dcterms:W3CDTF">2022-01-26T10:24:43Z</dcterms:created>
  <dcterms:modified xsi:type="dcterms:W3CDTF">2022-01-26T11:19:29Z</dcterms:modified>
</cp:coreProperties>
</file>