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90" r:id="rId2"/>
    <p:sldId id="291" r:id="rId3"/>
    <p:sldId id="349" r:id="rId4"/>
    <p:sldId id="428" r:id="rId5"/>
    <p:sldId id="429" r:id="rId6"/>
    <p:sldId id="446" r:id="rId7"/>
    <p:sldId id="447" r:id="rId8"/>
    <p:sldId id="448" r:id="rId9"/>
    <p:sldId id="462" r:id="rId10"/>
    <p:sldId id="461" r:id="rId11"/>
    <p:sldId id="463" r:id="rId12"/>
    <p:sldId id="460" r:id="rId13"/>
    <p:sldId id="466" r:id="rId14"/>
    <p:sldId id="441" r:id="rId15"/>
    <p:sldId id="465" r:id="rId16"/>
    <p:sldId id="468" r:id="rId17"/>
    <p:sldId id="467" r:id="rId18"/>
    <p:sldId id="442" r:id="rId19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BC6B"/>
    <a:srgbClr val="FFCCCC"/>
    <a:srgbClr val="86AFE0"/>
    <a:srgbClr val="9966FF"/>
    <a:srgbClr val="EC46A5"/>
    <a:srgbClr val="ED3832"/>
    <a:srgbClr val="55C5BB"/>
    <a:srgbClr val="F2883B"/>
    <a:srgbClr val="EA3949"/>
    <a:srgbClr val="70B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94714"/>
  </p:normalViewPr>
  <p:slideViewPr>
    <p:cSldViewPr snapToGrid="0" snapToObjects="1">
      <p:cViewPr varScale="1">
        <p:scale>
          <a:sx n="108" d="100"/>
          <a:sy n="108" d="100"/>
        </p:scale>
        <p:origin x="10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01/07/2022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01/07/2022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01/07/2022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01/07/2022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01/07/2022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01/07/2022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01/07/2022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01/07/2022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01/07/2022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01/07/2022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01/07/2022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01/07/2022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jpg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11" Type="http://schemas.openxmlformats.org/officeDocument/2006/relationships/image" Target="../media/image23.gif"/><Relationship Id="rId5" Type="http://schemas.openxmlformats.org/officeDocument/2006/relationships/image" Target="../media/image5.gif"/><Relationship Id="rId10" Type="http://schemas.openxmlformats.org/officeDocument/2006/relationships/image" Target="../media/image22.gif"/><Relationship Id="rId4" Type="http://schemas.openxmlformats.org/officeDocument/2006/relationships/image" Target="../media/image4.jpeg"/><Relationship Id="rId9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4" y="745478"/>
            <a:ext cx="9429750" cy="5400675"/>
          </a:xfrm>
          <a:prstGeom prst="rect">
            <a:avLst/>
          </a:prstGeom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31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CF25B5-6BAD-4143-B181-8063488A9020}"/>
              </a:ext>
            </a:extLst>
          </p:cNvPr>
          <p:cNvSpPr txBox="1"/>
          <p:nvPr/>
        </p:nvSpPr>
        <p:spPr>
          <a:xfrm>
            <a:off x="4792627" y="1358743"/>
            <a:ext cx="4387463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التربية الإسلامية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CDCD86-E8CB-4E22-BDDD-AE30E84E3F30}"/>
              </a:ext>
            </a:extLst>
          </p:cNvPr>
          <p:cNvSpPr txBox="1"/>
          <p:nvPr/>
        </p:nvSpPr>
        <p:spPr>
          <a:xfrm>
            <a:off x="2547933" y="3429000"/>
            <a:ext cx="5062588" cy="461665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400" dirty="0">
                <a:cs typeface="PT Bold Heading" panose="02010400000000000000" pitchFamily="2" charset="-78"/>
              </a:rPr>
              <a:t>أوقات الصلوات المفروضة و عدد ركعاتها 1</a:t>
            </a:r>
            <a:endParaRPr lang="ar-SA" sz="2400" dirty="0">
              <a:cs typeface="PT Bold Heading" panose="020104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547932" y="5464165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FF4CF56C-9C44-4215-BB8C-D03D04D9297A}"/>
              </a:ext>
            </a:extLst>
          </p:cNvPr>
          <p:cNvSpPr txBox="1"/>
          <p:nvPr/>
        </p:nvSpPr>
        <p:spPr>
          <a:xfrm>
            <a:off x="4100411" y="2396936"/>
            <a:ext cx="3991177" cy="70788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PT Bold Heading" panose="02010400000000000000" pitchFamily="2" charset="-78"/>
              </a:rPr>
              <a:t>أحكام الإسلام</a:t>
            </a:r>
            <a:endParaRPr lang="ar-SA" sz="4000" dirty="0">
              <a:cs typeface="PT Bold Heading" panose="02010400000000000000" pitchFamily="2" charset="-78"/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510BE771-2BDA-4639-B557-B297039FC42E}"/>
              </a:ext>
            </a:extLst>
          </p:cNvPr>
          <p:cNvSpPr txBox="1"/>
          <p:nvPr/>
        </p:nvSpPr>
        <p:spPr>
          <a:xfrm>
            <a:off x="2797038" y="4525691"/>
            <a:ext cx="3991177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ar-AE" sz="2000" dirty="0">
                <a:latin typeface="Nazli" panose="01000506000000020004" pitchFamily="2" charset="-78"/>
                <a:cs typeface="Nazli" panose="01000506000000020004" pitchFamily="2" charset="-78"/>
              </a:rPr>
              <a:t> ( أتحدث +أستمع للنص+ أجيب عن بعض الأسئلة)</a:t>
            </a:r>
            <a:endParaRPr lang="ar-SA" sz="2000" dirty="0">
              <a:latin typeface="Nazli" panose="01000506000000020004" pitchFamily="2" charset="-78"/>
              <a:cs typeface="Nazli" panose="01000506000000020004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D13735B-72CA-4492-BC37-3504FD7421A9}"/>
              </a:ext>
            </a:extLst>
          </p:cNvPr>
          <p:cNvSpPr txBox="1"/>
          <p:nvPr/>
        </p:nvSpPr>
        <p:spPr>
          <a:xfrm>
            <a:off x="10055270" y="5158842"/>
            <a:ext cx="110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المجلد 5</a:t>
            </a:r>
            <a:endParaRPr lang="en-US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A06D03CE-364C-405A-BB9F-6A4BA4F93E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537" t="27203" r="28578" b="23303"/>
          <a:stretch/>
        </p:blipFill>
        <p:spPr>
          <a:xfrm>
            <a:off x="9128679" y="2203236"/>
            <a:ext cx="2128226" cy="278865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251AAA8-42F6-4EBE-B652-8B4715DC1A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534" t="16844" r="35558" b="27211"/>
          <a:stretch/>
        </p:blipFill>
        <p:spPr>
          <a:xfrm>
            <a:off x="8231491" y="3789451"/>
            <a:ext cx="1689025" cy="1838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68B07E6-07CE-4B43-B2BC-7D6ACA679D7E}"/>
              </a:ext>
            </a:extLst>
          </p:cNvPr>
          <p:cNvSpPr txBox="1"/>
          <p:nvPr/>
        </p:nvSpPr>
        <p:spPr>
          <a:xfrm>
            <a:off x="2015231" y="530139"/>
            <a:ext cx="9570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/>
              <a:t>إنَّ الصّلاةَ عَلى وَقْتِها مِنْ أَفْضلِ الأعمالِ و أحبَّها إلى اللهِ، إذا التزمنا بِها نِلْنا أَجْرَنا ، وَ فزْنا بِرِضا اللهِ – سبحانه و تعالى –و الأوقاتُ الصّحيحةُ لكلِّ صلاةٍ هِيَ : </a:t>
            </a:r>
            <a:endParaRPr lang="ar-A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3D2686AC-E258-42CC-AFC0-C5B8DFC4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338" t="32874" r="34029" b="18707"/>
          <a:stretch/>
        </p:blipFill>
        <p:spPr>
          <a:xfrm>
            <a:off x="8652975" y="1447876"/>
            <a:ext cx="2286751" cy="4843615"/>
          </a:xfrm>
          <a:prstGeom prst="rect">
            <a:avLst/>
          </a:prstGeom>
        </p:spPr>
      </p:pic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519A954-B7A7-47F9-B3E1-52713A0F1141}"/>
              </a:ext>
            </a:extLst>
          </p:cNvPr>
          <p:cNvSpPr/>
          <p:nvPr/>
        </p:nvSpPr>
        <p:spPr>
          <a:xfrm>
            <a:off x="1756088" y="1975062"/>
            <a:ext cx="6815838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صلاةُ الفجرِ </a:t>
            </a:r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مِنْ أذانِ الفجْرِ إِلى ما قَبْلَ طُلوعِ الشَّمْسِ . 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09E7913A-B0F3-4466-8555-DECB460F2848}"/>
              </a:ext>
            </a:extLst>
          </p:cNvPr>
          <p:cNvSpPr/>
          <p:nvPr/>
        </p:nvSpPr>
        <p:spPr>
          <a:xfrm>
            <a:off x="1908699" y="3429000"/>
            <a:ext cx="6815838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صلاةُ الظَّهْرِ </a:t>
            </a:r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مِنْ أذانِ الظُّهْرِ إِلى ما قَبْلَ أَذان الْعَصْرِ. 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C8208FD4-2714-44DE-9FFE-FFD989F644FA}"/>
              </a:ext>
            </a:extLst>
          </p:cNvPr>
          <p:cNvSpPr/>
          <p:nvPr/>
        </p:nvSpPr>
        <p:spPr>
          <a:xfrm>
            <a:off x="1908699" y="4918812"/>
            <a:ext cx="6815838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صلاةُ العَصْرِ  </a:t>
            </a:r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مِنْ أذانِ العَصْرِ إِلى ما قَبْلَ أَذان الْمَغْرِبِ . 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1490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538026" y="504389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0519A954-B7A7-47F9-B3E1-52713A0F1141}"/>
              </a:ext>
            </a:extLst>
          </p:cNvPr>
          <p:cNvSpPr/>
          <p:nvPr/>
        </p:nvSpPr>
        <p:spPr>
          <a:xfrm>
            <a:off x="2017755" y="1872937"/>
            <a:ext cx="6815838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صلاةُ الـمَغربِ </a:t>
            </a:r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مِنْ أذانِ الـمَغربِ إِلى ما قَبْلَ أذانِ العِشاء. 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09E7913A-B0F3-4466-8555-DECB460F2848}"/>
              </a:ext>
            </a:extLst>
          </p:cNvPr>
          <p:cNvSpPr/>
          <p:nvPr/>
        </p:nvSpPr>
        <p:spPr>
          <a:xfrm>
            <a:off x="2089768" y="3711226"/>
            <a:ext cx="6815838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صلاةُ العِشاءِ </a:t>
            </a:r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مِنْ أذانِ العِشاءِ إِلى ما قَبْلَ أَذان الْفَجْرِ. 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6A02FAB1-7929-4BD2-897A-243AC602F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18" t="8803" r="34247" b="58946"/>
          <a:stretch/>
        </p:blipFill>
        <p:spPr>
          <a:xfrm>
            <a:off x="8833593" y="1197191"/>
            <a:ext cx="2380249" cy="367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42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3374535" y="485580"/>
            <a:ext cx="816061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رتب الصلوات الخمس بالضغط على النجمة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EB5173C-D725-4780-9623-C8DF8E02A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1411" y="4043082"/>
            <a:ext cx="6678705" cy="2329338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FF945BF9-5F30-4146-9C69-1D71BB11687B}"/>
              </a:ext>
            </a:extLst>
          </p:cNvPr>
          <p:cNvGrpSpPr/>
          <p:nvPr/>
        </p:nvGrpSpPr>
        <p:grpSpPr>
          <a:xfrm>
            <a:off x="1748687" y="2792568"/>
            <a:ext cx="1990939" cy="2049487"/>
            <a:chOff x="2341909" y="3316424"/>
            <a:chExt cx="1990939" cy="2049487"/>
          </a:xfrm>
        </p:grpSpPr>
        <p:pic>
          <p:nvPicPr>
            <p:cNvPr id="25" name="صورة 24" descr="صورة تحتوي على سهم&#10;&#10;تم إنشاء الوصف تلقائياً">
              <a:extLst>
                <a:ext uri="{FF2B5EF4-FFF2-40B4-BE49-F238E27FC236}">
                  <a16:creationId xmlns:a16="http://schemas.microsoft.com/office/drawing/2014/main" id="{5CC12F27-BCF9-446B-92AE-54FF242F8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1909" y="3316424"/>
              <a:ext cx="1990939" cy="2049487"/>
            </a:xfrm>
            <a:prstGeom prst="rect">
              <a:avLst/>
            </a:prstGeom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05C254D7-A9F8-4BBE-B478-054BF6FFF943}"/>
                </a:ext>
              </a:extLst>
            </p:cNvPr>
            <p:cNvSpPr txBox="1"/>
            <p:nvPr/>
          </p:nvSpPr>
          <p:spPr>
            <a:xfrm>
              <a:off x="2789051" y="4061541"/>
              <a:ext cx="1177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b="1" dirty="0"/>
                <a:t>الفـجر </a:t>
              </a:r>
              <a:endParaRPr lang="en-US" sz="3200" b="1" dirty="0"/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B361B756-2E54-4C9D-9542-6F737338FC44}"/>
              </a:ext>
            </a:extLst>
          </p:cNvPr>
          <p:cNvGrpSpPr/>
          <p:nvPr/>
        </p:nvGrpSpPr>
        <p:grpSpPr>
          <a:xfrm>
            <a:off x="1709748" y="2774929"/>
            <a:ext cx="2047363" cy="2087293"/>
            <a:chOff x="1781052" y="2459796"/>
            <a:chExt cx="2047363" cy="2087293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C9FC7FC6-F387-4A77-9848-679D52D36B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052" y="2459796"/>
              <a:ext cx="2047363" cy="2087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4AA220F2-BCB9-412D-9B49-0CD99D630C56}"/>
                </a:ext>
              </a:extLst>
            </p:cNvPr>
            <p:cNvSpPr txBox="1"/>
            <p:nvPr/>
          </p:nvSpPr>
          <p:spPr>
            <a:xfrm>
              <a:off x="2194352" y="3209792"/>
              <a:ext cx="1177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b="1" dirty="0"/>
                <a:t>الفـجر </a:t>
              </a:r>
              <a:endParaRPr lang="en-US" sz="3200" b="1" dirty="0"/>
            </a:p>
          </p:txBody>
        </p:sp>
      </p:grpSp>
      <p:grpSp>
        <p:nvGrpSpPr>
          <p:cNvPr id="2048" name="مجموعة 2047">
            <a:extLst>
              <a:ext uri="{FF2B5EF4-FFF2-40B4-BE49-F238E27FC236}">
                <a16:creationId xmlns:a16="http://schemas.microsoft.com/office/drawing/2014/main" id="{3156543E-D467-465C-84AB-9F20470B7291}"/>
              </a:ext>
            </a:extLst>
          </p:cNvPr>
          <p:cNvGrpSpPr/>
          <p:nvPr/>
        </p:nvGrpSpPr>
        <p:grpSpPr>
          <a:xfrm>
            <a:off x="5769055" y="1042342"/>
            <a:ext cx="1998917" cy="1981941"/>
            <a:chOff x="5315584" y="2314338"/>
            <a:chExt cx="1998917" cy="1981941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DF3E0DCC-3CFE-44E9-92E3-A499B9AD7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315584" y="2314338"/>
              <a:ext cx="1998917" cy="1981941"/>
            </a:xfrm>
            <a:prstGeom prst="rect">
              <a:avLst/>
            </a:prstGeom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B9DE4FBC-3717-466A-93CF-6E9DC82C96F8}"/>
                </a:ext>
              </a:extLst>
            </p:cNvPr>
            <p:cNvSpPr txBox="1"/>
            <p:nvPr/>
          </p:nvSpPr>
          <p:spPr>
            <a:xfrm>
              <a:off x="5783738" y="2919098"/>
              <a:ext cx="12015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dirty="0"/>
                <a:t>الظهر</a:t>
              </a:r>
              <a:endParaRPr lang="en-US" sz="3600" dirty="0"/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45146061-910B-42CA-9D13-C6CFCDBB36A4}"/>
              </a:ext>
            </a:extLst>
          </p:cNvPr>
          <p:cNvGrpSpPr/>
          <p:nvPr/>
        </p:nvGrpSpPr>
        <p:grpSpPr>
          <a:xfrm>
            <a:off x="5746054" y="1046232"/>
            <a:ext cx="2047363" cy="2087293"/>
            <a:chOff x="5786578" y="945252"/>
            <a:chExt cx="2047363" cy="208729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E3DBADC6-2BF9-4681-887D-323A4DC38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578" y="945252"/>
              <a:ext cx="2047363" cy="2087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6C619F07-4D34-4DE1-A5D2-B13A45BFFD7B}"/>
                </a:ext>
              </a:extLst>
            </p:cNvPr>
            <p:cNvSpPr txBox="1"/>
            <p:nvPr/>
          </p:nvSpPr>
          <p:spPr>
            <a:xfrm>
              <a:off x="6274937" y="1531869"/>
              <a:ext cx="12015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dirty="0"/>
                <a:t>الظهر</a:t>
              </a:r>
              <a:endParaRPr lang="en-US" sz="3600" dirty="0"/>
            </a:p>
          </p:txBody>
        </p:sp>
      </p:grpSp>
      <p:grpSp>
        <p:nvGrpSpPr>
          <p:cNvPr id="2052" name="مجموعة 2051">
            <a:extLst>
              <a:ext uri="{FF2B5EF4-FFF2-40B4-BE49-F238E27FC236}">
                <a16:creationId xmlns:a16="http://schemas.microsoft.com/office/drawing/2014/main" id="{9413679D-D14A-462B-8828-8B1A490A34FD}"/>
              </a:ext>
            </a:extLst>
          </p:cNvPr>
          <p:cNvGrpSpPr/>
          <p:nvPr/>
        </p:nvGrpSpPr>
        <p:grpSpPr>
          <a:xfrm>
            <a:off x="9617496" y="1189404"/>
            <a:ext cx="2016224" cy="2034449"/>
            <a:chOff x="9358372" y="2777342"/>
            <a:chExt cx="2016224" cy="2034449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07EED051-CEB9-4EC8-AC65-662FCB7DF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58372" y="2777342"/>
              <a:ext cx="2016224" cy="2034449"/>
            </a:xfrm>
            <a:prstGeom prst="rect">
              <a:avLst/>
            </a:prstGeom>
          </p:spPr>
        </p:pic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4D6A9CD9-0801-4F1B-87D4-C3B458C4525F}"/>
                </a:ext>
              </a:extLst>
            </p:cNvPr>
            <p:cNvSpPr txBox="1"/>
            <p:nvPr/>
          </p:nvSpPr>
          <p:spPr>
            <a:xfrm>
              <a:off x="9747688" y="3429000"/>
              <a:ext cx="1237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dirty="0"/>
                <a:t>العصر</a:t>
              </a:r>
              <a:endParaRPr lang="en-US" sz="3600" dirty="0"/>
            </a:p>
          </p:txBody>
        </p:sp>
      </p:grpSp>
      <p:grpSp>
        <p:nvGrpSpPr>
          <p:cNvPr id="2051" name="مجموعة 2050">
            <a:extLst>
              <a:ext uri="{FF2B5EF4-FFF2-40B4-BE49-F238E27FC236}">
                <a16:creationId xmlns:a16="http://schemas.microsoft.com/office/drawing/2014/main" id="{80A7C6D4-D112-477A-9437-F9B986048B12}"/>
              </a:ext>
            </a:extLst>
          </p:cNvPr>
          <p:cNvGrpSpPr/>
          <p:nvPr/>
        </p:nvGrpSpPr>
        <p:grpSpPr>
          <a:xfrm>
            <a:off x="9542229" y="1162981"/>
            <a:ext cx="2047363" cy="2087293"/>
            <a:chOff x="9595345" y="1122499"/>
            <a:chExt cx="2047363" cy="2087293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1AE9904-4897-40E1-A657-62FE6F1D0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5345" y="1122499"/>
              <a:ext cx="2047363" cy="2087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" name="مربع نص 2048">
              <a:extLst>
                <a:ext uri="{FF2B5EF4-FFF2-40B4-BE49-F238E27FC236}">
                  <a16:creationId xmlns:a16="http://schemas.microsoft.com/office/drawing/2014/main" id="{C2E7E49F-3465-4830-9440-0A9EA03EE81C}"/>
                </a:ext>
              </a:extLst>
            </p:cNvPr>
            <p:cNvSpPr txBox="1"/>
            <p:nvPr/>
          </p:nvSpPr>
          <p:spPr>
            <a:xfrm>
              <a:off x="10047371" y="1781972"/>
              <a:ext cx="1237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dirty="0"/>
                <a:t>العصر</a:t>
              </a:r>
              <a:endParaRPr lang="en-US" sz="3600" dirty="0"/>
            </a:p>
          </p:txBody>
        </p:sp>
      </p:grpSp>
      <p:grpSp>
        <p:nvGrpSpPr>
          <p:cNvPr id="2055" name="مجموعة 2054">
            <a:extLst>
              <a:ext uri="{FF2B5EF4-FFF2-40B4-BE49-F238E27FC236}">
                <a16:creationId xmlns:a16="http://schemas.microsoft.com/office/drawing/2014/main" id="{4972E9EA-C4A3-46EE-B211-EF5B8D254B8E}"/>
              </a:ext>
            </a:extLst>
          </p:cNvPr>
          <p:cNvGrpSpPr/>
          <p:nvPr/>
        </p:nvGrpSpPr>
        <p:grpSpPr>
          <a:xfrm>
            <a:off x="7767972" y="2779492"/>
            <a:ext cx="1974977" cy="2013496"/>
            <a:chOff x="6078755" y="2803783"/>
            <a:chExt cx="1974977" cy="2013496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E13529BC-1C7F-4281-9F2E-41BFD538F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8755" y="2803783"/>
              <a:ext cx="1974977" cy="2013496"/>
            </a:xfrm>
            <a:prstGeom prst="rect">
              <a:avLst/>
            </a:prstGeom>
          </p:spPr>
        </p:pic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24E7C014-7D3B-4BDF-9A16-3EE90102A8D8}"/>
                </a:ext>
              </a:extLst>
            </p:cNvPr>
            <p:cNvSpPr txBox="1"/>
            <p:nvPr/>
          </p:nvSpPr>
          <p:spPr>
            <a:xfrm>
              <a:off x="6426710" y="3409254"/>
              <a:ext cx="16259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dirty="0"/>
                <a:t>المغرب</a:t>
              </a:r>
              <a:endParaRPr lang="en-US" sz="3600" dirty="0"/>
            </a:p>
          </p:txBody>
        </p:sp>
      </p:grpSp>
      <p:grpSp>
        <p:nvGrpSpPr>
          <p:cNvPr id="2054" name="مجموعة 2053">
            <a:extLst>
              <a:ext uri="{FF2B5EF4-FFF2-40B4-BE49-F238E27FC236}">
                <a16:creationId xmlns:a16="http://schemas.microsoft.com/office/drawing/2014/main" id="{3CEE606F-FB68-4124-A64F-32622CD4A50F}"/>
              </a:ext>
            </a:extLst>
          </p:cNvPr>
          <p:cNvGrpSpPr/>
          <p:nvPr/>
        </p:nvGrpSpPr>
        <p:grpSpPr>
          <a:xfrm>
            <a:off x="7786050" y="2694056"/>
            <a:ext cx="2047363" cy="2087293"/>
            <a:chOff x="7786050" y="2694056"/>
            <a:chExt cx="2047363" cy="2087293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85A2B8B-222E-47F3-9393-724183CD2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6050" y="2694056"/>
              <a:ext cx="2047363" cy="2087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3" name="مربع نص 2052">
              <a:extLst>
                <a:ext uri="{FF2B5EF4-FFF2-40B4-BE49-F238E27FC236}">
                  <a16:creationId xmlns:a16="http://schemas.microsoft.com/office/drawing/2014/main" id="{317E7FD9-CCC0-4514-BE17-084AD98DC434}"/>
                </a:ext>
              </a:extLst>
            </p:cNvPr>
            <p:cNvSpPr txBox="1"/>
            <p:nvPr/>
          </p:nvSpPr>
          <p:spPr>
            <a:xfrm>
              <a:off x="8207474" y="3379905"/>
              <a:ext cx="16259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dirty="0"/>
                <a:t>المغرب</a:t>
              </a:r>
              <a:endParaRPr lang="en-US" sz="3600" dirty="0"/>
            </a:p>
          </p:txBody>
        </p:sp>
      </p:grpSp>
      <p:grpSp>
        <p:nvGrpSpPr>
          <p:cNvPr id="2056" name="مجموعة 2055">
            <a:extLst>
              <a:ext uri="{FF2B5EF4-FFF2-40B4-BE49-F238E27FC236}">
                <a16:creationId xmlns:a16="http://schemas.microsoft.com/office/drawing/2014/main" id="{1403EB44-9F95-433E-A9CA-A650F3703151}"/>
              </a:ext>
            </a:extLst>
          </p:cNvPr>
          <p:cNvGrpSpPr/>
          <p:nvPr/>
        </p:nvGrpSpPr>
        <p:grpSpPr>
          <a:xfrm>
            <a:off x="3524095" y="1037561"/>
            <a:ext cx="1986069" cy="2026302"/>
            <a:chOff x="3684793" y="3127905"/>
            <a:chExt cx="1986069" cy="2026302"/>
          </a:xfrm>
        </p:grpSpPr>
        <p:pic>
          <p:nvPicPr>
            <p:cNvPr id="5" name="صورة 4" descr="صورة تحتوي على سهم&#10;&#10;تم إنشاء الوصف تلقائياً">
              <a:extLst>
                <a:ext uri="{FF2B5EF4-FFF2-40B4-BE49-F238E27FC236}">
                  <a16:creationId xmlns:a16="http://schemas.microsoft.com/office/drawing/2014/main" id="{FF4ADAAF-F454-45C1-9083-E13B034D8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84793" y="3127905"/>
              <a:ext cx="1986069" cy="2026302"/>
            </a:xfrm>
            <a:prstGeom prst="rect">
              <a:avLst/>
            </a:prstGeom>
          </p:spPr>
        </p:pic>
        <p:sp>
          <p:nvSpPr>
            <p:cNvPr id="47" name="مربع نص 46">
              <a:extLst>
                <a:ext uri="{FF2B5EF4-FFF2-40B4-BE49-F238E27FC236}">
                  <a16:creationId xmlns:a16="http://schemas.microsoft.com/office/drawing/2014/main" id="{7429A546-D6D0-4132-84CE-956DDE27DCE0}"/>
                </a:ext>
              </a:extLst>
            </p:cNvPr>
            <p:cNvSpPr txBox="1"/>
            <p:nvPr/>
          </p:nvSpPr>
          <p:spPr>
            <a:xfrm>
              <a:off x="4038373" y="3701630"/>
              <a:ext cx="16259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dirty="0"/>
                <a:t>العشاء</a:t>
              </a:r>
              <a:endParaRPr lang="en-US" sz="3600" dirty="0"/>
            </a:p>
          </p:txBody>
        </p:sp>
      </p:grpSp>
      <p:grpSp>
        <p:nvGrpSpPr>
          <p:cNvPr id="2057" name="مجموعة 2056">
            <a:extLst>
              <a:ext uri="{FF2B5EF4-FFF2-40B4-BE49-F238E27FC236}">
                <a16:creationId xmlns:a16="http://schemas.microsoft.com/office/drawing/2014/main" id="{36AA16D1-B318-42FC-98BE-704F401A02ED}"/>
              </a:ext>
            </a:extLst>
          </p:cNvPr>
          <p:cNvGrpSpPr/>
          <p:nvPr/>
        </p:nvGrpSpPr>
        <p:grpSpPr>
          <a:xfrm>
            <a:off x="3452791" y="1014156"/>
            <a:ext cx="2113615" cy="2087293"/>
            <a:chOff x="3524095" y="1000484"/>
            <a:chExt cx="2113615" cy="2087293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58995475-6109-4A8C-89FD-44F43C928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095" y="1000484"/>
              <a:ext cx="2047363" cy="2087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19DC6604-1142-4379-B943-F57455DA0489}"/>
                </a:ext>
              </a:extLst>
            </p:cNvPr>
            <p:cNvSpPr txBox="1"/>
            <p:nvPr/>
          </p:nvSpPr>
          <p:spPr>
            <a:xfrm>
              <a:off x="4011771" y="1627830"/>
              <a:ext cx="16259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600" dirty="0"/>
                <a:t>العشاء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242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465978" cy="641757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FD43EE05-A5D2-4C8D-A2F3-447A492B47F7}"/>
              </a:ext>
            </a:extLst>
          </p:cNvPr>
          <p:cNvSpPr txBox="1"/>
          <p:nvPr/>
        </p:nvSpPr>
        <p:spPr>
          <a:xfrm>
            <a:off x="3462721" y="945252"/>
            <a:ext cx="9320201" cy="52322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solidFill>
                  <a:srgbClr val="FF0000"/>
                </a:solidFill>
              </a:rPr>
              <a:t>اضغط على الإجابة الصحيحة الصحيحة للمعنى التالي : </a:t>
            </a:r>
            <a:endParaRPr lang="en-US" sz="59500" b="1" dirty="0">
              <a:solidFill>
                <a:srgbClr val="FF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0C0BC55-2352-47B2-82DB-DBCE15D4E903}"/>
              </a:ext>
            </a:extLst>
          </p:cNvPr>
          <p:cNvSpPr/>
          <p:nvPr/>
        </p:nvSpPr>
        <p:spPr>
          <a:xfrm>
            <a:off x="1956445" y="5548232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صلاة العشاء 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BC41EED-3DFB-41ED-A585-53EE432F8A1E}"/>
              </a:ext>
            </a:extLst>
          </p:cNvPr>
          <p:cNvSpPr/>
          <p:nvPr/>
        </p:nvSpPr>
        <p:spPr>
          <a:xfrm>
            <a:off x="1956445" y="4484391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المغرب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D556625-B71D-46D9-8B60-75551587ED43}"/>
              </a:ext>
            </a:extLst>
          </p:cNvPr>
          <p:cNvSpPr/>
          <p:nvPr/>
        </p:nvSpPr>
        <p:spPr>
          <a:xfrm>
            <a:off x="1964979" y="2487372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الظــهر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10CD827-4BB7-4CFF-9B89-E731F9C71AA2}"/>
              </a:ext>
            </a:extLst>
          </p:cNvPr>
          <p:cNvSpPr/>
          <p:nvPr/>
        </p:nvSpPr>
        <p:spPr>
          <a:xfrm>
            <a:off x="1956445" y="1556616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الفـجر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743E7396-6E38-47CA-9785-C95574C99A0C}"/>
              </a:ext>
            </a:extLst>
          </p:cNvPr>
          <p:cNvSpPr/>
          <p:nvPr/>
        </p:nvSpPr>
        <p:spPr>
          <a:xfrm>
            <a:off x="1964979" y="3418129"/>
            <a:ext cx="2668822" cy="870634"/>
          </a:xfrm>
          <a:prstGeom prst="rect">
            <a:avLst/>
          </a:prstGeom>
          <a:solidFill>
            <a:srgbClr val="55BC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العـصر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Oriflamemoments GIFs - Get the best GIF on GIPHY">
            <a:extLst>
              <a:ext uri="{FF2B5EF4-FFF2-40B4-BE49-F238E27FC236}">
                <a16:creationId xmlns:a16="http://schemas.microsoft.com/office/drawing/2014/main" id="{A6F7835A-5AD9-4A9B-92F1-E1B3FEC793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710" y="2786344"/>
            <a:ext cx="2032247" cy="20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49D0D2E1-E736-4FE0-9856-FC03D89592E0}"/>
              </a:ext>
            </a:extLst>
          </p:cNvPr>
          <p:cNvSpPr/>
          <p:nvPr/>
        </p:nvSpPr>
        <p:spPr>
          <a:xfrm>
            <a:off x="1956445" y="3418129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العـصر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305FEF98-ABED-441C-9B7E-6775EB42448C}"/>
              </a:ext>
            </a:extLst>
          </p:cNvPr>
          <p:cNvSpPr/>
          <p:nvPr/>
        </p:nvSpPr>
        <p:spPr>
          <a:xfrm>
            <a:off x="5216302" y="4069328"/>
            <a:ext cx="666033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وقتـي مِنْ أذانِ العَصْرِ إِلى ما قَبْلَ أَذان الْمَغْرِبِ </a:t>
            </a:r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فمن أنا ؟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6695787F-DA45-4BD4-8CCB-950328CE6842}"/>
              </a:ext>
            </a:extLst>
          </p:cNvPr>
          <p:cNvSpPr txBox="1"/>
          <p:nvPr/>
        </p:nvSpPr>
        <p:spPr>
          <a:xfrm>
            <a:off x="2046461" y="438778"/>
            <a:ext cx="272912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استراتيجية من أنا ؟؟</a:t>
            </a:r>
            <a:endParaRPr lang="en-US" sz="59500" b="1" dirty="0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7BD18489-EAD1-4C08-BC5B-2091DEB6EB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338" t="65145" r="34029" b="18707"/>
          <a:stretch/>
        </p:blipFill>
        <p:spPr>
          <a:xfrm>
            <a:off x="6967550" y="1678731"/>
            <a:ext cx="3239915" cy="228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465978" cy="641757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FD43EE05-A5D2-4C8D-A2F3-447A492B47F7}"/>
              </a:ext>
            </a:extLst>
          </p:cNvPr>
          <p:cNvSpPr txBox="1"/>
          <p:nvPr/>
        </p:nvSpPr>
        <p:spPr>
          <a:xfrm>
            <a:off x="3462721" y="945252"/>
            <a:ext cx="9320201" cy="52322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solidFill>
                  <a:srgbClr val="FF0000"/>
                </a:solidFill>
              </a:rPr>
              <a:t>اضغط على الإجابة الصحيحة الصحيحة للمعنى التالي : </a:t>
            </a:r>
            <a:endParaRPr lang="en-US" sz="59500" b="1" dirty="0">
              <a:solidFill>
                <a:srgbClr val="FF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0C0BC55-2352-47B2-82DB-DBCE15D4E903}"/>
              </a:ext>
            </a:extLst>
          </p:cNvPr>
          <p:cNvSpPr/>
          <p:nvPr/>
        </p:nvSpPr>
        <p:spPr>
          <a:xfrm>
            <a:off x="1956445" y="5548232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صلاة العشاء 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BC41EED-3DFB-41ED-A585-53EE432F8A1E}"/>
              </a:ext>
            </a:extLst>
          </p:cNvPr>
          <p:cNvSpPr/>
          <p:nvPr/>
        </p:nvSpPr>
        <p:spPr>
          <a:xfrm>
            <a:off x="1956445" y="4484391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المغرب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D556625-B71D-46D9-8B60-75551587ED43}"/>
              </a:ext>
            </a:extLst>
          </p:cNvPr>
          <p:cNvSpPr/>
          <p:nvPr/>
        </p:nvSpPr>
        <p:spPr>
          <a:xfrm>
            <a:off x="1956445" y="3517154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العصــر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10CD827-4BB7-4CFF-9B89-E731F9C71AA2}"/>
              </a:ext>
            </a:extLst>
          </p:cNvPr>
          <p:cNvSpPr/>
          <p:nvPr/>
        </p:nvSpPr>
        <p:spPr>
          <a:xfrm>
            <a:off x="1956445" y="2489723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الظهـر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743E7396-6E38-47CA-9785-C95574C99A0C}"/>
              </a:ext>
            </a:extLst>
          </p:cNvPr>
          <p:cNvSpPr/>
          <p:nvPr/>
        </p:nvSpPr>
        <p:spPr>
          <a:xfrm>
            <a:off x="1956445" y="1492402"/>
            <a:ext cx="2668822" cy="870634"/>
          </a:xfrm>
          <a:prstGeom prst="rect">
            <a:avLst/>
          </a:prstGeom>
          <a:solidFill>
            <a:srgbClr val="55BC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الفجر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Oriflamemoments GIFs - Get the best GIF on GIPHY">
            <a:extLst>
              <a:ext uri="{FF2B5EF4-FFF2-40B4-BE49-F238E27FC236}">
                <a16:creationId xmlns:a16="http://schemas.microsoft.com/office/drawing/2014/main" id="{A6F7835A-5AD9-4A9B-92F1-E1B3FEC793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844" y="924419"/>
            <a:ext cx="2032247" cy="20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49D0D2E1-E736-4FE0-9856-FC03D89592E0}"/>
              </a:ext>
            </a:extLst>
          </p:cNvPr>
          <p:cNvSpPr/>
          <p:nvPr/>
        </p:nvSpPr>
        <p:spPr>
          <a:xfrm>
            <a:off x="1956445" y="1492402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الفجر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1949DB18-B792-41E9-8A3E-4D898DEAB5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338" t="32874" r="34029" b="50000"/>
          <a:stretch/>
        </p:blipFill>
        <p:spPr>
          <a:xfrm>
            <a:off x="7235214" y="1909762"/>
            <a:ext cx="2794828" cy="2093808"/>
          </a:xfrm>
          <a:prstGeom prst="rect">
            <a:avLst/>
          </a:prstGeom>
        </p:spPr>
      </p:pic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305FEF98-ABED-441C-9B7E-6775EB42448C}"/>
              </a:ext>
            </a:extLst>
          </p:cNvPr>
          <p:cNvSpPr/>
          <p:nvPr/>
        </p:nvSpPr>
        <p:spPr>
          <a:xfrm>
            <a:off x="5216302" y="4069328"/>
            <a:ext cx="666033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وقتـي مِنْ أذانِ الفجْرِ إِلى ما قَبْلَ طُلوعِ الشَّمْسِ </a:t>
            </a:r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فمن أنا ؟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6695787F-DA45-4BD4-8CCB-950328CE6842}"/>
              </a:ext>
            </a:extLst>
          </p:cNvPr>
          <p:cNvSpPr txBox="1"/>
          <p:nvPr/>
        </p:nvSpPr>
        <p:spPr>
          <a:xfrm>
            <a:off x="2046461" y="438778"/>
            <a:ext cx="272912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استراتيجية من أنا ؟؟</a:t>
            </a:r>
            <a:endParaRPr lang="en-US" sz="59500" b="1" dirty="0"/>
          </a:p>
        </p:txBody>
      </p:sp>
    </p:spTree>
    <p:extLst>
      <p:ext uri="{BB962C8B-B14F-4D97-AF65-F5344CB8AC3E}">
        <p14:creationId xmlns:p14="http://schemas.microsoft.com/office/powerpoint/2010/main" val="68744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465978" cy="641757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FD43EE05-A5D2-4C8D-A2F3-447A492B47F7}"/>
              </a:ext>
            </a:extLst>
          </p:cNvPr>
          <p:cNvSpPr txBox="1"/>
          <p:nvPr/>
        </p:nvSpPr>
        <p:spPr>
          <a:xfrm>
            <a:off x="3462721" y="945252"/>
            <a:ext cx="9320201" cy="52322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solidFill>
                  <a:srgbClr val="FF0000"/>
                </a:solidFill>
              </a:rPr>
              <a:t>اضغط على الإجابة الصحيحة الصحيحة للمعنى التالي : </a:t>
            </a:r>
            <a:endParaRPr lang="en-US" sz="59500" b="1" dirty="0">
              <a:solidFill>
                <a:srgbClr val="FF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0C0BC55-2352-47B2-82DB-DBCE15D4E903}"/>
              </a:ext>
            </a:extLst>
          </p:cNvPr>
          <p:cNvSpPr/>
          <p:nvPr/>
        </p:nvSpPr>
        <p:spPr>
          <a:xfrm>
            <a:off x="1956445" y="5548232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صلاة العشاء 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BC41EED-3DFB-41ED-A585-53EE432F8A1E}"/>
              </a:ext>
            </a:extLst>
          </p:cNvPr>
          <p:cNvSpPr/>
          <p:nvPr/>
        </p:nvSpPr>
        <p:spPr>
          <a:xfrm>
            <a:off x="1956445" y="4484391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المغرب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D556625-B71D-46D9-8B60-75551587ED43}"/>
              </a:ext>
            </a:extLst>
          </p:cNvPr>
          <p:cNvSpPr/>
          <p:nvPr/>
        </p:nvSpPr>
        <p:spPr>
          <a:xfrm>
            <a:off x="1956445" y="3517154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العصــر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10CD827-4BB7-4CFF-9B89-E731F9C71AA2}"/>
              </a:ext>
            </a:extLst>
          </p:cNvPr>
          <p:cNvSpPr/>
          <p:nvPr/>
        </p:nvSpPr>
        <p:spPr>
          <a:xfrm>
            <a:off x="1956445" y="1556616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الفـجر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743E7396-6E38-47CA-9785-C95574C99A0C}"/>
              </a:ext>
            </a:extLst>
          </p:cNvPr>
          <p:cNvSpPr/>
          <p:nvPr/>
        </p:nvSpPr>
        <p:spPr>
          <a:xfrm>
            <a:off x="1956445" y="2574740"/>
            <a:ext cx="2668822" cy="870634"/>
          </a:xfrm>
          <a:prstGeom prst="rect">
            <a:avLst/>
          </a:prstGeom>
          <a:solidFill>
            <a:srgbClr val="55BC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الظهر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Oriflamemoments GIFs - Get the best GIF on GIPHY">
            <a:extLst>
              <a:ext uri="{FF2B5EF4-FFF2-40B4-BE49-F238E27FC236}">
                <a16:creationId xmlns:a16="http://schemas.microsoft.com/office/drawing/2014/main" id="{A6F7835A-5AD9-4A9B-92F1-E1B3FEC793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795" y="1935177"/>
            <a:ext cx="2032247" cy="20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49D0D2E1-E736-4FE0-9856-FC03D89592E0}"/>
              </a:ext>
            </a:extLst>
          </p:cNvPr>
          <p:cNvSpPr/>
          <p:nvPr/>
        </p:nvSpPr>
        <p:spPr>
          <a:xfrm>
            <a:off x="1948329" y="2566834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الظهر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305FEF98-ABED-441C-9B7E-6775EB42448C}"/>
              </a:ext>
            </a:extLst>
          </p:cNvPr>
          <p:cNvSpPr/>
          <p:nvPr/>
        </p:nvSpPr>
        <p:spPr>
          <a:xfrm>
            <a:off x="5216302" y="4069328"/>
            <a:ext cx="666033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وقتـي مِنْ أذانِ الظُّهْرِ إِلى ما قَبْلَ أَذان الْعَصْرِ </a:t>
            </a:r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فمن أنا ؟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6695787F-DA45-4BD4-8CCB-950328CE6842}"/>
              </a:ext>
            </a:extLst>
          </p:cNvPr>
          <p:cNvSpPr txBox="1"/>
          <p:nvPr/>
        </p:nvSpPr>
        <p:spPr>
          <a:xfrm>
            <a:off x="2046461" y="438778"/>
            <a:ext cx="272912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استراتيجية من أنا ؟؟</a:t>
            </a:r>
            <a:endParaRPr lang="en-US" sz="59500" b="1" dirty="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34F5AE0-51F8-45B7-AA1B-51F9487CA9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338" t="49940" r="34029" b="34403"/>
          <a:stretch/>
        </p:blipFill>
        <p:spPr>
          <a:xfrm>
            <a:off x="6808206" y="1676671"/>
            <a:ext cx="3076659" cy="210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2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465978" cy="641757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FD43EE05-A5D2-4C8D-A2F3-447A492B47F7}"/>
              </a:ext>
            </a:extLst>
          </p:cNvPr>
          <p:cNvSpPr txBox="1"/>
          <p:nvPr/>
        </p:nvSpPr>
        <p:spPr>
          <a:xfrm>
            <a:off x="3462721" y="945252"/>
            <a:ext cx="9320201" cy="52322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solidFill>
                  <a:srgbClr val="FF0000"/>
                </a:solidFill>
              </a:rPr>
              <a:t>اضغط على الإجابة الصحيحة الصحيحة للمعنى التالي : </a:t>
            </a:r>
            <a:endParaRPr lang="en-US" sz="59500" b="1" dirty="0">
              <a:solidFill>
                <a:srgbClr val="FF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0C0BC55-2352-47B2-82DB-DBCE15D4E903}"/>
              </a:ext>
            </a:extLst>
          </p:cNvPr>
          <p:cNvSpPr/>
          <p:nvPr/>
        </p:nvSpPr>
        <p:spPr>
          <a:xfrm>
            <a:off x="1964979" y="4571303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المغرب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BC41EED-3DFB-41ED-A585-53EE432F8A1E}"/>
              </a:ext>
            </a:extLst>
          </p:cNvPr>
          <p:cNvSpPr/>
          <p:nvPr/>
        </p:nvSpPr>
        <p:spPr>
          <a:xfrm>
            <a:off x="1964979" y="3486447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العصر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D556625-B71D-46D9-8B60-75551587ED43}"/>
              </a:ext>
            </a:extLst>
          </p:cNvPr>
          <p:cNvSpPr/>
          <p:nvPr/>
        </p:nvSpPr>
        <p:spPr>
          <a:xfrm>
            <a:off x="1964979" y="2487372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الظــهر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10CD827-4BB7-4CFF-9B89-E731F9C71AA2}"/>
              </a:ext>
            </a:extLst>
          </p:cNvPr>
          <p:cNvSpPr/>
          <p:nvPr/>
        </p:nvSpPr>
        <p:spPr>
          <a:xfrm>
            <a:off x="1956445" y="1556616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الفـجر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743E7396-6E38-47CA-9785-C95574C99A0C}"/>
              </a:ext>
            </a:extLst>
          </p:cNvPr>
          <p:cNvSpPr/>
          <p:nvPr/>
        </p:nvSpPr>
        <p:spPr>
          <a:xfrm>
            <a:off x="1950624" y="5548232"/>
            <a:ext cx="2668822" cy="870634"/>
          </a:xfrm>
          <a:prstGeom prst="rect">
            <a:avLst/>
          </a:prstGeom>
          <a:solidFill>
            <a:srgbClr val="55BC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العشاء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Oriflamemoments GIFs - Get the best GIF on GIPHY">
            <a:extLst>
              <a:ext uri="{FF2B5EF4-FFF2-40B4-BE49-F238E27FC236}">
                <a16:creationId xmlns:a16="http://schemas.microsoft.com/office/drawing/2014/main" id="{A6F7835A-5AD9-4A9B-92F1-E1B3FEC793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50" y="5214796"/>
            <a:ext cx="1577213" cy="157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49D0D2E1-E736-4FE0-9856-FC03D89592E0}"/>
              </a:ext>
            </a:extLst>
          </p:cNvPr>
          <p:cNvSpPr/>
          <p:nvPr/>
        </p:nvSpPr>
        <p:spPr>
          <a:xfrm>
            <a:off x="1950624" y="5548232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العشاء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305FEF98-ABED-441C-9B7E-6775EB42448C}"/>
              </a:ext>
            </a:extLst>
          </p:cNvPr>
          <p:cNvSpPr/>
          <p:nvPr/>
        </p:nvSpPr>
        <p:spPr>
          <a:xfrm>
            <a:off x="5216302" y="4069328"/>
            <a:ext cx="666033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وقتـي مِنْ أذانِ العِشاءِ إِلى ما قَبْلَ أَذان الْفَجْرِ </a:t>
            </a:r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فمن أنا ؟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6695787F-DA45-4BD4-8CCB-950328CE6842}"/>
              </a:ext>
            </a:extLst>
          </p:cNvPr>
          <p:cNvSpPr txBox="1"/>
          <p:nvPr/>
        </p:nvSpPr>
        <p:spPr>
          <a:xfrm>
            <a:off x="2046461" y="438778"/>
            <a:ext cx="272912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استراتيجية من أنا ؟؟</a:t>
            </a:r>
            <a:endParaRPr lang="en-US" sz="59500" b="1" dirty="0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F7739DED-6B2A-4530-9F8F-9B71D69E27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418" t="25000" r="34247" b="58946"/>
          <a:stretch/>
        </p:blipFill>
        <p:spPr>
          <a:xfrm>
            <a:off x="7056646" y="1375940"/>
            <a:ext cx="3457003" cy="26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6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465978" cy="6417578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FD43EE05-A5D2-4C8D-A2F3-447A492B47F7}"/>
              </a:ext>
            </a:extLst>
          </p:cNvPr>
          <p:cNvSpPr txBox="1"/>
          <p:nvPr/>
        </p:nvSpPr>
        <p:spPr>
          <a:xfrm>
            <a:off x="3462721" y="945252"/>
            <a:ext cx="9320201" cy="52322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>
                <a:solidFill>
                  <a:srgbClr val="FF0000"/>
                </a:solidFill>
              </a:rPr>
              <a:t>اضغط على الإجابة الصحيحة الصحيحة للمعنى التالي : </a:t>
            </a:r>
            <a:endParaRPr lang="en-US" sz="59500" b="1" dirty="0">
              <a:solidFill>
                <a:srgbClr val="FF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0C0BC55-2352-47B2-82DB-DBCE15D4E903}"/>
              </a:ext>
            </a:extLst>
          </p:cNvPr>
          <p:cNvSpPr/>
          <p:nvPr/>
        </p:nvSpPr>
        <p:spPr>
          <a:xfrm>
            <a:off x="1956445" y="5548232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صلاة العشاء 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BC41EED-3DFB-41ED-A585-53EE432F8A1E}"/>
              </a:ext>
            </a:extLst>
          </p:cNvPr>
          <p:cNvSpPr/>
          <p:nvPr/>
        </p:nvSpPr>
        <p:spPr>
          <a:xfrm>
            <a:off x="1964979" y="3486447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العصر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D556625-B71D-46D9-8B60-75551587ED43}"/>
              </a:ext>
            </a:extLst>
          </p:cNvPr>
          <p:cNvSpPr/>
          <p:nvPr/>
        </p:nvSpPr>
        <p:spPr>
          <a:xfrm>
            <a:off x="1964979" y="2487372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الظــهر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D10CD827-4BB7-4CFF-9B89-E731F9C71AA2}"/>
              </a:ext>
            </a:extLst>
          </p:cNvPr>
          <p:cNvSpPr/>
          <p:nvPr/>
        </p:nvSpPr>
        <p:spPr>
          <a:xfrm>
            <a:off x="1956445" y="1556616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الفـجر 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743E7396-6E38-47CA-9785-C95574C99A0C}"/>
              </a:ext>
            </a:extLst>
          </p:cNvPr>
          <p:cNvSpPr/>
          <p:nvPr/>
        </p:nvSpPr>
        <p:spPr>
          <a:xfrm>
            <a:off x="1932602" y="4498707"/>
            <a:ext cx="2668822" cy="870634"/>
          </a:xfrm>
          <a:prstGeom prst="rect">
            <a:avLst/>
          </a:prstGeom>
          <a:solidFill>
            <a:srgbClr val="55BC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المغرب 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Oriflamemoments GIFs - Get the best GIF on GIPHY">
            <a:extLst>
              <a:ext uri="{FF2B5EF4-FFF2-40B4-BE49-F238E27FC236}">
                <a16:creationId xmlns:a16="http://schemas.microsoft.com/office/drawing/2014/main" id="{A6F7835A-5AD9-4A9B-92F1-E1B3FEC793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988" y="3936533"/>
            <a:ext cx="2032247" cy="20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49D0D2E1-E736-4FE0-9856-FC03D89592E0}"/>
              </a:ext>
            </a:extLst>
          </p:cNvPr>
          <p:cNvSpPr/>
          <p:nvPr/>
        </p:nvSpPr>
        <p:spPr>
          <a:xfrm>
            <a:off x="1932602" y="4498707"/>
            <a:ext cx="2668822" cy="8706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</a:rPr>
              <a:t>صلاة المغرب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305FEF98-ABED-441C-9B7E-6775EB42448C}"/>
              </a:ext>
            </a:extLst>
          </p:cNvPr>
          <p:cNvSpPr/>
          <p:nvPr/>
        </p:nvSpPr>
        <p:spPr>
          <a:xfrm>
            <a:off x="5216302" y="4069328"/>
            <a:ext cx="666033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وقتـي مِنْ أذانِ الـمَغربِ إِلى ما قَبْلَ أذانِ العِشاء </a:t>
            </a:r>
            <a:r>
              <a:rPr lang="ar-AE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فمن أنا ؟</a:t>
            </a:r>
            <a:endParaRPr lang="en-US" sz="3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6695787F-DA45-4BD4-8CCB-950328CE6842}"/>
              </a:ext>
            </a:extLst>
          </p:cNvPr>
          <p:cNvSpPr txBox="1"/>
          <p:nvPr/>
        </p:nvSpPr>
        <p:spPr>
          <a:xfrm>
            <a:off x="2046461" y="438778"/>
            <a:ext cx="272912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استراتيجية من أنا ؟؟</a:t>
            </a:r>
            <a:endParaRPr lang="en-US" sz="59500" b="1" dirty="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A757B6E-03BE-4DC2-A817-666EA0DE37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418" t="8803" r="34247" b="75318"/>
          <a:stretch/>
        </p:blipFill>
        <p:spPr>
          <a:xfrm>
            <a:off x="6988348" y="1501652"/>
            <a:ext cx="3116239" cy="236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5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23394" y="202553"/>
            <a:ext cx="11688501" cy="6452893"/>
            <a:chOff x="123395" y="109272"/>
            <a:chExt cx="11289576" cy="564766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8955" y="354245"/>
              <a:ext cx="9014016" cy="5402692"/>
            </a:xfrm>
            <a:prstGeom prst="rect">
              <a:avLst/>
            </a:prstGeom>
          </p:spPr>
        </p:pic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5D18E25-AA2A-468E-9ABF-389B5167484C}"/>
              </a:ext>
            </a:extLst>
          </p:cNvPr>
          <p:cNvSpPr/>
          <p:nvPr/>
        </p:nvSpPr>
        <p:spPr>
          <a:xfrm>
            <a:off x="3761599" y="2946928"/>
            <a:ext cx="7453247" cy="1240718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تعلمنا من هذا الدرس؟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C683C08-8C4F-4371-A643-C183A80EB327}"/>
              </a:ext>
            </a:extLst>
          </p:cNvPr>
          <p:cNvSpPr/>
          <p:nvPr/>
        </p:nvSpPr>
        <p:spPr>
          <a:xfrm>
            <a:off x="8229599" y="906734"/>
            <a:ext cx="3327527" cy="10498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غلق الدرس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872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00" y="196481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EFCF3F53-60EC-44AA-B4C0-9A7EAB57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52078" y="606824"/>
            <a:ext cx="8568174" cy="473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92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ideoplayback (17)">
            <a:hlinkClick r:id="" action="ppaction://media"/>
            <a:extLst>
              <a:ext uri="{FF2B5EF4-FFF2-40B4-BE49-F238E27FC236}">
                <a16:creationId xmlns:a16="http://schemas.microsoft.com/office/drawing/2014/main" id="{06E5BD15-82D3-499D-AF86-9D0F63883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2027" y="925388"/>
            <a:ext cx="8682836" cy="473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26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نشيد أركان الإسلام الخمسة - اناشيد إسلامية للاطفال">
            <a:hlinkClick r:id="" action="ppaction://media"/>
            <a:extLst>
              <a:ext uri="{FF2B5EF4-FFF2-40B4-BE49-F238E27FC236}">
                <a16:creationId xmlns:a16="http://schemas.microsoft.com/office/drawing/2014/main" id="{B5D054C3-80BF-4CC3-8950-665B1540AD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1662" y="640997"/>
            <a:ext cx="9940236" cy="58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889" y="851395"/>
            <a:ext cx="900891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9" y="887308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73679" y="379935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231354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163F68A0-DE5C-4097-92E7-7B174F06726E}"/>
              </a:ext>
            </a:extLst>
          </p:cNvPr>
          <p:cNvSpPr/>
          <p:nvPr/>
        </p:nvSpPr>
        <p:spPr>
          <a:xfrm>
            <a:off x="2329210" y="749267"/>
            <a:ext cx="9300295" cy="572879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9D15BF5-D328-43A4-B90B-D1287AC5F79B}"/>
              </a:ext>
            </a:extLst>
          </p:cNvPr>
          <p:cNvSpPr/>
          <p:nvPr/>
        </p:nvSpPr>
        <p:spPr>
          <a:xfrm>
            <a:off x="2502889" y="2922458"/>
            <a:ext cx="9400862" cy="1572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3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أوقات الصلاة وعدد ركعاتها </a:t>
            </a:r>
            <a:endParaRPr lang="en-US" sz="13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4588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A955078-4F74-4F30-A9BE-6D945A05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44" y="234892"/>
            <a:ext cx="10423858" cy="6417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79C2E13E-F1BE-4479-B10C-0D9247502B34}"/>
              </a:ext>
            </a:extLst>
          </p:cNvPr>
          <p:cNvSpPr/>
          <p:nvPr/>
        </p:nvSpPr>
        <p:spPr>
          <a:xfrm>
            <a:off x="8319437" y="709387"/>
            <a:ext cx="31277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4400" dirty="0">
                <a:solidFill>
                  <a:srgbClr val="FF0000"/>
                </a:solidFill>
                <a:cs typeface="PT Bold Heading" panose="02010400000000000000" pitchFamily="2" charset="-78"/>
              </a:rPr>
              <a:t>نواتج التعـلم </a:t>
            </a:r>
            <a:endParaRPr lang="ar-SA" sz="4400" dirty="0">
              <a:solidFill>
                <a:srgbClr val="FF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4034F88-BA5C-4277-8D2B-56355C911C06}"/>
              </a:ext>
            </a:extLst>
          </p:cNvPr>
          <p:cNvSpPr txBox="1"/>
          <p:nvPr/>
        </p:nvSpPr>
        <p:spPr>
          <a:xfrm>
            <a:off x="1812376" y="1693759"/>
            <a:ext cx="994165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4400" b="1" dirty="0"/>
              <a:t>يحَدِّدُ أَوْقاتَ الصَّلَواتِ الْـمَفْروضَةِ وَعَدَدَ رَكَعاتـِها.</a:t>
            </a:r>
          </a:p>
          <a:p>
            <a:pPr algn="r" rtl="1"/>
            <a:endParaRPr lang="ar-AE" sz="4400" b="1" dirty="0"/>
          </a:p>
          <a:p>
            <a:pPr algn="r" rtl="1"/>
            <a:r>
              <a:rPr lang="ar-AE" sz="4400" b="1" dirty="0"/>
              <a:t>يَذْكُرُ عَدَدَ الصَّلَواتِ الْـمَفْروضَةِ.</a:t>
            </a:r>
          </a:p>
          <a:p>
            <a:pPr algn="r" rtl="1"/>
            <a:endParaRPr lang="ar-AE" sz="4400" b="1" dirty="0"/>
          </a:p>
          <a:p>
            <a:pPr algn="r" rtl="1"/>
            <a:r>
              <a:rPr lang="ar-AE" sz="4400" b="1" dirty="0"/>
              <a:t>يُبَيِّنُ أَهَمِّيَّةَ إقامَةِ الصَّلَواتِ الْـمَفْروضَةِ لِلْفَرْدِ وَالمُجْتَمَعِ.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566934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3314F2B-A8AB-4F6B-915A-7280B43170B5}"/>
              </a:ext>
            </a:extLst>
          </p:cNvPr>
          <p:cNvSpPr/>
          <p:nvPr/>
        </p:nvSpPr>
        <p:spPr>
          <a:xfrm>
            <a:off x="9410473" y="479400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أتحدث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EFC350EA-1A7F-4276-85D9-26A314F482A4}"/>
              </a:ext>
            </a:extLst>
          </p:cNvPr>
          <p:cNvSpPr/>
          <p:nvPr/>
        </p:nvSpPr>
        <p:spPr>
          <a:xfrm>
            <a:off x="5015885" y="2365633"/>
            <a:ext cx="6405961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المقصود بالوضوء ؟ أسمع الإجابة لزملائك ؟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19EFEB55-35FB-424D-8B24-A17A2885933C}"/>
              </a:ext>
            </a:extLst>
          </p:cNvPr>
          <p:cNvSpPr/>
          <p:nvPr/>
        </p:nvSpPr>
        <p:spPr>
          <a:xfrm>
            <a:off x="3382393" y="3321718"/>
            <a:ext cx="8039452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أذكر خطوات الوضوء مرتبة كما تعلمتها في الدرس الماضي ؟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Wireless Microphone Download Karaoke Sound - Karaoke Mic Clip Art - Png  Download (#133790) - PinClipart">
            <a:extLst>
              <a:ext uri="{FF2B5EF4-FFF2-40B4-BE49-F238E27FC236}">
                <a16:creationId xmlns:a16="http://schemas.microsoft.com/office/drawing/2014/main" id="{1915098B-7A67-4D53-BFDA-9BE5DFB58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8" b="89973" l="5682" r="95114">
                        <a14:foregroundMark x1="39432" y1="48626" x2="43750" y2="59890"/>
                        <a14:foregroundMark x1="21477" y1="44643" x2="34091" y2="48214"/>
                        <a14:foregroundMark x1="36023" y1="22115" x2="15455" y2="39560"/>
                        <a14:foregroundMark x1="26023" y1="16758" x2="11477" y2="29396"/>
                        <a14:foregroundMark x1="23523" y1="13187" x2="6591" y2="28022"/>
                        <a14:foregroundMark x1="17614" y1="12500" x2="5795" y2="23489"/>
                        <a14:foregroundMark x1="21818" y1="7555" x2="24659" y2="7418"/>
                        <a14:foregroundMark x1="27386" y1="13049" x2="31591" y2="17995"/>
                        <a14:foregroundMark x1="31591" y1="17995" x2="26705" y2="22665"/>
                        <a14:foregroundMark x1="26705" y1="22665" x2="25341" y2="23077"/>
                        <a14:foregroundMark x1="23864" y1="24313" x2="14886" y2="33516"/>
                        <a14:foregroundMark x1="12841" y1="33379" x2="11023" y2="37912"/>
                        <a14:foregroundMark x1="63750" y1="88736" x2="69659" y2="89973"/>
                        <a14:foregroundMark x1="69659" y1="89973" x2="73295" y2="84341"/>
                        <a14:foregroundMark x1="73295" y1="84341" x2="74659" y2="77198"/>
                        <a14:foregroundMark x1="74659" y1="77198" x2="80341" y2="73901"/>
                        <a14:foregroundMark x1="80341" y1="73901" x2="91477" y2="79945"/>
                        <a14:foregroundMark x1="91477" y1="79945" x2="95114" y2="7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9851">
            <a:off x="8887251" y="379495"/>
            <a:ext cx="985731" cy="81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3819702" y="1454320"/>
            <a:ext cx="8160613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أشارك معلمي و زملائي الإجابة عن الأسئلة : 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0A1A753-314F-4216-8376-FDBDF441B28B}"/>
              </a:ext>
            </a:extLst>
          </p:cNvPr>
          <p:cNvSpPr/>
          <p:nvPr/>
        </p:nvSpPr>
        <p:spPr>
          <a:xfrm>
            <a:off x="4048218" y="4236911"/>
            <a:ext cx="7373627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أهمية المحافظة على النظافة و الوضوء في حياتك ؟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8441D144-148B-4D06-B80A-B1D6DF423BE1}"/>
              </a:ext>
            </a:extLst>
          </p:cNvPr>
          <p:cNvSpPr/>
          <p:nvPr/>
        </p:nvSpPr>
        <p:spPr>
          <a:xfrm>
            <a:off x="1882069" y="5121677"/>
            <a:ext cx="9539778" cy="63691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تعرف كم مرة يصلي المسلم في اليوم و الليلة ؟ اذكر ذلك لزملائك ؟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0164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3314F2B-A8AB-4F6B-915A-7280B43170B5}"/>
              </a:ext>
            </a:extLst>
          </p:cNvPr>
          <p:cNvSpPr/>
          <p:nvPr/>
        </p:nvSpPr>
        <p:spPr>
          <a:xfrm>
            <a:off x="8576307" y="520638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أستمع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5252993" y="613117"/>
            <a:ext cx="410998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إلى قراءة معلمي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6" descr="الاستماع إلى القصاصات الفنية بالأبيض والأسود - Clip Art Library - عدم  الاستماع الكريسماس">
            <a:extLst>
              <a:ext uri="{FF2B5EF4-FFF2-40B4-BE49-F238E27FC236}">
                <a16:creationId xmlns:a16="http://schemas.microsoft.com/office/drawing/2014/main" id="{3D0CB92E-8D4E-46F4-BCA3-6756CA2F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908" y="336728"/>
            <a:ext cx="683655" cy="114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1792B8B-2E29-4639-BAC0-908CB82CD75A}"/>
              </a:ext>
            </a:extLst>
          </p:cNvPr>
          <p:cNvSpPr txBox="1"/>
          <p:nvPr/>
        </p:nvSpPr>
        <p:spPr>
          <a:xfrm>
            <a:off x="2175030" y="1424463"/>
            <a:ext cx="9177480" cy="286232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أوقات الصلوات الـمفروضة و عدد ركعاتها </a:t>
            </a:r>
          </a:p>
          <a:p>
            <a:pPr algn="ctr"/>
            <a:endParaRPr lang="ar-AE" sz="3600" b="1" dirty="0">
              <a:solidFill>
                <a:srgbClr val="FF0000"/>
              </a:solidFill>
            </a:endParaRPr>
          </a:p>
          <a:p>
            <a:pPr algn="ctr"/>
            <a:endParaRPr lang="ar-AE" sz="3600" b="1" dirty="0">
              <a:solidFill>
                <a:srgbClr val="FF0000"/>
              </a:solidFill>
            </a:endParaRPr>
          </a:p>
          <a:p>
            <a:pPr algn="ctr"/>
            <a:endParaRPr lang="ar-AE" sz="3600" b="1" dirty="0">
              <a:solidFill>
                <a:srgbClr val="FF0000"/>
              </a:solidFill>
            </a:endParaRPr>
          </a:p>
          <a:p>
            <a:pPr algn="ctr"/>
            <a:endParaRPr lang="ar-AE" sz="3600" b="1" dirty="0">
              <a:solidFill>
                <a:srgbClr val="FF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768B07E6-07CE-4B43-B2BC-7D6ACA679D7E}"/>
              </a:ext>
            </a:extLst>
          </p:cNvPr>
          <p:cNvSpPr txBox="1"/>
          <p:nvPr/>
        </p:nvSpPr>
        <p:spPr>
          <a:xfrm>
            <a:off x="5078027" y="2039027"/>
            <a:ext cx="61648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/>
              <a:t>للصّلاة فَضْلٌّ عَظيمٌ ؛ فَهِيَ ثاني أرْكانِ الإسْلامِ بَعْدَ الشَّهادتينِ ، وقَدْ أَعْطى الإسْلامُ الصّلاة مَنْزِلَةٌ كَبيرة فهي أول ما أوجبَهُ اللهُ من العِباداتِ ، كما أنها أولُ عبادةٍ يُحاسَبُ عليها المسلمُ يومَ القيامةِ .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5AF3EAD7-669B-46B1-B47D-4C9CD965DB04}"/>
              </a:ext>
            </a:extLst>
          </p:cNvPr>
          <p:cNvSpPr/>
          <p:nvPr/>
        </p:nvSpPr>
        <p:spPr>
          <a:xfrm>
            <a:off x="8407928" y="4449555"/>
            <a:ext cx="2998178" cy="58015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عدد أركان الإسلام ؟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D038AC27-0BE7-4BD6-B292-BA21AD795842}"/>
              </a:ext>
            </a:extLst>
          </p:cNvPr>
          <p:cNvSpPr/>
          <p:nvPr/>
        </p:nvSpPr>
        <p:spPr>
          <a:xfrm>
            <a:off x="6763770" y="5364759"/>
            <a:ext cx="4804164" cy="607891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هو الركن الثاني من أركان الإسلام ؟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85693DC-AACB-425E-B597-C3A37691412C}"/>
              </a:ext>
            </a:extLst>
          </p:cNvPr>
          <p:cNvSpPr/>
          <p:nvPr/>
        </p:nvSpPr>
        <p:spPr>
          <a:xfrm>
            <a:off x="3524435" y="4449555"/>
            <a:ext cx="4443470" cy="607891"/>
          </a:xfrm>
          <a:prstGeom prst="roundRect">
            <a:avLst>
              <a:gd name="adj" fmla="val 50000"/>
            </a:avLst>
          </a:prstGeom>
          <a:solidFill>
            <a:srgbClr val="FFCC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أول ما أوجبه الله من العبادات؟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BDFAD90C-795A-4A93-B546-17602567E3F0}"/>
              </a:ext>
            </a:extLst>
          </p:cNvPr>
          <p:cNvSpPr/>
          <p:nvPr/>
        </p:nvSpPr>
        <p:spPr>
          <a:xfrm>
            <a:off x="1789341" y="5360829"/>
            <a:ext cx="4804164" cy="60789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هي أول عبادة يحاسب عليها المسلم يوم القيامة ؟</a:t>
            </a:r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844DA9D-7D3C-4F08-B0D7-148B4E008F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607" t="35119" r="38835" b="26659"/>
          <a:stretch/>
        </p:blipFill>
        <p:spPr>
          <a:xfrm>
            <a:off x="2388094" y="2039027"/>
            <a:ext cx="2864900" cy="21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70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3" y="1531869"/>
            <a:ext cx="1447503" cy="927927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34641" y="1155202"/>
            <a:ext cx="158443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3" y="2522157"/>
            <a:ext cx="1447503" cy="1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6" y="9602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1318EF6D-430F-4CE8-8724-0B67C1105494}"/>
              </a:ext>
            </a:extLst>
          </p:cNvPr>
          <p:cNvSpPr/>
          <p:nvPr/>
        </p:nvSpPr>
        <p:spPr>
          <a:xfrm>
            <a:off x="1619075" y="336728"/>
            <a:ext cx="10082159" cy="6082255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3314F2B-A8AB-4F6B-915A-7280B43170B5}"/>
              </a:ext>
            </a:extLst>
          </p:cNvPr>
          <p:cNvSpPr/>
          <p:nvPr/>
        </p:nvSpPr>
        <p:spPr>
          <a:xfrm>
            <a:off x="8576307" y="520638"/>
            <a:ext cx="2198601" cy="7714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أستمع </a:t>
            </a:r>
            <a:endParaRPr lang="en-US" sz="6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8DBE8BE-3949-42A4-AB24-82582C298C92}"/>
              </a:ext>
            </a:extLst>
          </p:cNvPr>
          <p:cNvSpPr/>
          <p:nvPr/>
        </p:nvSpPr>
        <p:spPr>
          <a:xfrm>
            <a:off x="5252993" y="613117"/>
            <a:ext cx="4109981" cy="6369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إلى قراءة معلمي</a:t>
            </a:r>
            <a:endParaRPr lang="en-US" sz="4400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6" descr="الاستماع إلى القصاصات الفنية بالأبيض والأسود - Clip Art Library - عدم  الاستماع الكريسماس">
            <a:extLst>
              <a:ext uri="{FF2B5EF4-FFF2-40B4-BE49-F238E27FC236}">
                <a16:creationId xmlns:a16="http://schemas.microsoft.com/office/drawing/2014/main" id="{3D0CB92E-8D4E-46F4-BCA3-6756CA2F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908" y="336728"/>
            <a:ext cx="683655" cy="114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1792B8B-2E29-4639-BAC0-908CB82CD75A}"/>
              </a:ext>
            </a:extLst>
          </p:cNvPr>
          <p:cNvSpPr txBox="1"/>
          <p:nvPr/>
        </p:nvSpPr>
        <p:spPr>
          <a:xfrm>
            <a:off x="2175030" y="1424463"/>
            <a:ext cx="9177480" cy="230832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ar-AE" sz="3600" b="1" dirty="0">
              <a:solidFill>
                <a:srgbClr val="FF0000"/>
              </a:solidFill>
            </a:endParaRPr>
          </a:p>
          <a:p>
            <a:pPr algn="ctr"/>
            <a:endParaRPr lang="ar-AE" sz="3600" b="1" dirty="0">
              <a:solidFill>
                <a:srgbClr val="FF0000"/>
              </a:solidFill>
            </a:endParaRPr>
          </a:p>
          <a:p>
            <a:pPr algn="ctr"/>
            <a:endParaRPr lang="ar-AE" sz="3600" b="1" dirty="0">
              <a:solidFill>
                <a:srgbClr val="FF0000"/>
              </a:solidFill>
            </a:endParaRPr>
          </a:p>
          <a:p>
            <a:pPr algn="ctr"/>
            <a:endParaRPr lang="ar-AE" sz="3600" b="1" dirty="0">
              <a:solidFill>
                <a:srgbClr val="FF0000"/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0462F56D-3103-4434-9124-831D413D12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91" t="16844" r="51249" b="68932"/>
          <a:stretch/>
        </p:blipFill>
        <p:spPr>
          <a:xfrm>
            <a:off x="2512687" y="1531869"/>
            <a:ext cx="2669946" cy="215758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68B07E6-07CE-4B43-B2BC-7D6ACA679D7E}"/>
              </a:ext>
            </a:extLst>
          </p:cNvPr>
          <p:cNvSpPr txBox="1"/>
          <p:nvPr/>
        </p:nvSpPr>
        <p:spPr>
          <a:xfrm>
            <a:off x="4065973" y="1714014"/>
            <a:ext cx="7176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/>
              <a:t>وَ لأنَّ الصَّلاةُ صِلَة بَيْنَ الْعَبْدِ وَ رَبّهِ ، فَقَدْ حَدَّد اللهُ </a:t>
            </a:r>
          </a:p>
          <a:p>
            <a:pPr algn="r"/>
            <a:r>
              <a:rPr lang="ar-AE" sz="2800" b="1" dirty="0"/>
              <a:t>– سبحانه و تعالى ــ أَوْقاتًا للصَّلاةِ يَجِب أَنْ يُحافِظ</a:t>
            </a:r>
          </a:p>
          <a:p>
            <a:pPr algn="r"/>
            <a:r>
              <a:rPr lang="ar-AE" sz="2800" b="1" dirty="0"/>
              <a:t>عليْها كُلُّ مُسْلِم ؛ إذْ قالَ اللهُ تعالى في كِتابِهِ الكْريم</a:t>
            </a:r>
          </a:p>
          <a:p>
            <a:pPr algn="r"/>
            <a:r>
              <a:rPr lang="ar-AE" sz="2800" b="1" dirty="0">
                <a:solidFill>
                  <a:srgbClr val="C00000"/>
                </a:solidFill>
              </a:rPr>
              <a:t>"إنّ الصّلاةَ كانتْ على المُؤْمِنينَ كِتابًا مَوْقوتا " </a:t>
            </a:r>
            <a:r>
              <a:rPr lang="ar-AE" sz="1600" b="1" dirty="0">
                <a:solidFill>
                  <a:schemeClr val="accent6">
                    <a:lumMod val="75000"/>
                  </a:schemeClr>
                </a:solidFill>
              </a:rPr>
              <a:t>(سورة النساء 103 )</a:t>
            </a:r>
            <a:endParaRPr lang="ar-AE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09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590</Words>
  <Application>Microsoft Office PowerPoint</Application>
  <PresentationFormat>شاشة عريضة</PresentationFormat>
  <Paragraphs>119</Paragraphs>
  <Slides>18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Nazli</vt:lpstr>
      <vt:lpstr>Sakkal Majalla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219</cp:revision>
  <dcterms:created xsi:type="dcterms:W3CDTF">2020-08-22T21:07:06Z</dcterms:created>
  <dcterms:modified xsi:type="dcterms:W3CDTF">2022-01-07T01:31:46Z</dcterms:modified>
</cp:coreProperties>
</file>