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72" r:id="rId2"/>
  </p:sldMasterIdLst>
  <p:notesMasterIdLst>
    <p:notesMasterId r:id="rId39"/>
  </p:notesMasterIdLst>
  <p:sldIdLst>
    <p:sldId id="396" r:id="rId3"/>
    <p:sldId id="725" r:id="rId4"/>
    <p:sldId id="726" r:id="rId5"/>
    <p:sldId id="727" r:id="rId6"/>
    <p:sldId id="267" r:id="rId7"/>
    <p:sldId id="273" r:id="rId8"/>
    <p:sldId id="744" r:id="rId9"/>
    <p:sldId id="729" r:id="rId10"/>
    <p:sldId id="730" r:id="rId11"/>
    <p:sldId id="736" r:id="rId12"/>
    <p:sldId id="731" r:id="rId13"/>
    <p:sldId id="732" r:id="rId14"/>
    <p:sldId id="733" r:id="rId15"/>
    <p:sldId id="737" r:id="rId16"/>
    <p:sldId id="734" r:id="rId17"/>
    <p:sldId id="735" r:id="rId18"/>
    <p:sldId id="743" r:id="rId19"/>
    <p:sldId id="738" r:id="rId20"/>
    <p:sldId id="739" r:id="rId21"/>
    <p:sldId id="745" r:id="rId22"/>
    <p:sldId id="740" r:id="rId23"/>
    <p:sldId id="741" r:id="rId24"/>
    <p:sldId id="746" r:id="rId25"/>
    <p:sldId id="747" r:id="rId26"/>
    <p:sldId id="748" r:id="rId27"/>
    <p:sldId id="749" r:id="rId28"/>
    <p:sldId id="742" r:id="rId29"/>
    <p:sldId id="750" r:id="rId30"/>
    <p:sldId id="751" r:id="rId31"/>
    <p:sldId id="752" r:id="rId32"/>
    <p:sldId id="753" r:id="rId33"/>
    <p:sldId id="754" r:id="rId34"/>
    <p:sldId id="755" r:id="rId35"/>
    <p:sldId id="756" r:id="rId36"/>
    <p:sldId id="757" r:id="rId37"/>
    <p:sldId id="256" r:id="rId38"/>
  </p:sldIdLst>
  <p:sldSz cx="12192000" cy="6858000"/>
  <p:notesSz cx="6858000" cy="9144000"/>
  <p:embeddedFontLst>
    <p:embeddedFont>
      <p:font typeface="Calibri Light" panose="020F0302020204030204" pitchFamily="34" charset="0"/>
      <p:regular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0EB3DDC9-8150-444D-9753-932A6392D4FE}" type="datetimeFigureOut">
              <a:rPr lang="en-CA" smtClean="0"/>
              <a:t>2022-02-13</a:t>
            </a:fld>
            <a:endParaRPr lang="en-C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C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C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3CD7B9C-F713-46CC-BFF8-46862063188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62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39FD6-1584-43B0-A534-B3A81143402D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3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E5431-A765-478B-84E6-0D60556771B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4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0523E-DF3A-45FF-8D93-C0A35AB5B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0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9385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7704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7457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4FF928C-6FED-4EC9-9A47-464DAEAD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5153EC5D-AAB0-4977-84CC-0158FA7F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2002DF71-718A-4652-B2C7-F0895AD4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8B552E34-AC6A-4529-80C5-87D1B5FC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C282ACD6-6C7E-41A6-AB49-D8975183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39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40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5BBD3A5-1D47-419E-9C1C-C43A3E73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C56DFDB0-AD9C-455D-95D3-CAF56014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F8704B5B-A023-42FE-91C2-DF38396F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572D56E6-C271-425C-AD47-1DA44418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A330A795-F646-4F0E-8732-06F3A375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88955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E8E712E-0661-493A-B098-BA72F356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A4B6537F-00C7-458A-A582-1250622D8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AF5A8E97-A07A-46C2-B6D7-060CCA6CE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C5F91B36-99F5-4B41-B5AA-D64D7A8C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3C67A156-810D-4910-9E7F-53400BE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E46D24D8-6D18-4B62-A613-EBC8D0FC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836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4079A49-5936-4382-B07E-00DCEF5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8E04C990-F6C6-495B-A683-B2A47AB4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375F0C9F-37D3-4237-B83A-65050478B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318D7472-A36F-43B0-B64F-43A17CCC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195B97FC-C2BE-4D21-AA01-8B45D6606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="" xmlns:a16="http://schemas.microsoft.com/office/drawing/2014/main" id="{4E3023D2-80D1-4E81-9CAB-A1F1CB4A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="" xmlns:a16="http://schemas.microsoft.com/office/drawing/2014/main" id="{793BC7CD-9292-4771-A454-242246B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="" xmlns:a16="http://schemas.microsoft.com/office/drawing/2014/main" id="{3D16565D-4DA5-4148-8831-5C4B64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7980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CA5187C-5EE1-4751-8A52-9E3B6E5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DA7644D3-0469-47BC-9F17-D8A53CB7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A3EED2B5-7953-43D7-A477-E00AA9EA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B4F9210D-959A-4CC8-89D9-8417FCCE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444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="" xmlns:a16="http://schemas.microsoft.com/office/drawing/2014/main" id="{25A0E101-726C-4256-866E-49CBB8DE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008A6497-7B98-4E6A-BB1E-C8C3501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="" xmlns:a16="http://schemas.microsoft.com/office/drawing/2014/main" id="{1F50A8EE-4534-4C27-A163-8CBEEB2D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7333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D29980A-C635-459A-A0FF-7E240D3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2ED7554-B1DD-4DC9-8726-1C1202BE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5B21B4BC-2259-4324-AA15-15F90CCE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ED4B6F90-531C-40C0-B2BA-A9BF245D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25A061FF-8D68-4D84-8839-C3565F4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DE6BF8BF-99F0-48C8-8D27-4E8FFB59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8814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99605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E2746F8-68D7-4496-8A45-9D2B920B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E29A1251-C399-4A44-AFC8-A9FAFBE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A1654644-5D52-4342-85E1-9088C58B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98E0D79A-ED1C-4C52-99C4-03B7C03A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F9A9DA47-BFB3-4D71-880C-7E496420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097BC3FF-1F72-497F-A0C1-7BEFB5F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43593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8A229C0-9912-4F32-8FC6-D55D7895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7C201B6A-268A-4210-B80D-20DCC99EB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1218" y="1087499"/>
            <a:ext cx="252383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45B7999-B2F2-4EB5-A8BA-177D088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A78F5ED0-2A1A-4F32-AF3C-7EC7216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B5B19D96-3033-4C89-BAAE-0C2EB4F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6519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03C07E73-D4CB-4BC8-ABF5-C914BAC8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E60AA9B6-97FD-4C6C-A9AF-33A998D9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96540248-4128-41D2-8C3D-BFB85A4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12/07/1443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212F11A1-B5E8-40EB-A290-1F10BDDB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0D4FB451-646E-4296-A488-36EF7C7C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33021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204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12859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98605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96880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49916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4911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46601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94766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E518-0AEA-4539-B620-9446262B0D6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3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523D40FD-9A9E-430B-B5D7-DCF90C682894}"/>
              </a:ext>
            </a:extLst>
          </p:cNvPr>
          <p:cNvSpPr txBox="1"/>
          <p:nvPr userDrawn="1"/>
        </p:nvSpPr>
        <p:spPr>
          <a:xfrm>
            <a:off x="9698037" y="1953234"/>
            <a:ext cx="24003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solidFill>
                  <a:srgbClr val="C00000"/>
                </a:solidFill>
              </a:rPr>
              <a:t>عنوان الدرس : 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8-5</a:t>
            </a:r>
            <a:endParaRPr lang="x-none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ar-A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الأعداد المركبة و نظرية دي موافر</a:t>
            </a:r>
            <a:endParaRPr lang="ar-AE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F9E8B0E7-B6DE-4AA3-B743-81A95CDD6FB1}"/>
              </a:ext>
            </a:extLst>
          </p:cNvPr>
          <p:cNvSpPr txBox="1"/>
          <p:nvPr userDrawn="1"/>
        </p:nvSpPr>
        <p:spPr>
          <a:xfrm>
            <a:off x="10136629" y="3516301"/>
            <a:ext cx="13740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نواتج التعلم </a:t>
            </a:r>
            <a:r>
              <a:rPr lang="ar-AE" b="1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626775" y="3957494"/>
            <a:ext cx="24003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1" baseline="0" dirty="0" smtClean="0"/>
              <a:t> </a:t>
            </a:r>
            <a:r>
              <a:rPr lang="ar-SA" sz="1200" b="1" noProof="0" dirty="0" smtClean="0">
                <a:solidFill>
                  <a:prstClr val="black"/>
                </a:solidFill>
                <a:latin typeface="+mn-lt"/>
                <a:cs typeface="+mn-cs"/>
              </a:rPr>
              <a:t>1) تحويل الأعداد المركبة من الصورة الديكارتية إلي الصورة القطبية و بالعكس .</a:t>
            </a:r>
            <a:endParaRPr kumimoji="0" lang="ar-AE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cxnSp>
        <p:nvCxnSpPr>
          <p:cNvPr id="15" name="رابط مستقيم 14">
            <a:extLst>
              <a:ext uri="{FF2B5EF4-FFF2-40B4-BE49-F238E27FC236}">
                <a16:creationId xmlns="" xmlns:a16="http://schemas.microsoft.com/office/drawing/2014/main" id="{9C8E00F2-AF34-4878-B2E2-52639287E0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551988" y="-1469"/>
            <a:ext cx="1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67BE3460-6DFA-4E9D-B281-082FC4A935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30379" y="100715"/>
            <a:ext cx="2335617" cy="17610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مربع نص 10">
            <a:extLst>
              <a:ext uri="{FF2B5EF4-FFF2-40B4-BE49-F238E27FC236}">
                <a16:creationId xmlns=""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626775" y="4491020"/>
            <a:ext cx="24003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200" b="1" dirty="0" smtClean="0"/>
              <a:t>2)</a:t>
            </a:r>
            <a:r>
              <a:rPr lang="ar-AE" sz="1200" b="1" baseline="0" dirty="0" smtClean="0"/>
              <a:t> إيجاد ناتج ضرب الأعداد المركبة و ناتج قسمتها و أسسها و جذورها في الصورة القطبية .</a:t>
            </a:r>
            <a:endParaRPr lang="ar-AE" sz="1200" b="1" dirty="0"/>
          </a:p>
        </p:txBody>
      </p:sp>
    </p:spTree>
    <p:extLst>
      <p:ext uri="{BB962C8B-B14F-4D97-AF65-F5344CB8AC3E}">
        <p14:creationId xmlns:p14="http://schemas.microsoft.com/office/powerpoint/2010/main" val="383949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60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3.png"/><Relationship Id="rId3" Type="http://schemas.openxmlformats.org/officeDocument/2006/relationships/image" Target="../media/image73.png"/><Relationship Id="rId7" Type="http://schemas.openxmlformats.org/officeDocument/2006/relationships/image" Target="../media/image89.png"/><Relationship Id="rId12" Type="http://schemas.openxmlformats.org/officeDocument/2006/relationships/image" Target="../media/image83.png"/><Relationship Id="rId17" Type="http://schemas.openxmlformats.org/officeDocument/2006/relationships/image" Target="../media/image96.png"/><Relationship Id="rId2" Type="http://schemas.openxmlformats.org/officeDocument/2006/relationships/image" Target="../media/image7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76.png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image" Target="../media/image75.png"/><Relationship Id="rId9" Type="http://schemas.openxmlformats.org/officeDocument/2006/relationships/image" Target="../media/image90.pn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99.png"/><Relationship Id="rId2" Type="http://schemas.openxmlformats.org/officeDocument/2006/relationships/image" Target="../media/image9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40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0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98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39.png"/><Relationship Id="rId3" Type="http://schemas.openxmlformats.org/officeDocument/2006/relationships/image" Target="../media/image101.png"/><Relationship Id="rId21" Type="http://schemas.openxmlformats.org/officeDocument/2006/relationships/image" Target="../media/image135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34.png"/><Relationship Id="rId25" Type="http://schemas.openxmlformats.org/officeDocument/2006/relationships/image" Target="../media/image138.png"/><Relationship Id="rId2" Type="http://schemas.openxmlformats.org/officeDocument/2006/relationships/image" Target="../media/image98.png"/><Relationship Id="rId16" Type="http://schemas.openxmlformats.org/officeDocument/2006/relationships/image" Target="../media/image133.png"/><Relationship Id="rId20" Type="http://schemas.openxmlformats.org/officeDocument/2006/relationships/image" Target="../media/image118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4.png"/><Relationship Id="rId11" Type="http://schemas.openxmlformats.org/officeDocument/2006/relationships/image" Target="../media/image131.png"/><Relationship Id="rId24" Type="http://schemas.openxmlformats.org/officeDocument/2006/relationships/image" Target="../media/image137.png"/><Relationship Id="rId5" Type="http://schemas.openxmlformats.org/officeDocument/2006/relationships/image" Target="../media/image103.png"/><Relationship Id="rId15" Type="http://schemas.openxmlformats.org/officeDocument/2006/relationships/image" Target="../media/image132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10" Type="http://schemas.openxmlformats.org/officeDocument/2006/relationships/image" Target="../media/image130.png"/><Relationship Id="rId19" Type="http://schemas.openxmlformats.org/officeDocument/2006/relationships/image" Target="../media/image117.png"/><Relationship Id="rId4" Type="http://schemas.openxmlformats.org/officeDocument/2006/relationships/image" Target="../media/image129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1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34" Type="http://schemas.openxmlformats.org/officeDocument/2006/relationships/image" Target="../media/image190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89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31" Type="http://schemas.openxmlformats.org/officeDocument/2006/relationships/image" Target="../media/image187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59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3" Type="http://schemas.openxmlformats.org/officeDocument/2006/relationships/image" Target="../media/image211.png"/><Relationship Id="rId21" Type="http://schemas.openxmlformats.org/officeDocument/2006/relationships/image" Target="../media/image229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image" Target="../media/image210.png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19" Type="http://schemas.openxmlformats.org/officeDocument/2006/relationships/image" Target="../media/image227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Relationship Id="rId22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211.png"/><Relationship Id="rId21" Type="http://schemas.openxmlformats.org/officeDocument/2006/relationships/image" Target="../media/image243.png"/><Relationship Id="rId7" Type="http://schemas.openxmlformats.org/officeDocument/2006/relationships/image" Target="../media/image234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image" Target="../media/image231.png"/><Relationship Id="rId16" Type="http://schemas.openxmlformats.org/officeDocument/2006/relationships/image" Target="../media/image240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3.png"/><Relationship Id="rId11" Type="http://schemas.openxmlformats.org/officeDocument/2006/relationships/image" Target="../media/image237.png"/><Relationship Id="rId5" Type="http://schemas.openxmlformats.org/officeDocument/2006/relationships/image" Target="../media/image232.png"/><Relationship Id="rId15" Type="http://schemas.openxmlformats.org/officeDocument/2006/relationships/image" Target="../media/image239.png"/><Relationship Id="rId10" Type="http://schemas.openxmlformats.org/officeDocument/2006/relationships/image" Target="../media/image236.png"/><Relationship Id="rId19" Type="http://schemas.openxmlformats.org/officeDocument/2006/relationships/image" Target="../media/image241.png"/><Relationship Id="rId4" Type="http://schemas.openxmlformats.org/officeDocument/2006/relationships/image" Target="../media/image212.png"/><Relationship Id="rId9" Type="http://schemas.openxmlformats.org/officeDocument/2006/relationships/image" Target="../media/image216.png"/><Relationship Id="rId14" Type="http://schemas.openxmlformats.org/officeDocument/2006/relationships/image" Target="../media/image238.png"/><Relationship Id="rId22" Type="http://schemas.openxmlformats.org/officeDocument/2006/relationships/image" Target="../media/image2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18" Type="http://schemas.openxmlformats.org/officeDocument/2006/relationships/image" Target="../media/image266.png"/><Relationship Id="rId3" Type="http://schemas.openxmlformats.org/officeDocument/2006/relationships/image" Target="../media/image251.png"/><Relationship Id="rId21" Type="http://schemas.openxmlformats.org/officeDocument/2006/relationships/image" Target="../media/image269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" Type="http://schemas.openxmlformats.org/officeDocument/2006/relationships/image" Target="../media/image250.png"/><Relationship Id="rId16" Type="http://schemas.openxmlformats.org/officeDocument/2006/relationships/image" Target="../media/image264.png"/><Relationship Id="rId20" Type="http://schemas.openxmlformats.org/officeDocument/2006/relationships/image" Target="../media/image2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19" Type="http://schemas.openxmlformats.org/officeDocument/2006/relationships/image" Target="../media/image267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5" Type="http://schemas.openxmlformats.org/officeDocument/2006/relationships/image" Target="../media/image272.png"/><Relationship Id="rId10" Type="http://schemas.openxmlformats.org/officeDocument/2006/relationships/image" Target="../media/image277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17" Type="http://schemas.openxmlformats.org/officeDocument/2006/relationships/image" Target="../media/image293.png"/><Relationship Id="rId2" Type="http://schemas.openxmlformats.org/officeDocument/2006/relationships/image" Target="../media/image280.png"/><Relationship Id="rId16" Type="http://schemas.openxmlformats.org/officeDocument/2006/relationships/image" Target="../media/image292.png"/><Relationship Id="rId20" Type="http://schemas.openxmlformats.org/officeDocument/2006/relationships/image" Target="../media/image27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4.png"/><Relationship Id="rId11" Type="http://schemas.openxmlformats.org/officeDocument/2006/relationships/image" Target="../media/image288.png"/><Relationship Id="rId5" Type="http://schemas.openxmlformats.org/officeDocument/2006/relationships/image" Target="../media/image283.png"/><Relationship Id="rId15" Type="http://schemas.openxmlformats.org/officeDocument/2006/relationships/image" Target="../media/image291.png"/><Relationship Id="rId10" Type="http://schemas.openxmlformats.org/officeDocument/2006/relationships/image" Target="../media/image287.png"/><Relationship Id="rId19" Type="http://schemas.openxmlformats.org/officeDocument/2006/relationships/image" Target="../media/image295.png"/><Relationship Id="rId4" Type="http://schemas.openxmlformats.org/officeDocument/2006/relationships/image" Target="../media/image282.png"/><Relationship Id="rId9" Type="http://schemas.openxmlformats.org/officeDocument/2006/relationships/image" Target="../media/image250.png"/><Relationship Id="rId14" Type="http://schemas.openxmlformats.org/officeDocument/2006/relationships/image" Target="../media/image2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3" Type="http://schemas.openxmlformats.org/officeDocument/2006/relationships/image" Target="../media/image300.png"/><Relationship Id="rId21" Type="http://schemas.openxmlformats.org/officeDocument/2006/relationships/image" Target="../media/image318.png"/><Relationship Id="rId7" Type="http://schemas.openxmlformats.org/officeDocument/2006/relationships/image" Target="../media/image304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" Type="http://schemas.openxmlformats.org/officeDocument/2006/relationships/image" Target="../media/image299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3.png"/><Relationship Id="rId11" Type="http://schemas.openxmlformats.org/officeDocument/2006/relationships/image" Target="../media/image308.png"/><Relationship Id="rId5" Type="http://schemas.openxmlformats.org/officeDocument/2006/relationships/image" Target="../media/image302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5.png"/><Relationship Id="rId18" Type="http://schemas.openxmlformats.org/officeDocument/2006/relationships/image" Target="../media/image330.png"/><Relationship Id="rId3" Type="http://schemas.openxmlformats.org/officeDocument/2006/relationships/image" Target="../media/image301.png"/><Relationship Id="rId21" Type="http://schemas.openxmlformats.org/officeDocument/2006/relationships/image" Target="../media/image332.png"/><Relationship Id="rId7" Type="http://schemas.openxmlformats.org/officeDocument/2006/relationships/image" Target="../media/image305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image" Target="../media/image299.png"/><Relationship Id="rId16" Type="http://schemas.openxmlformats.org/officeDocument/2006/relationships/image" Target="../media/image328.png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1.pn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27.png"/><Relationship Id="rId23" Type="http://schemas.openxmlformats.org/officeDocument/2006/relationships/image" Target="../media/image334.png"/><Relationship Id="rId10" Type="http://schemas.openxmlformats.org/officeDocument/2006/relationships/image" Target="../media/image308.png"/><Relationship Id="rId19" Type="http://schemas.openxmlformats.org/officeDocument/2006/relationships/image" Target="../media/image331.png"/><Relationship Id="rId4" Type="http://schemas.openxmlformats.org/officeDocument/2006/relationships/image" Target="../media/image302.png"/><Relationship Id="rId9" Type="http://schemas.openxmlformats.org/officeDocument/2006/relationships/image" Target="../media/image323.png"/><Relationship Id="rId14" Type="http://schemas.openxmlformats.org/officeDocument/2006/relationships/image" Target="../media/image326.png"/><Relationship Id="rId22" Type="http://schemas.openxmlformats.org/officeDocument/2006/relationships/image" Target="../media/image3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3" Type="http://schemas.openxmlformats.org/officeDocument/2006/relationships/image" Target="../media/image335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2" Type="http://schemas.openxmlformats.org/officeDocument/2006/relationships/image" Target="../media/image299.png"/><Relationship Id="rId16" Type="http://schemas.openxmlformats.org/officeDocument/2006/relationships/image" Target="../media/image3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5" Type="http://schemas.openxmlformats.org/officeDocument/2006/relationships/image" Target="../media/image336.png"/><Relationship Id="rId15" Type="http://schemas.openxmlformats.org/officeDocument/2006/relationships/image" Target="../media/image346.png"/><Relationship Id="rId10" Type="http://schemas.openxmlformats.org/officeDocument/2006/relationships/image" Target="../media/image341.png"/><Relationship Id="rId4" Type="http://schemas.openxmlformats.org/officeDocument/2006/relationships/image" Target="../media/image333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microsoft.com/office/2007/relationships/media" Target="../media/media3.mp4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48.png"/><Relationship Id="rId11" Type="http://schemas.openxmlformats.org/officeDocument/2006/relationships/image" Target="../media/image35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52.png"/><Relationship Id="rId4" Type="http://schemas.openxmlformats.org/officeDocument/2006/relationships/video" Target="../media/media3.mp4"/><Relationship Id="rId9" Type="http://schemas.openxmlformats.org/officeDocument/2006/relationships/image" Target="../media/image3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2">
                <a:lumMod val="90000"/>
              </a:schemeClr>
            </a:gs>
            <a:gs pos="0">
              <a:schemeClr val="accent3">
                <a:lumMod val="20000"/>
                <a:lumOff val="80000"/>
              </a:schemeClr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: زوايا مستديرة 12">
            <a:extLst>
              <a:ext uri="{FF2B5EF4-FFF2-40B4-BE49-F238E27FC236}">
                <a16:creationId xmlns="" xmlns:a16="http://schemas.microsoft.com/office/drawing/2014/main" id="{D26EFDA0-A8F6-4E54-BAA6-41634AA19605}"/>
              </a:ext>
            </a:extLst>
          </p:cNvPr>
          <p:cNvSpPr/>
          <p:nvPr/>
        </p:nvSpPr>
        <p:spPr>
          <a:xfrm>
            <a:off x="2404948" y="5323717"/>
            <a:ext cx="7382103" cy="62550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1003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قسم الرياضيات </a:t>
            </a:r>
            <a:endParaRPr kumimoji="0" lang="ar-SA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986EDF-7502-4F34-A754-9CAF2E141EE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455" y="1129567"/>
            <a:ext cx="4129694" cy="3999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val 16" descr="شعار">
            <a:extLst>
              <a:ext uri="{FF2B5EF4-FFF2-40B4-BE49-F238E27FC236}">
                <a16:creationId xmlns="" xmlns:a16="http://schemas.microsoft.com/office/drawing/2014/main" id="{1DE838CF-2F72-4801-905B-16A26E4AE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3" y="1243014"/>
            <a:ext cx="3676648" cy="3568106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18" r="1499" b="1"/>
          <a:stretch/>
        </p:blipFill>
        <p:spPr>
          <a:xfrm>
            <a:off x="3634253" y="176980"/>
            <a:ext cx="3046767" cy="427704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69" r="1332"/>
          <a:stretch/>
        </p:blipFill>
        <p:spPr>
          <a:xfrm>
            <a:off x="4485464" y="806315"/>
            <a:ext cx="4953504" cy="48326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060414" y="1958724"/>
                <a:ext cx="2047460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14" y="1958724"/>
                <a:ext cx="2047460" cy="476285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84225" y="1478080"/>
            <a:ext cx="5718816" cy="4699927"/>
            <a:chOff x="184225" y="1478080"/>
            <a:chExt cx="5718816" cy="4699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225" y="1491206"/>
              <a:ext cx="5648196" cy="468680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485464" y="3968004"/>
                  <a:ext cx="1417577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ar-AE" sz="1200" b="1" dirty="0" smtClean="0"/>
                    <a:t>المحور الحقيقي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ar-AE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</m:oMath>
                  </a14:m>
                  <a:r>
                    <a:rPr lang="ar-AE" sz="1200" b="1" dirty="0" smtClean="0"/>
                    <a:t> </a:t>
                  </a:r>
                  <a:endParaRPr lang="ar-SA" sz="1200" b="1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5464" y="3968004"/>
                  <a:ext cx="1417577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444" b="-15556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271103" y="1478080"/>
                  <a:ext cx="1253762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ar-AE" sz="1200" b="1" dirty="0" smtClean="0"/>
                    <a:t>المحور التخيلي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ar-AE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103" y="1478080"/>
                  <a:ext cx="1253762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174" r="-488" b="-13043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7640642" y="2627873"/>
                <a:ext cx="1798326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القيمة المطلقة للعدد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642" y="2627873"/>
                <a:ext cx="1798326" cy="476285"/>
              </a:xfrm>
              <a:prstGeom prst="roundRect">
                <a:avLst/>
              </a:prstGeom>
              <a:blipFill rotWithShape="0">
                <a:blip r:embed="rId8"/>
                <a:stretch>
                  <a:fillRect l="-1684" b="-125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037079" y="1433070"/>
                <a:ext cx="1469850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079" y="1433070"/>
                <a:ext cx="1469850" cy="476285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6006605" y="3201504"/>
                <a:ext cx="1908548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605" y="3201504"/>
                <a:ext cx="1908548" cy="573633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604500" y="3241521"/>
                <a:ext cx="1310653" cy="47628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500" y="3241521"/>
                <a:ext cx="1310653" cy="476285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034898" y="3879135"/>
                <a:ext cx="2072975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898" y="3879135"/>
                <a:ext cx="2072975" cy="573633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060414" y="4541632"/>
                <a:ext cx="1854739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14" y="4541632"/>
                <a:ext cx="1854739" cy="573633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 flipV="1">
            <a:off x="1725561" y="3893599"/>
            <a:ext cx="1282762" cy="284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718187" y="2196866"/>
            <a:ext cx="7374" cy="170254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66627" y="1769827"/>
            <a:ext cx="934724" cy="465249"/>
            <a:chOff x="3253328" y="4257393"/>
            <a:chExt cx="934724" cy="465249"/>
          </a:xfrm>
        </p:grpSpPr>
        <p:sp>
          <p:nvSpPr>
            <p:cNvPr id="33" name="Flowchart: Connector 32"/>
            <p:cNvSpPr/>
            <p:nvPr/>
          </p:nvSpPr>
          <p:spPr>
            <a:xfrm flipH="1">
              <a:off x="3651195" y="4547952"/>
              <a:ext cx="103238" cy="174690"/>
            </a:xfrm>
            <a:prstGeom prst="flowChartConnector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53328" y="4257393"/>
                  <a:ext cx="93472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328" y="4257393"/>
                  <a:ext cx="934724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/>
          <a:srcRect l="6673" t="14750" r="7308"/>
          <a:stretch/>
        </p:blipFill>
        <p:spPr>
          <a:xfrm>
            <a:off x="2787445" y="798159"/>
            <a:ext cx="1533832" cy="493343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473302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867" r="553"/>
          <a:stretch/>
        </p:blipFill>
        <p:spPr>
          <a:xfrm>
            <a:off x="2580928" y="222686"/>
            <a:ext cx="6553698" cy="11356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504" t="5939" r="5851" b="7621"/>
          <a:stretch/>
        </p:blipFill>
        <p:spPr>
          <a:xfrm>
            <a:off x="224684" y="966989"/>
            <a:ext cx="1978671" cy="18383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3304651" y="1513206"/>
                <a:ext cx="136982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651" y="1513206"/>
                <a:ext cx="1369822" cy="629592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4151152" y="1594529"/>
                <a:ext cx="355429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152" y="1594529"/>
                <a:ext cx="355429" cy="476285"/>
              </a:xfrm>
              <a:prstGeom prst="roundRect">
                <a:avLst/>
              </a:prstGeom>
              <a:blipFill rotWithShape="0">
                <a:blip r:embed="rId5"/>
                <a:stretch>
                  <a:fillRect b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374280" y="1490686"/>
                <a:ext cx="1500593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80" y="1490686"/>
                <a:ext cx="1500593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7294971" y="1542702"/>
                <a:ext cx="447167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971" y="1542702"/>
                <a:ext cx="447167" cy="476285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3324533" y="2197263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33" y="2197263"/>
                <a:ext cx="1430346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6409403" y="2204741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403" y="2204741"/>
                <a:ext cx="1430346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5601681" y="1490686"/>
            <a:ext cx="17454" cy="13361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7826" y="3035618"/>
            <a:ext cx="6769551" cy="41927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6775317" y="3613732"/>
                <a:ext cx="2570990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317" y="3613732"/>
                <a:ext cx="2570990" cy="476285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9839" y="4323441"/>
            <a:ext cx="6769550" cy="91412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30" name="Group 29"/>
          <p:cNvGrpSpPr/>
          <p:nvPr/>
        </p:nvGrpSpPr>
        <p:grpSpPr>
          <a:xfrm>
            <a:off x="1403887" y="3613730"/>
            <a:ext cx="1950742" cy="476285"/>
            <a:chOff x="1403887" y="3696021"/>
            <a:chExt cx="1950742" cy="4762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/>
                <p:cNvSpPr/>
                <p:nvPr/>
              </p:nvSpPr>
              <p:spPr>
                <a:xfrm>
                  <a:off x="1403887" y="3696021"/>
                  <a:ext cx="1287881" cy="476285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887" y="3696021"/>
                  <a:ext cx="1287881" cy="476285"/>
                </a:xfrm>
                <a:prstGeom prst="round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ight Arrow 21"/>
            <p:cNvSpPr/>
            <p:nvPr/>
          </p:nvSpPr>
          <p:spPr>
            <a:xfrm>
              <a:off x="2796800" y="3824400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72769" y="3621437"/>
            <a:ext cx="3066269" cy="476285"/>
            <a:chOff x="3472769" y="3703728"/>
            <a:chExt cx="3066269" cy="4762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/>
                <p:cNvSpPr/>
                <p:nvPr/>
              </p:nvSpPr>
              <p:spPr>
                <a:xfrm>
                  <a:off x="3472769" y="3703728"/>
                  <a:ext cx="2403408" cy="476285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ounded 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2769" y="3703728"/>
                  <a:ext cx="2403408" cy="476285"/>
                </a:xfrm>
                <a:prstGeom prst="round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ight Arrow 22"/>
            <p:cNvSpPr/>
            <p:nvPr/>
          </p:nvSpPr>
          <p:spPr>
            <a:xfrm>
              <a:off x="5981209" y="3824402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7084791" y="5364262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791" y="5364262"/>
                <a:ext cx="867525" cy="476285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775317" y="5922046"/>
                <a:ext cx="1512082" cy="64780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317" y="5922046"/>
                <a:ext cx="1512082" cy="647805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595429" y="5385185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&lt;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29" y="5385185"/>
                <a:ext cx="867525" cy="47628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3075714" y="5967246"/>
                <a:ext cx="1998271" cy="64780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714" y="5967246"/>
                <a:ext cx="1998271" cy="647805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5619135" y="5375832"/>
            <a:ext cx="0" cy="14821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117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91" y="1607574"/>
            <a:ext cx="8539915" cy="306766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1694135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073" y="154685"/>
            <a:ext cx="2571481" cy="42050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835" r="796"/>
          <a:stretch/>
        </p:blipFill>
        <p:spPr>
          <a:xfrm>
            <a:off x="5663382" y="796412"/>
            <a:ext cx="3746089" cy="50144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21" t="9550" r="13345" b="13703"/>
          <a:stretch/>
        </p:blipFill>
        <p:spPr>
          <a:xfrm>
            <a:off x="4144297" y="811161"/>
            <a:ext cx="1371599" cy="47194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067368" y="1519083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368" y="1519083"/>
                <a:ext cx="1342103" cy="362697"/>
              </a:xfrm>
              <a:prstGeom prst="roundRect">
                <a:avLst/>
              </a:prstGeom>
              <a:blipFill rotWithShape="0">
                <a:blip r:embed="rId5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487406" y="1741016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6" y="1741016"/>
                <a:ext cx="1769672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487406" y="2443588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6" y="2443588"/>
                <a:ext cx="1769672" cy="62959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487406" y="3123032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𝟏𝟑𝟎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6" y="3123032"/>
                <a:ext cx="2033271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711659" y="1544369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59" y="1544369"/>
                <a:ext cx="1342103" cy="362697"/>
              </a:xfrm>
              <a:prstGeom prst="roundRect">
                <a:avLst/>
              </a:prstGeom>
              <a:blipFill rotWithShape="0"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167782" y="2076994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2" y="2076994"/>
                <a:ext cx="1769672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167782" y="2758384"/>
                <a:ext cx="1858807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2" y="2758384"/>
                <a:ext cx="1858807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167783" y="3427039"/>
                <a:ext cx="121741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3" y="3427039"/>
                <a:ext cx="1217412" cy="629592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5257616" y="1583251"/>
            <a:ext cx="0" cy="24237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5946425" y="1812139"/>
                <a:ext cx="1310653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425" y="1812139"/>
                <a:ext cx="1310653" cy="476285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674228" y="2095877"/>
                <a:ext cx="1110845" cy="5918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228" y="2095877"/>
                <a:ext cx="1110845" cy="591825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7135563" y="4635718"/>
            <a:ext cx="1710814" cy="3626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rgbClr val="C00000"/>
                </a:solidFill>
              </a:rPr>
              <a:t>الصورة القطبية :  </a:t>
            </a:r>
            <a:endParaRPr lang="ar-SA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4753514" y="4578925"/>
                <a:ext cx="2133775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514" y="4578925"/>
                <a:ext cx="2133775" cy="476285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4753514" y="5202882"/>
                <a:ext cx="3237456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𝟔𝟔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514" y="5202882"/>
                <a:ext cx="3237456" cy="476285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2729239" y="1502873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39" y="1502873"/>
                <a:ext cx="867525" cy="47628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38978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073" y="154685"/>
            <a:ext cx="2571481" cy="42050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835" r="796"/>
          <a:stretch/>
        </p:blipFill>
        <p:spPr>
          <a:xfrm>
            <a:off x="5663382" y="796412"/>
            <a:ext cx="3746089" cy="50144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067368" y="1519083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368" y="1519083"/>
                <a:ext cx="1342103" cy="362697"/>
              </a:xfrm>
              <a:prstGeom prst="roundRect">
                <a:avLst/>
              </a:prstGeom>
              <a:blipFill rotWithShape="0">
                <a:blip r:embed="rId4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487406" y="1741016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6" y="1741016"/>
                <a:ext cx="1769672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487405" y="2443588"/>
                <a:ext cx="2167008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5" y="2443588"/>
                <a:ext cx="2167008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487406" y="3123032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𝟖𝟑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06" y="3123032"/>
                <a:ext cx="2033271" cy="62959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711659" y="1544369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59" y="1544369"/>
                <a:ext cx="1342103" cy="362697"/>
              </a:xfrm>
              <a:prstGeom prst="roundRect">
                <a:avLst/>
              </a:prstGeom>
              <a:blipFill rotWithShape="0"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167782" y="2076994"/>
                <a:ext cx="206500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2" y="2076994"/>
                <a:ext cx="2065005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167782" y="2758384"/>
                <a:ext cx="2279544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2" y="2758384"/>
                <a:ext cx="2279544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167783" y="3427039"/>
                <a:ext cx="121741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3" y="3427039"/>
                <a:ext cx="1217412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5257616" y="1583251"/>
            <a:ext cx="0" cy="24237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5946425" y="1812139"/>
                <a:ext cx="1310653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425" y="1812139"/>
                <a:ext cx="1310653" cy="476285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674228" y="2095877"/>
                <a:ext cx="1441579" cy="5918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228" y="2095877"/>
                <a:ext cx="1441579" cy="591825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7135563" y="4635718"/>
            <a:ext cx="1710814" cy="3626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rgbClr val="C00000"/>
                </a:solidFill>
              </a:rPr>
              <a:t>الصورة القطبية :  </a:t>
            </a:r>
            <a:endParaRPr lang="ar-SA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4753514" y="4578925"/>
                <a:ext cx="2133775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514" y="4578925"/>
                <a:ext cx="2133775" cy="476285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4753514" y="5124546"/>
                <a:ext cx="2718966" cy="67862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514" y="5124546"/>
                <a:ext cx="2718966" cy="678627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l="2265" t="14837" r="6364" b="12463"/>
          <a:stretch/>
        </p:blipFill>
        <p:spPr>
          <a:xfrm>
            <a:off x="4115807" y="779654"/>
            <a:ext cx="1371599" cy="51619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2729239" y="1502873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&lt;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39" y="1502873"/>
                <a:ext cx="867525" cy="47628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27109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46" b="3526"/>
          <a:stretch/>
        </p:blipFill>
        <p:spPr>
          <a:xfrm>
            <a:off x="722672" y="293844"/>
            <a:ext cx="8491366" cy="135797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2136687" y="1814652"/>
            <a:ext cx="5663336" cy="4773754"/>
            <a:chOff x="2136687" y="1814652"/>
            <a:chExt cx="5663336" cy="4773754"/>
          </a:xfrm>
        </p:grpSpPr>
        <p:grpSp>
          <p:nvGrpSpPr>
            <p:cNvPr id="5" name="Group 4"/>
            <p:cNvGrpSpPr/>
            <p:nvPr/>
          </p:nvGrpSpPr>
          <p:grpSpPr>
            <a:xfrm>
              <a:off x="2136687" y="1814652"/>
              <a:ext cx="5663336" cy="4773754"/>
              <a:chOff x="1910553" y="1953254"/>
              <a:chExt cx="5663336" cy="477375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910553" y="1953254"/>
                <a:ext cx="5663336" cy="4773754"/>
                <a:chOff x="510538" y="1997499"/>
                <a:chExt cx="5663336" cy="4773754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533" t="3045" r="584"/>
                <a:stretch/>
              </p:blipFill>
              <p:spPr>
                <a:xfrm>
                  <a:off x="973396" y="2299354"/>
                  <a:ext cx="4807972" cy="4201397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3145953" y="1997499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𝟗𝟎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8" name="Text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45953" y="1997499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781368" y="4289925"/>
                      <a:ext cx="392506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9" name="Text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81368" y="4289925"/>
                      <a:ext cx="392506" cy="220253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389417" y="3169765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89417" y="3169765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4474078" y="2344911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𝟔𝟎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4078" y="2344911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028681" y="2299354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𝟏𝟐𝟎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28681" y="2299354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964327" y="3118630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𝟏𝟓𝟎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4327" y="3118630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l="-5263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510538" y="4289924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𝟏𝟖𝟎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0538" y="4289924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973396" y="5285210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𝟐𝟏𝟎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3396" y="5285210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958546" y="6151244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𝟐𝟒𝟎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58546" y="6151244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3166379" y="6551000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𝟐𝟕𝟎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66379" y="6551000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4459330" y="6195496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𝟑𝟎𝟎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9330" y="6195496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5389417" y="5364048"/>
                      <a:ext cx="462858" cy="2202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</a:rPr>
                                  <m:t>𝟑𝟑𝟎</m:t>
                                </m:r>
                              </m:e>
                              <m:sup>
                                <m:r>
                                  <a:rPr lang="ar-SA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oMath>
                        </m:oMathPara>
                      </a14:m>
                      <a:endParaRPr lang="ar-SA" sz="1400" b="1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89417" y="5364048"/>
                      <a:ext cx="462858" cy="220253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l="-3947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1" name="Straight Arrow Connector 20"/>
                <p:cNvCxnSpPr>
                  <a:endCxn id="8" idx="3"/>
                </p:cNvCxnSpPr>
                <p:nvPr/>
              </p:nvCxnSpPr>
              <p:spPr>
                <a:xfrm>
                  <a:off x="3516332" y="4395674"/>
                  <a:ext cx="2265036" cy="4379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479691" y="4188933"/>
                    <a:ext cx="28808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ar-S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ar-SA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9691" y="4188933"/>
                    <a:ext cx="288081" cy="27699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2128" b="-869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596510" y="2085154"/>
                  <a:ext cx="506709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ar-AE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ar-SA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6510" y="2085154"/>
                  <a:ext cx="506709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993640" y="4264751"/>
                  <a:ext cx="506709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ar-SA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3640" y="4264751"/>
                  <a:ext cx="506709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549577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14696" y="1637070"/>
            <a:ext cx="5663336" cy="4773754"/>
            <a:chOff x="0" y="1637070"/>
            <a:chExt cx="5663336" cy="4773754"/>
          </a:xfrm>
        </p:grpSpPr>
        <p:grpSp>
          <p:nvGrpSpPr>
            <p:cNvPr id="48" name="Group 47"/>
            <p:cNvGrpSpPr/>
            <p:nvPr/>
          </p:nvGrpSpPr>
          <p:grpSpPr>
            <a:xfrm>
              <a:off x="0" y="1637070"/>
              <a:ext cx="5663336" cy="4773754"/>
              <a:chOff x="2136687" y="1814652"/>
              <a:chExt cx="5663336" cy="4773754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2136687" y="1814652"/>
                <a:ext cx="5663336" cy="4773754"/>
                <a:chOff x="1910553" y="1953254"/>
                <a:chExt cx="5663336" cy="4773754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910553" y="1953254"/>
                  <a:ext cx="5663336" cy="4773754"/>
                  <a:chOff x="510538" y="1997499"/>
                  <a:chExt cx="5663336" cy="4773754"/>
                </a:xfrm>
              </p:grpSpPr>
              <p:pic>
                <p:nvPicPr>
                  <p:cNvPr id="55" name="Picture 5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533" t="3045" r="584"/>
                  <a:stretch/>
                </p:blipFill>
                <p:spPr>
                  <a:xfrm>
                    <a:off x="973396" y="2299354"/>
                    <a:ext cx="4807972" cy="4201397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/>
                      <p:cNvSpPr txBox="1"/>
                      <p:nvPr/>
                    </p:nvSpPr>
                    <p:spPr>
                      <a:xfrm>
                        <a:off x="3145953" y="1997499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45953" y="1997499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/>
                      <p:cNvSpPr txBox="1"/>
                      <p:nvPr/>
                    </p:nvSpPr>
                    <p:spPr>
                      <a:xfrm>
                        <a:off x="5781368" y="4289925"/>
                        <a:ext cx="392506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57" name="TextBox 5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81368" y="4289925"/>
                        <a:ext cx="392506" cy="220253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/>
                      <p:cNvSpPr txBox="1"/>
                      <p:nvPr/>
                    </p:nvSpPr>
                    <p:spPr>
                      <a:xfrm>
                        <a:off x="5389417" y="3169765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58" name="TextBox 5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89417" y="3169765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TextBox 58"/>
                      <p:cNvSpPr txBox="1"/>
                      <p:nvPr/>
                    </p:nvSpPr>
                    <p:spPr>
                      <a:xfrm>
                        <a:off x="4474078" y="2344911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𝟔𝟎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59" name="TextBox 5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74078" y="2344911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6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9"/>
                      <p:cNvSpPr txBox="1"/>
                      <p:nvPr/>
                    </p:nvSpPr>
                    <p:spPr>
                      <a:xfrm>
                        <a:off x="2028681" y="229935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𝟏𝟐𝟎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0" name="TextBox 5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28681" y="229935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Box 60"/>
                      <p:cNvSpPr txBox="1"/>
                      <p:nvPr/>
                    </p:nvSpPr>
                    <p:spPr>
                      <a:xfrm>
                        <a:off x="964327" y="311863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𝟏𝟓𝟎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1" name="TextBox 6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4327" y="311863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3947" b="-810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/>
                      <p:cNvSpPr txBox="1"/>
                      <p:nvPr/>
                    </p:nvSpPr>
                    <p:spPr>
                      <a:xfrm>
                        <a:off x="510538" y="428992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𝟏𝟖𝟎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2" name="TextBox 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0538" y="428992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/>
                      <p:cNvSpPr txBox="1"/>
                      <p:nvPr/>
                    </p:nvSpPr>
                    <p:spPr>
                      <a:xfrm>
                        <a:off x="973396" y="528521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𝟐𝟏𝟎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3" name="TextBox 6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73396" y="528521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 l="-4000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/>
                      <p:cNvSpPr txBox="1"/>
                      <p:nvPr/>
                    </p:nvSpPr>
                    <p:spPr>
                      <a:xfrm>
                        <a:off x="1958546" y="615124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𝟐𝟒𝟎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4" name="TextBox 6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58546" y="615124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1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/>
                      <p:cNvSpPr txBox="1"/>
                      <p:nvPr/>
                    </p:nvSpPr>
                    <p:spPr>
                      <a:xfrm>
                        <a:off x="3166379" y="655100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𝟐𝟕𝟎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5" name="TextBox 6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66379" y="655100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2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/>
                      <p:cNvSpPr txBox="1"/>
                      <p:nvPr/>
                    </p:nvSpPr>
                    <p:spPr>
                      <a:xfrm>
                        <a:off x="4459330" y="6195496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𝟑𝟎𝟎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6" name="TextBox 6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59330" y="6195496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3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/>
                      <p:cNvSpPr txBox="1"/>
                      <p:nvPr/>
                    </p:nvSpPr>
                    <p:spPr>
                      <a:xfrm>
                        <a:off x="5389417" y="5364048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𝟑𝟑𝟎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67" name="TextBox 6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89417" y="5364048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4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8" name="Straight Arrow Connector 67"/>
                  <p:cNvCxnSpPr>
                    <a:stCxn id="55" idx="1"/>
                    <a:endCxn id="55" idx="3"/>
                  </p:cNvCxnSpPr>
                  <p:nvPr/>
                </p:nvCxnSpPr>
                <p:spPr>
                  <a:xfrm>
                    <a:off x="973396" y="4400053"/>
                    <a:ext cx="4807972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4479691" y="4188933"/>
                      <a:ext cx="288081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ar-S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ar-SA" dirty="0"/>
                    </a:p>
                  </p:txBody>
                </p:sp>
              </mc:Choice>
              <mc:Fallback xmlns="">
                <p:sp>
                  <p:nvSpPr>
                    <p:cNvPr id="54" name="TextBox 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9691" y="4188933"/>
                      <a:ext cx="288081" cy="276999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r="-2128" b="-869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596510" y="2085154"/>
                    <a:ext cx="5067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ar-AE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</m:oMath>
                      </m:oMathPara>
                    </a14:m>
                    <a:endParaRPr lang="ar-SA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6510" y="2085154"/>
                    <a:ext cx="506709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993640" y="4264751"/>
                    <a:ext cx="5067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oMath>
                      </m:oMathPara>
                    </a14:m>
                    <a:endParaRPr lang="ar-SA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3640" y="4264751"/>
                    <a:ext cx="506709" cy="369332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9" name="Straight Arrow Connector 48"/>
            <p:cNvCxnSpPr/>
            <p:nvPr/>
          </p:nvCxnSpPr>
          <p:spPr>
            <a:xfrm flipV="1">
              <a:off x="2898584" y="1907572"/>
              <a:ext cx="0" cy="42013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/>
          <a:srcRect t="11905" r="1567"/>
          <a:stretch/>
        </p:blipFill>
        <p:spPr>
          <a:xfrm>
            <a:off x="4774466" y="914400"/>
            <a:ext cx="4576011" cy="45719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34262" y="208454"/>
            <a:ext cx="3099273" cy="440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8159953" y="1580854"/>
                <a:ext cx="1062074" cy="55293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953" y="1580854"/>
                <a:ext cx="1062074" cy="552938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1"/>
          <a:srcRect t="4110" r="-1638"/>
          <a:stretch/>
        </p:blipFill>
        <p:spPr>
          <a:xfrm>
            <a:off x="2631639" y="900601"/>
            <a:ext cx="1980830" cy="53245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8662789" y="1625938"/>
                <a:ext cx="435584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89" y="1625938"/>
                <a:ext cx="435584" cy="476285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6162988" y="1557513"/>
                <a:ext cx="1178865" cy="6505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988" y="1557513"/>
                <a:ext cx="1178865" cy="650590"/>
              </a:xfrm>
              <a:prstGeom prst="round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6587433" y="1637070"/>
                <a:ext cx="680362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433" y="1637070"/>
                <a:ext cx="680362" cy="476285"/>
              </a:xfrm>
              <a:prstGeom prst="roundRect">
                <a:avLst/>
              </a:prstGeom>
              <a:blipFill rotWithShape="0"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7800008" y="2350189"/>
            <a:ext cx="1725561" cy="5529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عين إحداثيات نقطة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6674850" y="2268325"/>
                <a:ext cx="1050715" cy="68926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850" y="2268325"/>
                <a:ext cx="1050715" cy="689263"/>
              </a:xfrm>
              <a:prstGeom prst="round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/>
          <p:cNvSpPr/>
          <p:nvPr/>
        </p:nvSpPr>
        <p:spPr>
          <a:xfrm>
            <a:off x="5704212" y="3059753"/>
            <a:ext cx="3546031" cy="5529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للتعبير عن العدد في الصورة الديكارتية جد القيم المثلثية و حوليها لأبسط صورة .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/>
              <p:cNvSpPr/>
              <p:nvPr/>
            </p:nvSpPr>
            <p:spPr>
              <a:xfrm>
                <a:off x="5663336" y="3709950"/>
                <a:ext cx="2446804" cy="6505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336" y="3709950"/>
                <a:ext cx="2446804" cy="650590"/>
              </a:xfrm>
              <a:prstGeom prst="round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5646359" y="4413809"/>
                <a:ext cx="2021353" cy="69764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+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359" y="4413809"/>
                <a:ext cx="2021353" cy="697645"/>
              </a:xfrm>
              <a:prstGeom prst="round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5632262" y="5217787"/>
                <a:ext cx="1859253" cy="69764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262" y="5217787"/>
                <a:ext cx="1859253" cy="697645"/>
              </a:xfrm>
              <a:prstGeom prst="round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1290777" y="817704"/>
                <a:ext cx="1178865" cy="6505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777" y="817704"/>
                <a:ext cx="1178865" cy="650590"/>
              </a:xfrm>
              <a:prstGeom prst="round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>
            <a:off x="991090" y="2308257"/>
            <a:ext cx="1866129" cy="1659339"/>
          </a:xfrm>
          <a:prstGeom prst="straightConnector1">
            <a:avLst/>
          </a:prstGeom>
          <a:ln w="3810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1472583" y="2364653"/>
            <a:ext cx="832538" cy="553727"/>
            <a:chOff x="1472583" y="2364653"/>
            <a:chExt cx="832538" cy="553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21343262">
                  <a:off x="1731658" y="2364653"/>
                  <a:ext cx="573463" cy="43813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f>
                              <m:fPr>
                                <m:ctrlP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000" b="1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43262">
                  <a:off x="1731658" y="2364653"/>
                  <a:ext cx="573463" cy="438133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lowchart: Connector 44"/>
            <p:cNvSpPr/>
            <p:nvPr/>
          </p:nvSpPr>
          <p:spPr>
            <a:xfrm rot="3365492" flipH="1">
              <a:off x="1465767" y="2749331"/>
              <a:ext cx="175865" cy="162233"/>
            </a:xfrm>
            <a:prstGeom prst="flowChartConnector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1440451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0" y="1637070"/>
            <a:ext cx="5663336" cy="4773754"/>
            <a:chOff x="0" y="1637070"/>
            <a:chExt cx="5663336" cy="4773754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637070"/>
              <a:ext cx="5663336" cy="4773754"/>
              <a:chOff x="2136687" y="1814652"/>
              <a:chExt cx="5663336" cy="47737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136687" y="1814652"/>
                <a:ext cx="5663336" cy="4773754"/>
                <a:chOff x="1910553" y="1953254"/>
                <a:chExt cx="5663336" cy="477375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910553" y="1953254"/>
                  <a:ext cx="5663336" cy="4773754"/>
                  <a:chOff x="510538" y="1997499"/>
                  <a:chExt cx="5663336" cy="4773754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533" t="3045" r="584"/>
                  <a:stretch/>
                </p:blipFill>
                <p:spPr>
                  <a:xfrm>
                    <a:off x="973396" y="2299354"/>
                    <a:ext cx="4807972" cy="4201397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3145953" y="1997499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3" name="TextBox 1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45953" y="1997499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TextBox 13"/>
                      <p:cNvSpPr txBox="1"/>
                      <p:nvPr/>
                    </p:nvSpPr>
                    <p:spPr>
                      <a:xfrm>
                        <a:off x="5781368" y="4289925"/>
                        <a:ext cx="392506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4" name="TextBox 1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81368" y="4289925"/>
                        <a:ext cx="392506" cy="220253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" name="TextBox 14"/>
                      <p:cNvSpPr txBox="1"/>
                      <p:nvPr/>
                    </p:nvSpPr>
                    <p:spPr>
                      <a:xfrm>
                        <a:off x="5389417" y="3169765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5" name="TextBox 1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89417" y="3169765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" name="TextBox 15"/>
                      <p:cNvSpPr txBox="1"/>
                      <p:nvPr/>
                    </p:nvSpPr>
                    <p:spPr>
                      <a:xfrm>
                        <a:off x="4474078" y="2344911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𝟔𝟎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6" name="TextBox 1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74078" y="2344911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6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2028681" y="229935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𝟏𝟐𝟎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28681" y="229935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/>
                      <p:cNvSpPr txBox="1"/>
                      <p:nvPr/>
                    </p:nvSpPr>
                    <p:spPr>
                      <a:xfrm>
                        <a:off x="964327" y="311863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𝟏𝟓𝟎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8" name="TextBox 1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4327" y="311863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3947" b="-810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510538" y="428992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𝟏𝟖𝟎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19" name="TextBox 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0538" y="428992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973396" y="528521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𝟐𝟏𝟎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73396" y="528521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/>
                      <p:cNvSpPr txBox="1"/>
                      <p:nvPr/>
                    </p:nvSpPr>
                    <p:spPr>
                      <a:xfrm>
                        <a:off x="1958546" y="6151244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𝟐𝟒𝟎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21" name="TextBox 2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58546" y="6151244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1"/>
                        <a:stretch>
                          <a:fillRect l="-4000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/>
                      <p:cNvSpPr txBox="1"/>
                      <p:nvPr/>
                    </p:nvSpPr>
                    <p:spPr>
                      <a:xfrm>
                        <a:off x="3166379" y="6551000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𝟐𝟕𝟎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22" name="TextBox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66379" y="6551000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2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/>
                      <p:cNvSpPr txBox="1"/>
                      <p:nvPr/>
                    </p:nvSpPr>
                    <p:spPr>
                      <a:xfrm>
                        <a:off x="4459330" y="6195496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𝟑𝟎𝟎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23" name="TextBox 2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59330" y="6195496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3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/>
                      <p:cNvSpPr txBox="1"/>
                      <p:nvPr/>
                    </p:nvSpPr>
                    <p:spPr>
                      <a:xfrm>
                        <a:off x="5389417" y="5364048"/>
                        <a:ext cx="462858" cy="2202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1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</a:rPr>
                                    <m:t>𝟑𝟑𝟎</m:t>
                                  </m:r>
                                </m:e>
                                <m:sup>
                                  <m:r>
                                    <a:rPr lang="ar-SA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ar-SA" sz="1400" b="1" dirty="0"/>
                      </a:p>
                    </p:txBody>
                  </p:sp>
                </mc:Choice>
                <mc:Fallback xmlns="">
                  <p:sp>
                    <p:nvSpPr>
                      <p:cNvPr id="24" name="TextBox 2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89417" y="5364048"/>
                        <a:ext cx="462858" cy="220253"/>
                      </a:xfrm>
                      <a:prstGeom prst="rect">
                        <a:avLst/>
                      </a:prstGeom>
                      <a:blipFill rotWithShape="0">
                        <a:blip r:embed="rId14"/>
                        <a:stretch>
                          <a:fillRect l="-3947"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ar-S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5" name="Straight Arrow Connector 24"/>
                  <p:cNvCxnSpPr>
                    <a:stCxn id="12" idx="1"/>
                    <a:endCxn id="12" idx="3"/>
                  </p:cNvCxnSpPr>
                  <p:nvPr/>
                </p:nvCxnSpPr>
                <p:spPr>
                  <a:xfrm>
                    <a:off x="973396" y="4400053"/>
                    <a:ext cx="4807972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4479691" y="4188933"/>
                      <a:ext cx="288081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lIns="0" tIns="0" rIns="0" bIns="0" rtlCol="1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ar-S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ar-SA" dirty="0"/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9691" y="4188933"/>
                      <a:ext cx="288081" cy="276999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b="-869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ar-S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4596510" y="2085154"/>
                    <a:ext cx="5067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ar-AE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</m:oMath>
                      </m:oMathPara>
                    </a14:m>
                    <a:endParaRPr lang="ar-SA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6510" y="2085154"/>
                    <a:ext cx="506709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6993640" y="4264751"/>
                    <a:ext cx="5067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oMath>
                      </m:oMathPara>
                    </a14:m>
                    <a:endParaRPr lang="ar-SA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3640" y="4264751"/>
                    <a:ext cx="506709" cy="369332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7" name="Straight Arrow Connector 46"/>
            <p:cNvCxnSpPr/>
            <p:nvPr/>
          </p:nvCxnSpPr>
          <p:spPr>
            <a:xfrm flipV="1">
              <a:off x="2898584" y="1907572"/>
              <a:ext cx="0" cy="42013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/>
          <a:srcRect t="11905" r="1567"/>
          <a:stretch/>
        </p:blipFill>
        <p:spPr>
          <a:xfrm>
            <a:off x="4774466" y="914400"/>
            <a:ext cx="4576011" cy="45719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34262" y="208454"/>
            <a:ext cx="3099273" cy="440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8159953" y="1580854"/>
                <a:ext cx="1062074" cy="55293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953" y="1580854"/>
                <a:ext cx="1062074" cy="552938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8662789" y="1625938"/>
                <a:ext cx="435584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89" y="1625938"/>
                <a:ext cx="435584" cy="476285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6162988" y="1557513"/>
                <a:ext cx="1178865" cy="6505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988" y="1557513"/>
                <a:ext cx="1178865" cy="650590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6587433" y="1637070"/>
                <a:ext cx="680362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433" y="1637070"/>
                <a:ext cx="680362" cy="476285"/>
              </a:xfrm>
              <a:prstGeom prst="roundRect">
                <a:avLst/>
              </a:prstGeom>
              <a:blipFill rotWithShape="0"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7800008" y="2350189"/>
            <a:ext cx="1725561" cy="5529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عين إحداثيات نقطة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6674850" y="2268325"/>
                <a:ext cx="1050715" cy="68926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850" y="2268325"/>
                <a:ext cx="1050715" cy="689263"/>
              </a:xfrm>
              <a:prstGeom prst="round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/>
          <p:cNvSpPr/>
          <p:nvPr/>
        </p:nvSpPr>
        <p:spPr>
          <a:xfrm>
            <a:off x="5704212" y="3059753"/>
            <a:ext cx="3546031" cy="5529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للتعبير عن العدد في الصورة الديكارتية جد القيم المثلثية و حوليها لأبسط صورة .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/>
              <p:cNvSpPr/>
              <p:nvPr/>
            </p:nvSpPr>
            <p:spPr>
              <a:xfrm>
                <a:off x="5663336" y="3709950"/>
                <a:ext cx="2446804" cy="6505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336" y="3709950"/>
                <a:ext cx="2446804" cy="650590"/>
              </a:xfrm>
              <a:prstGeom prst="round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5646359" y="4413809"/>
                <a:ext cx="2021353" cy="69764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+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359" y="4413809"/>
                <a:ext cx="2021353" cy="697645"/>
              </a:xfrm>
              <a:prstGeom prst="round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5684368" y="5174840"/>
                <a:ext cx="1343725" cy="40134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368" y="5174840"/>
                <a:ext cx="1343725" cy="401348"/>
              </a:xfrm>
              <a:prstGeom prst="round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964266" y="817704"/>
                <a:ext cx="1178865" cy="6505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66" y="817704"/>
                <a:ext cx="1178865" cy="650590"/>
              </a:xfrm>
              <a:prstGeom prst="round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H="1" flipV="1">
            <a:off x="2857219" y="3967596"/>
            <a:ext cx="1337750" cy="1977597"/>
          </a:xfrm>
          <a:prstGeom prst="straightConnector1">
            <a:avLst/>
          </a:prstGeom>
          <a:ln w="3810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586309" y="4712857"/>
            <a:ext cx="832538" cy="553728"/>
            <a:chOff x="1472583" y="2364652"/>
            <a:chExt cx="832538" cy="5537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21343262">
                  <a:off x="1731658" y="2364652"/>
                  <a:ext cx="573463" cy="43813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ar-SA" sz="10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f>
                              <m:fPr>
                                <m:ctrlP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000" b="1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43262">
                  <a:off x="1731658" y="2364652"/>
                  <a:ext cx="573463" cy="438133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lowchart: Connector 44"/>
            <p:cNvSpPr/>
            <p:nvPr/>
          </p:nvSpPr>
          <p:spPr>
            <a:xfrm rot="3365492" flipH="1">
              <a:off x="1465767" y="2749331"/>
              <a:ext cx="175865" cy="162233"/>
            </a:xfrm>
            <a:prstGeom prst="flowChartConnector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82305" y="914400"/>
            <a:ext cx="2247645" cy="45719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412326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514" r="2376" b="1"/>
          <a:stretch/>
        </p:blipFill>
        <p:spPr>
          <a:xfrm>
            <a:off x="492369" y="225084"/>
            <a:ext cx="8637563" cy="109727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269" b="6500"/>
          <a:stretch/>
        </p:blipFill>
        <p:spPr>
          <a:xfrm>
            <a:off x="492369" y="2053883"/>
            <a:ext cx="8637563" cy="29823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8141796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599" r="-14"/>
          <a:stretch/>
        </p:blipFill>
        <p:spPr>
          <a:xfrm>
            <a:off x="3709665" y="182878"/>
            <a:ext cx="2972488" cy="37982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885" r="776"/>
          <a:stretch/>
        </p:blipFill>
        <p:spPr>
          <a:xfrm>
            <a:off x="4784227" y="844062"/>
            <a:ext cx="4641126" cy="44564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-407" r="3316" b="-1"/>
          <a:stretch/>
        </p:blipFill>
        <p:spPr>
          <a:xfrm>
            <a:off x="865552" y="825606"/>
            <a:ext cx="3748652" cy="49738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4783014" y="1585892"/>
                <a:ext cx="4642339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014" y="1585892"/>
                <a:ext cx="4642339" cy="65059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783014" y="2312887"/>
                <a:ext cx="3904609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014" y="2312887"/>
                <a:ext cx="3904609" cy="65059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783014" y="3077720"/>
                <a:ext cx="2908025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014" y="3077720"/>
                <a:ext cx="2908025" cy="650590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4783014" y="3842553"/>
                <a:ext cx="2138508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014" y="3842553"/>
                <a:ext cx="2138508" cy="650590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5662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=""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230" y="599766"/>
            <a:ext cx="8247197" cy="404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0D178-6369-4D10-A30F-784733234CA2}"/>
              </a:ext>
            </a:extLst>
          </p:cNvPr>
          <p:cNvSpPr txBox="1"/>
          <p:nvPr/>
        </p:nvSpPr>
        <p:spPr>
          <a:xfrm>
            <a:off x="1916749" y="5108321"/>
            <a:ext cx="879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حب الوطن ما هو كلام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ينقال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 حب الوطن أقوال وأفعال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599" r="-14"/>
          <a:stretch/>
        </p:blipFill>
        <p:spPr>
          <a:xfrm>
            <a:off x="3709665" y="182878"/>
            <a:ext cx="2972488" cy="37982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885" r="776"/>
          <a:stretch/>
        </p:blipFill>
        <p:spPr>
          <a:xfrm>
            <a:off x="4784227" y="844062"/>
            <a:ext cx="4641126" cy="44564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4023360" y="1585892"/>
                <a:ext cx="5401993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0" y="1585892"/>
                <a:ext cx="5401993" cy="65059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023359" y="2327000"/>
                <a:ext cx="4726745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59" y="2327000"/>
                <a:ext cx="4726745" cy="65059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023359" y="3084776"/>
                <a:ext cx="3305909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𝟏𝟕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𝟏𝟕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59" y="3084776"/>
                <a:ext cx="3305909" cy="65059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4023358" y="3811254"/>
                <a:ext cx="1969479" cy="65059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58" y="3811254"/>
                <a:ext cx="1969479" cy="650590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25" y="781134"/>
            <a:ext cx="4267796" cy="58633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171409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75" y="127082"/>
            <a:ext cx="4387356" cy="3662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99" y="679324"/>
            <a:ext cx="7818755" cy="79641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3457685" y="1823407"/>
            <a:ext cx="2617252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عبر عن كل عدد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332090" y="1077586"/>
                <a:ext cx="955843" cy="37101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الجهد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090" y="1077586"/>
                <a:ext cx="955843" cy="371011"/>
              </a:xfrm>
              <a:prstGeom prst="roundRect">
                <a:avLst/>
              </a:prstGeom>
              <a:blipFill rotWithShape="0"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699447" y="1144001"/>
                <a:ext cx="955843" cy="31479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مقاومة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447" y="1144001"/>
                <a:ext cx="955843" cy="314796"/>
              </a:xfrm>
              <a:prstGeom prst="roundRect">
                <a:avLst/>
              </a:prstGeom>
              <a:blipFill rotWithShape="0">
                <a:blip r:embed="rId5"/>
                <a:stretch>
                  <a:fillRect t="-7547" b="-26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184227" y="1114267"/>
                <a:ext cx="1143139" cy="35686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شدة التيار 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227" y="1114267"/>
                <a:ext cx="1143139" cy="356869"/>
              </a:xfrm>
              <a:prstGeom prst="roundRect">
                <a:avLst/>
              </a:prstGeom>
              <a:blipFill rotWithShape="0">
                <a:blip r:embed="rId6"/>
                <a:stretch>
                  <a:fillRect r="-1053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149452" y="862638"/>
                <a:ext cx="1188952" cy="4004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52" y="862638"/>
                <a:ext cx="1188952" cy="400453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374417" y="5707797"/>
                <a:ext cx="2790974" cy="57100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417" y="5707797"/>
                <a:ext cx="2790974" cy="571003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5286568" y="5765269"/>
                <a:ext cx="3220496" cy="51353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68" y="5765269"/>
                <a:ext cx="3220496" cy="513531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3043595" y="3177617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595" y="3177617"/>
                <a:ext cx="1342103" cy="362697"/>
              </a:xfrm>
              <a:prstGeom prst="roundRect">
                <a:avLst/>
              </a:prstGeom>
              <a:blipFill rotWithShape="0"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892512" y="3633504"/>
                <a:ext cx="1769672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512" y="3633504"/>
                <a:ext cx="1769672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2870961" y="4332894"/>
                <a:ext cx="1769672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961" y="4332894"/>
                <a:ext cx="1769672" cy="629592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2869928" y="5032284"/>
                <a:ext cx="1069572" cy="44085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928" y="5032284"/>
                <a:ext cx="1069572" cy="44085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1198327" y="3171995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27" y="3171995"/>
                <a:ext cx="1342103" cy="362697"/>
              </a:xfrm>
              <a:prstGeom prst="roundRect">
                <a:avLst/>
              </a:prstGeom>
              <a:blipFill rotWithShape="0">
                <a:blip r:embed="rId1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287959" y="3725483"/>
                <a:ext cx="1769672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9" y="3725483"/>
                <a:ext cx="1769672" cy="629592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87959" y="4451858"/>
                <a:ext cx="1993148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9" y="4451858"/>
                <a:ext cx="1993148" cy="62959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3491" y="5178233"/>
                <a:ext cx="884836" cy="43279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91" y="5178233"/>
                <a:ext cx="884836" cy="43279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351532" y="3718786"/>
                <a:ext cx="1139628" cy="47628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532" y="3718786"/>
                <a:ext cx="1139628" cy="476285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793827" y="3776839"/>
                <a:ext cx="1110845" cy="52688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7" y="3776839"/>
                <a:ext cx="1110845" cy="526880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269558" y="3134607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58" y="3134607"/>
                <a:ext cx="867525" cy="476285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520686" y="2487366"/>
                <a:ext cx="2418528" cy="44766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686" y="2487366"/>
                <a:ext cx="2418528" cy="447664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666785" y="2581121"/>
                <a:ext cx="1162879" cy="29631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785" y="2581121"/>
                <a:ext cx="1162879" cy="296318"/>
              </a:xfrm>
              <a:prstGeom prst="roundRect">
                <a:avLst/>
              </a:prstGeom>
              <a:blipFill rotWithShape="0">
                <a:blip r:embed="rId22"/>
                <a:stretch>
                  <a:fillRect b="-20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4888863" y="2680601"/>
            <a:ext cx="1" cy="399522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29950" y="3185360"/>
            <a:ext cx="5453" cy="24818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6726637" y="2431194"/>
                <a:ext cx="1592178" cy="4474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37" y="2431194"/>
                <a:ext cx="1592178" cy="447436"/>
              </a:xfrm>
              <a:prstGeom prst="round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7742444" y="3091797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444" y="3091797"/>
                <a:ext cx="1342103" cy="362697"/>
              </a:xfrm>
              <a:prstGeom prst="roundRect">
                <a:avLst/>
              </a:prstGeom>
              <a:blipFill rotWithShape="0">
                <a:blip r:embed="rId24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7622228" y="3562471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228" y="3562471"/>
                <a:ext cx="1769672" cy="629592"/>
              </a:xfrm>
              <a:prstGeom prst="round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7579477" y="4290130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477" y="4290130"/>
                <a:ext cx="1769672" cy="629592"/>
              </a:xfrm>
              <a:prstGeom prst="round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602692" y="5032284"/>
                <a:ext cx="1069572" cy="44085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692" y="5032284"/>
                <a:ext cx="1069572" cy="440852"/>
              </a:xfrm>
              <a:prstGeom prst="round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5982993" y="3129185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993" y="3129185"/>
                <a:ext cx="1342103" cy="362697"/>
              </a:xfrm>
              <a:prstGeom prst="roundRect">
                <a:avLst/>
              </a:prstGeom>
              <a:blipFill rotWithShape="0">
                <a:blip r:embed="rId2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5072625" y="3682673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625" y="3682673"/>
                <a:ext cx="1769672" cy="629592"/>
              </a:xfrm>
              <a:prstGeom prst="round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/>
              <p:cNvSpPr/>
              <p:nvPr/>
            </p:nvSpPr>
            <p:spPr>
              <a:xfrm>
                <a:off x="5072625" y="4409048"/>
                <a:ext cx="1993148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ounded 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625" y="4409048"/>
                <a:ext cx="1993148" cy="629592"/>
              </a:xfrm>
              <a:prstGeom prst="round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5098157" y="5135423"/>
                <a:ext cx="1189776" cy="47560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157" y="5135423"/>
                <a:ext cx="1189776" cy="475605"/>
              </a:xfrm>
              <a:prstGeom prst="round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8081247" y="3659734"/>
                <a:ext cx="1310653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247" y="3659734"/>
                <a:ext cx="1310653" cy="476285"/>
              </a:xfrm>
              <a:prstGeom prst="roundRect">
                <a:avLst/>
              </a:prstGeom>
              <a:blipFill rotWithShape="0">
                <a:blip r:embed="rId3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5612336" y="3720440"/>
                <a:ext cx="1110845" cy="5918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336" y="3720440"/>
                <a:ext cx="1110845" cy="591825"/>
              </a:xfrm>
              <a:prstGeom prst="roundRect">
                <a:avLst/>
              </a:prstGeom>
              <a:blipFill rotWithShape="0">
                <a:blip r:embed="rId3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5054224" y="3091797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224" y="3091797"/>
                <a:ext cx="867525" cy="476285"/>
              </a:xfrm>
              <a:prstGeom prst="roundRect">
                <a:avLst/>
              </a:prstGeom>
              <a:blipFill rotWithShape="0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/>
          <p:cNvCxnSpPr/>
          <p:nvPr/>
        </p:nvCxnSpPr>
        <p:spPr>
          <a:xfrm>
            <a:off x="7519339" y="3129185"/>
            <a:ext cx="5453" cy="24818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9370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4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75" y="127082"/>
            <a:ext cx="4387356" cy="3662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99" y="679324"/>
            <a:ext cx="7818755" cy="79641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5286012" y="1078958"/>
                <a:ext cx="955843" cy="37101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الجهد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012" y="1078958"/>
                <a:ext cx="955843" cy="371011"/>
              </a:xfrm>
              <a:prstGeom prst="roundRect">
                <a:avLst/>
              </a:prstGeom>
              <a:blipFill rotWithShape="0"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749238" y="1107065"/>
                <a:ext cx="955843" cy="31479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مقاومة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38" y="1107065"/>
                <a:ext cx="955843" cy="314796"/>
              </a:xfrm>
              <a:prstGeom prst="roundRect">
                <a:avLst/>
              </a:prstGeom>
              <a:blipFill rotWithShape="0">
                <a:blip r:embed="rId5"/>
                <a:stretch>
                  <a:fillRect t="-7547" b="-26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114813" y="1076447"/>
                <a:ext cx="1143139" cy="35686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شدة التيار 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813" y="1076447"/>
                <a:ext cx="1143139" cy="356869"/>
              </a:xfrm>
              <a:prstGeom prst="roundRect">
                <a:avLst/>
              </a:prstGeom>
              <a:blipFill rotWithShape="0">
                <a:blip r:embed="rId6"/>
                <a:stretch>
                  <a:fillRect t="-1667" r="-1058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212881" y="906838"/>
                <a:ext cx="1188952" cy="4004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1" y="906838"/>
                <a:ext cx="1188952" cy="400453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715533" y="1633917"/>
                <a:ext cx="2709921" cy="48946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533" y="1633917"/>
                <a:ext cx="2709921" cy="48946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6241855" y="2239474"/>
                <a:ext cx="3220496" cy="48946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855" y="2239474"/>
                <a:ext cx="3220496" cy="48946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12881" y="2987823"/>
                <a:ext cx="4530119" cy="594361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</m:e>
                          </m:d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1" y="2987823"/>
                <a:ext cx="4530119" cy="594361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36985" y="3673871"/>
                <a:ext cx="3701970" cy="594361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5" y="3673871"/>
                <a:ext cx="3701970" cy="594361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283865" y="4342478"/>
                <a:ext cx="2005385" cy="594361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65" y="4342478"/>
                <a:ext cx="2005385" cy="594361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242369" y="2079120"/>
                <a:ext cx="3394752" cy="81701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𝟔𝟒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369" y="2079120"/>
                <a:ext cx="3394752" cy="81701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212881" y="2162832"/>
            <a:ext cx="1927462" cy="594361"/>
            <a:chOff x="1558419" y="2248503"/>
            <a:chExt cx="1927462" cy="5943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1558419" y="2248503"/>
                  <a:ext cx="1012874" cy="594361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den>
                        </m:f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8419" y="2248503"/>
                  <a:ext cx="1012874" cy="594361"/>
                </a:xfrm>
                <a:prstGeom prst="round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ight Arrow 16"/>
            <p:cNvSpPr/>
            <p:nvPr/>
          </p:nvSpPr>
          <p:spPr>
            <a:xfrm>
              <a:off x="2696866" y="2373242"/>
              <a:ext cx="789015" cy="374375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4925437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70" b="18971"/>
          <a:stretch/>
        </p:blipFill>
        <p:spPr>
          <a:xfrm>
            <a:off x="388139" y="145767"/>
            <a:ext cx="8973803" cy="120701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69" y="1527036"/>
            <a:ext cx="3029373" cy="50489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91" y="2204478"/>
            <a:ext cx="5944430" cy="15337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570" y="3905130"/>
            <a:ext cx="2667372" cy="37152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91" y="4166217"/>
            <a:ext cx="5944430" cy="140989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946" y="5897408"/>
            <a:ext cx="7659169" cy="50489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990545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3" y="1305317"/>
            <a:ext cx="8909882" cy="273211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670036" y="4580299"/>
                <a:ext cx="4600756" cy="84983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36" y="4580299"/>
                <a:ext cx="4600756" cy="849831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4045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7646441" y="3232962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441" y="3232962"/>
                <a:ext cx="1769672" cy="629592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975" y="171717"/>
            <a:ext cx="1867161" cy="381053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81" y="717451"/>
            <a:ext cx="4153480" cy="54551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880" t="7708" r="9646"/>
          <a:stretch/>
        </p:blipFill>
        <p:spPr>
          <a:xfrm>
            <a:off x="3249636" y="749090"/>
            <a:ext cx="1828801" cy="50994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5914025" y="1518914"/>
            <a:ext cx="2617252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5915316" y="5554946"/>
                <a:ext cx="2794679" cy="55521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316" y="5554946"/>
                <a:ext cx="2794679" cy="55521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506449" y="2108512"/>
                <a:ext cx="1592178" cy="4474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49" y="2108512"/>
                <a:ext cx="1592178" cy="44743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766657" y="2743964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657" y="2743964"/>
                <a:ext cx="1342103" cy="362697"/>
              </a:xfrm>
              <a:prstGeom prst="roundRect">
                <a:avLst/>
              </a:prstGeom>
              <a:blipFill rotWithShape="0">
                <a:blip r:embed="rId8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7603690" y="3942297"/>
                <a:ext cx="1812423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690" y="3942297"/>
                <a:ext cx="1812423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7626905" y="4684451"/>
                <a:ext cx="904372" cy="44085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905" y="4684451"/>
                <a:ext cx="904372" cy="44085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007206" y="2781352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206" y="2781352"/>
                <a:ext cx="1342103" cy="362697"/>
              </a:xfrm>
              <a:prstGeom prst="roundRect">
                <a:avLst/>
              </a:prstGeom>
              <a:blipFill rotWithShape="0"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5096838" y="3334840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38" y="3334840"/>
                <a:ext cx="1769672" cy="629592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096838" y="4061215"/>
                <a:ext cx="1993148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38" y="4061215"/>
                <a:ext cx="1993148" cy="62959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5122370" y="4787590"/>
                <a:ext cx="1189776" cy="47560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370" y="4787590"/>
                <a:ext cx="1189776" cy="475605"/>
              </a:xfrm>
              <a:prstGeom prst="roundRect">
                <a:avLst/>
              </a:prstGeom>
              <a:blipFill rotWithShape="0">
                <a:blip r:embed="rId1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8105460" y="3311901"/>
                <a:ext cx="1310653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460" y="3311901"/>
                <a:ext cx="1310653" cy="476285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636549" y="3372607"/>
                <a:ext cx="1110845" cy="5918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49" y="3372607"/>
                <a:ext cx="1110845" cy="591825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5078437" y="2743964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437" y="2743964"/>
                <a:ext cx="867525" cy="47628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552" y="2781352"/>
            <a:ext cx="5453" cy="24818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72794" y="1534947"/>
            <a:ext cx="409369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استخدم نظرية دي موافر لإيجاد الأس من الدرجة الرابعة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239060" y="4291257"/>
                <a:ext cx="2111409" cy="73413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0" y="4291257"/>
                <a:ext cx="2111409" cy="734135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4847999" y="1380736"/>
            <a:ext cx="16337" cy="528307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337652" y="1998928"/>
                <a:ext cx="3113668" cy="5570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2" y="1998928"/>
                <a:ext cx="3113668" cy="557020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849484" y="2039804"/>
                <a:ext cx="2442011" cy="4283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)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84" y="2039804"/>
                <a:ext cx="2442011" cy="428320"/>
              </a:xfrm>
              <a:prstGeom prst="roundRect">
                <a:avLst/>
              </a:prstGeom>
              <a:blipFill rotWithShape="0">
                <a:blip r:embed="rId20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239060" y="2640973"/>
                <a:ext cx="3446676" cy="73413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0" y="2640973"/>
                <a:ext cx="3446676" cy="734135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/>
              <p:cNvSpPr/>
              <p:nvPr/>
            </p:nvSpPr>
            <p:spPr>
              <a:xfrm>
                <a:off x="214384" y="3460133"/>
                <a:ext cx="2556952" cy="73413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84" y="3460133"/>
                <a:ext cx="2556952" cy="734135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77291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7520772" y="3253431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772" y="3253431"/>
                <a:ext cx="1769672" cy="629592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975" y="171717"/>
            <a:ext cx="1867161" cy="381053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81" y="717451"/>
            <a:ext cx="4153480" cy="54551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94597" y="1890758"/>
                <a:ext cx="3113668" cy="5570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97" y="1890758"/>
                <a:ext cx="3113668" cy="55702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906429" y="1931634"/>
                <a:ext cx="2442011" cy="4283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ar-AE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)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29" y="1931634"/>
                <a:ext cx="2442011" cy="428320"/>
              </a:xfrm>
              <a:prstGeom prst="roundRect">
                <a:avLst/>
              </a:prstGeom>
              <a:blipFill rotWithShape="0">
                <a:blip r:embed="rId6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5914025" y="1518914"/>
            <a:ext cx="2617252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5915316" y="5554946"/>
                <a:ext cx="2975466" cy="55521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316" y="5554946"/>
                <a:ext cx="2975466" cy="555210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506448" y="2108512"/>
                <a:ext cx="1835693" cy="4474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48" y="2108512"/>
                <a:ext cx="1835693" cy="44743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766657" y="2743964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657" y="2743964"/>
                <a:ext cx="1342103" cy="362697"/>
              </a:xfrm>
              <a:prstGeom prst="roundRect">
                <a:avLst/>
              </a:prstGeom>
              <a:blipFill rotWithShape="0">
                <a:blip r:embed="rId9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7520772" y="3950914"/>
                <a:ext cx="2017123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772" y="3950914"/>
                <a:ext cx="2017123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7551385" y="4669330"/>
                <a:ext cx="904372" cy="44085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385" y="4669330"/>
                <a:ext cx="904372" cy="44085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007206" y="2781352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206" y="2781352"/>
                <a:ext cx="1342103" cy="362697"/>
              </a:xfrm>
              <a:prstGeom prst="roundRect">
                <a:avLst/>
              </a:prstGeom>
              <a:blipFill rotWithShape="0">
                <a:blip r:embed="rId1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5096838" y="3334840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38" y="3334840"/>
                <a:ext cx="1769672" cy="62959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096838" y="4061215"/>
                <a:ext cx="1993148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38" y="4061215"/>
                <a:ext cx="1993148" cy="629592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5122370" y="4787590"/>
                <a:ext cx="1189776" cy="47560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370" y="4787590"/>
                <a:ext cx="1189776" cy="475605"/>
              </a:xfrm>
              <a:prstGeom prst="roundRect">
                <a:avLst/>
              </a:prstGeom>
              <a:blipFill rotWithShape="0">
                <a:blip r:embed="rId1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7979791" y="3332370"/>
                <a:ext cx="1310653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791" y="3332370"/>
                <a:ext cx="1310653" cy="476285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636549" y="3372607"/>
                <a:ext cx="1110845" cy="5918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49" y="3372607"/>
                <a:ext cx="1110845" cy="59182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5078437" y="2743964"/>
                <a:ext cx="867525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&gt;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437" y="2743964"/>
                <a:ext cx="867525" cy="476285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432314" y="2754897"/>
            <a:ext cx="5453" cy="24818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29457" y="1433889"/>
            <a:ext cx="409369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استخدم نظرية دي موافر لإيجاد الأس من الدرجة الثامنة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377291" y="4155621"/>
                <a:ext cx="2805524" cy="63196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𝟑𝟐𝟕𝟔𝟖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𝟓𝟔𝟕𝟓𝟓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1" y="4155621"/>
                <a:ext cx="2805524" cy="631969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4847999" y="1380736"/>
            <a:ext cx="16337" cy="528307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0"/>
          <a:srcRect l="4693" t="3381" r="3737" b="3496"/>
          <a:stretch/>
        </p:blipFill>
        <p:spPr>
          <a:xfrm>
            <a:off x="2968283" y="700913"/>
            <a:ext cx="2110154" cy="56205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296004" y="2532803"/>
                <a:ext cx="3641647" cy="73413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4" y="2532803"/>
                <a:ext cx="3641647" cy="734135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342490" y="3327080"/>
                <a:ext cx="2863397" cy="73413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𝟔𝟓𝟓𝟑𝟔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0" y="3327080"/>
                <a:ext cx="2863397" cy="734135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93006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1" y="205174"/>
            <a:ext cx="8333893" cy="130022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" y="4718336"/>
            <a:ext cx="8146382" cy="183858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35" y="1770795"/>
            <a:ext cx="3427206" cy="2638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25769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5" y="415187"/>
            <a:ext cx="8848579" cy="7383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05" y="1795755"/>
            <a:ext cx="8848579" cy="26777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2380404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09" y="120433"/>
            <a:ext cx="1983543" cy="38600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192" r="3317"/>
          <a:stretch/>
        </p:blipFill>
        <p:spPr>
          <a:xfrm>
            <a:off x="5345723" y="697710"/>
            <a:ext cx="4065563" cy="43233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748386" y="712725"/>
            <a:ext cx="241404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560322" y="1304439"/>
                <a:ext cx="1019640" cy="4382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22" y="1304439"/>
                <a:ext cx="1019640" cy="438206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547848" y="1866964"/>
                <a:ext cx="945443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848" y="1866964"/>
                <a:ext cx="945443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10892" y="2733438"/>
                <a:ext cx="3355004" cy="57841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92" y="2733438"/>
                <a:ext cx="3355004" cy="578417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995450" y="1349390"/>
            <a:ext cx="2856113" cy="453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تعبيرا للجذر من الدرجة الثالثة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5704594" y="2814559"/>
                <a:ext cx="3579717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94" y="2814559"/>
                <a:ext cx="3579717" cy="767919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068474" y="3934043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الأول من 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474" y="3934043"/>
                <a:ext cx="2274638" cy="654032"/>
              </a:xfrm>
              <a:prstGeom prst="roundRect">
                <a:avLst/>
              </a:prstGeom>
              <a:blipFill rotWithShape="0">
                <a:blip r:embed="rId8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6629379" y="1991315"/>
                <a:ext cx="1063367" cy="57841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379" y="1991315"/>
                <a:ext cx="1063367" cy="578417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522784" y="2042950"/>
                <a:ext cx="921760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84" y="2042950"/>
                <a:ext cx="921760" cy="45360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7877581" y="2032445"/>
                <a:ext cx="1533705" cy="4934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f>
                            <m:fPr>
                              <m:ctrlP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den>
                          </m:f>
                        </m:sup>
                      </m:sSup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581" y="2032445"/>
                <a:ext cx="1533705" cy="493443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4744370" y="624973"/>
            <a:ext cx="0" cy="29307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160342" y="3921338"/>
                <a:ext cx="3947425" cy="7776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42" y="3921338"/>
                <a:ext cx="3947425" cy="777600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4269181" y="4108431"/>
                <a:ext cx="1705800" cy="48446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181" y="4108431"/>
                <a:ext cx="1705800" cy="484461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ounded Rectangle 26"/>
              <p:cNvSpPr/>
              <p:nvPr/>
            </p:nvSpPr>
            <p:spPr>
              <a:xfrm>
                <a:off x="7068474" y="4759844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الثاني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474" y="4759844"/>
                <a:ext cx="2274638" cy="654032"/>
              </a:xfrm>
              <a:prstGeom prst="roundRect">
                <a:avLst/>
              </a:prstGeom>
              <a:blipFill rotWithShape="0">
                <a:blip r:embed="rId14"/>
                <a:stretch>
                  <a:fillRect b="-5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ounded Rectangle 27"/>
              <p:cNvSpPr/>
              <p:nvPr/>
            </p:nvSpPr>
            <p:spPr>
              <a:xfrm>
                <a:off x="7068474" y="5617866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الثالث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474" y="5617866"/>
                <a:ext cx="2274638" cy="654032"/>
              </a:xfrm>
              <a:prstGeom prst="roundRect">
                <a:avLst/>
              </a:prstGeom>
              <a:blipFill rotWithShape="0">
                <a:blip r:embed="rId15"/>
                <a:stretch>
                  <a:fillRect b="-5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141245" y="4788627"/>
                <a:ext cx="3947425" cy="7776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45" y="4788627"/>
                <a:ext cx="3947425" cy="777600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60341" y="5660430"/>
                <a:ext cx="3947425" cy="7776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41" y="5660430"/>
                <a:ext cx="3947425" cy="777600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4269181" y="4908676"/>
                <a:ext cx="1253603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181" y="4908676"/>
                <a:ext cx="1253603" cy="537501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4319876" y="5826562"/>
                <a:ext cx="1827706" cy="4453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=−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876" y="5826562"/>
                <a:ext cx="1827706" cy="445336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215193" y="1304439"/>
            <a:ext cx="2190157" cy="438206"/>
            <a:chOff x="215193" y="1304439"/>
            <a:chExt cx="2190157" cy="4382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/>
                <p:cNvSpPr/>
                <p:nvPr/>
              </p:nvSpPr>
              <p:spPr>
                <a:xfrm>
                  <a:off x="215193" y="1304439"/>
                  <a:ext cx="1654392" cy="438206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ar-SA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ounded 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93" y="1304439"/>
                  <a:ext cx="1654392" cy="438206"/>
                </a:xfrm>
                <a:prstGeom prst="round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ight Arrow 32"/>
            <p:cNvSpPr/>
            <p:nvPr/>
          </p:nvSpPr>
          <p:spPr>
            <a:xfrm>
              <a:off x="1964223" y="1423449"/>
              <a:ext cx="441127" cy="2186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0342" y="1896296"/>
            <a:ext cx="2347413" cy="629592"/>
            <a:chOff x="160342" y="1896296"/>
            <a:chExt cx="2347413" cy="629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/>
                <p:cNvSpPr/>
                <p:nvPr/>
              </p:nvSpPr>
              <p:spPr>
                <a:xfrm>
                  <a:off x="160342" y="1896296"/>
                  <a:ext cx="1795068" cy="62959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ounded 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42" y="1896296"/>
                  <a:ext cx="1795068" cy="629592"/>
                </a:xfrm>
                <a:prstGeom prst="round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ight Arrow 33"/>
            <p:cNvSpPr/>
            <p:nvPr/>
          </p:nvSpPr>
          <p:spPr>
            <a:xfrm>
              <a:off x="2066628" y="2101749"/>
              <a:ext cx="441127" cy="2186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94983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6048663-11A8-4FE8-83C7-30063AC9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14" y="744741"/>
            <a:ext cx="6968071" cy="5262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281B9573-1ABE-4449-8F8D-A9487BDEB057}"/>
              </a:ext>
            </a:extLst>
          </p:cNvPr>
          <p:cNvSpPr/>
          <p:nvPr/>
        </p:nvSpPr>
        <p:spPr>
          <a:xfrm>
            <a:off x="3566301" y="659758"/>
            <a:ext cx="5059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قواعد التعلم عن بعد :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09" y="120433"/>
            <a:ext cx="1983543" cy="38600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ounded Rectangle 5"/>
          <p:cNvSpPr/>
          <p:nvPr/>
        </p:nvSpPr>
        <p:spPr>
          <a:xfrm>
            <a:off x="1079243" y="1146242"/>
            <a:ext cx="241404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281543" y="1985240"/>
                <a:ext cx="809645" cy="4382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543" y="1985240"/>
                <a:ext cx="809645" cy="438206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224813" y="2727011"/>
                <a:ext cx="1025322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813" y="2727011"/>
                <a:ext cx="1025322" cy="629592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51269" y="3725715"/>
                <a:ext cx="3917032" cy="68135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9" y="3725715"/>
                <a:ext cx="3917032" cy="681351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704594" y="1349390"/>
            <a:ext cx="3146969" cy="453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تعبيرا للجذر من الدرجة الخامسة 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5118917" y="3356603"/>
                <a:ext cx="4186861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917" y="3356603"/>
                <a:ext cx="4186861" cy="767919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6629379" y="1991315"/>
                <a:ext cx="1063367" cy="57841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379" y="1991315"/>
                <a:ext cx="1063367" cy="578417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522784" y="2042950"/>
                <a:ext cx="921760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84" y="2042950"/>
                <a:ext cx="921760" cy="45360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7836919" y="2042950"/>
                <a:ext cx="1274451" cy="4934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f>
                            <m:fPr>
                              <m:ctrlP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den>
                          </m:f>
                        </m:sup>
                      </m:sSup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919" y="2042950"/>
                <a:ext cx="1274451" cy="493443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flipH="1">
            <a:off x="4598084" y="1327879"/>
            <a:ext cx="13937" cy="367897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76500" y="1855790"/>
            <a:ext cx="2720610" cy="649752"/>
            <a:chOff x="215192" y="1092893"/>
            <a:chExt cx="2720610" cy="6497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/>
                <p:cNvSpPr/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e>
                                </m:d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ar-SA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ounded 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ight Arrow 32"/>
            <p:cNvSpPr/>
            <p:nvPr/>
          </p:nvSpPr>
          <p:spPr>
            <a:xfrm>
              <a:off x="2494675" y="1334330"/>
              <a:ext cx="441127" cy="2186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6500" y="2730445"/>
            <a:ext cx="2742393" cy="629592"/>
            <a:chOff x="160342" y="1896296"/>
            <a:chExt cx="2742393" cy="629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/>
                <p:cNvSpPr/>
                <p:nvPr/>
              </p:nvSpPr>
              <p:spPr>
                <a:xfrm>
                  <a:off x="160342" y="1896296"/>
                  <a:ext cx="2069900" cy="62959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num>
                              <m:den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ounded 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42" y="1896296"/>
                  <a:ext cx="2069900" cy="629592"/>
                </a:xfrm>
                <a:prstGeom prst="round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ight Arrow 33"/>
            <p:cNvSpPr/>
            <p:nvPr/>
          </p:nvSpPr>
          <p:spPr>
            <a:xfrm>
              <a:off x="2461608" y="2117398"/>
              <a:ext cx="441127" cy="2186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7761" y="617265"/>
            <a:ext cx="4522194" cy="47562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459630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6935372" y="2414732"/>
                <a:ext cx="2439303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الأول 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الخامسة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72" y="2414732"/>
                <a:ext cx="2439303" cy="654032"/>
              </a:xfrm>
              <a:prstGeom prst="roundRect">
                <a:avLst/>
              </a:prstGeom>
              <a:blipFill rotWithShape="0">
                <a:blip r:embed="rId2"/>
                <a:stretch>
                  <a:fillRect b="-5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459458" y="2519532"/>
                <a:ext cx="1705800" cy="48446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58" y="2519532"/>
                <a:ext cx="1705800" cy="484461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6935372" y="3240533"/>
                <a:ext cx="2439303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الثاني من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الخامسة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72" y="3240533"/>
                <a:ext cx="2439303" cy="654032"/>
              </a:xfrm>
              <a:prstGeom prst="roundRect">
                <a:avLst/>
              </a:prstGeom>
              <a:blipFill rotWithShape="0">
                <a:blip r:embed="rId4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6935372" y="4098555"/>
                <a:ext cx="2439303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الثالث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الخامسة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72" y="4098555"/>
                <a:ext cx="2439303" cy="654032"/>
              </a:xfrm>
              <a:prstGeom prst="roundRect">
                <a:avLst/>
              </a:prstGeom>
              <a:blipFill rotWithShape="0"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506943" y="3324177"/>
                <a:ext cx="1732735" cy="47048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𝟔𝟐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𝟑𝟖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43" y="3324177"/>
                <a:ext cx="1732735" cy="470486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4459458" y="4272318"/>
                <a:ext cx="1827706" cy="4453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=−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58" y="4272318"/>
                <a:ext cx="1827706" cy="44533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060213" y="1257247"/>
                <a:ext cx="4186861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13" y="1257247"/>
                <a:ext cx="4186861" cy="767919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009" y="120433"/>
            <a:ext cx="1983543" cy="38600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6935372" y="4947259"/>
                <a:ext cx="2475914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الرابع من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الخامسة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72" y="4947259"/>
                <a:ext cx="2475914" cy="654032"/>
              </a:xfrm>
              <a:prstGeom prst="roundRect">
                <a:avLst/>
              </a:prstGeom>
              <a:blipFill rotWithShape="0">
                <a:blip r:embed="rId10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6935372" y="5773060"/>
                <a:ext cx="2439303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الخامس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الخامسة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72" y="5773060"/>
                <a:ext cx="2439303" cy="654032"/>
              </a:xfrm>
              <a:prstGeom prst="roundRect">
                <a:avLst/>
              </a:prstGeom>
              <a:blipFill rotWithShape="0">
                <a:blip r:embed="rId11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88049" y="2340465"/>
                <a:ext cx="4263389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" y="2340465"/>
                <a:ext cx="4263389" cy="767919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08570" y="3183589"/>
                <a:ext cx="4263389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0" y="3183589"/>
                <a:ext cx="4263389" cy="767919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108570" y="4048141"/>
                <a:ext cx="4263389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0" y="4048141"/>
                <a:ext cx="4263389" cy="767919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08570" y="4947259"/>
                <a:ext cx="4263389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0" y="4947259"/>
                <a:ext cx="4263389" cy="767919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88049" y="5846377"/>
                <a:ext cx="4263389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ar-A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ar-AE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" y="5846377"/>
                <a:ext cx="4263389" cy="767919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431870" y="6034647"/>
                <a:ext cx="1827706" cy="4453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870" y="6034647"/>
                <a:ext cx="1827706" cy="445336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4431870" y="5118661"/>
                <a:ext cx="1827706" cy="4453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=−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𝟕𝟔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870" y="5118661"/>
                <a:ext cx="1827706" cy="445336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9092" y="689306"/>
            <a:ext cx="4522194" cy="47562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666662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469" y="578518"/>
            <a:ext cx="5884480" cy="18949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" y="388253"/>
            <a:ext cx="3025167" cy="25286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89" y="3553718"/>
            <a:ext cx="8825242" cy="13418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1054962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72" y="175130"/>
            <a:ext cx="2057687" cy="32389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45" y="668544"/>
            <a:ext cx="3504801" cy="5257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054434" y="1034234"/>
            <a:ext cx="241404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3115563" y="1661757"/>
                <a:ext cx="809645" cy="4382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563" y="1661757"/>
                <a:ext cx="809645" cy="438206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3012790" y="2370551"/>
                <a:ext cx="847937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790" y="2370551"/>
                <a:ext cx="847937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589310" y="3222210"/>
                <a:ext cx="3030274" cy="55086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10" y="3222210"/>
                <a:ext cx="3030274" cy="550863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5704594" y="1349390"/>
            <a:ext cx="3146969" cy="453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تعبيرا للجذر من الدرجة </a:t>
            </a:r>
            <a:r>
              <a:rPr lang="ar-AE" sz="1600" b="1" dirty="0" smtClean="0">
                <a:solidFill>
                  <a:schemeClr val="tx1"/>
                </a:solidFill>
              </a:rPr>
              <a:t>ا</a:t>
            </a:r>
            <a:r>
              <a:rPr lang="ar-AE" sz="1600" b="1" dirty="0" smtClean="0">
                <a:solidFill>
                  <a:schemeClr val="tx1"/>
                </a:solidFill>
              </a:rPr>
              <a:t>لثالثة </a:t>
            </a:r>
            <a:r>
              <a:rPr lang="ar-AE" sz="1600" b="1" dirty="0" smtClean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5131642" y="2524471"/>
                <a:ext cx="3968813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642" y="2524471"/>
                <a:ext cx="3968813" cy="767919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/>
              <p:cNvSpPr/>
              <p:nvPr/>
            </p:nvSpPr>
            <p:spPr>
              <a:xfrm>
                <a:off x="6618810" y="1965191"/>
                <a:ext cx="924689" cy="43198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810" y="1965191"/>
                <a:ext cx="924689" cy="431989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ounded Rectangle 12"/>
              <p:cNvSpPr/>
              <p:nvPr/>
            </p:nvSpPr>
            <p:spPr>
              <a:xfrm>
                <a:off x="5330675" y="2000800"/>
                <a:ext cx="921760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75" y="2000800"/>
                <a:ext cx="921760" cy="45360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7836920" y="1943518"/>
                <a:ext cx="1250810" cy="46966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f>
                            <m:fPr>
                              <m:ctrlP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den>
                          </m:f>
                        </m:sup>
                      </m:sSup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920" y="1943518"/>
                <a:ext cx="1250810" cy="469663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05627" y="1548222"/>
            <a:ext cx="2720610" cy="649752"/>
            <a:chOff x="215192" y="1092893"/>
            <a:chExt cx="2720610" cy="6497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ounded Rectangle 15"/>
                <p:cNvSpPr/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ar-SA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6" name="Rounded 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ight Arrow 16"/>
            <p:cNvSpPr/>
            <p:nvPr/>
          </p:nvSpPr>
          <p:spPr>
            <a:xfrm>
              <a:off x="2494675" y="1289052"/>
              <a:ext cx="441127" cy="26396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5245" y="2340118"/>
            <a:ext cx="2540497" cy="629592"/>
            <a:chOff x="160342" y="1896296"/>
            <a:chExt cx="2540497" cy="62959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ounded Rectangle 18"/>
                <p:cNvSpPr/>
                <p:nvPr/>
              </p:nvSpPr>
              <p:spPr>
                <a:xfrm>
                  <a:off x="160342" y="1896296"/>
                  <a:ext cx="1789202" cy="62959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num>
                              <m:den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9" name="Rounded 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42" y="1896296"/>
                  <a:ext cx="1789202" cy="629592"/>
                </a:xfrm>
                <a:prstGeom prst="round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ight Arrow 19"/>
            <p:cNvSpPr/>
            <p:nvPr/>
          </p:nvSpPr>
          <p:spPr>
            <a:xfrm>
              <a:off x="2096307" y="2092455"/>
              <a:ext cx="604532" cy="272830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4484469" y="1238101"/>
            <a:ext cx="23431" cy="299955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ounded Rectangle 21"/>
              <p:cNvSpPr/>
              <p:nvPr/>
            </p:nvSpPr>
            <p:spPr>
              <a:xfrm>
                <a:off x="4168301" y="697404"/>
                <a:ext cx="1522847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301" y="697404"/>
                <a:ext cx="1522847" cy="45360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/>
              <p:cNvSpPr/>
              <p:nvPr/>
            </p:nvSpPr>
            <p:spPr>
              <a:xfrm>
                <a:off x="5111015" y="3343427"/>
                <a:ext cx="2569945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015" y="3343427"/>
                <a:ext cx="2569945" cy="767919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ounded Rectangle 23"/>
              <p:cNvSpPr/>
              <p:nvPr/>
            </p:nvSpPr>
            <p:spPr>
              <a:xfrm>
                <a:off x="7218436" y="4246127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الأول من 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436" y="4246127"/>
                <a:ext cx="2274638" cy="654032"/>
              </a:xfrm>
              <a:prstGeom prst="roundRect">
                <a:avLst/>
              </a:prstGeom>
              <a:blipFill rotWithShape="0">
                <a:blip r:embed="rId15"/>
                <a:stretch>
                  <a:fillRect b="-5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le 24"/>
              <p:cNvSpPr/>
              <p:nvPr/>
            </p:nvSpPr>
            <p:spPr>
              <a:xfrm>
                <a:off x="7218436" y="5019744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الثاني من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436" y="5019744"/>
                <a:ext cx="2274638" cy="654032"/>
              </a:xfrm>
              <a:prstGeom prst="roundRect">
                <a:avLst/>
              </a:prstGeom>
              <a:blipFill rotWithShape="0">
                <a:blip r:embed="rId1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ounded Rectangle 25"/>
              <p:cNvSpPr/>
              <p:nvPr/>
            </p:nvSpPr>
            <p:spPr>
              <a:xfrm>
                <a:off x="7218436" y="5867124"/>
                <a:ext cx="2274638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الثالث من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الدرجة الثالث</a:t>
                </a:r>
                <a:r>
                  <a:rPr lang="ar-AE" sz="1600" b="1" dirty="0">
                    <a:solidFill>
                      <a:schemeClr val="tx1"/>
                    </a:solidFill>
                  </a:rPr>
                  <a:t>ة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436" y="5867124"/>
                <a:ext cx="2274638" cy="654032"/>
              </a:xfrm>
              <a:prstGeom prst="roundRect">
                <a:avLst/>
              </a:prstGeom>
              <a:blipFill rotWithShape="0">
                <a:blip r:embed="rId1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ounded Rectangle 30"/>
              <p:cNvSpPr/>
              <p:nvPr/>
            </p:nvSpPr>
            <p:spPr>
              <a:xfrm>
                <a:off x="632220" y="4254787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0" y="4254787"/>
                <a:ext cx="2800318" cy="767919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le 31"/>
              <p:cNvSpPr/>
              <p:nvPr/>
            </p:nvSpPr>
            <p:spPr>
              <a:xfrm>
                <a:off x="632220" y="5098496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0" y="5098496"/>
                <a:ext cx="2800318" cy="767919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ounded Rectangle 32"/>
              <p:cNvSpPr/>
              <p:nvPr/>
            </p:nvSpPr>
            <p:spPr>
              <a:xfrm>
                <a:off x="589310" y="5942205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10" y="5942205"/>
                <a:ext cx="2800318" cy="767919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ounded Rectangle 33"/>
              <p:cNvSpPr/>
              <p:nvPr/>
            </p:nvSpPr>
            <p:spPr>
              <a:xfrm>
                <a:off x="3533386" y="4364950"/>
                <a:ext cx="951083" cy="48446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386" y="4364950"/>
                <a:ext cx="951083" cy="484461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ounded Rectangle 34"/>
              <p:cNvSpPr/>
              <p:nvPr/>
            </p:nvSpPr>
            <p:spPr>
              <a:xfrm>
                <a:off x="3546142" y="5172537"/>
                <a:ext cx="1585500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142" y="5172537"/>
                <a:ext cx="1585500" cy="537501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/>
              <p:cNvSpPr/>
              <p:nvPr/>
            </p:nvSpPr>
            <p:spPr>
              <a:xfrm>
                <a:off x="3619584" y="6033164"/>
                <a:ext cx="1491431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84" y="6033164"/>
                <a:ext cx="1491431" cy="537501"/>
              </a:xfrm>
              <a:prstGeom prst="round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48941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72" y="175130"/>
            <a:ext cx="2057687" cy="32389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ounded Rectangle 5"/>
          <p:cNvSpPr/>
          <p:nvPr/>
        </p:nvSpPr>
        <p:spPr>
          <a:xfrm>
            <a:off x="1054434" y="1034234"/>
            <a:ext cx="2414048" cy="371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التعبير بالصورة القطبية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3115563" y="1661757"/>
                <a:ext cx="809645" cy="4382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563" y="1661757"/>
                <a:ext cx="809645" cy="438206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3012790" y="2370551"/>
                <a:ext cx="847937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790" y="2370551"/>
                <a:ext cx="847937" cy="629592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589310" y="3222210"/>
                <a:ext cx="3030274" cy="55086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10" y="3222210"/>
                <a:ext cx="3030274" cy="55086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5704594" y="1349390"/>
            <a:ext cx="3146969" cy="453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اكتب تعبيرا للجذر من الدرجة </a:t>
            </a:r>
            <a:r>
              <a:rPr lang="ar-AE" sz="1600" b="1" dirty="0" smtClean="0">
                <a:solidFill>
                  <a:schemeClr val="tx1"/>
                </a:solidFill>
              </a:rPr>
              <a:t>السابعة</a:t>
            </a:r>
            <a:r>
              <a:rPr lang="ar-AE" sz="1600" b="1" dirty="0" smtClean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 </a:t>
            </a:r>
            <a:r>
              <a:rPr lang="ar-AE" sz="1600" b="1" dirty="0" smtClean="0">
                <a:solidFill>
                  <a:schemeClr val="tx1"/>
                </a:solidFill>
              </a:rPr>
              <a:t>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5131642" y="2524471"/>
                <a:ext cx="3968813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642" y="2524471"/>
                <a:ext cx="3968813" cy="767919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/>
              <p:cNvSpPr/>
              <p:nvPr/>
            </p:nvSpPr>
            <p:spPr>
              <a:xfrm>
                <a:off x="6618810" y="1965191"/>
                <a:ext cx="924689" cy="43198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810" y="1965191"/>
                <a:ext cx="924689" cy="431989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ounded Rectangle 12"/>
              <p:cNvSpPr/>
              <p:nvPr/>
            </p:nvSpPr>
            <p:spPr>
              <a:xfrm>
                <a:off x="5330675" y="2000800"/>
                <a:ext cx="921760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75" y="2000800"/>
                <a:ext cx="921760" cy="45360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7836920" y="1943518"/>
                <a:ext cx="1250810" cy="46966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f>
                            <m:fPr>
                              <m:ctrlP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den>
                          </m:f>
                        </m:sup>
                      </m:sSup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920" y="1943518"/>
                <a:ext cx="1250810" cy="469663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05627" y="1548222"/>
            <a:ext cx="2720610" cy="649752"/>
            <a:chOff x="215192" y="1092893"/>
            <a:chExt cx="2720610" cy="6497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ounded Rectangle 15"/>
                <p:cNvSpPr/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ar-SA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6" name="Rounded 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92" y="1092893"/>
                  <a:ext cx="2190157" cy="649752"/>
                </a:xfrm>
                <a:prstGeom prst="round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ight Arrow 16"/>
            <p:cNvSpPr/>
            <p:nvPr/>
          </p:nvSpPr>
          <p:spPr>
            <a:xfrm>
              <a:off x="2494675" y="1289052"/>
              <a:ext cx="441127" cy="26396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5245" y="2340118"/>
            <a:ext cx="2540497" cy="629592"/>
            <a:chOff x="160342" y="1896296"/>
            <a:chExt cx="2540497" cy="62959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ounded Rectangle 18"/>
                <p:cNvSpPr/>
                <p:nvPr/>
              </p:nvSpPr>
              <p:spPr>
                <a:xfrm>
                  <a:off x="160342" y="1896296"/>
                  <a:ext cx="1789202" cy="629592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num>
                              <m:den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9" name="Rounded 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42" y="1896296"/>
                  <a:ext cx="1789202" cy="629592"/>
                </a:xfrm>
                <a:prstGeom prst="round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ight Arrow 19"/>
            <p:cNvSpPr/>
            <p:nvPr/>
          </p:nvSpPr>
          <p:spPr>
            <a:xfrm>
              <a:off x="2096307" y="2092455"/>
              <a:ext cx="604532" cy="272830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4484469" y="1238101"/>
            <a:ext cx="23431" cy="299955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ounded Rectangle 21"/>
              <p:cNvSpPr/>
              <p:nvPr/>
            </p:nvSpPr>
            <p:spPr>
              <a:xfrm>
                <a:off x="3807828" y="626316"/>
                <a:ext cx="1522847" cy="45360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ar-AE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828" y="626316"/>
                <a:ext cx="1522847" cy="45360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/>
              <p:cNvSpPr/>
              <p:nvPr/>
            </p:nvSpPr>
            <p:spPr>
              <a:xfrm>
                <a:off x="5111015" y="3343427"/>
                <a:ext cx="2569945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015" y="3343427"/>
                <a:ext cx="2569945" cy="767919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ounded Rectangle 23"/>
              <p:cNvSpPr/>
              <p:nvPr/>
            </p:nvSpPr>
            <p:spPr>
              <a:xfrm>
                <a:off x="6991642" y="4246127"/>
                <a:ext cx="2501431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الأول 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642" y="4246127"/>
                <a:ext cx="2501431" cy="654032"/>
              </a:xfrm>
              <a:prstGeom prst="roundRect">
                <a:avLst/>
              </a:prstGeom>
              <a:blipFill rotWithShape="0">
                <a:blip r:embed="rId14"/>
                <a:stretch>
                  <a:fillRect b="-5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le 24"/>
              <p:cNvSpPr/>
              <p:nvPr/>
            </p:nvSpPr>
            <p:spPr>
              <a:xfrm>
                <a:off x="6991643" y="5019744"/>
                <a:ext cx="2501432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الثاني 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643" y="5019744"/>
                <a:ext cx="2501432" cy="654032"/>
              </a:xfrm>
              <a:prstGeom prst="roundRect">
                <a:avLst/>
              </a:prstGeom>
              <a:blipFill rotWithShape="0">
                <a:blip r:embed="rId15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ounded Rectangle 25"/>
              <p:cNvSpPr/>
              <p:nvPr/>
            </p:nvSpPr>
            <p:spPr>
              <a:xfrm>
                <a:off x="6991643" y="5867124"/>
                <a:ext cx="2501432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الثالث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643" y="5867124"/>
                <a:ext cx="2501432" cy="654032"/>
              </a:xfrm>
              <a:prstGeom prst="roundRect">
                <a:avLst/>
              </a:prstGeom>
              <a:blipFill rotWithShape="0">
                <a:blip r:embed="rId1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ounded Rectangle 30"/>
              <p:cNvSpPr/>
              <p:nvPr/>
            </p:nvSpPr>
            <p:spPr>
              <a:xfrm>
                <a:off x="632220" y="4254787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0" y="4254787"/>
                <a:ext cx="2800318" cy="767919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le 31"/>
              <p:cNvSpPr/>
              <p:nvPr/>
            </p:nvSpPr>
            <p:spPr>
              <a:xfrm>
                <a:off x="632220" y="5098496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0" y="5098496"/>
                <a:ext cx="2800318" cy="767919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ounded Rectangle 32"/>
              <p:cNvSpPr/>
              <p:nvPr/>
            </p:nvSpPr>
            <p:spPr>
              <a:xfrm>
                <a:off x="589310" y="5942205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10" y="5942205"/>
                <a:ext cx="2800318" cy="767919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ounded Rectangle 33"/>
              <p:cNvSpPr/>
              <p:nvPr/>
            </p:nvSpPr>
            <p:spPr>
              <a:xfrm>
                <a:off x="3533386" y="4364950"/>
                <a:ext cx="951083" cy="48446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386" y="4364950"/>
                <a:ext cx="951083" cy="484461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ounded Rectangle 34"/>
              <p:cNvSpPr/>
              <p:nvPr/>
            </p:nvSpPr>
            <p:spPr>
              <a:xfrm>
                <a:off x="3546141" y="5172537"/>
                <a:ext cx="1784533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𝟔𝟐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141" y="5172537"/>
                <a:ext cx="1784533" cy="537501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48055" y="661618"/>
            <a:ext cx="3948315" cy="492355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ounded Rectangle 35"/>
              <p:cNvSpPr/>
              <p:nvPr/>
            </p:nvSpPr>
            <p:spPr>
              <a:xfrm>
                <a:off x="3479397" y="6042940"/>
                <a:ext cx="1741173" cy="48446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ar-A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397" y="6042940"/>
                <a:ext cx="1741173" cy="484461"/>
              </a:xfrm>
              <a:prstGeom prst="round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603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72" y="175130"/>
            <a:ext cx="2057687" cy="32389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/>
              <p:cNvSpPr/>
              <p:nvPr/>
            </p:nvSpPr>
            <p:spPr>
              <a:xfrm>
                <a:off x="3432538" y="1316566"/>
                <a:ext cx="2569945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538" y="1316566"/>
                <a:ext cx="2569945" cy="767919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055" y="661618"/>
            <a:ext cx="3948315" cy="492355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ounded Rectangle 35"/>
              <p:cNvSpPr/>
              <p:nvPr/>
            </p:nvSpPr>
            <p:spPr>
              <a:xfrm>
                <a:off x="6795520" y="2247078"/>
                <a:ext cx="2501431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لرابع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520" y="2247078"/>
                <a:ext cx="2501431" cy="654032"/>
              </a:xfrm>
              <a:prstGeom prst="roundRect">
                <a:avLst/>
              </a:prstGeom>
              <a:blipFill rotWithShape="0">
                <a:blip r:embed="rId5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ounded Rectangle 37"/>
              <p:cNvSpPr/>
              <p:nvPr/>
            </p:nvSpPr>
            <p:spPr>
              <a:xfrm>
                <a:off x="6795521" y="3020695"/>
                <a:ext cx="2501432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الخامس 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521" y="3020695"/>
                <a:ext cx="2501432" cy="654032"/>
              </a:xfrm>
              <a:prstGeom prst="roundRect">
                <a:avLst/>
              </a:prstGeom>
              <a:blipFill rotWithShape="0">
                <a:blip r:embed="rId6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ounded Rectangle 38"/>
              <p:cNvSpPr/>
              <p:nvPr/>
            </p:nvSpPr>
            <p:spPr>
              <a:xfrm>
                <a:off x="6795521" y="3917584"/>
                <a:ext cx="2501432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السادس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521" y="3917584"/>
                <a:ext cx="2501432" cy="654032"/>
              </a:xfrm>
              <a:prstGeom prst="roundRect">
                <a:avLst/>
              </a:prstGeom>
              <a:blipFill rotWithShape="0">
                <a:blip r:embed="rId7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ounded Rectangle 39"/>
              <p:cNvSpPr/>
              <p:nvPr/>
            </p:nvSpPr>
            <p:spPr>
              <a:xfrm>
                <a:off x="436098" y="2255738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" y="2255738"/>
                <a:ext cx="2800318" cy="767919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ounded Rectangle 40"/>
              <p:cNvSpPr/>
              <p:nvPr/>
            </p:nvSpPr>
            <p:spPr>
              <a:xfrm>
                <a:off x="436098" y="3099447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" y="3099447"/>
                <a:ext cx="2800318" cy="767919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/>
              <p:cNvSpPr/>
              <p:nvPr/>
            </p:nvSpPr>
            <p:spPr>
              <a:xfrm>
                <a:off x="393188" y="3943156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88" y="3943156"/>
                <a:ext cx="2800318" cy="767919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ounded Rectangle 43"/>
              <p:cNvSpPr/>
              <p:nvPr/>
            </p:nvSpPr>
            <p:spPr>
              <a:xfrm>
                <a:off x="3350019" y="3173488"/>
                <a:ext cx="1784533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019" y="3173488"/>
                <a:ext cx="1784533" cy="537501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le 44"/>
              <p:cNvSpPr/>
              <p:nvPr/>
            </p:nvSpPr>
            <p:spPr>
              <a:xfrm>
                <a:off x="3309290" y="4034115"/>
                <a:ext cx="1865990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5" name="Rounded 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90" y="4034115"/>
                <a:ext cx="1865990" cy="537501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ounded Rectangle 45"/>
              <p:cNvSpPr/>
              <p:nvPr/>
            </p:nvSpPr>
            <p:spPr>
              <a:xfrm>
                <a:off x="6781981" y="4724027"/>
                <a:ext cx="2501432" cy="6540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الجذر السابع 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من الدرجة </a:t>
                </a:r>
                <a:r>
                  <a:rPr lang="ar-AE" sz="1600" b="1" dirty="0" smtClean="0">
                    <a:solidFill>
                      <a:schemeClr val="tx1"/>
                    </a:solidFill>
                  </a:rPr>
                  <a:t>السابعة 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981" y="4724027"/>
                <a:ext cx="2501432" cy="654032"/>
              </a:xfrm>
              <a:prstGeom prst="roundRect">
                <a:avLst/>
              </a:prstGeom>
              <a:blipFill rotWithShape="0">
                <a:blip r:embed="rId13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ounded Rectangle 46"/>
              <p:cNvSpPr/>
              <p:nvPr/>
            </p:nvSpPr>
            <p:spPr>
              <a:xfrm>
                <a:off x="393188" y="4862655"/>
                <a:ext cx="2800318" cy="76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ar-A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88" y="4862655"/>
                <a:ext cx="2800318" cy="767919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ounded Rectangle 48"/>
              <p:cNvSpPr/>
              <p:nvPr/>
            </p:nvSpPr>
            <p:spPr>
              <a:xfrm>
                <a:off x="3350019" y="4977863"/>
                <a:ext cx="1711090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019" y="4977863"/>
                <a:ext cx="1711090" cy="537501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ounded Rectangle 49"/>
              <p:cNvSpPr/>
              <p:nvPr/>
            </p:nvSpPr>
            <p:spPr>
              <a:xfrm>
                <a:off x="3423462" y="2360236"/>
                <a:ext cx="1711090" cy="53750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0" name="Rounded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462" y="2360236"/>
                <a:ext cx="1711090" cy="537501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68237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D4378DE6-A2CF-4A69-985C-E106E399EB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1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9517" y="3502387"/>
            <a:ext cx="1771365" cy="958069"/>
          </a:xfrm>
          <a:prstGeom prst="rect">
            <a:avLst/>
          </a:prstGeom>
        </p:spPr>
      </p:pic>
      <p:pic>
        <p:nvPicPr>
          <p:cNvPr id="9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A5498BF-68F3-4856-BF0B-645B49490D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1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086" y="3530396"/>
            <a:ext cx="1771365" cy="902049"/>
          </a:xfrm>
          <a:prstGeom prst="rect">
            <a:avLst/>
          </a:prstGeom>
        </p:spPr>
      </p:pic>
      <p:pic>
        <p:nvPicPr>
          <p:cNvPr id="10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1A18F8F1-3D95-40B3-B504-D00FB73704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7648" y="2246624"/>
            <a:ext cx="1703234" cy="958069"/>
          </a:xfrm>
          <a:prstGeom prst="rect">
            <a:avLst/>
          </a:prstGeom>
        </p:spPr>
      </p:pic>
      <p:pic>
        <p:nvPicPr>
          <p:cNvPr id="11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2E0382A6-ED77-4292-A191-9E5BC0EBF7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61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085" y="2337726"/>
            <a:ext cx="1771365" cy="907813"/>
          </a:xfrm>
          <a:prstGeom prst="rect">
            <a:avLst/>
          </a:prstGeom>
        </p:spPr>
      </p:pic>
      <p:pic>
        <p:nvPicPr>
          <p:cNvPr id="12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B09AF99D-9B46-45A5-B535-160C2DCC49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7648" y="1094801"/>
            <a:ext cx="1703234" cy="958069"/>
          </a:xfrm>
          <a:prstGeom prst="rect">
            <a:avLst/>
          </a:prstGeom>
        </p:spPr>
      </p:pic>
      <p:pic>
        <p:nvPicPr>
          <p:cNvPr id="13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3E35C08-DC5C-45A7-9032-EE65F9612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1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7" y="1056477"/>
            <a:ext cx="1771365" cy="996393"/>
          </a:xfrm>
          <a:prstGeom prst="rect">
            <a:avLst/>
          </a:prstGeom>
        </p:spPr>
      </p:pic>
      <p:pic>
        <p:nvPicPr>
          <p:cNvPr id="14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="" xmlns:a16="http://schemas.microsoft.com/office/drawing/2014/main" id="{BAB4C658-CB37-44D7-8BAD-FDA71054D4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9628" y="2572327"/>
            <a:ext cx="1672450" cy="95806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2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303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FF2FB4B6-3218-40D5-9FA8-998C7ADA6137}"/>
              </a:ext>
            </a:extLst>
          </p:cNvPr>
          <p:cNvSpPr/>
          <p:nvPr/>
        </p:nvSpPr>
        <p:spPr>
          <a:xfrm>
            <a:off x="1613008" y="302674"/>
            <a:ext cx="8965984" cy="1452564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الأشياء الواجب توافر في كل حصة دراسية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صورة 4" descr="صورة تحتوي على إلكترونيات, حاسبة, جالس, كمبيوتر&#10;&#10;تم إنشاء الوصف تلقائياً">
            <a:extLst>
              <a:ext uri="{FF2B5EF4-FFF2-40B4-BE49-F238E27FC236}">
                <a16:creationId xmlns="" xmlns:a16="http://schemas.microsoft.com/office/drawing/2014/main" id="{F162CC07-8009-4E6D-B614-A0122ABB3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7" y="2849732"/>
            <a:ext cx="1079716" cy="2346411"/>
          </a:xfrm>
          <a:prstGeom prst="rect">
            <a:avLst/>
          </a:prstGeom>
          <a:solidFill>
            <a:srgbClr val="C00000"/>
          </a:solidFill>
          <a:ln w="57150" cap="sq" cmpd="thickThin">
            <a:solidFill>
              <a:srgbClr val="C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Picture 2" descr="بينتيل تنشيط تلميح قلم رصاص ميكانيكي 0.7: Amazon.ae">
            <a:extLst>
              <a:ext uri="{FF2B5EF4-FFF2-40B4-BE49-F238E27FC236}">
                <a16:creationId xmlns="" xmlns:a16="http://schemas.microsoft.com/office/drawing/2014/main" id="{8B85837D-66BC-4D5F-A7BB-E58899D6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13" y="2815859"/>
            <a:ext cx="1524730" cy="2414156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10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0A0B12F9-0B4F-47DE-A8C8-C9A3DD86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1113"/>
          <a:stretch>
            <a:fillRect/>
          </a:stretch>
        </p:blipFill>
        <p:spPr bwMode="auto">
          <a:xfrm>
            <a:off x="6374748" y="2821567"/>
            <a:ext cx="2093392" cy="2691504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4" descr="Image result for قلم رصاص">
            <a:extLst>
              <a:ext uri="{FF2B5EF4-FFF2-40B4-BE49-F238E27FC236}">
                <a16:creationId xmlns="" xmlns:a16="http://schemas.microsoft.com/office/drawing/2014/main" id="{9FFE38E0-3F98-41B0-8FF3-BD72464C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" y="2510290"/>
            <a:ext cx="1601685" cy="2184444"/>
          </a:xfrm>
          <a:prstGeom prst="rect">
            <a:avLst/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6" descr="Image result for ممحاة">
            <a:extLst>
              <a:ext uri="{FF2B5EF4-FFF2-40B4-BE49-F238E27FC236}">
                <a16:creationId xmlns="" xmlns:a16="http://schemas.microsoft.com/office/drawing/2014/main" id="{28C4B980-8668-4C4A-ADDE-5B8BB903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04" y="4531905"/>
            <a:ext cx="996950" cy="839788"/>
          </a:xfrm>
          <a:prstGeom prst="rect">
            <a:avLst/>
          </a:prstGeom>
          <a:solidFill>
            <a:srgbClr val="C00000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" name="Group 3"/>
          <p:cNvGrpSpPr/>
          <p:nvPr/>
        </p:nvGrpSpPr>
        <p:grpSpPr>
          <a:xfrm>
            <a:off x="9001035" y="2086377"/>
            <a:ext cx="2637959" cy="3426694"/>
            <a:chOff x="9001035" y="2086377"/>
            <a:chExt cx="2637959" cy="3426694"/>
          </a:xfrm>
        </p:grpSpPr>
        <p:pic>
          <p:nvPicPr>
            <p:cNvPr id="9" name="Picture 9" descr="A picture containing device&#10;&#10;Description automatically generated">
              <a:extLst>
                <a:ext uri="{FF2B5EF4-FFF2-40B4-BE49-F238E27FC236}">
                  <a16:creationId xmlns="" xmlns:a16="http://schemas.microsoft.com/office/drawing/2014/main" id="{6C7E2CDD-4236-4AA6-9EBD-6F7DAC8C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035" y="2086377"/>
              <a:ext cx="2637959" cy="342669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3" name="Oval 2"/>
            <p:cNvSpPr/>
            <p:nvPr/>
          </p:nvSpPr>
          <p:spPr>
            <a:xfrm>
              <a:off x="9201152" y="3100710"/>
              <a:ext cx="151844" cy="14255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787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0578" y="2475467"/>
            <a:ext cx="17914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نواتج التعلم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9A1C4778-4E78-4E46-B0F1-6D32667E6D30}"/>
              </a:ext>
            </a:extLst>
          </p:cNvPr>
          <p:cNvSpPr txBox="1"/>
          <p:nvPr/>
        </p:nvSpPr>
        <p:spPr>
          <a:xfrm>
            <a:off x="1337011" y="3107197"/>
            <a:ext cx="520413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1) تحويل الأعداد المركبة من الصورة الديكارتية إلي الصورة القطبية و العكس .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C52AA14A-1F01-4634-939D-431BA4F9BDBF}"/>
              </a:ext>
            </a:extLst>
          </p:cNvPr>
          <p:cNvSpPr txBox="1"/>
          <p:nvPr/>
        </p:nvSpPr>
        <p:spPr>
          <a:xfrm>
            <a:off x="1337012" y="3910010"/>
            <a:ext cx="520413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2) </a:t>
            </a: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إيجاد ناتج ضرب الأعداد</a:t>
            </a:r>
            <a:r>
              <a:rPr kumimoji="0" lang="ar-SA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المركبة و ناتج قسمتها أسسها وجذورها في الصورة القطبية </a:t>
            </a: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46383BD-6A58-43FC-B1B2-078C1867C86F}"/>
              </a:ext>
            </a:extLst>
          </p:cNvPr>
          <p:cNvSpPr txBox="1">
            <a:spLocks/>
          </p:cNvSpPr>
          <p:nvPr/>
        </p:nvSpPr>
        <p:spPr>
          <a:xfrm>
            <a:off x="1004136" y="949660"/>
            <a:ext cx="5537009" cy="117217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8-5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الأعداد المركبة و نظرية دي موافر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83" y="2146011"/>
            <a:ext cx="3571373" cy="3527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5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56" y="217841"/>
            <a:ext cx="8058150" cy="3614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4031" y="4106923"/>
            <a:ext cx="3343275" cy="648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rgbClr val="C00000"/>
                </a:solidFill>
              </a:rPr>
              <a:t>1) ما الذي يكون مجموعتنا الشمسية 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84031" y="5030149"/>
            <a:ext cx="3343275" cy="648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2</a:t>
            </a:r>
            <a:r>
              <a:rPr lang="ar-AE" b="1" dirty="0" smtClean="0">
                <a:solidFill>
                  <a:srgbClr val="C00000"/>
                </a:solidFill>
              </a:rPr>
              <a:t>) هل تبعد الأرض المسافة نفسها عن الشمس دائما 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9275" y="6002933"/>
            <a:ext cx="3343275" cy="648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rgbClr val="C00000"/>
                </a:solidFill>
              </a:rPr>
              <a:t>3) ما المقصود بقولنا أن الشمس تقع عند البؤرة 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0523" y="4106923"/>
            <a:ext cx="3740815" cy="648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chemeClr val="tx1"/>
                </a:solidFill>
              </a:rPr>
              <a:t>الشمس و مجموعة من الأجسام التي تدور حولها .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0523" y="4967255"/>
            <a:ext cx="3740816" cy="840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chemeClr val="tx1"/>
                </a:solidFill>
              </a:rPr>
              <a:t>لا . في تكون عند أقرب مسافة الي الشمش في يناير وعند أبعد مسافة عنها في يوليو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0523" y="6019087"/>
            <a:ext cx="3686059" cy="648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 smtClean="0">
                <a:solidFill>
                  <a:schemeClr val="tx1"/>
                </a:solidFill>
              </a:rPr>
              <a:t>أي أن ليست مركز القطع الناقص . بل إنها تقع عند نقطة قريبة لأحد جوانب 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57" y="166377"/>
            <a:ext cx="5757280" cy="26161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752018" y="427022"/>
            <a:ext cx="2594953" cy="2494551"/>
            <a:chOff x="1282960" y="461520"/>
            <a:chExt cx="2594953" cy="2494551"/>
          </a:xfrm>
        </p:grpSpPr>
        <p:grpSp>
          <p:nvGrpSpPr>
            <p:cNvPr id="9" name="Group 8"/>
            <p:cNvGrpSpPr/>
            <p:nvPr/>
          </p:nvGrpSpPr>
          <p:grpSpPr>
            <a:xfrm>
              <a:off x="1282960" y="461520"/>
              <a:ext cx="2594953" cy="2091133"/>
              <a:chOff x="1268361" y="2923318"/>
              <a:chExt cx="2594953" cy="2091133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2352367" y="3156154"/>
                <a:ext cx="0" cy="18582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268361" y="4085303"/>
                <a:ext cx="216801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611183" y="2923318"/>
                    <a:ext cx="12537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التخيلي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a14:m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11183" y="2923318"/>
                    <a:ext cx="1253762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2222" r="-488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445737" y="4163551"/>
                    <a:ext cx="14175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الحقيقي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oMath>
                    </a14:m>
                    <a:r>
                      <a:rPr lang="ar-AE" sz="1200" b="1" dirty="0" smtClean="0"/>
                      <a:t> </a:t>
                    </a:r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5737" y="4163551"/>
                    <a:ext cx="1417577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2174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ar-SA" b="1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25782" y="2586739"/>
              <a:ext cx="148236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b="1" dirty="0" smtClean="0"/>
                <a:t>المستوى المركب</a:t>
              </a:r>
              <a:endParaRPr lang="ar-SA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88604" y="3703696"/>
            <a:ext cx="2534991" cy="2629471"/>
            <a:chOff x="1282960" y="326600"/>
            <a:chExt cx="2534991" cy="2629471"/>
          </a:xfrm>
        </p:grpSpPr>
        <p:grpSp>
          <p:nvGrpSpPr>
            <p:cNvPr id="17" name="Group 16"/>
            <p:cNvGrpSpPr/>
            <p:nvPr/>
          </p:nvGrpSpPr>
          <p:grpSpPr>
            <a:xfrm>
              <a:off x="1282960" y="326600"/>
              <a:ext cx="2534991" cy="2226053"/>
              <a:chOff x="1268361" y="2788398"/>
              <a:chExt cx="2534991" cy="2226053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2352367" y="3156154"/>
                <a:ext cx="0" cy="18582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1268361" y="4085303"/>
                <a:ext cx="216801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725486" y="2788398"/>
                    <a:ext cx="12537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التخيلي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a14:m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5486" y="2788398"/>
                    <a:ext cx="1253762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4444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385775" y="4197588"/>
                    <a:ext cx="14175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الحقيقي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oMath>
                    </a14:m>
                    <a:r>
                      <a:rPr lang="ar-AE" sz="1200" b="1" dirty="0" smtClean="0"/>
                      <a:t> </a:t>
                    </a:r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5775" y="4197588"/>
                    <a:ext cx="1417577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4444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ar-SA" b="1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1625782" y="2586739"/>
              <a:ext cx="148236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b="1" dirty="0" smtClean="0"/>
                <a:t>المستوى المركب</a:t>
              </a:r>
              <a:endParaRPr lang="ar-SA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596961" y="3085214"/>
                <a:ext cx="1751294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العدد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961" y="3085214"/>
                <a:ext cx="1751294" cy="476285"/>
              </a:xfrm>
              <a:prstGeom prst="roundRect">
                <a:avLst/>
              </a:prstGeom>
              <a:blipFill rotWithShape="0">
                <a:blip r:embed="rId9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1869432" y="3240858"/>
                <a:ext cx="1668564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العدد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𝒃𝒊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432" y="3240858"/>
                <a:ext cx="1668564" cy="476285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36084" y="3868956"/>
            <a:ext cx="2534991" cy="2629471"/>
            <a:chOff x="1282960" y="326600"/>
            <a:chExt cx="2534991" cy="2629471"/>
          </a:xfrm>
        </p:grpSpPr>
        <p:grpSp>
          <p:nvGrpSpPr>
            <p:cNvPr id="27" name="Group 26"/>
            <p:cNvGrpSpPr/>
            <p:nvPr/>
          </p:nvGrpSpPr>
          <p:grpSpPr>
            <a:xfrm>
              <a:off x="1282960" y="326600"/>
              <a:ext cx="2534991" cy="2224478"/>
              <a:chOff x="1268361" y="2788398"/>
              <a:chExt cx="2534991" cy="2224478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2552307" y="3154579"/>
                <a:ext cx="0" cy="18582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1268361" y="4083728"/>
                <a:ext cx="2534991" cy="15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725486" y="2788398"/>
                    <a:ext cx="12537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التخيلي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a14:m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5486" y="2788398"/>
                    <a:ext cx="1253762" cy="276999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4444" r="-485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385775" y="4197588"/>
                    <a:ext cx="14175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r>
                      <a:rPr lang="ar-AE" sz="1200" b="1" dirty="0" smtClean="0"/>
                      <a:t>المحور الحقيقي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ar-AE" sz="1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oMath>
                    </a14:m>
                    <a:r>
                      <a:rPr lang="ar-AE" sz="1200" b="1" dirty="0" smtClean="0"/>
                      <a:t> </a:t>
                    </a:r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5775" y="4197588"/>
                    <a:ext cx="1417577" cy="276999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t="-4444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ar-SA" b="1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419" y="1621930"/>
                  <a:ext cx="412955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1625782" y="2586739"/>
              <a:ext cx="148236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b="1" dirty="0" smtClean="0"/>
                <a:t>المستوى المركب</a:t>
              </a:r>
              <a:endParaRPr lang="ar-SA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413531" y="4524732"/>
            <a:ext cx="934724" cy="542169"/>
            <a:chOff x="1484628" y="3890413"/>
            <a:chExt cx="934724" cy="503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484628" y="3890413"/>
                  <a:ext cx="93472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628" y="3890413"/>
                  <a:ext cx="934724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lowchart: Connector 35"/>
            <p:cNvSpPr/>
            <p:nvPr/>
          </p:nvSpPr>
          <p:spPr>
            <a:xfrm flipH="1">
              <a:off x="1900371" y="4231686"/>
              <a:ext cx="103238" cy="162233"/>
            </a:xfrm>
            <a:prstGeom prst="flowChartConnector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07273" y="4328243"/>
            <a:ext cx="723659" cy="362194"/>
            <a:chOff x="2907273" y="4328243"/>
            <a:chExt cx="723659" cy="362194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907273" y="4690437"/>
              <a:ext cx="723659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036021" y="4328243"/>
                  <a:ext cx="501975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021" y="4328243"/>
                  <a:ext cx="501975" cy="3077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3502062" y="4706826"/>
            <a:ext cx="501975" cy="438912"/>
            <a:chOff x="3502062" y="4706826"/>
            <a:chExt cx="501975" cy="438912"/>
          </a:xfrm>
        </p:grpSpPr>
        <p:cxnSp>
          <p:nvCxnSpPr>
            <p:cNvPr id="45" name="Straight Connector 44"/>
            <p:cNvCxnSpPr/>
            <p:nvPr/>
          </p:nvCxnSpPr>
          <p:spPr>
            <a:xfrm flipH="1" flipV="1">
              <a:off x="3627377" y="4706826"/>
              <a:ext cx="3555" cy="4389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3502062" y="4800680"/>
                  <a:ext cx="501975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62" y="4800680"/>
                  <a:ext cx="501975" cy="3077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3583857" y="4251804"/>
            <a:ext cx="941375" cy="539602"/>
            <a:chOff x="3620726" y="4219495"/>
            <a:chExt cx="941375" cy="539602"/>
          </a:xfrm>
        </p:grpSpPr>
        <p:grpSp>
          <p:nvGrpSpPr>
            <p:cNvPr id="37" name="Group 36"/>
            <p:cNvGrpSpPr/>
            <p:nvPr/>
          </p:nvGrpSpPr>
          <p:grpSpPr>
            <a:xfrm>
              <a:off x="3620726" y="4219495"/>
              <a:ext cx="934724" cy="503153"/>
              <a:chOff x="1869902" y="3926646"/>
              <a:chExt cx="934724" cy="4672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869902" y="3926646"/>
                    <a:ext cx="934724" cy="28582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𝒃𝒊</m:t>
                          </m:r>
                        </m:oMath>
                      </m:oMathPara>
                    </a14:m>
                    <a:endParaRPr lang="ar-SA" sz="1400" b="1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9902" y="3926646"/>
                    <a:ext cx="934724" cy="285829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Flowchart: Connector 38"/>
              <p:cNvSpPr/>
              <p:nvPr/>
            </p:nvSpPr>
            <p:spPr>
              <a:xfrm flipH="1">
                <a:off x="1900371" y="4231686"/>
                <a:ext cx="103238" cy="162233"/>
              </a:xfrm>
              <a:prstGeom prst="flowChartConnector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14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627377" y="4451320"/>
                  <a:ext cx="93472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377" y="4451320"/>
                  <a:ext cx="934724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7467445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91" y="462215"/>
            <a:ext cx="8885507" cy="11306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2" y="2143578"/>
            <a:ext cx="8885507" cy="31510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7725905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18" r="1499" b="1"/>
          <a:stretch/>
        </p:blipFill>
        <p:spPr>
          <a:xfrm>
            <a:off x="3634253" y="176980"/>
            <a:ext cx="3046767" cy="427704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69" r="1332"/>
          <a:stretch/>
        </p:blipFill>
        <p:spPr>
          <a:xfrm>
            <a:off x="4485464" y="806315"/>
            <a:ext cx="4953504" cy="48326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111" t="20066" r="19183" b="1"/>
          <a:stretch/>
        </p:blipFill>
        <p:spPr>
          <a:xfrm>
            <a:off x="2757949" y="793189"/>
            <a:ext cx="1533832" cy="49638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060414" y="1958724"/>
                <a:ext cx="1803603" cy="47628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14" y="1958724"/>
                <a:ext cx="1803603" cy="476285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84225" y="1478080"/>
            <a:ext cx="5718816" cy="4699927"/>
            <a:chOff x="184225" y="1478080"/>
            <a:chExt cx="5718816" cy="4699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225" y="1491206"/>
              <a:ext cx="5648196" cy="468680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485464" y="3968004"/>
                  <a:ext cx="1417577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ar-AE" sz="1200" b="1" dirty="0" smtClean="0"/>
                    <a:t>المحور الحقيقي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ar-AE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</m:oMath>
                  </a14:m>
                  <a:r>
                    <a:rPr lang="ar-AE" sz="1200" b="1" dirty="0" smtClean="0"/>
                    <a:t> </a:t>
                  </a:r>
                  <a:endParaRPr lang="ar-SA" sz="1200" b="1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5464" y="3968004"/>
                  <a:ext cx="1417577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444" b="-15556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271103" y="1478080"/>
                  <a:ext cx="1253762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ar-AE" sz="1200" b="1" dirty="0" smtClean="0"/>
                    <a:t>المحور التخيلي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ar-AE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103" y="1478080"/>
                  <a:ext cx="1253762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174" r="-488" b="-13043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7640642" y="2627873"/>
                <a:ext cx="1798326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القيمة المطلقة للعدد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: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642" y="2627873"/>
                <a:ext cx="1798326" cy="476285"/>
              </a:xfrm>
              <a:prstGeom prst="roundRect">
                <a:avLst/>
              </a:prstGeom>
              <a:blipFill rotWithShape="0">
                <a:blip r:embed="rId9"/>
                <a:stretch>
                  <a:fillRect l="-1684" b="-125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037079" y="1433070"/>
                <a:ext cx="1287881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079" y="1433070"/>
                <a:ext cx="1287881" cy="476285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6006605" y="3201504"/>
                <a:ext cx="1908548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605" y="3201504"/>
                <a:ext cx="1908548" cy="573633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604500" y="3241521"/>
                <a:ext cx="1310653" cy="47628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500" y="3241521"/>
                <a:ext cx="1310653" cy="476285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034899" y="3879135"/>
                <a:ext cx="1902182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899" y="3879135"/>
                <a:ext cx="1902182" cy="573633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060414" y="4541632"/>
                <a:ext cx="2047460" cy="57363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14" y="4541632"/>
                <a:ext cx="2047460" cy="573633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V="1">
            <a:off x="3008323" y="3893957"/>
            <a:ext cx="2185929" cy="5455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157636" y="3059691"/>
            <a:ext cx="14748" cy="819159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726890" y="2645281"/>
            <a:ext cx="934724" cy="465249"/>
            <a:chOff x="3253328" y="4257393"/>
            <a:chExt cx="934724" cy="465249"/>
          </a:xfrm>
        </p:grpSpPr>
        <p:sp>
          <p:nvSpPr>
            <p:cNvPr id="33" name="Flowchart: Connector 32"/>
            <p:cNvSpPr/>
            <p:nvPr/>
          </p:nvSpPr>
          <p:spPr>
            <a:xfrm flipH="1">
              <a:off x="3651195" y="4547952"/>
              <a:ext cx="103238" cy="174690"/>
            </a:xfrm>
            <a:prstGeom prst="flowChartConnector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53328" y="4257393"/>
                  <a:ext cx="93472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328" y="4257393"/>
                  <a:ext cx="934724" cy="3077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921171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</TotalTime>
  <Words>1104</Words>
  <Application>Microsoft Office PowerPoint</Application>
  <PresentationFormat>Widescreen</PresentationFormat>
  <Paragraphs>365</Paragraphs>
  <Slides>36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Times New Roman</vt:lpstr>
      <vt:lpstr>Calibri Light</vt:lpstr>
      <vt:lpstr>Calibri</vt:lpstr>
      <vt:lpstr>Cambria Math</vt:lpstr>
      <vt:lpstr>Arial</vt:lpstr>
      <vt:lpstr>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Eyad Awwad</dc:creator>
  <cp:lastModifiedBy>Dell</cp:lastModifiedBy>
  <cp:revision>193</cp:revision>
  <dcterms:created xsi:type="dcterms:W3CDTF">2021-03-18T12:57:22Z</dcterms:created>
  <dcterms:modified xsi:type="dcterms:W3CDTF">2022-02-13T08:01:55Z</dcterms:modified>
</cp:coreProperties>
</file>