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494" r:id="rId2"/>
    <p:sldId id="495" r:id="rId3"/>
    <p:sldId id="496" r:id="rId4"/>
    <p:sldId id="508" r:id="rId5"/>
    <p:sldId id="498" r:id="rId6"/>
    <p:sldId id="532" r:id="rId7"/>
    <p:sldId id="503" r:id="rId8"/>
    <p:sldId id="491" r:id="rId9"/>
    <p:sldId id="504" r:id="rId10"/>
    <p:sldId id="509" r:id="rId11"/>
    <p:sldId id="291" r:id="rId12"/>
    <p:sldId id="1758" r:id="rId13"/>
    <p:sldId id="265" r:id="rId14"/>
    <p:sldId id="272" r:id="rId15"/>
    <p:sldId id="531" r:id="rId16"/>
    <p:sldId id="1774" r:id="rId17"/>
    <p:sldId id="527" r:id="rId18"/>
    <p:sldId id="52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89" autoAdjust="0"/>
    <p:restoredTop sz="94660"/>
  </p:normalViewPr>
  <p:slideViewPr>
    <p:cSldViewPr snapToGrid="0">
      <p:cViewPr>
        <p:scale>
          <a:sx n="46" d="100"/>
          <a:sy n="46" d="100"/>
        </p:scale>
        <p:origin x="1866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F677C-0F91-4EF3-8FD0-34026A0A3FA4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348F3A-2BF4-40E7-9B48-D9A7F61E1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305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68764-2EDE-4A02-86CA-946F5F7A4F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8CEE95-53BE-4AE9-8239-C7D5868FB9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8C35B-1987-428D-AEC2-A1AFC339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05FF2-D529-45A9-BF69-CE92FED7743E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D69AF-D339-45AA-A8C5-EFDF7A1C2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8674F-8BF5-4CA9-9016-F2C480B41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6BC0-7761-425F-944F-A5B580A35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624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BE842-4C33-4F17-97BD-888E7A38F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143E13-A8D2-4BAA-AB71-84B96FC41D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A366E-10E7-4C76-BA55-CCD8F71AE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05FF2-D529-45A9-BF69-CE92FED7743E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E353E-1CE5-431E-B430-FB5163C64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197E4-0345-4D1B-BDC4-3F1229A3A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6BC0-7761-425F-944F-A5B580A35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32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FCE438-7DEF-4732-B98C-FFDEBD6491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9DF0DD-4D51-42DA-A9B5-91E4C39B6F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5F3C9-80E6-4676-81E0-1BDFD27AA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05FF2-D529-45A9-BF69-CE92FED7743E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038E8-DB60-4168-BE91-BA09C38BF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1F646-158E-4279-AFF1-2101D6D88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6BC0-7761-425F-944F-A5B580A35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42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0E7C4-927B-4403-A8F5-C81A107E3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E7A69-C8A9-4368-914F-880886006B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A73DE0-086B-4645-8D4A-2652C3E3C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05FF2-D529-45A9-BF69-CE92FED7743E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3B4EA2-4E82-4580-8DF4-07A58C8B3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3D0AD-C8AD-41A8-97BA-0F2686780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6BC0-7761-425F-944F-A5B580A35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374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CEC1B-5FE4-46BB-9EAC-8ABFB6FFF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91B8C0-F925-490E-AF08-A8868098FD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F4A6B-6878-47B0-98A5-966729E51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05FF2-D529-45A9-BF69-CE92FED7743E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3842F-184A-4CB4-B691-8FC22DA33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0E1D27-C0CD-4B3A-86BD-080279DF2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6BC0-7761-425F-944F-A5B580A35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23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9CA49-5424-4E16-9B6F-DBD622C72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181D8-0D4D-40C6-8581-14B6BB593E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CFA27F-5544-4B5A-B1E8-AA729E83A8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660DD5-2F70-48B1-82B2-1421BF043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05FF2-D529-45A9-BF69-CE92FED7743E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BDCAE1-C449-4DE5-9FB9-3645FBFDB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7D93E8-F319-4CEF-B9CE-861CE4A11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6BC0-7761-425F-944F-A5B580A35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22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C2F87-BE3D-49D7-9F9B-8EDE4C826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529456-5AB9-44D6-9B36-97C3189D8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CCA749-FECF-434D-88E8-DFC715E9DA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A7082-C239-4137-AD11-05AD1EB024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887A4C-FCEA-4279-B0E7-A71353F7F1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723274-DE4E-45C8-A1F6-D527D44DB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05FF2-D529-45A9-BF69-CE92FED7743E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C72579-05B0-44C5-A1A5-8509909E5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558FD9-816F-47D7-8E77-5FE66A0DF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6BC0-7761-425F-944F-A5B580A35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786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4AC1A-5AB2-4F41-AFC6-D74419014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A76F69-F27E-47FA-ADCD-DC86908D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05FF2-D529-45A9-BF69-CE92FED7743E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D70AB7-B4D5-4FBD-A187-C610D7094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E5E2C6-E021-4016-A15D-915F76559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6BC0-7761-425F-944F-A5B580A35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900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274287-A923-4EBD-A509-445EF2463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05FF2-D529-45A9-BF69-CE92FED7743E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A42738-99BD-4F96-8523-C198E8084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F5D7F-7E07-4AB3-92F1-CF8AB40C1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6BC0-7761-425F-944F-A5B580A35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381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B1A5B-F8EC-4C74-BA1D-FAEACF2E8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1921C-753D-4053-B474-AE391CADF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912421-9EAA-4F5F-8157-101C25E7C8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D5BCFA-5EC0-428A-9CC6-CA461AFE3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05FF2-D529-45A9-BF69-CE92FED7743E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240751-0A29-4F77-8A39-A7EE1B3DB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1F8C4-32FE-48D8-AB22-938800391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6BC0-7761-425F-944F-A5B580A35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821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A5ABE-E221-4A65-AB46-5AFC47AEB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27A2A-6C76-47B6-95FE-4429AAF66B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FE4D5A-EE83-4C78-8BF1-93E9EE73F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580B1A-00EB-4F04-8AEE-57A3B0282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05FF2-D529-45A9-BF69-CE92FED7743E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9469CD-CE6C-4A28-922B-1841A6D8E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7D3EA-CD77-4A9A-B362-2BE73FE7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6BC0-7761-425F-944F-A5B580A35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49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81906D-F4B9-4D09-AA80-7F2F2411D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3D1CA1-F2F9-4D57-88DE-77468AE22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9FD0B8-7B13-4341-A78D-BB53FD8B8A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05FF2-D529-45A9-BF69-CE92FED7743E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F30E03-3656-4C4E-8C7B-E1E4E8FA9D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0E0848-CDF2-4242-A6BB-3230223CF2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C6BC0-7761-425F-944F-A5B580A35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557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4.gif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33.png"/><Relationship Id="rId4" Type="http://schemas.openxmlformats.org/officeDocument/2006/relationships/image" Target="../media/image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5.png"/><Relationship Id="rId7" Type="http://schemas.openxmlformats.org/officeDocument/2006/relationships/image" Target="../media/image8.gif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7.wdp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12" Type="http://schemas.openxmlformats.org/officeDocument/2006/relationships/image" Target="../media/image14.png"/><Relationship Id="rId2" Type="http://schemas.openxmlformats.org/officeDocument/2006/relationships/image" Target="../media/image5.png"/><Relationship Id="rId16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microsoft.com/office/2007/relationships/hdphoto" Target="../media/hdphoto8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5.wdp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hyperlink" Target="https://www.jigsawplanet.com/?rc=play&amp;pid=3efb763176a0&amp;pieces=6" TargetMode="External"/><Relationship Id="rId4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4.gif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C6F9BB9E-7870-412E-8152-B46B3D39C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538" y="5678387"/>
            <a:ext cx="731520" cy="7315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928B6D-95F7-4179-8E9E-B297ABB49CD6}"/>
              </a:ext>
            </a:extLst>
          </p:cNvPr>
          <p:cNvSpPr txBox="1"/>
          <p:nvPr/>
        </p:nvSpPr>
        <p:spPr>
          <a:xfrm>
            <a:off x="2470098" y="1750730"/>
            <a:ext cx="7251803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dirty="0">
                <a:solidFill>
                  <a:srgbClr val="FF0000"/>
                </a:solidFill>
                <a:cs typeface="(AH) Manal Black" pitchFamily="2" charset="-78"/>
              </a:rPr>
              <a:t>أ</a:t>
            </a:r>
            <a:r>
              <a:rPr lang="ar-BH" sz="4000" dirty="0">
                <a:cs typeface="(AH) Manal Black" pitchFamily="2" charset="-78"/>
              </a:rPr>
              <a:t>هْلًا و</a:t>
            </a:r>
            <a:r>
              <a:rPr lang="ar-BH" sz="4000" dirty="0">
                <a:solidFill>
                  <a:srgbClr val="FF0000"/>
                </a:solidFill>
                <a:cs typeface="(AH) Manal Black" pitchFamily="2" charset="-78"/>
              </a:rPr>
              <a:t>َ</a:t>
            </a:r>
            <a:r>
              <a:rPr lang="ar-BH" sz="4000" dirty="0">
                <a:cs typeface="(AH) Manal Black" pitchFamily="2" charset="-78"/>
              </a:rPr>
              <a:t>سْهْلًا بِكُم أَصْدِقائي </a:t>
            </a:r>
          </a:p>
          <a:p>
            <a:pPr algn="ctr" rtl="1">
              <a:lnSpc>
                <a:spcPct val="150000"/>
              </a:lnSpc>
            </a:pPr>
            <a:r>
              <a:rPr lang="ar-BH" sz="4000" dirty="0">
                <a:cs typeface="(AH) Manal Black" pitchFamily="2" charset="-78"/>
              </a:rPr>
              <a:t>أَتَمنى لَكُم يَوْم دِراسي جديد </a:t>
            </a:r>
          </a:p>
          <a:p>
            <a:pPr algn="ctr" rtl="1">
              <a:lnSpc>
                <a:spcPct val="150000"/>
              </a:lnSpc>
            </a:pPr>
            <a:r>
              <a:rPr lang="ar-BH" sz="4000" dirty="0">
                <a:cs typeface="(AH) Manal Black" pitchFamily="2" charset="-78"/>
              </a:rPr>
              <a:t>حافِل بالأمل والتفاؤل .</a:t>
            </a:r>
            <a:endParaRPr lang="en-US" sz="4000" dirty="0">
              <a:cs typeface="(AH) Manal Black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F8EDB7-E086-480C-A311-7AEB11174C13}"/>
              </a:ext>
            </a:extLst>
          </p:cNvPr>
          <p:cNvSpPr txBox="1"/>
          <p:nvPr/>
        </p:nvSpPr>
        <p:spPr>
          <a:xfrm>
            <a:off x="4502040" y="6318696"/>
            <a:ext cx="3187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400" b="1" dirty="0">
                <a:latin typeface="Aldhabi" panose="01000000000000000000" pitchFamily="2" charset="-78"/>
                <a:cs typeface="Aldhabi" panose="01000000000000000000" pitchFamily="2" charset="-78"/>
              </a:rPr>
              <a:t>لِنَكُن رَمْوزًا يَفْخر بها وَطَنُنا الْغالي بِجِدِّنا واجْتِهادنا.</a:t>
            </a:r>
            <a:endParaRPr lang="en-US" sz="2400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7" name="Picture 6" descr="A picture containing accessory, colorful, insect&#10;&#10;Description automatically generated">
            <a:extLst>
              <a:ext uri="{FF2B5EF4-FFF2-40B4-BE49-F238E27FC236}">
                <a16:creationId xmlns:a16="http://schemas.microsoft.com/office/drawing/2014/main" id="{2ED1E52F-A19A-4E44-BDB6-C61B6413CD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75" b="91250" l="6268" r="96581">
                        <a14:foregroundMark x1="75783" y1="51875" x2="44444" y2="56250"/>
                        <a14:foregroundMark x1="44444" y1="57500" x2="54701" y2="80625"/>
                        <a14:foregroundMark x1="56125" y1="79063" x2="20228" y2="45313"/>
                        <a14:foregroundMark x1="20228" y1="45313" x2="6268" y2="43125"/>
                        <a14:foregroundMark x1="74644" y1="50313" x2="90313" y2="69063"/>
                        <a14:foregroundMark x1="90313" y1="69063" x2="83761" y2="11563"/>
                        <a14:foregroundMark x1="83761" y1="11563" x2="75783" y2="57500"/>
                        <a14:foregroundMark x1="75783" y1="57500" x2="65242" y2="40313"/>
                        <a14:foregroundMark x1="66667" y1="41563" x2="45584" y2="70625"/>
                        <a14:foregroundMark x1="61538" y1="69063" x2="86325" y2="53125"/>
                        <a14:foregroundMark x1="85185" y1="45938" x2="83761" y2="7187"/>
                        <a14:foregroundMark x1="54986" y1="91250" x2="54986" y2="91250"/>
                        <a14:foregroundMark x1="48433" y1="54375" x2="48433" y2="54375"/>
                        <a14:foregroundMark x1="50427" y1="54375" x2="45869" y2="51563"/>
                        <a14:foregroundMark x1="52137" y1="53438" x2="80342" y2="58438"/>
                        <a14:foregroundMark x1="96581" y1="63438" x2="96581" y2="63438"/>
                        <a14:foregroundMark x1="52137" y1="51563" x2="52137" y2="51563"/>
                        <a14:foregroundMark x1="52991" y1="60625" x2="52991" y2="60625"/>
                        <a14:foregroundMark x1="70370" y1="59375" x2="70370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960" y="5880126"/>
            <a:ext cx="1069848" cy="975360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0FF4302-8E6B-468E-B680-CE6EEB8102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6" y="279187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7A23339-88B1-4AF3-9705-DD2DC53C781A}"/>
              </a:ext>
            </a:extLst>
          </p:cNvPr>
          <p:cNvSpPr/>
          <p:nvPr/>
        </p:nvSpPr>
        <p:spPr>
          <a:xfrm>
            <a:off x="412307" y="752860"/>
            <a:ext cx="10518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80160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الترحيب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3733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9167E-6 -3.7037E-6 L 2.29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9167E-6 2.96296E-6 L 2.29167E-6 -0.07223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4.81481E-6 L -2.5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09693-D7F3-4B60-B3ED-49A2E6F113A2}"/>
              </a:ext>
            </a:extLst>
          </p:cNvPr>
          <p:cNvSpPr/>
          <p:nvPr/>
        </p:nvSpPr>
        <p:spPr>
          <a:xfrm>
            <a:off x="7919091" y="1014470"/>
            <a:ext cx="2869696" cy="116955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lvl="0" algn="ctr" rtl="1">
              <a:lnSpc>
                <a:spcPct val="200000"/>
              </a:lnSpc>
            </a:pPr>
            <a:r>
              <a:rPr lang="ar-BH" sz="40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AE" sz="4000" u="sng" dirty="0">
                <a:cs typeface="(AH) Manal Black" pitchFamily="2" charset="-78"/>
              </a:rPr>
              <a:t>الاستماع ا</a:t>
            </a:r>
            <a:r>
              <a:rPr lang="ar-BH" sz="4000" u="sng" dirty="0">
                <a:cs typeface="(AH) Manal Black" pitchFamily="2" charset="-78"/>
              </a:rPr>
              <a:t>لثاني: </a:t>
            </a:r>
            <a:endParaRPr lang="en-US" sz="4000" u="sng" dirty="0">
              <a:cs typeface="(AH) Manal Black" pitchFamily="2" charset="-78"/>
            </a:endParaRP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712B2CD-CDF0-4E69-A594-388D83CD3F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6" y="279187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D0C8B3B-9F42-4BBD-85E2-5F0C979C01BD}"/>
              </a:ext>
            </a:extLst>
          </p:cNvPr>
          <p:cNvSpPr/>
          <p:nvPr/>
        </p:nvSpPr>
        <p:spPr>
          <a:xfrm>
            <a:off x="156629" y="752860"/>
            <a:ext cx="1563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80160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عرض الدرس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7064BE-5E72-4889-BA06-37118B152A60}"/>
              </a:ext>
            </a:extLst>
          </p:cNvPr>
          <p:cNvSpPr/>
          <p:nvPr/>
        </p:nvSpPr>
        <p:spPr>
          <a:xfrm>
            <a:off x="7138269" y="6418727"/>
            <a:ext cx="22156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BH" sz="1600" dirty="0">
                <a:latin typeface="Calibri" panose="020F0502020204030204" pitchFamily="34" charset="0"/>
                <a:cs typeface="(AH) Manal Black" pitchFamily="2" charset="-78"/>
              </a:rPr>
              <a:t>يَسْتَوْعِبُ النَّصَّ السَّرْدِيَّ المَسْموع.</a:t>
            </a:r>
            <a:endParaRPr lang="en-US" sz="1200" u="sng" dirty="0"/>
          </a:p>
        </p:txBody>
      </p:sp>
      <p:pic>
        <p:nvPicPr>
          <p:cNvPr id="10" name="القلم الجديد">
            <a:hlinkClick r:id="" action="ppaction://media"/>
            <a:extLst>
              <a:ext uri="{FF2B5EF4-FFF2-40B4-BE49-F238E27FC236}">
                <a16:creationId xmlns:a16="http://schemas.microsoft.com/office/drawing/2014/main" id="{78A2B097-51F6-4D5E-B424-7D3CC512DD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3132" y="5568462"/>
            <a:ext cx="609600" cy="609600"/>
          </a:xfrm>
          <a:prstGeom prst="rect">
            <a:avLst/>
          </a:prstGeom>
        </p:spPr>
      </p:pic>
      <p:pic>
        <p:nvPicPr>
          <p:cNvPr id="11" name="Picture 10" descr="A picture containing stationary, writing implement, pencil&#10;&#10;Description automatically generated">
            <a:extLst>
              <a:ext uri="{FF2B5EF4-FFF2-40B4-BE49-F238E27FC236}">
                <a16:creationId xmlns:a16="http://schemas.microsoft.com/office/drawing/2014/main" id="{FF05973C-126B-48CA-9F07-D022C5D352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8934">
            <a:off x="6914108" y="1651082"/>
            <a:ext cx="1280160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1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81481E-6 L 3.54167E-6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600"/>
                            </p:stCondLst>
                            <p:childTnLst>
                              <p:par>
                                <p:cTn id="15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81481E-6 L 3.54167E-6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81481E-6 L 3.54167E-6 -0.07222 " pathEditMode="relative" rAng="0" ptsTypes="AA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600"/>
                            </p:stCondLst>
                            <p:childTnLst>
                              <p:par>
                                <p:cTn id="34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81481E-6 L 3.54167E-6 -0.07222 " pathEditMode="relative" rAng="0" ptsTypes="AA">
                                      <p:cBhvr>
                                        <p:cTn id="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95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build="allAtOnce"/>
      <p:bldP spid="9" grpId="1" build="allAtOnce"/>
      <p:bldP spid="9" grpId="2" build="allAtOnce"/>
      <p:bldP spid="9" grpId="3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B89A857C-BE7F-5A42-8C1C-01126328FA98}"/>
              </a:ext>
            </a:extLst>
          </p:cNvPr>
          <p:cNvSpPr/>
          <p:nvPr/>
        </p:nvSpPr>
        <p:spPr>
          <a:xfrm>
            <a:off x="2586228" y="1294140"/>
            <a:ext cx="73229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ar-AE" sz="3600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(AH) Manal Black" pitchFamily="2" charset="-78"/>
              </a:rPr>
              <a:t>مَيِّزْ بَيْنَ الْفِكْرَةِ الَّتي وَرَدتْ في النَّصِّ وَالَّتي لَمْ تَرِدْ فيهِ :</a:t>
            </a:r>
            <a:endParaRPr lang="en-US" sz="3600" dirty="0">
              <a:ln w="0"/>
              <a:solidFill>
                <a:srgbClr val="FF0000"/>
              </a:solidFill>
              <a:latin typeface="Calibri" panose="020F0502020204030204" pitchFamily="34" charset="0"/>
              <a:cs typeface="(AH) Manal Black" pitchFamily="2" charset="-78"/>
            </a:endParaRPr>
          </a:p>
        </p:txBody>
      </p:sp>
      <p:pic>
        <p:nvPicPr>
          <p:cNvPr id="27" name="Picture 2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06DEB6C-93A8-469B-B1F5-7725B58AD5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6" y="279187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83FAEB75-8DEE-4B7F-9AE4-4C59EBA85B14}"/>
              </a:ext>
            </a:extLst>
          </p:cNvPr>
          <p:cNvSpPr/>
          <p:nvPr/>
        </p:nvSpPr>
        <p:spPr>
          <a:xfrm>
            <a:off x="156629" y="752860"/>
            <a:ext cx="1563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80160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عرض الدرس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2D03E93-C360-459D-A220-F42A40BA5914}"/>
              </a:ext>
            </a:extLst>
          </p:cNvPr>
          <p:cNvSpPr/>
          <p:nvPr/>
        </p:nvSpPr>
        <p:spPr>
          <a:xfrm>
            <a:off x="7632085" y="384192"/>
            <a:ext cx="3453188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lvl="0" algn="ctr" rtl="1"/>
            <a:r>
              <a:rPr lang="ar-BH" sz="40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4000" u="sng" dirty="0">
                <a:cs typeface="(AH) Manal Black" pitchFamily="2" charset="-78"/>
              </a:rPr>
              <a:t>بَعْد</a:t>
            </a:r>
            <a:r>
              <a:rPr lang="ar-AE" sz="4000" u="sng" dirty="0">
                <a:cs typeface="(AH) Manal Black" pitchFamily="2" charset="-78"/>
              </a:rPr>
              <a:t> ال</a:t>
            </a:r>
            <a:r>
              <a:rPr lang="ar-BH" sz="4000" u="sng" dirty="0">
                <a:cs typeface="(AH) Manal Black" pitchFamily="2" charset="-78"/>
              </a:rPr>
              <a:t>ْ</a:t>
            </a:r>
            <a:r>
              <a:rPr lang="ar-AE" sz="4000" u="sng" dirty="0">
                <a:cs typeface="(AH) Manal Black" pitchFamily="2" charset="-78"/>
              </a:rPr>
              <a:t>اس</a:t>
            </a:r>
            <a:r>
              <a:rPr lang="ar-BH" sz="4000" u="sng" dirty="0">
                <a:cs typeface="(AH) Manal Black" pitchFamily="2" charset="-78"/>
              </a:rPr>
              <a:t>ْ</a:t>
            </a:r>
            <a:r>
              <a:rPr lang="ar-AE" sz="4000" u="sng" dirty="0">
                <a:cs typeface="(AH) Manal Black" pitchFamily="2" charset="-78"/>
              </a:rPr>
              <a:t>تم</a:t>
            </a:r>
            <a:r>
              <a:rPr lang="ar-BH" sz="4000" u="sng" dirty="0">
                <a:cs typeface="(AH) Manal Black" pitchFamily="2" charset="-78"/>
              </a:rPr>
              <a:t>ِ</a:t>
            </a:r>
            <a:r>
              <a:rPr lang="ar-AE" sz="4000" u="sng" dirty="0">
                <a:cs typeface="(AH) Manal Black" pitchFamily="2" charset="-78"/>
              </a:rPr>
              <a:t>اع الث</a:t>
            </a:r>
            <a:r>
              <a:rPr lang="ar-BH" sz="4000" u="sng" dirty="0">
                <a:cs typeface="(AH) Manal Black" pitchFamily="2" charset="-78"/>
              </a:rPr>
              <a:t>ّ</a:t>
            </a:r>
            <a:r>
              <a:rPr lang="ar-AE" sz="4000" u="sng" dirty="0">
                <a:cs typeface="(AH) Manal Black" pitchFamily="2" charset="-78"/>
              </a:rPr>
              <a:t>اني</a:t>
            </a:r>
            <a:r>
              <a:rPr lang="ar-BH" sz="4000" u="sng" dirty="0">
                <a:cs typeface="(AH) Manal Black" pitchFamily="2" charset="-78"/>
              </a:rPr>
              <a:t>: </a:t>
            </a:r>
            <a:endParaRPr lang="en-US" sz="4000" u="sng" dirty="0">
              <a:cs typeface="(AH) Manal Black" pitchFamily="2" charset="-78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5484731-7B80-4C96-AC1A-16E798F39C0E}"/>
              </a:ext>
            </a:extLst>
          </p:cNvPr>
          <p:cNvSpPr/>
          <p:nvPr/>
        </p:nvSpPr>
        <p:spPr>
          <a:xfrm>
            <a:off x="4687788" y="2277001"/>
            <a:ext cx="560133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ar-AE" sz="3200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أ</a:t>
            </a:r>
            <a:r>
              <a:rPr lang="ar-AE" sz="3600" dirty="0">
                <a:ln w="0"/>
                <a:latin typeface="Calibri" panose="020F0502020204030204" pitchFamily="34" charset="0"/>
                <a:cs typeface="(AH) Manal Black" pitchFamily="2" charset="-78"/>
              </a:rPr>
              <a:t>.  نَسِيَ حَسَنٌ أن يَأخُذَ قَلَمَهُ إِلى الْمَدْرَسَةِ. </a:t>
            </a:r>
            <a:endParaRPr lang="en-US" sz="3600" dirty="0">
              <a:ln w="0"/>
              <a:latin typeface="Calibri" panose="020F0502020204030204" pitchFamily="34" charset="0"/>
              <a:cs typeface="(AH) Manal Black" pitchFamily="2" charset="-78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D62F880-D426-4584-B2F2-7C30238882F8}"/>
              </a:ext>
            </a:extLst>
          </p:cNvPr>
          <p:cNvSpPr/>
          <p:nvPr/>
        </p:nvSpPr>
        <p:spPr>
          <a:xfrm>
            <a:off x="3921394" y="3029606"/>
            <a:ext cx="636772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ar-AE" sz="3600" dirty="0">
                <a:ln w="0"/>
                <a:latin typeface="Calibri" panose="020F0502020204030204" pitchFamily="34" charset="0"/>
                <a:cs typeface="(AH) Manal Black" pitchFamily="2" charset="-78"/>
              </a:rPr>
              <a:t>ب.  أخْبَرَ حَسَنٌ مُعَلِّمَهُ بِأَنَهُ لا يمْتَلِكُ قَلَمًا. </a:t>
            </a:r>
            <a:endParaRPr lang="en-US" sz="3600" dirty="0">
              <a:ln w="0"/>
              <a:latin typeface="Calibri" panose="020F0502020204030204" pitchFamily="34" charset="0"/>
              <a:cs typeface="(AH) Manal Black" pitchFamily="2" charset="-78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3152EE1-F224-49D9-8E65-B6F01FA65E76}"/>
              </a:ext>
            </a:extLst>
          </p:cNvPr>
          <p:cNvSpPr/>
          <p:nvPr/>
        </p:nvSpPr>
        <p:spPr>
          <a:xfrm>
            <a:off x="2195340" y="3738737"/>
            <a:ext cx="827485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ar-AE" sz="3600" dirty="0">
                <a:ln w="0"/>
                <a:latin typeface="Calibri" panose="020F0502020204030204" pitchFamily="34" charset="0"/>
                <a:cs typeface="(AH) Manal Black" pitchFamily="2" charset="-78"/>
              </a:rPr>
              <a:t>ج.  اقْتَرَحَتْ الأُمُّ على ابْنِها أَنْ يُهْدي عادلاً قَلَمًا جَديدًا .</a:t>
            </a:r>
            <a:endParaRPr lang="en-US" sz="3600" dirty="0">
              <a:ln w="0"/>
              <a:latin typeface="Calibri" panose="020F0502020204030204" pitchFamily="34" charset="0"/>
              <a:cs typeface="(AH) Manal Black" pitchFamily="2" charset="-78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5A3E973-689E-4F85-90D7-08E17DA25003}"/>
              </a:ext>
            </a:extLst>
          </p:cNvPr>
          <p:cNvSpPr/>
          <p:nvPr/>
        </p:nvSpPr>
        <p:spPr>
          <a:xfrm>
            <a:off x="6178337" y="4473260"/>
            <a:ext cx="426901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ar-BH" sz="3600" dirty="0">
                <a:ln w="0"/>
                <a:latin typeface="Calibri" panose="020F0502020204030204" pitchFamily="34" charset="0"/>
                <a:cs typeface="(AH) Manal Black" pitchFamily="2" charset="-78"/>
              </a:rPr>
              <a:t>د.</a:t>
            </a:r>
            <a:r>
              <a:rPr lang="ar-AE" sz="3600" dirty="0">
                <a:ln w="0"/>
                <a:latin typeface="Calibri" panose="020F0502020204030204" pitchFamily="34" charset="0"/>
                <a:cs typeface="(AH) Manal Black" pitchFamily="2" charset="-78"/>
              </a:rPr>
              <a:t> رَفَضَ عادِلٌ صداقةَ حَسَنٍ. </a:t>
            </a:r>
            <a:endParaRPr lang="en-US" sz="3600" dirty="0">
              <a:ln w="0"/>
              <a:latin typeface="Calibri" panose="020F0502020204030204" pitchFamily="34" charset="0"/>
              <a:cs typeface="(AH) Manal Black" pitchFamily="2" charset="-78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E1DE19A-F302-49F4-B90F-28A91077873B}"/>
              </a:ext>
            </a:extLst>
          </p:cNvPr>
          <p:cNvSpPr/>
          <p:nvPr/>
        </p:nvSpPr>
        <p:spPr>
          <a:xfrm>
            <a:off x="3921394" y="5119591"/>
            <a:ext cx="636772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ar-AE" sz="3600" dirty="0">
                <a:ln w="0"/>
                <a:latin typeface="Calibri" panose="020F0502020204030204" pitchFamily="34" charset="0"/>
                <a:cs typeface="(AH) Manal Black" pitchFamily="2" charset="-78"/>
              </a:rPr>
              <a:t>ه</a:t>
            </a:r>
            <a:r>
              <a:rPr lang="ar-BH" sz="3600" dirty="0">
                <a:ln w="0"/>
                <a:latin typeface="Calibri" panose="020F0502020204030204" pitchFamily="34" charset="0"/>
                <a:cs typeface="(AH) Manal Black" pitchFamily="2" charset="-78"/>
              </a:rPr>
              <a:t>ـ</a:t>
            </a:r>
            <a:r>
              <a:rPr lang="ar-AE" sz="3600" dirty="0">
                <a:ln w="0"/>
                <a:latin typeface="Calibri" panose="020F0502020204030204" pitchFamily="34" charset="0"/>
                <a:cs typeface="(AH) Manal Black" pitchFamily="2" charset="-78"/>
              </a:rPr>
              <a:t> .شَعَرَ حَسَنٌ بالرَّاحَةِ عِنْدما سامحه عادلٌ. </a:t>
            </a:r>
            <a:endParaRPr lang="en-US" sz="3600" dirty="0">
              <a:ln w="0"/>
              <a:latin typeface="Calibri" panose="020F0502020204030204" pitchFamily="34" charset="0"/>
              <a:cs typeface="(AH) Manal Black" pitchFamily="2" charset="-78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44F72AD-01E9-445D-A4A6-11895364F488}"/>
              </a:ext>
            </a:extLst>
          </p:cNvPr>
          <p:cNvSpPr/>
          <p:nvPr/>
        </p:nvSpPr>
        <p:spPr>
          <a:xfrm>
            <a:off x="3154998" y="2140188"/>
            <a:ext cx="153279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      ) 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2FCD218-1C87-48B1-85C7-5A148272D5AA}"/>
              </a:ext>
            </a:extLst>
          </p:cNvPr>
          <p:cNvSpPr/>
          <p:nvPr/>
        </p:nvSpPr>
        <p:spPr>
          <a:xfrm>
            <a:off x="3154997" y="2887061"/>
            <a:ext cx="153279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      ) 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4B7DFD3-0FE4-4EDD-B622-ABF3C21E17D1}"/>
              </a:ext>
            </a:extLst>
          </p:cNvPr>
          <p:cNvSpPr/>
          <p:nvPr/>
        </p:nvSpPr>
        <p:spPr>
          <a:xfrm>
            <a:off x="1744652" y="3659099"/>
            <a:ext cx="153279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      ) 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F4AB28C-DD2C-4D80-8A7F-25E18B084114}"/>
              </a:ext>
            </a:extLst>
          </p:cNvPr>
          <p:cNvSpPr/>
          <p:nvPr/>
        </p:nvSpPr>
        <p:spPr>
          <a:xfrm>
            <a:off x="4867292" y="4401918"/>
            <a:ext cx="153279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      ) 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CC10842-B529-498C-8403-BF1532934BD0}"/>
              </a:ext>
            </a:extLst>
          </p:cNvPr>
          <p:cNvSpPr/>
          <p:nvPr/>
        </p:nvSpPr>
        <p:spPr>
          <a:xfrm>
            <a:off x="3056520" y="4846635"/>
            <a:ext cx="153279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      ) 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" name="Picture 40" descr="Green correct answer clipart free image">
            <a:extLst>
              <a:ext uri="{FF2B5EF4-FFF2-40B4-BE49-F238E27FC236}">
                <a16:creationId xmlns:a16="http://schemas.microsoft.com/office/drawing/2014/main" id="{F7F55BDA-8ABA-48A1-AB58-2B74B41A2E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11" b="18889"/>
          <a:stretch/>
        </p:blipFill>
        <p:spPr bwMode="auto">
          <a:xfrm>
            <a:off x="3731384" y="2250812"/>
            <a:ext cx="637603" cy="63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 descr="wrong answer">
            <a:extLst>
              <a:ext uri="{FF2B5EF4-FFF2-40B4-BE49-F238E27FC236}">
                <a16:creationId xmlns:a16="http://schemas.microsoft.com/office/drawing/2014/main" id="{98FCD0E7-8860-494C-ABDC-45CEAD8C9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915" y="3113095"/>
            <a:ext cx="480974" cy="48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 descr="Green correct answer clipart free image">
            <a:extLst>
              <a:ext uri="{FF2B5EF4-FFF2-40B4-BE49-F238E27FC236}">
                <a16:creationId xmlns:a16="http://schemas.microsoft.com/office/drawing/2014/main" id="{76754222-BAB8-4995-A68A-26F049010F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11" b="18889"/>
          <a:stretch/>
        </p:blipFill>
        <p:spPr bwMode="auto">
          <a:xfrm>
            <a:off x="2200748" y="3764315"/>
            <a:ext cx="637603" cy="63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 descr="wrong answer">
            <a:extLst>
              <a:ext uri="{FF2B5EF4-FFF2-40B4-BE49-F238E27FC236}">
                <a16:creationId xmlns:a16="http://schemas.microsoft.com/office/drawing/2014/main" id="{CF4D2DC0-58D9-4D8A-9179-AC48C4D86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691" y="4617928"/>
            <a:ext cx="480974" cy="48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 descr="Green correct answer clipart free image">
            <a:extLst>
              <a:ext uri="{FF2B5EF4-FFF2-40B4-BE49-F238E27FC236}">
                <a16:creationId xmlns:a16="http://schemas.microsoft.com/office/drawing/2014/main" id="{E3D34B54-3235-426F-831D-B59BB47AE9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11" b="18889"/>
          <a:stretch/>
        </p:blipFill>
        <p:spPr bwMode="auto">
          <a:xfrm>
            <a:off x="3510982" y="4960824"/>
            <a:ext cx="637603" cy="63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E131358A-526D-49ED-AE5F-E68C2A681C62}"/>
              </a:ext>
            </a:extLst>
          </p:cNvPr>
          <p:cNvSpPr/>
          <p:nvPr/>
        </p:nvSpPr>
        <p:spPr>
          <a:xfrm>
            <a:off x="5212235" y="6457890"/>
            <a:ext cx="22156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BH" sz="1600" dirty="0">
                <a:latin typeface="Calibri" panose="020F0502020204030204" pitchFamily="34" charset="0"/>
                <a:cs typeface="(AH) Manal Black" pitchFamily="2" charset="-78"/>
              </a:rPr>
              <a:t>يَسْتَوْعِبُ النَّصَّ السَّرْدِيَّ المَسْموع.</a:t>
            </a:r>
            <a:endParaRPr lang="en-US" sz="1200" u="sng" dirty="0"/>
          </a:p>
        </p:txBody>
      </p:sp>
    </p:spTree>
    <p:extLst>
      <p:ext uri="{BB962C8B-B14F-4D97-AF65-F5344CB8AC3E}">
        <p14:creationId xmlns:p14="http://schemas.microsoft.com/office/powerpoint/2010/main" val="56806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9167E-6 -1.85185E-6 L 2.29167E-6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600"/>
                            </p:stCondLst>
                            <p:childTnLst>
                              <p:par>
                                <p:cTn id="15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9167E-6 -1.85185E-6 L 2.29167E-6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9167E-6 -1.85185E-6 L 2.29167E-6 -0.07222 " pathEditMode="relative" rAng="0" ptsTypes="AA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600"/>
                            </p:stCondLst>
                            <p:childTnLst>
                              <p:par>
                                <p:cTn id="34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9167E-6 -1.85185E-6 L 2.29167E-6 -0.07222 " pathEditMode="relative" rAng="0" ptsTypes="AA">
                                      <p:cBhvr>
                                        <p:cTn id="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6" grpId="0" build="allAtOnce"/>
      <p:bldP spid="46" grpId="1" build="allAtOnce"/>
      <p:bldP spid="46" grpId="2" build="allAtOnce"/>
      <p:bldP spid="46" grpId="3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BA75EB1-7B70-484E-A8B6-E042099E06B1}"/>
              </a:ext>
            </a:extLst>
          </p:cNvPr>
          <p:cNvGrpSpPr/>
          <p:nvPr/>
        </p:nvGrpSpPr>
        <p:grpSpPr>
          <a:xfrm>
            <a:off x="224925" y="2952869"/>
            <a:ext cx="2423622" cy="1856546"/>
            <a:chOff x="839647" y="2298308"/>
            <a:chExt cx="4023485" cy="3082075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0FEB4503-7C2A-430E-85C9-BE71CA7E4540}"/>
                </a:ext>
              </a:extLst>
            </p:cNvPr>
            <p:cNvGrpSpPr/>
            <p:nvPr/>
          </p:nvGrpSpPr>
          <p:grpSpPr>
            <a:xfrm>
              <a:off x="1263717" y="2801447"/>
              <a:ext cx="3321121" cy="2578936"/>
              <a:chOff x="4482548" y="1721125"/>
              <a:chExt cx="3226904" cy="4002983"/>
            </a:xfrm>
          </p:grpSpPr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D9138B1A-A20E-40A3-A8E4-5D150ED89727}"/>
                  </a:ext>
                </a:extLst>
              </p:cNvPr>
              <p:cNvSpPr/>
              <p:nvPr/>
            </p:nvSpPr>
            <p:spPr>
              <a:xfrm>
                <a:off x="6095999" y="2516256"/>
                <a:ext cx="1613451" cy="3207852"/>
              </a:xfrm>
              <a:custGeom>
                <a:avLst/>
                <a:gdLst>
                  <a:gd name="connsiteX0" fmla="*/ 0 w 1613451"/>
                  <a:gd name="connsiteY0" fmla="*/ 0 h 3207852"/>
                  <a:gd name="connsiteX1" fmla="*/ 1613451 w 1613451"/>
                  <a:gd name="connsiteY1" fmla="*/ 0 h 3207852"/>
                  <a:gd name="connsiteX2" fmla="*/ 1613451 w 1613451"/>
                  <a:gd name="connsiteY2" fmla="*/ 2266122 h 3207852"/>
                  <a:gd name="connsiteX3" fmla="*/ 0 w 1613451"/>
                  <a:gd name="connsiteY3" fmla="*/ 3207852 h 3207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3451" h="3207852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2266122"/>
                    </a:lnTo>
                    <a:lnTo>
                      <a:pt x="0" y="3207852"/>
                    </a:lnTo>
                    <a:close/>
                  </a:path>
                </a:pathLst>
              </a:custGeom>
              <a:solidFill>
                <a:srgbClr val="0C98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08E2A4AC-F782-44CB-AA16-2CFDAF64CED2}"/>
                  </a:ext>
                </a:extLst>
              </p:cNvPr>
              <p:cNvSpPr/>
              <p:nvPr/>
            </p:nvSpPr>
            <p:spPr>
              <a:xfrm>
                <a:off x="4482548" y="2516255"/>
                <a:ext cx="1613451" cy="3195431"/>
              </a:xfrm>
              <a:custGeom>
                <a:avLst/>
                <a:gdLst>
                  <a:gd name="connsiteX0" fmla="*/ 0 w 1613451"/>
                  <a:gd name="connsiteY0" fmla="*/ 0 h 3195431"/>
                  <a:gd name="connsiteX1" fmla="*/ 1613451 w 1613451"/>
                  <a:gd name="connsiteY1" fmla="*/ 0 h 3195431"/>
                  <a:gd name="connsiteX2" fmla="*/ 1613451 w 1613451"/>
                  <a:gd name="connsiteY2" fmla="*/ 3195431 h 3195431"/>
                  <a:gd name="connsiteX3" fmla="*/ 1592165 w 1613451"/>
                  <a:gd name="connsiteY3" fmla="*/ 3195431 h 3195431"/>
                  <a:gd name="connsiteX4" fmla="*/ 0 w 1613451"/>
                  <a:gd name="connsiteY4" fmla="*/ 2266124 h 3195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3451" h="3195431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3195431"/>
                    </a:lnTo>
                    <a:lnTo>
                      <a:pt x="1592165" y="3195431"/>
                    </a:lnTo>
                    <a:lnTo>
                      <a:pt x="0" y="2266124"/>
                    </a:lnTo>
                    <a:close/>
                  </a:path>
                </a:pathLst>
              </a:custGeom>
              <a:solidFill>
                <a:srgbClr val="16B8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Isosceles Triangle 110">
                <a:extLst>
                  <a:ext uri="{FF2B5EF4-FFF2-40B4-BE49-F238E27FC236}">
                    <a16:creationId xmlns:a16="http://schemas.microsoft.com/office/drawing/2014/main" id="{68FA6BA4-1DAF-438E-8B50-CD59FFAB3FA6}"/>
                  </a:ext>
                </a:extLst>
              </p:cNvPr>
              <p:cNvSpPr/>
              <p:nvPr/>
            </p:nvSpPr>
            <p:spPr>
              <a:xfrm rot="16200000">
                <a:off x="4494144" y="1709530"/>
                <a:ext cx="1590261" cy="1613452"/>
              </a:xfrm>
              <a:prstGeom prst="triangle">
                <a:avLst/>
              </a:prstGeom>
              <a:solidFill>
                <a:srgbClr val="0C98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Isosceles Triangle 111">
                <a:extLst>
                  <a:ext uri="{FF2B5EF4-FFF2-40B4-BE49-F238E27FC236}">
                    <a16:creationId xmlns:a16="http://schemas.microsoft.com/office/drawing/2014/main" id="{21DB588E-9502-4F0D-987D-852F315E5B76}"/>
                  </a:ext>
                </a:extLst>
              </p:cNvPr>
              <p:cNvSpPr/>
              <p:nvPr/>
            </p:nvSpPr>
            <p:spPr>
              <a:xfrm rot="5400000" flipH="1">
                <a:off x="6107595" y="1709530"/>
                <a:ext cx="1590261" cy="1613452"/>
              </a:xfrm>
              <a:prstGeom prst="triangle">
                <a:avLst/>
              </a:prstGeom>
              <a:solidFill>
                <a:srgbClr val="16B8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Rectangle 12">
              <a:extLst>
                <a:ext uri="{FF2B5EF4-FFF2-40B4-BE49-F238E27FC236}">
                  <a16:creationId xmlns:a16="http://schemas.microsoft.com/office/drawing/2014/main" id="{CB1F31CD-7800-4E2D-B36B-AC517E6F3F50}"/>
                </a:ext>
              </a:extLst>
            </p:cNvPr>
            <p:cNvSpPr/>
            <p:nvPr/>
          </p:nvSpPr>
          <p:spPr>
            <a:xfrm>
              <a:off x="2924277" y="3309143"/>
              <a:ext cx="1938855" cy="962838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8855" h="962838">
                  <a:moveTo>
                    <a:pt x="0" y="516835"/>
                  </a:moveTo>
                  <a:lnTo>
                    <a:pt x="1647307" y="0"/>
                  </a:lnTo>
                  <a:lnTo>
                    <a:pt x="1938855" y="459255"/>
                  </a:lnTo>
                  <a:lnTo>
                    <a:pt x="424070" y="962838"/>
                  </a:lnTo>
                  <a:lnTo>
                    <a:pt x="0" y="516835"/>
                  </a:lnTo>
                  <a:close/>
                </a:path>
              </a:pathLst>
            </a:custGeom>
            <a:solidFill>
              <a:srgbClr val="5BC8E5"/>
            </a:solidFill>
            <a:ln>
              <a:noFill/>
            </a:ln>
            <a:effectLst>
              <a:outerShdw blurRad="1905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2">
              <a:extLst>
                <a:ext uri="{FF2B5EF4-FFF2-40B4-BE49-F238E27FC236}">
                  <a16:creationId xmlns:a16="http://schemas.microsoft.com/office/drawing/2014/main" id="{C183AB38-BF63-42ED-B074-6C64A114721B}"/>
                </a:ext>
              </a:extLst>
            </p:cNvPr>
            <p:cNvSpPr/>
            <p:nvPr/>
          </p:nvSpPr>
          <p:spPr>
            <a:xfrm>
              <a:off x="839647" y="2366410"/>
              <a:ext cx="2084629" cy="949586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2084629"/>
                <a:gd name="connsiteY0" fmla="*/ 516835 h 962838"/>
                <a:gd name="connsiteX1" fmla="*/ 1647307 w 2084629"/>
                <a:gd name="connsiteY1" fmla="*/ 0 h 962838"/>
                <a:gd name="connsiteX2" fmla="*/ 2084629 w 2084629"/>
                <a:gd name="connsiteY2" fmla="*/ 472507 h 962838"/>
                <a:gd name="connsiteX3" fmla="*/ 424070 w 2084629"/>
                <a:gd name="connsiteY3" fmla="*/ 962838 h 962838"/>
                <a:gd name="connsiteX4" fmla="*/ 0 w 2084629"/>
                <a:gd name="connsiteY4" fmla="*/ 516835 h 962838"/>
                <a:gd name="connsiteX0" fmla="*/ 0 w 2084629"/>
                <a:gd name="connsiteY0" fmla="*/ 503583 h 949586"/>
                <a:gd name="connsiteX1" fmla="*/ 1753324 w 2084629"/>
                <a:gd name="connsiteY1" fmla="*/ 0 h 949586"/>
                <a:gd name="connsiteX2" fmla="*/ 2084629 w 2084629"/>
                <a:gd name="connsiteY2" fmla="*/ 459255 h 949586"/>
                <a:gd name="connsiteX3" fmla="*/ 424070 w 2084629"/>
                <a:gd name="connsiteY3" fmla="*/ 949586 h 949586"/>
                <a:gd name="connsiteX4" fmla="*/ 0 w 2084629"/>
                <a:gd name="connsiteY4" fmla="*/ 503583 h 94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4629" h="949586">
                  <a:moveTo>
                    <a:pt x="0" y="503583"/>
                  </a:moveTo>
                  <a:lnTo>
                    <a:pt x="1753324" y="0"/>
                  </a:lnTo>
                  <a:lnTo>
                    <a:pt x="2084629" y="459255"/>
                  </a:lnTo>
                  <a:lnTo>
                    <a:pt x="424070" y="949586"/>
                  </a:lnTo>
                  <a:lnTo>
                    <a:pt x="0" y="503583"/>
                  </a:lnTo>
                  <a:close/>
                </a:path>
              </a:pathLst>
            </a:custGeom>
            <a:solidFill>
              <a:srgbClr val="5BC8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2">
              <a:extLst>
                <a:ext uri="{FF2B5EF4-FFF2-40B4-BE49-F238E27FC236}">
                  <a16:creationId xmlns:a16="http://schemas.microsoft.com/office/drawing/2014/main" id="{D5AD5411-47C5-4761-9452-B41F79C7B4AA}"/>
                </a:ext>
              </a:extLst>
            </p:cNvPr>
            <p:cNvSpPr/>
            <p:nvPr/>
          </p:nvSpPr>
          <p:spPr>
            <a:xfrm rot="2170651">
              <a:off x="3040269" y="2298308"/>
              <a:ext cx="1670155" cy="106293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616927 h 1062930"/>
                <a:gd name="connsiteX1" fmla="*/ 1918879 w 1938855"/>
                <a:gd name="connsiteY1" fmla="*/ 0 h 1062930"/>
                <a:gd name="connsiteX2" fmla="*/ 1938855 w 1938855"/>
                <a:gd name="connsiteY2" fmla="*/ 559347 h 1062930"/>
                <a:gd name="connsiteX3" fmla="*/ 424070 w 1938855"/>
                <a:gd name="connsiteY3" fmla="*/ 1062930 h 1062930"/>
                <a:gd name="connsiteX4" fmla="*/ 0 w 1938855"/>
                <a:gd name="connsiteY4" fmla="*/ 616927 h 1062930"/>
                <a:gd name="connsiteX0" fmla="*/ 0 w 1593202"/>
                <a:gd name="connsiteY0" fmla="*/ 528332 h 1062930"/>
                <a:gd name="connsiteX1" fmla="*/ 1573226 w 1593202"/>
                <a:gd name="connsiteY1" fmla="*/ 0 h 1062930"/>
                <a:gd name="connsiteX2" fmla="*/ 1593202 w 1593202"/>
                <a:gd name="connsiteY2" fmla="*/ 559347 h 1062930"/>
                <a:gd name="connsiteX3" fmla="*/ 78417 w 1593202"/>
                <a:gd name="connsiteY3" fmla="*/ 1062930 h 1062930"/>
                <a:gd name="connsiteX4" fmla="*/ 0 w 1593202"/>
                <a:gd name="connsiteY4" fmla="*/ 528332 h 1062930"/>
                <a:gd name="connsiteX0" fmla="*/ 0 w 1670155"/>
                <a:gd name="connsiteY0" fmla="*/ 528332 h 1062930"/>
                <a:gd name="connsiteX1" fmla="*/ 1573226 w 1670155"/>
                <a:gd name="connsiteY1" fmla="*/ 0 h 1062930"/>
                <a:gd name="connsiteX2" fmla="*/ 1670155 w 1670155"/>
                <a:gd name="connsiteY2" fmla="*/ 552325 h 1062930"/>
                <a:gd name="connsiteX3" fmla="*/ 78417 w 1670155"/>
                <a:gd name="connsiteY3" fmla="*/ 1062930 h 1062930"/>
                <a:gd name="connsiteX4" fmla="*/ 0 w 1670155"/>
                <a:gd name="connsiteY4" fmla="*/ 528332 h 1062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0155" h="1062930">
                  <a:moveTo>
                    <a:pt x="0" y="528332"/>
                  </a:moveTo>
                  <a:lnTo>
                    <a:pt x="1573226" y="0"/>
                  </a:lnTo>
                  <a:lnTo>
                    <a:pt x="1670155" y="552325"/>
                  </a:lnTo>
                  <a:lnTo>
                    <a:pt x="78417" y="1062930"/>
                  </a:lnTo>
                  <a:lnTo>
                    <a:pt x="0" y="528332"/>
                  </a:lnTo>
                  <a:close/>
                </a:path>
              </a:pathLst>
            </a:custGeom>
            <a:solidFill>
              <a:srgbClr val="5BC8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2">
              <a:extLst>
                <a:ext uri="{FF2B5EF4-FFF2-40B4-BE49-F238E27FC236}">
                  <a16:creationId xmlns:a16="http://schemas.microsoft.com/office/drawing/2014/main" id="{A200742F-7AA5-4001-9272-02246DD7AEC1}"/>
                </a:ext>
              </a:extLst>
            </p:cNvPr>
            <p:cNvSpPr/>
            <p:nvPr/>
          </p:nvSpPr>
          <p:spPr>
            <a:xfrm rot="2454037">
              <a:off x="1028402" y="3109938"/>
              <a:ext cx="1782764" cy="116700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703769 h 1149772"/>
                <a:gd name="connsiteX1" fmla="*/ 1660704 w 1938855"/>
                <a:gd name="connsiteY1" fmla="*/ 0 h 1149772"/>
                <a:gd name="connsiteX2" fmla="*/ 1938855 w 1938855"/>
                <a:gd name="connsiteY2" fmla="*/ 646189 h 1149772"/>
                <a:gd name="connsiteX3" fmla="*/ 424070 w 1938855"/>
                <a:gd name="connsiteY3" fmla="*/ 1149772 h 1149772"/>
                <a:gd name="connsiteX4" fmla="*/ 0 w 1938855"/>
                <a:gd name="connsiteY4" fmla="*/ 703769 h 1149772"/>
                <a:gd name="connsiteX0" fmla="*/ 122060 w 2060915"/>
                <a:gd name="connsiteY0" fmla="*/ 703769 h 1167000"/>
                <a:gd name="connsiteX1" fmla="*/ 1782764 w 2060915"/>
                <a:gd name="connsiteY1" fmla="*/ 0 h 1167000"/>
                <a:gd name="connsiteX2" fmla="*/ 2060915 w 2060915"/>
                <a:gd name="connsiteY2" fmla="*/ 646189 h 1167000"/>
                <a:gd name="connsiteX3" fmla="*/ 0 w 2060915"/>
                <a:gd name="connsiteY3" fmla="*/ 1167000 h 1167000"/>
                <a:gd name="connsiteX4" fmla="*/ 122060 w 2060915"/>
                <a:gd name="connsiteY4" fmla="*/ 703769 h 1167000"/>
                <a:gd name="connsiteX0" fmla="*/ 122060 w 1782764"/>
                <a:gd name="connsiteY0" fmla="*/ 703769 h 1167000"/>
                <a:gd name="connsiteX1" fmla="*/ 1782764 w 1782764"/>
                <a:gd name="connsiteY1" fmla="*/ 0 h 1167000"/>
                <a:gd name="connsiteX2" fmla="*/ 1727113 w 1782764"/>
                <a:gd name="connsiteY2" fmla="*/ 584687 h 1167000"/>
                <a:gd name="connsiteX3" fmla="*/ 0 w 1782764"/>
                <a:gd name="connsiteY3" fmla="*/ 1167000 h 1167000"/>
                <a:gd name="connsiteX4" fmla="*/ 122060 w 1782764"/>
                <a:gd name="connsiteY4" fmla="*/ 703769 h 116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764" h="1167000">
                  <a:moveTo>
                    <a:pt x="122060" y="703769"/>
                  </a:moveTo>
                  <a:lnTo>
                    <a:pt x="1782764" y="0"/>
                  </a:lnTo>
                  <a:lnTo>
                    <a:pt x="1727113" y="584687"/>
                  </a:lnTo>
                  <a:lnTo>
                    <a:pt x="0" y="1167000"/>
                  </a:lnTo>
                  <a:lnTo>
                    <a:pt x="122060" y="703769"/>
                  </a:lnTo>
                  <a:close/>
                </a:path>
              </a:pathLst>
            </a:custGeom>
            <a:solidFill>
              <a:srgbClr val="5BC8E5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3" name="Trapezoid 17">
            <a:extLst>
              <a:ext uri="{FF2B5EF4-FFF2-40B4-BE49-F238E27FC236}">
                <a16:creationId xmlns:a16="http://schemas.microsoft.com/office/drawing/2014/main" id="{E883EFB2-2A3D-41BC-B139-A4C4BFB5B556}"/>
              </a:ext>
            </a:extLst>
          </p:cNvPr>
          <p:cNvSpPr/>
          <p:nvPr/>
        </p:nvSpPr>
        <p:spPr>
          <a:xfrm flipV="1">
            <a:off x="0" y="1231605"/>
            <a:ext cx="3015308" cy="2605446"/>
          </a:xfrm>
          <a:custGeom>
            <a:avLst/>
            <a:gdLst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2496234 w 3093205"/>
              <a:gd name="connsiteY2" fmla="*/ 0 h 2387884"/>
              <a:gd name="connsiteX3" fmla="*/ 3093205 w 3093205"/>
              <a:gd name="connsiteY3" fmla="*/ 2387884 h 2387884"/>
              <a:gd name="connsiteX4" fmla="*/ 0 w 3093205"/>
              <a:gd name="connsiteY4" fmla="*/ 2387884 h 2387884"/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1492343 w 3093205"/>
              <a:gd name="connsiteY2" fmla="*/ 10551 h 2387884"/>
              <a:gd name="connsiteX3" fmla="*/ 2496234 w 3093205"/>
              <a:gd name="connsiteY3" fmla="*/ 0 h 2387884"/>
              <a:gd name="connsiteX4" fmla="*/ 3093205 w 3093205"/>
              <a:gd name="connsiteY4" fmla="*/ 2387884 h 2387884"/>
              <a:gd name="connsiteX5" fmla="*/ 0 w 3093205"/>
              <a:gd name="connsiteY5" fmla="*/ 2387884 h 2387884"/>
              <a:gd name="connsiteX0" fmla="*/ 0 w 3093205"/>
              <a:gd name="connsiteY0" fmla="*/ 2672754 h 2672754"/>
              <a:gd name="connsiteX1" fmla="*/ 596971 w 3093205"/>
              <a:gd name="connsiteY1" fmla="*/ 284870 h 2672754"/>
              <a:gd name="connsiteX2" fmla="*/ 1492343 w 3093205"/>
              <a:gd name="connsiteY2" fmla="*/ 0 h 2672754"/>
              <a:gd name="connsiteX3" fmla="*/ 2496234 w 3093205"/>
              <a:gd name="connsiteY3" fmla="*/ 284870 h 2672754"/>
              <a:gd name="connsiteX4" fmla="*/ 3093205 w 3093205"/>
              <a:gd name="connsiteY4" fmla="*/ 2672754 h 2672754"/>
              <a:gd name="connsiteX5" fmla="*/ 0 w 3093205"/>
              <a:gd name="connsiteY5" fmla="*/ 2672754 h 267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3205" h="2672754">
                <a:moveTo>
                  <a:pt x="0" y="2672754"/>
                </a:moveTo>
                <a:lnTo>
                  <a:pt x="596971" y="284870"/>
                </a:lnTo>
                <a:lnTo>
                  <a:pt x="1492343" y="0"/>
                </a:lnTo>
                <a:lnTo>
                  <a:pt x="2496234" y="284870"/>
                </a:lnTo>
                <a:lnTo>
                  <a:pt x="3093205" y="2672754"/>
                </a:lnTo>
                <a:lnTo>
                  <a:pt x="0" y="2672754"/>
                </a:lnTo>
                <a:close/>
              </a:path>
            </a:pathLst>
          </a:custGeom>
          <a:gradFill flip="none" rotWithShape="1">
            <a:gsLst>
              <a:gs pos="100000">
                <a:srgbClr val="5BC8E5">
                  <a:alpha val="0"/>
                </a:srgbClr>
              </a:gs>
              <a:gs pos="0">
                <a:srgbClr val="0C98B4">
                  <a:alpha val="24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8191F9AA-F191-48B0-89BB-24BA0C8D5F98}"/>
              </a:ext>
            </a:extLst>
          </p:cNvPr>
          <p:cNvGrpSpPr/>
          <p:nvPr/>
        </p:nvGrpSpPr>
        <p:grpSpPr>
          <a:xfrm>
            <a:off x="465871" y="2468887"/>
            <a:ext cx="2168176" cy="1265542"/>
            <a:chOff x="480371" y="5028669"/>
            <a:chExt cx="2168176" cy="1265542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F39086E4-9866-479A-B64B-DFD76B6B537E}"/>
                </a:ext>
              </a:extLst>
            </p:cNvPr>
            <p:cNvSpPr txBox="1"/>
            <p:nvPr/>
          </p:nvSpPr>
          <p:spPr>
            <a:xfrm>
              <a:off x="480371" y="5028669"/>
              <a:ext cx="2168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b="1" dirty="0">
                <a:latin typeface="Century Gothic" panose="020B0502020202020204" pitchFamily="34" charset="0"/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B919FA4F-79BE-43BA-B0CD-1410F5985615}"/>
                </a:ext>
              </a:extLst>
            </p:cNvPr>
            <p:cNvSpPr txBox="1"/>
            <p:nvPr/>
          </p:nvSpPr>
          <p:spPr>
            <a:xfrm>
              <a:off x="480371" y="5340104"/>
              <a:ext cx="216817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kumimoji="0" lang="ar-BH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rlito"/>
                  <a:cs typeface="(AH) Manal Black" pitchFamily="2" charset="-78"/>
                  <a:sym typeface="Carlito"/>
                </a:rPr>
                <a:t>كَمْ </a:t>
              </a:r>
              <a:r>
                <a:rPr kumimoji="0" lang="ar-AE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rlito"/>
                  <a:cs typeface="(AH) Manal Black" pitchFamily="2" charset="-78"/>
                  <a:sym typeface="Carlito"/>
                </a:rPr>
                <a:t>عدد شخصيات القصة</a:t>
              </a:r>
              <a:r>
                <a:rPr kumimoji="0" lang="ar-BH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rlito"/>
                  <a:cs typeface="(AH) Manal Black" pitchFamily="2" charset="-78"/>
                  <a:sym typeface="Carlito"/>
                </a:rPr>
                <a:t>؟</a:t>
              </a:r>
              <a:endParaRPr lang="en-US" sz="2800" dirty="0">
                <a:solidFill>
                  <a:srgbClr val="C00000"/>
                </a:solidFill>
                <a:latin typeface="Century Gothic" panose="020B0502020202020204" pitchFamily="34" charset="0"/>
                <a:cs typeface="(AH) Manal Black" pitchFamily="2" charset="-78"/>
              </a:endParaRPr>
            </a:p>
          </p:txBody>
        </p:sp>
      </p:grpSp>
      <p:sp>
        <p:nvSpPr>
          <p:cNvPr id="117" name="TextBox 116">
            <a:extLst>
              <a:ext uri="{FF2B5EF4-FFF2-40B4-BE49-F238E27FC236}">
                <a16:creationId xmlns:a16="http://schemas.microsoft.com/office/drawing/2014/main" id="{CD1D71C6-4D4E-4C52-A4BC-FF973D0D027C}"/>
              </a:ext>
            </a:extLst>
          </p:cNvPr>
          <p:cNvSpPr txBox="1"/>
          <p:nvPr/>
        </p:nvSpPr>
        <p:spPr>
          <a:xfrm>
            <a:off x="704101" y="-1012972"/>
            <a:ext cx="1271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000" dirty="0">
                <a:cs typeface="(AH) Manal Black" pitchFamily="2" charset="-78"/>
              </a:rPr>
              <a:t>أربَعة أَشْخاص</a:t>
            </a:r>
            <a:endParaRPr lang="en-US" sz="2000" dirty="0">
              <a:cs typeface="(AH) Manal Black" pitchFamily="2" charset="-78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B6A4C66C-8D11-4684-A7BD-0085BFDE3BD5}"/>
              </a:ext>
            </a:extLst>
          </p:cNvPr>
          <p:cNvGrpSpPr/>
          <p:nvPr/>
        </p:nvGrpSpPr>
        <p:grpSpPr>
          <a:xfrm>
            <a:off x="3240233" y="2988908"/>
            <a:ext cx="2423622" cy="1856546"/>
            <a:chOff x="839647" y="2298308"/>
            <a:chExt cx="4023485" cy="3082075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7DD461C2-089B-480C-9085-060A343F3E0B}"/>
                </a:ext>
              </a:extLst>
            </p:cNvPr>
            <p:cNvGrpSpPr/>
            <p:nvPr/>
          </p:nvGrpSpPr>
          <p:grpSpPr>
            <a:xfrm>
              <a:off x="1263717" y="2801447"/>
              <a:ext cx="3321121" cy="2578936"/>
              <a:chOff x="4482548" y="1721125"/>
              <a:chExt cx="3226904" cy="4002983"/>
            </a:xfrm>
          </p:grpSpPr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31BE72A9-F5A3-4173-AD21-6B99C696D696}"/>
                  </a:ext>
                </a:extLst>
              </p:cNvPr>
              <p:cNvSpPr/>
              <p:nvPr/>
            </p:nvSpPr>
            <p:spPr>
              <a:xfrm>
                <a:off x="6095999" y="2516256"/>
                <a:ext cx="1613451" cy="3207852"/>
              </a:xfrm>
              <a:custGeom>
                <a:avLst/>
                <a:gdLst>
                  <a:gd name="connsiteX0" fmla="*/ 0 w 1613451"/>
                  <a:gd name="connsiteY0" fmla="*/ 0 h 3207852"/>
                  <a:gd name="connsiteX1" fmla="*/ 1613451 w 1613451"/>
                  <a:gd name="connsiteY1" fmla="*/ 0 h 3207852"/>
                  <a:gd name="connsiteX2" fmla="*/ 1613451 w 1613451"/>
                  <a:gd name="connsiteY2" fmla="*/ 2266122 h 3207852"/>
                  <a:gd name="connsiteX3" fmla="*/ 0 w 1613451"/>
                  <a:gd name="connsiteY3" fmla="*/ 3207852 h 3207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3451" h="3207852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2266122"/>
                    </a:lnTo>
                    <a:lnTo>
                      <a:pt x="0" y="3207852"/>
                    </a:ln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81530E41-F956-4D64-8BCC-E1B89397682B}"/>
                  </a:ext>
                </a:extLst>
              </p:cNvPr>
              <p:cNvSpPr/>
              <p:nvPr/>
            </p:nvSpPr>
            <p:spPr>
              <a:xfrm>
                <a:off x="4482548" y="2516255"/>
                <a:ext cx="1613451" cy="3195431"/>
              </a:xfrm>
              <a:custGeom>
                <a:avLst/>
                <a:gdLst>
                  <a:gd name="connsiteX0" fmla="*/ 0 w 1613451"/>
                  <a:gd name="connsiteY0" fmla="*/ 0 h 3195431"/>
                  <a:gd name="connsiteX1" fmla="*/ 1613451 w 1613451"/>
                  <a:gd name="connsiteY1" fmla="*/ 0 h 3195431"/>
                  <a:gd name="connsiteX2" fmla="*/ 1613451 w 1613451"/>
                  <a:gd name="connsiteY2" fmla="*/ 3195431 h 3195431"/>
                  <a:gd name="connsiteX3" fmla="*/ 1592165 w 1613451"/>
                  <a:gd name="connsiteY3" fmla="*/ 3195431 h 3195431"/>
                  <a:gd name="connsiteX4" fmla="*/ 0 w 1613451"/>
                  <a:gd name="connsiteY4" fmla="*/ 2266124 h 3195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3451" h="3195431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3195431"/>
                    </a:lnTo>
                    <a:lnTo>
                      <a:pt x="1592165" y="3195431"/>
                    </a:lnTo>
                    <a:lnTo>
                      <a:pt x="0" y="2266124"/>
                    </a:lnTo>
                    <a:close/>
                  </a:path>
                </a:pathLst>
              </a:custGeom>
              <a:solidFill>
                <a:srgbClr val="FFD7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Isosceles Triangle 126">
                <a:extLst>
                  <a:ext uri="{FF2B5EF4-FFF2-40B4-BE49-F238E27FC236}">
                    <a16:creationId xmlns:a16="http://schemas.microsoft.com/office/drawing/2014/main" id="{8524BDAB-BB44-4FBC-9312-62322D468AC3}"/>
                  </a:ext>
                </a:extLst>
              </p:cNvPr>
              <p:cNvSpPr/>
              <p:nvPr/>
            </p:nvSpPr>
            <p:spPr>
              <a:xfrm rot="16200000">
                <a:off x="4494144" y="1709530"/>
                <a:ext cx="1590261" cy="1613452"/>
              </a:xfrm>
              <a:prstGeom prst="triangle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Isosceles Triangle 127">
                <a:extLst>
                  <a:ext uri="{FF2B5EF4-FFF2-40B4-BE49-F238E27FC236}">
                    <a16:creationId xmlns:a16="http://schemas.microsoft.com/office/drawing/2014/main" id="{65F6C3DC-9EAC-41EB-9645-2A6F0934DCDD}"/>
                  </a:ext>
                </a:extLst>
              </p:cNvPr>
              <p:cNvSpPr/>
              <p:nvPr/>
            </p:nvSpPr>
            <p:spPr>
              <a:xfrm rot="5400000" flipH="1">
                <a:off x="6107595" y="1709530"/>
                <a:ext cx="1590261" cy="1613452"/>
              </a:xfrm>
              <a:prstGeom prst="triangle">
                <a:avLst/>
              </a:prstGeom>
              <a:solidFill>
                <a:srgbClr val="FFE2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1" name="Rectangle 12">
              <a:extLst>
                <a:ext uri="{FF2B5EF4-FFF2-40B4-BE49-F238E27FC236}">
                  <a16:creationId xmlns:a16="http://schemas.microsoft.com/office/drawing/2014/main" id="{11390F00-5A96-4C74-8BE2-A4003FC16619}"/>
                </a:ext>
              </a:extLst>
            </p:cNvPr>
            <p:cNvSpPr/>
            <p:nvPr/>
          </p:nvSpPr>
          <p:spPr>
            <a:xfrm>
              <a:off x="2924277" y="3309143"/>
              <a:ext cx="1938855" cy="962838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8855" h="962838">
                  <a:moveTo>
                    <a:pt x="0" y="516835"/>
                  </a:moveTo>
                  <a:lnTo>
                    <a:pt x="1647307" y="0"/>
                  </a:lnTo>
                  <a:lnTo>
                    <a:pt x="1938855" y="459255"/>
                  </a:lnTo>
                  <a:lnTo>
                    <a:pt x="424070" y="962838"/>
                  </a:lnTo>
                  <a:lnTo>
                    <a:pt x="0" y="516835"/>
                  </a:lnTo>
                  <a:close/>
                </a:path>
              </a:pathLst>
            </a:custGeom>
            <a:solidFill>
              <a:srgbClr val="FFDD4B"/>
            </a:solidFill>
            <a:ln>
              <a:noFill/>
            </a:ln>
            <a:effectLst>
              <a:outerShdw blurRad="1905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">
              <a:extLst>
                <a:ext uri="{FF2B5EF4-FFF2-40B4-BE49-F238E27FC236}">
                  <a16:creationId xmlns:a16="http://schemas.microsoft.com/office/drawing/2014/main" id="{3063F6FC-D644-404C-B524-DEFC52ABD850}"/>
                </a:ext>
              </a:extLst>
            </p:cNvPr>
            <p:cNvSpPr/>
            <p:nvPr/>
          </p:nvSpPr>
          <p:spPr>
            <a:xfrm>
              <a:off x="839647" y="2366410"/>
              <a:ext cx="2084629" cy="949586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2084629"/>
                <a:gd name="connsiteY0" fmla="*/ 516835 h 962838"/>
                <a:gd name="connsiteX1" fmla="*/ 1647307 w 2084629"/>
                <a:gd name="connsiteY1" fmla="*/ 0 h 962838"/>
                <a:gd name="connsiteX2" fmla="*/ 2084629 w 2084629"/>
                <a:gd name="connsiteY2" fmla="*/ 472507 h 962838"/>
                <a:gd name="connsiteX3" fmla="*/ 424070 w 2084629"/>
                <a:gd name="connsiteY3" fmla="*/ 962838 h 962838"/>
                <a:gd name="connsiteX4" fmla="*/ 0 w 2084629"/>
                <a:gd name="connsiteY4" fmla="*/ 516835 h 962838"/>
                <a:gd name="connsiteX0" fmla="*/ 0 w 2084629"/>
                <a:gd name="connsiteY0" fmla="*/ 503583 h 949586"/>
                <a:gd name="connsiteX1" fmla="*/ 1753324 w 2084629"/>
                <a:gd name="connsiteY1" fmla="*/ 0 h 949586"/>
                <a:gd name="connsiteX2" fmla="*/ 2084629 w 2084629"/>
                <a:gd name="connsiteY2" fmla="*/ 459255 h 949586"/>
                <a:gd name="connsiteX3" fmla="*/ 424070 w 2084629"/>
                <a:gd name="connsiteY3" fmla="*/ 949586 h 949586"/>
                <a:gd name="connsiteX4" fmla="*/ 0 w 2084629"/>
                <a:gd name="connsiteY4" fmla="*/ 503583 h 94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4629" h="949586">
                  <a:moveTo>
                    <a:pt x="0" y="503583"/>
                  </a:moveTo>
                  <a:lnTo>
                    <a:pt x="1753324" y="0"/>
                  </a:lnTo>
                  <a:lnTo>
                    <a:pt x="2084629" y="459255"/>
                  </a:lnTo>
                  <a:lnTo>
                    <a:pt x="424070" y="949586"/>
                  </a:lnTo>
                  <a:lnTo>
                    <a:pt x="0" y="503583"/>
                  </a:lnTo>
                  <a:close/>
                </a:path>
              </a:pathLst>
            </a:custGeom>
            <a:solidFill>
              <a:srgbClr val="FFDD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">
              <a:extLst>
                <a:ext uri="{FF2B5EF4-FFF2-40B4-BE49-F238E27FC236}">
                  <a16:creationId xmlns:a16="http://schemas.microsoft.com/office/drawing/2014/main" id="{EA047598-DC41-49B5-922A-C39061BEBBD4}"/>
                </a:ext>
              </a:extLst>
            </p:cNvPr>
            <p:cNvSpPr/>
            <p:nvPr/>
          </p:nvSpPr>
          <p:spPr>
            <a:xfrm rot="2170651">
              <a:off x="3040269" y="2298308"/>
              <a:ext cx="1670155" cy="106293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616927 h 1062930"/>
                <a:gd name="connsiteX1" fmla="*/ 1918879 w 1938855"/>
                <a:gd name="connsiteY1" fmla="*/ 0 h 1062930"/>
                <a:gd name="connsiteX2" fmla="*/ 1938855 w 1938855"/>
                <a:gd name="connsiteY2" fmla="*/ 559347 h 1062930"/>
                <a:gd name="connsiteX3" fmla="*/ 424070 w 1938855"/>
                <a:gd name="connsiteY3" fmla="*/ 1062930 h 1062930"/>
                <a:gd name="connsiteX4" fmla="*/ 0 w 1938855"/>
                <a:gd name="connsiteY4" fmla="*/ 616927 h 1062930"/>
                <a:gd name="connsiteX0" fmla="*/ 0 w 1593202"/>
                <a:gd name="connsiteY0" fmla="*/ 528332 h 1062930"/>
                <a:gd name="connsiteX1" fmla="*/ 1573226 w 1593202"/>
                <a:gd name="connsiteY1" fmla="*/ 0 h 1062930"/>
                <a:gd name="connsiteX2" fmla="*/ 1593202 w 1593202"/>
                <a:gd name="connsiteY2" fmla="*/ 559347 h 1062930"/>
                <a:gd name="connsiteX3" fmla="*/ 78417 w 1593202"/>
                <a:gd name="connsiteY3" fmla="*/ 1062930 h 1062930"/>
                <a:gd name="connsiteX4" fmla="*/ 0 w 1593202"/>
                <a:gd name="connsiteY4" fmla="*/ 528332 h 1062930"/>
                <a:gd name="connsiteX0" fmla="*/ 0 w 1670155"/>
                <a:gd name="connsiteY0" fmla="*/ 528332 h 1062930"/>
                <a:gd name="connsiteX1" fmla="*/ 1573226 w 1670155"/>
                <a:gd name="connsiteY1" fmla="*/ 0 h 1062930"/>
                <a:gd name="connsiteX2" fmla="*/ 1670155 w 1670155"/>
                <a:gd name="connsiteY2" fmla="*/ 552325 h 1062930"/>
                <a:gd name="connsiteX3" fmla="*/ 78417 w 1670155"/>
                <a:gd name="connsiteY3" fmla="*/ 1062930 h 1062930"/>
                <a:gd name="connsiteX4" fmla="*/ 0 w 1670155"/>
                <a:gd name="connsiteY4" fmla="*/ 528332 h 1062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0155" h="1062930">
                  <a:moveTo>
                    <a:pt x="0" y="528332"/>
                  </a:moveTo>
                  <a:lnTo>
                    <a:pt x="1573226" y="0"/>
                  </a:lnTo>
                  <a:lnTo>
                    <a:pt x="1670155" y="552325"/>
                  </a:lnTo>
                  <a:lnTo>
                    <a:pt x="78417" y="1062930"/>
                  </a:lnTo>
                  <a:lnTo>
                    <a:pt x="0" y="528332"/>
                  </a:lnTo>
                  <a:close/>
                </a:path>
              </a:pathLst>
            </a:custGeom>
            <a:solidFill>
              <a:srgbClr val="FFDD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">
              <a:extLst>
                <a:ext uri="{FF2B5EF4-FFF2-40B4-BE49-F238E27FC236}">
                  <a16:creationId xmlns:a16="http://schemas.microsoft.com/office/drawing/2014/main" id="{BB661A12-3CD0-46F0-8850-EE42890511C8}"/>
                </a:ext>
              </a:extLst>
            </p:cNvPr>
            <p:cNvSpPr/>
            <p:nvPr/>
          </p:nvSpPr>
          <p:spPr>
            <a:xfrm rot="2454037">
              <a:off x="1028402" y="3109938"/>
              <a:ext cx="1782764" cy="116700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703769 h 1149772"/>
                <a:gd name="connsiteX1" fmla="*/ 1660704 w 1938855"/>
                <a:gd name="connsiteY1" fmla="*/ 0 h 1149772"/>
                <a:gd name="connsiteX2" fmla="*/ 1938855 w 1938855"/>
                <a:gd name="connsiteY2" fmla="*/ 646189 h 1149772"/>
                <a:gd name="connsiteX3" fmla="*/ 424070 w 1938855"/>
                <a:gd name="connsiteY3" fmla="*/ 1149772 h 1149772"/>
                <a:gd name="connsiteX4" fmla="*/ 0 w 1938855"/>
                <a:gd name="connsiteY4" fmla="*/ 703769 h 1149772"/>
                <a:gd name="connsiteX0" fmla="*/ 122060 w 2060915"/>
                <a:gd name="connsiteY0" fmla="*/ 703769 h 1167000"/>
                <a:gd name="connsiteX1" fmla="*/ 1782764 w 2060915"/>
                <a:gd name="connsiteY1" fmla="*/ 0 h 1167000"/>
                <a:gd name="connsiteX2" fmla="*/ 2060915 w 2060915"/>
                <a:gd name="connsiteY2" fmla="*/ 646189 h 1167000"/>
                <a:gd name="connsiteX3" fmla="*/ 0 w 2060915"/>
                <a:gd name="connsiteY3" fmla="*/ 1167000 h 1167000"/>
                <a:gd name="connsiteX4" fmla="*/ 122060 w 2060915"/>
                <a:gd name="connsiteY4" fmla="*/ 703769 h 1167000"/>
                <a:gd name="connsiteX0" fmla="*/ 122060 w 1782764"/>
                <a:gd name="connsiteY0" fmla="*/ 703769 h 1167000"/>
                <a:gd name="connsiteX1" fmla="*/ 1782764 w 1782764"/>
                <a:gd name="connsiteY1" fmla="*/ 0 h 1167000"/>
                <a:gd name="connsiteX2" fmla="*/ 1727113 w 1782764"/>
                <a:gd name="connsiteY2" fmla="*/ 584687 h 1167000"/>
                <a:gd name="connsiteX3" fmla="*/ 0 w 1782764"/>
                <a:gd name="connsiteY3" fmla="*/ 1167000 h 1167000"/>
                <a:gd name="connsiteX4" fmla="*/ 122060 w 1782764"/>
                <a:gd name="connsiteY4" fmla="*/ 703769 h 116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764" h="1167000">
                  <a:moveTo>
                    <a:pt x="122060" y="703769"/>
                  </a:moveTo>
                  <a:lnTo>
                    <a:pt x="1782764" y="0"/>
                  </a:lnTo>
                  <a:lnTo>
                    <a:pt x="1727113" y="584687"/>
                  </a:lnTo>
                  <a:lnTo>
                    <a:pt x="0" y="1167000"/>
                  </a:lnTo>
                  <a:lnTo>
                    <a:pt x="122060" y="703769"/>
                  </a:lnTo>
                  <a:close/>
                </a:path>
              </a:pathLst>
            </a:custGeom>
            <a:solidFill>
              <a:srgbClr val="FFDD4B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9" name="Trapezoid 17">
            <a:extLst>
              <a:ext uri="{FF2B5EF4-FFF2-40B4-BE49-F238E27FC236}">
                <a16:creationId xmlns:a16="http://schemas.microsoft.com/office/drawing/2014/main" id="{DF83D355-0B54-462E-9A5D-F1B49B626A9F}"/>
              </a:ext>
            </a:extLst>
          </p:cNvPr>
          <p:cNvSpPr/>
          <p:nvPr/>
        </p:nvSpPr>
        <p:spPr>
          <a:xfrm flipV="1">
            <a:off x="2988295" y="1226906"/>
            <a:ext cx="3015308" cy="2605446"/>
          </a:xfrm>
          <a:custGeom>
            <a:avLst/>
            <a:gdLst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2496234 w 3093205"/>
              <a:gd name="connsiteY2" fmla="*/ 0 h 2387884"/>
              <a:gd name="connsiteX3" fmla="*/ 3093205 w 3093205"/>
              <a:gd name="connsiteY3" fmla="*/ 2387884 h 2387884"/>
              <a:gd name="connsiteX4" fmla="*/ 0 w 3093205"/>
              <a:gd name="connsiteY4" fmla="*/ 2387884 h 2387884"/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1492343 w 3093205"/>
              <a:gd name="connsiteY2" fmla="*/ 10551 h 2387884"/>
              <a:gd name="connsiteX3" fmla="*/ 2496234 w 3093205"/>
              <a:gd name="connsiteY3" fmla="*/ 0 h 2387884"/>
              <a:gd name="connsiteX4" fmla="*/ 3093205 w 3093205"/>
              <a:gd name="connsiteY4" fmla="*/ 2387884 h 2387884"/>
              <a:gd name="connsiteX5" fmla="*/ 0 w 3093205"/>
              <a:gd name="connsiteY5" fmla="*/ 2387884 h 2387884"/>
              <a:gd name="connsiteX0" fmla="*/ 0 w 3093205"/>
              <a:gd name="connsiteY0" fmla="*/ 2672754 h 2672754"/>
              <a:gd name="connsiteX1" fmla="*/ 596971 w 3093205"/>
              <a:gd name="connsiteY1" fmla="*/ 284870 h 2672754"/>
              <a:gd name="connsiteX2" fmla="*/ 1492343 w 3093205"/>
              <a:gd name="connsiteY2" fmla="*/ 0 h 2672754"/>
              <a:gd name="connsiteX3" fmla="*/ 2496234 w 3093205"/>
              <a:gd name="connsiteY3" fmla="*/ 284870 h 2672754"/>
              <a:gd name="connsiteX4" fmla="*/ 3093205 w 3093205"/>
              <a:gd name="connsiteY4" fmla="*/ 2672754 h 2672754"/>
              <a:gd name="connsiteX5" fmla="*/ 0 w 3093205"/>
              <a:gd name="connsiteY5" fmla="*/ 2672754 h 267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3205" h="2672754">
                <a:moveTo>
                  <a:pt x="0" y="2672754"/>
                </a:moveTo>
                <a:lnTo>
                  <a:pt x="596971" y="284870"/>
                </a:lnTo>
                <a:lnTo>
                  <a:pt x="1492343" y="0"/>
                </a:lnTo>
                <a:lnTo>
                  <a:pt x="2496234" y="284870"/>
                </a:lnTo>
                <a:lnTo>
                  <a:pt x="3093205" y="2672754"/>
                </a:lnTo>
                <a:lnTo>
                  <a:pt x="0" y="2672754"/>
                </a:lnTo>
                <a:close/>
              </a:path>
            </a:pathLst>
          </a:custGeom>
          <a:gradFill flip="none" rotWithShape="1">
            <a:gsLst>
              <a:gs pos="100000">
                <a:srgbClr val="FFE265">
                  <a:alpha val="0"/>
                </a:srgbClr>
              </a:gs>
              <a:gs pos="0">
                <a:srgbClr val="FFCC66">
                  <a:alpha val="36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D6C25E12-8BBE-42A7-87DE-05467C74F42E}"/>
              </a:ext>
            </a:extLst>
          </p:cNvPr>
          <p:cNvGrpSpPr/>
          <p:nvPr/>
        </p:nvGrpSpPr>
        <p:grpSpPr>
          <a:xfrm>
            <a:off x="3438874" y="2135514"/>
            <a:ext cx="2224981" cy="3298526"/>
            <a:chOff x="423566" y="2099475"/>
            <a:chExt cx="2224981" cy="3298526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2A07D42F-C14B-4258-9DF2-2E3CDD49AF26}"/>
                </a:ext>
              </a:extLst>
            </p:cNvPr>
            <p:cNvSpPr txBox="1"/>
            <p:nvPr/>
          </p:nvSpPr>
          <p:spPr>
            <a:xfrm>
              <a:off x="480371" y="5028669"/>
              <a:ext cx="2168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b="1" dirty="0">
                <a:latin typeface="Century Gothic" panose="020B0502020202020204" pitchFamily="34" charset="0"/>
              </a:endParaRP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A37284F6-AA48-4A0C-B565-FAD74948AF62}"/>
                </a:ext>
              </a:extLst>
            </p:cNvPr>
            <p:cNvSpPr txBox="1"/>
            <p:nvPr/>
          </p:nvSpPr>
          <p:spPr>
            <a:xfrm>
              <a:off x="423566" y="2099475"/>
              <a:ext cx="2168176" cy="1654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hangingPunct="0">
                <a:lnSpc>
                  <a:spcPct val="90000"/>
                </a:lnSpc>
                <a:defRPr/>
              </a:pPr>
              <a:r>
                <a:rPr lang="ar-AE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ماذا ك</a:t>
              </a:r>
              <a:r>
                <a:rPr lang="ar-BH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ُ</a:t>
              </a:r>
              <a:r>
                <a:rPr lang="ar-AE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ن</a:t>
              </a:r>
              <a:r>
                <a:rPr lang="ar-BH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ْ</a:t>
              </a:r>
              <a:r>
                <a:rPr lang="ar-AE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ت</a:t>
              </a:r>
              <a:r>
                <a:rPr lang="ar-BH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َ</a:t>
              </a:r>
              <a:r>
                <a:rPr lang="ar-AE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 س</a:t>
              </a:r>
              <a:r>
                <a:rPr lang="ar-BH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َ</a:t>
              </a:r>
              <a:r>
                <a:rPr lang="ar-AE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ت</a:t>
              </a:r>
              <a:r>
                <a:rPr lang="ar-BH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َ</a:t>
              </a:r>
              <a:r>
                <a:rPr lang="ar-AE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ف</a:t>
              </a:r>
              <a:r>
                <a:rPr lang="ar-BH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ْ</a:t>
              </a:r>
              <a:r>
                <a:rPr lang="ar-AE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ع</a:t>
              </a:r>
              <a:r>
                <a:rPr lang="ar-BH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َ</a:t>
              </a:r>
              <a:r>
                <a:rPr lang="ar-AE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ل </a:t>
              </a:r>
              <a:r>
                <a:rPr lang="ar-AE" sz="2800" b="1" kern="0" dirty="0" err="1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ل</a:t>
              </a:r>
              <a:r>
                <a:rPr lang="ar-BH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َ</a:t>
              </a:r>
              <a:r>
                <a:rPr lang="ar-AE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و ك</a:t>
              </a:r>
              <a:r>
                <a:rPr lang="ar-BH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ُ</a:t>
              </a:r>
              <a:r>
                <a:rPr lang="ar-AE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ن</a:t>
              </a:r>
              <a:r>
                <a:rPr lang="ar-BH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ْ</a:t>
              </a:r>
              <a:r>
                <a:rPr lang="ar-AE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ت</a:t>
              </a:r>
              <a:r>
                <a:rPr lang="ar-BH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َ</a:t>
              </a:r>
              <a:r>
                <a:rPr lang="ar-AE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 م</a:t>
              </a:r>
              <a:r>
                <a:rPr lang="ar-BH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َ</a:t>
              </a:r>
              <a:r>
                <a:rPr lang="ar-AE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كان عاد</a:t>
              </a:r>
              <a:r>
                <a:rPr lang="ar-BH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ِ</a:t>
              </a:r>
              <a:r>
                <a:rPr lang="ar-AE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ل</a:t>
              </a:r>
              <a:r>
                <a:rPr lang="ar-BH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 عِنْدَما طَلَبَ مِنه حَسَن الْقَلَم؟</a:t>
              </a:r>
            </a:p>
          </p:txBody>
        </p:sp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id="{07DB56CB-87D4-4E2E-BBB8-8EDDEF565BFA}"/>
              </a:ext>
            </a:extLst>
          </p:cNvPr>
          <p:cNvSpPr txBox="1"/>
          <p:nvPr/>
        </p:nvSpPr>
        <p:spPr>
          <a:xfrm>
            <a:off x="3724128" y="-1012972"/>
            <a:ext cx="1271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000" dirty="0">
                <a:cs typeface="(AH) Manal Black" pitchFamily="2" charset="-78"/>
              </a:rPr>
              <a:t>أَعْطِهِ قَلَمْ وَأُساعِدُهُ.</a:t>
            </a:r>
            <a:endParaRPr lang="en-US" sz="2000" dirty="0">
              <a:cs typeface="(AH) Manal Black" pitchFamily="2" charset="-78"/>
            </a:endParaRPr>
          </a:p>
        </p:txBody>
      </p: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50B4CE68-48CC-4F28-9564-DF48B8AC33AF}"/>
              </a:ext>
            </a:extLst>
          </p:cNvPr>
          <p:cNvGrpSpPr/>
          <p:nvPr/>
        </p:nvGrpSpPr>
        <p:grpSpPr>
          <a:xfrm>
            <a:off x="6255541" y="3024947"/>
            <a:ext cx="2423622" cy="1856546"/>
            <a:chOff x="839647" y="2298308"/>
            <a:chExt cx="4023485" cy="3082075"/>
          </a:xfrm>
        </p:grpSpPr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DB3D4F48-5F83-46C3-BC56-2C605C457A37}"/>
                </a:ext>
              </a:extLst>
            </p:cNvPr>
            <p:cNvGrpSpPr/>
            <p:nvPr/>
          </p:nvGrpSpPr>
          <p:grpSpPr>
            <a:xfrm>
              <a:off x="1263717" y="2801447"/>
              <a:ext cx="3321121" cy="2578936"/>
              <a:chOff x="4482548" y="1721125"/>
              <a:chExt cx="3226904" cy="4002983"/>
            </a:xfrm>
          </p:grpSpPr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728069DA-CEAF-47AE-9F27-CE1866AC3884}"/>
                  </a:ext>
                </a:extLst>
              </p:cNvPr>
              <p:cNvSpPr/>
              <p:nvPr/>
            </p:nvSpPr>
            <p:spPr>
              <a:xfrm>
                <a:off x="6095999" y="2516256"/>
                <a:ext cx="1613451" cy="3207852"/>
              </a:xfrm>
              <a:custGeom>
                <a:avLst/>
                <a:gdLst>
                  <a:gd name="connsiteX0" fmla="*/ 0 w 1613451"/>
                  <a:gd name="connsiteY0" fmla="*/ 0 h 3207852"/>
                  <a:gd name="connsiteX1" fmla="*/ 1613451 w 1613451"/>
                  <a:gd name="connsiteY1" fmla="*/ 0 h 3207852"/>
                  <a:gd name="connsiteX2" fmla="*/ 1613451 w 1613451"/>
                  <a:gd name="connsiteY2" fmla="*/ 2266122 h 3207852"/>
                  <a:gd name="connsiteX3" fmla="*/ 0 w 1613451"/>
                  <a:gd name="connsiteY3" fmla="*/ 3207852 h 3207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3451" h="3207852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2266122"/>
                    </a:lnTo>
                    <a:lnTo>
                      <a:pt x="0" y="3207852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90586799-7CE8-41D7-A669-03967AF297B0}"/>
                  </a:ext>
                </a:extLst>
              </p:cNvPr>
              <p:cNvSpPr/>
              <p:nvPr/>
            </p:nvSpPr>
            <p:spPr>
              <a:xfrm>
                <a:off x="4482548" y="2516255"/>
                <a:ext cx="1613451" cy="3195431"/>
              </a:xfrm>
              <a:custGeom>
                <a:avLst/>
                <a:gdLst>
                  <a:gd name="connsiteX0" fmla="*/ 0 w 1613451"/>
                  <a:gd name="connsiteY0" fmla="*/ 0 h 3195431"/>
                  <a:gd name="connsiteX1" fmla="*/ 1613451 w 1613451"/>
                  <a:gd name="connsiteY1" fmla="*/ 0 h 3195431"/>
                  <a:gd name="connsiteX2" fmla="*/ 1613451 w 1613451"/>
                  <a:gd name="connsiteY2" fmla="*/ 3195431 h 3195431"/>
                  <a:gd name="connsiteX3" fmla="*/ 1592165 w 1613451"/>
                  <a:gd name="connsiteY3" fmla="*/ 3195431 h 3195431"/>
                  <a:gd name="connsiteX4" fmla="*/ 0 w 1613451"/>
                  <a:gd name="connsiteY4" fmla="*/ 2266124 h 3195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3451" h="3195431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3195431"/>
                    </a:lnTo>
                    <a:lnTo>
                      <a:pt x="1592165" y="3195431"/>
                    </a:lnTo>
                    <a:lnTo>
                      <a:pt x="0" y="2266124"/>
                    </a:lnTo>
                    <a:close/>
                  </a:path>
                </a:pathLst>
              </a:cu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Isosceles Triangle 141">
                <a:extLst>
                  <a:ext uri="{FF2B5EF4-FFF2-40B4-BE49-F238E27FC236}">
                    <a16:creationId xmlns:a16="http://schemas.microsoft.com/office/drawing/2014/main" id="{F46F2B83-3912-4B04-BB39-3B266BE2051A}"/>
                  </a:ext>
                </a:extLst>
              </p:cNvPr>
              <p:cNvSpPr/>
              <p:nvPr/>
            </p:nvSpPr>
            <p:spPr>
              <a:xfrm rot="16200000">
                <a:off x="4494144" y="1709530"/>
                <a:ext cx="1590261" cy="1613452"/>
              </a:xfrm>
              <a:prstGeom prst="triangle">
                <a:avLst/>
              </a:pr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Isosceles Triangle 142">
                <a:extLst>
                  <a:ext uri="{FF2B5EF4-FFF2-40B4-BE49-F238E27FC236}">
                    <a16:creationId xmlns:a16="http://schemas.microsoft.com/office/drawing/2014/main" id="{9EAE0578-5545-47D0-A9AF-F2006B4D6D35}"/>
                  </a:ext>
                </a:extLst>
              </p:cNvPr>
              <p:cNvSpPr/>
              <p:nvPr/>
            </p:nvSpPr>
            <p:spPr>
              <a:xfrm rot="5400000" flipH="1">
                <a:off x="6107595" y="1709530"/>
                <a:ext cx="1590261" cy="1613452"/>
              </a:xfrm>
              <a:prstGeom prst="triangle">
                <a:avLst/>
              </a:pr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6" name="Rectangle 12">
              <a:extLst>
                <a:ext uri="{FF2B5EF4-FFF2-40B4-BE49-F238E27FC236}">
                  <a16:creationId xmlns:a16="http://schemas.microsoft.com/office/drawing/2014/main" id="{C5B4E7C0-1B65-46B2-9E06-A12455120F12}"/>
                </a:ext>
              </a:extLst>
            </p:cNvPr>
            <p:cNvSpPr/>
            <p:nvPr/>
          </p:nvSpPr>
          <p:spPr>
            <a:xfrm>
              <a:off x="2924277" y="3309143"/>
              <a:ext cx="1938855" cy="962838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8855" h="962838">
                  <a:moveTo>
                    <a:pt x="0" y="516835"/>
                  </a:moveTo>
                  <a:lnTo>
                    <a:pt x="1647307" y="0"/>
                  </a:lnTo>
                  <a:lnTo>
                    <a:pt x="1938855" y="459255"/>
                  </a:lnTo>
                  <a:lnTo>
                    <a:pt x="424070" y="962838"/>
                  </a:lnTo>
                  <a:lnTo>
                    <a:pt x="0" y="516835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ffectLst>
              <a:outerShdw blurRad="1905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2">
              <a:extLst>
                <a:ext uri="{FF2B5EF4-FFF2-40B4-BE49-F238E27FC236}">
                  <a16:creationId xmlns:a16="http://schemas.microsoft.com/office/drawing/2014/main" id="{D8C73964-BEE7-4DE6-8430-659E8E3DE2F3}"/>
                </a:ext>
              </a:extLst>
            </p:cNvPr>
            <p:cNvSpPr/>
            <p:nvPr/>
          </p:nvSpPr>
          <p:spPr>
            <a:xfrm>
              <a:off x="839647" y="2366410"/>
              <a:ext cx="2084629" cy="949586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2084629"/>
                <a:gd name="connsiteY0" fmla="*/ 516835 h 962838"/>
                <a:gd name="connsiteX1" fmla="*/ 1647307 w 2084629"/>
                <a:gd name="connsiteY1" fmla="*/ 0 h 962838"/>
                <a:gd name="connsiteX2" fmla="*/ 2084629 w 2084629"/>
                <a:gd name="connsiteY2" fmla="*/ 472507 h 962838"/>
                <a:gd name="connsiteX3" fmla="*/ 424070 w 2084629"/>
                <a:gd name="connsiteY3" fmla="*/ 962838 h 962838"/>
                <a:gd name="connsiteX4" fmla="*/ 0 w 2084629"/>
                <a:gd name="connsiteY4" fmla="*/ 516835 h 962838"/>
                <a:gd name="connsiteX0" fmla="*/ 0 w 2084629"/>
                <a:gd name="connsiteY0" fmla="*/ 503583 h 949586"/>
                <a:gd name="connsiteX1" fmla="*/ 1753324 w 2084629"/>
                <a:gd name="connsiteY1" fmla="*/ 0 h 949586"/>
                <a:gd name="connsiteX2" fmla="*/ 2084629 w 2084629"/>
                <a:gd name="connsiteY2" fmla="*/ 459255 h 949586"/>
                <a:gd name="connsiteX3" fmla="*/ 424070 w 2084629"/>
                <a:gd name="connsiteY3" fmla="*/ 949586 h 949586"/>
                <a:gd name="connsiteX4" fmla="*/ 0 w 2084629"/>
                <a:gd name="connsiteY4" fmla="*/ 503583 h 94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4629" h="949586">
                  <a:moveTo>
                    <a:pt x="0" y="503583"/>
                  </a:moveTo>
                  <a:lnTo>
                    <a:pt x="1753324" y="0"/>
                  </a:lnTo>
                  <a:lnTo>
                    <a:pt x="2084629" y="459255"/>
                  </a:lnTo>
                  <a:lnTo>
                    <a:pt x="424070" y="949586"/>
                  </a:lnTo>
                  <a:lnTo>
                    <a:pt x="0" y="503583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2">
              <a:extLst>
                <a:ext uri="{FF2B5EF4-FFF2-40B4-BE49-F238E27FC236}">
                  <a16:creationId xmlns:a16="http://schemas.microsoft.com/office/drawing/2014/main" id="{EC39C89C-3570-463A-AB5A-29194E496115}"/>
                </a:ext>
              </a:extLst>
            </p:cNvPr>
            <p:cNvSpPr/>
            <p:nvPr/>
          </p:nvSpPr>
          <p:spPr>
            <a:xfrm rot="2170651">
              <a:off x="3040269" y="2298308"/>
              <a:ext cx="1670155" cy="106293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616927 h 1062930"/>
                <a:gd name="connsiteX1" fmla="*/ 1918879 w 1938855"/>
                <a:gd name="connsiteY1" fmla="*/ 0 h 1062930"/>
                <a:gd name="connsiteX2" fmla="*/ 1938855 w 1938855"/>
                <a:gd name="connsiteY2" fmla="*/ 559347 h 1062930"/>
                <a:gd name="connsiteX3" fmla="*/ 424070 w 1938855"/>
                <a:gd name="connsiteY3" fmla="*/ 1062930 h 1062930"/>
                <a:gd name="connsiteX4" fmla="*/ 0 w 1938855"/>
                <a:gd name="connsiteY4" fmla="*/ 616927 h 1062930"/>
                <a:gd name="connsiteX0" fmla="*/ 0 w 1593202"/>
                <a:gd name="connsiteY0" fmla="*/ 528332 h 1062930"/>
                <a:gd name="connsiteX1" fmla="*/ 1573226 w 1593202"/>
                <a:gd name="connsiteY1" fmla="*/ 0 h 1062930"/>
                <a:gd name="connsiteX2" fmla="*/ 1593202 w 1593202"/>
                <a:gd name="connsiteY2" fmla="*/ 559347 h 1062930"/>
                <a:gd name="connsiteX3" fmla="*/ 78417 w 1593202"/>
                <a:gd name="connsiteY3" fmla="*/ 1062930 h 1062930"/>
                <a:gd name="connsiteX4" fmla="*/ 0 w 1593202"/>
                <a:gd name="connsiteY4" fmla="*/ 528332 h 1062930"/>
                <a:gd name="connsiteX0" fmla="*/ 0 w 1670155"/>
                <a:gd name="connsiteY0" fmla="*/ 528332 h 1062930"/>
                <a:gd name="connsiteX1" fmla="*/ 1573226 w 1670155"/>
                <a:gd name="connsiteY1" fmla="*/ 0 h 1062930"/>
                <a:gd name="connsiteX2" fmla="*/ 1670155 w 1670155"/>
                <a:gd name="connsiteY2" fmla="*/ 552325 h 1062930"/>
                <a:gd name="connsiteX3" fmla="*/ 78417 w 1670155"/>
                <a:gd name="connsiteY3" fmla="*/ 1062930 h 1062930"/>
                <a:gd name="connsiteX4" fmla="*/ 0 w 1670155"/>
                <a:gd name="connsiteY4" fmla="*/ 528332 h 1062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0155" h="1062930">
                  <a:moveTo>
                    <a:pt x="0" y="528332"/>
                  </a:moveTo>
                  <a:lnTo>
                    <a:pt x="1573226" y="0"/>
                  </a:lnTo>
                  <a:lnTo>
                    <a:pt x="1670155" y="552325"/>
                  </a:lnTo>
                  <a:lnTo>
                    <a:pt x="78417" y="1062930"/>
                  </a:lnTo>
                  <a:lnTo>
                    <a:pt x="0" y="528332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2">
              <a:extLst>
                <a:ext uri="{FF2B5EF4-FFF2-40B4-BE49-F238E27FC236}">
                  <a16:creationId xmlns:a16="http://schemas.microsoft.com/office/drawing/2014/main" id="{48B59416-6BF3-41B6-8140-848BC8BA3660}"/>
                </a:ext>
              </a:extLst>
            </p:cNvPr>
            <p:cNvSpPr/>
            <p:nvPr/>
          </p:nvSpPr>
          <p:spPr>
            <a:xfrm rot="2454037">
              <a:off x="1028402" y="3109938"/>
              <a:ext cx="1782764" cy="116700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703769 h 1149772"/>
                <a:gd name="connsiteX1" fmla="*/ 1660704 w 1938855"/>
                <a:gd name="connsiteY1" fmla="*/ 0 h 1149772"/>
                <a:gd name="connsiteX2" fmla="*/ 1938855 w 1938855"/>
                <a:gd name="connsiteY2" fmla="*/ 646189 h 1149772"/>
                <a:gd name="connsiteX3" fmla="*/ 424070 w 1938855"/>
                <a:gd name="connsiteY3" fmla="*/ 1149772 h 1149772"/>
                <a:gd name="connsiteX4" fmla="*/ 0 w 1938855"/>
                <a:gd name="connsiteY4" fmla="*/ 703769 h 1149772"/>
                <a:gd name="connsiteX0" fmla="*/ 122060 w 2060915"/>
                <a:gd name="connsiteY0" fmla="*/ 703769 h 1167000"/>
                <a:gd name="connsiteX1" fmla="*/ 1782764 w 2060915"/>
                <a:gd name="connsiteY1" fmla="*/ 0 h 1167000"/>
                <a:gd name="connsiteX2" fmla="*/ 2060915 w 2060915"/>
                <a:gd name="connsiteY2" fmla="*/ 646189 h 1167000"/>
                <a:gd name="connsiteX3" fmla="*/ 0 w 2060915"/>
                <a:gd name="connsiteY3" fmla="*/ 1167000 h 1167000"/>
                <a:gd name="connsiteX4" fmla="*/ 122060 w 2060915"/>
                <a:gd name="connsiteY4" fmla="*/ 703769 h 1167000"/>
                <a:gd name="connsiteX0" fmla="*/ 122060 w 1782764"/>
                <a:gd name="connsiteY0" fmla="*/ 703769 h 1167000"/>
                <a:gd name="connsiteX1" fmla="*/ 1782764 w 1782764"/>
                <a:gd name="connsiteY1" fmla="*/ 0 h 1167000"/>
                <a:gd name="connsiteX2" fmla="*/ 1727113 w 1782764"/>
                <a:gd name="connsiteY2" fmla="*/ 584687 h 1167000"/>
                <a:gd name="connsiteX3" fmla="*/ 0 w 1782764"/>
                <a:gd name="connsiteY3" fmla="*/ 1167000 h 1167000"/>
                <a:gd name="connsiteX4" fmla="*/ 122060 w 1782764"/>
                <a:gd name="connsiteY4" fmla="*/ 703769 h 116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764" h="1167000">
                  <a:moveTo>
                    <a:pt x="122060" y="703769"/>
                  </a:moveTo>
                  <a:lnTo>
                    <a:pt x="1782764" y="0"/>
                  </a:lnTo>
                  <a:lnTo>
                    <a:pt x="1727113" y="584687"/>
                  </a:lnTo>
                  <a:lnTo>
                    <a:pt x="0" y="1167000"/>
                  </a:lnTo>
                  <a:lnTo>
                    <a:pt x="122060" y="703769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4" name="Trapezoid 17">
            <a:extLst>
              <a:ext uri="{FF2B5EF4-FFF2-40B4-BE49-F238E27FC236}">
                <a16:creationId xmlns:a16="http://schemas.microsoft.com/office/drawing/2014/main" id="{7461C9A8-911A-4B76-9156-FB798D8950B0}"/>
              </a:ext>
            </a:extLst>
          </p:cNvPr>
          <p:cNvSpPr/>
          <p:nvPr/>
        </p:nvSpPr>
        <p:spPr>
          <a:xfrm flipV="1">
            <a:off x="6030616" y="1272873"/>
            <a:ext cx="3015308" cy="2605446"/>
          </a:xfrm>
          <a:custGeom>
            <a:avLst/>
            <a:gdLst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2496234 w 3093205"/>
              <a:gd name="connsiteY2" fmla="*/ 0 h 2387884"/>
              <a:gd name="connsiteX3" fmla="*/ 3093205 w 3093205"/>
              <a:gd name="connsiteY3" fmla="*/ 2387884 h 2387884"/>
              <a:gd name="connsiteX4" fmla="*/ 0 w 3093205"/>
              <a:gd name="connsiteY4" fmla="*/ 2387884 h 2387884"/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1492343 w 3093205"/>
              <a:gd name="connsiteY2" fmla="*/ 10551 h 2387884"/>
              <a:gd name="connsiteX3" fmla="*/ 2496234 w 3093205"/>
              <a:gd name="connsiteY3" fmla="*/ 0 h 2387884"/>
              <a:gd name="connsiteX4" fmla="*/ 3093205 w 3093205"/>
              <a:gd name="connsiteY4" fmla="*/ 2387884 h 2387884"/>
              <a:gd name="connsiteX5" fmla="*/ 0 w 3093205"/>
              <a:gd name="connsiteY5" fmla="*/ 2387884 h 2387884"/>
              <a:gd name="connsiteX0" fmla="*/ 0 w 3093205"/>
              <a:gd name="connsiteY0" fmla="*/ 2672754 h 2672754"/>
              <a:gd name="connsiteX1" fmla="*/ 596971 w 3093205"/>
              <a:gd name="connsiteY1" fmla="*/ 284870 h 2672754"/>
              <a:gd name="connsiteX2" fmla="*/ 1492343 w 3093205"/>
              <a:gd name="connsiteY2" fmla="*/ 0 h 2672754"/>
              <a:gd name="connsiteX3" fmla="*/ 2496234 w 3093205"/>
              <a:gd name="connsiteY3" fmla="*/ 284870 h 2672754"/>
              <a:gd name="connsiteX4" fmla="*/ 3093205 w 3093205"/>
              <a:gd name="connsiteY4" fmla="*/ 2672754 h 2672754"/>
              <a:gd name="connsiteX5" fmla="*/ 0 w 3093205"/>
              <a:gd name="connsiteY5" fmla="*/ 2672754 h 267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3205" h="2672754">
                <a:moveTo>
                  <a:pt x="0" y="2672754"/>
                </a:moveTo>
                <a:lnTo>
                  <a:pt x="596971" y="284870"/>
                </a:lnTo>
                <a:lnTo>
                  <a:pt x="1492343" y="0"/>
                </a:lnTo>
                <a:lnTo>
                  <a:pt x="2496234" y="284870"/>
                </a:lnTo>
                <a:lnTo>
                  <a:pt x="3093205" y="2672754"/>
                </a:lnTo>
                <a:lnTo>
                  <a:pt x="0" y="2672754"/>
                </a:lnTo>
                <a:close/>
              </a:path>
            </a:pathLst>
          </a:custGeom>
          <a:gradFill flip="none" rotWithShape="1">
            <a:gsLst>
              <a:gs pos="100000">
                <a:srgbClr val="CC00FF">
                  <a:alpha val="0"/>
                </a:srgbClr>
              </a:gs>
              <a:gs pos="0">
                <a:srgbClr val="CC00FF">
                  <a:alpha val="23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1FA4B06B-5F66-4ED8-9905-992D733384E6}"/>
              </a:ext>
            </a:extLst>
          </p:cNvPr>
          <p:cNvGrpSpPr/>
          <p:nvPr/>
        </p:nvGrpSpPr>
        <p:grpSpPr>
          <a:xfrm>
            <a:off x="6064606" y="1974518"/>
            <a:ext cx="2242362" cy="1018481"/>
            <a:chOff x="480371" y="5028669"/>
            <a:chExt cx="2242362" cy="1018481"/>
          </a:xfrm>
        </p:grpSpPr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F4844161-6F36-4165-9578-B1882A59D4D8}"/>
                </a:ext>
              </a:extLst>
            </p:cNvPr>
            <p:cNvSpPr txBox="1"/>
            <p:nvPr/>
          </p:nvSpPr>
          <p:spPr>
            <a:xfrm>
              <a:off x="480371" y="5028669"/>
              <a:ext cx="2168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b="1" dirty="0">
                <a:latin typeface="Century Gothic" panose="020B0502020202020204" pitchFamily="34" charset="0"/>
              </a:endParaRP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EC16AD57-7C28-4CCF-8DFB-DF3C315B5BCF}"/>
                </a:ext>
              </a:extLst>
            </p:cNvPr>
            <p:cNvSpPr txBox="1"/>
            <p:nvPr/>
          </p:nvSpPr>
          <p:spPr>
            <a:xfrm>
              <a:off x="1114578" y="5168448"/>
              <a:ext cx="1608155" cy="878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 rtl="1" hangingPunct="0">
                <a:lnSpc>
                  <a:spcPct val="90000"/>
                </a:lnSpc>
                <a:defRPr/>
              </a:pPr>
              <a:r>
                <a:rPr lang="ar-AE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ماذا ت</a:t>
              </a:r>
              <a:r>
                <a:rPr lang="ar-BH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َ</a:t>
              </a:r>
              <a:r>
                <a:rPr lang="ar-AE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ف</a:t>
              </a:r>
              <a:r>
                <a:rPr lang="ar-BH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</a:rPr>
                <a:t>ْ</a:t>
              </a:r>
              <a:r>
                <a:rPr lang="ar-AE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ع</a:t>
              </a:r>
              <a:r>
                <a:rPr lang="ar-BH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</a:rPr>
                <a:t>َ</a:t>
              </a:r>
              <a:r>
                <a:rPr lang="ar-AE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ل </a:t>
              </a:r>
              <a:r>
                <a:rPr lang="ar-AE" sz="2800" b="1" kern="0" dirty="0" err="1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ل</a:t>
              </a:r>
              <a:r>
                <a:rPr lang="ar-BH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َ</a:t>
              </a:r>
              <a:r>
                <a:rPr lang="ar-AE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و</a:t>
              </a:r>
              <a:r>
                <a:rPr lang="ar-BH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ْ</a:t>
              </a:r>
              <a:r>
                <a:rPr lang="ar-AE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 اح</a:t>
              </a:r>
              <a:r>
                <a:rPr lang="ar-BH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ْ</a:t>
              </a:r>
              <a:r>
                <a:rPr lang="ar-AE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ت</a:t>
              </a:r>
              <a:r>
                <a:rPr lang="ar-BH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</a:rPr>
                <a:t>َ</a:t>
              </a:r>
              <a:r>
                <a:rPr lang="ar-AE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ج</a:t>
              </a:r>
              <a:r>
                <a:rPr lang="ar-BH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ْ</a:t>
              </a:r>
              <a:r>
                <a:rPr lang="ar-AE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ت ق</a:t>
              </a:r>
              <a:r>
                <a:rPr lang="ar-BH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َ</a:t>
              </a:r>
              <a:r>
                <a:rPr lang="ar-AE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لم</a:t>
              </a:r>
              <a:r>
                <a:rPr lang="ar-BH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ً</a:t>
              </a:r>
              <a:r>
                <a:rPr lang="ar-AE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ا ؟</a:t>
              </a:r>
              <a:endParaRPr lang="ar-BH" sz="2800" b="1" kern="0" dirty="0">
                <a:solidFill>
                  <a:srgbClr val="C00000"/>
                </a:solidFill>
                <a:latin typeface="Carlito"/>
                <a:cs typeface="(AH) Manal Black" pitchFamily="2" charset="-78"/>
                <a:sym typeface="Carlito"/>
              </a:endParaRPr>
            </a:p>
          </p:txBody>
        </p:sp>
      </p:grpSp>
      <p:sp>
        <p:nvSpPr>
          <p:cNvPr id="148" name="TextBox 147">
            <a:extLst>
              <a:ext uri="{FF2B5EF4-FFF2-40B4-BE49-F238E27FC236}">
                <a16:creationId xmlns:a16="http://schemas.microsoft.com/office/drawing/2014/main" id="{99F0B2C0-7352-404D-A94B-7E34F6CA5B04}"/>
              </a:ext>
            </a:extLst>
          </p:cNvPr>
          <p:cNvSpPr txBox="1"/>
          <p:nvPr/>
        </p:nvSpPr>
        <p:spPr>
          <a:xfrm>
            <a:off x="6698813" y="-966805"/>
            <a:ext cx="1271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000" dirty="0">
                <a:cs typeface="(AH) Manal Black" pitchFamily="2" charset="-78"/>
              </a:rPr>
              <a:t>أَطْلُب مِن الْمُعَلِّم .</a:t>
            </a:r>
            <a:endParaRPr lang="en-US" sz="2000" dirty="0">
              <a:cs typeface="(AH) Manal Black" pitchFamily="2" charset="-78"/>
            </a:endParaRPr>
          </a:p>
        </p:txBody>
      </p: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65C27DB5-13FB-4319-B8C4-D738DD9FE6B8}"/>
              </a:ext>
            </a:extLst>
          </p:cNvPr>
          <p:cNvGrpSpPr/>
          <p:nvPr/>
        </p:nvGrpSpPr>
        <p:grpSpPr>
          <a:xfrm>
            <a:off x="9270849" y="3060986"/>
            <a:ext cx="2423622" cy="1856546"/>
            <a:chOff x="839647" y="2298308"/>
            <a:chExt cx="4023485" cy="3082075"/>
          </a:xfrm>
        </p:grpSpPr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1E431396-8B95-4442-810A-9AEAF249FE3A}"/>
                </a:ext>
              </a:extLst>
            </p:cNvPr>
            <p:cNvGrpSpPr/>
            <p:nvPr/>
          </p:nvGrpSpPr>
          <p:grpSpPr>
            <a:xfrm>
              <a:off x="1263717" y="2801447"/>
              <a:ext cx="3321121" cy="2578936"/>
              <a:chOff x="4482548" y="1721125"/>
              <a:chExt cx="3226904" cy="4002983"/>
            </a:xfrm>
          </p:grpSpPr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738FFC4C-E8C4-48F7-A68B-7FDCBB92AD04}"/>
                  </a:ext>
                </a:extLst>
              </p:cNvPr>
              <p:cNvSpPr/>
              <p:nvPr/>
            </p:nvSpPr>
            <p:spPr>
              <a:xfrm>
                <a:off x="6095999" y="2516256"/>
                <a:ext cx="1613451" cy="3207852"/>
              </a:xfrm>
              <a:custGeom>
                <a:avLst/>
                <a:gdLst>
                  <a:gd name="connsiteX0" fmla="*/ 0 w 1613451"/>
                  <a:gd name="connsiteY0" fmla="*/ 0 h 3207852"/>
                  <a:gd name="connsiteX1" fmla="*/ 1613451 w 1613451"/>
                  <a:gd name="connsiteY1" fmla="*/ 0 h 3207852"/>
                  <a:gd name="connsiteX2" fmla="*/ 1613451 w 1613451"/>
                  <a:gd name="connsiteY2" fmla="*/ 2266122 h 3207852"/>
                  <a:gd name="connsiteX3" fmla="*/ 0 w 1613451"/>
                  <a:gd name="connsiteY3" fmla="*/ 3207852 h 3207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3451" h="3207852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2266122"/>
                    </a:lnTo>
                    <a:lnTo>
                      <a:pt x="0" y="3207852"/>
                    </a:lnTo>
                    <a:close/>
                  </a:path>
                </a:pathLst>
              </a:custGeom>
              <a:solidFill>
                <a:srgbClr val="0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7EAAF760-DAA9-4322-A580-0FAD89AAAD65}"/>
                  </a:ext>
                </a:extLst>
              </p:cNvPr>
              <p:cNvSpPr/>
              <p:nvPr/>
            </p:nvSpPr>
            <p:spPr>
              <a:xfrm>
                <a:off x="4482548" y="2516255"/>
                <a:ext cx="1613451" cy="3195431"/>
              </a:xfrm>
              <a:custGeom>
                <a:avLst/>
                <a:gdLst>
                  <a:gd name="connsiteX0" fmla="*/ 0 w 1613451"/>
                  <a:gd name="connsiteY0" fmla="*/ 0 h 3195431"/>
                  <a:gd name="connsiteX1" fmla="*/ 1613451 w 1613451"/>
                  <a:gd name="connsiteY1" fmla="*/ 0 h 3195431"/>
                  <a:gd name="connsiteX2" fmla="*/ 1613451 w 1613451"/>
                  <a:gd name="connsiteY2" fmla="*/ 3195431 h 3195431"/>
                  <a:gd name="connsiteX3" fmla="*/ 1592165 w 1613451"/>
                  <a:gd name="connsiteY3" fmla="*/ 3195431 h 3195431"/>
                  <a:gd name="connsiteX4" fmla="*/ 0 w 1613451"/>
                  <a:gd name="connsiteY4" fmla="*/ 2266124 h 3195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3451" h="3195431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3195431"/>
                    </a:lnTo>
                    <a:lnTo>
                      <a:pt x="1592165" y="3195431"/>
                    </a:lnTo>
                    <a:lnTo>
                      <a:pt x="0" y="2266124"/>
                    </a:lnTo>
                    <a:close/>
                  </a:path>
                </a:pathLst>
              </a:custGeom>
              <a:solidFill>
                <a:srgbClr val="00CC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Isosceles Triangle 156">
                <a:extLst>
                  <a:ext uri="{FF2B5EF4-FFF2-40B4-BE49-F238E27FC236}">
                    <a16:creationId xmlns:a16="http://schemas.microsoft.com/office/drawing/2014/main" id="{5A9C41FC-ABB4-4A1B-AE5F-222E9434E4A3}"/>
                  </a:ext>
                </a:extLst>
              </p:cNvPr>
              <p:cNvSpPr/>
              <p:nvPr/>
            </p:nvSpPr>
            <p:spPr>
              <a:xfrm rot="16200000">
                <a:off x="4494144" y="1709530"/>
                <a:ext cx="1590261" cy="1613452"/>
              </a:xfrm>
              <a:prstGeom prst="triangle">
                <a:avLst/>
              </a:prstGeom>
              <a:solidFill>
                <a:srgbClr val="0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Isosceles Triangle 157">
                <a:extLst>
                  <a:ext uri="{FF2B5EF4-FFF2-40B4-BE49-F238E27FC236}">
                    <a16:creationId xmlns:a16="http://schemas.microsoft.com/office/drawing/2014/main" id="{A7C502BF-1E58-4473-92CA-1557CF1F9C1B}"/>
                  </a:ext>
                </a:extLst>
              </p:cNvPr>
              <p:cNvSpPr/>
              <p:nvPr/>
            </p:nvSpPr>
            <p:spPr>
              <a:xfrm rot="5400000" flipH="1">
                <a:off x="6107595" y="1709530"/>
                <a:ext cx="1590261" cy="1613452"/>
              </a:xfrm>
              <a:prstGeom prst="triangle">
                <a:avLst/>
              </a:prstGeom>
              <a:solidFill>
                <a:srgbClr val="00CC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1" name="Rectangle 12">
              <a:extLst>
                <a:ext uri="{FF2B5EF4-FFF2-40B4-BE49-F238E27FC236}">
                  <a16:creationId xmlns:a16="http://schemas.microsoft.com/office/drawing/2014/main" id="{09D5E754-2022-47B0-B50D-692ABBC3706D}"/>
                </a:ext>
              </a:extLst>
            </p:cNvPr>
            <p:cNvSpPr/>
            <p:nvPr/>
          </p:nvSpPr>
          <p:spPr>
            <a:xfrm>
              <a:off x="2924277" y="3309143"/>
              <a:ext cx="1938855" cy="962838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8855" h="962838">
                  <a:moveTo>
                    <a:pt x="0" y="516835"/>
                  </a:moveTo>
                  <a:lnTo>
                    <a:pt x="1647307" y="0"/>
                  </a:lnTo>
                  <a:lnTo>
                    <a:pt x="1938855" y="459255"/>
                  </a:lnTo>
                  <a:lnTo>
                    <a:pt x="424070" y="962838"/>
                  </a:lnTo>
                  <a:lnTo>
                    <a:pt x="0" y="516835"/>
                  </a:lnTo>
                  <a:close/>
                </a:path>
              </a:pathLst>
            </a:custGeom>
            <a:solidFill>
              <a:srgbClr val="00CC66"/>
            </a:solidFill>
            <a:ln>
              <a:noFill/>
            </a:ln>
            <a:effectLst>
              <a:outerShdw blurRad="1905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2">
              <a:extLst>
                <a:ext uri="{FF2B5EF4-FFF2-40B4-BE49-F238E27FC236}">
                  <a16:creationId xmlns:a16="http://schemas.microsoft.com/office/drawing/2014/main" id="{0058361E-F308-4859-BA24-AD109489E14C}"/>
                </a:ext>
              </a:extLst>
            </p:cNvPr>
            <p:cNvSpPr/>
            <p:nvPr/>
          </p:nvSpPr>
          <p:spPr>
            <a:xfrm>
              <a:off x="839647" y="2366410"/>
              <a:ext cx="2084629" cy="949586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2084629"/>
                <a:gd name="connsiteY0" fmla="*/ 516835 h 962838"/>
                <a:gd name="connsiteX1" fmla="*/ 1647307 w 2084629"/>
                <a:gd name="connsiteY1" fmla="*/ 0 h 962838"/>
                <a:gd name="connsiteX2" fmla="*/ 2084629 w 2084629"/>
                <a:gd name="connsiteY2" fmla="*/ 472507 h 962838"/>
                <a:gd name="connsiteX3" fmla="*/ 424070 w 2084629"/>
                <a:gd name="connsiteY3" fmla="*/ 962838 h 962838"/>
                <a:gd name="connsiteX4" fmla="*/ 0 w 2084629"/>
                <a:gd name="connsiteY4" fmla="*/ 516835 h 962838"/>
                <a:gd name="connsiteX0" fmla="*/ 0 w 2084629"/>
                <a:gd name="connsiteY0" fmla="*/ 503583 h 949586"/>
                <a:gd name="connsiteX1" fmla="*/ 1753324 w 2084629"/>
                <a:gd name="connsiteY1" fmla="*/ 0 h 949586"/>
                <a:gd name="connsiteX2" fmla="*/ 2084629 w 2084629"/>
                <a:gd name="connsiteY2" fmla="*/ 459255 h 949586"/>
                <a:gd name="connsiteX3" fmla="*/ 424070 w 2084629"/>
                <a:gd name="connsiteY3" fmla="*/ 949586 h 949586"/>
                <a:gd name="connsiteX4" fmla="*/ 0 w 2084629"/>
                <a:gd name="connsiteY4" fmla="*/ 503583 h 94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4629" h="949586">
                  <a:moveTo>
                    <a:pt x="0" y="503583"/>
                  </a:moveTo>
                  <a:lnTo>
                    <a:pt x="1753324" y="0"/>
                  </a:lnTo>
                  <a:lnTo>
                    <a:pt x="2084629" y="459255"/>
                  </a:lnTo>
                  <a:lnTo>
                    <a:pt x="424070" y="949586"/>
                  </a:lnTo>
                  <a:lnTo>
                    <a:pt x="0" y="503583"/>
                  </a:lnTo>
                  <a:close/>
                </a:path>
              </a:pathLst>
            </a:custGeom>
            <a:solidFill>
              <a:srgbClr val="00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2">
              <a:extLst>
                <a:ext uri="{FF2B5EF4-FFF2-40B4-BE49-F238E27FC236}">
                  <a16:creationId xmlns:a16="http://schemas.microsoft.com/office/drawing/2014/main" id="{D6396ED1-135D-4B7A-B528-FE15F27B269F}"/>
                </a:ext>
              </a:extLst>
            </p:cNvPr>
            <p:cNvSpPr/>
            <p:nvPr/>
          </p:nvSpPr>
          <p:spPr>
            <a:xfrm rot="2170651">
              <a:off x="3040269" y="2298308"/>
              <a:ext cx="1670155" cy="106293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616927 h 1062930"/>
                <a:gd name="connsiteX1" fmla="*/ 1918879 w 1938855"/>
                <a:gd name="connsiteY1" fmla="*/ 0 h 1062930"/>
                <a:gd name="connsiteX2" fmla="*/ 1938855 w 1938855"/>
                <a:gd name="connsiteY2" fmla="*/ 559347 h 1062930"/>
                <a:gd name="connsiteX3" fmla="*/ 424070 w 1938855"/>
                <a:gd name="connsiteY3" fmla="*/ 1062930 h 1062930"/>
                <a:gd name="connsiteX4" fmla="*/ 0 w 1938855"/>
                <a:gd name="connsiteY4" fmla="*/ 616927 h 1062930"/>
                <a:gd name="connsiteX0" fmla="*/ 0 w 1593202"/>
                <a:gd name="connsiteY0" fmla="*/ 528332 h 1062930"/>
                <a:gd name="connsiteX1" fmla="*/ 1573226 w 1593202"/>
                <a:gd name="connsiteY1" fmla="*/ 0 h 1062930"/>
                <a:gd name="connsiteX2" fmla="*/ 1593202 w 1593202"/>
                <a:gd name="connsiteY2" fmla="*/ 559347 h 1062930"/>
                <a:gd name="connsiteX3" fmla="*/ 78417 w 1593202"/>
                <a:gd name="connsiteY3" fmla="*/ 1062930 h 1062930"/>
                <a:gd name="connsiteX4" fmla="*/ 0 w 1593202"/>
                <a:gd name="connsiteY4" fmla="*/ 528332 h 1062930"/>
                <a:gd name="connsiteX0" fmla="*/ 0 w 1670155"/>
                <a:gd name="connsiteY0" fmla="*/ 528332 h 1062930"/>
                <a:gd name="connsiteX1" fmla="*/ 1573226 w 1670155"/>
                <a:gd name="connsiteY1" fmla="*/ 0 h 1062930"/>
                <a:gd name="connsiteX2" fmla="*/ 1670155 w 1670155"/>
                <a:gd name="connsiteY2" fmla="*/ 552325 h 1062930"/>
                <a:gd name="connsiteX3" fmla="*/ 78417 w 1670155"/>
                <a:gd name="connsiteY3" fmla="*/ 1062930 h 1062930"/>
                <a:gd name="connsiteX4" fmla="*/ 0 w 1670155"/>
                <a:gd name="connsiteY4" fmla="*/ 528332 h 1062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0155" h="1062930">
                  <a:moveTo>
                    <a:pt x="0" y="528332"/>
                  </a:moveTo>
                  <a:lnTo>
                    <a:pt x="1573226" y="0"/>
                  </a:lnTo>
                  <a:lnTo>
                    <a:pt x="1670155" y="552325"/>
                  </a:lnTo>
                  <a:lnTo>
                    <a:pt x="78417" y="1062930"/>
                  </a:lnTo>
                  <a:lnTo>
                    <a:pt x="0" y="528332"/>
                  </a:lnTo>
                  <a:close/>
                </a:path>
              </a:pathLst>
            </a:custGeom>
            <a:solidFill>
              <a:srgbClr val="00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2">
              <a:extLst>
                <a:ext uri="{FF2B5EF4-FFF2-40B4-BE49-F238E27FC236}">
                  <a16:creationId xmlns:a16="http://schemas.microsoft.com/office/drawing/2014/main" id="{58453611-5FA7-48E6-8FB4-C55415F09EB8}"/>
                </a:ext>
              </a:extLst>
            </p:cNvPr>
            <p:cNvSpPr/>
            <p:nvPr/>
          </p:nvSpPr>
          <p:spPr>
            <a:xfrm rot="2454037">
              <a:off x="1028402" y="3109938"/>
              <a:ext cx="1782764" cy="116700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703769 h 1149772"/>
                <a:gd name="connsiteX1" fmla="*/ 1660704 w 1938855"/>
                <a:gd name="connsiteY1" fmla="*/ 0 h 1149772"/>
                <a:gd name="connsiteX2" fmla="*/ 1938855 w 1938855"/>
                <a:gd name="connsiteY2" fmla="*/ 646189 h 1149772"/>
                <a:gd name="connsiteX3" fmla="*/ 424070 w 1938855"/>
                <a:gd name="connsiteY3" fmla="*/ 1149772 h 1149772"/>
                <a:gd name="connsiteX4" fmla="*/ 0 w 1938855"/>
                <a:gd name="connsiteY4" fmla="*/ 703769 h 1149772"/>
                <a:gd name="connsiteX0" fmla="*/ 122060 w 2060915"/>
                <a:gd name="connsiteY0" fmla="*/ 703769 h 1167000"/>
                <a:gd name="connsiteX1" fmla="*/ 1782764 w 2060915"/>
                <a:gd name="connsiteY1" fmla="*/ 0 h 1167000"/>
                <a:gd name="connsiteX2" fmla="*/ 2060915 w 2060915"/>
                <a:gd name="connsiteY2" fmla="*/ 646189 h 1167000"/>
                <a:gd name="connsiteX3" fmla="*/ 0 w 2060915"/>
                <a:gd name="connsiteY3" fmla="*/ 1167000 h 1167000"/>
                <a:gd name="connsiteX4" fmla="*/ 122060 w 2060915"/>
                <a:gd name="connsiteY4" fmla="*/ 703769 h 1167000"/>
                <a:gd name="connsiteX0" fmla="*/ 122060 w 1782764"/>
                <a:gd name="connsiteY0" fmla="*/ 703769 h 1167000"/>
                <a:gd name="connsiteX1" fmla="*/ 1782764 w 1782764"/>
                <a:gd name="connsiteY1" fmla="*/ 0 h 1167000"/>
                <a:gd name="connsiteX2" fmla="*/ 1727113 w 1782764"/>
                <a:gd name="connsiteY2" fmla="*/ 584687 h 1167000"/>
                <a:gd name="connsiteX3" fmla="*/ 0 w 1782764"/>
                <a:gd name="connsiteY3" fmla="*/ 1167000 h 1167000"/>
                <a:gd name="connsiteX4" fmla="*/ 122060 w 1782764"/>
                <a:gd name="connsiteY4" fmla="*/ 703769 h 116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764" h="1167000">
                  <a:moveTo>
                    <a:pt x="122060" y="703769"/>
                  </a:moveTo>
                  <a:lnTo>
                    <a:pt x="1782764" y="0"/>
                  </a:lnTo>
                  <a:lnTo>
                    <a:pt x="1727113" y="584687"/>
                  </a:lnTo>
                  <a:lnTo>
                    <a:pt x="0" y="1167000"/>
                  </a:lnTo>
                  <a:lnTo>
                    <a:pt x="122060" y="703769"/>
                  </a:lnTo>
                  <a:close/>
                </a:path>
              </a:pathLst>
            </a:custGeom>
            <a:solidFill>
              <a:srgbClr val="00CC66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9" name="Trapezoid 17">
            <a:extLst>
              <a:ext uri="{FF2B5EF4-FFF2-40B4-BE49-F238E27FC236}">
                <a16:creationId xmlns:a16="http://schemas.microsoft.com/office/drawing/2014/main" id="{BF321F0B-B138-42DC-88E3-0F6C72748FA5}"/>
              </a:ext>
            </a:extLst>
          </p:cNvPr>
          <p:cNvSpPr/>
          <p:nvPr/>
        </p:nvSpPr>
        <p:spPr>
          <a:xfrm flipV="1">
            <a:off x="8951767" y="1282350"/>
            <a:ext cx="3015308" cy="2605446"/>
          </a:xfrm>
          <a:custGeom>
            <a:avLst/>
            <a:gdLst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2496234 w 3093205"/>
              <a:gd name="connsiteY2" fmla="*/ 0 h 2387884"/>
              <a:gd name="connsiteX3" fmla="*/ 3093205 w 3093205"/>
              <a:gd name="connsiteY3" fmla="*/ 2387884 h 2387884"/>
              <a:gd name="connsiteX4" fmla="*/ 0 w 3093205"/>
              <a:gd name="connsiteY4" fmla="*/ 2387884 h 2387884"/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1492343 w 3093205"/>
              <a:gd name="connsiteY2" fmla="*/ 10551 h 2387884"/>
              <a:gd name="connsiteX3" fmla="*/ 2496234 w 3093205"/>
              <a:gd name="connsiteY3" fmla="*/ 0 h 2387884"/>
              <a:gd name="connsiteX4" fmla="*/ 3093205 w 3093205"/>
              <a:gd name="connsiteY4" fmla="*/ 2387884 h 2387884"/>
              <a:gd name="connsiteX5" fmla="*/ 0 w 3093205"/>
              <a:gd name="connsiteY5" fmla="*/ 2387884 h 2387884"/>
              <a:gd name="connsiteX0" fmla="*/ 0 w 3093205"/>
              <a:gd name="connsiteY0" fmla="*/ 2672754 h 2672754"/>
              <a:gd name="connsiteX1" fmla="*/ 596971 w 3093205"/>
              <a:gd name="connsiteY1" fmla="*/ 284870 h 2672754"/>
              <a:gd name="connsiteX2" fmla="*/ 1492343 w 3093205"/>
              <a:gd name="connsiteY2" fmla="*/ 0 h 2672754"/>
              <a:gd name="connsiteX3" fmla="*/ 2496234 w 3093205"/>
              <a:gd name="connsiteY3" fmla="*/ 284870 h 2672754"/>
              <a:gd name="connsiteX4" fmla="*/ 3093205 w 3093205"/>
              <a:gd name="connsiteY4" fmla="*/ 2672754 h 2672754"/>
              <a:gd name="connsiteX5" fmla="*/ 0 w 3093205"/>
              <a:gd name="connsiteY5" fmla="*/ 2672754 h 267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3205" h="2672754">
                <a:moveTo>
                  <a:pt x="0" y="2672754"/>
                </a:moveTo>
                <a:lnTo>
                  <a:pt x="596971" y="284870"/>
                </a:lnTo>
                <a:lnTo>
                  <a:pt x="1492343" y="0"/>
                </a:lnTo>
                <a:lnTo>
                  <a:pt x="2496234" y="284870"/>
                </a:lnTo>
                <a:lnTo>
                  <a:pt x="3093205" y="2672754"/>
                </a:lnTo>
                <a:lnTo>
                  <a:pt x="0" y="2672754"/>
                </a:lnTo>
                <a:close/>
              </a:path>
            </a:pathLst>
          </a:custGeom>
          <a:gradFill flip="none" rotWithShape="1">
            <a:gsLst>
              <a:gs pos="100000">
                <a:srgbClr val="00CC99">
                  <a:alpha val="0"/>
                </a:srgbClr>
              </a:gs>
              <a:gs pos="0">
                <a:srgbClr val="00CC99">
                  <a:alpha val="24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5BB83517-88F7-4284-9D2F-8CC1B1C5269F}"/>
              </a:ext>
            </a:extLst>
          </p:cNvPr>
          <p:cNvGrpSpPr/>
          <p:nvPr/>
        </p:nvGrpSpPr>
        <p:grpSpPr>
          <a:xfrm>
            <a:off x="9526295" y="2433902"/>
            <a:ext cx="2168176" cy="3072216"/>
            <a:chOff x="480371" y="2325785"/>
            <a:chExt cx="2168176" cy="3072216"/>
          </a:xfrm>
        </p:grpSpPr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3AF8DA2C-9247-43C7-8C7C-E3274D95306C}"/>
                </a:ext>
              </a:extLst>
            </p:cNvPr>
            <p:cNvSpPr txBox="1"/>
            <p:nvPr/>
          </p:nvSpPr>
          <p:spPr>
            <a:xfrm>
              <a:off x="480371" y="5028669"/>
              <a:ext cx="2168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b="1" dirty="0">
                <a:latin typeface="Century Gothic" panose="020B0502020202020204" pitchFamily="34" charset="0"/>
              </a:endParaRP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FCB5F0E5-2B19-4CF4-9D51-194A373E4E07}"/>
                </a:ext>
              </a:extLst>
            </p:cNvPr>
            <p:cNvSpPr txBox="1"/>
            <p:nvPr/>
          </p:nvSpPr>
          <p:spPr>
            <a:xfrm>
              <a:off x="515906" y="2325785"/>
              <a:ext cx="187084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AE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أ</a:t>
              </a:r>
              <a:r>
                <a:rPr lang="ar-BH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َ</a:t>
              </a:r>
              <a:r>
                <a:rPr lang="ar-AE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ي</a:t>
              </a:r>
              <a:r>
                <a:rPr lang="ar-BH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ْ</a:t>
              </a:r>
              <a:r>
                <a:rPr lang="ar-AE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ن</a:t>
              </a:r>
              <a:r>
                <a:rPr lang="ar-BH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َ</a:t>
              </a:r>
              <a:r>
                <a:rPr lang="ar-AE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 ح</a:t>
              </a:r>
              <a:r>
                <a:rPr lang="ar-BH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َ</a:t>
              </a:r>
              <a:r>
                <a:rPr lang="ar-AE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د</a:t>
              </a:r>
              <a:r>
                <a:rPr lang="ar-BH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َ</a:t>
              </a:r>
              <a:r>
                <a:rPr lang="ar-AE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ث</a:t>
              </a:r>
              <a:r>
                <a:rPr lang="ar-BH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َ</a:t>
              </a:r>
              <a:r>
                <a:rPr lang="ar-AE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ت</a:t>
              </a:r>
              <a:r>
                <a:rPr lang="ar-BH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ْ</a:t>
              </a:r>
              <a:r>
                <a:rPr lang="ar-AE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 ا</a:t>
              </a:r>
              <a:r>
                <a:rPr lang="ar-BH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ْ</a:t>
              </a:r>
              <a:r>
                <a:rPr lang="ar-AE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لق</a:t>
              </a:r>
              <a:r>
                <a:rPr lang="ar-BH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ِ</a:t>
              </a:r>
              <a:r>
                <a:rPr lang="ar-AE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ص</a:t>
              </a:r>
              <a:r>
                <a:rPr lang="ar-BH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ِّ</a:t>
              </a:r>
              <a:r>
                <a:rPr lang="ar-AE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ة</a:t>
              </a:r>
              <a:r>
                <a:rPr lang="ar-BH" sz="2800" b="1" kern="0" dirty="0">
                  <a:solidFill>
                    <a:srgbClr val="C00000"/>
                  </a:solidFill>
                  <a:latin typeface="Carlito"/>
                  <a:cs typeface="(AH) Manal Black" pitchFamily="2" charset="-78"/>
                  <a:sym typeface="Carlito"/>
                </a:rPr>
                <a:t>؟</a:t>
              </a:r>
              <a:endParaRPr lang="en-US" sz="2800" b="1" kern="0" dirty="0">
                <a:solidFill>
                  <a:srgbClr val="C00000"/>
                </a:solidFill>
                <a:latin typeface="Carlito"/>
                <a:cs typeface="(AH) Manal Black" pitchFamily="2" charset="-78"/>
              </a:endParaRPr>
            </a:p>
          </p:txBody>
        </p:sp>
      </p:grpSp>
      <p:sp>
        <p:nvSpPr>
          <p:cNvPr id="163" name="TextBox 162">
            <a:extLst>
              <a:ext uri="{FF2B5EF4-FFF2-40B4-BE49-F238E27FC236}">
                <a16:creationId xmlns:a16="http://schemas.microsoft.com/office/drawing/2014/main" id="{67CA2CB9-4D16-4B49-8051-FFAFC0437F31}"/>
              </a:ext>
            </a:extLst>
          </p:cNvPr>
          <p:cNvSpPr txBox="1"/>
          <p:nvPr/>
        </p:nvSpPr>
        <p:spPr>
          <a:xfrm>
            <a:off x="9868470" y="-812917"/>
            <a:ext cx="1271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000" dirty="0">
                <a:cs typeface="(AH) Manal Black" pitchFamily="2" charset="-78"/>
              </a:rPr>
              <a:t>حَدَثَت في الْمَدْرَسَة.</a:t>
            </a:r>
            <a:endParaRPr lang="en-US" sz="2000" dirty="0">
              <a:cs typeface="(AH) Manal Black" pitchFamily="2" charset="-78"/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6CE8307C-2313-437E-A1A8-2B366C00ABD5}"/>
              </a:ext>
            </a:extLst>
          </p:cNvPr>
          <p:cNvSpPr/>
          <p:nvPr/>
        </p:nvSpPr>
        <p:spPr>
          <a:xfrm>
            <a:off x="2581648" y="6457890"/>
            <a:ext cx="73569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BH" sz="1600" dirty="0">
                <a:latin typeface="Calibri" panose="020F0502020204030204" pitchFamily="34" charset="0"/>
                <a:cs typeface="(AH) Manal Black" pitchFamily="2" charset="-78"/>
              </a:rPr>
              <a:t>يَسْتَوْعِبُ النَّصَّ السَّرْدِيَّ المَسْموع، وَيُعيدُ ذِكْرِ المُحْتوى بِدِقَّةٍ، وَتَرْتيبٍ مُمَيِّزًا الفِكَرَ الوارِدَةَ فيها مِنْ تِلْكَ الَّتي لَمْ تَرِدْ.</a:t>
            </a:r>
            <a:endParaRPr lang="en-US" sz="1200" u="sng" dirty="0"/>
          </a:p>
        </p:txBody>
      </p:sp>
    </p:spTree>
    <p:extLst>
      <p:ext uri="{BB962C8B-B14F-4D97-AF65-F5344CB8AC3E}">
        <p14:creationId xmlns:p14="http://schemas.microsoft.com/office/powerpoint/2010/main" val="30503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L 0.00065 0.9108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4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7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138 0.8851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" y="443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7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0.0138 0.88518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" y="44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7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85185E-6 L 0.01523 0.8592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" y="42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45833E-6 -1.85185E-6 L 1.45833E-6 -0.07222 " pathEditMode="relative" rAng="0" ptsTypes="AA">
                                      <p:cBhvr>
                                        <p:cTn id="6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700"/>
                            </p:stCondLst>
                            <p:childTnLst>
                              <p:par>
                                <p:cTn id="70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45833E-6 -1.85185E-6 L 1.45833E-6 -0.07222 " pathEditMode="relative" rAng="0" ptsTypes="AA">
                                      <p:cBhvr>
                                        <p:cTn id="7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45833E-6 -1.85185E-6 L 1.45833E-6 -0.07222 " pathEditMode="relative" rAng="0" ptsTypes="AA">
                                      <p:cBhvr>
                                        <p:cTn id="8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700"/>
                            </p:stCondLst>
                            <p:childTnLst>
                              <p:par>
                                <p:cTn id="89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45833E-6 -1.85185E-6 L 1.45833E-6 -0.07222 " pathEditMode="relative" rAng="0" ptsTypes="AA">
                                      <p:cBhvr>
                                        <p:cTn id="9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  <p:bldP spid="117" grpId="0"/>
      <p:bldP spid="129" grpId="0" animBg="1"/>
      <p:bldP spid="133" grpId="0"/>
      <p:bldP spid="144" grpId="0" animBg="1"/>
      <p:bldP spid="148" grpId="0"/>
      <p:bldP spid="159" grpId="0" animBg="1"/>
      <p:bldP spid="163" grpId="0"/>
      <p:bldP spid="164" grpId="0" build="allAtOnce"/>
      <p:bldP spid="164" grpId="1" build="allAtOnce"/>
      <p:bldP spid="164" grpId="2" build="allAtOnce"/>
      <p:bldP spid="164" grpId="3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 182">
            <a:extLst>
              <a:ext uri="{FF2B5EF4-FFF2-40B4-BE49-F238E27FC236}">
                <a16:creationId xmlns:a16="http://schemas.microsoft.com/office/drawing/2014/main" id="{5912550A-4A57-3B4C-A6BD-8DFB7B18CEB6}"/>
              </a:ext>
            </a:extLst>
          </p:cNvPr>
          <p:cNvSpPr/>
          <p:nvPr/>
        </p:nvSpPr>
        <p:spPr>
          <a:xfrm>
            <a:off x="4051208" y="1276080"/>
            <a:ext cx="408958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r" rtl="1"/>
            <a:r>
              <a:rPr lang="ar-AE" sz="3600" dirty="0">
                <a:ln w="0"/>
                <a:solidFill>
                  <a:srgbClr val="C00000"/>
                </a:solidFill>
                <a:latin typeface="Calibri" panose="020F0502020204030204" pitchFamily="34" charset="0"/>
                <a:cs typeface="(AH) Manal Black" pitchFamily="2" charset="-78"/>
              </a:rPr>
              <a:t>أَجِبْ شَفَويًا عَنِ الْأَسْئِلَةِ الْآتِيَةِ:</a:t>
            </a:r>
            <a:endParaRPr lang="en-US" sz="3600" dirty="0">
              <a:ln w="0"/>
              <a:solidFill>
                <a:srgbClr val="C00000"/>
              </a:solidFill>
              <a:latin typeface="Calibri" panose="020F0502020204030204" pitchFamily="34" charset="0"/>
              <a:cs typeface="(AH) Manal Black" pitchFamily="2" charset="-78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B966E05-C28F-4E98-BC6B-9515F0764E48}"/>
              </a:ext>
            </a:extLst>
          </p:cNvPr>
          <p:cNvSpPr/>
          <p:nvPr/>
        </p:nvSpPr>
        <p:spPr>
          <a:xfrm>
            <a:off x="7211567" y="1276080"/>
            <a:ext cx="517000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AE" sz="4000" dirty="0">
                <a:ln w="0"/>
                <a:latin typeface="Calibri" panose="020F0502020204030204" pitchFamily="34" charset="0"/>
                <a:cs typeface="(AH) Manal Black" pitchFamily="2" charset="-78"/>
              </a:rPr>
              <a:t>ما الْفِكْرَةُ</a:t>
            </a:r>
          </a:p>
          <a:p>
            <a:pPr algn="ctr" rtl="1"/>
            <a:r>
              <a:rPr lang="ar-AE" sz="4000" dirty="0">
                <a:ln w="0"/>
                <a:latin typeface="Calibri" panose="020F0502020204030204" pitchFamily="34" charset="0"/>
                <a:cs typeface="(AH) Manal Black" pitchFamily="2" charset="-78"/>
              </a:rPr>
              <a:t> الْمِحْوَرِيَّةُ</a:t>
            </a:r>
          </a:p>
          <a:p>
            <a:pPr algn="ctr" rtl="1"/>
            <a:r>
              <a:rPr lang="ar-AE" sz="4000" dirty="0">
                <a:ln w="0"/>
                <a:latin typeface="Calibri" panose="020F0502020204030204" pitchFamily="34" charset="0"/>
                <a:cs typeface="(AH) Manal Black" pitchFamily="2" charset="-78"/>
              </a:rPr>
              <a:t> في الْقِصَّةِ ؟ </a:t>
            </a:r>
            <a:endParaRPr lang="en-US" sz="4000" dirty="0">
              <a:ln w="0"/>
              <a:latin typeface="Calibri" panose="020F0502020204030204" pitchFamily="34" charset="0"/>
              <a:cs typeface="(AH) Manal Black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7C223C-B6F2-4584-BE17-31CDD3CB8DE4}"/>
              </a:ext>
            </a:extLst>
          </p:cNvPr>
          <p:cNvSpPr/>
          <p:nvPr/>
        </p:nvSpPr>
        <p:spPr>
          <a:xfrm>
            <a:off x="4980434" y="2627266"/>
            <a:ext cx="1957587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3600" dirty="0">
                <a:ln w="0"/>
                <a:latin typeface="Calibri" panose="020F0502020204030204" pitchFamily="34" charset="0"/>
                <a:cs typeface="(AH) Manal Black" pitchFamily="2" charset="-78"/>
              </a:rPr>
              <a:t>ماذا يُمْكِنُ</a:t>
            </a:r>
          </a:p>
          <a:p>
            <a:pPr algn="ctr" rtl="1"/>
            <a:r>
              <a:rPr lang="ar-AE" sz="3600" dirty="0">
                <a:ln w="0"/>
                <a:latin typeface="Calibri" panose="020F0502020204030204" pitchFamily="34" charset="0"/>
                <a:cs typeface="(AH) Manal Black" pitchFamily="2" charset="-78"/>
              </a:rPr>
              <a:t> أن يَحْدُثَ</a:t>
            </a:r>
          </a:p>
          <a:p>
            <a:pPr algn="ctr" rtl="1"/>
            <a:r>
              <a:rPr lang="ar-AE" sz="3600" dirty="0">
                <a:ln w="0"/>
                <a:latin typeface="Calibri" panose="020F0502020204030204" pitchFamily="34" charset="0"/>
                <a:cs typeface="(AH) Manal Black" pitchFamily="2" charset="-78"/>
              </a:rPr>
              <a:t> لَوْ لَمْ يُسامِحَ </a:t>
            </a:r>
          </a:p>
          <a:p>
            <a:pPr algn="ctr" rtl="1"/>
            <a:r>
              <a:rPr lang="ar-AE" sz="3600" dirty="0">
                <a:ln w="0"/>
                <a:latin typeface="Calibri" panose="020F0502020204030204" pitchFamily="34" charset="0"/>
                <a:cs typeface="(AH) Manal Black" pitchFamily="2" charset="-78"/>
              </a:rPr>
              <a:t>عادلٌ حَسَنٌ ؟ </a:t>
            </a:r>
            <a:endParaRPr lang="en-US" sz="3600" dirty="0">
              <a:cs typeface="(AH) Manal Black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F48BB6-FF38-4DC5-BD28-62B42390F6A2}"/>
              </a:ext>
            </a:extLst>
          </p:cNvPr>
          <p:cNvSpPr/>
          <p:nvPr/>
        </p:nvSpPr>
        <p:spPr>
          <a:xfrm>
            <a:off x="1643056" y="3215072"/>
            <a:ext cx="2016899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3600" dirty="0">
                <a:ln w="0"/>
                <a:latin typeface="Calibri" panose="020F0502020204030204" pitchFamily="34" charset="0"/>
                <a:cs typeface="(AH) Manal Black" pitchFamily="2" charset="-78"/>
              </a:rPr>
              <a:t>تَخَيَّل نِهايَةً</a:t>
            </a:r>
          </a:p>
          <a:p>
            <a:pPr algn="ctr" rtl="1"/>
            <a:r>
              <a:rPr lang="ar-AE" sz="3600" dirty="0">
                <a:ln w="0"/>
                <a:latin typeface="Calibri" panose="020F0502020204030204" pitchFamily="34" charset="0"/>
                <a:cs typeface="(AH) Manal Black" pitchFamily="2" charset="-78"/>
              </a:rPr>
              <a:t>أُخْرى للقِصَّةِ، </a:t>
            </a:r>
          </a:p>
          <a:p>
            <a:pPr algn="ctr" rtl="1"/>
            <a:r>
              <a:rPr lang="ar-AE" sz="3600" dirty="0">
                <a:ln w="0"/>
                <a:latin typeface="Calibri" panose="020F0502020204030204" pitchFamily="34" charset="0"/>
                <a:cs typeface="(AH) Manal Black" pitchFamily="2" charset="-78"/>
              </a:rPr>
              <a:t>وَحدِّثْ بِها </a:t>
            </a:r>
          </a:p>
          <a:p>
            <a:pPr algn="ctr" rtl="1"/>
            <a:r>
              <a:rPr lang="ar-AE" sz="3600" dirty="0">
                <a:ln w="0"/>
                <a:latin typeface="Calibri" panose="020F0502020204030204" pitchFamily="34" charset="0"/>
                <a:cs typeface="(AH) Manal Black" pitchFamily="2" charset="-78"/>
              </a:rPr>
              <a:t>زُمَلا</a:t>
            </a:r>
            <a:r>
              <a:rPr lang="ar-BH" sz="3600" dirty="0" err="1">
                <a:ln w="0"/>
                <a:latin typeface="Calibri" panose="020F0502020204030204" pitchFamily="34" charset="0"/>
                <a:cs typeface="(AH) Manal Black" pitchFamily="2" charset="-78"/>
              </a:rPr>
              <a:t>ئِك</a:t>
            </a:r>
            <a:r>
              <a:rPr lang="ar-AE" sz="3600" dirty="0">
                <a:ln w="0"/>
                <a:latin typeface="Calibri" panose="020F0502020204030204" pitchFamily="34" charset="0"/>
                <a:cs typeface="(AH) Manal Black" pitchFamily="2" charset="-78"/>
              </a:rPr>
              <a:t>. </a:t>
            </a:r>
            <a:endParaRPr lang="en-US" sz="3600" dirty="0">
              <a:ln w="0"/>
              <a:latin typeface="Calibri" panose="020F0502020204030204" pitchFamily="34" charset="0"/>
              <a:cs typeface="(AH) Manal Black" pitchFamily="2" charset="-78"/>
            </a:endParaRP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A4E4AE1-F291-4961-92C2-40B698E7CB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6" y="279187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59142CC-B7BA-40F1-A5DA-A6BEA7A4C59E}"/>
              </a:ext>
            </a:extLst>
          </p:cNvPr>
          <p:cNvSpPr/>
          <p:nvPr/>
        </p:nvSpPr>
        <p:spPr>
          <a:xfrm>
            <a:off x="410706" y="752860"/>
            <a:ext cx="10550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80160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الأنشطة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DCDA56-CEBB-4781-AD99-0B10445282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724" y="3215072"/>
            <a:ext cx="2834640" cy="28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9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6A99AB1-5314-4541-9EA2-A3EEAE3BD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6" y="279187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A781A6E-1FFC-4F8D-B240-9AEDEF8735DF}"/>
              </a:ext>
            </a:extLst>
          </p:cNvPr>
          <p:cNvSpPr/>
          <p:nvPr/>
        </p:nvSpPr>
        <p:spPr>
          <a:xfrm>
            <a:off x="132587" y="752860"/>
            <a:ext cx="16113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80160" rtl="1"/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التغذية الراجعة</a:t>
            </a:r>
            <a:endParaRPr lang="en-US" sz="2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37A57-0F4C-4DAA-8F9E-5F33FF7323D7}"/>
              </a:ext>
            </a:extLst>
          </p:cNvPr>
          <p:cNvSpPr/>
          <p:nvPr/>
        </p:nvSpPr>
        <p:spPr>
          <a:xfrm>
            <a:off x="2581648" y="6457890"/>
            <a:ext cx="73569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BH" sz="1600" dirty="0">
                <a:latin typeface="Calibri" panose="020F0502020204030204" pitchFamily="34" charset="0"/>
                <a:cs typeface="(AH) Manal Black" pitchFamily="2" charset="-78"/>
              </a:rPr>
              <a:t>يَسْتَوْعِبُ النَّصَّ السَّرْدِيَّ المَسْموع، وَيُعيدُ ذِكْرِ المُحْتوى بِدِقَّةٍ، وَتَرْتيبٍ مُمَيِّزًا الفِكَرَ الوارِدَةَ فيها مِنْ تِلْكَ الَّتي لَمْ تَرِدْ.</a:t>
            </a:r>
            <a:endParaRPr lang="en-US" sz="1200" u="sng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8885BA-7C1D-41B1-BDD6-136F4B885323}"/>
              </a:ext>
            </a:extLst>
          </p:cNvPr>
          <p:cNvSpPr txBox="1">
            <a:spLocks/>
          </p:cNvSpPr>
          <p:nvPr/>
        </p:nvSpPr>
        <p:spPr>
          <a:xfrm>
            <a:off x="1743927" y="3056790"/>
            <a:ext cx="8601156" cy="127900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dirty="0">
                <a:solidFill>
                  <a:srgbClr val="FF0000"/>
                </a:solidFill>
                <a:latin typeface="A Rezvan-fat" panose="01000500000000020002" pitchFamily="2" charset="-78"/>
                <a:cs typeface="(AH) Manal Black" pitchFamily="2" charset="-78"/>
              </a:rPr>
              <a:t>"</a:t>
            </a:r>
            <a:r>
              <a:rPr lang="ar-BH" sz="4000" dirty="0">
                <a:latin typeface="A Rezvan-fat" panose="01000500000000020002" pitchFamily="2" charset="-78"/>
                <a:cs typeface="(AH) Manal Black" pitchFamily="2" charset="-78"/>
              </a:rPr>
              <a:t>اكتب عنوان آخر للقصة في صنُدوق المحادثة </a:t>
            </a:r>
            <a:r>
              <a:rPr lang="ar-BH" sz="4000" dirty="0">
                <a:solidFill>
                  <a:srgbClr val="FF0000"/>
                </a:solidFill>
                <a:latin typeface="A Rezvan-fat" panose="01000500000000020002" pitchFamily="2" charset="-78"/>
                <a:cs typeface="(AH) Manal Black" pitchFamily="2" charset="-78"/>
              </a:rPr>
              <a:t>"</a:t>
            </a:r>
            <a:endParaRPr lang="en-US" dirty="0">
              <a:solidFill>
                <a:srgbClr val="FF0000"/>
              </a:solidFill>
              <a:latin typeface="A Rezvan-fat" panose="01000500000000020002" pitchFamily="2" charset="-78"/>
              <a:cs typeface="(AH) Manal Black" pitchFamily="2" charset="-78"/>
            </a:endParaRPr>
          </a:p>
        </p:txBody>
      </p:sp>
      <p:pic>
        <p:nvPicPr>
          <p:cNvPr id="9" name="Picture 8" descr="A picture containing stationary, light&#10;&#10;Description automatically generated">
            <a:extLst>
              <a:ext uri="{FF2B5EF4-FFF2-40B4-BE49-F238E27FC236}">
                <a16:creationId xmlns:a16="http://schemas.microsoft.com/office/drawing/2014/main" id="{80A542FA-7D18-4ADD-80D0-AE322F56D7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497" y="90679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39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45833E-6 -1.85185E-6 L 1.458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700"/>
                            </p:stCondLst>
                            <p:childTnLst>
                              <p:par>
                                <p:cTn id="12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45833E-6 -1.85185E-6 L 1.45833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45833E-6 -1.85185E-6 L 1.45833E-6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700"/>
                            </p:stCondLst>
                            <p:childTnLst>
                              <p:par>
                                <p:cTn id="31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45833E-6 -1.85185E-6 L 1.45833E-6 -0.07222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7" grpId="1" build="allAtOnce"/>
      <p:bldP spid="7" grpId="2" build="allAtOnce"/>
      <p:bldP spid="7" grpId="3" build="allAtOnce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8161B8E-3779-4321-B4BB-3D1BC3DFB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49" y="412724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AC4C912-8E1D-47C5-A468-E218DA339705}"/>
              </a:ext>
            </a:extLst>
          </p:cNvPr>
          <p:cNvSpPr/>
          <p:nvPr/>
        </p:nvSpPr>
        <p:spPr>
          <a:xfrm>
            <a:off x="224801" y="394763"/>
            <a:ext cx="159691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هل حققنا</a:t>
            </a:r>
          </a:p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أهداف اليوم؟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750E8B-F7B8-40F4-AD4A-77C71311968B}"/>
              </a:ext>
            </a:extLst>
          </p:cNvPr>
          <p:cNvSpPr txBox="1"/>
          <p:nvPr/>
        </p:nvSpPr>
        <p:spPr>
          <a:xfrm>
            <a:off x="6201093" y="1348870"/>
            <a:ext cx="4646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  هل حَققنا أهداف درس اليوم؟</a:t>
            </a:r>
            <a:endParaRPr lang="en-US" sz="3600" u="sng" dirty="0">
              <a:cs typeface="(AH) Manal Black" pitchFamily="2" charset="-78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D505CE49-FFCC-4A3A-9E73-94EC2F73B97B}"/>
              </a:ext>
            </a:extLst>
          </p:cNvPr>
          <p:cNvSpPr txBox="1"/>
          <p:nvPr/>
        </p:nvSpPr>
        <p:spPr>
          <a:xfrm>
            <a:off x="3474411" y="2377911"/>
            <a:ext cx="639411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ar-BH" sz="4000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AE" sz="3143" dirty="0">
                <a:cs typeface="(AH) Manal Black" pitchFamily="2" charset="-78"/>
              </a:rPr>
              <a:t> </a:t>
            </a:r>
            <a:r>
              <a:rPr lang="ar-BH" sz="3200" dirty="0">
                <a:latin typeface="Calibri" panose="020F0502020204030204" pitchFamily="34" charset="0"/>
                <a:cs typeface="(AH) Manal Black" pitchFamily="2" charset="-78"/>
              </a:rPr>
              <a:t>هَل اسْتَوْعَبْنا النَّصَّ السَّرْدِيَّ المَسْموع، وَيُعيدُ ذِكْرِ المُحْتوى بِدِقَّةٍ، وَتَرْتيبٍ مُمَيِّزًا الفِكَرَ الوارِدَةَ فيها مِنْ تِلْكَ الَّتي لَمْ تَرِدْ.</a:t>
            </a:r>
            <a:endParaRPr lang="ar-AE" sz="3143" dirty="0"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8329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1AAE2A-C581-4879-A232-32F621FF3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046" y="756139"/>
            <a:ext cx="9960392" cy="5692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668810F-7C60-43B6-AFE5-C6049FFB0F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60" y="34949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91BD6A-852E-4384-8CFC-6228C2DA4FD4}"/>
              </a:ext>
            </a:extLst>
          </p:cNvPr>
          <p:cNvSpPr/>
          <p:nvPr/>
        </p:nvSpPr>
        <p:spPr>
          <a:xfrm>
            <a:off x="603767" y="823164"/>
            <a:ext cx="8322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80160" rtl="1"/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الْواجِب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A13B4006-6BD7-4331-816B-74E288B0E6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13" t="6892" r="22573"/>
          <a:stretch/>
        </p:blipFill>
        <p:spPr>
          <a:xfrm rot="785432" flipH="1">
            <a:off x="520646" y="2143468"/>
            <a:ext cx="1153266" cy="14363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AC4051-1B84-4F6E-B377-7727D98884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3714" y1="26383" x2="56286" y2="20851"/>
                        <a14:foregroundMark x1="56286" y1="20851" x2="68857" y2="20851"/>
                        <a14:foregroundMark x1="75429" y1="18723" x2="75429" y2="18723"/>
                        <a14:foregroundMark x1="75429" y1="18723" x2="69429" y2="18723"/>
                        <a14:foregroundMark x1="36000" y1="22979" x2="22000" y2="24255"/>
                        <a14:foregroundMark x1="62286" y1="84255" x2="36857" y2="82553"/>
                        <a14:foregroundMark x1="72000" y1="16596" x2="55714" y2="18723"/>
                        <a14:foregroundMark x1="66857" y1="17447" x2="52571" y2="17872"/>
                        <a14:foregroundMark x1="56571" y1="17447" x2="71143" y2="15319"/>
                        <a14:foregroundMark x1="71143" y1="15319" x2="74857" y2="15319"/>
                        <a14:foregroundMark x1="42286" y1="9787" x2="42286" y2="97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10" y="5561971"/>
            <a:ext cx="2194560" cy="14734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E0EDCD-3C42-46B9-95F0-86B97CCFAB23}"/>
              </a:ext>
            </a:extLst>
          </p:cNvPr>
          <p:cNvSpPr txBox="1"/>
          <p:nvPr/>
        </p:nvSpPr>
        <p:spPr>
          <a:xfrm>
            <a:off x="335260" y="3622979"/>
            <a:ext cx="15828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dirty="0"/>
              <a:t> </a:t>
            </a:r>
            <a:r>
              <a:rPr lang="ar-BH" sz="2000" dirty="0">
                <a:highlight>
                  <a:srgbClr val="FFFF00"/>
                </a:highlight>
                <a:cs typeface="(AH) Manal Black" pitchFamily="2" charset="-78"/>
              </a:rPr>
              <a:t>يرسل نسخة من الواجب على الواتساب بشكل يومي+ ادخال الواجب اليومي في ملفات </a:t>
            </a:r>
            <a:r>
              <a:rPr lang="ar-BH" sz="2000" dirty="0" err="1">
                <a:highlight>
                  <a:srgbClr val="FFFF00"/>
                </a:highlight>
                <a:cs typeface="(AH) Manal Black" pitchFamily="2" charset="-78"/>
              </a:rPr>
              <a:t>التيمز</a:t>
            </a:r>
            <a:r>
              <a:rPr lang="ar-BH" sz="2000" dirty="0">
                <a:highlight>
                  <a:srgbClr val="FFFF00"/>
                </a:highlight>
                <a:cs typeface="(AH) Manal Black" pitchFamily="2" charset="-78"/>
              </a:rPr>
              <a:t>.</a:t>
            </a:r>
            <a:endParaRPr lang="en-US" dirty="0">
              <a:highlight>
                <a:srgbClr val="FFFF00"/>
              </a:highlight>
              <a:cs typeface="(AH) Manal Black" pitchFamily="2" charset="-78"/>
            </a:endParaRPr>
          </a:p>
        </p:txBody>
      </p:sp>
      <p:sp>
        <p:nvSpPr>
          <p:cNvPr id="12" name="2">
            <a:extLst>
              <a:ext uri="{FF2B5EF4-FFF2-40B4-BE49-F238E27FC236}">
                <a16:creationId xmlns:a16="http://schemas.microsoft.com/office/drawing/2014/main" id="{5A1B1580-80E4-4120-9BF7-FA620DDF6D7C}"/>
              </a:ext>
            </a:extLst>
          </p:cNvPr>
          <p:cNvSpPr/>
          <p:nvPr/>
        </p:nvSpPr>
        <p:spPr>
          <a:xfrm>
            <a:off x="10421212" y="13303"/>
            <a:ext cx="1770788" cy="265519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3">
            <a:extLst>
              <a:ext uri="{FF2B5EF4-FFF2-40B4-BE49-F238E27FC236}">
                <a16:creationId xmlns:a16="http://schemas.microsoft.com/office/drawing/2014/main" id="{FBEDA3D8-B76A-4A0B-A03C-7AC53061A44A}"/>
              </a:ext>
            </a:extLst>
          </p:cNvPr>
          <p:cNvSpPr/>
          <p:nvPr/>
        </p:nvSpPr>
        <p:spPr>
          <a:xfrm>
            <a:off x="10421212" y="208325"/>
            <a:ext cx="1770788" cy="26551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1">
            <a:extLst>
              <a:ext uri="{FF2B5EF4-FFF2-40B4-BE49-F238E27FC236}">
                <a16:creationId xmlns:a16="http://schemas.microsoft.com/office/drawing/2014/main" id="{89E0760F-F571-45AA-B918-CD436A91027B}"/>
              </a:ext>
            </a:extLst>
          </p:cNvPr>
          <p:cNvSpPr/>
          <p:nvPr/>
        </p:nvSpPr>
        <p:spPr>
          <a:xfrm>
            <a:off x="10421212" y="401221"/>
            <a:ext cx="1770788" cy="33601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042D650-396C-44ED-BBA4-86AD3B68C2AB}"/>
              </a:ext>
            </a:extLst>
          </p:cNvPr>
          <p:cNvSpPr txBox="1">
            <a:spLocks/>
          </p:cNvSpPr>
          <p:nvPr/>
        </p:nvSpPr>
        <p:spPr>
          <a:xfrm>
            <a:off x="10638370" y="208325"/>
            <a:ext cx="1336471" cy="70483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BH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تَذْكير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8683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8" presetID="2" presetClass="exit" presetSubtype="2" fill="hold" grpId="1" nodeType="afterEffect">
                                      <p:stCondLst>
                                        <p:cond delay="4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2" presetClass="exit" presetSubtype="8" fill="hold" grpId="1" nodeType="withEffect">
                                      <p:stCondLst>
                                        <p:cond delay="41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xit" presetSubtype="2" fill="hold" grpId="1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2" grpId="1" animBg="1"/>
          <p:bldP spid="11" grpId="0" animBg="1"/>
          <p:bldP spid="11" grpId="1" animBg="1"/>
          <p:bldP spid="13" grpId="0" animBg="1"/>
          <p:bldP spid="13" grpId="1" animBg="1"/>
          <p:bldP spid="15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2" presetClass="exit" presetSubtype="2" fill="hold" grpId="1" nodeType="afterEffect">
                                      <p:stCondLst>
                                        <p:cond delay="4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xit" presetSubtype="8" fill="hold" grpId="1" nodeType="withEffect">
                                      <p:stCondLst>
                                        <p:cond delay="41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" presetClass="exit" presetSubtype="2" fill="hold" grpId="1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12" grpId="0" animBg="1"/>
          <p:bldP spid="12" grpId="1" animBg="1"/>
          <p:bldP spid="11" grpId="0" animBg="1"/>
          <p:bldP spid="11" grpId="1" animBg="1"/>
          <p:bldP spid="13" grpId="0" animBg="1"/>
          <p:bldP spid="13" grpId="1" animBg="1"/>
          <p:bldP spid="15" grpId="0" build="p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8BAE85-DC49-4944-947D-F0FE11931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21" y="1310337"/>
            <a:ext cx="8163499" cy="4368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ADFBF1-308C-40AA-ADDE-84C6EDC78979}"/>
              </a:ext>
            </a:extLst>
          </p:cNvPr>
          <p:cNvSpPr txBox="1"/>
          <p:nvPr/>
        </p:nvSpPr>
        <p:spPr>
          <a:xfrm>
            <a:off x="4691921" y="1591725"/>
            <a:ext cx="4840824" cy="76944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r" rtl="1"/>
            <a:r>
              <a:rPr lang="ar-BH" sz="44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4400" u="sng" dirty="0">
                <a:cs typeface="(AH) Manal Black" pitchFamily="2" charset="-78"/>
              </a:rPr>
              <a:t>عَبِّر عَنْ شُعورَك يا بَطَل</a:t>
            </a:r>
            <a:r>
              <a:rPr lang="en-US" sz="4400" u="sng" dirty="0">
                <a:cs typeface="(AH) Manal Black" pitchFamily="2" charset="-78"/>
              </a:rPr>
              <a:t>:</a:t>
            </a:r>
            <a:endParaRPr lang="en-US" sz="5400" u="sng" dirty="0">
              <a:cs typeface="(AH) Manal Black" pitchFamily="2" charset="-78"/>
            </a:endParaRP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429A60C-80BC-45EF-B465-A8DACCA435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15" y="362991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796EAB-B176-4508-BD2C-BC092924C654}"/>
              </a:ext>
            </a:extLst>
          </p:cNvPr>
          <p:cNvSpPr txBox="1"/>
          <p:nvPr/>
        </p:nvSpPr>
        <p:spPr>
          <a:xfrm>
            <a:off x="83172" y="-43880"/>
            <a:ext cx="199240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عبر عن  </a:t>
            </a:r>
          </a:p>
          <a:p>
            <a:pPr algn="ctr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شعورك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2890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752DF26-5D87-49EA-B532-7307D171F781}"/>
              </a:ext>
            </a:extLst>
          </p:cNvPr>
          <p:cNvSpPr/>
          <p:nvPr/>
        </p:nvSpPr>
        <p:spPr>
          <a:xfrm>
            <a:off x="2219735" y="1146550"/>
            <a:ext cx="8100935" cy="45383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EF854B-E674-45CE-A6FA-2410B0D3C89C}"/>
              </a:ext>
            </a:extLst>
          </p:cNvPr>
          <p:cNvSpPr/>
          <p:nvPr/>
        </p:nvSpPr>
        <p:spPr>
          <a:xfrm>
            <a:off x="3885867" y="1659286"/>
            <a:ext cx="580722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للتواصل - المعلمة / سناء الجعفري.</a:t>
            </a:r>
          </a:p>
          <a:p>
            <a:pPr algn="ctr" rtl="1">
              <a:lnSpc>
                <a:spcPct val="150000"/>
              </a:lnSpc>
            </a:pPr>
            <a:r>
              <a:rPr lang="ar-BH" sz="4400" dirty="0" err="1">
                <a:latin typeface="Sakkal Majalla" panose="02000000000000000000" pitchFamily="2" charset="-78"/>
                <a:cs typeface="(AH) Manal Black" pitchFamily="2" charset="-78"/>
              </a:rPr>
              <a:t>تلجرام</a:t>
            </a: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: </a:t>
            </a:r>
            <a:r>
              <a:rPr lang="en-US" sz="4400" dirty="0">
                <a:latin typeface="Sakkal Majalla" panose="02000000000000000000" pitchFamily="2" charset="-78"/>
                <a:cs typeface="(AH) Manal Black" pitchFamily="2" charset="-78"/>
              </a:rPr>
              <a:t>t.me/Sanaa21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 err="1">
                <a:cs typeface="(AH) Manal Black" pitchFamily="2" charset="-78"/>
              </a:rPr>
              <a:t>انستجرام</a:t>
            </a:r>
            <a:r>
              <a:rPr lang="ar-BH" sz="3200" dirty="0">
                <a:cs typeface="(AH) Manal Black" pitchFamily="2" charset="-78"/>
              </a:rPr>
              <a:t>: </a:t>
            </a:r>
            <a:r>
              <a:rPr lang="en-US" sz="3200" dirty="0">
                <a:cs typeface="(AH) Manal Black" pitchFamily="2" charset="-78"/>
              </a:rPr>
              <a:t>sanaa_ali1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>
                <a:cs typeface="(AH) Manal Black" pitchFamily="2" charset="-78"/>
              </a:rPr>
              <a:t>واتساب / 0503770211</a:t>
            </a:r>
            <a:endParaRPr lang="ar-SA" sz="3200" dirty="0">
              <a:cs typeface="(AH) Manal Black" pitchFamily="2" charset="-78"/>
            </a:endParaRPr>
          </a:p>
        </p:txBody>
      </p:sp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5653157-2020-4CD6-8719-8946896A10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85" y="1851727"/>
            <a:ext cx="5070764" cy="5195455"/>
          </a:xfrm>
          <a:prstGeom prst="rect">
            <a:avLst/>
          </a:prstGeom>
        </p:spPr>
      </p:pic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8695521-885A-4B7B-8FF6-DD4099AB92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66" y="281200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ECA76B-253E-4C73-95FB-D3FCADCE3E09}"/>
              </a:ext>
            </a:extLst>
          </p:cNvPr>
          <p:cNvSpPr txBox="1"/>
          <p:nvPr/>
        </p:nvSpPr>
        <p:spPr>
          <a:xfrm>
            <a:off x="227332" y="489420"/>
            <a:ext cx="19924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التَّواصل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1638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50749D67-0789-4025-A87A-6285996A16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789" b="93609" l="9929" r="89894">
                        <a14:foregroundMark x1="57801" y1="40789" x2="57801" y2="40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219"/>
          <a:stretch/>
        </p:blipFill>
        <p:spPr>
          <a:xfrm>
            <a:off x="233446" y="3712907"/>
            <a:ext cx="3232850" cy="3410785"/>
          </a:xfrm>
          <a:prstGeom prst="rect">
            <a:avLst/>
          </a:prstGeom>
        </p:spPr>
      </p:pic>
      <p:sp>
        <p:nvSpPr>
          <p:cNvPr id="16" name="32-Point Star 1">
            <a:extLst>
              <a:ext uri="{FF2B5EF4-FFF2-40B4-BE49-F238E27FC236}">
                <a16:creationId xmlns:a16="http://schemas.microsoft.com/office/drawing/2014/main" id="{BDF1327F-E82E-44D4-8AD6-9DBD9CEA6571}"/>
              </a:ext>
            </a:extLst>
          </p:cNvPr>
          <p:cNvSpPr/>
          <p:nvPr/>
        </p:nvSpPr>
        <p:spPr>
          <a:xfrm>
            <a:off x="331463" y="-3630561"/>
            <a:ext cx="14119122" cy="14119122"/>
          </a:xfrm>
          <a:prstGeom prst="star32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/>
          </a:p>
        </p:txBody>
      </p:sp>
      <p:pic>
        <p:nvPicPr>
          <p:cNvPr id="18" name="Picture 17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9C94C488-FCEC-45B6-A8FE-C5A4FF7F94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52" y="222923"/>
            <a:ext cx="2102304" cy="1061357"/>
          </a:xfrm>
          <a:prstGeom prst="rect">
            <a:avLst/>
          </a:prstGeom>
        </p:spPr>
      </p:pic>
      <p:sp>
        <p:nvSpPr>
          <p:cNvPr id="19" name="Google Shape;36;p4">
            <a:extLst>
              <a:ext uri="{FF2B5EF4-FFF2-40B4-BE49-F238E27FC236}">
                <a16:creationId xmlns:a16="http://schemas.microsoft.com/office/drawing/2014/main" id="{239226DE-2AFE-4698-9FB2-74E89BB4B650}"/>
              </a:ext>
            </a:extLst>
          </p:cNvPr>
          <p:cNvSpPr/>
          <p:nvPr/>
        </p:nvSpPr>
        <p:spPr>
          <a:xfrm>
            <a:off x="2613203" y="1848802"/>
            <a:ext cx="1814715" cy="2000287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37;p4">
            <a:extLst>
              <a:ext uri="{FF2B5EF4-FFF2-40B4-BE49-F238E27FC236}">
                <a16:creationId xmlns:a16="http://schemas.microsoft.com/office/drawing/2014/main" id="{5C59FA03-08C2-44F8-9F9C-8A82AF302E35}"/>
              </a:ext>
            </a:extLst>
          </p:cNvPr>
          <p:cNvSpPr/>
          <p:nvPr/>
        </p:nvSpPr>
        <p:spPr>
          <a:xfrm>
            <a:off x="4688545" y="1848802"/>
            <a:ext cx="1814715" cy="2000287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38;p4">
            <a:extLst>
              <a:ext uri="{FF2B5EF4-FFF2-40B4-BE49-F238E27FC236}">
                <a16:creationId xmlns:a16="http://schemas.microsoft.com/office/drawing/2014/main" id="{86B10502-43AD-4C8F-99A6-4943103251F9}"/>
              </a:ext>
            </a:extLst>
          </p:cNvPr>
          <p:cNvSpPr/>
          <p:nvPr/>
        </p:nvSpPr>
        <p:spPr>
          <a:xfrm>
            <a:off x="2613204" y="4195658"/>
            <a:ext cx="3862429" cy="2000287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39;p4">
            <a:extLst>
              <a:ext uri="{FF2B5EF4-FFF2-40B4-BE49-F238E27FC236}">
                <a16:creationId xmlns:a16="http://schemas.microsoft.com/office/drawing/2014/main" id="{9957AAE7-2857-4A4E-A6DB-E81329E53742}"/>
              </a:ext>
            </a:extLst>
          </p:cNvPr>
          <p:cNvSpPr/>
          <p:nvPr/>
        </p:nvSpPr>
        <p:spPr>
          <a:xfrm>
            <a:off x="2741506" y="1732942"/>
            <a:ext cx="1559231" cy="280895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F4A00">
              <a:alpha val="6872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BH" sz="2287" b="1" dirty="0">
                <a:solidFill>
                  <a:schemeClr val="lt1"/>
                </a:solidFill>
                <a:latin typeface="Coming Soon"/>
                <a:sym typeface="Coming Soon"/>
              </a:rPr>
              <a:t>التَّاريخ</a:t>
            </a:r>
            <a:endParaRPr sz="2287" b="1" dirty="0">
              <a:solidFill>
                <a:schemeClr val="lt1"/>
              </a:solidFill>
              <a:latin typeface="Coming Soon"/>
              <a:sym typeface="Coming Soon"/>
            </a:endParaRPr>
          </a:p>
        </p:txBody>
      </p:sp>
      <p:sp>
        <p:nvSpPr>
          <p:cNvPr id="23" name="Google Shape;40;p4">
            <a:extLst>
              <a:ext uri="{FF2B5EF4-FFF2-40B4-BE49-F238E27FC236}">
                <a16:creationId xmlns:a16="http://schemas.microsoft.com/office/drawing/2014/main" id="{9A25A239-F998-40D4-AD66-2EBD574BEE84}"/>
              </a:ext>
            </a:extLst>
          </p:cNvPr>
          <p:cNvSpPr/>
          <p:nvPr/>
        </p:nvSpPr>
        <p:spPr>
          <a:xfrm>
            <a:off x="4816849" y="1708507"/>
            <a:ext cx="1559231" cy="280895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EAF30">
              <a:alpha val="7486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BH" sz="2287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الْيــوم</a:t>
            </a:r>
            <a:endParaRPr sz="2287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24" name="Google Shape;41;p4">
            <a:extLst>
              <a:ext uri="{FF2B5EF4-FFF2-40B4-BE49-F238E27FC236}">
                <a16:creationId xmlns:a16="http://schemas.microsoft.com/office/drawing/2014/main" id="{EB6D41BC-04D1-43ED-94E0-FC63CBEFD2F0}"/>
              </a:ext>
            </a:extLst>
          </p:cNvPr>
          <p:cNvSpPr/>
          <p:nvPr/>
        </p:nvSpPr>
        <p:spPr>
          <a:xfrm>
            <a:off x="2741505" y="4055363"/>
            <a:ext cx="3537907" cy="315757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CE571">
              <a:alpha val="7709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AE" sz="2287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الوحدة </a:t>
            </a:r>
            <a:r>
              <a:rPr lang="ar-BH" sz="2287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السادسة</a:t>
            </a:r>
            <a:endParaRPr sz="2287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88F86B-0608-4AEB-9AB2-F303038367C7}"/>
              </a:ext>
            </a:extLst>
          </p:cNvPr>
          <p:cNvSpPr txBox="1"/>
          <p:nvPr/>
        </p:nvSpPr>
        <p:spPr>
          <a:xfrm>
            <a:off x="4837275" y="2557954"/>
            <a:ext cx="1353484" cy="575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143" dirty="0">
                <a:cs typeface="(AH) Manal Black" pitchFamily="2" charset="-78"/>
              </a:rPr>
              <a:t>الخميس</a:t>
            </a:r>
            <a:endParaRPr lang="en-US" sz="3143" dirty="0">
              <a:cs typeface="(AH) Manal Black" pitchFamily="2" charset="-78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02D49B-0ADB-4A33-952B-AC05B6F94CE4}"/>
              </a:ext>
            </a:extLst>
          </p:cNvPr>
          <p:cNvSpPr txBox="1"/>
          <p:nvPr/>
        </p:nvSpPr>
        <p:spPr>
          <a:xfrm>
            <a:off x="2741127" y="2399037"/>
            <a:ext cx="1638271" cy="444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287" b="1" dirty="0"/>
              <a:t>17/2/2022</a:t>
            </a:r>
            <a:endParaRPr lang="en-US" sz="3143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E402E1-68D5-476C-9D53-BF045BF05078}"/>
              </a:ext>
            </a:extLst>
          </p:cNvPr>
          <p:cNvSpPr txBox="1"/>
          <p:nvPr/>
        </p:nvSpPr>
        <p:spPr>
          <a:xfrm>
            <a:off x="2567127" y="2787591"/>
            <a:ext cx="2110119" cy="444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1715" b="1" dirty="0"/>
              <a:t>16/ رجب</a:t>
            </a:r>
            <a:r>
              <a:rPr lang="ar-BH" sz="2287" b="1" dirty="0"/>
              <a:t>/ </a:t>
            </a:r>
            <a:r>
              <a:rPr lang="ar-BH" sz="1715" b="1" dirty="0"/>
              <a:t>1443</a:t>
            </a:r>
            <a:endParaRPr lang="en-US" sz="1715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40FE5A9-C3BD-4B06-85B3-1E8B3386F4D6}"/>
              </a:ext>
            </a:extLst>
          </p:cNvPr>
          <p:cNvSpPr txBox="1"/>
          <p:nvPr/>
        </p:nvSpPr>
        <p:spPr>
          <a:xfrm>
            <a:off x="2613203" y="4869443"/>
            <a:ext cx="3862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b="1" dirty="0"/>
              <a:t>خِبْراتٌ صَغيرةٌ .. دُروسٌ كَبيرَةٌ</a:t>
            </a:r>
            <a:endParaRPr lang="en-US" sz="3600" b="1" dirty="0"/>
          </a:p>
        </p:txBody>
      </p:sp>
      <p:pic>
        <p:nvPicPr>
          <p:cNvPr id="29" name="Picture 28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3E501C4B-0032-426C-BC61-A3EDC34156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565" y="607705"/>
            <a:ext cx="2102304" cy="106135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3613BA3-1E25-44AD-B95F-7E45A89AA3E0}"/>
              </a:ext>
            </a:extLst>
          </p:cNvPr>
          <p:cNvSpPr txBox="1"/>
          <p:nvPr/>
        </p:nvSpPr>
        <p:spPr>
          <a:xfrm>
            <a:off x="-1088571" y="7094747"/>
            <a:ext cx="956196" cy="290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287" b="1" dirty="0">
                <a:latin typeface="Aldhabi" panose="01000000000000000000" pitchFamily="2" charset="-78"/>
                <a:cs typeface="Aldhabi" panose="01000000000000000000" pitchFamily="2" charset="-78"/>
              </a:rPr>
              <a:t>المعلمة/ سناء الجعفري.</a:t>
            </a:r>
            <a:endParaRPr lang="en-US" sz="1287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grpSp>
        <p:nvGrpSpPr>
          <p:cNvPr id="31" name="مجموعة 14">
            <a:extLst>
              <a:ext uri="{FF2B5EF4-FFF2-40B4-BE49-F238E27FC236}">
                <a16:creationId xmlns:a16="http://schemas.microsoft.com/office/drawing/2014/main" id="{7B427842-372A-4C5D-BDED-18F9A0686018}"/>
              </a:ext>
            </a:extLst>
          </p:cNvPr>
          <p:cNvGrpSpPr/>
          <p:nvPr/>
        </p:nvGrpSpPr>
        <p:grpSpPr>
          <a:xfrm flipH="1">
            <a:off x="9968319" y="0"/>
            <a:ext cx="2258448" cy="6389712"/>
            <a:chOff x="2507423" y="-1965727"/>
            <a:chExt cx="2765709" cy="8823726"/>
          </a:xfrm>
        </p:grpSpPr>
        <p:sp>
          <p:nvSpPr>
            <p:cNvPr id="32" name="مستطيل 15">
              <a:extLst>
                <a:ext uri="{FF2B5EF4-FFF2-40B4-BE49-F238E27FC236}">
                  <a16:creationId xmlns:a16="http://schemas.microsoft.com/office/drawing/2014/main" id="{68420D1D-2EB7-4193-81E8-253125C6729E}"/>
                </a:ext>
              </a:extLst>
            </p:cNvPr>
            <p:cNvSpPr/>
            <p:nvPr/>
          </p:nvSpPr>
          <p:spPr>
            <a:xfrm>
              <a:off x="2931101" y="-1616796"/>
              <a:ext cx="124322" cy="847479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3" name="Picture 2" descr="Image result for â«Ø¹ÙÙ Ø§ÙØ§ÙØ§Ø±Ø§Øª ÙØªØ­Ø±Ùâ¬â">
              <a:extLst>
                <a:ext uri="{FF2B5EF4-FFF2-40B4-BE49-F238E27FC236}">
                  <a16:creationId xmlns:a16="http://schemas.microsoft.com/office/drawing/2014/main" id="{A16F128D-63F1-4760-8B5F-894AA79D557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7423" y="-1965727"/>
              <a:ext cx="2765709" cy="2358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34" name="Google Shape;42;p4">
            <a:extLst>
              <a:ext uri="{FF2B5EF4-FFF2-40B4-BE49-F238E27FC236}">
                <a16:creationId xmlns:a16="http://schemas.microsoft.com/office/drawing/2014/main" id="{DBC5F5E1-819F-4CDB-9F73-E6731459FB37}"/>
              </a:ext>
            </a:extLst>
          </p:cNvPr>
          <p:cNvGraphicFramePr/>
          <p:nvPr/>
        </p:nvGraphicFramePr>
        <p:xfrm>
          <a:off x="6668344" y="1459863"/>
          <a:ext cx="4688058" cy="389664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0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28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28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28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28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28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28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14370">
                <a:tc gridSpan="7">
                  <a:txBody>
                    <a:bodyPr/>
                    <a:lstStyle/>
                    <a:p>
                      <a:pPr marL="0" lvl="0" indent="0" algn="ctr" defTabSz="914400" rtl="1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BH" sz="35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implified Arabic Fixed" panose="02070309020205020404" pitchFamily="49" charset="-78"/>
                          <a:ea typeface="Satisfy"/>
                          <a:cs typeface="Simplified Arabic Fixed" panose="02070309020205020404" pitchFamily="49" charset="-78"/>
                          <a:sym typeface="Satisfy"/>
                        </a:rPr>
                        <a:t>فبرايـر</a:t>
                      </a:r>
                      <a:endParaRPr sz="35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implified Arabic Fixed" panose="02070309020205020404" pitchFamily="49" charset="-78"/>
                        <a:ea typeface="Satisfy"/>
                        <a:cs typeface="Simplified Arabic Fixed" panose="02070309020205020404" pitchFamily="49" charset="-78"/>
                        <a:sym typeface="Satisfy"/>
                      </a:endParaRPr>
                    </a:p>
                  </a:txBody>
                  <a:tcPr marL="77142" marR="77142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6425"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0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M</a:t>
                      </a:r>
                      <a:endParaRPr sz="20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000" b="1" kern="12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W</a:t>
                      </a:r>
                      <a:endParaRPr sz="20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0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F</a:t>
                      </a:r>
                      <a:endParaRPr sz="20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0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9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10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11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12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13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14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15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16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17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18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19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20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21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22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23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24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25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26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5" name="Oval 34">
            <a:extLst>
              <a:ext uri="{FF2B5EF4-FFF2-40B4-BE49-F238E27FC236}">
                <a16:creationId xmlns:a16="http://schemas.microsoft.com/office/drawing/2014/main" id="{F2F7594D-EBC3-4743-8516-AB4384A257CA}"/>
              </a:ext>
            </a:extLst>
          </p:cNvPr>
          <p:cNvSpPr/>
          <p:nvPr/>
        </p:nvSpPr>
        <p:spPr>
          <a:xfrm>
            <a:off x="9398383" y="3984267"/>
            <a:ext cx="443953" cy="457947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ash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7" dirty="0"/>
          </a:p>
        </p:txBody>
      </p:sp>
      <p:pic>
        <p:nvPicPr>
          <p:cNvPr id="36" name="Picture 35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435E489E-FCB8-43C6-BAE6-67018D53F1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702" y="1354428"/>
            <a:ext cx="2102304" cy="1061357"/>
          </a:xfrm>
          <a:prstGeom prst="rect">
            <a:avLst/>
          </a:prstGeom>
        </p:spPr>
      </p:pic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FF9350A-5221-47DA-A7E1-E88E2F884A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34" y="612420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7EC80D2-4E48-49E2-BE12-F84F1B3A34ED}"/>
              </a:ext>
            </a:extLst>
          </p:cNvPr>
          <p:cNvSpPr/>
          <p:nvPr/>
        </p:nvSpPr>
        <p:spPr>
          <a:xfrm>
            <a:off x="117353" y="752860"/>
            <a:ext cx="16417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80160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اليوم والتاريخ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136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page-flip-02.wav"/>
          </p:stSnd>
        </p:sndAc>
      </p:transition>
    </mc:Choice>
    <mc:Fallback xmlns="">
      <p:transition spd="slow">
        <p:fade/>
        <p:sndAc>
          <p:stSnd>
            <p:snd r:embed="rId12" name="page-flip-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46" dur="1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26" grpId="0"/>
      <p:bldP spid="27" grpId="0"/>
      <p:bldP spid="28" grpId="0"/>
      <p:bldP spid="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62E1143-8264-44FD-AFE8-8F7336587EB0}"/>
              </a:ext>
            </a:extLst>
          </p:cNvPr>
          <p:cNvSpPr/>
          <p:nvPr/>
        </p:nvSpPr>
        <p:spPr>
          <a:xfrm>
            <a:off x="430728" y="566034"/>
            <a:ext cx="11330544" cy="5725932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08034C-4EE6-46AE-A642-E149934EB8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0" r="26106"/>
          <a:stretch/>
        </p:blipFill>
        <p:spPr>
          <a:xfrm>
            <a:off x="3626499" y="3690326"/>
            <a:ext cx="5455332" cy="26293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7FF9BE-7965-4F97-B04C-4E089A29774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81" y="767056"/>
            <a:ext cx="10826638" cy="2629347"/>
          </a:xfrm>
          <a:prstGeom prst="rect">
            <a:avLst/>
          </a:prstGeom>
        </p:spPr>
      </p:pic>
      <p:pic>
        <p:nvPicPr>
          <p:cNvPr id="7" name="Picture 6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4EA21DF2-19F4-44F7-A2EA-AA1C0A0724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176" y="984748"/>
            <a:ext cx="1645920" cy="1665334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1F24313-0457-4476-82AF-4483751277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4026011" y="3744133"/>
            <a:ext cx="1781675" cy="1854918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E24C3D5-DC3A-47A1-B270-84567ABCCA5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6894473" y="4392430"/>
            <a:ext cx="2010378" cy="1795328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851A3BB-5C9A-437E-BBC4-BBEFB6D1F27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44" b="89954" l="9752" r="93440">
                        <a14:foregroundMark x1="93262" y1="58661" x2="90426" y2="56467"/>
                        <a14:foregroundMark x1="93617" y1="35219" x2="93617" y2="28406"/>
                        <a14:foregroundMark x1="71099" y1="21132" x2="69858" y2="7044"/>
                        <a14:foregroundMark x1="79965" y1="60162" x2="79965" y2="60162"/>
                        <a14:foregroundMark x1="72163" y1="75404" x2="68440" y2="53233"/>
                        <a14:foregroundMark x1="70213" y1="85335" x2="73050" y2="79792"/>
                        <a14:foregroundMark x1="73050" y1="79792" x2="73050" y2="79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89" b="25507"/>
          <a:stretch/>
        </p:blipFill>
        <p:spPr>
          <a:xfrm>
            <a:off x="796012" y="1277941"/>
            <a:ext cx="1634053" cy="20461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D6981B-736A-4156-9FF4-12DEB134FE18}"/>
              </a:ext>
            </a:extLst>
          </p:cNvPr>
          <p:cNvSpPr txBox="1"/>
          <p:nvPr/>
        </p:nvSpPr>
        <p:spPr>
          <a:xfrm>
            <a:off x="631601" y="3463288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أِسْتأْذِن قَبْلِ التَّحّدًّث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1693BB-DCE5-4C57-BB0C-D10573454408}"/>
              </a:ext>
            </a:extLst>
          </p:cNvPr>
          <p:cNvSpPr txBox="1"/>
          <p:nvPr/>
        </p:nvSpPr>
        <p:spPr>
          <a:xfrm>
            <a:off x="1647669" y="4727224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800" dirty="0">
                <a:cs typeface="(AH) Manal Black" pitchFamily="2" charset="-78"/>
              </a:rPr>
              <a:t>أِلتِزِم الصَّمْت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88F11A-811A-43B3-A9A5-8A34472DAE8A}"/>
              </a:ext>
            </a:extLst>
          </p:cNvPr>
          <p:cNvSpPr txBox="1"/>
          <p:nvPr/>
        </p:nvSpPr>
        <p:spPr>
          <a:xfrm>
            <a:off x="8561729" y="5004999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أًدَوِّن مُلاحَظاتي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3D6539-F5BE-4D82-9301-2F4DAE10F011}"/>
              </a:ext>
            </a:extLst>
          </p:cNvPr>
          <p:cNvSpPr txBox="1"/>
          <p:nvPr/>
        </p:nvSpPr>
        <p:spPr>
          <a:xfrm>
            <a:off x="9142763" y="2677789"/>
            <a:ext cx="2618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أَبْتَعِد عَنْ الضّجيج مَنْ حَوْلي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7C3478-DF71-45D1-B48A-C55716703ADF}"/>
              </a:ext>
            </a:extLst>
          </p:cNvPr>
          <p:cNvSpPr txBox="1"/>
          <p:nvPr/>
        </p:nvSpPr>
        <p:spPr>
          <a:xfrm>
            <a:off x="5985657" y="3459537"/>
            <a:ext cx="3259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800" dirty="0">
                <a:cs typeface="(AH) Manal Black" pitchFamily="2" charset="-78"/>
              </a:rPr>
              <a:t>أَسْتَمِع إلى الْمُعَلَّمة بِتِرْكيز</a:t>
            </a:r>
            <a:endParaRPr lang="en-US" sz="2800" dirty="0">
              <a:cs typeface="(AH) Manal Black" pitchFamily="2" charset="-78"/>
            </a:endParaRPr>
          </a:p>
        </p:txBody>
      </p:sp>
      <p:pic>
        <p:nvPicPr>
          <p:cNvPr id="16" name="Picture 2" descr="نتيجة بحث الصور عن أم تتحدث كرتون">
            <a:extLst>
              <a:ext uri="{FF2B5EF4-FFF2-40B4-BE49-F238E27FC236}">
                <a16:creationId xmlns:a16="http://schemas.microsoft.com/office/drawing/2014/main" id="{1CA69E91-D37B-4F69-930C-129D809D1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7" b="99538" l="1691" r="95572">
                        <a14:foregroundMark x1="36151" y1="98231" x2="17552" y2="96077"/>
                        <a14:foregroundMark x1="17552" y1="96077" x2="31401" y2="25462"/>
                        <a14:foregroundMark x1="31401" y1="25462" x2="30757" y2="6692"/>
                        <a14:foregroundMark x1="20129" y1="5231" x2="39936" y2="6846"/>
                        <a14:foregroundMark x1="39936" y1="6846" x2="41465" y2="8154"/>
                        <a14:foregroundMark x1="31562" y1="27923" x2="33816" y2="45538"/>
                        <a14:foregroundMark x1="4831" y1="44769" x2="7166" y2="56462"/>
                        <a14:foregroundMark x1="35346" y1="59462" x2="54670" y2="57923"/>
                        <a14:foregroundMark x1="54670" y1="57923" x2="55233" y2="57923"/>
                        <a14:foregroundMark x1="45330" y1="48462" x2="25443" y2="41077"/>
                        <a14:foregroundMark x1="25443" y1="41077" x2="22383" y2="59462"/>
                        <a14:foregroundMark x1="22383" y1="59462" x2="22383" y2="59462"/>
                        <a14:foregroundMark x1="17069" y1="52077" x2="14815" y2="38154"/>
                        <a14:foregroundMark x1="14815" y1="38154" x2="20129" y2="4462"/>
                        <a14:foregroundMark x1="38406" y1="41077" x2="34944" y2="97769"/>
                        <a14:foregroundMark x1="34944" y1="97769" x2="7729" y2="99692"/>
                        <a14:foregroundMark x1="7729" y1="99692" x2="1771" y2="97538"/>
                        <a14:foregroundMark x1="90338" y1="99692" x2="82689" y2="92385"/>
                        <a14:foregroundMark x1="95652" y1="86538" x2="94122" y2="69692"/>
                        <a14:foregroundMark x1="75845" y1="39615" x2="75845" y2="39615"/>
                        <a14:foregroundMark x1="79630" y1="40385" x2="75845" y2="36000"/>
                        <a14:foregroundMark x1="63607" y1="97538" x2="84219" y2="98231"/>
                        <a14:foregroundMark x1="21659" y1="44077" x2="17069" y2="35231"/>
                        <a14:foregroundMark x1="32287" y1="43308" x2="36151" y2="34538"/>
                        <a14:foregroundMark x1="23913" y1="38154" x2="17069" y2="32308"/>
                        <a14:foregroundMark x1="27778" y1="77" x2="27778" y2="77"/>
                        <a14:foregroundMark x1="14010" y1="11077" x2="22383" y2="4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891" y="1077128"/>
            <a:ext cx="1554894" cy="157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33E2C186-8C5C-4F4B-BB8E-340012030EF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669" y="1510474"/>
            <a:ext cx="1828800" cy="1828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7459609-282E-4D75-B132-DE04E6925C50}"/>
              </a:ext>
            </a:extLst>
          </p:cNvPr>
          <p:cNvSpPr txBox="1"/>
          <p:nvPr/>
        </p:nvSpPr>
        <p:spPr>
          <a:xfrm>
            <a:off x="3250110" y="2731596"/>
            <a:ext cx="2618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dirty="0">
                <a:cs typeface="(AH) Manal Black" pitchFamily="2" charset="-78"/>
              </a:rPr>
              <a:t>اُفَكِّر وأُجيب بِمُفْرَدي</a:t>
            </a:r>
          </a:p>
          <a:p>
            <a:pPr algn="ctr"/>
            <a:r>
              <a:rPr lang="ar-AE" sz="2800" dirty="0">
                <a:cs typeface="(AH) Manal Black" pitchFamily="2" charset="-78"/>
              </a:rPr>
              <a:t>دونَ مساعَدَة أُمي</a:t>
            </a:r>
            <a:endParaRPr lang="en-US" sz="2800" dirty="0">
              <a:cs typeface="(AH) Manal Black" pitchFamily="2" charset="-78"/>
            </a:endParaRPr>
          </a:p>
        </p:txBody>
      </p:sp>
      <p:pic>
        <p:nvPicPr>
          <p:cNvPr id="19" name="Picture 1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6954209-7F38-427B-8285-B18DA874789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89" y="259450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61AA0A5-347C-49C5-BD9B-9E64FE6D6F01}"/>
              </a:ext>
            </a:extLst>
          </p:cNvPr>
          <p:cNvSpPr txBox="1"/>
          <p:nvPr/>
        </p:nvSpPr>
        <p:spPr>
          <a:xfrm>
            <a:off x="208875" y="467669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قَوانين الْحِصَّة 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338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284E75D-61A1-4DF8-8DC8-07759CB47575}"/>
              </a:ext>
            </a:extLst>
          </p:cNvPr>
          <p:cNvSpPr txBox="1">
            <a:spLocks/>
          </p:cNvSpPr>
          <p:nvPr/>
        </p:nvSpPr>
        <p:spPr>
          <a:xfrm>
            <a:off x="3717657" y="4327593"/>
            <a:ext cx="5198768" cy="12790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60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"نَص اْلاسْتِماع"</a:t>
            </a:r>
            <a:endParaRPr lang="en-US" sz="60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Rezvan-fat" panose="01000500000000020002" pitchFamily="2" charset="-78"/>
              <a:cs typeface="(AH) Manal Black" pitchFamily="2" charset="-78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47CB564-F662-477D-B98E-401E22816110}"/>
              </a:ext>
            </a:extLst>
          </p:cNvPr>
          <p:cNvSpPr txBox="1">
            <a:spLocks/>
          </p:cNvSpPr>
          <p:nvPr/>
        </p:nvSpPr>
        <p:spPr>
          <a:xfrm>
            <a:off x="4276199" y="2637726"/>
            <a:ext cx="3639601" cy="17791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BH" sz="6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الْقَلَمُ الْجَديد</a:t>
            </a:r>
            <a:endParaRPr lang="en-US" sz="6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85E9592-EC97-45C7-810E-CE096A6FAE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65" y="201394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3EDF7B-9674-4B5F-A53E-B6E8EF385B61}"/>
              </a:ext>
            </a:extLst>
          </p:cNvPr>
          <p:cNvSpPr txBox="1"/>
          <p:nvPr/>
        </p:nvSpPr>
        <p:spPr>
          <a:xfrm>
            <a:off x="0" y="420969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عِنوان الدَّرس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A00C80-7969-4DF2-B914-80B8E8A64288}"/>
              </a:ext>
            </a:extLst>
          </p:cNvPr>
          <p:cNvSpPr txBox="1"/>
          <p:nvPr/>
        </p:nvSpPr>
        <p:spPr>
          <a:xfrm>
            <a:off x="2150854" y="1148740"/>
            <a:ext cx="833237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000" u="sng" dirty="0">
                <a:cs typeface="(AH) Manal Black" pitchFamily="2" charset="-78"/>
              </a:rPr>
              <a:t>الوحدة السّادِسَة: "خِبْراتٌ صَغيرةٌ .. وَدُروسٌ كَبيرَةٌ"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401E3477-638C-4724-B604-7895AAF22A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262" y="2041378"/>
            <a:ext cx="356616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3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628C19D-7C5A-4E14-A1FC-061601179691}"/>
              </a:ext>
            </a:extLst>
          </p:cNvPr>
          <p:cNvSpPr txBox="1"/>
          <p:nvPr/>
        </p:nvSpPr>
        <p:spPr>
          <a:xfrm>
            <a:off x="7426595" y="1146472"/>
            <a:ext cx="3413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 الأهداف:</a:t>
            </a:r>
            <a:endParaRPr lang="en-US" sz="3600" u="sng" dirty="0">
              <a:cs typeface="(AH) Manal Black" pitchFamily="2" charset="-78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6B80C833-FFEC-49F7-B09B-5DFF848B97D5}"/>
              </a:ext>
            </a:extLst>
          </p:cNvPr>
          <p:cNvSpPr txBox="1"/>
          <p:nvPr/>
        </p:nvSpPr>
        <p:spPr>
          <a:xfrm>
            <a:off x="3759650" y="2704903"/>
            <a:ext cx="639411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ar-BH" sz="4000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AE" sz="3143" dirty="0">
                <a:cs typeface="(AH) Manal Black" pitchFamily="2" charset="-78"/>
              </a:rPr>
              <a:t> </a:t>
            </a:r>
            <a:r>
              <a:rPr lang="ar-BH" sz="3200" dirty="0">
                <a:latin typeface="Calibri" panose="020F0502020204030204" pitchFamily="34" charset="0"/>
                <a:cs typeface="(AH) Manal Black" pitchFamily="2" charset="-78"/>
              </a:rPr>
              <a:t>يَسْتَوْعِبُ النَّصَّ السَّرْدِيَّ المَسْموع، وَيُعيدُ ذِكْرِ المُحْتوى بِدِقَّةٍ، وَتَرْتيبٍ مُمَيِّزًا الفِكَرَ الوارِدَةَ فيها مِنْ تِلْكَ الَّتي لَمْ تَرِدْ.</a:t>
            </a:r>
            <a:endParaRPr lang="ar-AE" sz="3143" dirty="0">
              <a:cs typeface="(AH) Manal Black" pitchFamily="2" charset="-78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F83F33-B528-4A3E-901D-EC30CBFFE4EC}"/>
              </a:ext>
            </a:extLst>
          </p:cNvPr>
          <p:cNvSpPr txBox="1">
            <a:spLocks/>
          </p:cNvSpPr>
          <p:nvPr/>
        </p:nvSpPr>
        <p:spPr>
          <a:xfrm>
            <a:off x="4357323" y="1565673"/>
            <a:ext cx="5198768" cy="12790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48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ماذا سنتعلم اليوم؟</a:t>
            </a:r>
            <a:endParaRPr lang="en-US" sz="48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Rezvan-fat" panose="01000500000000020002" pitchFamily="2" charset="-78"/>
              <a:cs typeface="(AH) Manal Black" pitchFamily="2" charset="-78"/>
            </a:endParaRPr>
          </a:p>
        </p:txBody>
      </p:sp>
      <p:pic>
        <p:nvPicPr>
          <p:cNvPr id="17" name="Picture 1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61EB8C5-FF01-4FD4-96BB-C157F92AB6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6" y="279187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940BB1D-867F-4DE6-9F9B-F8CB669C42AD}"/>
              </a:ext>
            </a:extLst>
          </p:cNvPr>
          <p:cNvSpPr/>
          <p:nvPr/>
        </p:nvSpPr>
        <p:spPr>
          <a:xfrm>
            <a:off x="119758" y="752860"/>
            <a:ext cx="16369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80160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أهداف الدرس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8464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page-flip-02.wav"/>
          </p:stSnd>
        </p:sndAc>
      </p:transition>
    </mc:Choice>
    <mc:Fallback xmlns="">
      <p:transition spd="slow">
        <p:fade/>
        <p:sndAc>
          <p:stSnd>
            <p:snd r:embed="rId5" name="page-flip-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45D2AE-E67C-4AE1-8090-33D1A1109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23" t="12709" r="18181" b="15943"/>
          <a:stretch/>
        </p:blipFill>
        <p:spPr>
          <a:xfrm>
            <a:off x="2946789" y="1196772"/>
            <a:ext cx="6217920" cy="3783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53BB562-93E0-4AF2-9F0F-613B4828D1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62" y="512634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F86B3F2-D138-4D82-8D19-DD51FF3039CD}"/>
              </a:ext>
            </a:extLst>
          </p:cNvPr>
          <p:cNvSpPr/>
          <p:nvPr/>
        </p:nvSpPr>
        <p:spPr>
          <a:xfrm>
            <a:off x="572616" y="986307"/>
            <a:ext cx="14879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80160" rtl="1"/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التهيئة الحافزة</a:t>
            </a:r>
            <a:endParaRPr lang="en-US" sz="2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9C98F7-01FA-4BBA-8ADA-0D0A519FE704}"/>
              </a:ext>
            </a:extLst>
          </p:cNvPr>
          <p:cNvSpPr/>
          <p:nvPr/>
        </p:nvSpPr>
        <p:spPr>
          <a:xfrm>
            <a:off x="2718188" y="5158546"/>
            <a:ext cx="70834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https://www.jigsawplanet.com/?rc=play&amp;pid=3efb763176a0&amp;pieces=6</a:t>
            </a:r>
            <a:r>
              <a:rPr lang="ar-BH" dirty="0"/>
              <a:t>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562952-C0B1-4148-90E7-245FFADBFC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5" t="59213" r="66972" b="5619"/>
          <a:stretch/>
        </p:blipFill>
        <p:spPr>
          <a:xfrm>
            <a:off x="2946788" y="1196772"/>
            <a:ext cx="6217920" cy="3783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850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2411663-967E-4211-8944-2DB9E77AADF5}"/>
              </a:ext>
            </a:extLst>
          </p:cNvPr>
          <p:cNvSpPr/>
          <p:nvPr/>
        </p:nvSpPr>
        <p:spPr>
          <a:xfrm>
            <a:off x="7195802" y="860063"/>
            <a:ext cx="3417923" cy="116955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lvl="0" algn="ctr" rtl="1">
              <a:lnSpc>
                <a:spcPct val="200000"/>
              </a:lnSpc>
            </a:pPr>
            <a:r>
              <a:rPr lang="ar-BH" sz="40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AE" sz="4000" u="sng" dirty="0">
                <a:solidFill>
                  <a:srgbClr val="C00000"/>
                </a:solidFill>
                <a:cs typeface="(AH) Manal Black" pitchFamily="2" charset="-78"/>
              </a:rPr>
              <a:t>قبل </a:t>
            </a:r>
            <a:r>
              <a:rPr lang="ar-AE" sz="4000" u="sng" dirty="0">
                <a:cs typeface="(AH) Manal Black" pitchFamily="2" charset="-78"/>
              </a:rPr>
              <a:t>الاستماع الاول</a:t>
            </a:r>
            <a:r>
              <a:rPr lang="ar-BH" sz="4000" u="sng" dirty="0">
                <a:cs typeface="(AH) Manal Black" pitchFamily="2" charset="-78"/>
              </a:rPr>
              <a:t>: </a:t>
            </a:r>
            <a:endParaRPr lang="en-US" sz="4000" u="sng" dirty="0">
              <a:cs typeface="(AH) Manal Black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97CDD3-8E55-49F0-A073-42D485082171}"/>
              </a:ext>
            </a:extLst>
          </p:cNvPr>
          <p:cNvSpPr/>
          <p:nvPr/>
        </p:nvSpPr>
        <p:spPr>
          <a:xfrm>
            <a:off x="3954043" y="2421928"/>
            <a:ext cx="461216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dirty="0">
                <a:ln w="0"/>
                <a:latin typeface="Calibri" panose="020F0502020204030204" pitchFamily="34" charset="0"/>
                <a:cs typeface="(AH) Manal Black" pitchFamily="2" charset="-78"/>
              </a:rPr>
              <a:t>هَلْ نَسِيْتَ قَلَمَكَ في الْبَيْتِ يَوْمًا ما ؟ </a:t>
            </a:r>
            <a:endParaRPr lang="en-US" sz="3600" b="0" cap="none" spc="0" dirty="0">
              <a:ln w="0"/>
              <a:solidFill>
                <a:schemeClr val="tx1"/>
              </a:solidFill>
              <a:latin typeface="Calibri" panose="020F0502020204030204" pitchFamily="34" charset="0"/>
              <a:cs typeface="(AH) Manal Black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0ED3FC-BE96-4322-A891-AF5137E3DC69}"/>
              </a:ext>
            </a:extLst>
          </p:cNvPr>
          <p:cNvSpPr/>
          <p:nvPr/>
        </p:nvSpPr>
        <p:spPr>
          <a:xfrm>
            <a:off x="4067457" y="3459031"/>
            <a:ext cx="403507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dirty="0">
                <a:ln w="0"/>
                <a:latin typeface="Calibri" panose="020F0502020204030204" pitchFamily="34" charset="0"/>
                <a:cs typeface="(AH) Manal Black" pitchFamily="2" charset="-78"/>
              </a:rPr>
              <a:t>ماذا فَعَلْتَ عِندما احْتَجْتَ قَلَمًا؟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A2E454-5463-4522-8969-C87BE2133389}"/>
              </a:ext>
            </a:extLst>
          </p:cNvPr>
          <p:cNvSpPr/>
          <p:nvPr/>
        </p:nvSpPr>
        <p:spPr>
          <a:xfrm>
            <a:off x="3514203" y="4497676"/>
            <a:ext cx="516359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dirty="0">
                <a:ln w="0"/>
                <a:latin typeface="Calibri" panose="020F0502020204030204" pitchFamily="34" charset="0"/>
                <a:cs typeface="(AH) Manal Black" pitchFamily="2" charset="-78"/>
              </a:rPr>
              <a:t>لَوْ طَلَبَ إليْكَ صَديقُكَ قَلَمًا  ماذا تَفْعَلُ؟</a:t>
            </a: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5694905-2D57-4A2E-B169-172D37CC6B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6" y="279187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62813E1-28D8-4008-9B48-786737F3ED17}"/>
              </a:ext>
            </a:extLst>
          </p:cNvPr>
          <p:cNvSpPr/>
          <p:nvPr/>
        </p:nvSpPr>
        <p:spPr>
          <a:xfrm>
            <a:off x="156629" y="752860"/>
            <a:ext cx="1563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80160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عرض الدرس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5132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09693-D7F3-4B60-B3ED-49A2E6F113A2}"/>
              </a:ext>
            </a:extLst>
          </p:cNvPr>
          <p:cNvSpPr/>
          <p:nvPr/>
        </p:nvSpPr>
        <p:spPr>
          <a:xfrm>
            <a:off x="7961570" y="1014470"/>
            <a:ext cx="2784738" cy="116955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lvl="0" algn="ctr" rtl="1">
              <a:lnSpc>
                <a:spcPct val="200000"/>
              </a:lnSpc>
            </a:pPr>
            <a:r>
              <a:rPr lang="ar-BH" sz="40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AE" sz="4000" u="sng" dirty="0">
                <a:cs typeface="(AH) Manal Black" pitchFamily="2" charset="-78"/>
              </a:rPr>
              <a:t>الاستماع الاول</a:t>
            </a:r>
            <a:r>
              <a:rPr lang="ar-BH" sz="4000" u="sng" dirty="0">
                <a:cs typeface="(AH) Manal Black" pitchFamily="2" charset="-78"/>
              </a:rPr>
              <a:t>: </a:t>
            </a:r>
            <a:endParaRPr lang="en-US" sz="4000" u="sng" dirty="0">
              <a:cs typeface="(AH) Manal Black" pitchFamily="2" charset="-78"/>
            </a:endParaRP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FAA78B5-BA46-4B9A-98A4-A4EA9656AD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6" y="279187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E5C9902-0D17-4CDB-9091-40C0D809218A}"/>
              </a:ext>
            </a:extLst>
          </p:cNvPr>
          <p:cNvSpPr/>
          <p:nvPr/>
        </p:nvSpPr>
        <p:spPr>
          <a:xfrm>
            <a:off x="156629" y="752860"/>
            <a:ext cx="1563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80160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عرض الدرس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E735B5-F317-4B9A-9AFD-D590BD648D71}"/>
              </a:ext>
            </a:extLst>
          </p:cNvPr>
          <p:cNvSpPr/>
          <p:nvPr/>
        </p:nvSpPr>
        <p:spPr>
          <a:xfrm>
            <a:off x="7138269" y="6418727"/>
            <a:ext cx="22156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BH" sz="1600" dirty="0">
                <a:latin typeface="Calibri" panose="020F0502020204030204" pitchFamily="34" charset="0"/>
                <a:cs typeface="(AH) Manal Black" pitchFamily="2" charset="-78"/>
              </a:rPr>
              <a:t>يَسْتَوْعِبُ النَّصَّ السَّرْدِيَّ المَسْموع.</a:t>
            </a:r>
            <a:endParaRPr lang="en-US" sz="1200" u="sng" dirty="0"/>
          </a:p>
        </p:txBody>
      </p:sp>
      <p:pic>
        <p:nvPicPr>
          <p:cNvPr id="4" name="القلم الجديد">
            <a:hlinkClick r:id="" action="ppaction://media"/>
            <a:extLst>
              <a:ext uri="{FF2B5EF4-FFF2-40B4-BE49-F238E27FC236}">
                <a16:creationId xmlns:a16="http://schemas.microsoft.com/office/drawing/2014/main" id="{525D5590-3951-4E5B-9BD2-3D6A3B6D88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3132" y="5568462"/>
            <a:ext cx="609600" cy="609600"/>
          </a:xfrm>
          <a:prstGeom prst="rect">
            <a:avLst/>
          </a:prstGeom>
        </p:spPr>
      </p:pic>
      <p:pic>
        <p:nvPicPr>
          <p:cNvPr id="12" name="Picture 11" descr="A picture containing stationary, writing implement, pencil&#10;&#10;Description automatically generated">
            <a:extLst>
              <a:ext uri="{FF2B5EF4-FFF2-40B4-BE49-F238E27FC236}">
                <a16:creationId xmlns:a16="http://schemas.microsoft.com/office/drawing/2014/main" id="{0002C13D-5EFF-4723-90CE-148E911415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8934">
            <a:off x="6914108" y="1651082"/>
            <a:ext cx="1280160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48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81481E-6 L 3.54167E-6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600"/>
                            </p:stCondLst>
                            <p:childTnLst>
                              <p:par>
                                <p:cTn id="15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81481E-6 L 3.54167E-6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81481E-6 L 3.54167E-6 -0.07222 " pathEditMode="relative" rAng="0" ptsTypes="AA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600"/>
                            </p:stCondLst>
                            <p:childTnLst>
                              <p:par>
                                <p:cTn id="34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81481E-6 L 3.54167E-6 -0.07222 " pathEditMode="relative" rAng="0" ptsTypes="AA">
                                      <p:cBhvr>
                                        <p:cTn id="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95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uild="allAtOnce"/>
      <p:bldP spid="8" grpId="1" build="allAtOnce"/>
      <p:bldP spid="8" grpId="2" build="allAtOnce"/>
      <p:bldP spid="8" grpId="3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F93BEF8-0452-4111-9E57-2D9F640EA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6" y="279187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0697036-7EF8-4464-8515-7ED76AA4CC68}"/>
              </a:ext>
            </a:extLst>
          </p:cNvPr>
          <p:cNvSpPr/>
          <p:nvPr/>
        </p:nvSpPr>
        <p:spPr>
          <a:xfrm>
            <a:off x="156629" y="752860"/>
            <a:ext cx="1563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80160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عرض الدرس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BFB79B-181C-4F8E-AEB2-06D1A023B389}"/>
              </a:ext>
            </a:extLst>
          </p:cNvPr>
          <p:cNvSpPr/>
          <p:nvPr/>
        </p:nvSpPr>
        <p:spPr>
          <a:xfrm>
            <a:off x="4003920" y="6400233"/>
            <a:ext cx="50193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BH" sz="1600" dirty="0">
                <a:latin typeface="Calibri" panose="020F0502020204030204" pitchFamily="34" charset="0"/>
                <a:cs typeface="(AH) Manal Black" pitchFamily="2" charset="-78"/>
              </a:rPr>
              <a:t>وَيُعيدُ ذِكْرِ المُحْتوى بِدِقَّةٍ، وَتَرْتيبٍ مُمَيِّزًا الفِكَرَ الوارِدَةَ فيها مِنْ تِلْكَ الَّتي لَمْ تَرِدْ.</a:t>
            </a:r>
            <a:endParaRPr lang="en-US" sz="1200" u="sng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6780C2-EFBD-4585-AA99-8ADB4786F7D9}"/>
              </a:ext>
            </a:extLst>
          </p:cNvPr>
          <p:cNvSpPr/>
          <p:nvPr/>
        </p:nvSpPr>
        <p:spPr>
          <a:xfrm>
            <a:off x="3035666" y="1381670"/>
            <a:ext cx="535516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ar-AE" sz="3600" u="sng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(AH) Manal Black" pitchFamily="2" charset="-78"/>
              </a:rPr>
              <a:t>أَجِبْ شَفَويًا عَنِ الْأَسْئِلَةِ الْآتِيَةِ:</a:t>
            </a:r>
            <a:endParaRPr lang="en-US" sz="3600" u="sng" dirty="0">
              <a:ln w="0"/>
              <a:solidFill>
                <a:srgbClr val="FF0000"/>
              </a:solidFill>
              <a:latin typeface="Calibri" panose="020F0502020204030204" pitchFamily="34" charset="0"/>
              <a:cs typeface="(AH) Manal Black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D637F6-40AF-44A9-A336-3C0C3247F9AE}"/>
              </a:ext>
            </a:extLst>
          </p:cNvPr>
          <p:cNvSpPr/>
          <p:nvPr/>
        </p:nvSpPr>
        <p:spPr>
          <a:xfrm>
            <a:off x="7690595" y="384192"/>
            <a:ext cx="3336170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lvl="0" algn="ctr" rtl="1"/>
            <a:r>
              <a:rPr lang="ar-BH" sz="40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4000" u="sng" dirty="0">
                <a:cs typeface="(AH) Manal Black" pitchFamily="2" charset="-78"/>
              </a:rPr>
              <a:t>بَعْد</a:t>
            </a:r>
            <a:r>
              <a:rPr lang="ar-AE" sz="4000" u="sng" dirty="0">
                <a:cs typeface="(AH) Manal Black" pitchFamily="2" charset="-78"/>
              </a:rPr>
              <a:t> ال</a:t>
            </a:r>
            <a:r>
              <a:rPr lang="ar-BH" sz="4000" u="sng" dirty="0">
                <a:cs typeface="(AH) Manal Black" pitchFamily="2" charset="-78"/>
              </a:rPr>
              <a:t>ْ</a:t>
            </a:r>
            <a:r>
              <a:rPr lang="ar-AE" sz="4000" u="sng" dirty="0">
                <a:cs typeface="(AH) Manal Black" pitchFamily="2" charset="-78"/>
              </a:rPr>
              <a:t>اس</a:t>
            </a:r>
            <a:r>
              <a:rPr lang="ar-BH" sz="4000" u="sng" dirty="0">
                <a:cs typeface="(AH) Manal Black" pitchFamily="2" charset="-78"/>
              </a:rPr>
              <a:t>ْ</a:t>
            </a:r>
            <a:r>
              <a:rPr lang="ar-AE" sz="4000" u="sng" dirty="0">
                <a:cs typeface="(AH) Manal Black" pitchFamily="2" charset="-78"/>
              </a:rPr>
              <a:t>تم</a:t>
            </a:r>
            <a:r>
              <a:rPr lang="ar-BH" sz="4000" u="sng" dirty="0">
                <a:cs typeface="(AH) Manal Black" pitchFamily="2" charset="-78"/>
              </a:rPr>
              <a:t>ِ</a:t>
            </a:r>
            <a:r>
              <a:rPr lang="ar-AE" sz="4000" u="sng" dirty="0">
                <a:cs typeface="(AH) Manal Black" pitchFamily="2" charset="-78"/>
              </a:rPr>
              <a:t>اع </a:t>
            </a:r>
            <a:r>
              <a:rPr lang="ar-BH" sz="4000" u="sng" dirty="0">
                <a:cs typeface="(AH) Manal Black" pitchFamily="2" charset="-78"/>
              </a:rPr>
              <a:t>الْأَول: </a:t>
            </a:r>
            <a:endParaRPr lang="en-US" sz="4000" u="sng" dirty="0">
              <a:cs typeface="(AH) Manal Black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E79F649-3AD1-4F26-BB7B-C4C986EF3213}"/>
              </a:ext>
            </a:extLst>
          </p:cNvPr>
          <p:cNvSpPr/>
          <p:nvPr/>
        </p:nvSpPr>
        <p:spPr>
          <a:xfrm>
            <a:off x="2750491" y="2473810"/>
            <a:ext cx="777807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ar-AE" sz="3600" dirty="0">
                <a:ln w="0"/>
                <a:latin typeface="Calibri" panose="020F0502020204030204" pitchFamily="34" charset="0"/>
                <a:cs typeface="(AH) Manal Black" pitchFamily="2" charset="-78"/>
              </a:rPr>
              <a:t>أ.  لِماذا عادَ حَسَنٌ مِنْ مَدْرَسةِ وعلى وَجْهِهِ عَلاماتُ الْحُزنِ؟ </a:t>
            </a:r>
            <a:endParaRPr lang="en-US" sz="3600" dirty="0">
              <a:ln w="0"/>
              <a:latin typeface="Calibri" panose="020F0502020204030204" pitchFamily="34" charset="0"/>
              <a:cs typeface="(AH) Manal Black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9C40CF3-4BAC-4F46-B5C0-E456BFD65AAE}"/>
              </a:ext>
            </a:extLst>
          </p:cNvPr>
          <p:cNvSpPr/>
          <p:nvPr/>
        </p:nvSpPr>
        <p:spPr>
          <a:xfrm>
            <a:off x="4160838" y="3268947"/>
            <a:ext cx="636772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ar-AE" sz="3600" dirty="0">
                <a:ln w="0"/>
                <a:latin typeface="Calibri" panose="020F0502020204030204" pitchFamily="34" charset="0"/>
                <a:cs typeface="(AH) Manal Black" pitchFamily="2" charset="-78"/>
              </a:rPr>
              <a:t>ب.  لِماذا أخذَ حَسَنٌ قَلم زَميلَهِ دونَ أَنْ يَعْلمَ؟ </a:t>
            </a:r>
            <a:endParaRPr lang="en-US" sz="3600" dirty="0">
              <a:ln w="0"/>
              <a:latin typeface="Calibri" panose="020F0502020204030204" pitchFamily="34" charset="0"/>
              <a:cs typeface="(AH) Manal Black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9A734F-94A5-417D-923C-19F51A0BA450}"/>
              </a:ext>
            </a:extLst>
          </p:cNvPr>
          <p:cNvSpPr/>
          <p:nvPr/>
        </p:nvSpPr>
        <p:spPr>
          <a:xfrm>
            <a:off x="3587401" y="4097679"/>
            <a:ext cx="694116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ar-AE" sz="3600" dirty="0">
                <a:ln w="0"/>
                <a:latin typeface="Calibri" panose="020F0502020204030204" pitchFamily="34" charset="0"/>
                <a:cs typeface="(AH) Manal Black" pitchFamily="2" charset="-78"/>
              </a:rPr>
              <a:t>ج.  كَيْفَ تَصَرْفَ عادِلٌ عِندما أَخْبَرَهُ حَسَنٌ بِالْقِصَّةِ؟ </a:t>
            </a:r>
            <a:endParaRPr lang="en-US" sz="3600" dirty="0">
              <a:ln w="0"/>
              <a:latin typeface="Calibri" panose="020F0502020204030204" pitchFamily="34" charset="0"/>
              <a:cs typeface="(AH) Manal Black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A7FD6C5-48DE-4B71-85CD-E195694E9413}"/>
              </a:ext>
            </a:extLst>
          </p:cNvPr>
          <p:cNvSpPr/>
          <p:nvPr/>
        </p:nvSpPr>
        <p:spPr>
          <a:xfrm>
            <a:off x="6253108" y="4926410"/>
            <a:ext cx="427545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ar-AE" sz="3600" dirty="0">
                <a:ln w="0"/>
                <a:latin typeface="Calibri" panose="020F0502020204030204" pitchFamily="34" charset="0"/>
                <a:cs typeface="(AH) Manal Black" pitchFamily="2" charset="-78"/>
              </a:rPr>
              <a:t>د . أَيْنَ حَدَثَتْ أَحْداثُ الْقِصَّةِ؟ </a:t>
            </a:r>
            <a:endParaRPr lang="en-US" sz="3600" dirty="0">
              <a:ln w="0"/>
              <a:latin typeface="Calibri" panose="020F0502020204030204" pitchFamily="34" charset="0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3894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81481E-6 L 3.54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600"/>
                            </p:stCondLst>
                            <p:childTnLst>
                              <p:par>
                                <p:cTn id="12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81481E-6 L 3.541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81481E-6 L 3.54167E-6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600"/>
                            </p:stCondLst>
                            <p:childTnLst>
                              <p:par>
                                <p:cTn id="31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81481E-6 L 3.54167E-6 -0.07222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  <p:bldP spid="10" grpId="1" build="allAtOnce"/>
      <p:bldP spid="10" grpId="2" build="allAtOnce"/>
      <p:bldP spid="10" grpId="3" build="allAtOnce"/>
      <p:bldP spid="14" grpId="0"/>
      <p:bldP spid="20" grpId="0"/>
      <p:bldP spid="21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687</Words>
  <Application>Microsoft Office PowerPoint</Application>
  <PresentationFormat>Widescreen</PresentationFormat>
  <Paragraphs>141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A Rezvan-fat</vt:lpstr>
      <vt:lpstr>Al Qalam Kolkatta Quranic font</vt:lpstr>
      <vt:lpstr>Aldhabi</vt:lpstr>
      <vt:lpstr>Arial</vt:lpstr>
      <vt:lpstr>Calibri</vt:lpstr>
      <vt:lpstr>Calibri Light</vt:lpstr>
      <vt:lpstr>Carlito</vt:lpstr>
      <vt:lpstr>Century Gothic</vt:lpstr>
      <vt:lpstr>Coming Soon</vt:lpstr>
      <vt:lpstr>Grand Hotel</vt:lpstr>
      <vt:lpstr>Sakkal Majalla</vt:lpstr>
      <vt:lpstr>Simplified Arabic Fixed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Sana Aljafari</dc:creator>
  <cp:lastModifiedBy>Sana Nader Ahmed  Aljafari</cp:lastModifiedBy>
  <cp:revision>24</cp:revision>
  <dcterms:created xsi:type="dcterms:W3CDTF">2021-02-16T20:29:55Z</dcterms:created>
  <dcterms:modified xsi:type="dcterms:W3CDTF">2022-02-11T18:43:18Z</dcterms:modified>
</cp:coreProperties>
</file>