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16"/>
  </p:notesMasterIdLst>
  <p:sldIdLst>
    <p:sldId id="500" r:id="rId2"/>
    <p:sldId id="256" r:id="rId3"/>
    <p:sldId id="494" r:id="rId4"/>
    <p:sldId id="498" r:id="rId5"/>
    <p:sldId id="258" r:id="rId6"/>
    <p:sldId id="259" r:id="rId7"/>
    <p:sldId id="495" r:id="rId8"/>
    <p:sldId id="496" r:id="rId9"/>
    <p:sldId id="329" r:id="rId10"/>
    <p:sldId id="264" r:id="rId11"/>
    <p:sldId id="497" r:id="rId12"/>
    <p:sldId id="279" r:id="rId13"/>
    <p:sldId id="499" r:id="rId14"/>
    <p:sldId id="274" r:id="rId15"/>
  </p:sldIdLst>
  <p:sldSz cx="12192000" cy="6858000"/>
  <p:notesSz cx="6858000" cy="9144000"/>
  <p:defaultTextStyle>
    <a:defPPr>
      <a:defRPr lang="en-US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4A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93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fld id="{D4AF8B1E-331B-40DE-9B51-D7D960ED8448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en-US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fld id="{FDACBC6E-0B79-4787-BBCD-8449A9559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911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C28EC4-7BEC-46B0-B3B2-7C9AF7119588}" type="slidenum">
              <a:rPr lang="ar-AE" smtClean="0"/>
              <a:t>14</a:t>
            </a:fld>
            <a:endParaRPr lang="ar-AE" dirty="0"/>
          </a:p>
        </p:txBody>
      </p:sp>
    </p:spTree>
    <p:extLst>
      <p:ext uri="{BB962C8B-B14F-4D97-AF65-F5344CB8AC3E}">
        <p14:creationId xmlns:p14="http://schemas.microsoft.com/office/powerpoint/2010/main" val="8893585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710DB00-73AE-49A8-9BD9-7EA225085C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34E87001-BDC4-447D-9023-5BB7BCDDB7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8E0D225-1A51-40EB-B958-810EF30A9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82301-886A-459B-8560-3FC273A29534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66894E4-B440-4362-920D-7FF349341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1A28E00-7DB3-45EB-9AB3-86AB8E37E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FE6D-42F5-45F2-AF4C-DB6A2CF43E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5785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40F018D-72F5-4D25-8C5F-CD543FC94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5AC9E489-1DC2-4A1C-9968-47C51F6417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11C8B1E-A4DC-43D5-A4E2-C933939E2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82301-886A-459B-8560-3FC273A29534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C697DC7-F433-4F07-91FC-F9BE82EF04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14B27A6-9D16-4E83-90BF-A14A3F985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FE6D-42F5-45F2-AF4C-DB6A2CF43E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784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4F6B553D-340B-44DA-89EB-2DC795B63E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178D14EE-2B08-4759-B2DD-D43B1AC79C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79026F5-8CD0-4762-AB52-91F8C15BBA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82301-886A-459B-8560-3FC273A29534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C46D961-BE46-4046-B451-9BBF7B45E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8B2D67D-769C-45B9-BE46-C3D5A4050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FE6D-42F5-45F2-AF4C-DB6A2CF43E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724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FA59B48-C1E3-4195-B39A-04997F2DF6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BDDE854-7394-49BA-9E09-549248E81F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052C10B-BE34-4417-8980-E4D907014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82301-886A-459B-8560-3FC273A29534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F1EC598-F363-4EB4-B044-111945AB5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A6F6750-CE64-46DE-BFF8-51151C1E0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FE6D-42F5-45F2-AF4C-DB6A2CF43E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443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C77ACF2-9499-4733-B6C5-442C9AE41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E965FCF6-8183-4771-844E-FB7C0F28CA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03674CB-037D-4170-849E-FFF899B2D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82301-886A-459B-8560-3FC273A29534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90E671E-BCEC-4FC6-B901-11435F315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61538EA-D925-4FEF-BDC1-8377F8468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FE6D-42F5-45F2-AF4C-DB6A2CF43E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6208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D1430B6-038E-490F-AD74-16B8F298E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2536054-55D1-43E8-9899-8786A65DAF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9A01444D-E1E0-4B94-B1A4-C170CC181F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82F945C5-0F3C-4158-A42A-F880D2EAE7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82301-886A-459B-8560-3FC273A29534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FACAE6CB-7F95-4AD7-B9EA-F68590F34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4E33C642-3A09-435C-8B52-3F4B86A82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FE6D-42F5-45F2-AF4C-DB6A2CF43E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8563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37B5218-9AA3-4FB2-A151-474F570F9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73BA3CAB-C5F2-454A-92D2-D2E738409D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48BFF36F-BC3F-4A02-B590-C0219DF8C0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B475EC36-6347-4D95-BDA8-BC87F823D6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B375F44B-1196-4749-931E-042A4F8B97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5D2D71C3-10FC-4A32-B4B1-196295D98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82301-886A-459B-8560-3FC273A29534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501C9AEA-9C28-4519-BE67-C9198E582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02B96DA8-FD6E-499C-A453-A7C27726C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FE6D-42F5-45F2-AF4C-DB6A2CF43E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147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D7E220A-07F2-4235-A0B4-D84703951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25465784-C864-4DAE-86CA-79DD891B6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82301-886A-459B-8560-3FC273A29534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98496A87-9706-4B6D-A635-75F4A0997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DAC687F4-A5CE-4E4A-B7B4-77A9B9A7C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FE6D-42F5-45F2-AF4C-DB6A2CF43E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635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0C264A54-8C8E-4AD4-BEE8-4162130E8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82301-886A-459B-8560-3FC273A29534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891D5AF7-0DDE-4CAB-88C1-BD50D07D2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DA6A212-AB5B-42FA-AA72-619153AC3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FE6D-42F5-45F2-AF4C-DB6A2CF43E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628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F3DFEE1-A3EB-4BAF-B575-F5AEA8821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D231493-5B76-4973-81DA-2AF23461F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FE816509-735E-4A81-B1D1-887EC93F2C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5B10DAA1-9A3A-4D12-AE8D-8AAD71FC4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82301-886A-459B-8560-3FC273A29534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176C80F2-A047-4BBA-95B5-9122E0C89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9D6FE94E-5BFC-429F-9B15-37B89E54A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FE6D-42F5-45F2-AF4C-DB6A2CF43E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3670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D49C705-A31E-40C5-9822-A42224AFE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A0DE2F1D-1CD9-43E9-AEE8-BD13BB7B9A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7180B6DB-4FE0-4B6C-9BB8-E7295FD658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37182C30-F1F6-4407-94FA-ACFA08803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82301-886A-459B-8560-3FC273A29534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141B17A5-938D-407A-AEFE-0E161DAF0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DF7FAEC0-25CE-41B0-9217-109117100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FE6D-42F5-45F2-AF4C-DB6A2CF43E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582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98B3FC2D-E8E8-4657-A759-E9431D48F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4F14B551-37E0-46A9-A961-EF8A037908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799BE50-CF9F-4958-955E-875E61D6E0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82301-886A-459B-8560-3FC273A29534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A7D5695-577F-4C9B-912E-4B65FE95C6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EC5D113-7691-4F45-99F2-072F6D40BD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FEFE6D-42F5-45F2-AF4C-DB6A2CF43E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034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hyperlink" Target="../../&#1575;&#1604;&#1582;&#1575;&#1605;&#1587;%20&#1575;&#1604;&#1580;&#1586;&#1569;%20&#1575;&#1604;&#1579;&#1575;&#1606;&#1610;/&#1571;&#1587;&#1605;&#1575;&#1569;%20&#1591;&#1604;&#1575;&#1576;%20&#1587;&#1575;&#1583;&#1587;%20&#1606;&#1582;&#1576;&#1577;%201.pptx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13.jpeg"/><Relationship Id="rId2" Type="http://schemas.openxmlformats.org/officeDocument/2006/relationships/hyperlink" Target="http://www.google.ae/url?sa=i&amp;rct=j&amp;q=&amp;esrc=s&amp;source=images&amp;cd=&amp;cad=rja&amp;uact=8&amp;ved=0CAcQjRxqFQoTCPL75_qLxsgCFcXtFAod160JLA&amp;url=http://www.cliparthut.com/dna-or-fingerprint-clipart.html&amp;psig=AFQjCNGDFz26zowfAxG0FGH40HaWsEBg9w&amp;ust=1445054034412193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../../&#1575;&#1604;&#1582;&#1575;&#1605;&#1587;%20&#1575;&#1604;&#1580;&#1586;&#1569;%20&#1575;&#1604;&#1579;&#1575;&#1606;&#1610;/&#1571;&#1587;&#1605;&#1575;&#1569;%20&#1591;&#1604;&#1575;&#1576;%20&#1587;&#1575;&#1583;&#1587;%20&#1606;&#1582;&#1576;&#1577;%201.pptx" TargetMode="External"/><Relationship Id="rId5" Type="http://schemas.openxmlformats.org/officeDocument/2006/relationships/image" Target="../media/image39.jpeg"/><Relationship Id="rId4" Type="http://schemas.openxmlformats.org/officeDocument/2006/relationships/hyperlink" Target="http://www.google.ae/url?sa=i&amp;rct=j&amp;q=&amp;esrc=s&amp;source=images&amp;cd=&amp;cad=rja&amp;uact=8&amp;ved=0CAcQjRxqFQoTCPy2jZuNxsgCFcNpFAodV58JmQ&amp;url=http://depositphotos.com/31452183/stock-photo-love-united-arab-emirates-heart.html&amp;psig=AFQjCNHgHYQSv41LzU_ST8spmfbP72piZA&amp;ust=1445054379298158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hyperlink" Target="https://www.liveworksheets.com/nf1499256yv" TargetMode="External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1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../../&#1575;&#1604;&#1582;&#1575;&#1605;&#1587;%20&#1575;&#1604;&#1580;&#1586;&#1569;%20&#1575;&#1604;&#1579;&#1575;&#1606;&#1610;/&#1571;&#1587;&#1605;&#1575;&#1569;%20&#1591;&#1604;&#1575;&#1576;%20&#1587;&#1575;&#1583;&#1587;%20&#1606;&#1582;&#1576;&#1577;%201.pptx" TargetMode="External"/><Relationship Id="rId2" Type="http://schemas.openxmlformats.org/officeDocument/2006/relationships/image" Target="../media/image12.jf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hyperlink" Target="../../&#1575;&#1604;&#1582;&#1575;&#1605;&#1587;%20&#1575;&#1604;&#1580;&#1586;&#1569;%20&#1575;&#1604;&#1579;&#1575;&#1606;&#1610;/&#1571;&#1587;&#1605;&#1575;&#1569;%20&#1591;&#1604;&#1575;&#1576;%20&#1587;&#1575;&#1583;&#1587;%20&#1606;&#1582;&#1576;&#1577;%201.pptx" TargetMode="External"/><Relationship Id="rId4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../../&#1575;&#1604;&#1582;&#1575;&#1605;&#1587;%20&#1575;&#1604;&#1580;&#1586;&#1569;%20&#1575;&#1604;&#1579;&#1575;&#1606;&#1610;/&#1571;&#1587;&#1605;&#1575;&#1569;%20&#1591;&#1604;&#1575;&#1576;%20&#1587;&#1575;&#1583;&#1587;%20&#1606;&#1582;&#1576;&#1577;%201.pptx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hyperlink" Target="../../&#1575;&#1604;&#1582;&#1575;&#1605;&#1587;%20&#1575;&#1604;&#1580;&#1586;&#1569;%20&#1575;&#1604;&#1579;&#1575;&#1606;&#1610;/&#1571;&#1587;&#1605;&#1575;&#1569;%20&#1591;&#1604;&#1575;&#1576;%20&#1587;&#1575;&#1583;&#1587;%20&#1606;&#1582;&#1576;&#1577;%201.pptx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../../&#1575;&#1604;&#1582;&#1575;&#1605;&#1587;%20&#1575;&#1604;&#1580;&#1586;&#1569;%20&#1575;&#1604;&#1579;&#1575;&#1606;&#1610;/&#1571;&#1587;&#1605;&#1575;&#1569;%20&#1591;&#1604;&#1575;&#1576;%20&#1587;&#1575;&#1583;&#1587;%20&#1606;&#1582;&#1576;&#1577;%201.pptx" TargetMode="Externa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jpeg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png"/><Relationship Id="rId9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../../&#1575;&#1604;&#1582;&#1575;&#1605;&#1587;%20&#1575;&#1604;&#1580;&#1586;&#1569;%20&#1575;&#1604;&#1579;&#1575;&#1606;&#1610;/&#1571;&#1587;&#1605;&#1575;&#1569;%20&#1591;&#1604;&#1575;&#1576;%20&#1587;&#1575;&#1583;&#1587;%20&#1606;&#1582;&#1576;&#1577;%201.pptx" TargetMode="External"/><Relationship Id="rId3" Type="http://schemas.openxmlformats.org/officeDocument/2006/relationships/image" Target="../media/image25.jpeg"/><Relationship Id="rId7" Type="http://schemas.openxmlformats.org/officeDocument/2006/relationships/image" Target="../media/image29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png"/><Relationship Id="rId9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التنمر الالكتروني - موارد تعليمية">
            <a:extLst>
              <a:ext uri="{FF2B5EF4-FFF2-40B4-BE49-F238E27FC236}">
                <a16:creationId xmlns:a16="http://schemas.microsoft.com/office/drawing/2014/main" id="{E84EB023-E745-42ED-A45D-23283BA0BA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003"/>
          <a:stretch/>
        </p:blipFill>
        <p:spPr bwMode="auto">
          <a:xfrm>
            <a:off x="7765774" y="4444398"/>
            <a:ext cx="3683111" cy="1491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91C3D664-367B-48F2-B29C-69DCD8194E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1"/>
          <a:stretch/>
        </p:blipFill>
        <p:spPr bwMode="auto">
          <a:xfrm>
            <a:off x="174724" y="2941984"/>
            <a:ext cx="7153728" cy="3789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112839B5-6527-4FE1-B5CA-71D5FFC47C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752928"/>
            <a:ext cx="7566298" cy="759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089B37F3-721E-4809-A50E-9EE306404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46483" y="0"/>
            <a:ext cx="91440" cy="27889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BE12D8E2-6088-4997-A8C6-1794DA9E1D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6813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 descr="التنمر الالكتروني للاطفال">
            <a:extLst>
              <a:ext uri="{FF2B5EF4-FFF2-40B4-BE49-F238E27FC236}">
                <a16:creationId xmlns:a16="http://schemas.microsoft.com/office/drawing/2014/main" id="{884BCBA4-0C91-4F4E-A844-C30F932CFF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1" t="3538" r="10185" b="81692"/>
          <a:stretch/>
        </p:blipFill>
        <p:spPr bwMode="auto">
          <a:xfrm>
            <a:off x="439561" y="856419"/>
            <a:ext cx="3567362" cy="635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Rectangle 82">
            <a:extLst>
              <a:ext uri="{FF2B5EF4-FFF2-40B4-BE49-F238E27FC236}">
                <a16:creationId xmlns:a16="http://schemas.microsoft.com/office/drawing/2014/main" id="{FAF10F47-1605-47C5-AE58-9062909AD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6299" y="3862989"/>
            <a:ext cx="4625702" cy="8228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التنمر الإلكتروني 21-01-2021">
            <a:hlinkClick r:id="" action="ppaction://media"/>
            <a:extLst>
              <a:ext uri="{FF2B5EF4-FFF2-40B4-BE49-F238E27FC236}">
                <a16:creationId xmlns:a16="http://schemas.microsoft.com/office/drawing/2014/main" id="{113E6674-C43F-4D07-B879-5C3D508B764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65774" y="243060"/>
            <a:ext cx="4251501" cy="3385261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1036" name="Picture 12" descr="برنامج همسة الجديد على mbc1 يتضمن خلطة شبابية تخاطب الاسرة العربية - مشاهير">
            <a:extLst>
              <a:ext uri="{FF2B5EF4-FFF2-40B4-BE49-F238E27FC236}">
                <a16:creationId xmlns:a16="http://schemas.microsoft.com/office/drawing/2014/main" id="{7356FF7C-695B-4C4E-8654-7C510D3C07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7F8FA"/>
              </a:clrFrom>
              <a:clrTo>
                <a:srgbClr val="F7F8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6" t="20286" r="15625" b="17623"/>
          <a:stretch/>
        </p:blipFill>
        <p:spPr bwMode="auto">
          <a:xfrm>
            <a:off x="4486033" y="367607"/>
            <a:ext cx="3219933" cy="1815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مربع نص 14">
            <a:extLst>
              <a:ext uri="{FF2B5EF4-FFF2-40B4-BE49-F238E27FC236}">
                <a16:creationId xmlns:a16="http://schemas.microsoft.com/office/drawing/2014/main" id="{1AD8FB42-CD7C-451C-8E3D-C379588096FD}"/>
              </a:ext>
            </a:extLst>
          </p:cNvPr>
          <p:cNvSpPr txBox="1"/>
          <p:nvPr/>
        </p:nvSpPr>
        <p:spPr>
          <a:xfrm>
            <a:off x="4567245" y="1615880"/>
            <a:ext cx="2993264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4400" b="1" dirty="0">
                <a:latin typeface="Algerian" panose="04020705040A02060702" pitchFamily="82" charset="0"/>
                <a:cs typeface="PT Simple Bold Ruled" panose="02010400000000000000" pitchFamily="2" charset="-78"/>
              </a:rPr>
              <a:t>رقمية </a:t>
            </a:r>
            <a:endParaRPr lang="ar-SA" sz="4400" b="1" dirty="0">
              <a:latin typeface="Algerian" panose="04020705040A02060702" pitchFamily="82" charset="0"/>
              <a:cs typeface="PT Simple Bold Ruled" panose="0201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77146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1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مربع نص 21">
            <a:extLst>
              <a:ext uri="{FF2B5EF4-FFF2-40B4-BE49-F238E27FC236}">
                <a16:creationId xmlns:a16="http://schemas.microsoft.com/office/drawing/2014/main" id="{0291FDE2-BC0A-4CD4-8977-70E4866979D8}"/>
              </a:ext>
            </a:extLst>
          </p:cNvPr>
          <p:cNvSpPr txBox="1"/>
          <p:nvPr/>
        </p:nvSpPr>
        <p:spPr>
          <a:xfrm>
            <a:off x="159026" y="291548"/>
            <a:ext cx="11860696" cy="6414052"/>
          </a:xfrm>
          <a:custGeom>
            <a:avLst/>
            <a:gdLst>
              <a:gd name="connsiteX0" fmla="*/ 0 w 11860696"/>
              <a:gd name="connsiteY0" fmla="*/ 0 h 6414052"/>
              <a:gd name="connsiteX1" fmla="*/ 341867 w 11860696"/>
              <a:gd name="connsiteY1" fmla="*/ 0 h 6414052"/>
              <a:gd name="connsiteX2" fmla="*/ 802341 w 11860696"/>
              <a:gd name="connsiteY2" fmla="*/ 0 h 6414052"/>
              <a:gd name="connsiteX3" fmla="*/ 1262815 w 11860696"/>
              <a:gd name="connsiteY3" fmla="*/ 0 h 6414052"/>
              <a:gd name="connsiteX4" fmla="*/ 1841896 w 11860696"/>
              <a:gd name="connsiteY4" fmla="*/ 0 h 6414052"/>
              <a:gd name="connsiteX5" fmla="*/ 2183763 w 11860696"/>
              <a:gd name="connsiteY5" fmla="*/ 0 h 6414052"/>
              <a:gd name="connsiteX6" fmla="*/ 2881451 w 11860696"/>
              <a:gd name="connsiteY6" fmla="*/ 0 h 6414052"/>
              <a:gd name="connsiteX7" fmla="*/ 3697746 w 11860696"/>
              <a:gd name="connsiteY7" fmla="*/ 0 h 6414052"/>
              <a:gd name="connsiteX8" fmla="*/ 4395434 w 11860696"/>
              <a:gd name="connsiteY8" fmla="*/ 0 h 6414052"/>
              <a:gd name="connsiteX9" fmla="*/ 4855908 w 11860696"/>
              <a:gd name="connsiteY9" fmla="*/ 0 h 6414052"/>
              <a:gd name="connsiteX10" fmla="*/ 5434990 w 11860696"/>
              <a:gd name="connsiteY10" fmla="*/ 0 h 6414052"/>
              <a:gd name="connsiteX11" fmla="*/ 5895464 w 11860696"/>
              <a:gd name="connsiteY11" fmla="*/ 0 h 6414052"/>
              <a:gd name="connsiteX12" fmla="*/ 6711759 w 11860696"/>
              <a:gd name="connsiteY12" fmla="*/ 0 h 6414052"/>
              <a:gd name="connsiteX13" fmla="*/ 7646660 w 11860696"/>
              <a:gd name="connsiteY13" fmla="*/ 0 h 6414052"/>
              <a:gd name="connsiteX14" fmla="*/ 8344348 w 11860696"/>
              <a:gd name="connsiteY14" fmla="*/ 0 h 6414052"/>
              <a:gd name="connsiteX15" fmla="*/ 8804823 w 11860696"/>
              <a:gd name="connsiteY15" fmla="*/ 0 h 6414052"/>
              <a:gd name="connsiteX16" fmla="*/ 9383904 w 11860696"/>
              <a:gd name="connsiteY16" fmla="*/ 0 h 6414052"/>
              <a:gd name="connsiteX17" fmla="*/ 9962985 w 11860696"/>
              <a:gd name="connsiteY17" fmla="*/ 0 h 6414052"/>
              <a:gd name="connsiteX18" fmla="*/ 10779280 w 11860696"/>
              <a:gd name="connsiteY18" fmla="*/ 0 h 6414052"/>
              <a:gd name="connsiteX19" fmla="*/ 11860696 w 11860696"/>
              <a:gd name="connsiteY19" fmla="*/ 0 h 6414052"/>
              <a:gd name="connsiteX20" fmla="*/ 11860696 w 11860696"/>
              <a:gd name="connsiteY20" fmla="*/ 641405 h 6414052"/>
              <a:gd name="connsiteX21" fmla="*/ 11860696 w 11860696"/>
              <a:gd name="connsiteY21" fmla="*/ 1411091 h 6414052"/>
              <a:gd name="connsiteX22" fmla="*/ 11860696 w 11860696"/>
              <a:gd name="connsiteY22" fmla="*/ 2052497 h 6414052"/>
              <a:gd name="connsiteX23" fmla="*/ 11860696 w 11860696"/>
              <a:gd name="connsiteY23" fmla="*/ 2822183 h 6414052"/>
              <a:gd name="connsiteX24" fmla="*/ 11860696 w 11860696"/>
              <a:gd name="connsiteY24" fmla="*/ 3271167 h 6414052"/>
              <a:gd name="connsiteX25" fmla="*/ 11860696 w 11860696"/>
              <a:gd name="connsiteY25" fmla="*/ 4040853 h 6414052"/>
              <a:gd name="connsiteX26" fmla="*/ 11860696 w 11860696"/>
              <a:gd name="connsiteY26" fmla="*/ 4810539 h 6414052"/>
              <a:gd name="connsiteX27" fmla="*/ 11860696 w 11860696"/>
              <a:gd name="connsiteY27" fmla="*/ 5387804 h 6414052"/>
              <a:gd name="connsiteX28" fmla="*/ 11860696 w 11860696"/>
              <a:gd name="connsiteY28" fmla="*/ 6414052 h 6414052"/>
              <a:gd name="connsiteX29" fmla="*/ 11400222 w 11860696"/>
              <a:gd name="connsiteY29" fmla="*/ 6414052 h 6414052"/>
              <a:gd name="connsiteX30" fmla="*/ 10939748 w 11860696"/>
              <a:gd name="connsiteY30" fmla="*/ 6414052 h 6414052"/>
              <a:gd name="connsiteX31" fmla="*/ 10242060 w 11860696"/>
              <a:gd name="connsiteY31" fmla="*/ 6414052 h 6414052"/>
              <a:gd name="connsiteX32" fmla="*/ 9662979 w 11860696"/>
              <a:gd name="connsiteY32" fmla="*/ 6414052 h 6414052"/>
              <a:gd name="connsiteX33" fmla="*/ 9321112 w 11860696"/>
              <a:gd name="connsiteY33" fmla="*/ 6414052 h 6414052"/>
              <a:gd name="connsiteX34" fmla="*/ 8504817 w 11860696"/>
              <a:gd name="connsiteY34" fmla="*/ 6414052 h 6414052"/>
              <a:gd name="connsiteX35" fmla="*/ 8162950 w 11860696"/>
              <a:gd name="connsiteY35" fmla="*/ 6414052 h 6414052"/>
              <a:gd name="connsiteX36" fmla="*/ 7583869 w 11860696"/>
              <a:gd name="connsiteY36" fmla="*/ 6414052 h 6414052"/>
              <a:gd name="connsiteX37" fmla="*/ 6767574 w 11860696"/>
              <a:gd name="connsiteY37" fmla="*/ 6414052 h 6414052"/>
              <a:gd name="connsiteX38" fmla="*/ 5832672 w 11860696"/>
              <a:gd name="connsiteY38" fmla="*/ 6414052 h 6414052"/>
              <a:gd name="connsiteX39" fmla="*/ 5253591 w 11860696"/>
              <a:gd name="connsiteY39" fmla="*/ 6414052 h 6414052"/>
              <a:gd name="connsiteX40" fmla="*/ 4437296 w 11860696"/>
              <a:gd name="connsiteY40" fmla="*/ 6414052 h 6414052"/>
              <a:gd name="connsiteX41" fmla="*/ 3621001 w 11860696"/>
              <a:gd name="connsiteY41" fmla="*/ 6414052 h 6414052"/>
              <a:gd name="connsiteX42" fmla="*/ 2923313 w 11860696"/>
              <a:gd name="connsiteY42" fmla="*/ 6414052 h 6414052"/>
              <a:gd name="connsiteX43" fmla="*/ 2225625 w 11860696"/>
              <a:gd name="connsiteY43" fmla="*/ 6414052 h 6414052"/>
              <a:gd name="connsiteX44" fmla="*/ 1409330 w 11860696"/>
              <a:gd name="connsiteY44" fmla="*/ 6414052 h 6414052"/>
              <a:gd name="connsiteX45" fmla="*/ 830249 w 11860696"/>
              <a:gd name="connsiteY45" fmla="*/ 6414052 h 6414052"/>
              <a:gd name="connsiteX46" fmla="*/ 0 w 11860696"/>
              <a:gd name="connsiteY46" fmla="*/ 6414052 h 6414052"/>
              <a:gd name="connsiteX47" fmla="*/ 0 w 11860696"/>
              <a:gd name="connsiteY47" fmla="*/ 5644366 h 6414052"/>
              <a:gd name="connsiteX48" fmla="*/ 0 w 11860696"/>
              <a:gd name="connsiteY48" fmla="*/ 5002961 h 6414052"/>
              <a:gd name="connsiteX49" fmla="*/ 0 w 11860696"/>
              <a:gd name="connsiteY49" fmla="*/ 4361555 h 6414052"/>
              <a:gd name="connsiteX50" fmla="*/ 0 w 11860696"/>
              <a:gd name="connsiteY50" fmla="*/ 3848431 h 6414052"/>
              <a:gd name="connsiteX51" fmla="*/ 0 w 11860696"/>
              <a:gd name="connsiteY51" fmla="*/ 3207026 h 6414052"/>
              <a:gd name="connsiteX52" fmla="*/ 0 w 11860696"/>
              <a:gd name="connsiteY52" fmla="*/ 2565621 h 6414052"/>
              <a:gd name="connsiteX53" fmla="*/ 0 w 11860696"/>
              <a:gd name="connsiteY53" fmla="*/ 1795935 h 6414052"/>
              <a:gd name="connsiteX54" fmla="*/ 0 w 11860696"/>
              <a:gd name="connsiteY54" fmla="*/ 1346951 h 6414052"/>
              <a:gd name="connsiteX55" fmla="*/ 0 w 11860696"/>
              <a:gd name="connsiteY55" fmla="*/ 897967 h 6414052"/>
              <a:gd name="connsiteX56" fmla="*/ 0 w 11860696"/>
              <a:gd name="connsiteY56" fmla="*/ 0 h 6414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1860696" h="6414052" extrusionOk="0">
                <a:moveTo>
                  <a:pt x="0" y="0"/>
                </a:moveTo>
                <a:cubicBezTo>
                  <a:pt x="117742" y="7998"/>
                  <a:pt x="237279" y="876"/>
                  <a:pt x="341867" y="0"/>
                </a:cubicBezTo>
                <a:cubicBezTo>
                  <a:pt x="446455" y="-876"/>
                  <a:pt x="653748" y="-16656"/>
                  <a:pt x="802341" y="0"/>
                </a:cubicBezTo>
                <a:cubicBezTo>
                  <a:pt x="950934" y="16656"/>
                  <a:pt x="1133797" y="-19759"/>
                  <a:pt x="1262815" y="0"/>
                </a:cubicBezTo>
                <a:cubicBezTo>
                  <a:pt x="1391833" y="19759"/>
                  <a:pt x="1626730" y="9451"/>
                  <a:pt x="1841896" y="0"/>
                </a:cubicBezTo>
                <a:cubicBezTo>
                  <a:pt x="2057062" y="-9451"/>
                  <a:pt x="2043694" y="-15508"/>
                  <a:pt x="2183763" y="0"/>
                </a:cubicBezTo>
                <a:cubicBezTo>
                  <a:pt x="2323832" y="15508"/>
                  <a:pt x="2624377" y="-1202"/>
                  <a:pt x="2881451" y="0"/>
                </a:cubicBezTo>
                <a:cubicBezTo>
                  <a:pt x="3138525" y="1202"/>
                  <a:pt x="3390559" y="12745"/>
                  <a:pt x="3697746" y="0"/>
                </a:cubicBezTo>
                <a:cubicBezTo>
                  <a:pt x="4004934" y="-12745"/>
                  <a:pt x="4227778" y="-12861"/>
                  <a:pt x="4395434" y="0"/>
                </a:cubicBezTo>
                <a:cubicBezTo>
                  <a:pt x="4563090" y="12861"/>
                  <a:pt x="4717526" y="15541"/>
                  <a:pt x="4855908" y="0"/>
                </a:cubicBezTo>
                <a:cubicBezTo>
                  <a:pt x="4994290" y="-15541"/>
                  <a:pt x="5231843" y="-11267"/>
                  <a:pt x="5434990" y="0"/>
                </a:cubicBezTo>
                <a:cubicBezTo>
                  <a:pt x="5638137" y="11267"/>
                  <a:pt x="5675104" y="-8989"/>
                  <a:pt x="5895464" y="0"/>
                </a:cubicBezTo>
                <a:cubicBezTo>
                  <a:pt x="6115824" y="8989"/>
                  <a:pt x="6314641" y="1191"/>
                  <a:pt x="6711759" y="0"/>
                </a:cubicBezTo>
                <a:cubicBezTo>
                  <a:pt x="7108878" y="-1191"/>
                  <a:pt x="7224842" y="40654"/>
                  <a:pt x="7646660" y="0"/>
                </a:cubicBezTo>
                <a:cubicBezTo>
                  <a:pt x="8068478" y="-40654"/>
                  <a:pt x="8061958" y="12586"/>
                  <a:pt x="8344348" y="0"/>
                </a:cubicBezTo>
                <a:cubicBezTo>
                  <a:pt x="8626738" y="-12586"/>
                  <a:pt x="8602559" y="-17371"/>
                  <a:pt x="8804823" y="0"/>
                </a:cubicBezTo>
                <a:cubicBezTo>
                  <a:pt x="9007087" y="17371"/>
                  <a:pt x="9258923" y="7586"/>
                  <a:pt x="9383904" y="0"/>
                </a:cubicBezTo>
                <a:cubicBezTo>
                  <a:pt x="9508885" y="-7586"/>
                  <a:pt x="9794306" y="-786"/>
                  <a:pt x="9962985" y="0"/>
                </a:cubicBezTo>
                <a:cubicBezTo>
                  <a:pt x="10131664" y="786"/>
                  <a:pt x="10595223" y="22605"/>
                  <a:pt x="10779280" y="0"/>
                </a:cubicBezTo>
                <a:cubicBezTo>
                  <a:pt x="10963338" y="-22605"/>
                  <a:pt x="11542427" y="-16995"/>
                  <a:pt x="11860696" y="0"/>
                </a:cubicBezTo>
                <a:cubicBezTo>
                  <a:pt x="11836522" y="318517"/>
                  <a:pt x="11863408" y="358233"/>
                  <a:pt x="11860696" y="641405"/>
                </a:cubicBezTo>
                <a:cubicBezTo>
                  <a:pt x="11857984" y="924578"/>
                  <a:pt x="11891948" y="1056114"/>
                  <a:pt x="11860696" y="1411091"/>
                </a:cubicBezTo>
                <a:cubicBezTo>
                  <a:pt x="11829444" y="1766068"/>
                  <a:pt x="11835865" y="1770971"/>
                  <a:pt x="11860696" y="2052497"/>
                </a:cubicBezTo>
                <a:cubicBezTo>
                  <a:pt x="11885527" y="2334023"/>
                  <a:pt x="11854864" y="2497673"/>
                  <a:pt x="11860696" y="2822183"/>
                </a:cubicBezTo>
                <a:cubicBezTo>
                  <a:pt x="11866528" y="3146693"/>
                  <a:pt x="11870238" y="3177280"/>
                  <a:pt x="11860696" y="3271167"/>
                </a:cubicBezTo>
                <a:cubicBezTo>
                  <a:pt x="11851154" y="3365054"/>
                  <a:pt x="11890660" y="3833310"/>
                  <a:pt x="11860696" y="4040853"/>
                </a:cubicBezTo>
                <a:cubicBezTo>
                  <a:pt x="11830732" y="4248396"/>
                  <a:pt x="11825239" y="4510595"/>
                  <a:pt x="11860696" y="4810539"/>
                </a:cubicBezTo>
                <a:cubicBezTo>
                  <a:pt x="11896153" y="5110483"/>
                  <a:pt x="11846285" y="5235808"/>
                  <a:pt x="11860696" y="5387804"/>
                </a:cubicBezTo>
                <a:cubicBezTo>
                  <a:pt x="11875107" y="5539801"/>
                  <a:pt x="11873178" y="5946090"/>
                  <a:pt x="11860696" y="6414052"/>
                </a:cubicBezTo>
                <a:cubicBezTo>
                  <a:pt x="11684380" y="6424794"/>
                  <a:pt x="11610174" y="6420340"/>
                  <a:pt x="11400222" y="6414052"/>
                </a:cubicBezTo>
                <a:cubicBezTo>
                  <a:pt x="11190270" y="6407764"/>
                  <a:pt x="11149582" y="6419930"/>
                  <a:pt x="10939748" y="6414052"/>
                </a:cubicBezTo>
                <a:cubicBezTo>
                  <a:pt x="10729914" y="6408174"/>
                  <a:pt x="10489785" y="6406892"/>
                  <a:pt x="10242060" y="6414052"/>
                </a:cubicBezTo>
                <a:cubicBezTo>
                  <a:pt x="9994335" y="6421212"/>
                  <a:pt x="9883183" y="6414003"/>
                  <a:pt x="9662979" y="6414052"/>
                </a:cubicBezTo>
                <a:cubicBezTo>
                  <a:pt x="9442775" y="6414101"/>
                  <a:pt x="9469784" y="6400787"/>
                  <a:pt x="9321112" y="6414052"/>
                </a:cubicBezTo>
                <a:cubicBezTo>
                  <a:pt x="9172440" y="6427317"/>
                  <a:pt x="8895079" y="6390427"/>
                  <a:pt x="8504817" y="6414052"/>
                </a:cubicBezTo>
                <a:cubicBezTo>
                  <a:pt x="8114555" y="6437677"/>
                  <a:pt x="8307149" y="6419560"/>
                  <a:pt x="8162950" y="6414052"/>
                </a:cubicBezTo>
                <a:cubicBezTo>
                  <a:pt x="8018751" y="6408544"/>
                  <a:pt x="7812765" y="6397189"/>
                  <a:pt x="7583869" y="6414052"/>
                </a:cubicBezTo>
                <a:cubicBezTo>
                  <a:pt x="7354973" y="6430915"/>
                  <a:pt x="7088412" y="6424465"/>
                  <a:pt x="6767574" y="6414052"/>
                </a:cubicBezTo>
                <a:cubicBezTo>
                  <a:pt x="6446736" y="6403639"/>
                  <a:pt x="6111076" y="6406734"/>
                  <a:pt x="5832672" y="6414052"/>
                </a:cubicBezTo>
                <a:cubicBezTo>
                  <a:pt x="5554268" y="6421370"/>
                  <a:pt x="5379391" y="6408628"/>
                  <a:pt x="5253591" y="6414052"/>
                </a:cubicBezTo>
                <a:cubicBezTo>
                  <a:pt x="5127791" y="6419476"/>
                  <a:pt x="4689339" y="6404016"/>
                  <a:pt x="4437296" y="6414052"/>
                </a:cubicBezTo>
                <a:cubicBezTo>
                  <a:pt x="4185254" y="6424088"/>
                  <a:pt x="3973755" y="6424631"/>
                  <a:pt x="3621001" y="6414052"/>
                </a:cubicBezTo>
                <a:cubicBezTo>
                  <a:pt x="3268248" y="6403473"/>
                  <a:pt x="3138950" y="6425865"/>
                  <a:pt x="2923313" y="6414052"/>
                </a:cubicBezTo>
                <a:cubicBezTo>
                  <a:pt x="2707676" y="6402239"/>
                  <a:pt x="2535574" y="6383630"/>
                  <a:pt x="2225625" y="6414052"/>
                </a:cubicBezTo>
                <a:cubicBezTo>
                  <a:pt x="1915676" y="6444474"/>
                  <a:pt x="1653202" y="6407143"/>
                  <a:pt x="1409330" y="6414052"/>
                </a:cubicBezTo>
                <a:cubicBezTo>
                  <a:pt x="1165459" y="6420961"/>
                  <a:pt x="947814" y="6423010"/>
                  <a:pt x="830249" y="6414052"/>
                </a:cubicBezTo>
                <a:cubicBezTo>
                  <a:pt x="712684" y="6405094"/>
                  <a:pt x="256240" y="6438379"/>
                  <a:pt x="0" y="6414052"/>
                </a:cubicBezTo>
                <a:cubicBezTo>
                  <a:pt x="-16920" y="6124406"/>
                  <a:pt x="22319" y="5853050"/>
                  <a:pt x="0" y="5644366"/>
                </a:cubicBezTo>
                <a:cubicBezTo>
                  <a:pt x="-22319" y="5435682"/>
                  <a:pt x="-13506" y="5207558"/>
                  <a:pt x="0" y="5002961"/>
                </a:cubicBezTo>
                <a:cubicBezTo>
                  <a:pt x="13506" y="4798364"/>
                  <a:pt x="5005" y="4656102"/>
                  <a:pt x="0" y="4361555"/>
                </a:cubicBezTo>
                <a:cubicBezTo>
                  <a:pt x="-5005" y="4067008"/>
                  <a:pt x="3204" y="4051918"/>
                  <a:pt x="0" y="3848431"/>
                </a:cubicBezTo>
                <a:cubicBezTo>
                  <a:pt x="-3204" y="3644944"/>
                  <a:pt x="-5240" y="3518691"/>
                  <a:pt x="0" y="3207026"/>
                </a:cubicBezTo>
                <a:cubicBezTo>
                  <a:pt x="5240" y="2895361"/>
                  <a:pt x="-4300" y="2817366"/>
                  <a:pt x="0" y="2565621"/>
                </a:cubicBezTo>
                <a:cubicBezTo>
                  <a:pt x="4300" y="2313876"/>
                  <a:pt x="-31136" y="2179455"/>
                  <a:pt x="0" y="1795935"/>
                </a:cubicBezTo>
                <a:cubicBezTo>
                  <a:pt x="31136" y="1412415"/>
                  <a:pt x="-13492" y="1565578"/>
                  <a:pt x="0" y="1346951"/>
                </a:cubicBezTo>
                <a:cubicBezTo>
                  <a:pt x="13492" y="1128324"/>
                  <a:pt x="-22129" y="1099600"/>
                  <a:pt x="0" y="897967"/>
                </a:cubicBezTo>
                <a:cubicBezTo>
                  <a:pt x="22129" y="696334"/>
                  <a:pt x="8287" y="268500"/>
                  <a:pt x="0" y="0"/>
                </a:cubicBezTo>
                <a:close/>
              </a:path>
            </a:pathLst>
          </a:custGeom>
          <a:noFill/>
          <a:ln w="571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66844426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0242" name="Picture 1">
            <a:extLst>
              <a:ext uri="{FF2B5EF4-FFF2-40B4-BE49-F238E27FC236}">
                <a16:creationId xmlns:a16="http://schemas.microsoft.com/office/drawing/2014/main" id="{3E7C8BA4-5EFE-42E8-B4EB-43B8D7185F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6" t="11207" r="5239" b="3188"/>
          <a:stretch/>
        </p:blipFill>
        <p:spPr bwMode="auto">
          <a:xfrm>
            <a:off x="736601" y="768626"/>
            <a:ext cx="10718800" cy="587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0E68B235-4763-4528-8FAC-2661A14C65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5834" y="2153445"/>
            <a:ext cx="29305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AE" altLang="ar-AE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raditional Arabic" panose="02020603050405020304" pitchFamily="18" charset="-78"/>
              </a:rPr>
              <a:t>‏‏﴿</a:t>
            </a:r>
            <a:r>
              <a:rPr lang="ar-AE" altLang="ar-AE" b="1" dirty="0">
                <a:solidFill>
                  <a:srgbClr val="008000"/>
                </a:solidFill>
                <a:latin typeface="Times New Roman" panose="02020603050405020304" pitchFamily="18" charset="0"/>
                <a:cs typeface="Traditional Arabic" panose="02020603050405020304" pitchFamily="18" charset="-78"/>
              </a:rPr>
              <a:t>سَيَذَّكَّرُ مَن يَخْشَى     </a:t>
            </a:r>
            <a:r>
              <a:rPr lang="ar-SA" altLang="ar-AE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raditional Arabic" panose="02020603050405020304" pitchFamily="18" charset="-78"/>
              </a:rPr>
              <a:t>﴾</a:t>
            </a:r>
            <a:endParaRPr lang="ar-AE" altLang="ar-AE" sz="3600" dirty="0"/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9EFB0972-D044-4312-885A-FD7067A608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1900" y="2138363"/>
            <a:ext cx="22288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ar-AE" sz="3600" b="1">
                <a:solidFill>
                  <a:srgbClr val="008000"/>
                </a:solidFill>
                <a:latin typeface="Times New Roman" panose="02020603050405020304" pitchFamily="18" charset="0"/>
                <a:cs typeface="Traditional Arabic" panose="02020603050405020304" pitchFamily="18" charset="-78"/>
              </a:rPr>
              <a:t>﴿</a:t>
            </a:r>
            <a:r>
              <a:rPr lang="ar-AE" altLang="ar-AE" sz="3600" b="1">
                <a:solidFill>
                  <a:srgbClr val="0033CC"/>
                </a:solidFill>
                <a:latin typeface="Times New Roman" panose="02020603050405020304" pitchFamily="18" charset="0"/>
                <a:cs typeface="Traditional Arabic" panose="02020603050405020304" pitchFamily="18" charset="-78"/>
              </a:rPr>
              <a:t>إدغام بغنة</a:t>
            </a:r>
            <a:r>
              <a:rPr lang="ar-SA" altLang="ar-AE" sz="3600" b="1">
                <a:solidFill>
                  <a:srgbClr val="008000"/>
                </a:solidFill>
                <a:latin typeface="Times New Roman" panose="02020603050405020304" pitchFamily="18" charset="0"/>
                <a:cs typeface="Traditional Arabic" panose="02020603050405020304" pitchFamily="18" charset="-78"/>
              </a:rPr>
              <a:t>﴾</a:t>
            </a:r>
            <a:endParaRPr lang="ar-AE" altLang="ar-AE" sz="3600"/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88CBB0E7-022A-4CD8-B01D-7EBC954E25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9325" y="2138363"/>
            <a:ext cx="1930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ar-AE" sz="3600" b="1">
                <a:solidFill>
                  <a:srgbClr val="008000"/>
                </a:solidFill>
                <a:latin typeface="Times New Roman" panose="02020603050405020304" pitchFamily="18" charset="0"/>
                <a:cs typeface="Traditional Arabic" panose="02020603050405020304" pitchFamily="18" charset="-78"/>
              </a:rPr>
              <a:t>﴿</a:t>
            </a:r>
            <a:r>
              <a:rPr lang="ar-SA" altLang="ar-AE" sz="3600" b="1">
                <a:solidFill>
                  <a:srgbClr val="0033CC"/>
                </a:solidFill>
                <a:latin typeface="Times New Roman" panose="02020603050405020304" pitchFamily="18" charset="0"/>
                <a:cs typeface="Traditional Arabic" panose="02020603050405020304" pitchFamily="18" charset="-78"/>
              </a:rPr>
              <a:t>إدغام بغنة</a:t>
            </a:r>
            <a:r>
              <a:rPr lang="ar-SA" altLang="ar-AE" sz="3600" b="1">
                <a:solidFill>
                  <a:srgbClr val="008000"/>
                </a:solidFill>
                <a:latin typeface="Times New Roman" panose="02020603050405020304" pitchFamily="18" charset="0"/>
                <a:cs typeface="Traditional Arabic" panose="02020603050405020304" pitchFamily="18" charset="-78"/>
              </a:rPr>
              <a:t>﴾</a:t>
            </a:r>
            <a:endParaRPr lang="ar-AE" altLang="ar-AE" sz="3600"/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79EEDB04-59E6-4E0B-8576-9DE97A0BF9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6372" y="2897188"/>
            <a:ext cx="23812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ar-AE" sz="3600" b="1">
                <a:solidFill>
                  <a:srgbClr val="008000"/>
                </a:solidFill>
                <a:latin typeface="Times New Roman" panose="02020603050405020304" pitchFamily="18" charset="0"/>
                <a:cs typeface="Traditional Arabic" panose="02020603050405020304" pitchFamily="18" charset="-78"/>
              </a:rPr>
              <a:t>﴿</a:t>
            </a:r>
            <a:r>
              <a:rPr lang="ar-AE" altLang="ar-AE" sz="3600" b="1">
                <a:solidFill>
                  <a:srgbClr val="008000"/>
                </a:solidFill>
                <a:latin typeface="Times New Roman" panose="02020603050405020304" pitchFamily="18" charset="0"/>
                <a:cs typeface="Traditional Arabic" panose="02020603050405020304" pitchFamily="18" charset="-78"/>
              </a:rPr>
              <a:t> </a:t>
            </a:r>
            <a:r>
              <a:rPr lang="ar-AE" altLang="ar-AE" b="1">
                <a:latin typeface="Times New Roman" panose="02020603050405020304" pitchFamily="18" charset="0"/>
                <a:cs typeface="Traditional Arabic" panose="02020603050405020304" pitchFamily="18" charset="-78"/>
              </a:rPr>
              <a:t>إدغام بغير بغنة </a:t>
            </a:r>
            <a:r>
              <a:rPr lang="ar-SA" altLang="ar-AE" sz="3600" b="1">
                <a:solidFill>
                  <a:srgbClr val="008000"/>
                </a:solidFill>
                <a:latin typeface="Times New Roman" panose="02020603050405020304" pitchFamily="18" charset="0"/>
                <a:cs typeface="Traditional Arabic" panose="02020603050405020304" pitchFamily="18" charset="-78"/>
              </a:rPr>
              <a:t>﴾</a:t>
            </a:r>
            <a:endParaRPr lang="ar-AE" altLang="ar-AE" sz="3600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1E082584-5F3A-400B-97BF-992477F7A7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6529" y="2836863"/>
            <a:ext cx="21304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ar-AE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raditional Arabic" panose="02020603050405020304" pitchFamily="18" charset="-78"/>
              </a:rPr>
              <a:t>﴿</a:t>
            </a:r>
            <a:r>
              <a:rPr lang="ar-SA" altLang="ar-AE" b="1" dirty="0">
                <a:solidFill>
                  <a:srgbClr val="0033CC"/>
                </a:solidFill>
                <a:latin typeface="Times New Roman" panose="02020603050405020304" pitchFamily="18" charset="0"/>
                <a:cs typeface="Traditional Arabic" panose="02020603050405020304" pitchFamily="18" charset="-78"/>
              </a:rPr>
              <a:t>فِي عِيشَةٍ رَاضِيَةٍ</a:t>
            </a:r>
            <a:r>
              <a:rPr lang="ar-SA" altLang="ar-AE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raditional Arabic" panose="02020603050405020304" pitchFamily="18" charset="-78"/>
              </a:rPr>
              <a:t>﴾</a:t>
            </a:r>
            <a:endParaRPr lang="ar-AE" altLang="ar-AE" sz="3600" dirty="0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1924D7C4-EAFD-49A6-AC47-F365B1D1CA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6600" y="2836863"/>
            <a:ext cx="23352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ar-AE" sz="3600" b="1">
                <a:solidFill>
                  <a:srgbClr val="008000"/>
                </a:solidFill>
                <a:latin typeface="Times New Roman" panose="02020603050405020304" pitchFamily="18" charset="0"/>
                <a:cs typeface="Traditional Arabic" panose="02020603050405020304" pitchFamily="18" charset="-78"/>
              </a:rPr>
              <a:t>﴿</a:t>
            </a:r>
            <a:r>
              <a:rPr lang="ar-SA" altLang="ar-AE" sz="3600" b="1">
                <a:solidFill>
                  <a:srgbClr val="0033CC"/>
                </a:solidFill>
                <a:latin typeface="Times New Roman" panose="02020603050405020304" pitchFamily="18" charset="0"/>
                <a:cs typeface="Traditional Arabic" panose="02020603050405020304" pitchFamily="18" charset="-78"/>
              </a:rPr>
              <a:t>إدغام بغيربغنة</a:t>
            </a:r>
            <a:r>
              <a:rPr lang="ar-SA" altLang="ar-AE" sz="3600" b="1">
                <a:solidFill>
                  <a:srgbClr val="008000"/>
                </a:solidFill>
                <a:latin typeface="Times New Roman" panose="02020603050405020304" pitchFamily="18" charset="0"/>
                <a:cs typeface="Traditional Arabic" panose="02020603050405020304" pitchFamily="18" charset="-78"/>
              </a:rPr>
              <a:t>﴾</a:t>
            </a:r>
            <a:endParaRPr lang="ar-AE" altLang="ar-AE" sz="3600"/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9CF596B2-B613-4902-A5A8-3DC40C4C7A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22561" y="3603625"/>
            <a:ext cx="2528888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ar-AE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raditional Arabic" panose="02020603050405020304" pitchFamily="18" charset="-78"/>
              </a:rPr>
              <a:t>﴿</a:t>
            </a:r>
            <a:r>
              <a:rPr lang="ar-AE" altLang="ar-AE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raditional Arabic" panose="02020603050405020304" pitchFamily="18" charset="-78"/>
              </a:rPr>
              <a:t>    قرآنٌ مجيد</a:t>
            </a:r>
            <a:r>
              <a:rPr lang="ar-AE" altLang="ar-AE" sz="4400" b="1" dirty="0">
                <a:solidFill>
                  <a:srgbClr val="008000"/>
                </a:solidFill>
                <a:latin typeface="Times New Roman" panose="02020603050405020304" pitchFamily="18" charset="0"/>
                <a:cs typeface="Traditional Arabic" panose="02020603050405020304" pitchFamily="18" charset="-78"/>
              </a:rPr>
              <a:t>﴾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ar-AE" altLang="ar-AE" sz="3600" dirty="0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A5E40210-60CD-4F61-A39B-B9EF8601B0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2285" y="3619500"/>
            <a:ext cx="1930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ar-AE" sz="3600" b="1">
                <a:solidFill>
                  <a:srgbClr val="008000"/>
                </a:solidFill>
                <a:latin typeface="Times New Roman" panose="02020603050405020304" pitchFamily="18" charset="0"/>
                <a:cs typeface="Traditional Arabic" panose="02020603050405020304" pitchFamily="18" charset="-78"/>
              </a:rPr>
              <a:t>﴿</a:t>
            </a:r>
            <a:r>
              <a:rPr lang="ar-SA" altLang="ar-AE" sz="3600" b="1">
                <a:solidFill>
                  <a:srgbClr val="00B050"/>
                </a:solidFill>
                <a:latin typeface="Times New Roman" panose="02020603050405020304" pitchFamily="18" charset="0"/>
                <a:cs typeface="Traditional Arabic" panose="02020603050405020304" pitchFamily="18" charset="-78"/>
              </a:rPr>
              <a:t>إدغام بغنة</a:t>
            </a:r>
            <a:r>
              <a:rPr lang="ar-SA" altLang="ar-AE" sz="3600" b="1">
                <a:solidFill>
                  <a:srgbClr val="008000"/>
                </a:solidFill>
                <a:latin typeface="Times New Roman" panose="02020603050405020304" pitchFamily="18" charset="0"/>
                <a:cs typeface="Traditional Arabic" panose="02020603050405020304" pitchFamily="18" charset="-78"/>
              </a:rPr>
              <a:t>﴾</a:t>
            </a:r>
            <a:endParaRPr lang="ar-AE" altLang="ar-AE" sz="3600"/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7AE93C0C-56E4-4D0B-8772-1E9804CC0E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9163" y="3619500"/>
            <a:ext cx="1930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ar-AE" sz="3600" b="1">
                <a:solidFill>
                  <a:srgbClr val="008000"/>
                </a:solidFill>
                <a:latin typeface="Times New Roman" panose="02020603050405020304" pitchFamily="18" charset="0"/>
                <a:cs typeface="Traditional Arabic" panose="02020603050405020304" pitchFamily="18" charset="-78"/>
              </a:rPr>
              <a:t>﴿</a:t>
            </a:r>
            <a:r>
              <a:rPr lang="ar-SA" altLang="ar-AE" sz="3600" b="1">
                <a:latin typeface="Times New Roman" panose="02020603050405020304" pitchFamily="18" charset="0"/>
                <a:cs typeface="Traditional Arabic" panose="02020603050405020304" pitchFamily="18" charset="-78"/>
              </a:rPr>
              <a:t>إدغام بغنة</a:t>
            </a:r>
            <a:r>
              <a:rPr lang="ar-SA" altLang="ar-AE" sz="3600" b="1">
                <a:solidFill>
                  <a:srgbClr val="008000"/>
                </a:solidFill>
                <a:latin typeface="Times New Roman" panose="02020603050405020304" pitchFamily="18" charset="0"/>
                <a:cs typeface="Traditional Arabic" panose="02020603050405020304" pitchFamily="18" charset="-78"/>
              </a:rPr>
              <a:t>﴾</a:t>
            </a:r>
            <a:endParaRPr lang="ar-AE" altLang="ar-AE" sz="3600"/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EC6F6662-FE5A-4B4C-863B-962E734F8E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5449" y="4378325"/>
            <a:ext cx="27146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ar-AE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raditional Arabic" panose="02020603050405020304" pitchFamily="18" charset="-78"/>
              </a:rPr>
              <a:t>﴿</a:t>
            </a:r>
            <a:r>
              <a:rPr lang="ar-SA" altLang="ar-AE" sz="3600" b="1" dirty="0">
                <a:latin typeface="Times New Roman" panose="02020603050405020304" pitchFamily="18" charset="0"/>
                <a:cs typeface="Traditional Arabic" panose="02020603050405020304" pitchFamily="18" charset="-78"/>
              </a:rPr>
              <a:t>إدغام </a:t>
            </a:r>
            <a:r>
              <a:rPr lang="ar-AE" altLang="ar-AE" sz="3600" b="1" dirty="0">
                <a:latin typeface="Times New Roman" panose="02020603050405020304" pitchFamily="18" charset="0"/>
                <a:cs typeface="Traditional Arabic" panose="02020603050405020304" pitchFamily="18" charset="-78"/>
              </a:rPr>
              <a:t>بغير</a:t>
            </a:r>
            <a:r>
              <a:rPr lang="ar-SA" altLang="ar-AE" sz="3600" b="1" dirty="0">
                <a:latin typeface="Times New Roman" panose="02020603050405020304" pitchFamily="18" charset="0"/>
                <a:cs typeface="Traditional Arabic" panose="02020603050405020304" pitchFamily="18" charset="-78"/>
              </a:rPr>
              <a:t>بغنة</a:t>
            </a:r>
            <a:r>
              <a:rPr lang="ar-SA" altLang="ar-AE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raditional Arabic" panose="02020603050405020304" pitchFamily="18" charset="-78"/>
              </a:rPr>
              <a:t>﴾</a:t>
            </a:r>
            <a:endParaRPr lang="ar-AE" altLang="ar-AE" sz="3600" dirty="0"/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2E6997CE-95A3-45D1-9287-7E4D54DD0D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0683" y="4392164"/>
            <a:ext cx="20764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ar-AE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raditional Arabic" panose="02020603050405020304" pitchFamily="18" charset="-78"/>
              </a:rPr>
              <a:t>﴿</a:t>
            </a:r>
            <a:r>
              <a:rPr lang="ar-SA" altLang="ar-AE" b="1" dirty="0">
                <a:solidFill>
                  <a:srgbClr val="0033CC"/>
                </a:solidFill>
                <a:latin typeface="Times New Roman" panose="02020603050405020304" pitchFamily="18" charset="0"/>
                <a:cs typeface="Traditional Arabic" panose="02020603050405020304" pitchFamily="18" charset="-78"/>
              </a:rPr>
              <a:t>فَوَيْلٌ لِلْمُصَلِّينَ</a:t>
            </a:r>
            <a:r>
              <a:rPr lang="ar-SA" altLang="ar-AE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raditional Arabic" panose="02020603050405020304" pitchFamily="18" charset="-78"/>
              </a:rPr>
              <a:t>﴾</a:t>
            </a:r>
            <a:endParaRPr lang="ar-AE" altLang="ar-AE" sz="3600" dirty="0"/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D2625EB1-9537-436E-B243-A97F5A4E8E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6600" y="4308475"/>
            <a:ext cx="22288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ar-AE" sz="3600" b="1">
                <a:solidFill>
                  <a:srgbClr val="008000"/>
                </a:solidFill>
                <a:latin typeface="Times New Roman" panose="02020603050405020304" pitchFamily="18" charset="0"/>
                <a:cs typeface="Traditional Arabic" panose="02020603050405020304" pitchFamily="18" charset="-78"/>
              </a:rPr>
              <a:t>﴿</a:t>
            </a:r>
            <a:r>
              <a:rPr lang="ar-SA" altLang="ar-AE" sz="3200" b="1">
                <a:solidFill>
                  <a:srgbClr val="0033CC"/>
                </a:solidFill>
                <a:latin typeface="Times New Roman" panose="02020603050405020304" pitchFamily="18" charset="0"/>
                <a:cs typeface="Traditional Arabic" panose="02020603050405020304" pitchFamily="18" charset="-78"/>
              </a:rPr>
              <a:t>إدغام بغيربغنة</a:t>
            </a:r>
            <a:r>
              <a:rPr lang="ar-SA" altLang="ar-AE" sz="3600" b="1">
                <a:solidFill>
                  <a:srgbClr val="008000"/>
                </a:solidFill>
                <a:latin typeface="Times New Roman" panose="02020603050405020304" pitchFamily="18" charset="0"/>
                <a:cs typeface="Traditional Arabic" panose="02020603050405020304" pitchFamily="18" charset="-78"/>
              </a:rPr>
              <a:t>﴾</a:t>
            </a:r>
            <a:endParaRPr lang="ar-AE" altLang="ar-AE" sz="3600"/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4B38B90F-5CEE-4031-A63E-93DF5AA30F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24977" y="5100638"/>
            <a:ext cx="25130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ar-AE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raditional Arabic" panose="02020603050405020304" pitchFamily="18" charset="-78"/>
              </a:rPr>
              <a:t>﴿</a:t>
            </a:r>
            <a:r>
              <a:rPr lang="ar-AE" altLang="ar-AE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raditional Arabic" panose="02020603050405020304" pitchFamily="18" charset="-78"/>
              </a:rPr>
              <a:t>     </a:t>
            </a:r>
            <a:r>
              <a:rPr lang="ar-AE" altLang="ar-AE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raditional Arabic" panose="02020603050405020304" pitchFamily="18" charset="-78"/>
              </a:rPr>
              <a:t>مِن وَاقٍ    </a:t>
            </a:r>
            <a:r>
              <a:rPr lang="ar-SA" altLang="ar-AE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raditional Arabic" panose="02020603050405020304" pitchFamily="18" charset="-78"/>
              </a:rPr>
              <a:t>﴾</a:t>
            </a:r>
            <a:endParaRPr lang="ar-AE" altLang="ar-AE" sz="2400" dirty="0"/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CB2D488F-7F82-4041-ABAF-EDA32AC6B2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1797" y="5164138"/>
            <a:ext cx="1930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ar-AE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raditional Arabic" panose="02020603050405020304" pitchFamily="18" charset="-78"/>
              </a:rPr>
              <a:t>﴿</a:t>
            </a:r>
            <a:r>
              <a:rPr lang="ar-SA" altLang="ar-AE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raditional Arabic" panose="02020603050405020304" pitchFamily="18" charset="-78"/>
              </a:rPr>
              <a:t>إدغام بغنة</a:t>
            </a:r>
            <a:r>
              <a:rPr lang="ar-SA" altLang="ar-AE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raditional Arabic" panose="02020603050405020304" pitchFamily="18" charset="-78"/>
              </a:rPr>
              <a:t>﴾</a:t>
            </a:r>
            <a:endParaRPr lang="ar-AE" altLang="ar-AE" sz="3600" dirty="0"/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22594432-F25B-41EB-A5E2-D12BDC2E9B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9163" y="5164138"/>
            <a:ext cx="1930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ar-AE" sz="3600" b="1">
                <a:solidFill>
                  <a:srgbClr val="008000"/>
                </a:solidFill>
                <a:latin typeface="Times New Roman" panose="02020603050405020304" pitchFamily="18" charset="0"/>
                <a:cs typeface="Traditional Arabic" panose="02020603050405020304" pitchFamily="18" charset="-78"/>
              </a:rPr>
              <a:t>﴿</a:t>
            </a:r>
            <a:r>
              <a:rPr lang="ar-SA" altLang="ar-AE" sz="3600" b="1">
                <a:latin typeface="Times New Roman" panose="02020603050405020304" pitchFamily="18" charset="0"/>
                <a:cs typeface="Traditional Arabic" panose="02020603050405020304" pitchFamily="18" charset="-78"/>
              </a:rPr>
              <a:t>إدغام بغنة</a:t>
            </a:r>
            <a:r>
              <a:rPr lang="ar-SA" altLang="ar-AE" sz="3600" b="1">
                <a:solidFill>
                  <a:srgbClr val="008000"/>
                </a:solidFill>
                <a:latin typeface="Times New Roman" panose="02020603050405020304" pitchFamily="18" charset="0"/>
                <a:cs typeface="Traditional Arabic" panose="02020603050405020304" pitchFamily="18" charset="-78"/>
              </a:rPr>
              <a:t>﴾</a:t>
            </a:r>
            <a:endParaRPr lang="ar-AE" altLang="ar-AE" sz="3600"/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33BA4DBF-38AC-42B3-B0C4-A457F2E0A9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1797" y="5878513"/>
            <a:ext cx="1930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ar-AE" sz="3600" b="1">
                <a:solidFill>
                  <a:srgbClr val="008000"/>
                </a:solidFill>
                <a:latin typeface="Times New Roman" panose="02020603050405020304" pitchFamily="18" charset="0"/>
                <a:cs typeface="Traditional Arabic" panose="02020603050405020304" pitchFamily="18" charset="-78"/>
              </a:rPr>
              <a:t>﴿</a:t>
            </a:r>
            <a:r>
              <a:rPr lang="ar-SA" altLang="ar-AE" sz="3600" b="1">
                <a:solidFill>
                  <a:srgbClr val="0033CC"/>
                </a:solidFill>
                <a:latin typeface="Times New Roman" panose="02020603050405020304" pitchFamily="18" charset="0"/>
                <a:cs typeface="Traditional Arabic" panose="02020603050405020304" pitchFamily="18" charset="-78"/>
              </a:rPr>
              <a:t>إدغام بغنة</a:t>
            </a:r>
            <a:r>
              <a:rPr lang="ar-SA" altLang="ar-AE" sz="3600" b="1">
                <a:solidFill>
                  <a:srgbClr val="008000"/>
                </a:solidFill>
                <a:latin typeface="Times New Roman" panose="02020603050405020304" pitchFamily="18" charset="0"/>
                <a:cs typeface="Traditional Arabic" panose="02020603050405020304" pitchFamily="18" charset="-78"/>
              </a:rPr>
              <a:t>﴾</a:t>
            </a:r>
            <a:endParaRPr lang="ar-AE" altLang="ar-AE" sz="3600"/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E70881DC-27B6-4B38-B411-968727865A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9039" y="5898390"/>
            <a:ext cx="23574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ar-AE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raditional Arabic" panose="02020603050405020304" pitchFamily="18" charset="-78"/>
              </a:rPr>
              <a:t>﴿</a:t>
            </a:r>
            <a:r>
              <a:rPr lang="ar-SA" altLang="ar-AE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raditional Arabic" panose="02020603050405020304" pitchFamily="18" charset="-78"/>
              </a:rPr>
              <a:t>يَوْمَئِذٍ نَاعِمَةٌ</a:t>
            </a:r>
            <a:r>
              <a:rPr lang="ar-SA" altLang="ar-AE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raditional Arabic" panose="02020603050405020304" pitchFamily="18" charset="-78"/>
              </a:rPr>
              <a:t>﴾</a:t>
            </a:r>
            <a:endParaRPr lang="ar-AE" altLang="ar-AE" sz="3600" dirty="0"/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1A5AF19D-4A19-4F14-9A10-0D0B11E0F3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9475" y="5824538"/>
            <a:ext cx="1930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ar-AE" sz="3600" b="1">
                <a:solidFill>
                  <a:srgbClr val="008000"/>
                </a:solidFill>
                <a:latin typeface="Times New Roman" panose="02020603050405020304" pitchFamily="18" charset="0"/>
                <a:cs typeface="Traditional Arabic" panose="02020603050405020304" pitchFamily="18" charset="-78"/>
              </a:rPr>
              <a:t>﴿</a:t>
            </a:r>
            <a:r>
              <a:rPr lang="ar-SA" altLang="ar-AE" sz="3600" b="1">
                <a:solidFill>
                  <a:srgbClr val="C00000"/>
                </a:solidFill>
                <a:latin typeface="Times New Roman" panose="02020603050405020304" pitchFamily="18" charset="0"/>
                <a:cs typeface="Traditional Arabic" panose="02020603050405020304" pitchFamily="18" charset="-78"/>
              </a:rPr>
              <a:t>إدغام بغنة</a:t>
            </a:r>
            <a:r>
              <a:rPr lang="ar-SA" altLang="ar-AE" sz="3600" b="1">
                <a:solidFill>
                  <a:srgbClr val="008000"/>
                </a:solidFill>
                <a:latin typeface="Times New Roman" panose="02020603050405020304" pitchFamily="18" charset="0"/>
                <a:cs typeface="Traditional Arabic" panose="02020603050405020304" pitchFamily="18" charset="-78"/>
              </a:rPr>
              <a:t>﴾</a:t>
            </a:r>
            <a:endParaRPr lang="ar-AE" altLang="ar-AE" sz="3600"/>
          </a:p>
        </p:txBody>
      </p:sp>
      <p:sp>
        <p:nvSpPr>
          <p:cNvPr id="21" name="TextBox 1">
            <a:extLst>
              <a:ext uri="{FF2B5EF4-FFF2-40B4-BE49-F238E27FC236}">
                <a16:creationId xmlns:a16="http://schemas.microsoft.com/office/drawing/2014/main" id="{06A220A2-33AC-43BF-A506-9516E9335417}"/>
              </a:ext>
            </a:extLst>
          </p:cNvPr>
          <p:cNvSpPr txBox="1"/>
          <p:nvPr/>
        </p:nvSpPr>
        <p:spPr>
          <a:xfrm>
            <a:off x="9836359" y="286435"/>
            <a:ext cx="21337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3600" b="1" dirty="0">
                <a:solidFill>
                  <a:srgbClr val="FF0000"/>
                </a:solidFill>
              </a:rPr>
              <a:t>ابحث يا بطل 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9218" name="Picture 2" descr="تفسير رؤية البحث عن شخص أو شئ ضائع في الحلم | معلومة ثقافية">
            <a:extLst>
              <a:ext uri="{FF2B5EF4-FFF2-40B4-BE49-F238E27FC236}">
                <a16:creationId xmlns:a16="http://schemas.microsoft.com/office/drawing/2014/main" id="{8714DFFF-E36D-4CBB-A996-E2ED73D9D5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61"/>
          <a:stretch/>
        </p:blipFill>
        <p:spPr bwMode="auto">
          <a:xfrm>
            <a:off x="-342284" y="0"/>
            <a:ext cx="2522893" cy="1457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نجمة صفراء">
            <a:hlinkClick r:id="rId4" action="ppaction://hlinkpres?slideindex=1&amp;slidetitle="/>
            <a:extLst>
              <a:ext uri="{FF2B5EF4-FFF2-40B4-BE49-F238E27FC236}">
                <a16:creationId xmlns:a16="http://schemas.microsoft.com/office/drawing/2014/main" id="{868E9E68-A2CE-4B98-8BA0-AD46603FA6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937" y="565721"/>
            <a:ext cx="843176" cy="84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خلفيات بوربوينت 2014 | Ra2ed">
            <a:extLst>
              <a:ext uri="{FF2B5EF4-FFF2-40B4-BE49-F238E27FC236}">
                <a16:creationId xmlns:a16="http://schemas.microsoft.com/office/drawing/2014/main" id="{43DD0125-A215-4F7A-AB59-553C50FD82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12192000" cy="6931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D9300B9E-4985-4B7E-9CDA-2121A5EFB308}"/>
              </a:ext>
            </a:extLst>
          </p:cNvPr>
          <p:cNvSpPr txBox="1"/>
          <p:nvPr/>
        </p:nvSpPr>
        <p:spPr>
          <a:xfrm>
            <a:off x="9813764" y="741083"/>
            <a:ext cx="23782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3600" b="1" dirty="0">
                <a:solidFill>
                  <a:schemeClr val="bg1"/>
                </a:solidFill>
              </a:rPr>
              <a:t>استثناءات من حُكم الإدغام :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D030E97A-F1F1-493F-AC37-27290D0A0B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4122" y="400783"/>
            <a:ext cx="3743305" cy="6806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FA016867-491C-4533-BF0B-C30C7D2B32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962" y="1580592"/>
            <a:ext cx="8905875" cy="20002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F62845B7-AFEF-4E1D-A81B-8584F47120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7519" y="4084029"/>
            <a:ext cx="4122649" cy="6727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61EBE2-07A0-4E5D-A465-93BE040584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4877" y="5299970"/>
            <a:ext cx="9161756" cy="12575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77594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ربع نص 6">
            <a:extLst>
              <a:ext uri="{FF2B5EF4-FFF2-40B4-BE49-F238E27FC236}">
                <a16:creationId xmlns:a16="http://schemas.microsoft.com/office/drawing/2014/main" id="{3AD41163-A0A7-4712-B069-88828F580542}"/>
              </a:ext>
            </a:extLst>
          </p:cNvPr>
          <p:cNvSpPr txBox="1"/>
          <p:nvPr/>
        </p:nvSpPr>
        <p:spPr>
          <a:xfrm>
            <a:off x="159026" y="291548"/>
            <a:ext cx="11860696" cy="6414052"/>
          </a:xfrm>
          <a:custGeom>
            <a:avLst/>
            <a:gdLst>
              <a:gd name="connsiteX0" fmla="*/ 0 w 11860696"/>
              <a:gd name="connsiteY0" fmla="*/ 0 h 6414052"/>
              <a:gd name="connsiteX1" fmla="*/ 341867 w 11860696"/>
              <a:gd name="connsiteY1" fmla="*/ 0 h 6414052"/>
              <a:gd name="connsiteX2" fmla="*/ 802341 w 11860696"/>
              <a:gd name="connsiteY2" fmla="*/ 0 h 6414052"/>
              <a:gd name="connsiteX3" fmla="*/ 1262815 w 11860696"/>
              <a:gd name="connsiteY3" fmla="*/ 0 h 6414052"/>
              <a:gd name="connsiteX4" fmla="*/ 1841896 w 11860696"/>
              <a:gd name="connsiteY4" fmla="*/ 0 h 6414052"/>
              <a:gd name="connsiteX5" fmla="*/ 2183763 w 11860696"/>
              <a:gd name="connsiteY5" fmla="*/ 0 h 6414052"/>
              <a:gd name="connsiteX6" fmla="*/ 2881451 w 11860696"/>
              <a:gd name="connsiteY6" fmla="*/ 0 h 6414052"/>
              <a:gd name="connsiteX7" fmla="*/ 3697746 w 11860696"/>
              <a:gd name="connsiteY7" fmla="*/ 0 h 6414052"/>
              <a:gd name="connsiteX8" fmla="*/ 4395434 w 11860696"/>
              <a:gd name="connsiteY8" fmla="*/ 0 h 6414052"/>
              <a:gd name="connsiteX9" fmla="*/ 4855908 w 11860696"/>
              <a:gd name="connsiteY9" fmla="*/ 0 h 6414052"/>
              <a:gd name="connsiteX10" fmla="*/ 5434990 w 11860696"/>
              <a:gd name="connsiteY10" fmla="*/ 0 h 6414052"/>
              <a:gd name="connsiteX11" fmla="*/ 5895464 w 11860696"/>
              <a:gd name="connsiteY11" fmla="*/ 0 h 6414052"/>
              <a:gd name="connsiteX12" fmla="*/ 6711759 w 11860696"/>
              <a:gd name="connsiteY12" fmla="*/ 0 h 6414052"/>
              <a:gd name="connsiteX13" fmla="*/ 7646660 w 11860696"/>
              <a:gd name="connsiteY13" fmla="*/ 0 h 6414052"/>
              <a:gd name="connsiteX14" fmla="*/ 8344348 w 11860696"/>
              <a:gd name="connsiteY14" fmla="*/ 0 h 6414052"/>
              <a:gd name="connsiteX15" fmla="*/ 8804823 w 11860696"/>
              <a:gd name="connsiteY15" fmla="*/ 0 h 6414052"/>
              <a:gd name="connsiteX16" fmla="*/ 9383904 w 11860696"/>
              <a:gd name="connsiteY16" fmla="*/ 0 h 6414052"/>
              <a:gd name="connsiteX17" fmla="*/ 9962985 w 11860696"/>
              <a:gd name="connsiteY17" fmla="*/ 0 h 6414052"/>
              <a:gd name="connsiteX18" fmla="*/ 10779280 w 11860696"/>
              <a:gd name="connsiteY18" fmla="*/ 0 h 6414052"/>
              <a:gd name="connsiteX19" fmla="*/ 11860696 w 11860696"/>
              <a:gd name="connsiteY19" fmla="*/ 0 h 6414052"/>
              <a:gd name="connsiteX20" fmla="*/ 11860696 w 11860696"/>
              <a:gd name="connsiteY20" fmla="*/ 641405 h 6414052"/>
              <a:gd name="connsiteX21" fmla="*/ 11860696 w 11860696"/>
              <a:gd name="connsiteY21" fmla="*/ 1411091 h 6414052"/>
              <a:gd name="connsiteX22" fmla="*/ 11860696 w 11860696"/>
              <a:gd name="connsiteY22" fmla="*/ 2052497 h 6414052"/>
              <a:gd name="connsiteX23" fmla="*/ 11860696 w 11860696"/>
              <a:gd name="connsiteY23" fmla="*/ 2822183 h 6414052"/>
              <a:gd name="connsiteX24" fmla="*/ 11860696 w 11860696"/>
              <a:gd name="connsiteY24" fmla="*/ 3271167 h 6414052"/>
              <a:gd name="connsiteX25" fmla="*/ 11860696 w 11860696"/>
              <a:gd name="connsiteY25" fmla="*/ 4040853 h 6414052"/>
              <a:gd name="connsiteX26" fmla="*/ 11860696 w 11860696"/>
              <a:gd name="connsiteY26" fmla="*/ 4810539 h 6414052"/>
              <a:gd name="connsiteX27" fmla="*/ 11860696 w 11860696"/>
              <a:gd name="connsiteY27" fmla="*/ 5387804 h 6414052"/>
              <a:gd name="connsiteX28" fmla="*/ 11860696 w 11860696"/>
              <a:gd name="connsiteY28" fmla="*/ 6414052 h 6414052"/>
              <a:gd name="connsiteX29" fmla="*/ 11400222 w 11860696"/>
              <a:gd name="connsiteY29" fmla="*/ 6414052 h 6414052"/>
              <a:gd name="connsiteX30" fmla="*/ 10939748 w 11860696"/>
              <a:gd name="connsiteY30" fmla="*/ 6414052 h 6414052"/>
              <a:gd name="connsiteX31" fmla="*/ 10242060 w 11860696"/>
              <a:gd name="connsiteY31" fmla="*/ 6414052 h 6414052"/>
              <a:gd name="connsiteX32" fmla="*/ 9662979 w 11860696"/>
              <a:gd name="connsiteY32" fmla="*/ 6414052 h 6414052"/>
              <a:gd name="connsiteX33" fmla="*/ 9321112 w 11860696"/>
              <a:gd name="connsiteY33" fmla="*/ 6414052 h 6414052"/>
              <a:gd name="connsiteX34" fmla="*/ 8504817 w 11860696"/>
              <a:gd name="connsiteY34" fmla="*/ 6414052 h 6414052"/>
              <a:gd name="connsiteX35" fmla="*/ 8162950 w 11860696"/>
              <a:gd name="connsiteY35" fmla="*/ 6414052 h 6414052"/>
              <a:gd name="connsiteX36" fmla="*/ 7583869 w 11860696"/>
              <a:gd name="connsiteY36" fmla="*/ 6414052 h 6414052"/>
              <a:gd name="connsiteX37" fmla="*/ 6767574 w 11860696"/>
              <a:gd name="connsiteY37" fmla="*/ 6414052 h 6414052"/>
              <a:gd name="connsiteX38" fmla="*/ 5832672 w 11860696"/>
              <a:gd name="connsiteY38" fmla="*/ 6414052 h 6414052"/>
              <a:gd name="connsiteX39" fmla="*/ 5253591 w 11860696"/>
              <a:gd name="connsiteY39" fmla="*/ 6414052 h 6414052"/>
              <a:gd name="connsiteX40" fmla="*/ 4437296 w 11860696"/>
              <a:gd name="connsiteY40" fmla="*/ 6414052 h 6414052"/>
              <a:gd name="connsiteX41" fmla="*/ 3621001 w 11860696"/>
              <a:gd name="connsiteY41" fmla="*/ 6414052 h 6414052"/>
              <a:gd name="connsiteX42" fmla="*/ 2923313 w 11860696"/>
              <a:gd name="connsiteY42" fmla="*/ 6414052 h 6414052"/>
              <a:gd name="connsiteX43" fmla="*/ 2225625 w 11860696"/>
              <a:gd name="connsiteY43" fmla="*/ 6414052 h 6414052"/>
              <a:gd name="connsiteX44" fmla="*/ 1409330 w 11860696"/>
              <a:gd name="connsiteY44" fmla="*/ 6414052 h 6414052"/>
              <a:gd name="connsiteX45" fmla="*/ 830249 w 11860696"/>
              <a:gd name="connsiteY45" fmla="*/ 6414052 h 6414052"/>
              <a:gd name="connsiteX46" fmla="*/ 0 w 11860696"/>
              <a:gd name="connsiteY46" fmla="*/ 6414052 h 6414052"/>
              <a:gd name="connsiteX47" fmla="*/ 0 w 11860696"/>
              <a:gd name="connsiteY47" fmla="*/ 5644366 h 6414052"/>
              <a:gd name="connsiteX48" fmla="*/ 0 w 11860696"/>
              <a:gd name="connsiteY48" fmla="*/ 5002961 h 6414052"/>
              <a:gd name="connsiteX49" fmla="*/ 0 w 11860696"/>
              <a:gd name="connsiteY49" fmla="*/ 4361555 h 6414052"/>
              <a:gd name="connsiteX50" fmla="*/ 0 w 11860696"/>
              <a:gd name="connsiteY50" fmla="*/ 3848431 h 6414052"/>
              <a:gd name="connsiteX51" fmla="*/ 0 w 11860696"/>
              <a:gd name="connsiteY51" fmla="*/ 3207026 h 6414052"/>
              <a:gd name="connsiteX52" fmla="*/ 0 w 11860696"/>
              <a:gd name="connsiteY52" fmla="*/ 2565621 h 6414052"/>
              <a:gd name="connsiteX53" fmla="*/ 0 w 11860696"/>
              <a:gd name="connsiteY53" fmla="*/ 1795935 h 6414052"/>
              <a:gd name="connsiteX54" fmla="*/ 0 w 11860696"/>
              <a:gd name="connsiteY54" fmla="*/ 1346951 h 6414052"/>
              <a:gd name="connsiteX55" fmla="*/ 0 w 11860696"/>
              <a:gd name="connsiteY55" fmla="*/ 897967 h 6414052"/>
              <a:gd name="connsiteX56" fmla="*/ 0 w 11860696"/>
              <a:gd name="connsiteY56" fmla="*/ 0 h 6414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1860696" h="6414052" extrusionOk="0">
                <a:moveTo>
                  <a:pt x="0" y="0"/>
                </a:moveTo>
                <a:cubicBezTo>
                  <a:pt x="117742" y="7998"/>
                  <a:pt x="237279" y="876"/>
                  <a:pt x="341867" y="0"/>
                </a:cubicBezTo>
                <a:cubicBezTo>
                  <a:pt x="446455" y="-876"/>
                  <a:pt x="653748" y="-16656"/>
                  <a:pt x="802341" y="0"/>
                </a:cubicBezTo>
                <a:cubicBezTo>
                  <a:pt x="950934" y="16656"/>
                  <a:pt x="1133797" y="-19759"/>
                  <a:pt x="1262815" y="0"/>
                </a:cubicBezTo>
                <a:cubicBezTo>
                  <a:pt x="1391833" y="19759"/>
                  <a:pt x="1626730" y="9451"/>
                  <a:pt x="1841896" y="0"/>
                </a:cubicBezTo>
                <a:cubicBezTo>
                  <a:pt x="2057062" y="-9451"/>
                  <a:pt x="2043694" y="-15508"/>
                  <a:pt x="2183763" y="0"/>
                </a:cubicBezTo>
                <a:cubicBezTo>
                  <a:pt x="2323832" y="15508"/>
                  <a:pt x="2624377" y="-1202"/>
                  <a:pt x="2881451" y="0"/>
                </a:cubicBezTo>
                <a:cubicBezTo>
                  <a:pt x="3138525" y="1202"/>
                  <a:pt x="3390559" y="12745"/>
                  <a:pt x="3697746" y="0"/>
                </a:cubicBezTo>
                <a:cubicBezTo>
                  <a:pt x="4004934" y="-12745"/>
                  <a:pt x="4227778" y="-12861"/>
                  <a:pt x="4395434" y="0"/>
                </a:cubicBezTo>
                <a:cubicBezTo>
                  <a:pt x="4563090" y="12861"/>
                  <a:pt x="4717526" y="15541"/>
                  <a:pt x="4855908" y="0"/>
                </a:cubicBezTo>
                <a:cubicBezTo>
                  <a:pt x="4994290" y="-15541"/>
                  <a:pt x="5231843" y="-11267"/>
                  <a:pt x="5434990" y="0"/>
                </a:cubicBezTo>
                <a:cubicBezTo>
                  <a:pt x="5638137" y="11267"/>
                  <a:pt x="5675104" y="-8989"/>
                  <a:pt x="5895464" y="0"/>
                </a:cubicBezTo>
                <a:cubicBezTo>
                  <a:pt x="6115824" y="8989"/>
                  <a:pt x="6314641" y="1191"/>
                  <a:pt x="6711759" y="0"/>
                </a:cubicBezTo>
                <a:cubicBezTo>
                  <a:pt x="7108878" y="-1191"/>
                  <a:pt x="7224842" y="40654"/>
                  <a:pt x="7646660" y="0"/>
                </a:cubicBezTo>
                <a:cubicBezTo>
                  <a:pt x="8068478" y="-40654"/>
                  <a:pt x="8061958" y="12586"/>
                  <a:pt x="8344348" y="0"/>
                </a:cubicBezTo>
                <a:cubicBezTo>
                  <a:pt x="8626738" y="-12586"/>
                  <a:pt x="8602559" y="-17371"/>
                  <a:pt x="8804823" y="0"/>
                </a:cubicBezTo>
                <a:cubicBezTo>
                  <a:pt x="9007087" y="17371"/>
                  <a:pt x="9258923" y="7586"/>
                  <a:pt x="9383904" y="0"/>
                </a:cubicBezTo>
                <a:cubicBezTo>
                  <a:pt x="9508885" y="-7586"/>
                  <a:pt x="9794306" y="-786"/>
                  <a:pt x="9962985" y="0"/>
                </a:cubicBezTo>
                <a:cubicBezTo>
                  <a:pt x="10131664" y="786"/>
                  <a:pt x="10595223" y="22605"/>
                  <a:pt x="10779280" y="0"/>
                </a:cubicBezTo>
                <a:cubicBezTo>
                  <a:pt x="10963338" y="-22605"/>
                  <a:pt x="11542427" y="-16995"/>
                  <a:pt x="11860696" y="0"/>
                </a:cubicBezTo>
                <a:cubicBezTo>
                  <a:pt x="11836522" y="318517"/>
                  <a:pt x="11863408" y="358233"/>
                  <a:pt x="11860696" y="641405"/>
                </a:cubicBezTo>
                <a:cubicBezTo>
                  <a:pt x="11857984" y="924578"/>
                  <a:pt x="11891948" y="1056114"/>
                  <a:pt x="11860696" y="1411091"/>
                </a:cubicBezTo>
                <a:cubicBezTo>
                  <a:pt x="11829444" y="1766068"/>
                  <a:pt x="11835865" y="1770971"/>
                  <a:pt x="11860696" y="2052497"/>
                </a:cubicBezTo>
                <a:cubicBezTo>
                  <a:pt x="11885527" y="2334023"/>
                  <a:pt x="11854864" y="2497673"/>
                  <a:pt x="11860696" y="2822183"/>
                </a:cubicBezTo>
                <a:cubicBezTo>
                  <a:pt x="11866528" y="3146693"/>
                  <a:pt x="11870238" y="3177280"/>
                  <a:pt x="11860696" y="3271167"/>
                </a:cubicBezTo>
                <a:cubicBezTo>
                  <a:pt x="11851154" y="3365054"/>
                  <a:pt x="11890660" y="3833310"/>
                  <a:pt x="11860696" y="4040853"/>
                </a:cubicBezTo>
                <a:cubicBezTo>
                  <a:pt x="11830732" y="4248396"/>
                  <a:pt x="11825239" y="4510595"/>
                  <a:pt x="11860696" y="4810539"/>
                </a:cubicBezTo>
                <a:cubicBezTo>
                  <a:pt x="11896153" y="5110483"/>
                  <a:pt x="11846285" y="5235808"/>
                  <a:pt x="11860696" y="5387804"/>
                </a:cubicBezTo>
                <a:cubicBezTo>
                  <a:pt x="11875107" y="5539801"/>
                  <a:pt x="11873178" y="5946090"/>
                  <a:pt x="11860696" y="6414052"/>
                </a:cubicBezTo>
                <a:cubicBezTo>
                  <a:pt x="11684380" y="6424794"/>
                  <a:pt x="11610174" y="6420340"/>
                  <a:pt x="11400222" y="6414052"/>
                </a:cubicBezTo>
                <a:cubicBezTo>
                  <a:pt x="11190270" y="6407764"/>
                  <a:pt x="11149582" y="6419930"/>
                  <a:pt x="10939748" y="6414052"/>
                </a:cubicBezTo>
                <a:cubicBezTo>
                  <a:pt x="10729914" y="6408174"/>
                  <a:pt x="10489785" y="6406892"/>
                  <a:pt x="10242060" y="6414052"/>
                </a:cubicBezTo>
                <a:cubicBezTo>
                  <a:pt x="9994335" y="6421212"/>
                  <a:pt x="9883183" y="6414003"/>
                  <a:pt x="9662979" y="6414052"/>
                </a:cubicBezTo>
                <a:cubicBezTo>
                  <a:pt x="9442775" y="6414101"/>
                  <a:pt x="9469784" y="6400787"/>
                  <a:pt x="9321112" y="6414052"/>
                </a:cubicBezTo>
                <a:cubicBezTo>
                  <a:pt x="9172440" y="6427317"/>
                  <a:pt x="8895079" y="6390427"/>
                  <a:pt x="8504817" y="6414052"/>
                </a:cubicBezTo>
                <a:cubicBezTo>
                  <a:pt x="8114555" y="6437677"/>
                  <a:pt x="8307149" y="6419560"/>
                  <a:pt x="8162950" y="6414052"/>
                </a:cubicBezTo>
                <a:cubicBezTo>
                  <a:pt x="8018751" y="6408544"/>
                  <a:pt x="7812765" y="6397189"/>
                  <a:pt x="7583869" y="6414052"/>
                </a:cubicBezTo>
                <a:cubicBezTo>
                  <a:pt x="7354973" y="6430915"/>
                  <a:pt x="7088412" y="6424465"/>
                  <a:pt x="6767574" y="6414052"/>
                </a:cubicBezTo>
                <a:cubicBezTo>
                  <a:pt x="6446736" y="6403639"/>
                  <a:pt x="6111076" y="6406734"/>
                  <a:pt x="5832672" y="6414052"/>
                </a:cubicBezTo>
                <a:cubicBezTo>
                  <a:pt x="5554268" y="6421370"/>
                  <a:pt x="5379391" y="6408628"/>
                  <a:pt x="5253591" y="6414052"/>
                </a:cubicBezTo>
                <a:cubicBezTo>
                  <a:pt x="5127791" y="6419476"/>
                  <a:pt x="4689339" y="6404016"/>
                  <a:pt x="4437296" y="6414052"/>
                </a:cubicBezTo>
                <a:cubicBezTo>
                  <a:pt x="4185254" y="6424088"/>
                  <a:pt x="3973755" y="6424631"/>
                  <a:pt x="3621001" y="6414052"/>
                </a:cubicBezTo>
                <a:cubicBezTo>
                  <a:pt x="3268248" y="6403473"/>
                  <a:pt x="3138950" y="6425865"/>
                  <a:pt x="2923313" y="6414052"/>
                </a:cubicBezTo>
                <a:cubicBezTo>
                  <a:pt x="2707676" y="6402239"/>
                  <a:pt x="2535574" y="6383630"/>
                  <a:pt x="2225625" y="6414052"/>
                </a:cubicBezTo>
                <a:cubicBezTo>
                  <a:pt x="1915676" y="6444474"/>
                  <a:pt x="1653202" y="6407143"/>
                  <a:pt x="1409330" y="6414052"/>
                </a:cubicBezTo>
                <a:cubicBezTo>
                  <a:pt x="1165459" y="6420961"/>
                  <a:pt x="947814" y="6423010"/>
                  <a:pt x="830249" y="6414052"/>
                </a:cubicBezTo>
                <a:cubicBezTo>
                  <a:pt x="712684" y="6405094"/>
                  <a:pt x="256240" y="6438379"/>
                  <a:pt x="0" y="6414052"/>
                </a:cubicBezTo>
                <a:cubicBezTo>
                  <a:pt x="-16920" y="6124406"/>
                  <a:pt x="22319" y="5853050"/>
                  <a:pt x="0" y="5644366"/>
                </a:cubicBezTo>
                <a:cubicBezTo>
                  <a:pt x="-22319" y="5435682"/>
                  <a:pt x="-13506" y="5207558"/>
                  <a:pt x="0" y="5002961"/>
                </a:cubicBezTo>
                <a:cubicBezTo>
                  <a:pt x="13506" y="4798364"/>
                  <a:pt x="5005" y="4656102"/>
                  <a:pt x="0" y="4361555"/>
                </a:cubicBezTo>
                <a:cubicBezTo>
                  <a:pt x="-5005" y="4067008"/>
                  <a:pt x="3204" y="4051918"/>
                  <a:pt x="0" y="3848431"/>
                </a:cubicBezTo>
                <a:cubicBezTo>
                  <a:pt x="-3204" y="3644944"/>
                  <a:pt x="-5240" y="3518691"/>
                  <a:pt x="0" y="3207026"/>
                </a:cubicBezTo>
                <a:cubicBezTo>
                  <a:pt x="5240" y="2895361"/>
                  <a:pt x="-4300" y="2817366"/>
                  <a:pt x="0" y="2565621"/>
                </a:cubicBezTo>
                <a:cubicBezTo>
                  <a:pt x="4300" y="2313876"/>
                  <a:pt x="-31136" y="2179455"/>
                  <a:pt x="0" y="1795935"/>
                </a:cubicBezTo>
                <a:cubicBezTo>
                  <a:pt x="31136" y="1412415"/>
                  <a:pt x="-13492" y="1565578"/>
                  <a:pt x="0" y="1346951"/>
                </a:cubicBezTo>
                <a:cubicBezTo>
                  <a:pt x="13492" y="1128324"/>
                  <a:pt x="-22129" y="1099600"/>
                  <a:pt x="0" y="897967"/>
                </a:cubicBezTo>
                <a:cubicBezTo>
                  <a:pt x="22129" y="696334"/>
                  <a:pt x="8287" y="268500"/>
                  <a:pt x="0" y="0"/>
                </a:cubicBezTo>
                <a:close/>
              </a:path>
            </a:pathLst>
          </a:custGeom>
          <a:noFill/>
          <a:ln w="571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66844426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122" name="Picture 2" descr="http://www.cliparthut.com/clip-arts/910/blue-fingerprint-910518.jpg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2" r="15543" b="3503"/>
          <a:stretch/>
        </p:blipFill>
        <p:spPr bwMode="auto">
          <a:xfrm>
            <a:off x="1794391" y="1228057"/>
            <a:ext cx="1613322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3818248" y="1214805"/>
            <a:ext cx="6480720" cy="295232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t"/>
          <a:lstStyle/>
          <a:p>
            <a:pPr algn="ctr"/>
            <a:r>
              <a:rPr lang="ar-AE" sz="2400" b="1">
                <a:solidFill>
                  <a:schemeClr val="tx1"/>
                </a:solidFill>
              </a:rPr>
              <a:t>أدعو الله دائما بأن ييسر لي حفظ كتابه بالتجويد , وأن أعمل بما فيه  وأن أعلمه غيري كما قال النبي صلى الله عليه وسلم :  </a:t>
            </a:r>
            <a:r>
              <a:rPr lang="ar-AE" sz="2400" b="1">
                <a:solidFill>
                  <a:srgbClr val="C00000"/>
                </a:solidFill>
              </a:rPr>
              <a:t>( خيركم مَن تعلَّم القرآن وعلمه )</a:t>
            </a:r>
            <a:endParaRPr lang="ar-AE" sz="2400" b="1">
              <a:solidFill>
                <a:schemeClr val="tx1"/>
              </a:solidFill>
            </a:endParaRPr>
          </a:p>
          <a:p>
            <a:pPr algn="ctr"/>
            <a:r>
              <a:rPr lang="ar-AE" sz="2400" b="1">
                <a:solidFill>
                  <a:schemeClr val="tx1"/>
                </a:solidFill>
              </a:rPr>
              <a:t>وأن ألتحق بمراكز التحفيظ .</a:t>
            </a:r>
          </a:p>
          <a:p>
            <a:pPr algn="ctr"/>
            <a:r>
              <a:rPr lang="ar-AE" sz="2400" b="1">
                <a:solidFill>
                  <a:schemeClr val="tx1"/>
                </a:solidFill>
              </a:rPr>
              <a:t>لأتمّ حفظي وأتعرف على من يعينني على طاعة الله </a:t>
            </a:r>
          </a:p>
          <a:p>
            <a:pPr algn="ctr"/>
            <a:r>
              <a:rPr lang="ar-AE" sz="2400" b="1">
                <a:solidFill>
                  <a:schemeClr val="tx1"/>
                </a:solidFill>
              </a:rPr>
              <a:t>لننعم بظل الله عز وجل يوم لا ظل إلا ظله . </a:t>
            </a:r>
          </a:p>
          <a:p>
            <a:pPr algn="ctr"/>
            <a:r>
              <a:rPr lang="ar-AE" sz="2400" b="1">
                <a:solidFill>
                  <a:schemeClr val="tx1"/>
                </a:solidFill>
              </a:rPr>
              <a:t> </a:t>
            </a:r>
            <a:endParaRPr lang="ar-AE" sz="2400" b="1" dirty="0">
              <a:solidFill>
                <a:schemeClr val="tx1"/>
              </a:solidFill>
            </a:endParaRPr>
          </a:p>
        </p:txBody>
      </p:sp>
      <p:pic>
        <p:nvPicPr>
          <p:cNvPr id="5124" name="Picture 4" descr="http://st.depositphotos.com/1006269/3145/i/950/depositphotos_31452183-Love-United-Arab-Emirates-heart-flag-icon.jpg">
            <a:hlinkClick r:id="rId4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9" t="10837" r="8294" b="19869"/>
          <a:stretch/>
        </p:blipFill>
        <p:spPr bwMode="auto">
          <a:xfrm>
            <a:off x="1324601" y="4221088"/>
            <a:ext cx="2083112" cy="2016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3674233" y="4383157"/>
            <a:ext cx="6624737" cy="172819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3200" b="1">
                <a:solidFill>
                  <a:srgbClr val="C00000"/>
                </a:solidFill>
              </a:rPr>
              <a:t>أحبّ وطني :</a:t>
            </a:r>
          </a:p>
          <a:p>
            <a:pPr algn="ctr"/>
            <a:r>
              <a:rPr lang="ar-AE" sz="2400" b="1">
                <a:solidFill>
                  <a:schemeClr val="tx1"/>
                </a:solidFill>
              </a:rPr>
              <a:t> فأُشارك بازدهار وطني بالإيمان والعمل الصالح .</a:t>
            </a:r>
          </a:p>
          <a:p>
            <a:pPr algn="ctr"/>
            <a:r>
              <a:rPr lang="ar-AE" sz="2400" b="1">
                <a:solidFill>
                  <a:schemeClr val="tx1"/>
                </a:solidFill>
              </a:rPr>
              <a:t>  وأن أكون مُلتزمة بما أمرنا الله عز وجل به في كتابه الكريم . </a:t>
            </a:r>
            <a:endParaRPr lang="ar-AE" sz="2400" b="1" dirty="0">
              <a:solidFill>
                <a:schemeClr val="tx1"/>
              </a:solidFill>
            </a:endParaRPr>
          </a:p>
        </p:txBody>
      </p:sp>
      <p:pic>
        <p:nvPicPr>
          <p:cNvPr id="9" name="Picture 2" descr="نجمة صفراء">
            <a:hlinkClick r:id="rId6" action="ppaction://hlinkpres?slideindex=1&amp;slidetitle="/>
            <a:extLst>
              <a:ext uri="{FF2B5EF4-FFF2-40B4-BE49-F238E27FC236}">
                <a16:creationId xmlns:a16="http://schemas.microsoft.com/office/drawing/2014/main" id="{FA158A5A-942F-4A11-8B7F-B6860E290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24" y="683268"/>
            <a:ext cx="1048700" cy="104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24293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>
            <a:extLst>
              <a:ext uri="{FF2B5EF4-FFF2-40B4-BE49-F238E27FC236}">
                <a16:creationId xmlns:a16="http://schemas.microsoft.com/office/drawing/2014/main" id="{83133BEF-E534-49A7-BB42-60DD26E097B9}"/>
              </a:ext>
            </a:extLst>
          </p:cNvPr>
          <p:cNvSpPr txBox="1"/>
          <p:nvPr/>
        </p:nvSpPr>
        <p:spPr>
          <a:xfrm>
            <a:off x="159026" y="291548"/>
            <a:ext cx="11860696" cy="6414052"/>
          </a:xfrm>
          <a:custGeom>
            <a:avLst/>
            <a:gdLst>
              <a:gd name="connsiteX0" fmla="*/ 0 w 11860696"/>
              <a:gd name="connsiteY0" fmla="*/ 0 h 6414052"/>
              <a:gd name="connsiteX1" fmla="*/ 341867 w 11860696"/>
              <a:gd name="connsiteY1" fmla="*/ 0 h 6414052"/>
              <a:gd name="connsiteX2" fmla="*/ 802341 w 11860696"/>
              <a:gd name="connsiteY2" fmla="*/ 0 h 6414052"/>
              <a:gd name="connsiteX3" fmla="*/ 1262815 w 11860696"/>
              <a:gd name="connsiteY3" fmla="*/ 0 h 6414052"/>
              <a:gd name="connsiteX4" fmla="*/ 1841896 w 11860696"/>
              <a:gd name="connsiteY4" fmla="*/ 0 h 6414052"/>
              <a:gd name="connsiteX5" fmla="*/ 2183763 w 11860696"/>
              <a:gd name="connsiteY5" fmla="*/ 0 h 6414052"/>
              <a:gd name="connsiteX6" fmla="*/ 2881451 w 11860696"/>
              <a:gd name="connsiteY6" fmla="*/ 0 h 6414052"/>
              <a:gd name="connsiteX7" fmla="*/ 3697746 w 11860696"/>
              <a:gd name="connsiteY7" fmla="*/ 0 h 6414052"/>
              <a:gd name="connsiteX8" fmla="*/ 4395434 w 11860696"/>
              <a:gd name="connsiteY8" fmla="*/ 0 h 6414052"/>
              <a:gd name="connsiteX9" fmla="*/ 4855908 w 11860696"/>
              <a:gd name="connsiteY9" fmla="*/ 0 h 6414052"/>
              <a:gd name="connsiteX10" fmla="*/ 5434990 w 11860696"/>
              <a:gd name="connsiteY10" fmla="*/ 0 h 6414052"/>
              <a:gd name="connsiteX11" fmla="*/ 5895464 w 11860696"/>
              <a:gd name="connsiteY11" fmla="*/ 0 h 6414052"/>
              <a:gd name="connsiteX12" fmla="*/ 6711759 w 11860696"/>
              <a:gd name="connsiteY12" fmla="*/ 0 h 6414052"/>
              <a:gd name="connsiteX13" fmla="*/ 7646660 w 11860696"/>
              <a:gd name="connsiteY13" fmla="*/ 0 h 6414052"/>
              <a:gd name="connsiteX14" fmla="*/ 8344348 w 11860696"/>
              <a:gd name="connsiteY14" fmla="*/ 0 h 6414052"/>
              <a:gd name="connsiteX15" fmla="*/ 8804823 w 11860696"/>
              <a:gd name="connsiteY15" fmla="*/ 0 h 6414052"/>
              <a:gd name="connsiteX16" fmla="*/ 9383904 w 11860696"/>
              <a:gd name="connsiteY16" fmla="*/ 0 h 6414052"/>
              <a:gd name="connsiteX17" fmla="*/ 9962985 w 11860696"/>
              <a:gd name="connsiteY17" fmla="*/ 0 h 6414052"/>
              <a:gd name="connsiteX18" fmla="*/ 10779280 w 11860696"/>
              <a:gd name="connsiteY18" fmla="*/ 0 h 6414052"/>
              <a:gd name="connsiteX19" fmla="*/ 11860696 w 11860696"/>
              <a:gd name="connsiteY19" fmla="*/ 0 h 6414052"/>
              <a:gd name="connsiteX20" fmla="*/ 11860696 w 11860696"/>
              <a:gd name="connsiteY20" fmla="*/ 641405 h 6414052"/>
              <a:gd name="connsiteX21" fmla="*/ 11860696 w 11860696"/>
              <a:gd name="connsiteY21" fmla="*/ 1411091 h 6414052"/>
              <a:gd name="connsiteX22" fmla="*/ 11860696 w 11860696"/>
              <a:gd name="connsiteY22" fmla="*/ 2052497 h 6414052"/>
              <a:gd name="connsiteX23" fmla="*/ 11860696 w 11860696"/>
              <a:gd name="connsiteY23" fmla="*/ 2822183 h 6414052"/>
              <a:gd name="connsiteX24" fmla="*/ 11860696 w 11860696"/>
              <a:gd name="connsiteY24" fmla="*/ 3271167 h 6414052"/>
              <a:gd name="connsiteX25" fmla="*/ 11860696 w 11860696"/>
              <a:gd name="connsiteY25" fmla="*/ 4040853 h 6414052"/>
              <a:gd name="connsiteX26" fmla="*/ 11860696 w 11860696"/>
              <a:gd name="connsiteY26" fmla="*/ 4810539 h 6414052"/>
              <a:gd name="connsiteX27" fmla="*/ 11860696 w 11860696"/>
              <a:gd name="connsiteY27" fmla="*/ 5387804 h 6414052"/>
              <a:gd name="connsiteX28" fmla="*/ 11860696 w 11860696"/>
              <a:gd name="connsiteY28" fmla="*/ 6414052 h 6414052"/>
              <a:gd name="connsiteX29" fmla="*/ 11400222 w 11860696"/>
              <a:gd name="connsiteY29" fmla="*/ 6414052 h 6414052"/>
              <a:gd name="connsiteX30" fmla="*/ 10939748 w 11860696"/>
              <a:gd name="connsiteY30" fmla="*/ 6414052 h 6414052"/>
              <a:gd name="connsiteX31" fmla="*/ 10242060 w 11860696"/>
              <a:gd name="connsiteY31" fmla="*/ 6414052 h 6414052"/>
              <a:gd name="connsiteX32" fmla="*/ 9662979 w 11860696"/>
              <a:gd name="connsiteY32" fmla="*/ 6414052 h 6414052"/>
              <a:gd name="connsiteX33" fmla="*/ 9321112 w 11860696"/>
              <a:gd name="connsiteY33" fmla="*/ 6414052 h 6414052"/>
              <a:gd name="connsiteX34" fmla="*/ 8504817 w 11860696"/>
              <a:gd name="connsiteY34" fmla="*/ 6414052 h 6414052"/>
              <a:gd name="connsiteX35" fmla="*/ 8162950 w 11860696"/>
              <a:gd name="connsiteY35" fmla="*/ 6414052 h 6414052"/>
              <a:gd name="connsiteX36" fmla="*/ 7583869 w 11860696"/>
              <a:gd name="connsiteY36" fmla="*/ 6414052 h 6414052"/>
              <a:gd name="connsiteX37" fmla="*/ 6767574 w 11860696"/>
              <a:gd name="connsiteY37" fmla="*/ 6414052 h 6414052"/>
              <a:gd name="connsiteX38" fmla="*/ 5832672 w 11860696"/>
              <a:gd name="connsiteY38" fmla="*/ 6414052 h 6414052"/>
              <a:gd name="connsiteX39" fmla="*/ 5253591 w 11860696"/>
              <a:gd name="connsiteY39" fmla="*/ 6414052 h 6414052"/>
              <a:gd name="connsiteX40" fmla="*/ 4437296 w 11860696"/>
              <a:gd name="connsiteY40" fmla="*/ 6414052 h 6414052"/>
              <a:gd name="connsiteX41" fmla="*/ 3621001 w 11860696"/>
              <a:gd name="connsiteY41" fmla="*/ 6414052 h 6414052"/>
              <a:gd name="connsiteX42" fmla="*/ 2923313 w 11860696"/>
              <a:gd name="connsiteY42" fmla="*/ 6414052 h 6414052"/>
              <a:gd name="connsiteX43" fmla="*/ 2225625 w 11860696"/>
              <a:gd name="connsiteY43" fmla="*/ 6414052 h 6414052"/>
              <a:gd name="connsiteX44" fmla="*/ 1409330 w 11860696"/>
              <a:gd name="connsiteY44" fmla="*/ 6414052 h 6414052"/>
              <a:gd name="connsiteX45" fmla="*/ 830249 w 11860696"/>
              <a:gd name="connsiteY45" fmla="*/ 6414052 h 6414052"/>
              <a:gd name="connsiteX46" fmla="*/ 0 w 11860696"/>
              <a:gd name="connsiteY46" fmla="*/ 6414052 h 6414052"/>
              <a:gd name="connsiteX47" fmla="*/ 0 w 11860696"/>
              <a:gd name="connsiteY47" fmla="*/ 5644366 h 6414052"/>
              <a:gd name="connsiteX48" fmla="*/ 0 w 11860696"/>
              <a:gd name="connsiteY48" fmla="*/ 5002961 h 6414052"/>
              <a:gd name="connsiteX49" fmla="*/ 0 w 11860696"/>
              <a:gd name="connsiteY49" fmla="*/ 4361555 h 6414052"/>
              <a:gd name="connsiteX50" fmla="*/ 0 w 11860696"/>
              <a:gd name="connsiteY50" fmla="*/ 3848431 h 6414052"/>
              <a:gd name="connsiteX51" fmla="*/ 0 w 11860696"/>
              <a:gd name="connsiteY51" fmla="*/ 3207026 h 6414052"/>
              <a:gd name="connsiteX52" fmla="*/ 0 w 11860696"/>
              <a:gd name="connsiteY52" fmla="*/ 2565621 h 6414052"/>
              <a:gd name="connsiteX53" fmla="*/ 0 w 11860696"/>
              <a:gd name="connsiteY53" fmla="*/ 1795935 h 6414052"/>
              <a:gd name="connsiteX54" fmla="*/ 0 w 11860696"/>
              <a:gd name="connsiteY54" fmla="*/ 1346951 h 6414052"/>
              <a:gd name="connsiteX55" fmla="*/ 0 w 11860696"/>
              <a:gd name="connsiteY55" fmla="*/ 897967 h 6414052"/>
              <a:gd name="connsiteX56" fmla="*/ 0 w 11860696"/>
              <a:gd name="connsiteY56" fmla="*/ 0 h 6414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1860696" h="6414052" extrusionOk="0">
                <a:moveTo>
                  <a:pt x="0" y="0"/>
                </a:moveTo>
                <a:cubicBezTo>
                  <a:pt x="117742" y="7998"/>
                  <a:pt x="237279" y="876"/>
                  <a:pt x="341867" y="0"/>
                </a:cubicBezTo>
                <a:cubicBezTo>
                  <a:pt x="446455" y="-876"/>
                  <a:pt x="653748" y="-16656"/>
                  <a:pt x="802341" y="0"/>
                </a:cubicBezTo>
                <a:cubicBezTo>
                  <a:pt x="950934" y="16656"/>
                  <a:pt x="1133797" y="-19759"/>
                  <a:pt x="1262815" y="0"/>
                </a:cubicBezTo>
                <a:cubicBezTo>
                  <a:pt x="1391833" y="19759"/>
                  <a:pt x="1626730" y="9451"/>
                  <a:pt x="1841896" y="0"/>
                </a:cubicBezTo>
                <a:cubicBezTo>
                  <a:pt x="2057062" y="-9451"/>
                  <a:pt x="2043694" y="-15508"/>
                  <a:pt x="2183763" y="0"/>
                </a:cubicBezTo>
                <a:cubicBezTo>
                  <a:pt x="2323832" y="15508"/>
                  <a:pt x="2624377" y="-1202"/>
                  <a:pt x="2881451" y="0"/>
                </a:cubicBezTo>
                <a:cubicBezTo>
                  <a:pt x="3138525" y="1202"/>
                  <a:pt x="3390559" y="12745"/>
                  <a:pt x="3697746" y="0"/>
                </a:cubicBezTo>
                <a:cubicBezTo>
                  <a:pt x="4004934" y="-12745"/>
                  <a:pt x="4227778" y="-12861"/>
                  <a:pt x="4395434" y="0"/>
                </a:cubicBezTo>
                <a:cubicBezTo>
                  <a:pt x="4563090" y="12861"/>
                  <a:pt x="4717526" y="15541"/>
                  <a:pt x="4855908" y="0"/>
                </a:cubicBezTo>
                <a:cubicBezTo>
                  <a:pt x="4994290" y="-15541"/>
                  <a:pt x="5231843" y="-11267"/>
                  <a:pt x="5434990" y="0"/>
                </a:cubicBezTo>
                <a:cubicBezTo>
                  <a:pt x="5638137" y="11267"/>
                  <a:pt x="5675104" y="-8989"/>
                  <a:pt x="5895464" y="0"/>
                </a:cubicBezTo>
                <a:cubicBezTo>
                  <a:pt x="6115824" y="8989"/>
                  <a:pt x="6314641" y="1191"/>
                  <a:pt x="6711759" y="0"/>
                </a:cubicBezTo>
                <a:cubicBezTo>
                  <a:pt x="7108878" y="-1191"/>
                  <a:pt x="7224842" y="40654"/>
                  <a:pt x="7646660" y="0"/>
                </a:cubicBezTo>
                <a:cubicBezTo>
                  <a:pt x="8068478" y="-40654"/>
                  <a:pt x="8061958" y="12586"/>
                  <a:pt x="8344348" y="0"/>
                </a:cubicBezTo>
                <a:cubicBezTo>
                  <a:pt x="8626738" y="-12586"/>
                  <a:pt x="8602559" y="-17371"/>
                  <a:pt x="8804823" y="0"/>
                </a:cubicBezTo>
                <a:cubicBezTo>
                  <a:pt x="9007087" y="17371"/>
                  <a:pt x="9258923" y="7586"/>
                  <a:pt x="9383904" y="0"/>
                </a:cubicBezTo>
                <a:cubicBezTo>
                  <a:pt x="9508885" y="-7586"/>
                  <a:pt x="9794306" y="-786"/>
                  <a:pt x="9962985" y="0"/>
                </a:cubicBezTo>
                <a:cubicBezTo>
                  <a:pt x="10131664" y="786"/>
                  <a:pt x="10595223" y="22605"/>
                  <a:pt x="10779280" y="0"/>
                </a:cubicBezTo>
                <a:cubicBezTo>
                  <a:pt x="10963338" y="-22605"/>
                  <a:pt x="11542427" y="-16995"/>
                  <a:pt x="11860696" y="0"/>
                </a:cubicBezTo>
                <a:cubicBezTo>
                  <a:pt x="11836522" y="318517"/>
                  <a:pt x="11863408" y="358233"/>
                  <a:pt x="11860696" y="641405"/>
                </a:cubicBezTo>
                <a:cubicBezTo>
                  <a:pt x="11857984" y="924578"/>
                  <a:pt x="11891948" y="1056114"/>
                  <a:pt x="11860696" y="1411091"/>
                </a:cubicBezTo>
                <a:cubicBezTo>
                  <a:pt x="11829444" y="1766068"/>
                  <a:pt x="11835865" y="1770971"/>
                  <a:pt x="11860696" y="2052497"/>
                </a:cubicBezTo>
                <a:cubicBezTo>
                  <a:pt x="11885527" y="2334023"/>
                  <a:pt x="11854864" y="2497673"/>
                  <a:pt x="11860696" y="2822183"/>
                </a:cubicBezTo>
                <a:cubicBezTo>
                  <a:pt x="11866528" y="3146693"/>
                  <a:pt x="11870238" y="3177280"/>
                  <a:pt x="11860696" y="3271167"/>
                </a:cubicBezTo>
                <a:cubicBezTo>
                  <a:pt x="11851154" y="3365054"/>
                  <a:pt x="11890660" y="3833310"/>
                  <a:pt x="11860696" y="4040853"/>
                </a:cubicBezTo>
                <a:cubicBezTo>
                  <a:pt x="11830732" y="4248396"/>
                  <a:pt x="11825239" y="4510595"/>
                  <a:pt x="11860696" y="4810539"/>
                </a:cubicBezTo>
                <a:cubicBezTo>
                  <a:pt x="11896153" y="5110483"/>
                  <a:pt x="11846285" y="5235808"/>
                  <a:pt x="11860696" y="5387804"/>
                </a:cubicBezTo>
                <a:cubicBezTo>
                  <a:pt x="11875107" y="5539801"/>
                  <a:pt x="11873178" y="5946090"/>
                  <a:pt x="11860696" y="6414052"/>
                </a:cubicBezTo>
                <a:cubicBezTo>
                  <a:pt x="11684380" y="6424794"/>
                  <a:pt x="11610174" y="6420340"/>
                  <a:pt x="11400222" y="6414052"/>
                </a:cubicBezTo>
                <a:cubicBezTo>
                  <a:pt x="11190270" y="6407764"/>
                  <a:pt x="11149582" y="6419930"/>
                  <a:pt x="10939748" y="6414052"/>
                </a:cubicBezTo>
                <a:cubicBezTo>
                  <a:pt x="10729914" y="6408174"/>
                  <a:pt x="10489785" y="6406892"/>
                  <a:pt x="10242060" y="6414052"/>
                </a:cubicBezTo>
                <a:cubicBezTo>
                  <a:pt x="9994335" y="6421212"/>
                  <a:pt x="9883183" y="6414003"/>
                  <a:pt x="9662979" y="6414052"/>
                </a:cubicBezTo>
                <a:cubicBezTo>
                  <a:pt x="9442775" y="6414101"/>
                  <a:pt x="9469784" y="6400787"/>
                  <a:pt x="9321112" y="6414052"/>
                </a:cubicBezTo>
                <a:cubicBezTo>
                  <a:pt x="9172440" y="6427317"/>
                  <a:pt x="8895079" y="6390427"/>
                  <a:pt x="8504817" y="6414052"/>
                </a:cubicBezTo>
                <a:cubicBezTo>
                  <a:pt x="8114555" y="6437677"/>
                  <a:pt x="8307149" y="6419560"/>
                  <a:pt x="8162950" y="6414052"/>
                </a:cubicBezTo>
                <a:cubicBezTo>
                  <a:pt x="8018751" y="6408544"/>
                  <a:pt x="7812765" y="6397189"/>
                  <a:pt x="7583869" y="6414052"/>
                </a:cubicBezTo>
                <a:cubicBezTo>
                  <a:pt x="7354973" y="6430915"/>
                  <a:pt x="7088412" y="6424465"/>
                  <a:pt x="6767574" y="6414052"/>
                </a:cubicBezTo>
                <a:cubicBezTo>
                  <a:pt x="6446736" y="6403639"/>
                  <a:pt x="6111076" y="6406734"/>
                  <a:pt x="5832672" y="6414052"/>
                </a:cubicBezTo>
                <a:cubicBezTo>
                  <a:pt x="5554268" y="6421370"/>
                  <a:pt x="5379391" y="6408628"/>
                  <a:pt x="5253591" y="6414052"/>
                </a:cubicBezTo>
                <a:cubicBezTo>
                  <a:pt x="5127791" y="6419476"/>
                  <a:pt x="4689339" y="6404016"/>
                  <a:pt x="4437296" y="6414052"/>
                </a:cubicBezTo>
                <a:cubicBezTo>
                  <a:pt x="4185254" y="6424088"/>
                  <a:pt x="3973755" y="6424631"/>
                  <a:pt x="3621001" y="6414052"/>
                </a:cubicBezTo>
                <a:cubicBezTo>
                  <a:pt x="3268248" y="6403473"/>
                  <a:pt x="3138950" y="6425865"/>
                  <a:pt x="2923313" y="6414052"/>
                </a:cubicBezTo>
                <a:cubicBezTo>
                  <a:pt x="2707676" y="6402239"/>
                  <a:pt x="2535574" y="6383630"/>
                  <a:pt x="2225625" y="6414052"/>
                </a:cubicBezTo>
                <a:cubicBezTo>
                  <a:pt x="1915676" y="6444474"/>
                  <a:pt x="1653202" y="6407143"/>
                  <a:pt x="1409330" y="6414052"/>
                </a:cubicBezTo>
                <a:cubicBezTo>
                  <a:pt x="1165459" y="6420961"/>
                  <a:pt x="947814" y="6423010"/>
                  <a:pt x="830249" y="6414052"/>
                </a:cubicBezTo>
                <a:cubicBezTo>
                  <a:pt x="712684" y="6405094"/>
                  <a:pt x="256240" y="6438379"/>
                  <a:pt x="0" y="6414052"/>
                </a:cubicBezTo>
                <a:cubicBezTo>
                  <a:pt x="-16920" y="6124406"/>
                  <a:pt x="22319" y="5853050"/>
                  <a:pt x="0" y="5644366"/>
                </a:cubicBezTo>
                <a:cubicBezTo>
                  <a:pt x="-22319" y="5435682"/>
                  <a:pt x="-13506" y="5207558"/>
                  <a:pt x="0" y="5002961"/>
                </a:cubicBezTo>
                <a:cubicBezTo>
                  <a:pt x="13506" y="4798364"/>
                  <a:pt x="5005" y="4656102"/>
                  <a:pt x="0" y="4361555"/>
                </a:cubicBezTo>
                <a:cubicBezTo>
                  <a:pt x="-5005" y="4067008"/>
                  <a:pt x="3204" y="4051918"/>
                  <a:pt x="0" y="3848431"/>
                </a:cubicBezTo>
                <a:cubicBezTo>
                  <a:pt x="-3204" y="3644944"/>
                  <a:pt x="-5240" y="3518691"/>
                  <a:pt x="0" y="3207026"/>
                </a:cubicBezTo>
                <a:cubicBezTo>
                  <a:pt x="5240" y="2895361"/>
                  <a:pt x="-4300" y="2817366"/>
                  <a:pt x="0" y="2565621"/>
                </a:cubicBezTo>
                <a:cubicBezTo>
                  <a:pt x="4300" y="2313876"/>
                  <a:pt x="-31136" y="2179455"/>
                  <a:pt x="0" y="1795935"/>
                </a:cubicBezTo>
                <a:cubicBezTo>
                  <a:pt x="31136" y="1412415"/>
                  <a:pt x="-13492" y="1565578"/>
                  <a:pt x="0" y="1346951"/>
                </a:cubicBezTo>
                <a:cubicBezTo>
                  <a:pt x="13492" y="1128324"/>
                  <a:pt x="-22129" y="1099600"/>
                  <a:pt x="0" y="897967"/>
                </a:cubicBezTo>
                <a:cubicBezTo>
                  <a:pt x="22129" y="696334"/>
                  <a:pt x="8287" y="268500"/>
                  <a:pt x="0" y="0"/>
                </a:cubicBezTo>
                <a:close/>
              </a:path>
            </a:pathLst>
          </a:custGeom>
          <a:noFill/>
          <a:ln w="571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66844426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" name="Picture 2" descr="Liveworksheets: Site to complete fill-in exercises - Website - KlasCement">
            <a:extLst>
              <a:ext uri="{FF2B5EF4-FFF2-40B4-BE49-F238E27FC236}">
                <a16:creationId xmlns:a16="http://schemas.microsoft.com/office/drawing/2014/main" id="{6C7D3F7E-E895-4AFC-9521-F3E1C71C6C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68" b="9022"/>
          <a:stretch/>
        </p:blipFill>
        <p:spPr bwMode="auto">
          <a:xfrm>
            <a:off x="2173357" y="2810470"/>
            <a:ext cx="3781425" cy="940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سهم: لأسفل 2">
            <a:extLst>
              <a:ext uri="{FF2B5EF4-FFF2-40B4-BE49-F238E27FC236}">
                <a16:creationId xmlns:a16="http://schemas.microsoft.com/office/drawing/2014/main" id="{544C2BA2-CF9C-4BCC-A631-42A4B20566A5}"/>
              </a:ext>
            </a:extLst>
          </p:cNvPr>
          <p:cNvSpPr/>
          <p:nvPr/>
        </p:nvSpPr>
        <p:spPr>
          <a:xfrm>
            <a:off x="3525079" y="3683531"/>
            <a:ext cx="821634" cy="104634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قدها تعال - التطبيقات على Google Play">
            <a:extLst>
              <a:ext uri="{FF2B5EF4-FFF2-40B4-BE49-F238E27FC236}">
                <a16:creationId xmlns:a16="http://schemas.microsoft.com/office/drawing/2014/main" id="{92B30E87-02FC-4B7C-9D00-16D2E44AB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92" y="491135"/>
            <a:ext cx="2007705" cy="2007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Facebook">
            <a:extLst>
              <a:ext uri="{FF2B5EF4-FFF2-40B4-BE49-F238E27FC236}">
                <a16:creationId xmlns:a16="http://schemas.microsoft.com/office/drawing/2014/main" id="{3D042522-13EC-4112-84D1-5EFEA77509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2212" y="49052"/>
            <a:ext cx="2449788" cy="244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1">
            <a:extLst>
              <a:ext uri="{FF2B5EF4-FFF2-40B4-BE49-F238E27FC236}">
                <a16:creationId xmlns:a16="http://schemas.microsoft.com/office/drawing/2014/main" id="{ECDD7E6B-91A6-4C19-8C25-BFA5BF0E5FAD}"/>
              </a:ext>
            </a:extLst>
          </p:cNvPr>
          <p:cNvSpPr txBox="1"/>
          <p:nvPr/>
        </p:nvSpPr>
        <p:spPr>
          <a:xfrm>
            <a:off x="6405355" y="2822427"/>
            <a:ext cx="53652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3600" b="1" dirty="0">
                <a:solidFill>
                  <a:srgbClr val="FF0000"/>
                </a:solidFill>
              </a:rPr>
              <a:t>هيا يا بطل قم بحل الورقة التفاعلية 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8A3F96F4-CB88-4AE4-8004-ACB63FA182C4}"/>
              </a:ext>
            </a:extLst>
          </p:cNvPr>
          <p:cNvSpPr/>
          <p:nvPr/>
        </p:nvSpPr>
        <p:spPr>
          <a:xfrm>
            <a:off x="1482045" y="5014366"/>
            <a:ext cx="4613955" cy="646331"/>
          </a:xfrm>
          <a:custGeom>
            <a:avLst/>
            <a:gdLst>
              <a:gd name="connsiteX0" fmla="*/ 0 w 4613955"/>
              <a:gd name="connsiteY0" fmla="*/ 0 h 646331"/>
              <a:gd name="connsiteX1" fmla="*/ 659136 w 4613955"/>
              <a:gd name="connsiteY1" fmla="*/ 0 h 646331"/>
              <a:gd name="connsiteX2" fmla="*/ 1272133 w 4613955"/>
              <a:gd name="connsiteY2" fmla="*/ 0 h 646331"/>
              <a:gd name="connsiteX3" fmla="*/ 1885130 w 4613955"/>
              <a:gd name="connsiteY3" fmla="*/ 0 h 646331"/>
              <a:gd name="connsiteX4" fmla="*/ 2636546 w 4613955"/>
              <a:gd name="connsiteY4" fmla="*/ 0 h 646331"/>
              <a:gd name="connsiteX5" fmla="*/ 3203403 w 4613955"/>
              <a:gd name="connsiteY5" fmla="*/ 0 h 646331"/>
              <a:gd name="connsiteX6" fmla="*/ 3954819 w 4613955"/>
              <a:gd name="connsiteY6" fmla="*/ 0 h 646331"/>
              <a:gd name="connsiteX7" fmla="*/ 4613955 w 4613955"/>
              <a:gd name="connsiteY7" fmla="*/ 0 h 646331"/>
              <a:gd name="connsiteX8" fmla="*/ 4613955 w 4613955"/>
              <a:gd name="connsiteY8" fmla="*/ 646331 h 646331"/>
              <a:gd name="connsiteX9" fmla="*/ 3908679 w 4613955"/>
              <a:gd name="connsiteY9" fmla="*/ 646331 h 646331"/>
              <a:gd name="connsiteX10" fmla="*/ 3157263 w 4613955"/>
              <a:gd name="connsiteY10" fmla="*/ 646331 h 646331"/>
              <a:gd name="connsiteX11" fmla="*/ 2405848 w 4613955"/>
              <a:gd name="connsiteY11" fmla="*/ 646331 h 646331"/>
              <a:gd name="connsiteX12" fmla="*/ 1746712 w 4613955"/>
              <a:gd name="connsiteY12" fmla="*/ 646331 h 646331"/>
              <a:gd name="connsiteX13" fmla="*/ 1179854 w 4613955"/>
              <a:gd name="connsiteY13" fmla="*/ 646331 h 646331"/>
              <a:gd name="connsiteX14" fmla="*/ 612997 w 4613955"/>
              <a:gd name="connsiteY14" fmla="*/ 646331 h 646331"/>
              <a:gd name="connsiteX15" fmla="*/ 0 w 4613955"/>
              <a:gd name="connsiteY15" fmla="*/ 646331 h 646331"/>
              <a:gd name="connsiteX16" fmla="*/ 0 w 4613955"/>
              <a:gd name="connsiteY16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613955" h="646331" fill="none" extrusionOk="0">
                <a:moveTo>
                  <a:pt x="0" y="0"/>
                </a:moveTo>
                <a:cubicBezTo>
                  <a:pt x="228829" y="-23761"/>
                  <a:pt x="370002" y="-11302"/>
                  <a:pt x="659136" y="0"/>
                </a:cubicBezTo>
                <a:cubicBezTo>
                  <a:pt x="948270" y="11302"/>
                  <a:pt x="974863" y="-20586"/>
                  <a:pt x="1272133" y="0"/>
                </a:cubicBezTo>
                <a:cubicBezTo>
                  <a:pt x="1569403" y="20586"/>
                  <a:pt x="1745253" y="9163"/>
                  <a:pt x="1885130" y="0"/>
                </a:cubicBezTo>
                <a:cubicBezTo>
                  <a:pt x="2025007" y="-9163"/>
                  <a:pt x="2468085" y="-1902"/>
                  <a:pt x="2636546" y="0"/>
                </a:cubicBezTo>
                <a:cubicBezTo>
                  <a:pt x="2805007" y="1902"/>
                  <a:pt x="3024292" y="-13457"/>
                  <a:pt x="3203403" y="0"/>
                </a:cubicBezTo>
                <a:cubicBezTo>
                  <a:pt x="3382514" y="13457"/>
                  <a:pt x="3714769" y="-22220"/>
                  <a:pt x="3954819" y="0"/>
                </a:cubicBezTo>
                <a:cubicBezTo>
                  <a:pt x="4194869" y="22220"/>
                  <a:pt x="4383465" y="31965"/>
                  <a:pt x="4613955" y="0"/>
                </a:cubicBezTo>
                <a:cubicBezTo>
                  <a:pt x="4620704" y="217474"/>
                  <a:pt x="4639351" y="417567"/>
                  <a:pt x="4613955" y="646331"/>
                </a:cubicBezTo>
                <a:cubicBezTo>
                  <a:pt x="4458436" y="680621"/>
                  <a:pt x="4166427" y="614908"/>
                  <a:pt x="3908679" y="646331"/>
                </a:cubicBezTo>
                <a:cubicBezTo>
                  <a:pt x="3650931" y="677754"/>
                  <a:pt x="3402378" y="658553"/>
                  <a:pt x="3157263" y="646331"/>
                </a:cubicBezTo>
                <a:cubicBezTo>
                  <a:pt x="2912148" y="634109"/>
                  <a:pt x="2575992" y="621154"/>
                  <a:pt x="2405848" y="646331"/>
                </a:cubicBezTo>
                <a:cubicBezTo>
                  <a:pt x="2235704" y="671508"/>
                  <a:pt x="1904175" y="664796"/>
                  <a:pt x="1746712" y="646331"/>
                </a:cubicBezTo>
                <a:cubicBezTo>
                  <a:pt x="1589249" y="627866"/>
                  <a:pt x="1305042" y="671067"/>
                  <a:pt x="1179854" y="646331"/>
                </a:cubicBezTo>
                <a:cubicBezTo>
                  <a:pt x="1054666" y="621595"/>
                  <a:pt x="729513" y="656400"/>
                  <a:pt x="612997" y="646331"/>
                </a:cubicBezTo>
                <a:cubicBezTo>
                  <a:pt x="496481" y="636262"/>
                  <a:pt x="287040" y="652948"/>
                  <a:pt x="0" y="646331"/>
                </a:cubicBezTo>
                <a:cubicBezTo>
                  <a:pt x="12519" y="411673"/>
                  <a:pt x="15960" y="153456"/>
                  <a:pt x="0" y="0"/>
                </a:cubicBezTo>
                <a:close/>
              </a:path>
              <a:path w="4613955" h="646331" stroke="0" extrusionOk="0">
                <a:moveTo>
                  <a:pt x="0" y="0"/>
                </a:moveTo>
                <a:cubicBezTo>
                  <a:pt x="301936" y="19723"/>
                  <a:pt x="385412" y="-2964"/>
                  <a:pt x="659136" y="0"/>
                </a:cubicBezTo>
                <a:cubicBezTo>
                  <a:pt x="932860" y="2964"/>
                  <a:pt x="1085789" y="-15368"/>
                  <a:pt x="1225994" y="0"/>
                </a:cubicBezTo>
                <a:cubicBezTo>
                  <a:pt x="1366199" y="15368"/>
                  <a:pt x="1671006" y="19420"/>
                  <a:pt x="1838991" y="0"/>
                </a:cubicBezTo>
                <a:cubicBezTo>
                  <a:pt x="2006976" y="-19420"/>
                  <a:pt x="2223546" y="17681"/>
                  <a:pt x="2498127" y="0"/>
                </a:cubicBezTo>
                <a:cubicBezTo>
                  <a:pt x="2772708" y="-17681"/>
                  <a:pt x="2879538" y="-4538"/>
                  <a:pt x="3064984" y="0"/>
                </a:cubicBezTo>
                <a:cubicBezTo>
                  <a:pt x="3250430" y="4538"/>
                  <a:pt x="3449452" y="26037"/>
                  <a:pt x="3770260" y="0"/>
                </a:cubicBezTo>
                <a:cubicBezTo>
                  <a:pt x="4091068" y="-26037"/>
                  <a:pt x="4214427" y="-32724"/>
                  <a:pt x="4613955" y="0"/>
                </a:cubicBezTo>
                <a:cubicBezTo>
                  <a:pt x="4616022" y="287390"/>
                  <a:pt x="4597322" y="384485"/>
                  <a:pt x="4613955" y="646331"/>
                </a:cubicBezTo>
                <a:cubicBezTo>
                  <a:pt x="4469012" y="647220"/>
                  <a:pt x="4270201" y="644619"/>
                  <a:pt x="4093237" y="646331"/>
                </a:cubicBezTo>
                <a:cubicBezTo>
                  <a:pt x="3916273" y="648043"/>
                  <a:pt x="3754538" y="643902"/>
                  <a:pt x="3572519" y="646331"/>
                </a:cubicBezTo>
                <a:cubicBezTo>
                  <a:pt x="3390500" y="648760"/>
                  <a:pt x="3127723" y="635516"/>
                  <a:pt x="2913383" y="646331"/>
                </a:cubicBezTo>
                <a:cubicBezTo>
                  <a:pt x="2699043" y="657146"/>
                  <a:pt x="2391422" y="676138"/>
                  <a:pt x="2208107" y="646331"/>
                </a:cubicBezTo>
                <a:cubicBezTo>
                  <a:pt x="2024792" y="616524"/>
                  <a:pt x="1897565" y="630967"/>
                  <a:pt x="1595110" y="646331"/>
                </a:cubicBezTo>
                <a:cubicBezTo>
                  <a:pt x="1292655" y="661695"/>
                  <a:pt x="1164939" y="616505"/>
                  <a:pt x="843695" y="646331"/>
                </a:cubicBezTo>
                <a:cubicBezTo>
                  <a:pt x="522452" y="676157"/>
                  <a:pt x="371887" y="675246"/>
                  <a:pt x="0" y="646331"/>
                </a:cubicBezTo>
                <a:cubicBezTo>
                  <a:pt x="-6972" y="402517"/>
                  <a:pt x="27433" y="180021"/>
                  <a:pt x="0" y="0"/>
                </a:cubicBezTo>
                <a:close/>
              </a:path>
            </a:pathLst>
          </a:custGeom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16825138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https://www.liveworksheets.com/nf1499256yv</a:t>
            </a:r>
            <a:endParaRPr lang="ar-BH" dirty="0"/>
          </a:p>
          <a:p>
            <a:endParaRPr lang="en-US" dirty="0"/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C59E0156-024F-4FEE-8816-7610C151CE50}"/>
              </a:ext>
            </a:extLst>
          </p:cNvPr>
          <p:cNvSpPr txBox="1"/>
          <p:nvPr/>
        </p:nvSpPr>
        <p:spPr>
          <a:xfrm>
            <a:off x="5618920" y="418044"/>
            <a:ext cx="29075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BH" sz="4400" dirty="0"/>
              <a:t>التق</a:t>
            </a:r>
            <a:r>
              <a:rPr lang="ar-AE" sz="4400" dirty="0"/>
              <a:t>ي</a:t>
            </a:r>
            <a:r>
              <a:rPr lang="ar-BH" sz="4400" dirty="0"/>
              <a:t>يم الختامي </a:t>
            </a:r>
            <a:endParaRPr lang="en-US" sz="4400" dirty="0"/>
          </a:p>
        </p:txBody>
      </p:sp>
      <p:pic>
        <p:nvPicPr>
          <p:cNvPr id="8196" name="Picture 4" descr="Red Curved Arrow Png | Transparent PNG Download #58256 - Vippng">
            <a:extLst>
              <a:ext uri="{FF2B5EF4-FFF2-40B4-BE49-F238E27FC236}">
                <a16:creationId xmlns:a16="http://schemas.microsoft.com/office/drawing/2014/main" id="{CD624C08-C510-420F-A7E3-63A24D855B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47259" flipH="1">
            <a:off x="5795946" y="1558261"/>
            <a:ext cx="1482162" cy="2192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2069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مربع نص 15">
            <a:extLst>
              <a:ext uri="{FF2B5EF4-FFF2-40B4-BE49-F238E27FC236}">
                <a16:creationId xmlns:a16="http://schemas.microsoft.com/office/drawing/2014/main" id="{0B5605B2-B68C-4052-9BF3-E127D6ED3AFF}"/>
              </a:ext>
            </a:extLst>
          </p:cNvPr>
          <p:cNvSpPr txBox="1"/>
          <p:nvPr/>
        </p:nvSpPr>
        <p:spPr>
          <a:xfrm>
            <a:off x="251791" y="268357"/>
            <a:ext cx="11688418" cy="6321286"/>
          </a:xfrm>
          <a:custGeom>
            <a:avLst/>
            <a:gdLst>
              <a:gd name="connsiteX0" fmla="*/ 0 w 11688418"/>
              <a:gd name="connsiteY0" fmla="*/ 0 h 6321286"/>
              <a:gd name="connsiteX1" fmla="*/ 11688418 w 11688418"/>
              <a:gd name="connsiteY1" fmla="*/ 0 h 6321286"/>
              <a:gd name="connsiteX2" fmla="*/ 11688418 w 11688418"/>
              <a:gd name="connsiteY2" fmla="*/ 6321286 h 6321286"/>
              <a:gd name="connsiteX3" fmla="*/ 0 w 11688418"/>
              <a:gd name="connsiteY3" fmla="*/ 6321286 h 6321286"/>
              <a:gd name="connsiteX4" fmla="*/ 0 w 11688418"/>
              <a:gd name="connsiteY4" fmla="*/ 0 h 6321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8418" h="6321286" extrusionOk="0">
                <a:moveTo>
                  <a:pt x="0" y="0"/>
                </a:moveTo>
                <a:cubicBezTo>
                  <a:pt x="3430597" y="5559"/>
                  <a:pt x="7660909" y="-131825"/>
                  <a:pt x="11688418" y="0"/>
                </a:cubicBezTo>
                <a:cubicBezTo>
                  <a:pt x="11827502" y="944210"/>
                  <a:pt x="11563403" y="5202197"/>
                  <a:pt x="11688418" y="6321286"/>
                </a:cubicBezTo>
                <a:cubicBezTo>
                  <a:pt x="8524599" y="6214424"/>
                  <a:pt x="1302813" y="6305073"/>
                  <a:pt x="0" y="6321286"/>
                </a:cubicBezTo>
                <a:cubicBezTo>
                  <a:pt x="115619" y="4420324"/>
                  <a:pt x="-48064" y="1862342"/>
                  <a:pt x="0" y="0"/>
                </a:cubicBezTo>
                <a:close/>
              </a:path>
            </a:pathLst>
          </a:custGeom>
          <a:noFill/>
          <a:ln w="5715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87242654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DC481A7B-0C96-403C-BF31-762897AB0C24}"/>
              </a:ext>
            </a:extLst>
          </p:cNvPr>
          <p:cNvSpPr txBox="1"/>
          <p:nvPr/>
        </p:nvSpPr>
        <p:spPr>
          <a:xfrm>
            <a:off x="6743253" y="195048"/>
            <a:ext cx="51125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4000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تذكرة خروج  : </a:t>
            </a:r>
          </a:p>
          <a:p>
            <a:pPr algn="ctr"/>
            <a:r>
              <a:rPr lang="ar-AE" sz="4000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مدى فهمك للدرس </a:t>
            </a:r>
            <a:endParaRPr lang="en-US" sz="4000" dirty="0">
              <a:solidFill>
                <a:srgbClr val="FF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5" name="صورة 4" descr="صورة تحتوي على رسم&#10;&#10;تم إنشاء الوصف تلقائياً">
            <a:extLst>
              <a:ext uri="{FF2B5EF4-FFF2-40B4-BE49-F238E27FC236}">
                <a16:creationId xmlns:a16="http://schemas.microsoft.com/office/drawing/2014/main" id="{CC977A91-5039-40B9-A8B4-90AE81472B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564257" cy="1611078"/>
          </a:xfrm>
          <a:prstGeom prst="rect">
            <a:avLst/>
          </a:prstGeom>
        </p:spPr>
      </p:pic>
      <p:pic>
        <p:nvPicPr>
          <p:cNvPr id="7" name="صورة 6" descr="صورة تحتوي على عنصر, رسم&#10;&#10;تم إنشاء الوصف تلقائياً">
            <a:extLst>
              <a:ext uri="{FF2B5EF4-FFF2-40B4-BE49-F238E27FC236}">
                <a16:creationId xmlns:a16="http://schemas.microsoft.com/office/drawing/2014/main" id="{3748C27A-EBF0-43E7-820C-624AC1EF6F6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07467" y="1253794"/>
            <a:ext cx="9530064" cy="4426226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1AE34A50-BE08-47A4-88FA-328224B601E0}"/>
              </a:ext>
            </a:extLst>
          </p:cNvPr>
          <p:cNvSpPr txBox="1"/>
          <p:nvPr/>
        </p:nvSpPr>
        <p:spPr>
          <a:xfrm>
            <a:off x="5118679" y="5148194"/>
            <a:ext cx="2091874" cy="707886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>
            <a:defPPr>
              <a:defRPr lang="ar-AE"/>
            </a:defPPr>
            <a:lvl1pPr>
              <a:defRPr sz="400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AE" dirty="0"/>
              <a:t>أحتاج لمساعدة</a:t>
            </a:r>
            <a:endParaRPr lang="en-US" dirty="0"/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E0F03546-DCDB-444D-8086-8CB38BC7CA8C}"/>
              </a:ext>
            </a:extLst>
          </p:cNvPr>
          <p:cNvSpPr txBox="1"/>
          <p:nvPr/>
        </p:nvSpPr>
        <p:spPr>
          <a:xfrm>
            <a:off x="1999832" y="5115202"/>
            <a:ext cx="2091874" cy="707886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ar-AE" sz="4000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لم أفهم الدرس </a:t>
            </a:r>
            <a:endParaRPr lang="en-US" sz="4000" dirty="0">
              <a:solidFill>
                <a:srgbClr val="FF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02AEB214-360E-433D-9065-F4C2B4A8E30B}"/>
              </a:ext>
            </a:extLst>
          </p:cNvPr>
          <p:cNvSpPr txBox="1"/>
          <p:nvPr/>
        </p:nvSpPr>
        <p:spPr>
          <a:xfrm>
            <a:off x="8382385" y="5148194"/>
            <a:ext cx="2091874" cy="707886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>
            <a:defPPr>
              <a:defRPr lang="ar-AE"/>
            </a:defPPr>
            <a:lvl1pPr>
              <a:defRPr sz="400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AE" dirty="0"/>
              <a:t>فهمت الدرس </a:t>
            </a:r>
            <a:endParaRPr lang="en-US" dirty="0"/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CFA796BA-0940-4664-832F-A9E8CA773DCF}"/>
              </a:ext>
            </a:extLst>
          </p:cNvPr>
          <p:cNvSpPr txBox="1"/>
          <p:nvPr/>
        </p:nvSpPr>
        <p:spPr>
          <a:xfrm>
            <a:off x="9195072" y="1465467"/>
            <a:ext cx="466499" cy="1015663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>
            <a:defPPr>
              <a:defRPr lang="ar-AE"/>
            </a:defPPr>
            <a:lvl1pPr>
              <a:defRPr sz="400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en-US" sz="6000" b="1" dirty="0"/>
              <a:t>1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790163AD-ED3C-427E-957F-E2D095E120A4}"/>
              </a:ext>
            </a:extLst>
          </p:cNvPr>
          <p:cNvSpPr txBox="1"/>
          <p:nvPr/>
        </p:nvSpPr>
        <p:spPr>
          <a:xfrm>
            <a:off x="6024963" y="1415084"/>
            <a:ext cx="466499" cy="1015663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>
            <a:defPPr>
              <a:defRPr lang="ar-AE"/>
            </a:defPPr>
            <a:lvl1pPr>
              <a:defRPr sz="400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en-US" sz="6000" b="1" dirty="0"/>
              <a:t>2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629D5A0C-EFC6-489B-9814-8F012851D4B1}"/>
              </a:ext>
            </a:extLst>
          </p:cNvPr>
          <p:cNvSpPr txBox="1"/>
          <p:nvPr/>
        </p:nvSpPr>
        <p:spPr>
          <a:xfrm>
            <a:off x="3138534" y="1518487"/>
            <a:ext cx="466499" cy="1015663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>
            <a:defPPr>
              <a:defRPr lang="ar-AE"/>
            </a:defPPr>
            <a:lvl1pPr>
              <a:defRPr sz="400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en-US" sz="6000" b="1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5205335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>
            <a:extLst>
              <a:ext uri="{FF2B5EF4-FFF2-40B4-BE49-F238E27FC236}">
                <a16:creationId xmlns:a16="http://schemas.microsoft.com/office/drawing/2014/main" id="{E1750109-3B91-4506-B997-0CD8E35A1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DBB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E72D8D1B-59F6-4FF3-8547-9BBB6129F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14044C96-7CFD-44DB-A579-D77B0D37C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5998" y="487090"/>
            <a:ext cx="3588174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2" name="Picture 8" descr="Blank Post IT Adhesive Note With Clip Stock Photos - FreeImages.com">
            <a:extLst>
              <a:ext uri="{FF2B5EF4-FFF2-40B4-BE49-F238E27FC236}">
                <a16:creationId xmlns:a16="http://schemas.microsoft.com/office/drawing/2014/main" id="{BDCDF975-3C27-4BAC-873B-26DDBCA0E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29502" y="327807"/>
            <a:ext cx="3909905" cy="302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Rectangle 84">
            <a:extLst>
              <a:ext uri="{FF2B5EF4-FFF2-40B4-BE49-F238E27FC236}">
                <a16:creationId xmlns:a16="http://schemas.microsoft.com/office/drawing/2014/main" id="{8FC8C21F-9484-4A71-ABFA-6C10682FA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2C444748-5A8D-4B53-89FE-42B455DFA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F4FFA271-A10A-4AC3-8F06-E3313A197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502" y="3603670"/>
            <a:ext cx="3601167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4" name="Picture 10" descr="Post-it - 5 Free Stock Photo - Public Domain Pictures">
            <a:extLst>
              <a:ext uri="{FF2B5EF4-FFF2-40B4-BE49-F238E27FC236}">
                <a16:creationId xmlns:a16="http://schemas.microsoft.com/office/drawing/2014/main" id="{F4D40FD0-5DF9-4B4B-9E62-7242459FC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53110" y="3357557"/>
            <a:ext cx="4137069" cy="3252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esenhos Animados Mão Desenhada Aquarela Vermelho Post Its, Vermelho,  Simples, Amarelo Imagem PNG e PSD Para Download Gratuito">
            <a:extLst>
              <a:ext uri="{FF2B5EF4-FFF2-40B4-BE49-F238E27FC236}">
                <a16:creationId xmlns:a16="http://schemas.microsoft.com/office/drawing/2014/main" id="{334A317D-C071-4723-8133-859C28078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5F5F7"/>
              </a:clrFrom>
              <a:clrTo>
                <a:srgbClr val="F5F5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1244" y="3268134"/>
            <a:ext cx="3967647" cy="3252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النشيد الوطني">
            <a:hlinkClick r:id="" action="ppaction://media"/>
            <a:extLst>
              <a:ext uri="{FF2B5EF4-FFF2-40B4-BE49-F238E27FC236}">
                <a16:creationId xmlns:a16="http://schemas.microsoft.com/office/drawing/2014/main" id="{4BBDE711-BB9E-4A09-AD05-B9FC44DFCE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78212" y="2068560"/>
            <a:ext cx="3326786" cy="2399148"/>
          </a:xfrm>
          <a:prstGeom prst="rect">
            <a:avLst/>
          </a:prstGeom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FC0C21F2-22B0-4190-9AED-AEEC3E1918E5}"/>
              </a:ext>
            </a:extLst>
          </p:cNvPr>
          <p:cNvSpPr txBox="1"/>
          <p:nvPr/>
        </p:nvSpPr>
        <p:spPr>
          <a:xfrm>
            <a:off x="3460064" y="888429"/>
            <a:ext cx="4949421" cy="103105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AE" sz="40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النّشيدُ الوَطنِي يَا حُمَاة المُسْتقبَل</a:t>
            </a:r>
          </a:p>
          <a:p>
            <a:pPr algn="ctr"/>
            <a:r>
              <a:rPr lang="ar-AE" sz="2100" dirty="0">
                <a:cs typeface="AL-Hor" pitchFamily="2" charset="-78"/>
              </a:rPr>
              <a:t> </a:t>
            </a: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81A1328F-EC4E-48B7-9BC0-2F904CB18966}"/>
              </a:ext>
            </a:extLst>
          </p:cNvPr>
          <p:cNvSpPr txBox="1"/>
          <p:nvPr/>
        </p:nvSpPr>
        <p:spPr>
          <a:xfrm>
            <a:off x="8437378" y="267522"/>
            <a:ext cx="2993264" cy="236988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endParaRPr lang="ar-SA" sz="6000" b="1" dirty="0">
              <a:latin typeface="SHAGARA v2"/>
            </a:endParaRPr>
          </a:p>
          <a:p>
            <a:pPr algn="ctr"/>
            <a:r>
              <a:rPr lang="ar-AE" sz="4400" b="1" dirty="0">
                <a:latin typeface="Algerian" panose="04020705040A02060702" pitchFamily="82" charset="0"/>
                <a:cs typeface="PT Simple Bold Ruled" panose="02010400000000000000" pitchFamily="2" charset="-78"/>
              </a:rPr>
              <a:t>اليوم : الخميس  </a:t>
            </a:r>
            <a:endParaRPr lang="ar-SA" sz="4400" b="1" dirty="0">
              <a:latin typeface="Algerian" panose="04020705040A02060702" pitchFamily="82" charset="0"/>
              <a:cs typeface="PT Simple Bold Ruled" panose="02010400000000000000" pitchFamily="2" charset="-78"/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AB6F773A-6B7F-4BF8-9969-87BDCA12A100}"/>
              </a:ext>
            </a:extLst>
          </p:cNvPr>
          <p:cNvSpPr txBox="1"/>
          <p:nvPr/>
        </p:nvSpPr>
        <p:spPr>
          <a:xfrm>
            <a:off x="7922569" y="3907205"/>
            <a:ext cx="3759070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endParaRPr lang="ar-SA" sz="2400" b="1" dirty="0">
              <a:latin typeface="SHAGARA v2"/>
            </a:endParaRPr>
          </a:p>
          <a:p>
            <a:pPr algn="ctr"/>
            <a:r>
              <a:rPr lang="en-US" sz="2400" b="1" dirty="0">
                <a:latin typeface="Algerian" panose="04020705040A02060702" pitchFamily="82" charset="0"/>
                <a:cs typeface="PT Simple Bold Ruled" panose="02010400000000000000" pitchFamily="2" charset="-78"/>
              </a:rPr>
              <a:t>21</a:t>
            </a:r>
            <a:r>
              <a:rPr lang="ar-AE" sz="2400" b="1" dirty="0">
                <a:latin typeface="Algerian" panose="04020705040A02060702" pitchFamily="82" charset="0"/>
                <a:cs typeface="PT Simple Bold Ruled" panose="02010400000000000000" pitchFamily="2" charset="-78"/>
              </a:rPr>
              <a:t> يناير </a:t>
            </a:r>
            <a:r>
              <a:rPr lang="en-US" sz="2400" b="1" dirty="0">
                <a:latin typeface="Algerian" panose="04020705040A02060702" pitchFamily="82" charset="0"/>
                <a:cs typeface="PT Simple Bold Ruled" panose="02010400000000000000" pitchFamily="2" charset="-78"/>
              </a:rPr>
              <a:t>2021</a:t>
            </a:r>
            <a:endParaRPr lang="ar-AE" sz="2400" b="1" dirty="0">
              <a:latin typeface="Algerian" panose="04020705040A02060702" pitchFamily="82" charset="0"/>
              <a:cs typeface="PT Simple Bold Ruled" panose="02010400000000000000" pitchFamily="2" charset="-78"/>
            </a:endParaRPr>
          </a:p>
          <a:p>
            <a:pPr algn="ctr"/>
            <a:r>
              <a:rPr lang="en-US" sz="2400" b="1" dirty="0">
                <a:latin typeface="Algerian" panose="04020705040A02060702" pitchFamily="82" charset="0"/>
                <a:cs typeface="PT Simple Bold Ruled" panose="02010400000000000000" pitchFamily="2" charset="-78"/>
              </a:rPr>
              <a:t>8</a:t>
            </a:r>
            <a:r>
              <a:rPr lang="ar-AE" sz="2400" b="1" dirty="0">
                <a:latin typeface="Algerian" panose="04020705040A02060702" pitchFamily="82" charset="0"/>
                <a:cs typeface="PT Simple Bold Ruled" panose="02010400000000000000" pitchFamily="2" charset="-78"/>
              </a:rPr>
              <a:t> جمادى الآخرة </a:t>
            </a:r>
            <a:r>
              <a:rPr lang="en-US" sz="2400" b="1" dirty="0">
                <a:latin typeface="Algerian" panose="04020705040A02060702" pitchFamily="82" charset="0"/>
                <a:cs typeface="PT Simple Bold Ruled" panose="02010400000000000000" pitchFamily="2" charset="-78"/>
              </a:rPr>
              <a:t>1442</a:t>
            </a:r>
            <a:endParaRPr lang="ar-SA" sz="2400" b="1" dirty="0">
              <a:latin typeface="Algerian" panose="04020705040A02060702" pitchFamily="82" charset="0"/>
              <a:cs typeface="PT Simple Bold Ruled" panose="02010400000000000000" pitchFamily="2" charset="-78"/>
            </a:endParaRPr>
          </a:p>
        </p:txBody>
      </p:sp>
      <p:sp>
        <p:nvSpPr>
          <p:cNvPr id="19" name="Text Box 96">
            <a:extLst>
              <a:ext uri="{FF2B5EF4-FFF2-40B4-BE49-F238E27FC236}">
                <a16:creationId xmlns:a16="http://schemas.microsoft.com/office/drawing/2014/main" id="{9006A5D5-89CC-437C-A3E0-88082C768616}"/>
              </a:ext>
            </a:extLst>
          </p:cNvPr>
          <p:cNvSpPr txBox="1">
            <a:spLocks/>
          </p:cNvSpPr>
          <p:nvPr/>
        </p:nvSpPr>
        <p:spPr bwMode="auto">
          <a:xfrm>
            <a:off x="726231" y="4708932"/>
            <a:ext cx="2566651" cy="55015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28575" tIns="28575" rIns="28575" bIns="28575" anchor="ctr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ar-AE" altLang="en-US" b="1" dirty="0">
                <a:latin typeface="Algerian" panose="04020705040A02060702" pitchFamily="82" charset="0"/>
                <a:cs typeface="PT Simple Bold Ruled" panose="02010400000000000000" pitchFamily="2" charset="-78"/>
                <a:sym typeface="Tahoma" panose="020B0604030504040204" pitchFamily="34" charset="0"/>
              </a:rPr>
              <a:t>الحضور والغياب</a:t>
            </a:r>
            <a:endParaRPr lang="en-US" altLang="en-US" b="1" dirty="0">
              <a:latin typeface="Algerian" panose="04020705040A02060702" pitchFamily="82" charset="0"/>
              <a:cs typeface="PT Simple Bold Ruled" panose="02010400000000000000" pitchFamily="2" charset="-78"/>
              <a:sym typeface="Tahoma" panose="020B0604030504040204" pitchFamily="34" charset="0"/>
            </a:endParaRPr>
          </a:p>
        </p:txBody>
      </p:sp>
      <p:pic>
        <p:nvPicPr>
          <p:cNvPr id="1026" name="Picture 2" descr="محتاجه مساعده on Twitter: &quot;صباحي يبدا بك ربي حبا وتسبيحا وحمدا .. اللهم لك  الحمد على كل مانحن فيه من خير ونعمه وصحه... صباح الخير… &quot;">
            <a:extLst>
              <a:ext uri="{FF2B5EF4-FFF2-40B4-BE49-F238E27FC236}">
                <a16:creationId xmlns:a16="http://schemas.microsoft.com/office/drawing/2014/main" id="{670C91EF-5A01-49CD-A304-EADE80A0F3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63161"/>
            <a:ext cx="3159847" cy="2575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صورة 8" descr="صورة تحتوي على نص, خريطة&#10;&#10;تم إنشاء الوصف تلقائياً">
            <a:extLst>
              <a:ext uri="{FF2B5EF4-FFF2-40B4-BE49-F238E27FC236}">
                <a16:creationId xmlns:a16="http://schemas.microsoft.com/office/drawing/2014/main" id="{FF888EC4-B7A5-4ECA-8CBA-A6EF2E6201D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9ECDC3"/>
              </a:clrFrom>
              <a:clrTo>
                <a:srgbClr val="9ECDC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40" t="25571" r="9391" b="57260"/>
          <a:stretch/>
        </p:blipFill>
        <p:spPr>
          <a:xfrm>
            <a:off x="4410178" y="5113249"/>
            <a:ext cx="3203023" cy="941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223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92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A7E690FD-8A47-4BD0-90FC-7FA7306EB44E}"/>
              </a:ext>
            </a:extLst>
          </p:cNvPr>
          <p:cNvSpPr txBox="1"/>
          <p:nvPr/>
        </p:nvSpPr>
        <p:spPr>
          <a:xfrm>
            <a:off x="251791" y="268357"/>
            <a:ext cx="11688418" cy="6321286"/>
          </a:xfrm>
          <a:custGeom>
            <a:avLst/>
            <a:gdLst>
              <a:gd name="connsiteX0" fmla="*/ 0 w 11688418"/>
              <a:gd name="connsiteY0" fmla="*/ 0 h 6321286"/>
              <a:gd name="connsiteX1" fmla="*/ 11688418 w 11688418"/>
              <a:gd name="connsiteY1" fmla="*/ 0 h 6321286"/>
              <a:gd name="connsiteX2" fmla="*/ 11688418 w 11688418"/>
              <a:gd name="connsiteY2" fmla="*/ 6321286 h 6321286"/>
              <a:gd name="connsiteX3" fmla="*/ 0 w 11688418"/>
              <a:gd name="connsiteY3" fmla="*/ 6321286 h 6321286"/>
              <a:gd name="connsiteX4" fmla="*/ 0 w 11688418"/>
              <a:gd name="connsiteY4" fmla="*/ 0 h 6321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8418" h="6321286" extrusionOk="0">
                <a:moveTo>
                  <a:pt x="0" y="0"/>
                </a:moveTo>
                <a:cubicBezTo>
                  <a:pt x="3430597" y="5559"/>
                  <a:pt x="7660909" y="-131825"/>
                  <a:pt x="11688418" y="0"/>
                </a:cubicBezTo>
                <a:cubicBezTo>
                  <a:pt x="11827502" y="944210"/>
                  <a:pt x="11563403" y="5202197"/>
                  <a:pt x="11688418" y="6321286"/>
                </a:cubicBezTo>
                <a:cubicBezTo>
                  <a:pt x="8524599" y="6214424"/>
                  <a:pt x="1302813" y="6305073"/>
                  <a:pt x="0" y="6321286"/>
                </a:cubicBezTo>
                <a:cubicBezTo>
                  <a:pt x="115619" y="4420324"/>
                  <a:pt x="-48064" y="1862342"/>
                  <a:pt x="0" y="0"/>
                </a:cubicBezTo>
                <a:close/>
              </a:path>
            </a:pathLst>
          </a:custGeom>
          <a:noFill/>
          <a:ln w="5715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87242654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4" descr="A picture containing many, parking, refrigerator&#10;&#10;Description automatically generated">
            <a:extLst>
              <a:ext uri="{FF2B5EF4-FFF2-40B4-BE49-F238E27FC236}">
                <a16:creationId xmlns:a16="http://schemas.microsoft.com/office/drawing/2014/main" id="{41D28F9C-70DB-4865-810F-D026C854F0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1" t="33816" r="1577" b="2416"/>
          <a:stretch/>
        </p:blipFill>
        <p:spPr>
          <a:xfrm>
            <a:off x="530088" y="1510749"/>
            <a:ext cx="11078816" cy="4837916"/>
          </a:xfrm>
          <a:prstGeom prst="roundRect">
            <a:avLst>
              <a:gd name="adj" fmla="val 16667"/>
            </a:avLst>
          </a:prstGeom>
          <a:ln w="57150">
            <a:solidFill>
              <a:srgbClr val="00B05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4" descr="A picture containing many, parking, refrigerator&#10;&#10;Description automatically generated">
            <a:extLst>
              <a:ext uri="{FF2B5EF4-FFF2-40B4-BE49-F238E27FC236}">
                <a16:creationId xmlns:a16="http://schemas.microsoft.com/office/drawing/2014/main" id="{33E43FCE-2A63-4ED9-943B-FBE757F6E1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1" t="1352" r="1577" b="80097"/>
          <a:stretch/>
        </p:blipFill>
        <p:spPr>
          <a:xfrm>
            <a:off x="1921566" y="368300"/>
            <a:ext cx="7739270" cy="927100"/>
          </a:xfrm>
          <a:prstGeom prst="roundRect">
            <a:avLst>
              <a:gd name="adj" fmla="val 16667"/>
            </a:avLst>
          </a:prstGeom>
          <a:ln w="57150">
            <a:solidFill>
              <a:srgbClr val="00B05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2" descr="نجمة صفراء">
            <a:hlinkClick r:id="rId3" action="ppaction://hlinkpres?slideindex=1&amp;slidetitle="/>
            <a:extLst>
              <a:ext uri="{FF2B5EF4-FFF2-40B4-BE49-F238E27FC236}">
                <a16:creationId xmlns:a16="http://schemas.microsoft.com/office/drawing/2014/main" id="{620C76A8-C69C-42E4-99B3-74EE8149E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088" y="365203"/>
            <a:ext cx="1048700" cy="104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42025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مربع نص 35">
            <a:extLst>
              <a:ext uri="{FF2B5EF4-FFF2-40B4-BE49-F238E27FC236}">
                <a16:creationId xmlns:a16="http://schemas.microsoft.com/office/drawing/2014/main" id="{3E0B69AE-C663-4909-80EB-0ECFCA6F40DD}"/>
              </a:ext>
            </a:extLst>
          </p:cNvPr>
          <p:cNvSpPr txBox="1"/>
          <p:nvPr/>
        </p:nvSpPr>
        <p:spPr>
          <a:xfrm>
            <a:off x="251791" y="251791"/>
            <a:ext cx="11688418" cy="6347792"/>
          </a:xfrm>
          <a:custGeom>
            <a:avLst/>
            <a:gdLst>
              <a:gd name="connsiteX0" fmla="*/ 0 w 11688418"/>
              <a:gd name="connsiteY0" fmla="*/ 0 h 6347792"/>
              <a:gd name="connsiteX1" fmla="*/ 11688418 w 11688418"/>
              <a:gd name="connsiteY1" fmla="*/ 0 h 6347792"/>
              <a:gd name="connsiteX2" fmla="*/ 11688418 w 11688418"/>
              <a:gd name="connsiteY2" fmla="*/ 6347792 h 6347792"/>
              <a:gd name="connsiteX3" fmla="*/ 0 w 11688418"/>
              <a:gd name="connsiteY3" fmla="*/ 6347792 h 6347792"/>
              <a:gd name="connsiteX4" fmla="*/ 0 w 11688418"/>
              <a:gd name="connsiteY4" fmla="*/ 0 h 6347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8418" h="6347792" extrusionOk="0">
                <a:moveTo>
                  <a:pt x="0" y="0"/>
                </a:moveTo>
                <a:cubicBezTo>
                  <a:pt x="2237572" y="-5264"/>
                  <a:pt x="7557524" y="84467"/>
                  <a:pt x="11688418" y="0"/>
                </a:cubicBezTo>
                <a:cubicBezTo>
                  <a:pt x="11560245" y="2795699"/>
                  <a:pt x="11817568" y="3723151"/>
                  <a:pt x="11688418" y="6347792"/>
                </a:cubicBezTo>
                <a:cubicBezTo>
                  <a:pt x="7928574" y="6454112"/>
                  <a:pt x="5085327" y="6340143"/>
                  <a:pt x="0" y="6347792"/>
                </a:cubicBezTo>
                <a:cubicBezTo>
                  <a:pt x="160128" y="4391802"/>
                  <a:pt x="25049" y="809607"/>
                  <a:pt x="0" y="0"/>
                </a:cubicBezTo>
                <a:close/>
              </a:path>
            </a:pathLst>
          </a:custGeom>
          <a:noFill/>
          <a:ln w="5715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265021699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100" name="Picture 28" descr="مشاهدة صورة المصدر">
            <a:extLst>
              <a:ext uri="{FF2B5EF4-FFF2-40B4-BE49-F238E27FC236}">
                <a16:creationId xmlns:a16="http://schemas.microsoft.com/office/drawing/2014/main" id="{75E2F737-1EEF-4E85-B7EF-C661BEEEE8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8" r="1" b="3911"/>
          <a:stretch/>
        </p:blipFill>
        <p:spPr bwMode="auto">
          <a:xfrm>
            <a:off x="2524527" y="931682"/>
            <a:ext cx="7761924" cy="4677540"/>
          </a:xfrm>
          <a:custGeom>
            <a:avLst/>
            <a:gdLst/>
            <a:ahLst/>
            <a:cxnLst/>
            <a:rect l="l" t="t" r="r" b="b"/>
            <a:pathLst>
              <a:path w="7761924" h="5343065">
                <a:moveTo>
                  <a:pt x="3025687" y="76"/>
                </a:moveTo>
                <a:cubicBezTo>
                  <a:pt x="3140786" y="756"/>
                  <a:pt x="3256631" y="6055"/>
                  <a:pt x="3372722" y="16088"/>
                </a:cubicBezTo>
                <a:cubicBezTo>
                  <a:pt x="5230178" y="176616"/>
                  <a:pt x="7761924" y="1424594"/>
                  <a:pt x="7761924" y="3316816"/>
                </a:cubicBezTo>
                <a:cubicBezTo>
                  <a:pt x="7646022" y="5237647"/>
                  <a:pt x="4988715" y="5423921"/>
                  <a:pt x="3701109" y="5320611"/>
                </a:cubicBezTo>
                <a:cubicBezTo>
                  <a:pt x="2413504" y="5217301"/>
                  <a:pt x="351800" y="4486992"/>
                  <a:pt x="36290" y="2696959"/>
                </a:cubicBezTo>
                <a:cubicBezTo>
                  <a:pt x="-259500" y="1018804"/>
                  <a:pt x="1299198" y="-10133"/>
                  <a:pt x="3025687" y="7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شكل بيضاوي 36">
            <a:extLst>
              <a:ext uri="{FF2B5EF4-FFF2-40B4-BE49-F238E27FC236}">
                <a16:creationId xmlns:a16="http://schemas.microsoft.com/office/drawing/2014/main" id="{2817C210-634A-4CF9-A314-8C16BD60A693}"/>
              </a:ext>
            </a:extLst>
          </p:cNvPr>
          <p:cNvSpPr/>
          <p:nvPr/>
        </p:nvSpPr>
        <p:spPr>
          <a:xfrm>
            <a:off x="2887248" y="1473937"/>
            <a:ext cx="8093994" cy="88044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b="1" dirty="0">
                <a:solidFill>
                  <a:schemeClr val="tx1"/>
                </a:solidFill>
              </a:rPr>
              <a:t>هيا يا بطل تعرَّف على عنوان درسنا لهذا اليوم من خلال</a:t>
            </a:r>
            <a:endParaRPr lang="en-US" sz="4000" dirty="0">
              <a:solidFill>
                <a:schemeClr val="tx1"/>
              </a:solidFill>
            </a:endParaRPr>
          </a:p>
        </p:txBody>
      </p:sp>
      <p:pic>
        <p:nvPicPr>
          <p:cNvPr id="3102" name="Picture 30" descr="Gadha محفظة قدها الالكترونية - Home | Facebook">
            <a:extLst>
              <a:ext uri="{FF2B5EF4-FFF2-40B4-BE49-F238E27FC236}">
                <a16:creationId xmlns:a16="http://schemas.microsoft.com/office/drawing/2014/main" id="{2BD6B73E-9D9C-4FA5-B6F8-BF7A8795E6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1099" y="4379117"/>
            <a:ext cx="2927286" cy="2927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صورة 38" descr="صورة تحتوي على رسم&#10;&#10;تم إنشاء الوصف تلقائياً">
            <a:extLst>
              <a:ext uri="{FF2B5EF4-FFF2-40B4-BE49-F238E27FC236}">
                <a16:creationId xmlns:a16="http://schemas.microsoft.com/office/drawing/2014/main" id="{1006E77A-224D-4284-9A06-B5F98AC3DCF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84" t="14738" r="19553" b="10195"/>
          <a:stretch/>
        </p:blipFill>
        <p:spPr>
          <a:xfrm>
            <a:off x="610387" y="4379117"/>
            <a:ext cx="1555545" cy="1950574"/>
          </a:xfrm>
          <a:prstGeom prst="rect">
            <a:avLst/>
          </a:prstGeom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CA33E3E9-E88F-47DF-8B86-3EB43BA73C28}"/>
              </a:ext>
            </a:extLst>
          </p:cNvPr>
          <p:cNvSpPr/>
          <p:nvPr/>
        </p:nvSpPr>
        <p:spPr>
          <a:xfrm>
            <a:off x="3798933" y="4430736"/>
            <a:ext cx="6327278" cy="523220"/>
          </a:xfrm>
          <a:custGeom>
            <a:avLst/>
            <a:gdLst>
              <a:gd name="connsiteX0" fmla="*/ 0 w 6327278"/>
              <a:gd name="connsiteY0" fmla="*/ 0 h 523220"/>
              <a:gd name="connsiteX1" fmla="*/ 6327278 w 6327278"/>
              <a:gd name="connsiteY1" fmla="*/ 0 h 523220"/>
              <a:gd name="connsiteX2" fmla="*/ 6327278 w 6327278"/>
              <a:gd name="connsiteY2" fmla="*/ 523220 h 523220"/>
              <a:gd name="connsiteX3" fmla="*/ 0 w 6327278"/>
              <a:gd name="connsiteY3" fmla="*/ 523220 h 523220"/>
              <a:gd name="connsiteX4" fmla="*/ 0 w 6327278"/>
              <a:gd name="connsiteY4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27278" h="523220" extrusionOk="0">
                <a:moveTo>
                  <a:pt x="0" y="0"/>
                </a:moveTo>
                <a:cubicBezTo>
                  <a:pt x="2518250" y="68823"/>
                  <a:pt x="4676505" y="-58901"/>
                  <a:pt x="6327278" y="0"/>
                </a:cubicBezTo>
                <a:cubicBezTo>
                  <a:pt x="6346231" y="205123"/>
                  <a:pt x="6299885" y="438198"/>
                  <a:pt x="6327278" y="523220"/>
                </a:cubicBezTo>
                <a:cubicBezTo>
                  <a:pt x="4431363" y="573970"/>
                  <a:pt x="1233558" y="468663"/>
                  <a:pt x="0" y="523220"/>
                </a:cubicBezTo>
                <a:cubicBezTo>
                  <a:pt x="-21793" y="448418"/>
                  <a:pt x="-19310" y="63864"/>
                  <a:pt x="0" y="0"/>
                </a:cubicBezTo>
                <a:close/>
              </a:path>
            </a:pathLst>
          </a:custGeom>
          <a:noFill/>
          <a:ln w="5715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60838590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https://wordwall.net/play/9526/760/191</a:t>
            </a:r>
          </a:p>
        </p:txBody>
      </p:sp>
      <p:pic>
        <p:nvPicPr>
          <p:cNvPr id="10" name="Picture 2" descr="نجمة صفراء">
            <a:hlinkClick r:id="rId5" action="ppaction://hlinkpres?slideindex=1&amp;slidetitle="/>
            <a:extLst>
              <a:ext uri="{FF2B5EF4-FFF2-40B4-BE49-F238E27FC236}">
                <a16:creationId xmlns:a16="http://schemas.microsoft.com/office/drawing/2014/main" id="{3F953753-268C-4ED7-BB63-F106A0C51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87" y="425237"/>
            <a:ext cx="1048700" cy="104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7661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تعليم الحروف العربية للأطفال 1.6 Download Android APK | Aptoide">
            <a:extLst>
              <a:ext uri="{FF2B5EF4-FFF2-40B4-BE49-F238E27FC236}">
                <a16:creationId xmlns:a16="http://schemas.microsoft.com/office/drawing/2014/main" id="{12985938-C368-4AB4-8042-9286BB2F0E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192001" cy="6893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43D096E6-ABDF-474D-8AAD-25C4D65B7B71}"/>
              </a:ext>
            </a:extLst>
          </p:cNvPr>
          <p:cNvSpPr txBox="1"/>
          <p:nvPr/>
        </p:nvSpPr>
        <p:spPr>
          <a:xfrm>
            <a:off x="1425525" y="879433"/>
            <a:ext cx="9340947" cy="3756074"/>
          </a:xfrm>
          <a:prstGeom prst="rect">
            <a:avLst/>
          </a:prstGeom>
          <a:solidFill>
            <a:srgbClr val="014A2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47631072-3D5C-4205-980B-4A6EB850F5FB}"/>
              </a:ext>
            </a:extLst>
          </p:cNvPr>
          <p:cNvSpPr txBox="1"/>
          <p:nvPr/>
        </p:nvSpPr>
        <p:spPr>
          <a:xfrm>
            <a:off x="3566127" y="1103192"/>
            <a:ext cx="6559826" cy="830997"/>
          </a:xfrm>
          <a:custGeom>
            <a:avLst/>
            <a:gdLst>
              <a:gd name="connsiteX0" fmla="*/ 0 w 6559826"/>
              <a:gd name="connsiteY0" fmla="*/ 0 h 830997"/>
              <a:gd name="connsiteX1" fmla="*/ 787179 w 6559826"/>
              <a:gd name="connsiteY1" fmla="*/ 0 h 830997"/>
              <a:gd name="connsiteX2" fmla="*/ 1508760 w 6559826"/>
              <a:gd name="connsiteY2" fmla="*/ 0 h 830997"/>
              <a:gd name="connsiteX3" fmla="*/ 2295939 w 6559826"/>
              <a:gd name="connsiteY3" fmla="*/ 0 h 830997"/>
              <a:gd name="connsiteX4" fmla="*/ 2820725 w 6559826"/>
              <a:gd name="connsiteY4" fmla="*/ 0 h 830997"/>
              <a:gd name="connsiteX5" fmla="*/ 3345511 w 6559826"/>
              <a:gd name="connsiteY5" fmla="*/ 0 h 830997"/>
              <a:gd name="connsiteX6" fmla="*/ 3804699 w 6559826"/>
              <a:gd name="connsiteY6" fmla="*/ 0 h 830997"/>
              <a:gd name="connsiteX7" fmla="*/ 4460682 w 6559826"/>
              <a:gd name="connsiteY7" fmla="*/ 0 h 830997"/>
              <a:gd name="connsiteX8" fmla="*/ 5116664 w 6559826"/>
              <a:gd name="connsiteY8" fmla="*/ 0 h 830997"/>
              <a:gd name="connsiteX9" fmla="*/ 5707049 w 6559826"/>
              <a:gd name="connsiteY9" fmla="*/ 0 h 830997"/>
              <a:gd name="connsiteX10" fmla="*/ 6559826 w 6559826"/>
              <a:gd name="connsiteY10" fmla="*/ 0 h 830997"/>
              <a:gd name="connsiteX11" fmla="*/ 6559826 w 6559826"/>
              <a:gd name="connsiteY11" fmla="*/ 432118 h 830997"/>
              <a:gd name="connsiteX12" fmla="*/ 6559826 w 6559826"/>
              <a:gd name="connsiteY12" fmla="*/ 830997 h 830997"/>
              <a:gd name="connsiteX13" fmla="*/ 6035040 w 6559826"/>
              <a:gd name="connsiteY13" fmla="*/ 830997 h 830997"/>
              <a:gd name="connsiteX14" fmla="*/ 5247861 w 6559826"/>
              <a:gd name="connsiteY14" fmla="*/ 830997 h 830997"/>
              <a:gd name="connsiteX15" fmla="*/ 4723075 w 6559826"/>
              <a:gd name="connsiteY15" fmla="*/ 830997 h 830997"/>
              <a:gd name="connsiteX16" fmla="*/ 4067092 w 6559826"/>
              <a:gd name="connsiteY16" fmla="*/ 830997 h 830997"/>
              <a:gd name="connsiteX17" fmla="*/ 3607904 w 6559826"/>
              <a:gd name="connsiteY17" fmla="*/ 830997 h 830997"/>
              <a:gd name="connsiteX18" fmla="*/ 3083118 w 6559826"/>
              <a:gd name="connsiteY18" fmla="*/ 830997 h 830997"/>
              <a:gd name="connsiteX19" fmla="*/ 2623930 w 6559826"/>
              <a:gd name="connsiteY19" fmla="*/ 830997 h 830997"/>
              <a:gd name="connsiteX20" fmla="*/ 1967948 w 6559826"/>
              <a:gd name="connsiteY20" fmla="*/ 830997 h 830997"/>
              <a:gd name="connsiteX21" fmla="*/ 1246367 w 6559826"/>
              <a:gd name="connsiteY21" fmla="*/ 830997 h 830997"/>
              <a:gd name="connsiteX22" fmla="*/ 0 w 6559826"/>
              <a:gd name="connsiteY22" fmla="*/ 830997 h 830997"/>
              <a:gd name="connsiteX23" fmla="*/ 0 w 6559826"/>
              <a:gd name="connsiteY23" fmla="*/ 432118 h 830997"/>
              <a:gd name="connsiteX24" fmla="*/ 0 w 6559826"/>
              <a:gd name="connsiteY2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559826" h="830997" extrusionOk="0">
                <a:moveTo>
                  <a:pt x="0" y="0"/>
                </a:moveTo>
                <a:cubicBezTo>
                  <a:pt x="259034" y="19199"/>
                  <a:pt x="418070" y="1660"/>
                  <a:pt x="787179" y="0"/>
                </a:cubicBezTo>
                <a:cubicBezTo>
                  <a:pt x="1156288" y="-1660"/>
                  <a:pt x="1210873" y="-350"/>
                  <a:pt x="1508760" y="0"/>
                </a:cubicBezTo>
                <a:cubicBezTo>
                  <a:pt x="1806647" y="350"/>
                  <a:pt x="2119350" y="25616"/>
                  <a:pt x="2295939" y="0"/>
                </a:cubicBezTo>
                <a:cubicBezTo>
                  <a:pt x="2472528" y="-25616"/>
                  <a:pt x="2662235" y="-4751"/>
                  <a:pt x="2820725" y="0"/>
                </a:cubicBezTo>
                <a:cubicBezTo>
                  <a:pt x="2979215" y="4751"/>
                  <a:pt x="3202649" y="18105"/>
                  <a:pt x="3345511" y="0"/>
                </a:cubicBezTo>
                <a:cubicBezTo>
                  <a:pt x="3488373" y="-18105"/>
                  <a:pt x="3602543" y="-14032"/>
                  <a:pt x="3804699" y="0"/>
                </a:cubicBezTo>
                <a:cubicBezTo>
                  <a:pt x="4006855" y="14032"/>
                  <a:pt x="4310820" y="-7153"/>
                  <a:pt x="4460682" y="0"/>
                </a:cubicBezTo>
                <a:cubicBezTo>
                  <a:pt x="4610544" y="7153"/>
                  <a:pt x="4902656" y="-28423"/>
                  <a:pt x="5116664" y="0"/>
                </a:cubicBezTo>
                <a:cubicBezTo>
                  <a:pt x="5330672" y="28423"/>
                  <a:pt x="5484262" y="10046"/>
                  <a:pt x="5707049" y="0"/>
                </a:cubicBezTo>
                <a:cubicBezTo>
                  <a:pt x="5929836" y="-10046"/>
                  <a:pt x="6139005" y="27215"/>
                  <a:pt x="6559826" y="0"/>
                </a:cubicBezTo>
                <a:cubicBezTo>
                  <a:pt x="6561167" y="184341"/>
                  <a:pt x="6547019" y="229242"/>
                  <a:pt x="6559826" y="432118"/>
                </a:cubicBezTo>
                <a:cubicBezTo>
                  <a:pt x="6572633" y="634994"/>
                  <a:pt x="6573136" y="749543"/>
                  <a:pt x="6559826" y="830997"/>
                </a:cubicBezTo>
                <a:cubicBezTo>
                  <a:pt x="6384267" y="829107"/>
                  <a:pt x="6295179" y="833755"/>
                  <a:pt x="6035040" y="830997"/>
                </a:cubicBezTo>
                <a:cubicBezTo>
                  <a:pt x="5774901" y="828239"/>
                  <a:pt x="5626184" y="796280"/>
                  <a:pt x="5247861" y="830997"/>
                </a:cubicBezTo>
                <a:cubicBezTo>
                  <a:pt x="4869538" y="865714"/>
                  <a:pt x="4883645" y="806314"/>
                  <a:pt x="4723075" y="830997"/>
                </a:cubicBezTo>
                <a:cubicBezTo>
                  <a:pt x="4562505" y="855680"/>
                  <a:pt x="4357275" y="862644"/>
                  <a:pt x="4067092" y="830997"/>
                </a:cubicBezTo>
                <a:cubicBezTo>
                  <a:pt x="3776909" y="799350"/>
                  <a:pt x="3732601" y="844223"/>
                  <a:pt x="3607904" y="830997"/>
                </a:cubicBezTo>
                <a:cubicBezTo>
                  <a:pt x="3483207" y="817771"/>
                  <a:pt x="3334172" y="805477"/>
                  <a:pt x="3083118" y="830997"/>
                </a:cubicBezTo>
                <a:cubicBezTo>
                  <a:pt x="2832064" y="856517"/>
                  <a:pt x="2753653" y="844846"/>
                  <a:pt x="2623930" y="830997"/>
                </a:cubicBezTo>
                <a:cubicBezTo>
                  <a:pt x="2494207" y="817148"/>
                  <a:pt x="2205998" y="841026"/>
                  <a:pt x="1967948" y="830997"/>
                </a:cubicBezTo>
                <a:cubicBezTo>
                  <a:pt x="1729898" y="820968"/>
                  <a:pt x="1418620" y="824343"/>
                  <a:pt x="1246367" y="830997"/>
                </a:cubicBezTo>
                <a:cubicBezTo>
                  <a:pt x="1074114" y="837651"/>
                  <a:pt x="265508" y="885836"/>
                  <a:pt x="0" y="830997"/>
                </a:cubicBezTo>
                <a:cubicBezTo>
                  <a:pt x="12643" y="701189"/>
                  <a:pt x="19142" y="521036"/>
                  <a:pt x="0" y="432118"/>
                </a:cubicBezTo>
                <a:cubicBezTo>
                  <a:pt x="-19142" y="343200"/>
                  <a:pt x="-7609" y="120535"/>
                  <a:pt x="0" y="0"/>
                </a:cubicBezTo>
                <a:close/>
              </a:path>
            </a:pathLst>
          </a:custGeom>
          <a:noFill/>
          <a:ln w="38100">
            <a:noFill/>
            <a:extLst>
              <a:ext uri="{C807C97D-BFC1-408E-A445-0C87EB9F89A2}">
                <ask:lineSketchStyleProps xmlns:ask="http://schemas.microsoft.com/office/drawing/2018/sketchyshapes" sd="194451696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1">
            <a:spAutoFit/>
          </a:bodyPr>
          <a:lstStyle/>
          <a:p>
            <a:pPr algn="ctr" rtl="1"/>
            <a:r>
              <a:rPr lang="ar-AE" sz="4800" b="1" dirty="0">
                <a:solidFill>
                  <a:schemeClr val="bg1"/>
                </a:solidFill>
                <a:latin typeface="Arabic Typesetting" panose="03020402040406030203" pitchFamily="66" charset="-78"/>
                <a:cs typeface="Akhbar MT" pitchFamily="2" charset="-78"/>
              </a:rPr>
              <a:t>هذا الدرس يعلمني : </a:t>
            </a:r>
            <a:endParaRPr lang="ar-AE" sz="4800" dirty="0">
              <a:solidFill>
                <a:schemeClr val="bg1"/>
              </a:solidFill>
              <a:cs typeface="Akhbar MT" pitchFamily="2" charset="-78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B2D142B1-5972-441B-BD30-7A99D23E6AA4}"/>
              </a:ext>
            </a:extLst>
          </p:cNvPr>
          <p:cNvSpPr txBox="1"/>
          <p:nvPr/>
        </p:nvSpPr>
        <p:spPr>
          <a:xfrm>
            <a:off x="1204655" y="2130686"/>
            <a:ext cx="8700425" cy="2308324"/>
          </a:xfrm>
          <a:custGeom>
            <a:avLst/>
            <a:gdLst>
              <a:gd name="connsiteX0" fmla="*/ 0 w 8700425"/>
              <a:gd name="connsiteY0" fmla="*/ 0 h 2308324"/>
              <a:gd name="connsiteX1" fmla="*/ 843272 w 8700425"/>
              <a:gd name="connsiteY1" fmla="*/ 0 h 2308324"/>
              <a:gd name="connsiteX2" fmla="*/ 1599540 w 8700425"/>
              <a:gd name="connsiteY2" fmla="*/ 0 h 2308324"/>
              <a:gd name="connsiteX3" fmla="*/ 2442812 w 8700425"/>
              <a:gd name="connsiteY3" fmla="*/ 0 h 2308324"/>
              <a:gd name="connsiteX4" fmla="*/ 2938067 w 8700425"/>
              <a:gd name="connsiteY4" fmla="*/ 0 h 2308324"/>
              <a:gd name="connsiteX5" fmla="*/ 3433322 w 8700425"/>
              <a:gd name="connsiteY5" fmla="*/ 0 h 2308324"/>
              <a:gd name="connsiteX6" fmla="*/ 3841572 w 8700425"/>
              <a:gd name="connsiteY6" fmla="*/ 0 h 2308324"/>
              <a:gd name="connsiteX7" fmla="*/ 4510836 w 8700425"/>
              <a:gd name="connsiteY7" fmla="*/ 0 h 2308324"/>
              <a:gd name="connsiteX8" fmla="*/ 5180099 w 8700425"/>
              <a:gd name="connsiteY8" fmla="*/ 0 h 2308324"/>
              <a:gd name="connsiteX9" fmla="*/ 5762358 w 8700425"/>
              <a:gd name="connsiteY9" fmla="*/ 0 h 2308324"/>
              <a:gd name="connsiteX10" fmla="*/ 6518626 w 8700425"/>
              <a:gd name="connsiteY10" fmla="*/ 0 h 2308324"/>
              <a:gd name="connsiteX11" fmla="*/ 7361898 w 8700425"/>
              <a:gd name="connsiteY11" fmla="*/ 0 h 2308324"/>
              <a:gd name="connsiteX12" fmla="*/ 7944157 w 8700425"/>
              <a:gd name="connsiteY12" fmla="*/ 0 h 2308324"/>
              <a:gd name="connsiteX13" fmla="*/ 8700425 w 8700425"/>
              <a:gd name="connsiteY13" fmla="*/ 0 h 2308324"/>
              <a:gd name="connsiteX14" fmla="*/ 8700425 w 8700425"/>
              <a:gd name="connsiteY14" fmla="*/ 623247 h 2308324"/>
              <a:gd name="connsiteX15" fmla="*/ 8700425 w 8700425"/>
              <a:gd name="connsiteY15" fmla="*/ 1200328 h 2308324"/>
              <a:gd name="connsiteX16" fmla="*/ 8700425 w 8700425"/>
              <a:gd name="connsiteY16" fmla="*/ 2308324 h 2308324"/>
              <a:gd name="connsiteX17" fmla="*/ 8292174 w 8700425"/>
              <a:gd name="connsiteY17" fmla="*/ 2308324 h 2308324"/>
              <a:gd name="connsiteX18" fmla="*/ 7796919 w 8700425"/>
              <a:gd name="connsiteY18" fmla="*/ 2308324 h 2308324"/>
              <a:gd name="connsiteX19" fmla="*/ 7388669 w 8700425"/>
              <a:gd name="connsiteY19" fmla="*/ 2308324 h 2308324"/>
              <a:gd name="connsiteX20" fmla="*/ 6719405 w 8700425"/>
              <a:gd name="connsiteY20" fmla="*/ 2308324 h 2308324"/>
              <a:gd name="connsiteX21" fmla="*/ 5963137 w 8700425"/>
              <a:gd name="connsiteY21" fmla="*/ 2308324 h 2308324"/>
              <a:gd name="connsiteX22" fmla="*/ 5206870 w 8700425"/>
              <a:gd name="connsiteY22" fmla="*/ 2308324 h 2308324"/>
              <a:gd name="connsiteX23" fmla="*/ 4711615 w 8700425"/>
              <a:gd name="connsiteY23" fmla="*/ 2308324 h 2308324"/>
              <a:gd name="connsiteX24" fmla="*/ 4303364 w 8700425"/>
              <a:gd name="connsiteY24" fmla="*/ 2308324 h 2308324"/>
              <a:gd name="connsiteX25" fmla="*/ 3460092 w 8700425"/>
              <a:gd name="connsiteY25" fmla="*/ 2308324 h 2308324"/>
              <a:gd name="connsiteX26" fmla="*/ 2616820 w 8700425"/>
              <a:gd name="connsiteY26" fmla="*/ 2308324 h 2308324"/>
              <a:gd name="connsiteX27" fmla="*/ 1860552 w 8700425"/>
              <a:gd name="connsiteY27" fmla="*/ 2308324 h 2308324"/>
              <a:gd name="connsiteX28" fmla="*/ 1365297 w 8700425"/>
              <a:gd name="connsiteY28" fmla="*/ 2308324 h 2308324"/>
              <a:gd name="connsiteX29" fmla="*/ 870042 w 8700425"/>
              <a:gd name="connsiteY29" fmla="*/ 2308324 h 2308324"/>
              <a:gd name="connsiteX30" fmla="*/ 0 w 8700425"/>
              <a:gd name="connsiteY30" fmla="*/ 2308324 h 2308324"/>
              <a:gd name="connsiteX31" fmla="*/ 0 w 8700425"/>
              <a:gd name="connsiteY31" fmla="*/ 1708160 h 2308324"/>
              <a:gd name="connsiteX32" fmla="*/ 0 w 8700425"/>
              <a:gd name="connsiteY32" fmla="*/ 1177245 h 2308324"/>
              <a:gd name="connsiteX33" fmla="*/ 0 w 8700425"/>
              <a:gd name="connsiteY33" fmla="*/ 577081 h 2308324"/>
              <a:gd name="connsiteX34" fmla="*/ 0 w 8700425"/>
              <a:gd name="connsiteY34" fmla="*/ 0 h 230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8700425" h="2308324" extrusionOk="0">
                <a:moveTo>
                  <a:pt x="0" y="0"/>
                </a:moveTo>
                <a:cubicBezTo>
                  <a:pt x="407158" y="-2474"/>
                  <a:pt x="478474" y="-15422"/>
                  <a:pt x="843272" y="0"/>
                </a:cubicBezTo>
                <a:cubicBezTo>
                  <a:pt x="1208070" y="15422"/>
                  <a:pt x="1380078" y="-35415"/>
                  <a:pt x="1599540" y="0"/>
                </a:cubicBezTo>
                <a:cubicBezTo>
                  <a:pt x="1819002" y="35415"/>
                  <a:pt x="2216373" y="18134"/>
                  <a:pt x="2442812" y="0"/>
                </a:cubicBezTo>
                <a:cubicBezTo>
                  <a:pt x="2669251" y="-18134"/>
                  <a:pt x="2698235" y="23819"/>
                  <a:pt x="2938067" y="0"/>
                </a:cubicBezTo>
                <a:cubicBezTo>
                  <a:pt x="3177899" y="-23819"/>
                  <a:pt x="3205534" y="10642"/>
                  <a:pt x="3433322" y="0"/>
                </a:cubicBezTo>
                <a:cubicBezTo>
                  <a:pt x="3661111" y="-10642"/>
                  <a:pt x="3730681" y="12589"/>
                  <a:pt x="3841572" y="0"/>
                </a:cubicBezTo>
                <a:cubicBezTo>
                  <a:pt x="3952463" y="-12589"/>
                  <a:pt x="4262124" y="18831"/>
                  <a:pt x="4510836" y="0"/>
                </a:cubicBezTo>
                <a:cubicBezTo>
                  <a:pt x="4759548" y="-18831"/>
                  <a:pt x="5023541" y="-19461"/>
                  <a:pt x="5180099" y="0"/>
                </a:cubicBezTo>
                <a:cubicBezTo>
                  <a:pt x="5336657" y="19461"/>
                  <a:pt x="5605009" y="-28107"/>
                  <a:pt x="5762358" y="0"/>
                </a:cubicBezTo>
                <a:cubicBezTo>
                  <a:pt x="5919707" y="28107"/>
                  <a:pt x="6244899" y="-23037"/>
                  <a:pt x="6518626" y="0"/>
                </a:cubicBezTo>
                <a:cubicBezTo>
                  <a:pt x="6792353" y="23037"/>
                  <a:pt x="6990510" y="28067"/>
                  <a:pt x="7361898" y="0"/>
                </a:cubicBezTo>
                <a:cubicBezTo>
                  <a:pt x="7733286" y="-28067"/>
                  <a:pt x="7680311" y="-24417"/>
                  <a:pt x="7944157" y="0"/>
                </a:cubicBezTo>
                <a:cubicBezTo>
                  <a:pt x="8208003" y="24417"/>
                  <a:pt x="8538059" y="4829"/>
                  <a:pt x="8700425" y="0"/>
                </a:cubicBezTo>
                <a:cubicBezTo>
                  <a:pt x="8682124" y="135373"/>
                  <a:pt x="8669945" y="413564"/>
                  <a:pt x="8700425" y="623247"/>
                </a:cubicBezTo>
                <a:cubicBezTo>
                  <a:pt x="8730905" y="832930"/>
                  <a:pt x="8708473" y="990831"/>
                  <a:pt x="8700425" y="1200328"/>
                </a:cubicBezTo>
                <a:cubicBezTo>
                  <a:pt x="8692377" y="1409825"/>
                  <a:pt x="8724185" y="2051911"/>
                  <a:pt x="8700425" y="2308324"/>
                </a:cubicBezTo>
                <a:cubicBezTo>
                  <a:pt x="8499844" y="2290975"/>
                  <a:pt x="8404597" y="2315917"/>
                  <a:pt x="8292174" y="2308324"/>
                </a:cubicBezTo>
                <a:cubicBezTo>
                  <a:pt x="8179751" y="2300731"/>
                  <a:pt x="8035875" y="2330058"/>
                  <a:pt x="7796919" y="2308324"/>
                </a:cubicBezTo>
                <a:cubicBezTo>
                  <a:pt x="7557963" y="2286590"/>
                  <a:pt x="7494677" y="2308534"/>
                  <a:pt x="7388669" y="2308324"/>
                </a:cubicBezTo>
                <a:cubicBezTo>
                  <a:pt x="7282661" y="2308115"/>
                  <a:pt x="6938145" y="2279185"/>
                  <a:pt x="6719405" y="2308324"/>
                </a:cubicBezTo>
                <a:cubicBezTo>
                  <a:pt x="6500665" y="2337463"/>
                  <a:pt x="6264406" y="2322407"/>
                  <a:pt x="5963137" y="2308324"/>
                </a:cubicBezTo>
                <a:cubicBezTo>
                  <a:pt x="5661868" y="2294241"/>
                  <a:pt x="5529109" y="2329214"/>
                  <a:pt x="5206870" y="2308324"/>
                </a:cubicBezTo>
                <a:cubicBezTo>
                  <a:pt x="4884631" y="2287434"/>
                  <a:pt x="4876561" y="2293005"/>
                  <a:pt x="4711615" y="2308324"/>
                </a:cubicBezTo>
                <a:cubicBezTo>
                  <a:pt x="4546670" y="2323643"/>
                  <a:pt x="4476934" y="2323795"/>
                  <a:pt x="4303364" y="2308324"/>
                </a:cubicBezTo>
                <a:cubicBezTo>
                  <a:pt x="4129794" y="2292853"/>
                  <a:pt x="3826609" y="2348257"/>
                  <a:pt x="3460092" y="2308324"/>
                </a:cubicBezTo>
                <a:cubicBezTo>
                  <a:pt x="3093575" y="2268391"/>
                  <a:pt x="3033543" y="2323850"/>
                  <a:pt x="2616820" y="2308324"/>
                </a:cubicBezTo>
                <a:cubicBezTo>
                  <a:pt x="2200097" y="2292798"/>
                  <a:pt x="2116021" y="2277080"/>
                  <a:pt x="1860552" y="2308324"/>
                </a:cubicBezTo>
                <a:cubicBezTo>
                  <a:pt x="1605083" y="2339568"/>
                  <a:pt x="1568861" y="2318659"/>
                  <a:pt x="1365297" y="2308324"/>
                </a:cubicBezTo>
                <a:cubicBezTo>
                  <a:pt x="1161734" y="2297989"/>
                  <a:pt x="994858" y="2328398"/>
                  <a:pt x="870042" y="2308324"/>
                </a:cubicBezTo>
                <a:cubicBezTo>
                  <a:pt x="745226" y="2288250"/>
                  <a:pt x="201710" y="2347952"/>
                  <a:pt x="0" y="2308324"/>
                </a:cubicBezTo>
                <a:cubicBezTo>
                  <a:pt x="19751" y="2083824"/>
                  <a:pt x="-2669" y="1941039"/>
                  <a:pt x="0" y="1708160"/>
                </a:cubicBezTo>
                <a:cubicBezTo>
                  <a:pt x="2669" y="1475281"/>
                  <a:pt x="-4906" y="1384485"/>
                  <a:pt x="0" y="1177245"/>
                </a:cubicBezTo>
                <a:cubicBezTo>
                  <a:pt x="4906" y="970005"/>
                  <a:pt x="25274" y="870827"/>
                  <a:pt x="0" y="577081"/>
                </a:cubicBezTo>
                <a:cubicBezTo>
                  <a:pt x="-25274" y="283335"/>
                  <a:pt x="-21749" y="153456"/>
                  <a:pt x="0" y="0"/>
                </a:cubicBezTo>
                <a:close/>
              </a:path>
            </a:pathLst>
          </a:custGeom>
          <a:noFill/>
          <a:ln w="38100">
            <a:noFill/>
            <a:extLst>
              <a:ext uri="{C807C97D-BFC1-408E-A445-0C87EB9F89A2}">
                <ask:lineSketchStyleProps xmlns:ask="http://schemas.microsoft.com/office/drawing/2018/sketchyshapes" sd="194451696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1">
            <a:spAutoFit/>
          </a:bodyPr>
          <a:lstStyle/>
          <a:p>
            <a:pPr marL="685800" indent="-685800" rtl="1">
              <a:buFont typeface="Wingdings" panose="05000000000000000000" pitchFamily="2" charset="2"/>
              <a:buChar char="ü"/>
            </a:pPr>
            <a:r>
              <a:rPr lang="ar-AE" sz="4800" b="1" dirty="0">
                <a:solidFill>
                  <a:schemeClr val="bg1"/>
                </a:solidFill>
                <a:latin typeface="Arabic Typesetting" panose="03020402040406030203" pitchFamily="66" charset="-78"/>
                <a:cs typeface="Akhbar MT" pitchFamily="2" charset="-78"/>
              </a:rPr>
              <a:t>أُوضِّح مفهوم الإدغام وحروفه .</a:t>
            </a:r>
          </a:p>
          <a:p>
            <a:pPr marL="685800" indent="-685800" rtl="1">
              <a:buFont typeface="Wingdings" panose="05000000000000000000" pitchFamily="2" charset="2"/>
              <a:buChar char="ü"/>
            </a:pPr>
            <a:r>
              <a:rPr lang="ar-AE" sz="4800" b="1" dirty="0">
                <a:solidFill>
                  <a:schemeClr val="bg1"/>
                </a:solidFill>
                <a:latin typeface="Arabic Typesetting" panose="03020402040406030203" pitchFamily="66" charset="-78"/>
                <a:cs typeface="Akhbar MT" pitchFamily="2" charset="-78"/>
              </a:rPr>
              <a:t>أُميِّز بين نوعي الإدغام . </a:t>
            </a:r>
          </a:p>
          <a:p>
            <a:pPr marL="685800" indent="-685800" rtl="1">
              <a:buFont typeface="Wingdings" panose="05000000000000000000" pitchFamily="2" charset="2"/>
              <a:buChar char="ü"/>
            </a:pPr>
            <a:r>
              <a:rPr lang="ar-AE" sz="4800" b="1" dirty="0">
                <a:solidFill>
                  <a:schemeClr val="bg1"/>
                </a:solidFill>
                <a:latin typeface="Arabic Typesetting" panose="03020402040406030203" pitchFamily="66" charset="-78"/>
                <a:cs typeface="Akhbar MT" pitchFamily="2" charset="-78"/>
              </a:rPr>
              <a:t>أُبيِّن كيفية تطبيق حكم الإدغام أثناء التلاوة . </a:t>
            </a:r>
            <a:endParaRPr lang="ar-AE" sz="4800" dirty="0">
              <a:solidFill>
                <a:schemeClr val="bg1"/>
              </a:solidFill>
              <a:cs typeface="Akhbar MT" pitchFamily="2" charset="-78"/>
            </a:endParaRPr>
          </a:p>
        </p:txBody>
      </p:sp>
      <p:sp>
        <p:nvSpPr>
          <p:cNvPr id="7" name="Text Box 96">
            <a:extLst>
              <a:ext uri="{FF2B5EF4-FFF2-40B4-BE49-F238E27FC236}">
                <a16:creationId xmlns:a16="http://schemas.microsoft.com/office/drawing/2014/main" id="{F3AD1B24-F980-4A57-BDD4-D6875A64BCBF}"/>
              </a:ext>
            </a:extLst>
          </p:cNvPr>
          <p:cNvSpPr txBox="1">
            <a:spLocks/>
          </p:cNvSpPr>
          <p:nvPr/>
        </p:nvSpPr>
        <p:spPr bwMode="auto">
          <a:xfrm>
            <a:off x="4675379" y="71230"/>
            <a:ext cx="2566651" cy="67326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28575" tIns="28575" rIns="28575" bIns="28575" anchor="ctr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ar-AE" altLang="en-US" sz="4000" b="1" dirty="0">
                <a:latin typeface="Algerian" panose="04020705040A02060702" pitchFamily="82" charset="0"/>
                <a:cs typeface="PT Simple Bold Ruled" panose="02010400000000000000" pitchFamily="2" charset="-78"/>
                <a:sym typeface="Tahoma" panose="020B0604030504040204" pitchFamily="34" charset="0"/>
              </a:rPr>
              <a:t>حُكم الإدغــام  </a:t>
            </a:r>
            <a:endParaRPr lang="en-US" altLang="en-US" sz="4000" b="1" dirty="0">
              <a:latin typeface="Algerian" panose="04020705040A02060702" pitchFamily="82" charset="0"/>
              <a:cs typeface="PT Simple Bold Ruled" panose="02010400000000000000" pitchFamily="2" charset="-78"/>
              <a:sym typeface="Tahoma" panose="020B0604030504040204" pitchFamily="34" charset="0"/>
            </a:endParaRPr>
          </a:p>
        </p:txBody>
      </p:sp>
      <p:pic>
        <p:nvPicPr>
          <p:cNvPr id="9" name="Picture 2" descr="نجمة صفراء">
            <a:hlinkClick r:id="rId3" action="ppaction://hlinkpres?slideindex=1&amp;slidetitle="/>
            <a:extLst>
              <a:ext uri="{FF2B5EF4-FFF2-40B4-BE49-F238E27FC236}">
                <a16:creationId xmlns:a16="http://schemas.microsoft.com/office/drawing/2014/main" id="{7A51BE71-711D-4BFB-BC3A-0D1329EDB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740" y="287612"/>
            <a:ext cx="1048700" cy="104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7869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eshoo: خلفيات عروض(3) PowerPoint">
            <a:extLst>
              <a:ext uri="{FF2B5EF4-FFF2-40B4-BE49-F238E27FC236}">
                <a16:creationId xmlns:a16="http://schemas.microsoft.com/office/drawing/2014/main" id="{F7587399-5ED3-4B69-8497-F372B9E919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746"/>
            <a:ext cx="12192001" cy="7090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BDCC296-28A0-4409-AB25-4BA0546CB7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1" t="37297" r="11962" b="9817"/>
          <a:stretch/>
        </p:blipFill>
        <p:spPr bwMode="auto">
          <a:xfrm>
            <a:off x="5145923" y="1083417"/>
            <a:ext cx="6727008" cy="2510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5F61296B-7BC5-4A2A-8DF2-5BFB1920AC72}"/>
              </a:ext>
            </a:extLst>
          </p:cNvPr>
          <p:cNvSpPr txBox="1"/>
          <p:nvPr/>
        </p:nvSpPr>
        <p:spPr>
          <a:xfrm>
            <a:off x="5062332" y="132522"/>
            <a:ext cx="6559826" cy="707886"/>
          </a:xfrm>
          <a:custGeom>
            <a:avLst/>
            <a:gdLst>
              <a:gd name="connsiteX0" fmla="*/ 0 w 6559826"/>
              <a:gd name="connsiteY0" fmla="*/ 0 h 707886"/>
              <a:gd name="connsiteX1" fmla="*/ 787179 w 6559826"/>
              <a:gd name="connsiteY1" fmla="*/ 0 h 707886"/>
              <a:gd name="connsiteX2" fmla="*/ 1508760 w 6559826"/>
              <a:gd name="connsiteY2" fmla="*/ 0 h 707886"/>
              <a:gd name="connsiteX3" fmla="*/ 2295939 w 6559826"/>
              <a:gd name="connsiteY3" fmla="*/ 0 h 707886"/>
              <a:gd name="connsiteX4" fmla="*/ 2820725 w 6559826"/>
              <a:gd name="connsiteY4" fmla="*/ 0 h 707886"/>
              <a:gd name="connsiteX5" fmla="*/ 3345511 w 6559826"/>
              <a:gd name="connsiteY5" fmla="*/ 0 h 707886"/>
              <a:gd name="connsiteX6" fmla="*/ 3804699 w 6559826"/>
              <a:gd name="connsiteY6" fmla="*/ 0 h 707886"/>
              <a:gd name="connsiteX7" fmla="*/ 4460682 w 6559826"/>
              <a:gd name="connsiteY7" fmla="*/ 0 h 707886"/>
              <a:gd name="connsiteX8" fmla="*/ 5116664 w 6559826"/>
              <a:gd name="connsiteY8" fmla="*/ 0 h 707886"/>
              <a:gd name="connsiteX9" fmla="*/ 5707049 w 6559826"/>
              <a:gd name="connsiteY9" fmla="*/ 0 h 707886"/>
              <a:gd name="connsiteX10" fmla="*/ 6559826 w 6559826"/>
              <a:gd name="connsiteY10" fmla="*/ 0 h 707886"/>
              <a:gd name="connsiteX11" fmla="*/ 6559826 w 6559826"/>
              <a:gd name="connsiteY11" fmla="*/ 368101 h 707886"/>
              <a:gd name="connsiteX12" fmla="*/ 6559826 w 6559826"/>
              <a:gd name="connsiteY12" fmla="*/ 707886 h 707886"/>
              <a:gd name="connsiteX13" fmla="*/ 6035040 w 6559826"/>
              <a:gd name="connsiteY13" fmla="*/ 707886 h 707886"/>
              <a:gd name="connsiteX14" fmla="*/ 5247861 w 6559826"/>
              <a:gd name="connsiteY14" fmla="*/ 707886 h 707886"/>
              <a:gd name="connsiteX15" fmla="*/ 4723075 w 6559826"/>
              <a:gd name="connsiteY15" fmla="*/ 707886 h 707886"/>
              <a:gd name="connsiteX16" fmla="*/ 4067092 w 6559826"/>
              <a:gd name="connsiteY16" fmla="*/ 707886 h 707886"/>
              <a:gd name="connsiteX17" fmla="*/ 3607904 w 6559826"/>
              <a:gd name="connsiteY17" fmla="*/ 707886 h 707886"/>
              <a:gd name="connsiteX18" fmla="*/ 3083118 w 6559826"/>
              <a:gd name="connsiteY18" fmla="*/ 707886 h 707886"/>
              <a:gd name="connsiteX19" fmla="*/ 2623930 w 6559826"/>
              <a:gd name="connsiteY19" fmla="*/ 707886 h 707886"/>
              <a:gd name="connsiteX20" fmla="*/ 1967948 w 6559826"/>
              <a:gd name="connsiteY20" fmla="*/ 707886 h 707886"/>
              <a:gd name="connsiteX21" fmla="*/ 1246367 w 6559826"/>
              <a:gd name="connsiteY21" fmla="*/ 707886 h 707886"/>
              <a:gd name="connsiteX22" fmla="*/ 0 w 6559826"/>
              <a:gd name="connsiteY22" fmla="*/ 707886 h 707886"/>
              <a:gd name="connsiteX23" fmla="*/ 0 w 6559826"/>
              <a:gd name="connsiteY23" fmla="*/ 368101 h 707886"/>
              <a:gd name="connsiteX24" fmla="*/ 0 w 6559826"/>
              <a:gd name="connsiteY24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559826" h="707886" extrusionOk="0">
                <a:moveTo>
                  <a:pt x="0" y="0"/>
                </a:moveTo>
                <a:cubicBezTo>
                  <a:pt x="259034" y="19199"/>
                  <a:pt x="418070" y="1660"/>
                  <a:pt x="787179" y="0"/>
                </a:cubicBezTo>
                <a:cubicBezTo>
                  <a:pt x="1156288" y="-1660"/>
                  <a:pt x="1210873" y="-350"/>
                  <a:pt x="1508760" y="0"/>
                </a:cubicBezTo>
                <a:cubicBezTo>
                  <a:pt x="1806647" y="350"/>
                  <a:pt x="2119350" y="25616"/>
                  <a:pt x="2295939" y="0"/>
                </a:cubicBezTo>
                <a:cubicBezTo>
                  <a:pt x="2472528" y="-25616"/>
                  <a:pt x="2662235" y="-4751"/>
                  <a:pt x="2820725" y="0"/>
                </a:cubicBezTo>
                <a:cubicBezTo>
                  <a:pt x="2979215" y="4751"/>
                  <a:pt x="3202649" y="18105"/>
                  <a:pt x="3345511" y="0"/>
                </a:cubicBezTo>
                <a:cubicBezTo>
                  <a:pt x="3488373" y="-18105"/>
                  <a:pt x="3602543" y="-14032"/>
                  <a:pt x="3804699" y="0"/>
                </a:cubicBezTo>
                <a:cubicBezTo>
                  <a:pt x="4006855" y="14032"/>
                  <a:pt x="4310820" y="-7153"/>
                  <a:pt x="4460682" y="0"/>
                </a:cubicBezTo>
                <a:cubicBezTo>
                  <a:pt x="4610544" y="7153"/>
                  <a:pt x="4902656" y="-28423"/>
                  <a:pt x="5116664" y="0"/>
                </a:cubicBezTo>
                <a:cubicBezTo>
                  <a:pt x="5330672" y="28423"/>
                  <a:pt x="5484262" y="10046"/>
                  <a:pt x="5707049" y="0"/>
                </a:cubicBezTo>
                <a:cubicBezTo>
                  <a:pt x="5929836" y="-10046"/>
                  <a:pt x="6139005" y="27215"/>
                  <a:pt x="6559826" y="0"/>
                </a:cubicBezTo>
                <a:cubicBezTo>
                  <a:pt x="6546034" y="104118"/>
                  <a:pt x="6574612" y="271870"/>
                  <a:pt x="6559826" y="368101"/>
                </a:cubicBezTo>
                <a:cubicBezTo>
                  <a:pt x="6545040" y="464332"/>
                  <a:pt x="6561284" y="637833"/>
                  <a:pt x="6559826" y="707886"/>
                </a:cubicBezTo>
                <a:cubicBezTo>
                  <a:pt x="6384267" y="705996"/>
                  <a:pt x="6295179" y="710644"/>
                  <a:pt x="6035040" y="707886"/>
                </a:cubicBezTo>
                <a:cubicBezTo>
                  <a:pt x="5774901" y="705128"/>
                  <a:pt x="5626184" y="673169"/>
                  <a:pt x="5247861" y="707886"/>
                </a:cubicBezTo>
                <a:cubicBezTo>
                  <a:pt x="4869538" y="742603"/>
                  <a:pt x="4883645" y="683203"/>
                  <a:pt x="4723075" y="707886"/>
                </a:cubicBezTo>
                <a:cubicBezTo>
                  <a:pt x="4562505" y="732569"/>
                  <a:pt x="4357275" y="739533"/>
                  <a:pt x="4067092" y="707886"/>
                </a:cubicBezTo>
                <a:cubicBezTo>
                  <a:pt x="3776909" y="676239"/>
                  <a:pt x="3732601" y="721112"/>
                  <a:pt x="3607904" y="707886"/>
                </a:cubicBezTo>
                <a:cubicBezTo>
                  <a:pt x="3483207" y="694660"/>
                  <a:pt x="3334172" y="682366"/>
                  <a:pt x="3083118" y="707886"/>
                </a:cubicBezTo>
                <a:cubicBezTo>
                  <a:pt x="2832064" y="733406"/>
                  <a:pt x="2753653" y="721735"/>
                  <a:pt x="2623930" y="707886"/>
                </a:cubicBezTo>
                <a:cubicBezTo>
                  <a:pt x="2494207" y="694037"/>
                  <a:pt x="2205998" y="717915"/>
                  <a:pt x="1967948" y="707886"/>
                </a:cubicBezTo>
                <a:cubicBezTo>
                  <a:pt x="1729898" y="697857"/>
                  <a:pt x="1418620" y="701232"/>
                  <a:pt x="1246367" y="707886"/>
                </a:cubicBezTo>
                <a:cubicBezTo>
                  <a:pt x="1074114" y="714540"/>
                  <a:pt x="265508" y="762725"/>
                  <a:pt x="0" y="707886"/>
                </a:cubicBezTo>
                <a:cubicBezTo>
                  <a:pt x="6310" y="575450"/>
                  <a:pt x="11595" y="513243"/>
                  <a:pt x="0" y="368101"/>
                </a:cubicBezTo>
                <a:cubicBezTo>
                  <a:pt x="-11595" y="222959"/>
                  <a:pt x="5259" y="172196"/>
                  <a:pt x="0" y="0"/>
                </a:cubicBezTo>
                <a:close/>
              </a:path>
            </a:pathLst>
          </a:custGeom>
          <a:noFill/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94451696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1">
            <a:spAutoFit/>
          </a:bodyPr>
          <a:lstStyle/>
          <a:p>
            <a:pPr algn="ctr" rtl="1"/>
            <a:r>
              <a:rPr lang="ar-AE" sz="40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اقرأ هذه الأبيات جيدا لتجيب عن الأسئلة التالية : </a:t>
            </a:r>
            <a:r>
              <a:rPr lang="ar-AE" sz="2100" dirty="0">
                <a:cs typeface="AL-Hor" pitchFamily="2" charset="-78"/>
              </a:rPr>
              <a:t> 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8DC7E2E3-45A5-406C-AE02-6CB2F172DC70}"/>
              </a:ext>
            </a:extLst>
          </p:cNvPr>
          <p:cNvSpPr txBox="1"/>
          <p:nvPr/>
        </p:nvSpPr>
        <p:spPr>
          <a:xfrm>
            <a:off x="8184747" y="3836503"/>
            <a:ext cx="3688184" cy="707886"/>
          </a:xfrm>
          <a:custGeom>
            <a:avLst/>
            <a:gdLst>
              <a:gd name="connsiteX0" fmla="*/ 0 w 3688184"/>
              <a:gd name="connsiteY0" fmla="*/ 0 h 707886"/>
              <a:gd name="connsiteX1" fmla="*/ 688461 w 3688184"/>
              <a:gd name="connsiteY1" fmla="*/ 0 h 707886"/>
              <a:gd name="connsiteX2" fmla="*/ 1340040 w 3688184"/>
              <a:gd name="connsiteY2" fmla="*/ 0 h 707886"/>
              <a:gd name="connsiteX3" fmla="*/ 2028501 w 3688184"/>
              <a:gd name="connsiteY3" fmla="*/ 0 h 707886"/>
              <a:gd name="connsiteX4" fmla="*/ 2569435 w 3688184"/>
              <a:gd name="connsiteY4" fmla="*/ 0 h 707886"/>
              <a:gd name="connsiteX5" fmla="*/ 3110369 w 3688184"/>
              <a:gd name="connsiteY5" fmla="*/ 0 h 707886"/>
              <a:gd name="connsiteX6" fmla="*/ 3688184 w 3688184"/>
              <a:gd name="connsiteY6" fmla="*/ 0 h 707886"/>
              <a:gd name="connsiteX7" fmla="*/ 3688184 w 3688184"/>
              <a:gd name="connsiteY7" fmla="*/ 353943 h 707886"/>
              <a:gd name="connsiteX8" fmla="*/ 3688184 w 3688184"/>
              <a:gd name="connsiteY8" fmla="*/ 707886 h 707886"/>
              <a:gd name="connsiteX9" fmla="*/ 3036605 w 3688184"/>
              <a:gd name="connsiteY9" fmla="*/ 707886 h 707886"/>
              <a:gd name="connsiteX10" fmla="*/ 2495671 w 3688184"/>
              <a:gd name="connsiteY10" fmla="*/ 707886 h 707886"/>
              <a:gd name="connsiteX11" fmla="*/ 1844092 w 3688184"/>
              <a:gd name="connsiteY11" fmla="*/ 707886 h 707886"/>
              <a:gd name="connsiteX12" fmla="*/ 1340040 w 3688184"/>
              <a:gd name="connsiteY12" fmla="*/ 707886 h 707886"/>
              <a:gd name="connsiteX13" fmla="*/ 762225 w 3688184"/>
              <a:gd name="connsiteY13" fmla="*/ 707886 h 707886"/>
              <a:gd name="connsiteX14" fmla="*/ 0 w 3688184"/>
              <a:gd name="connsiteY14" fmla="*/ 707886 h 707886"/>
              <a:gd name="connsiteX15" fmla="*/ 0 w 3688184"/>
              <a:gd name="connsiteY15" fmla="*/ 368101 h 707886"/>
              <a:gd name="connsiteX16" fmla="*/ 0 w 3688184"/>
              <a:gd name="connsiteY16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688184" h="707886" extrusionOk="0">
                <a:moveTo>
                  <a:pt x="0" y="0"/>
                </a:moveTo>
                <a:cubicBezTo>
                  <a:pt x="217002" y="-23894"/>
                  <a:pt x="503348" y="-16427"/>
                  <a:pt x="688461" y="0"/>
                </a:cubicBezTo>
                <a:cubicBezTo>
                  <a:pt x="873574" y="16427"/>
                  <a:pt x="1071589" y="23597"/>
                  <a:pt x="1340040" y="0"/>
                </a:cubicBezTo>
                <a:cubicBezTo>
                  <a:pt x="1608491" y="-23597"/>
                  <a:pt x="1759417" y="27959"/>
                  <a:pt x="2028501" y="0"/>
                </a:cubicBezTo>
                <a:cubicBezTo>
                  <a:pt x="2297585" y="-27959"/>
                  <a:pt x="2383777" y="-9345"/>
                  <a:pt x="2569435" y="0"/>
                </a:cubicBezTo>
                <a:cubicBezTo>
                  <a:pt x="2755093" y="9345"/>
                  <a:pt x="2935281" y="-9216"/>
                  <a:pt x="3110369" y="0"/>
                </a:cubicBezTo>
                <a:cubicBezTo>
                  <a:pt x="3285457" y="9216"/>
                  <a:pt x="3495685" y="-16774"/>
                  <a:pt x="3688184" y="0"/>
                </a:cubicBezTo>
                <a:cubicBezTo>
                  <a:pt x="3677751" y="121874"/>
                  <a:pt x="3689965" y="264576"/>
                  <a:pt x="3688184" y="353943"/>
                </a:cubicBezTo>
                <a:cubicBezTo>
                  <a:pt x="3686403" y="443310"/>
                  <a:pt x="3699361" y="602961"/>
                  <a:pt x="3688184" y="707886"/>
                </a:cubicBezTo>
                <a:cubicBezTo>
                  <a:pt x="3436819" y="725820"/>
                  <a:pt x="3328818" y="676684"/>
                  <a:pt x="3036605" y="707886"/>
                </a:cubicBezTo>
                <a:cubicBezTo>
                  <a:pt x="2744392" y="739088"/>
                  <a:pt x="2700505" y="711351"/>
                  <a:pt x="2495671" y="707886"/>
                </a:cubicBezTo>
                <a:cubicBezTo>
                  <a:pt x="2290837" y="704421"/>
                  <a:pt x="2061628" y="678491"/>
                  <a:pt x="1844092" y="707886"/>
                </a:cubicBezTo>
                <a:cubicBezTo>
                  <a:pt x="1626556" y="737281"/>
                  <a:pt x="1497398" y="698117"/>
                  <a:pt x="1340040" y="707886"/>
                </a:cubicBezTo>
                <a:cubicBezTo>
                  <a:pt x="1182682" y="717655"/>
                  <a:pt x="979865" y="690818"/>
                  <a:pt x="762225" y="707886"/>
                </a:cubicBezTo>
                <a:cubicBezTo>
                  <a:pt x="544585" y="724954"/>
                  <a:pt x="155118" y="680978"/>
                  <a:pt x="0" y="707886"/>
                </a:cubicBezTo>
                <a:cubicBezTo>
                  <a:pt x="15009" y="568861"/>
                  <a:pt x="-1679" y="528348"/>
                  <a:pt x="0" y="368101"/>
                </a:cubicBezTo>
                <a:cubicBezTo>
                  <a:pt x="1679" y="207854"/>
                  <a:pt x="-6838" y="86885"/>
                  <a:pt x="0" y="0"/>
                </a:cubicBezTo>
                <a:close/>
              </a:path>
            </a:pathLst>
          </a:custGeom>
          <a:noFill/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94451696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1">
            <a:spAutoFit/>
          </a:bodyPr>
          <a:lstStyle/>
          <a:p>
            <a:pPr algn="ctr" rtl="1"/>
            <a:r>
              <a:rPr lang="ar-AE" sz="4000" b="1" dirty="0">
                <a:solidFill>
                  <a:srgbClr val="FF00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عدِّد أحكام النون الساكنة ؟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000D8D7E-CFF0-4BED-818D-0B6F31A46A79}"/>
              </a:ext>
            </a:extLst>
          </p:cNvPr>
          <p:cNvSpPr txBox="1"/>
          <p:nvPr/>
        </p:nvSpPr>
        <p:spPr>
          <a:xfrm>
            <a:off x="7198989" y="5483290"/>
            <a:ext cx="4673942" cy="646331"/>
          </a:xfrm>
          <a:custGeom>
            <a:avLst/>
            <a:gdLst>
              <a:gd name="connsiteX0" fmla="*/ 0 w 4673942"/>
              <a:gd name="connsiteY0" fmla="*/ 0 h 646331"/>
              <a:gd name="connsiteX1" fmla="*/ 761185 w 4673942"/>
              <a:gd name="connsiteY1" fmla="*/ 0 h 646331"/>
              <a:gd name="connsiteX2" fmla="*/ 1475630 w 4673942"/>
              <a:gd name="connsiteY2" fmla="*/ 0 h 646331"/>
              <a:gd name="connsiteX3" fmla="*/ 2236815 w 4673942"/>
              <a:gd name="connsiteY3" fmla="*/ 0 h 646331"/>
              <a:gd name="connsiteX4" fmla="*/ 2811042 w 4673942"/>
              <a:gd name="connsiteY4" fmla="*/ 0 h 646331"/>
              <a:gd name="connsiteX5" fmla="*/ 3385269 w 4673942"/>
              <a:gd name="connsiteY5" fmla="*/ 0 h 646331"/>
              <a:gd name="connsiteX6" fmla="*/ 3912757 w 4673942"/>
              <a:gd name="connsiteY6" fmla="*/ 0 h 646331"/>
              <a:gd name="connsiteX7" fmla="*/ 4673942 w 4673942"/>
              <a:gd name="connsiteY7" fmla="*/ 0 h 646331"/>
              <a:gd name="connsiteX8" fmla="*/ 4673942 w 4673942"/>
              <a:gd name="connsiteY8" fmla="*/ 646331 h 646331"/>
              <a:gd name="connsiteX9" fmla="*/ 3959497 w 4673942"/>
              <a:gd name="connsiteY9" fmla="*/ 646331 h 646331"/>
              <a:gd name="connsiteX10" fmla="*/ 3385269 w 4673942"/>
              <a:gd name="connsiteY10" fmla="*/ 646331 h 646331"/>
              <a:gd name="connsiteX11" fmla="*/ 2670824 w 4673942"/>
              <a:gd name="connsiteY11" fmla="*/ 646331 h 646331"/>
              <a:gd name="connsiteX12" fmla="*/ 2143336 w 4673942"/>
              <a:gd name="connsiteY12" fmla="*/ 646331 h 646331"/>
              <a:gd name="connsiteX13" fmla="*/ 1522370 w 4673942"/>
              <a:gd name="connsiteY13" fmla="*/ 646331 h 646331"/>
              <a:gd name="connsiteX14" fmla="*/ 761185 w 4673942"/>
              <a:gd name="connsiteY14" fmla="*/ 646331 h 646331"/>
              <a:gd name="connsiteX15" fmla="*/ 0 w 4673942"/>
              <a:gd name="connsiteY15" fmla="*/ 646331 h 646331"/>
              <a:gd name="connsiteX16" fmla="*/ 0 w 4673942"/>
              <a:gd name="connsiteY16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673942" h="646331" extrusionOk="0">
                <a:moveTo>
                  <a:pt x="0" y="0"/>
                </a:moveTo>
                <a:cubicBezTo>
                  <a:pt x="335618" y="-4840"/>
                  <a:pt x="585794" y="-22356"/>
                  <a:pt x="761185" y="0"/>
                </a:cubicBezTo>
                <a:cubicBezTo>
                  <a:pt x="936577" y="22356"/>
                  <a:pt x="1125186" y="27596"/>
                  <a:pt x="1475630" y="0"/>
                </a:cubicBezTo>
                <a:cubicBezTo>
                  <a:pt x="1826074" y="-27596"/>
                  <a:pt x="2009489" y="-19196"/>
                  <a:pt x="2236815" y="0"/>
                </a:cubicBezTo>
                <a:cubicBezTo>
                  <a:pt x="2464141" y="19196"/>
                  <a:pt x="2559366" y="-26870"/>
                  <a:pt x="2811042" y="0"/>
                </a:cubicBezTo>
                <a:cubicBezTo>
                  <a:pt x="3062718" y="26870"/>
                  <a:pt x="3168850" y="19512"/>
                  <a:pt x="3385269" y="0"/>
                </a:cubicBezTo>
                <a:cubicBezTo>
                  <a:pt x="3601688" y="-19512"/>
                  <a:pt x="3689697" y="16803"/>
                  <a:pt x="3912757" y="0"/>
                </a:cubicBezTo>
                <a:cubicBezTo>
                  <a:pt x="4135817" y="-16803"/>
                  <a:pt x="4359123" y="30737"/>
                  <a:pt x="4673942" y="0"/>
                </a:cubicBezTo>
                <a:cubicBezTo>
                  <a:pt x="4689563" y="261239"/>
                  <a:pt x="4658436" y="479053"/>
                  <a:pt x="4673942" y="646331"/>
                </a:cubicBezTo>
                <a:cubicBezTo>
                  <a:pt x="4380114" y="618010"/>
                  <a:pt x="4301365" y="611383"/>
                  <a:pt x="3959497" y="646331"/>
                </a:cubicBezTo>
                <a:cubicBezTo>
                  <a:pt x="3617629" y="681279"/>
                  <a:pt x="3666794" y="625455"/>
                  <a:pt x="3385269" y="646331"/>
                </a:cubicBezTo>
                <a:cubicBezTo>
                  <a:pt x="3103744" y="667207"/>
                  <a:pt x="2928031" y="673309"/>
                  <a:pt x="2670824" y="646331"/>
                </a:cubicBezTo>
                <a:cubicBezTo>
                  <a:pt x="2413617" y="619353"/>
                  <a:pt x="2297703" y="670772"/>
                  <a:pt x="2143336" y="646331"/>
                </a:cubicBezTo>
                <a:cubicBezTo>
                  <a:pt x="1988969" y="621890"/>
                  <a:pt x="1812398" y="661305"/>
                  <a:pt x="1522370" y="646331"/>
                </a:cubicBezTo>
                <a:cubicBezTo>
                  <a:pt x="1232342" y="631357"/>
                  <a:pt x="1078666" y="655579"/>
                  <a:pt x="761185" y="646331"/>
                </a:cubicBezTo>
                <a:cubicBezTo>
                  <a:pt x="443705" y="637083"/>
                  <a:pt x="288899" y="642174"/>
                  <a:pt x="0" y="646331"/>
                </a:cubicBezTo>
                <a:cubicBezTo>
                  <a:pt x="11624" y="400762"/>
                  <a:pt x="5245" y="132123"/>
                  <a:pt x="0" y="0"/>
                </a:cubicBezTo>
                <a:close/>
              </a:path>
            </a:pathLst>
          </a:custGeom>
          <a:noFill/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94451696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1">
            <a:spAutoFit/>
          </a:bodyPr>
          <a:lstStyle/>
          <a:p>
            <a:pPr algn="ctr" rtl="1"/>
            <a:r>
              <a:rPr lang="ar-AE" sz="3600" b="1" dirty="0">
                <a:solidFill>
                  <a:srgbClr val="FF00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ما هو الحكم الأول من أحكام النون الساكنة؟</a:t>
            </a:r>
            <a:endParaRPr lang="ar-AE" sz="3600" dirty="0">
              <a:solidFill>
                <a:srgbClr val="FF0000"/>
              </a:solidFill>
              <a:cs typeface="AL-Hor" pitchFamily="2" charset="-78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8E28780B-54F0-49DF-8C65-41D403E429A4}"/>
              </a:ext>
            </a:extLst>
          </p:cNvPr>
          <p:cNvSpPr txBox="1"/>
          <p:nvPr/>
        </p:nvSpPr>
        <p:spPr>
          <a:xfrm>
            <a:off x="319069" y="1922247"/>
            <a:ext cx="4521542" cy="646331"/>
          </a:xfrm>
          <a:custGeom>
            <a:avLst/>
            <a:gdLst>
              <a:gd name="connsiteX0" fmla="*/ 0 w 4521542"/>
              <a:gd name="connsiteY0" fmla="*/ 0 h 646331"/>
              <a:gd name="connsiteX1" fmla="*/ 736365 w 4521542"/>
              <a:gd name="connsiteY1" fmla="*/ 0 h 646331"/>
              <a:gd name="connsiteX2" fmla="*/ 1427515 w 4521542"/>
              <a:gd name="connsiteY2" fmla="*/ 0 h 646331"/>
              <a:gd name="connsiteX3" fmla="*/ 2163881 w 4521542"/>
              <a:gd name="connsiteY3" fmla="*/ 0 h 646331"/>
              <a:gd name="connsiteX4" fmla="*/ 2719385 w 4521542"/>
              <a:gd name="connsiteY4" fmla="*/ 0 h 646331"/>
              <a:gd name="connsiteX5" fmla="*/ 3274888 w 4521542"/>
              <a:gd name="connsiteY5" fmla="*/ 0 h 646331"/>
              <a:gd name="connsiteX6" fmla="*/ 3785177 w 4521542"/>
              <a:gd name="connsiteY6" fmla="*/ 0 h 646331"/>
              <a:gd name="connsiteX7" fmla="*/ 4521542 w 4521542"/>
              <a:gd name="connsiteY7" fmla="*/ 0 h 646331"/>
              <a:gd name="connsiteX8" fmla="*/ 4521542 w 4521542"/>
              <a:gd name="connsiteY8" fmla="*/ 646331 h 646331"/>
              <a:gd name="connsiteX9" fmla="*/ 3830392 w 4521542"/>
              <a:gd name="connsiteY9" fmla="*/ 646331 h 646331"/>
              <a:gd name="connsiteX10" fmla="*/ 3274888 w 4521542"/>
              <a:gd name="connsiteY10" fmla="*/ 646331 h 646331"/>
              <a:gd name="connsiteX11" fmla="*/ 2583738 w 4521542"/>
              <a:gd name="connsiteY11" fmla="*/ 646331 h 646331"/>
              <a:gd name="connsiteX12" fmla="*/ 2073450 w 4521542"/>
              <a:gd name="connsiteY12" fmla="*/ 646331 h 646331"/>
              <a:gd name="connsiteX13" fmla="*/ 1472731 w 4521542"/>
              <a:gd name="connsiteY13" fmla="*/ 646331 h 646331"/>
              <a:gd name="connsiteX14" fmla="*/ 736365 w 4521542"/>
              <a:gd name="connsiteY14" fmla="*/ 646331 h 646331"/>
              <a:gd name="connsiteX15" fmla="*/ 0 w 4521542"/>
              <a:gd name="connsiteY15" fmla="*/ 646331 h 646331"/>
              <a:gd name="connsiteX16" fmla="*/ 0 w 4521542"/>
              <a:gd name="connsiteY16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21542" h="646331" extrusionOk="0">
                <a:moveTo>
                  <a:pt x="0" y="0"/>
                </a:moveTo>
                <a:cubicBezTo>
                  <a:pt x="330905" y="27163"/>
                  <a:pt x="533041" y="29121"/>
                  <a:pt x="736365" y="0"/>
                </a:cubicBezTo>
                <a:cubicBezTo>
                  <a:pt x="939689" y="-29121"/>
                  <a:pt x="1163663" y="11710"/>
                  <a:pt x="1427515" y="0"/>
                </a:cubicBezTo>
                <a:cubicBezTo>
                  <a:pt x="1691367" y="-11710"/>
                  <a:pt x="1916903" y="-28084"/>
                  <a:pt x="2163881" y="0"/>
                </a:cubicBezTo>
                <a:cubicBezTo>
                  <a:pt x="2410859" y="28084"/>
                  <a:pt x="2497053" y="212"/>
                  <a:pt x="2719385" y="0"/>
                </a:cubicBezTo>
                <a:cubicBezTo>
                  <a:pt x="2941717" y="-212"/>
                  <a:pt x="3021912" y="-11104"/>
                  <a:pt x="3274888" y="0"/>
                </a:cubicBezTo>
                <a:cubicBezTo>
                  <a:pt x="3527864" y="11104"/>
                  <a:pt x="3635324" y="18519"/>
                  <a:pt x="3785177" y="0"/>
                </a:cubicBezTo>
                <a:cubicBezTo>
                  <a:pt x="3935030" y="-18519"/>
                  <a:pt x="4211312" y="5134"/>
                  <a:pt x="4521542" y="0"/>
                </a:cubicBezTo>
                <a:cubicBezTo>
                  <a:pt x="4537163" y="261239"/>
                  <a:pt x="4506036" y="479053"/>
                  <a:pt x="4521542" y="646331"/>
                </a:cubicBezTo>
                <a:cubicBezTo>
                  <a:pt x="4248966" y="664502"/>
                  <a:pt x="4031331" y="674461"/>
                  <a:pt x="3830392" y="646331"/>
                </a:cubicBezTo>
                <a:cubicBezTo>
                  <a:pt x="3629453" y="618202"/>
                  <a:pt x="3518585" y="630313"/>
                  <a:pt x="3274888" y="646331"/>
                </a:cubicBezTo>
                <a:cubicBezTo>
                  <a:pt x="3031191" y="662349"/>
                  <a:pt x="2766524" y="643240"/>
                  <a:pt x="2583738" y="646331"/>
                </a:cubicBezTo>
                <a:cubicBezTo>
                  <a:pt x="2400952" y="649423"/>
                  <a:pt x="2251975" y="639109"/>
                  <a:pt x="2073450" y="646331"/>
                </a:cubicBezTo>
                <a:cubicBezTo>
                  <a:pt x="1894925" y="653553"/>
                  <a:pt x="1655651" y="618989"/>
                  <a:pt x="1472731" y="646331"/>
                </a:cubicBezTo>
                <a:cubicBezTo>
                  <a:pt x="1289811" y="673673"/>
                  <a:pt x="1072705" y="637864"/>
                  <a:pt x="736365" y="646331"/>
                </a:cubicBezTo>
                <a:cubicBezTo>
                  <a:pt x="400025" y="654798"/>
                  <a:pt x="217907" y="615020"/>
                  <a:pt x="0" y="646331"/>
                </a:cubicBezTo>
                <a:cubicBezTo>
                  <a:pt x="11624" y="400762"/>
                  <a:pt x="5245" y="132123"/>
                  <a:pt x="0" y="0"/>
                </a:cubicBezTo>
                <a:close/>
              </a:path>
            </a:pathLst>
          </a:custGeom>
          <a:noFill/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94451696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1">
            <a:spAutoFit/>
          </a:bodyPr>
          <a:lstStyle/>
          <a:p>
            <a:pPr algn="ctr" rtl="1"/>
            <a:r>
              <a:rPr lang="ar-AE" sz="3600" b="1" dirty="0">
                <a:solidFill>
                  <a:srgbClr val="FF00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ما هو الحكم الثاني من أحكام النون الساكنة؟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79117CD3-F00E-4968-A569-6F2A471D97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9579" y="4552785"/>
            <a:ext cx="5252762" cy="707886"/>
          </a:xfrm>
          <a:custGeom>
            <a:avLst/>
            <a:gdLst>
              <a:gd name="connsiteX0" fmla="*/ 0 w 5252762"/>
              <a:gd name="connsiteY0" fmla="*/ 0 h 707886"/>
              <a:gd name="connsiteX1" fmla="*/ 499012 w 5252762"/>
              <a:gd name="connsiteY1" fmla="*/ 0 h 707886"/>
              <a:gd name="connsiteX2" fmla="*/ 1260663 w 5252762"/>
              <a:gd name="connsiteY2" fmla="*/ 0 h 707886"/>
              <a:gd name="connsiteX3" fmla="*/ 2022313 w 5252762"/>
              <a:gd name="connsiteY3" fmla="*/ 0 h 707886"/>
              <a:gd name="connsiteX4" fmla="*/ 2626381 w 5252762"/>
              <a:gd name="connsiteY4" fmla="*/ 0 h 707886"/>
              <a:gd name="connsiteX5" fmla="*/ 3125393 w 5252762"/>
              <a:gd name="connsiteY5" fmla="*/ 0 h 707886"/>
              <a:gd name="connsiteX6" fmla="*/ 3834516 w 5252762"/>
              <a:gd name="connsiteY6" fmla="*/ 0 h 707886"/>
              <a:gd name="connsiteX7" fmla="*/ 4491112 w 5252762"/>
              <a:gd name="connsiteY7" fmla="*/ 0 h 707886"/>
              <a:gd name="connsiteX8" fmla="*/ 5252762 w 5252762"/>
              <a:gd name="connsiteY8" fmla="*/ 0 h 707886"/>
              <a:gd name="connsiteX9" fmla="*/ 5252762 w 5252762"/>
              <a:gd name="connsiteY9" fmla="*/ 339785 h 707886"/>
              <a:gd name="connsiteX10" fmla="*/ 5252762 w 5252762"/>
              <a:gd name="connsiteY10" fmla="*/ 707886 h 707886"/>
              <a:gd name="connsiteX11" fmla="*/ 4543639 w 5252762"/>
              <a:gd name="connsiteY11" fmla="*/ 707886 h 707886"/>
              <a:gd name="connsiteX12" fmla="*/ 3834516 w 5252762"/>
              <a:gd name="connsiteY12" fmla="*/ 707886 h 707886"/>
              <a:gd name="connsiteX13" fmla="*/ 3335504 w 5252762"/>
              <a:gd name="connsiteY13" fmla="*/ 707886 h 707886"/>
              <a:gd name="connsiteX14" fmla="*/ 2836491 w 5252762"/>
              <a:gd name="connsiteY14" fmla="*/ 707886 h 707886"/>
              <a:gd name="connsiteX15" fmla="*/ 2127369 w 5252762"/>
              <a:gd name="connsiteY15" fmla="*/ 707886 h 707886"/>
              <a:gd name="connsiteX16" fmla="*/ 1365718 w 5252762"/>
              <a:gd name="connsiteY16" fmla="*/ 707886 h 707886"/>
              <a:gd name="connsiteX17" fmla="*/ 656595 w 5252762"/>
              <a:gd name="connsiteY17" fmla="*/ 707886 h 707886"/>
              <a:gd name="connsiteX18" fmla="*/ 0 w 5252762"/>
              <a:gd name="connsiteY18" fmla="*/ 707886 h 707886"/>
              <a:gd name="connsiteX19" fmla="*/ 0 w 5252762"/>
              <a:gd name="connsiteY19" fmla="*/ 346864 h 707886"/>
              <a:gd name="connsiteX20" fmla="*/ 0 w 5252762"/>
              <a:gd name="connsiteY20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52762" h="707886" extrusionOk="0">
                <a:moveTo>
                  <a:pt x="0" y="0"/>
                </a:moveTo>
                <a:cubicBezTo>
                  <a:pt x="198755" y="10627"/>
                  <a:pt x="257881" y="3021"/>
                  <a:pt x="499012" y="0"/>
                </a:cubicBezTo>
                <a:cubicBezTo>
                  <a:pt x="740143" y="-3021"/>
                  <a:pt x="919274" y="21012"/>
                  <a:pt x="1260663" y="0"/>
                </a:cubicBezTo>
                <a:cubicBezTo>
                  <a:pt x="1602052" y="-21012"/>
                  <a:pt x="1724431" y="-34003"/>
                  <a:pt x="2022313" y="0"/>
                </a:cubicBezTo>
                <a:cubicBezTo>
                  <a:pt x="2320195" y="34003"/>
                  <a:pt x="2437368" y="-14664"/>
                  <a:pt x="2626381" y="0"/>
                </a:cubicBezTo>
                <a:cubicBezTo>
                  <a:pt x="2815394" y="14664"/>
                  <a:pt x="2902494" y="22505"/>
                  <a:pt x="3125393" y="0"/>
                </a:cubicBezTo>
                <a:cubicBezTo>
                  <a:pt x="3348292" y="-22505"/>
                  <a:pt x="3658135" y="23160"/>
                  <a:pt x="3834516" y="0"/>
                </a:cubicBezTo>
                <a:cubicBezTo>
                  <a:pt x="4010897" y="-23160"/>
                  <a:pt x="4332332" y="-3078"/>
                  <a:pt x="4491112" y="0"/>
                </a:cubicBezTo>
                <a:cubicBezTo>
                  <a:pt x="4649892" y="3078"/>
                  <a:pt x="4997663" y="-30340"/>
                  <a:pt x="5252762" y="0"/>
                </a:cubicBezTo>
                <a:cubicBezTo>
                  <a:pt x="5261669" y="132471"/>
                  <a:pt x="5249783" y="231686"/>
                  <a:pt x="5252762" y="339785"/>
                </a:cubicBezTo>
                <a:cubicBezTo>
                  <a:pt x="5255741" y="447885"/>
                  <a:pt x="5270958" y="557088"/>
                  <a:pt x="5252762" y="707886"/>
                </a:cubicBezTo>
                <a:cubicBezTo>
                  <a:pt x="5072410" y="698945"/>
                  <a:pt x="4693541" y="740921"/>
                  <a:pt x="4543639" y="707886"/>
                </a:cubicBezTo>
                <a:cubicBezTo>
                  <a:pt x="4393737" y="674851"/>
                  <a:pt x="3984152" y="677845"/>
                  <a:pt x="3834516" y="707886"/>
                </a:cubicBezTo>
                <a:cubicBezTo>
                  <a:pt x="3684880" y="737927"/>
                  <a:pt x="3561298" y="703298"/>
                  <a:pt x="3335504" y="707886"/>
                </a:cubicBezTo>
                <a:cubicBezTo>
                  <a:pt x="3109710" y="712474"/>
                  <a:pt x="3004754" y="711197"/>
                  <a:pt x="2836491" y="707886"/>
                </a:cubicBezTo>
                <a:cubicBezTo>
                  <a:pt x="2668228" y="704575"/>
                  <a:pt x="2416999" y="673048"/>
                  <a:pt x="2127369" y="707886"/>
                </a:cubicBezTo>
                <a:cubicBezTo>
                  <a:pt x="1837739" y="742724"/>
                  <a:pt x="1674370" y="743468"/>
                  <a:pt x="1365718" y="707886"/>
                </a:cubicBezTo>
                <a:cubicBezTo>
                  <a:pt x="1057066" y="672304"/>
                  <a:pt x="899325" y="710622"/>
                  <a:pt x="656595" y="707886"/>
                </a:cubicBezTo>
                <a:cubicBezTo>
                  <a:pt x="413865" y="705150"/>
                  <a:pt x="139748" y="696072"/>
                  <a:pt x="0" y="707886"/>
                </a:cubicBezTo>
                <a:cubicBezTo>
                  <a:pt x="11747" y="581489"/>
                  <a:pt x="5834" y="433516"/>
                  <a:pt x="0" y="346864"/>
                </a:cubicBezTo>
                <a:cubicBezTo>
                  <a:pt x="-5834" y="260212"/>
                  <a:pt x="13399" y="96091"/>
                  <a:pt x="0" y="0"/>
                </a:cubicBezTo>
                <a:close/>
              </a:path>
            </a:pathLst>
          </a:custGeom>
          <a:noFill/>
          <a:ln w="38100">
            <a:noFill/>
            <a:extLst>
              <a:ext uri="{C807C97D-BFC1-408E-A445-0C87EB9F89A2}">
                <ask:lineSketchStyleProps xmlns:ask="http://schemas.microsoft.com/office/drawing/2018/sketchyshapes" sd="50887419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1">
            <a:spAutoFit/>
          </a:bodyPr>
          <a:lstStyle/>
          <a:p>
            <a:pPr algn="ctr"/>
            <a:r>
              <a:rPr lang="ar-AE" altLang="ar-AE" sz="40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الإظهار الحلقي والإدغام والإقلاب والإخفاء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81CDC9D5-41EE-4BE2-B128-FC47DA57A0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894" y="6179229"/>
            <a:ext cx="113633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AE" altLang="ar-AE" sz="40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الإظهار الحلقي وحروفه ستة هي: الهمزة، والهاء، والعين، والحاء، والغين، والخاء</a:t>
            </a: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D8B73512-D84D-4BFE-8E39-FC0A59C194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6034" y="2779250"/>
            <a:ext cx="10442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AE" altLang="ar-AE" sz="40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الإدغام</a:t>
            </a:r>
          </a:p>
        </p:txBody>
      </p:sp>
      <p:pic>
        <p:nvPicPr>
          <p:cNvPr id="13" name="Picture 2" descr="نجمة صفراء">
            <a:hlinkClick r:id="rId4" action="ppaction://hlinkpres?slideindex=1&amp;slidetitle="/>
            <a:extLst>
              <a:ext uri="{FF2B5EF4-FFF2-40B4-BE49-F238E27FC236}">
                <a16:creationId xmlns:a16="http://schemas.microsoft.com/office/drawing/2014/main" id="{EFD57B66-9777-412D-B771-1F11951AE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894" y="132522"/>
            <a:ext cx="1048700" cy="104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9632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id="{94E1CBB2-207D-4AB2-9FE1-BB3DFB5F50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28347" y="-1"/>
            <a:ext cx="2981737" cy="2590799"/>
          </a:xfrm>
          <a:prstGeom prst="rect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تبسيط التجويد حكاية التجويد ح 46 الإدغام بغنة .">
            <a:hlinkClick r:id="" action="ppaction://media"/>
            <a:extLst>
              <a:ext uri="{FF2B5EF4-FFF2-40B4-BE49-F238E27FC236}">
                <a16:creationId xmlns:a16="http://schemas.microsoft.com/office/drawing/2014/main" id="{E4B32BEC-D986-4C35-8749-18833AEFE04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9766" end="7001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67514" y="3070688"/>
            <a:ext cx="4128685" cy="3681804"/>
          </a:xfrm>
          <a:prstGeom prst="rect">
            <a:avLst/>
          </a:prstGeom>
        </p:spPr>
      </p:pic>
      <p:pic>
        <p:nvPicPr>
          <p:cNvPr id="3078" name="Picture 6" descr="ركز معنا - Home | Facebook">
            <a:extLst>
              <a:ext uri="{FF2B5EF4-FFF2-40B4-BE49-F238E27FC236}">
                <a16:creationId xmlns:a16="http://schemas.microsoft.com/office/drawing/2014/main" id="{7982A892-1CCA-47A0-85E8-3BB916728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99898" y="199296"/>
            <a:ext cx="2192203" cy="2192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7B7C8768-C0E6-4BF8-9262-74D645629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97165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B063FAF9-ACC5-4257-A431-AB2FCFD5CE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752928"/>
            <a:ext cx="79552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B3842A57-5543-489A-8D76-ECB59F25A1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006496"/>
            <a:ext cx="3380433" cy="3851503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6B5AB787-5A1E-418D-8980-5F3361C655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85760" y="4508919"/>
            <a:ext cx="420624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F1CF1DEA-0934-449A-8D20-25BF55B11238}"/>
              </a:ext>
            </a:extLst>
          </p:cNvPr>
          <p:cNvSpPr txBox="1"/>
          <p:nvPr/>
        </p:nvSpPr>
        <p:spPr>
          <a:xfrm>
            <a:off x="315100" y="3630863"/>
            <a:ext cx="2750232" cy="1938992"/>
          </a:xfrm>
          <a:custGeom>
            <a:avLst/>
            <a:gdLst>
              <a:gd name="connsiteX0" fmla="*/ 0 w 2750232"/>
              <a:gd name="connsiteY0" fmla="*/ 0 h 1938992"/>
              <a:gd name="connsiteX1" fmla="*/ 742563 w 2750232"/>
              <a:gd name="connsiteY1" fmla="*/ 0 h 1938992"/>
              <a:gd name="connsiteX2" fmla="*/ 1457623 w 2750232"/>
              <a:gd name="connsiteY2" fmla="*/ 0 h 1938992"/>
              <a:gd name="connsiteX3" fmla="*/ 2750232 w 2750232"/>
              <a:gd name="connsiteY3" fmla="*/ 0 h 1938992"/>
              <a:gd name="connsiteX4" fmla="*/ 2750232 w 2750232"/>
              <a:gd name="connsiteY4" fmla="*/ 607551 h 1938992"/>
              <a:gd name="connsiteX5" fmla="*/ 2750232 w 2750232"/>
              <a:gd name="connsiteY5" fmla="*/ 1195712 h 1938992"/>
              <a:gd name="connsiteX6" fmla="*/ 2750232 w 2750232"/>
              <a:gd name="connsiteY6" fmla="*/ 1938992 h 1938992"/>
              <a:gd name="connsiteX7" fmla="*/ 2007669 w 2750232"/>
              <a:gd name="connsiteY7" fmla="*/ 1938992 h 1938992"/>
              <a:gd name="connsiteX8" fmla="*/ 1375116 w 2750232"/>
              <a:gd name="connsiteY8" fmla="*/ 1938992 h 1938992"/>
              <a:gd name="connsiteX9" fmla="*/ 770065 w 2750232"/>
              <a:gd name="connsiteY9" fmla="*/ 1938992 h 1938992"/>
              <a:gd name="connsiteX10" fmla="*/ 0 w 2750232"/>
              <a:gd name="connsiteY10" fmla="*/ 1938992 h 1938992"/>
              <a:gd name="connsiteX11" fmla="*/ 0 w 2750232"/>
              <a:gd name="connsiteY11" fmla="*/ 1273271 h 1938992"/>
              <a:gd name="connsiteX12" fmla="*/ 0 w 2750232"/>
              <a:gd name="connsiteY12" fmla="*/ 588161 h 1938992"/>
              <a:gd name="connsiteX13" fmla="*/ 0 w 2750232"/>
              <a:gd name="connsiteY13" fmla="*/ 0 h 193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750232" h="1938992" extrusionOk="0">
                <a:moveTo>
                  <a:pt x="0" y="0"/>
                </a:moveTo>
                <a:cubicBezTo>
                  <a:pt x="219672" y="24529"/>
                  <a:pt x="381562" y="20547"/>
                  <a:pt x="742563" y="0"/>
                </a:cubicBezTo>
                <a:cubicBezTo>
                  <a:pt x="1103564" y="-20547"/>
                  <a:pt x="1297913" y="-21963"/>
                  <a:pt x="1457623" y="0"/>
                </a:cubicBezTo>
                <a:cubicBezTo>
                  <a:pt x="1617333" y="21963"/>
                  <a:pt x="2254527" y="13060"/>
                  <a:pt x="2750232" y="0"/>
                </a:cubicBezTo>
                <a:cubicBezTo>
                  <a:pt x="2760981" y="240986"/>
                  <a:pt x="2731286" y="357199"/>
                  <a:pt x="2750232" y="607551"/>
                </a:cubicBezTo>
                <a:cubicBezTo>
                  <a:pt x="2769178" y="857903"/>
                  <a:pt x="2767454" y="954081"/>
                  <a:pt x="2750232" y="1195712"/>
                </a:cubicBezTo>
                <a:cubicBezTo>
                  <a:pt x="2733010" y="1437343"/>
                  <a:pt x="2776790" y="1672031"/>
                  <a:pt x="2750232" y="1938992"/>
                </a:cubicBezTo>
                <a:cubicBezTo>
                  <a:pt x="2387583" y="1922659"/>
                  <a:pt x="2196311" y="1906370"/>
                  <a:pt x="2007669" y="1938992"/>
                </a:cubicBezTo>
                <a:cubicBezTo>
                  <a:pt x="1819027" y="1971614"/>
                  <a:pt x="1558500" y="1920207"/>
                  <a:pt x="1375116" y="1938992"/>
                </a:cubicBezTo>
                <a:cubicBezTo>
                  <a:pt x="1191732" y="1957777"/>
                  <a:pt x="998234" y="1933724"/>
                  <a:pt x="770065" y="1938992"/>
                </a:cubicBezTo>
                <a:cubicBezTo>
                  <a:pt x="541896" y="1944260"/>
                  <a:pt x="186836" y="1911249"/>
                  <a:pt x="0" y="1938992"/>
                </a:cubicBezTo>
                <a:cubicBezTo>
                  <a:pt x="15307" y="1768458"/>
                  <a:pt x="18045" y="1456807"/>
                  <a:pt x="0" y="1273271"/>
                </a:cubicBezTo>
                <a:cubicBezTo>
                  <a:pt x="-18045" y="1089735"/>
                  <a:pt x="470" y="906934"/>
                  <a:pt x="0" y="588161"/>
                </a:cubicBezTo>
                <a:cubicBezTo>
                  <a:pt x="-470" y="269388"/>
                  <a:pt x="7743" y="252887"/>
                  <a:pt x="0" y="0"/>
                </a:cubicBezTo>
                <a:close/>
              </a:path>
            </a:pathLst>
          </a:custGeom>
          <a:noFill/>
          <a:ln w="38100">
            <a:noFill/>
            <a:extLst>
              <a:ext uri="{C807C97D-BFC1-408E-A445-0C87EB9F89A2}">
                <ask:lineSketchStyleProps xmlns:ask="http://schemas.microsoft.com/office/drawing/2018/sketchyshapes" sd="194451696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1">
            <a:spAutoFit/>
          </a:bodyPr>
          <a:lstStyle/>
          <a:p>
            <a:pPr algn="ctr" rtl="1"/>
            <a:r>
              <a:rPr lang="ar-AE" sz="40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شاهد هذا المقطع المرئي ثم أجب عن الأسئلة التالية :  </a:t>
            </a:r>
            <a:endParaRPr lang="ar-AE" sz="2100" dirty="0">
              <a:cs typeface="AL-Hor" pitchFamily="2" charset="-78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7F534B90-40C9-45E3-A0FF-866DB5371784}"/>
              </a:ext>
            </a:extLst>
          </p:cNvPr>
          <p:cNvSpPr txBox="1"/>
          <p:nvPr/>
        </p:nvSpPr>
        <p:spPr>
          <a:xfrm>
            <a:off x="84208" y="-64490"/>
            <a:ext cx="4508363" cy="707886"/>
          </a:xfrm>
          <a:custGeom>
            <a:avLst/>
            <a:gdLst>
              <a:gd name="connsiteX0" fmla="*/ 0 w 4508363"/>
              <a:gd name="connsiteY0" fmla="*/ 0 h 707886"/>
              <a:gd name="connsiteX1" fmla="*/ 734219 w 4508363"/>
              <a:gd name="connsiteY1" fmla="*/ 0 h 707886"/>
              <a:gd name="connsiteX2" fmla="*/ 1423355 w 4508363"/>
              <a:gd name="connsiteY2" fmla="*/ 0 h 707886"/>
              <a:gd name="connsiteX3" fmla="*/ 2157574 w 4508363"/>
              <a:gd name="connsiteY3" fmla="*/ 0 h 707886"/>
              <a:gd name="connsiteX4" fmla="*/ 2711458 w 4508363"/>
              <a:gd name="connsiteY4" fmla="*/ 0 h 707886"/>
              <a:gd name="connsiteX5" fmla="*/ 3265343 w 4508363"/>
              <a:gd name="connsiteY5" fmla="*/ 0 h 707886"/>
              <a:gd name="connsiteX6" fmla="*/ 3774144 w 4508363"/>
              <a:gd name="connsiteY6" fmla="*/ 0 h 707886"/>
              <a:gd name="connsiteX7" fmla="*/ 4508363 w 4508363"/>
              <a:gd name="connsiteY7" fmla="*/ 0 h 707886"/>
              <a:gd name="connsiteX8" fmla="*/ 4508363 w 4508363"/>
              <a:gd name="connsiteY8" fmla="*/ 353943 h 707886"/>
              <a:gd name="connsiteX9" fmla="*/ 4508363 w 4508363"/>
              <a:gd name="connsiteY9" fmla="*/ 707886 h 707886"/>
              <a:gd name="connsiteX10" fmla="*/ 3999562 w 4508363"/>
              <a:gd name="connsiteY10" fmla="*/ 707886 h 707886"/>
              <a:gd name="connsiteX11" fmla="*/ 3310427 w 4508363"/>
              <a:gd name="connsiteY11" fmla="*/ 707886 h 707886"/>
              <a:gd name="connsiteX12" fmla="*/ 2801626 w 4508363"/>
              <a:gd name="connsiteY12" fmla="*/ 707886 h 707886"/>
              <a:gd name="connsiteX13" fmla="*/ 2202657 w 4508363"/>
              <a:gd name="connsiteY13" fmla="*/ 707886 h 707886"/>
              <a:gd name="connsiteX14" fmla="*/ 1468438 w 4508363"/>
              <a:gd name="connsiteY14" fmla="*/ 707886 h 707886"/>
              <a:gd name="connsiteX15" fmla="*/ 914554 w 4508363"/>
              <a:gd name="connsiteY15" fmla="*/ 707886 h 707886"/>
              <a:gd name="connsiteX16" fmla="*/ 0 w 4508363"/>
              <a:gd name="connsiteY16" fmla="*/ 707886 h 707886"/>
              <a:gd name="connsiteX17" fmla="*/ 0 w 4508363"/>
              <a:gd name="connsiteY17" fmla="*/ 375180 h 707886"/>
              <a:gd name="connsiteX18" fmla="*/ 0 w 4508363"/>
              <a:gd name="connsiteY18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508363" h="707886" extrusionOk="0">
                <a:moveTo>
                  <a:pt x="0" y="0"/>
                </a:moveTo>
                <a:cubicBezTo>
                  <a:pt x="285024" y="19782"/>
                  <a:pt x="378672" y="-32366"/>
                  <a:pt x="734219" y="0"/>
                </a:cubicBezTo>
                <a:cubicBezTo>
                  <a:pt x="1089766" y="32366"/>
                  <a:pt x="1164858" y="-17684"/>
                  <a:pt x="1423355" y="0"/>
                </a:cubicBezTo>
                <a:cubicBezTo>
                  <a:pt x="1681852" y="17684"/>
                  <a:pt x="2000695" y="-19686"/>
                  <a:pt x="2157574" y="0"/>
                </a:cubicBezTo>
                <a:cubicBezTo>
                  <a:pt x="2314453" y="19686"/>
                  <a:pt x="2480709" y="26865"/>
                  <a:pt x="2711458" y="0"/>
                </a:cubicBezTo>
                <a:cubicBezTo>
                  <a:pt x="2942207" y="-26865"/>
                  <a:pt x="3046009" y="19227"/>
                  <a:pt x="3265343" y="0"/>
                </a:cubicBezTo>
                <a:cubicBezTo>
                  <a:pt x="3484678" y="-19227"/>
                  <a:pt x="3537927" y="-14215"/>
                  <a:pt x="3774144" y="0"/>
                </a:cubicBezTo>
                <a:cubicBezTo>
                  <a:pt x="4010361" y="14215"/>
                  <a:pt x="4350325" y="6474"/>
                  <a:pt x="4508363" y="0"/>
                </a:cubicBezTo>
                <a:cubicBezTo>
                  <a:pt x="4513160" y="170783"/>
                  <a:pt x="4519540" y="249018"/>
                  <a:pt x="4508363" y="353943"/>
                </a:cubicBezTo>
                <a:cubicBezTo>
                  <a:pt x="4497186" y="458868"/>
                  <a:pt x="4495557" y="538446"/>
                  <a:pt x="4508363" y="707886"/>
                </a:cubicBezTo>
                <a:cubicBezTo>
                  <a:pt x="4383660" y="711665"/>
                  <a:pt x="4248104" y="721197"/>
                  <a:pt x="3999562" y="707886"/>
                </a:cubicBezTo>
                <a:cubicBezTo>
                  <a:pt x="3751020" y="694575"/>
                  <a:pt x="3582279" y="722113"/>
                  <a:pt x="3310427" y="707886"/>
                </a:cubicBezTo>
                <a:cubicBezTo>
                  <a:pt x="3038576" y="693659"/>
                  <a:pt x="3015856" y="709978"/>
                  <a:pt x="2801626" y="707886"/>
                </a:cubicBezTo>
                <a:cubicBezTo>
                  <a:pt x="2587396" y="705794"/>
                  <a:pt x="2404636" y="709589"/>
                  <a:pt x="2202657" y="707886"/>
                </a:cubicBezTo>
                <a:cubicBezTo>
                  <a:pt x="2000678" y="706183"/>
                  <a:pt x="1768195" y="718932"/>
                  <a:pt x="1468438" y="707886"/>
                </a:cubicBezTo>
                <a:cubicBezTo>
                  <a:pt x="1168681" y="696840"/>
                  <a:pt x="1037729" y="728173"/>
                  <a:pt x="914554" y="707886"/>
                </a:cubicBezTo>
                <a:cubicBezTo>
                  <a:pt x="791379" y="687599"/>
                  <a:pt x="186746" y="698016"/>
                  <a:pt x="0" y="707886"/>
                </a:cubicBezTo>
                <a:cubicBezTo>
                  <a:pt x="-5290" y="597019"/>
                  <a:pt x="-14262" y="505434"/>
                  <a:pt x="0" y="375180"/>
                </a:cubicBezTo>
                <a:cubicBezTo>
                  <a:pt x="14262" y="244926"/>
                  <a:pt x="-4750" y="93849"/>
                  <a:pt x="0" y="0"/>
                </a:cubicBezTo>
                <a:close/>
              </a:path>
            </a:pathLst>
          </a:custGeom>
          <a:noFill/>
          <a:ln w="38100">
            <a:noFill/>
            <a:extLst>
              <a:ext uri="{C807C97D-BFC1-408E-A445-0C87EB9F89A2}">
                <ask:lineSketchStyleProps xmlns:ask="http://schemas.microsoft.com/office/drawing/2018/sketchyshapes" sd="194451696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1">
            <a:spAutoFit/>
          </a:bodyPr>
          <a:lstStyle/>
          <a:p>
            <a:pPr algn="ctr" rtl="1"/>
            <a:r>
              <a:rPr lang="ar-AE" sz="4000" b="1" dirty="0">
                <a:solidFill>
                  <a:srgbClr val="FF00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ما هو الإدغام ؟</a:t>
            </a:r>
            <a:endParaRPr lang="ar-AE" sz="2100" dirty="0">
              <a:solidFill>
                <a:srgbClr val="FF0000"/>
              </a:solidFill>
              <a:cs typeface="AL-Hor" pitchFamily="2" charset="-78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AB68E082-A585-4014-8608-D94AF835E451}"/>
              </a:ext>
            </a:extLst>
          </p:cNvPr>
          <p:cNvSpPr txBox="1"/>
          <p:nvPr/>
        </p:nvSpPr>
        <p:spPr>
          <a:xfrm>
            <a:off x="84208" y="643396"/>
            <a:ext cx="4508363" cy="954107"/>
          </a:xfrm>
          <a:custGeom>
            <a:avLst/>
            <a:gdLst>
              <a:gd name="connsiteX0" fmla="*/ 0 w 4508363"/>
              <a:gd name="connsiteY0" fmla="*/ 0 h 954107"/>
              <a:gd name="connsiteX1" fmla="*/ 734219 w 4508363"/>
              <a:gd name="connsiteY1" fmla="*/ 0 h 954107"/>
              <a:gd name="connsiteX2" fmla="*/ 1423355 w 4508363"/>
              <a:gd name="connsiteY2" fmla="*/ 0 h 954107"/>
              <a:gd name="connsiteX3" fmla="*/ 2157574 w 4508363"/>
              <a:gd name="connsiteY3" fmla="*/ 0 h 954107"/>
              <a:gd name="connsiteX4" fmla="*/ 2711458 w 4508363"/>
              <a:gd name="connsiteY4" fmla="*/ 0 h 954107"/>
              <a:gd name="connsiteX5" fmla="*/ 3265343 w 4508363"/>
              <a:gd name="connsiteY5" fmla="*/ 0 h 954107"/>
              <a:gd name="connsiteX6" fmla="*/ 3774144 w 4508363"/>
              <a:gd name="connsiteY6" fmla="*/ 0 h 954107"/>
              <a:gd name="connsiteX7" fmla="*/ 4508363 w 4508363"/>
              <a:gd name="connsiteY7" fmla="*/ 0 h 954107"/>
              <a:gd name="connsiteX8" fmla="*/ 4508363 w 4508363"/>
              <a:gd name="connsiteY8" fmla="*/ 477054 h 954107"/>
              <a:gd name="connsiteX9" fmla="*/ 4508363 w 4508363"/>
              <a:gd name="connsiteY9" fmla="*/ 954107 h 954107"/>
              <a:gd name="connsiteX10" fmla="*/ 3999562 w 4508363"/>
              <a:gd name="connsiteY10" fmla="*/ 954107 h 954107"/>
              <a:gd name="connsiteX11" fmla="*/ 3310427 w 4508363"/>
              <a:gd name="connsiteY11" fmla="*/ 954107 h 954107"/>
              <a:gd name="connsiteX12" fmla="*/ 2801626 w 4508363"/>
              <a:gd name="connsiteY12" fmla="*/ 954107 h 954107"/>
              <a:gd name="connsiteX13" fmla="*/ 2202657 w 4508363"/>
              <a:gd name="connsiteY13" fmla="*/ 954107 h 954107"/>
              <a:gd name="connsiteX14" fmla="*/ 1468438 w 4508363"/>
              <a:gd name="connsiteY14" fmla="*/ 954107 h 954107"/>
              <a:gd name="connsiteX15" fmla="*/ 914554 w 4508363"/>
              <a:gd name="connsiteY15" fmla="*/ 954107 h 954107"/>
              <a:gd name="connsiteX16" fmla="*/ 0 w 4508363"/>
              <a:gd name="connsiteY16" fmla="*/ 954107 h 954107"/>
              <a:gd name="connsiteX17" fmla="*/ 0 w 4508363"/>
              <a:gd name="connsiteY17" fmla="*/ 505677 h 954107"/>
              <a:gd name="connsiteX18" fmla="*/ 0 w 4508363"/>
              <a:gd name="connsiteY18" fmla="*/ 0 h 954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508363" h="954107" extrusionOk="0">
                <a:moveTo>
                  <a:pt x="0" y="0"/>
                </a:moveTo>
                <a:cubicBezTo>
                  <a:pt x="285024" y="19782"/>
                  <a:pt x="378672" y="-32366"/>
                  <a:pt x="734219" y="0"/>
                </a:cubicBezTo>
                <a:cubicBezTo>
                  <a:pt x="1089766" y="32366"/>
                  <a:pt x="1164858" y="-17684"/>
                  <a:pt x="1423355" y="0"/>
                </a:cubicBezTo>
                <a:cubicBezTo>
                  <a:pt x="1681852" y="17684"/>
                  <a:pt x="2000695" y="-19686"/>
                  <a:pt x="2157574" y="0"/>
                </a:cubicBezTo>
                <a:cubicBezTo>
                  <a:pt x="2314453" y="19686"/>
                  <a:pt x="2480709" y="26865"/>
                  <a:pt x="2711458" y="0"/>
                </a:cubicBezTo>
                <a:cubicBezTo>
                  <a:pt x="2942207" y="-26865"/>
                  <a:pt x="3046009" y="19227"/>
                  <a:pt x="3265343" y="0"/>
                </a:cubicBezTo>
                <a:cubicBezTo>
                  <a:pt x="3484678" y="-19227"/>
                  <a:pt x="3537927" y="-14215"/>
                  <a:pt x="3774144" y="0"/>
                </a:cubicBezTo>
                <a:cubicBezTo>
                  <a:pt x="4010361" y="14215"/>
                  <a:pt x="4350325" y="6474"/>
                  <a:pt x="4508363" y="0"/>
                </a:cubicBezTo>
                <a:cubicBezTo>
                  <a:pt x="4488430" y="125318"/>
                  <a:pt x="4518432" y="328662"/>
                  <a:pt x="4508363" y="477054"/>
                </a:cubicBezTo>
                <a:cubicBezTo>
                  <a:pt x="4498294" y="625446"/>
                  <a:pt x="4490268" y="797307"/>
                  <a:pt x="4508363" y="954107"/>
                </a:cubicBezTo>
                <a:cubicBezTo>
                  <a:pt x="4383660" y="957886"/>
                  <a:pt x="4248104" y="967418"/>
                  <a:pt x="3999562" y="954107"/>
                </a:cubicBezTo>
                <a:cubicBezTo>
                  <a:pt x="3751020" y="940796"/>
                  <a:pt x="3582279" y="968334"/>
                  <a:pt x="3310427" y="954107"/>
                </a:cubicBezTo>
                <a:cubicBezTo>
                  <a:pt x="3038576" y="939880"/>
                  <a:pt x="3015856" y="956199"/>
                  <a:pt x="2801626" y="954107"/>
                </a:cubicBezTo>
                <a:cubicBezTo>
                  <a:pt x="2587396" y="952015"/>
                  <a:pt x="2404636" y="955810"/>
                  <a:pt x="2202657" y="954107"/>
                </a:cubicBezTo>
                <a:cubicBezTo>
                  <a:pt x="2000678" y="952404"/>
                  <a:pt x="1768195" y="965153"/>
                  <a:pt x="1468438" y="954107"/>
                </a:cubicBezTo>
                <a:cubicBezTo>
                  <a:pt x="1168681" y="943061"/>
                  <a:pt x="1037729" y="974394"/>
                  <a:pt x="914554" y="954107"/>
                </a:cubicBezTo>
                <a:cubicBezTo>
                  <a:pt x="791379" y="933820"/>
                  <a:pt x="186746" y="944237"/>
                  <a:pt x="0" y="954107"/>
                </a:cubicBezTo>
                <a:cubicBezTo>
                  <a:pt x="3523" y="741840"/>
                  <a:pt x="-19454" y="707075"/>
                  <a:pt x="0" y="505677"/>
                </a:cubicBezTo>
                <a:cubicBezTo>
                  <a:pt x="19454" y="304279"/>
                  <a:pt x="8766" y="214041"/>
                  <a:pt x="0" y="0"/>
                </a:cubicBezTo>
                <a:close/>
              </a:path>
            </a:pathLst>
          </a:custGeom>
          <a:noFill/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94451696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1">
            <a:spAutoFit/>
          </a:bodyPr>
          <a:lstStyle/>
          <a:p>
            <a:pPr algn="ctr" rtl="1"/>
            <a:r>
              <a:rPr lang="ar-AE" sz="28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التقاء حرف ساكن بحرف متحرك بحيث يصيران حرفا واحدا مشددا .</a:t>
            </a:r>
            <a:endParaRPr lang="ar-AE" sz="2800" dirty="0">
              <a:cs typeface="AL-Hor" pitchFamily="2" charset="-78"/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CC68EAE2-79DD-414F-AB2D-0AC6FF0AB007}"/>
              </a:ext>
            </a:extLst>
          </p:cNvPr>
          <p:cNvSpPr txBox="1"/>
          <p:nvPr/>
        </p:nvSpPr>
        <p:spPr>
          <a:xfrm>
            <a:off x="1410" y="1544495"/>
            <a:ext cx="4508363" cy="707886"/>
          </a:xfrm>
          <a:custGeom>
            <a:avLst/>
            <a:gdLst>
              <a:gd name="connsiteX0" fmla="*/ 0 w 4508363"/>
              <a:gd name="connsiteY0" fmla="*/ 0 h 707886"/>
              <a:gd name="connsiteX1" fmla="*/ 734219 w 4508363"/>
              <a:gd name="connsiteY1" fmla="*/ 0 h 707886"/>
              <a:gd name="connsiteX2" fmla="*/ 1423355 w 4508363"/>
              <a:gd name="connsiteY2" fmla="*/ 0 h 707886"/>
              <a:gd name="connsiteX3" fmla="*/ 2157574 w 4508363"/>
              <a:gd name="connsiteY3" fmla="*/ 0 h 707886"/>
              <a:gd name="connsiteX4" fmla="*/ 2711458 w 4508363"/>
              <a:gd name="connsiteY4" fmla="*/ 0 h 707886"/>
              <a:gd name="connsiteX5" fmla="*/ 3265343 w 4508363"/>
              <a:gd name="connsiteY5" fmla="*/ 0 h 707886"/>
              <a:gd name="connsiteX6" fmla="*/ 3774144 w 4508363"/>
              <a:gd name="connsiteY6" fmla="*/ 0 h 707886"/>
              <a:gd name="connsiteX7" fmla="*/ 4508363 w 4508363"/>
              <a:gd name="connsiteY7" fmla="*/ 0 h 707886"/>
              <a:gd name="connsiteX8" fmla="*/ 4508363 w 4508363"/>
              <a:gd name="connsiteY8" fmla="*/ 353943 h 707886"/>
              <a:gd name="connsiteX9" fmla="*/ 4508363 w 4508363"/>
              <a:gd name="connsiteY9" fmla="*/ 707886 h 707886"/>
              <a:gd name="connsiteX10" fmla="*/ 3999562 w 4508363"/>
              <a:gd name="connsiteY10" fmla="*/ 707886 h 707886"/>
              <a:gd name="connsiteX11" fmla="*/ 3310427 w 4508363"/>
              <a:gd name="connsiteY11" fmla="*/ 707886 h 707886"/>
              <a:gd name="connsiteX12" fmla="*/ 2801626 w 4508363"/>
              <a:gd name="connsiteY12" fmla="*/ 707886 h 707886"/>
              <a:gd name="connsiteX13" fmla="*/ 2202657 w 4508363"/>
              <a:gd name="connsiteY13" fmla="*/ 707886 h 707886"/>
              <a:gd name="connsiteX14" fmla="*/ 1468438 w 4508363"/>
              <a:gd name="connsiteY14" fmla="*/ 707886 h 707886"/>
              <a:gd name="connsiteX15" fmla="*/ 914554 w 4508363"/>
              <a:gd name="connsiteY15" fmla="*/ 707886 h 707886"/>
              <a:gd name="connsiteX16" fmla="*/ 0 w 4508363"/>
              <a:gd name="connsiteY16" fmla="*/ 707886 h 707886"/>
              <a:gd name="connsiteX17" fmla="*/ 0 w 4508363"/>
              <a:gd name="connsiteY17" fmla="*/ 375180 h 707886"/>
              <a:gd name="connsiteX18" fmla="*/ 0 w 4508363"/>
              <a:gd name="connsiteY18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508363" h="707886" extrusionOk="0">
                <a:moveTo>
                  <a:pt x="0" y="0"/>
                </a:moveTo>
                <a:cubicBezTo>
                  <a:pt x="285024" y="19782"/>
                  <a:pt x="378672" y="-32366"/>
                  <a:pt x="734219" y="0"/>
                </a:cubicBezTo>
                <a:cubicBezTo>
                  <a:pt x="1089766" y="32366"/>
                  <a:pt x="1164858" y="-17684"/>
                  <a:pt x="1423355" y="0"/>
                </a:cubicBezTo>
                <a:cubicBezTo>
                  <a:pt x="1681852" y="17684"/>
                  <a:pt x="2000695" y="-19686"/>
                  <a:pt x="2157574" y="0"/>
                </a:cubicBezTo>
                <a:cubicBezTo>
                  <a:pt x="2314453" y="19686"/>
                  <a:pt x="2480709" y="26865"/>
                  <a:pt x="2711458" y="0"/>
                </a:cubicBezTo>
                <a:cubicBezTo>
                  <a:pt x="2942207" y="-26865"/>
                  <a:pt x="3046009" y="19227"/>
                  <a:pt x="3265343" y="0"/>
                </a:cubicBezTo>
                <a:cubicBezTo>
                  <a:pt x="3484678" y="-19227"/>
                  <a:pt x="3537927" y="-14215"/>
                  <a:pt x="3774144" y="0"/>
                </a:cubicBezTo>
                <a:cubicBezTo>
                  <a:pt x="4010361" y="14215"/>
                  <a:pt x="4350325" y="6474"/>
                  <a:pt x="4508363" y="0"/>
                </a:cubicBezTo>
                <a:cubicBezTo>
                  <a:pt x="4513160" y="170783"/>
                  <a:pt x="4519540" y="249018"/>
                  <a:pt x="4508363" y="353943"/>
                </a:cubicBezTo>
                <a:cubicBezTo>
                  <a:pt x="4497186" y="458868"/>
                  <a:pt x="4495557" y="538446"/>
                  <a:pt x="4508363" y="707886"/>
                </a:cubicBezTo>
                <a:cubicBezTo>
                  <a:pt x="4383660" y="711665"/>
                  <a:pt x="4248104" y="721197"/>
                  <a:pt x="3999562" y="707886"/>
                </a:cubicBezTo>
                <a:cubicBezTo>
                  <a:pt x="3751020" y="694575"/>
                  <a:pt x="3582279" y="722113"/>
                  <a:pt x="3310427" y="707886"/>
                </a:cubicBezTo>
                <a:cubicBezTo>
                  <a:pt x="3038576" y="693659"/>
                  <a:pt x="3015856" y="709978"/>
                  <a:pt x="2801626" y="707886"/>
                </a:cubicBezTo>
                <a:cubicBezTo>
                  <a:pt x="2587396" y="705794"/>
                  <a:pt x="2404636" y="709589"/>
                  <a:pt x="2202657" y="707886"/>
                </a:cubicBezTo>
                <a:cubicBezTo>
                  <a:pt x="2000678" y="706183"/>
                  <a:pt x="1768195" y="718932"/>
                  <a:pt x="1468438" y="707886"/>
                </a:cubicBezTo>
                <a:cubicBezTo>
                  <a:pt x="1168681" y="696840"/>
                  <a:pt x="1037729" y="728173"/>
                  <a:pt x="914554" y="707886"/>
                </a:cubicBezTo>
                <a:cubicBezTo>
                  <a:pt x="791379" y="687599"/>
                  <a:pt x="186746" y="698016"/>
                  <a:pt x="0" y="707886"/>
                </a:cubicBezTo>
                <a:cubicBezTo>
                  <a:pt x="-5290" y="597019"/>
                  <a:pt x="-14262" y="505434"/>
                  <a:pt x="0" y="375180"/>
                </a:cubicBezTo>
                <a:cubicBezTo>
                  <a:pt x="14262" y="244926"/>
                  <a:pt x="-4750" y="93849"/>
                  <a:pt x="0" y="0"/>
                </a:cubicBezTo>
                <a:close/>
              </a:path>
            </a:pathLst>
          </a:custGeom>
          <a:noFill/>
          <a:ln w="38100">
            <a:noFill/>
            <a:extLst>
              <a:ext uri="{C807C97D-BFC1-408E-A445-0C87EB9F89A2}">
                <ask:lineSketchStyleProps xmlns:ask="http://schemas.microsoft.com/office/drawing/2018/sketchyshapes" sd="194451696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1">
            <a:spAutoFit/>
          </a:bodyPr>
          <a:lstStyle/>
          <a:p>
            <a:pPr algn="ctr" rtl="1"/>
            <a:r>
              <a:rPr lang="ar-AE" sz="4000" b="1" dirty="0">
                <a:solidFill>
                  <a:srgbClr val="FF00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ما هو عدد أحرف الإدغام ؟</a:t>
            </a:r>
            <a:endParaRPr lang="ar-AE" sz="2100" dirty="0">
              <a:solidFill>
                <a:srgbClr val="FF0000"/>
              </a:solidFill>
              <a:cs typeface="AL-Hor" pitchFamily="2" charset="-78"/>
            </a:endParaRPr>
          </a:p>
        </p:txBody>
      </p:sp>
      <p:pic>
        <p:nvPicPr>
          <p:cNvPr id="18" name="Picture 1">
            <a:extLst>
              <a:ext uri="{FF2B5EF4-FFF2-40B4-BE49-F238E27FC236}">
                <a16:creationId xmlns:a16="http://schemas.microsoft.com/office/drawing/2014/main" id="{27651C7F-1B18-4603-B5AB-AD5A6541713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85" t="15895" b="2906"/>
          <a:stretch/>
        </p:blipFill>
        <p:spPr bwMode="auto">
          <a:xfrm>
            <a:off x="8038078" y="-7067"/>
            <a:ext cx="4238211" cy="4461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مربع نص 18">
            <a:extLst>
              <a:ext uri="{FF2B5EF4-FFF2-40B4-BE49-F238E27FC236}">
                <a16:creationId xmlns:a16="http://schemas.microsoft.com/office/drawing/2014/main" id="{01B8C62B-8BBC-4171-B746-F3DA59AC3777}"/>
              </a:ext>
            </a:extLst>
          </p:cNvPr>
          <p:cNvSpPr txBox="1"/>
          <p:nvPr/>
        </p:nvSpPr>
        <p:spPr>
          <a:xfrm>
            <a:off x="84208" y="2140602"/>
            <a:ext cx="4365618" cy="523220"/>
          </a:xfrm>
          <a:custGeom>
            <a:avLst/>
            <a:gdLst>
              <a:gd name="connsiteX0" fmla="*/ 0 w 4365618"/>
              <a:gd name="connsiteY0" fmla="*/ 0 h 523220"/>
              <a:gd name="connsiteX1" fmla="*/ 710972 w 4365618"/>
              <a:gd name="connsiteY1" fmla="*/ 0 h 523220"/>
              <a:gd name="connsiteX2" fmla="*/ 1378288 w 4365618"/>
              <a:gd name="connsiteY2" fmla="*/ 0 h 523220"/>
              <a:gd name="connsiteX3" fmla="*/ 2089260 w 4365618"/>
              <a:gd name="connsiteY3" fmla="*/ 0 h 523220"/>
              <a:gd name="connsiteX4" fmla="*/ 2625607 w 4365618"/>
              <a:gd name="connsiteY4" fmla="*/ 0 h 523220"/>
              <a:gd name="connsiteX5" fmla="*/ 3161955 w 4365618"/>
              <a:gd name="connsiteY5" fmla="*/ 0 h 523220"/>
              <a:gd name="connsiteX6" fmla="*/ 3654646 w 4365618"/>
              <a:gd name="connsiteY6" fmla="*/ 0 h 523220"/>
              <a:gd name="connsiteX7" fmla="*/ 4365618 w 4365618"/>
              <a:gd name="connsiteY7" fmla="*/ 0 h 523220"/>
              <a:gd name="connsiteX8" fmla="*/ 4365618 w 4365618"/>
              <a:gd name="connsiteY8" fmla="*/ 523220 h 523220"/>
              <a:gd name="connsiteX9" fmla="*/ 3698302 w 4365618"/>
              <a:gd name="connsiteY9" fmla="*/ 523220 h 523220"/>
              <a:gd name="connsiteX10" fmla="*/ 3161955 w 4365618"/>
              <a:gd name="connsiteY10" fmla="*/ 523220 h 523220"/>
              <a:gd name="connsiteX11" fmla="*/ 2494639 w 4365618"/>
              <a:gd name="connsiteY11" fmla="*/ 523220 h 523220"/>
              <a:gd name="connsiteX12" fmla="*/ 2001948 w 4365618"/>
              <a:gd name="connsiteY12" fmla="*/ 523220 h 523220"/>
              <a:gd name="connsiteX13" fmla="*/ 1421944 w 4365618"/>
              <a:gd name="connsiteY13" fmla="*/ 523220 h 523220"/>
              <a:gd name="connsiteX14" fmla="*/ 710972 w 4365618"/>
              <a:gd name="connsiteY14" fmla="*/ 523220 h 523220"/>
              <a:gd name="connsiteX15" fmla="*/ 0 w 4365618"/>
              <a:gd name="connsiteY15" fmla="*/ 523220 h 523220"/>
              <a:gd name="connsiteX16" fmla="*/ 0 w 4365618"/>
              <a:gd name="connsiteY16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365618" h="523220" extrusionOk="0">
                <a:moveTo>
                  <a:pt x="0" y="0"/>
                </a:moveTo>
                <a:cubicBezTo>
                  <a:pt x="314142" y="28783"/>
                  <a:pt x="423660" y="4187"/>
                  <a:pt x="710972" y="0"/>
                </a:cubicBezTo>
                <a:cubicBezTo>
                  <a:pt x="998284" y="-4187"/>
                  <a:pt x="1102427" y="13739"/>
                  <a:pt x="1378288" y="0"/>
                </a:cubicBezTo>
                <a:cubicBezTo>
                  <a:pt x="1654149" y="-13739"/>
                  <a:pt x="1826461" y="10501"/>
                  <a:pt x="2089260" y="0"/>
                </a:cubicBezTo>
                <a:cubicBezTo>
                  <a:pt x="2352059" y="-10501"/>
                  <a:pt x="2429690" y="17779"/>
                  <a:pt x="2625607" y="0"/>
                </a:cubicBezTo>
                <a:cubicBezTo>
                  <a:pt x="2821524" y="-17779"/>
                  <a:pt x="2990303" y="19030"/>
                  <a:pt x="3161955" y="0"/>
                </a:cubicBezTo>
                <a:cubicBezTo>
                  <a:pt x="3333607" y="-19030"/>
                  <a:pt x="3496190" y="17488"/>
                  <a:pt x="3654646" y="0"/>
                </a:cubicBezTo>
                <a:cubicBezTo>
                  <a:pt x="3813102" y="-17488"/>
                  <a:pt x="4030279" y="-5739"/>
                  <a:pt x="4365618" y="0"/>
                </a:cubicBezTo>
                <a:cubicBezTo>
                  <a:pt x="4361661" y="115230"/>
                  <a:pt x="4365166" y="397514"/>
                  <a:pt x="4365618" y="523220"/>
                </a:cubicBezTo>
                <a:cubicBezTo>
                  <a:pt x="4047610" y="549171"/>
                  <a:pt x="3961694" y="499296"/>
                  <a:pt x="3698302" y="523220"/>
                </a:cubicBezTo>
                <a:cubicBezTo>
                  <a:pt x="3434910" y="547144"/>
                  <a:pt x="3352453" y="530500"/>
                  <a:pt x="3161955" y="523220"/>
                </a:cubicBezTo>
                <a:cubicBezTo>
                  <a:pt x="2971457" y="515940"/>
                  <a:pt x="2686890" y="544399"/>
                  <a:pt x="2494639" y="523220"/>
                </a:cubicBezTo>
                <a:cubicBezTo>
                  <a:pt x="2302388" y="502041"/>
                  <a:pt x="2180504" y="520482"/>
                  <a:pt x="2001948" y="523220"/>
                </a:cubicBezTo>
                <a:cubicBezTo>
                  <a:pt x="1823392" y="525958"/>
                  <a:pt x="1575358" y="526017"/>
                  <a:pt x="1421944" y="523220"/>
                </a:cubicBezTo>
                <a:cubicBezTo>
                  <a:pt x="1268530" y="520423"/>
                  <a:pt x="1024823" y="515866"/>
                  <a:pt x="710972" y="523220"/>
                </a:cubicBezTo>
                <a:cubicBezTo>
                  <a:pt x="397121" y="530574"/>
                  <a:pt x="276900" y="556413"/>
                  <a:pt x="0" y="523220"/>
                </a:cubicBezTo>
                <a:cubicBezTo>
                  <a:pt x="-4596" y="275647"/>
                  <a:pt x="8364" y="145460"/>
                  <a:pt x="0" y="0"/>
                </a:cubicBezTo>
                <a:close/>
              </a:path>
            </a:pathLst>
          </a:custGeom>
          <a:noFill/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94451696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1">
            <a:spAutoFit/>
          </a:bodyPr>
          <a:lstStyle/>
          <a:p>
            <a:pPr algn="ctr" rtl="1"/>
            <a:r>
              <a:rPr lang="en-US" sz="28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6 </a:t>
            </a:r>
            <a:r>
              <a:rPr lang="ar-AE" sz="28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أحرف مجتمعة في كلمة : </a:t>
            </a:r>
            <a:r>
              <a:rPr lang="ar-AE" sz="2800" b="1" dirty="0">
                <a:solidFill>
                  <a:srgbClr val="FF00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يرملون</a:t>
            </a:r>
            <a:r>
              <a:rPr lang="ar-AE" sz="28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endParaRPr lang="ar-AE" sz="2800" dirty="0">
              <a:cs typeface="AL-Hor" pitchFamily="2" charset="-78"/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B3A7E993-7876-4878-9579-C53714E74442}"/>
              </a:ext>
            </a:extLst>
          </p:cNvPr>
          <p:cNvSpPr txBox="1"/>
          <p:nvPr/>
        </p:nvSpPr>
        <p:spPr>
          <a:xfrm>
            <a:off x="7732055" y="5262946"/>
            <a:ext cx="4508363" cy="1323439"/>
          </a:xfrm>
          <a:custGeom>
            <a:avLst/>
            <a:gdLst>
              <a:gd name="connsiteX0" fmla="*/ 0 w 4508363"/>
              <a:gd name="connsiteY0" fmla="*/ 0 h 1323439"/>
              <a:gd name="connsiteX1" fmla="*/ 734219 w 4508363"/>
              <a:gd name="connsiteY1" fmla="*/ 0 h 1323439"/>
              <a:gd name="connsiteX2" fmla="*/ 1423355 w 4508363"/>
              <a:gd name="connsiteY2" fmla="*/ 0 h 1323439"/>
              <a:gd name="connsiteX3" fmla="*/ 2157574 w 4508363"/>
              <a:gd name="connsiteY3" fmla="*/ 0 h 1323439"/>
              <a:gd name="connsiteX4" fmla="*/ 2711458 w 4508363"/>
              <a:gd name="connsiteY4" fmla="*/ 0 h 1323439"/>
              <a:gd name="connsiteX5" fmla="*/ 3265343 w 4508363"/>
              <a:gd name="connsiteY5" fmla="*/ 0 h 1323439"/>
              <a:gd name="connsiteX6" fmla="*/ 3774144 w 4508363"/>
              <a:gd name="connsiteY6" fmla="*/ 0 h 1323439"/>
              <a:gd name="connsiteX7" fmla="*/ 4508363 w 4508363"/>
              <a:gd name="connsiteY7" fmla="*/ 0 h 1323439"/>
              <a:gd name="connsiteX8" fmla="*/ 4508363 w 4508363"/>
              <a:gd name="connsiteY8" fmla="*/ 661720 h 1323439"/>
              <a:gd name="connsiteX9" fmla="*/ 4508363 w 4508363"/>
              <a:gd name="connsiteY9" fmla="*/ 1323439 h 1323439"/>
              <a:gd name="connsiteX10" fmla="*/ 3999562 w 4508363"/>
              <a:gd name="connsiteY10" fmla="*/ 1323439 h 1323439"/>
              <a:gd name="connsiteX11" fmla="*/ 3310427 w 4508363"/>
              <a:gd name="connsiteY11" fmla="*/ 1323439 h 1323439"/>
              <a:gd name="connsiteX12" fmla="*/ 2801626 w 4508363"/>
              <a:gd name="connsiteY12" fmla="*/ 1323439 h 1323439"/>
              <a:gd name="connsiteX13" fmla="*/ 2202657 w 4508363"/>
              <a:gd name="connsiteY13" fmla="*/ 1323439 h 1323439"/>
              <a:gd name="connsiteX14" fmla="*/ 1468438 w 4508363"/>
              <a:gd name="connsiteY14" fmla="*/ 1323439 h 1323439"/>
              <a:gd name="connsiteX15" fmla="*/ 914554 w 4508363"/>
              <a:gd name="connsiteY15" fmla="*/ 1323439 h 1323439"/>
              <a:gd name="connsiteX16" fmla="*/ 0 w 4508363"/>
              <a:gd name="connsiteY16" fmla="*/ 1323439 h 1323439"/>
              <a:gd name="connsiteX17" fmla="*/ 0 w 4508363"/>
              <a:gd name="connsiteY17" fmla="*/ 701423 h 1323439"/>
              <a:gd name="connsiteX18" fmla="*/ 0 w 4508363"/>
              <a:gd name="connsiteY18" fmla="*/ 0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508363" h="1323439" extrusionOk="0">
                <a:moveTo>
                  <a:pt x="0" y="0"/>
                </a:moveTo>
                <a:cubicBezTo>
                  <a:pt x="285024" y="19782"/>
                  <a:pt x="378672" y="-32366"/>
                  <a:pt x="734219" y="0"/>
                </a:cubicBezTo>
                <a:cubicBezTo>
                  <a:pt x="1089766" y="32366"/>
                  <a:pt x="1164858" y="-17684"/>
                  <a:pt x="1423355" y="0"/>
                </a:cubicBezTo>
                <a:cubicBezTo>
                  <a:pt x="1681852" y="17684"/>
                  <a:pt x="2000695" y="-19686"/>
                  <a:pt x="2157574" y="0"/>
                </a:cubicBezTo>
                <a:cubicBezTo>
                  <a:pt x="2314453" y="19686"/>
                  <a:pt x="2480709" y="26865"/>
                  <a:pt x="2711458" y="0"/>
                </a:cubicBezTo>
                <a:cubicBezTo>
                  <a:pt x="2942207" y="-26865"/>
                  <a:pt x="3046009" y="19227"/>
                  <a:pt x="3265343" y="0"/>
                </a:cubicBezTo>
                <a:cubicBezTo>
                  <a:pt x="3484678" y="-19227"/>
                  <a:pt x="3537927" y="-14215"/>
                  <a:pt x="3774144" y="0"/>
                </a:cubicBezTo>
                <a:cubicBezTo>
                  <a:pt x="4010361" y="14215"/>
                  <a:pt x="4350325" y="6474"/>
                  <a:pt x="4508363" y="0"/>
                </a:cubicBezTo>
                <a:cubicBezTo>
                  <a:pt x="4514421" y="162440"/>
                  <a:pt x="4482986" y="352517"/>
                  <a:pt x="4508363" y="661720"/>
                </a:cubicBezTo>
                <a:cubicBezTo>
                  <a:pt x="4533740" y="970923"/>
                  <a:pt x="4510755" y="1125219"/>
                  <a:pt x="4508363" y="1323439"/>
                </a:cubicBezTo>
                <a:cubicBezTo>
                  <a:pt x="4383660" y="1327218"/>
                  <a:pt x="4248104" y="1336750"/>
                  <a:pt x="3999562" y="1323439"/>
                </a:cubicBezTo>
                <a:cubicBezTo>
                  <a:pt x="3751020" y="1310128"/>
                  <a:pt x="3582279" y="1337666"/>
                  <a:pt x="3310427" y="1323439"/>
                </a:cubicBezTo>
                <a:cubicBezTo>
                  <a:pt x="3038576" y="1309212"/>
                  <a:pt x="3015856" y="1325531"/>
                  <a:pt x="2801626" y="1323439"/>
                </a:cubicBezTo>
                <a:cubicBezTo>
                  <a:pt x="2587396" y="1321347"/>
                  <a:pt x="2404636" y="1325142"/>
                  <a:pt x="2202657" y="1323439"/>
                </a:cubicBezTo>
                <a:cubicBezTo>
                  <a:pt x="2000678" y="1321736"/>
                  <a:pt x="1768195" y="1334485"/>
                  <a:pt x="1468438" y="1323439"/>
                </a:cubicBezTo>
                <a:cubicBezTo>
                  <a:pt x="1168681" y="1312393"/>
                  <a:pt x="1037729" y="1343726"/>
                  <a:pt x="914554" y="1323439"/>
                </a:cubicBezTo>
                <a:cubicBezTo>
                  <a:pt x="791379" y="1303152"/>
                  <a:pt x="186746" y="1313569"/>
                  <a:pt x="0" y="1323439"/>
                </a:cubicBezTo>
                <a:cubicBezTo>
                  <a:pt x="-424" y="1180494"/>
                  <a:pt x="-15797" y="982862"/>
                  <a:pt x="0" y="701423"/>
                </a:cubicBezTo>
                <a:cubicBezTo>
                  <a:pt x="15797" y="419984"/>
                  <a:pt x="361" y="209097"/>
                  <a:pt x="0" y="0"/>
                </a:cubicBezTo>
                <a:close/>
              </a:path>
            </a:pathLst>
          </a:custGeom>
          <a:noFill/>
          <a:ln w="38100">
            <a:noFill/>
            <a:extLst>
              <a:ext uri="{C807C97D-BFC1-408E-A445-0C87EB9F89A2}">
                <ask:lineSketchStyleProps xmlns:ask="http://schemas.microsoft.com/office/drawing/2018/sketchyshapes" sd="194451696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1">
            <a:spAutoFit/>
          </a:bodyPr>
          <a:lstStyle/>
          <a:p>
            <a:pPr algn="ctr" rtl="1"/>
            <a:r>
              <a:rPr lang="ar-AE" sz="4000" b="1" dirty="0">
                <a:solidFill>
                  <a:srgbClr val="FF00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استخرج من الآيات موضع الإدغام وحرف الإدغام ؟</a:t>
            </a:r>
            <a:endParaRPr lang="ar-AE" sz="2100" dirty="0">
              <a:solidFill>
                <a:srgbClr val="FF0000"/>
              </a:solidFill>
              <a:cs typeface="AL-Hor" pitchFamily="2" charset="-78"/>
            </a:endParaRPr>
          </a:p>
        </p:txBody>
      </p:sp>
      <p:pic>
        <p:nvPicPr>
          <p:cNvPr id="3080" name="Picture 8" descr="السهم صحيح ناقلات أيقونة, السهم السهم, رمز السهم, الرموز الصحيحة PNG  والمتجهات للتحميل مجانا">
            <a:extLst>
              <a:ext uri="{FF2B5EF4-FFF2-40B4-BE49-F238E27FC236}">
                <a16:creationId xmlns:a16="http://schemas.microsoft.com/office/drawing/2014/main" id="{18E7B672-39BB-4FCB-8502-4A9B96064C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33338">
            <a:off x="7671388" y="3912980"/>
            <a:ext cx="1648078" cy="1648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نجمة صفراء">
            <a:hlinkClick r:id="rId8" action="ppaction://hlinkpres?slideindex=1&amp;slidetitle="/>
            <a:extLst>
              <a:ext uri="{FF2B5EF4-FFF2-40B4-BE49-F238E27FC236}">
                <a16:creationId xmlns:a16="http://schemas.microsoft.com/office/drawing/2014/main" id="{845EAB3F-F56C-4D1E-B110-345F8C2459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4468" y="689089"/>
            <a:ext cx="1048700" cy="104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4476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034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/>
      <p:bldP spid="19" grpId="0" animBg="1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id="{967C2D51-D437-4F0A-937E-4FAE5AAAD5C1}"/>
              </a:ext>
            </a:extLst>
          </p:cNvPr>
          <p:cNvSpPr txBox="1"/>
          <p:nvPr/>
        </p:nvSpPr>
        <p:spPr>
          <a:xfrm>
            <a:off x="159026" y="291548"/>
            <a:ext cx="11860696" cy="6414052"/>
          </a:xfrm>
          <a:custGeom>
            <a:avLst/>
            <a:gdLst>
              <a:gd name="connsiteX0" fmla="*/ 0 w 11860696"/>
              <a:gd name="connsiteY0" fmla="*/ 0 h 6414052"/>
              <a:gd name="connsiteX1" fmla="*/ 341867 w 11860696"/>
              <a:gd name="connsiteY1" fmla="*/ 0 h 6414052"/>
              <a:gd name="connsiteX2" fmla="*/ 802341 w 11860696"/>
              <a:gd name="connsiteY2" fmla="*/ 0 h 6414052"/>
              <a:gd name="connsiteX3" fmla="*/ 1262815 w 11860696"/>
              <a:gd name="connsiteY3" fmla="*/ 0 h 6414052"/>
              <a:gd name="connsiteX4" fmla="*/ 1841896 w 11860696"/>
              <a:gd name="connsiteY4" fmla="*/ 0 h 6414052"/>
              <a:gd name="connsiteX5" fmla="*/ 2183763 w 11860696"/>
              <a:gd name="connsiteY5" fmla="*/ 0 h 6414052"/>
              <a:gd name="connsiteX6" fmla="*/ 2881451 w 11860696"/>
              <a:gd name="connsiteY6" fmla="*/ 0 h 6414052"/>
              <a:gd name="connsiteX7" fmla="*/ 3697746 w 11860696"/>
              <a:gd name="connsiteY7" fmla="*/ 0 h 6414052"/>
              <a:gd name="connsiteX8" fmla="*/ 4395434 w 11860696"/>
              <a:gd name="connsiteY8" fmla="*/ 0 h 6414052"/>
              <a:gd name="connsiteX9" fmla="*/ 4855908 w 11860696"/>
              <a:gd name="connsiteY9" fmla="*/ 0 h 6414052"/>
              <a:gd name="connsiteX10" fmla="*/ 5434990 w 11860696"/>
              <a:gd name="connsiteY10" fmla="*/ 0 h 6414052"/>
              <a:gd name="connsiteX11" fmla="*/ 5895464 w 11860696"/>
              <a:gd name="connsiteY11" fmla="*/ 0 h 6414052"/>
              <a:gd name="connsiteX12" fmla="*/ 6711759 w 11860696"/>
              <a:gd name="connsiteY12" fmla="*/ 0 h 6414052"/>
              <a:gd name="connsiteX13" fmla="*/ 7646660 w 11860696"/>
              <a:gd name="connsiteY13" fmla="*/ 0 h 6414052"/>
              <a:gd name="connsiteX14" fmla="*/ 8344348 w 11860696"/>
              <a:gd name="connsiteY14" fmla="*/ 0 h 6414052"/>
              <a:gd name="connsiteX15" fmla="*/ 8804823 w 11860696"/>
              <a:gd name="connsiteY15" fmla="*/ 0 h 6414052"/>
              <a:gd name="connsiteX16" fmla="*/ 9383904 w 11860696"/>
              <a:gd name="connsiteY16" fmla="*/ 0 h 6414052"/>
              <a:gd name="connsiteX17" fmla="*/ 9962985 w 11860696"/>
              <a:gd name="connsiteY17" fmla="*/ 0 h 6414052"/>
              <a:gd name="connsiteX18" fmla="*/ 10779280 w 11860696"/>
              <a:gd name="connsiteY18" fmla="*/ 0 h 6414052"/>
              <a:gd name="connsiteX19" fmla="*/ 11860696 w 11860696"/>
              <a:gd name="connsiteY19" fmla="*/ 0 h 6414052"/>
              <a:gd name="connsiteX20" fmla="*/ 11860696 w 11860696"/>
              <a:gd name="connsiteY20" fmla="*/ 641405 h 6414052"/>
              <a:gd name="connsiteX21" fmla="*/ 11860696 w 11860696"/>
              <a:gd name="connsiteY21" fmla="*/ 1411091 h 6414052"/>
              <a:gd name="connsiteX22" fmla="*/ 11860696 w 11860696"/>
              <a:gd name="connsiteY22" fmla="*/ 2052497 h 6414052"/>
              <a:gd name="connsiteX23" fmla="*/ 11860696 w 11860696"/>
              <a:gd name="connsiteY23" fmla="*/ 2822183 h 6414052"/>
              <a:gd name="connsiteX24" fmla="*/ 11860696 w 11860696"/>
              <a:gd name="connsiteY24" fmla="*/ 3271167 h 6414052"/>
              <a:gd name="connsiteX25" fmla="*/ 11860696 w 11860696"/>
              <a:gd name="connsiteY25" fmla="*/ 4040853 h 6414052"/>
              <a:gd name="connsiteX26" fmla="*/ 11860696 w 11860696"/>
              <a:gd name="connsiteY26" fmla="*/ 4810539 h 6414052"/>
              <a:gd name="connsiteX27" fmla="*/ 11860696 w 11860696"/>
              <a:gd name="connsiteY27" fmla="*/ 5387804 h 6414052"/>
              <a:gd name="connsiteX28" fmla="*/ 11860696 w 11860696"/>
              <a:gd name="connsiteY28" fmla="*/ 6414052 h 6414052"/>
              <a:gd name="connsiteX29" fmla="*/ 11400222 w 11860696"/>
              <a:gd name="connsiteY29" fmla="*/ 6414052 h 6414052"/>
              <a:gd name="connsiteX30" fmla="*/ 10939748 w 11860696"/>
              <a:gd name="connsiteY30" fmla="*/ 6414052 h 6414052"/>
              <a:gd name="connsiteX31" fmla="*/ 10242060 w 11860696"/>
              <a:gd name="connsiteY31" fmla="*/ 6414052 h 6414052"/>
              <a:gd name="connsiteX32" fmla="*/ 9662979 w 11860696"/>
              <a:gd name="connsiteY32" fmla="*/ 6414052 h 6414052"/>
              <a:gd name="connsiteX33" fmla="*/ 9321112 w 11860696"/>
              <a:gd name="connsiteY33" fmla="*/ 6414052 h 6414052"/>
              <a:gd name="connsiteX34" fmla="*/ 8504817 w 11860696"/>
              <a:gd name="connsiteY34" fmla="*/ 6414052 h 6414052"/>
              <a:gd name="connsiteX35" fmla="*/ 8162950 w 11860696"/>
              <a:gd name="connsiteY35" fmla="*/ 6414052 h 6414052"/>
              <a:gd name="connsiteX36" fmla="*/ 7583869 w 11860696"/>
              <a:gd name="connsiteY36" fmla="*/ 6414052 h 6414052"/>
              <a:gd name="connsiteX37" fmla="*/ 6767574 w 11860696"/>
              <a:gd name="connsiteY37" fmla="*/ 6414052 h 6414052"/>
              <a:gd name="connsiteX38" fmla="*/ 5832672 w 11860696"/>
              <a:gd name="connsiteY38" fmla="*/ 6414052 h 6414052"/>
              <a:gd name="connsiteX39" fmla="*/ 5253591 w 11860696"/>
              <a:gd name="connsiteY39" fmla="*/ 6414052 h 6414052"/>
              <a:gd name="connsiteX40" fmla="*/ 4437296 w 11860696"/>
              <a:gd name="connsiteY40" fmla="*/ 6414052 h 6414052"/>
              <a:gd name="connsiteX41" fmla="*/ 3621001 w 11860696"/>
              <a:gd name="connsiteY41" fmla="*/ 6414052 h 6414052"/>
              <a:gd name="connsiteX42" fmla="*/ 2923313 w 11860696"/>
              <a:gd name="connsiteY42" fmla="*/ 6414052 h 6414052"/>
              <a:gd name="connsiteX43" fmla="*/ 2225625 w 11860696"/>
              <a:gd name="connsiteY43" fmla="*/ 6414052 h 6414052"/>
              <a:gd name="connsiteX44" fmla="*/ 1409330 w 11860696"/>
              <a:gd name="connsiteY44" fmla="*/ 6414052 h 6414052"/>
              <a:gd name="connsiteX45" fmla="*/ 830249 w 11860696"/>
              <a:gd name="connsiteY45" fmla="*/ 6414052 h 6414052"/>
              <a:gd name="connsiteX46" fmla="*/ 0 w 11860696"/>
              <a:gd name="connsiteY46" fmla="*/ 6414052 h 6414052"/>
              <a:gd name="connsiteX47" fmla="*/ 0 w 11860696"/>
              <a:gd name="connsiteY47" fmla="*/ 5644366 h 6414052"/>
              <a:gd name="connsiteX48" fmla="*/ 0 w 11860696"/>
              <a:gd name="connsiteY48" fmla="*/ 5002961 h 6414052"/>
              <a:gd name="connsiteX49" fmla="*/ 0 w 11860696"/>
              <a:gd name="connsiteY49" fmla="*/ 4361555 h 6414052"/>
              <a:gd name="connsiteX50" fmla="*/ 0 w 11860696"/>
              <a:gd name="connsiteY50" fmla="*/ 3848431 h 6414052"/>
              <a:gd name="connsiteX51" fmla="*/ 0 w 11860696"/>
              <a:gd name="connsiteY51" fmla="*/ 3207026 h 6414052"/>
              <a:gd name="connsiteX52" fmla="*/ 0 w 11860696"/>
              <a:gd name="connsiteY52" fmla="*/ 2565621 h 6414052"/>
              <a:gd name="connsiteX53" fmla="*/ 0 w 11860696"/>
              <a:gd name="connsiteY53" fmla="*/ 1795935 h 6414052"/>
              <a:gd name="connsiteX54" fmla="*/ 0 w 11860696"/>
              <a:gd name="connsiteY54" fmla="*/ 1346951 h 6414052"/>
              <a:gd name="connsiteX55" fmla="*/ 0 w 11860696"/>
              <a:gd name="connsiteY55" fmla="*/ 897967 h 6414052"/>
              <a:gd name="connsiteX56" fmla="*/ 0 w 11860696"/>
              <a:gd name="connsiteY56" fmla="*/ 0 h 6414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1860696" h="6414052" extrusionOk="0">
                <a:moveTo>
                  <a:pt x="0" y="0"/>
                </a:moveTo>
                <a:cubicBezTo>
                  <a:pt x="117742" y="7998"/>
                  <a:pt x="237279" y="876"/>
                  <a:pt x="341867" y="0"/>
                </a:cubicBezTo>
                <a:cubicBezTo>
                  <a:pt x="446455" y="-876"/>
                  <a:pt x="653748" y="-16656"/>
                  <a:pt x="802341" y="0"/>
                </a:cubicBezTo>
                <a:cubicBezTo>
                  <a:pt x="950934" y="16656"/>
                  <a:pt x="1133797" y="-19759"/>
                  <a:pt x="1262815" y="0"/>
                </a:cubicBezTo>
                <a:cubicBezTo>
                  <a:pt x="1391833" y="19759"/>
                  <a:pt x="1626730" y="9451"/>
                  <a:pt x="1841896" y="0"/>
                </a:cubicBezTo>
                <a:cubicBezTo>
                  <a:pt x="2057062" y="-9451"/>
                  <a:pt x="2043694" y="-15508"/>
                  <a:pt x="2183763" y="0"/>
                </a:cubicBezTo>
                <a:cubicBezTo>
                  <a:pt x="2323832" y="15508"/>
                  <a:pt x="2624377" y="-1202"/>
                  <a:pt x="2881451" y="0"/>
                </a:cubicBezTo>
                <a:cubicBezTo>
                  <a:pt x="3138525" y="1202"/>
                  <a:pt x="3390559" y="12745"/>
                  <a:pt x="3697746" y="0"/>
                </a:cubicBezTo>
                <a:cubicBezTo>
                  <a:pt x="4004934" y="-12745"/>
                  <a:pt x="4227778" y="-12861"/>
                  <a:pt x="4395434" y="0"/>
                </a:cubicBezTo>
                <a:cubicBezTo>
                  <a:pt x="4563090" y="12861"/>
                  <a:pt x="4717526" y="15541"/>
                  <a:pt x="4855908" y="0"/>
                </a:cubicBezTo>
                <a:cubicBezTo>
                  <a:pt x="4994290" y="-15541"/>
                  <a:pt x="5231843" y="-11267"/>
                  <a:pt x="5434990" y="0"/>
                </a:cubicBezTo>
                <a:cubicBezTo>
                  <a:pt x="5638137" y="11267"/>
                  <a:pt x="5675104" y="-8989"/>
                  <a:pt x="5895464" y="0"/>
                </a:cubicBezTo>
                <a:cubicBezTo>
                  <a:pt x="6115824" y="8989"/>
                  <a:pt x="6314641" y="1191"/>
                  <a:pt x="6711759" y="0"/>
                </a:cubicBezTo>
                <a:cubicBezTo>
                  <a:pt x="7108878" y="-1191"/>
                  <a:pt x="7224842" y="40654"/>
                  <a:pt x="7646660" y="0"/>
                </a:cubicBezTo>
                <a:cubicBezTo>
                  <a:pt x="8068478" y="-40654"/>
                  <a:pt x="8061958" y="12586"/>
                  <a:pt x="8344348" y="0"/>
                </a:cubicBezTo>
                <a:cubicBezTo>
                  <a:pt x="8626738" y="-12586"/>
                  <a:pt x="8602559" y="-17371"/>
                  <a:pt x="8804823" y="0"/>
                </a:cubicBezTo>
                <a:cubicBezTo>
                  <a:pt x="9007087" y="17371"/>
                  <a:pt x="9258923" y="7586"/>
                  <a:pt x="9383904" y="0"/>
                </a:cubicBezTo>
                <a:cubicBezTo>
                  <a:pt x="9508885" y="-7586"/>
                  <a:pt x="9794306" y="-786"/>
                  <a:pt x="9962985" y="0"/>
                </a:cubicBezTo>
                <a:cubicBezTo>
                  <a:pt x="10131664" y="786"/>
                  <a:pt x="10595223" y="22605"/>
                  <a:pt x="10779280" y="0"/>
                </a:cubicBezTo>
                <a:cubicBezTo>
                  <a:pt x="10963338" y="-22605"/>
                  <a:pt x="11542427" y="-16995"/>
                  <a:pt x="11860696" y="0"/>
                </a:cubicBezTo>
                <a:cubicBezTo>
                  <a:pt x="11836522" y="318517"/>
                  <a:pt x="11863408" y="358233"/>
                  <a:pt x="11860696" y="641405"/>
                </a:cubicBezTo>
                <a:cubicBezTo>
                  <a:pt x="11857984" y="924578"/>
                  <a:pt x="11891948" y="1056114"/>
                  <a:pt x="11860696" y="1411091"/>
                </a:cubicBezTo>
                <a:cubicBezTo>
                  <a:pt x="11829444" y="1766068"/>
                  <a:pt x="11835865" y="1770971"/>
                  <a:pt x="11860696" y="2052497"/>
                </a:cubicBezTo>
                <a:cubicBezTo>
                  <a:pt x="11885527" y="2334023"/>
                  <a:pt x="11854864" y="2497673"/>
                  <a:pt x="11860696" y="2822183"/>
                </a:cubicBezTo>
                <a:cubicBezTo>
                  <a:pt x="11866528" y="3146693"/>
                  <a:pt x="11870238" y="3177280"/>
                  <a:pt x="11860696" y="3271167"/>
                </a:cubicBezTo>
                <a:cubicBezTo>
                  <a:pt x="11851154" y="3365054"/>
                  <a:pt x="11890660" y="3833310"/>
                  <a:pt x="11860696" y="4040853"/>
                </a:cubicBezTo>
                <a:cubicBezTo>
                  <a:pt x="11830732" y="4248396"/>
                  <a:pt x="11825239" y="4510595"/>
                  <a:pt x="11860696" y="4810539"/>
                </a:cubicBezTo>
                <a:cubicBezTo>
                  <a:pt x="11896153" y="5110483"/>
                  <a:pt x="11846285" y="5235808"/>
                  <a:pt x="11860696" y="5387804"/>
                </a:cubicBezTo>
                <a:cubicBezTo>
                  <a:pt x="11875107" y="5539801"/>
                  <a:pt x="11873178" y="5946090"/>
                  <a:pt x="11860696" y="6414052"/>
                </a:cubicBezTo>
                <a:cubicBezTo>
                  <a:pt x="11684380" y="6424794"/>
                  <a:pt x="11610174" y="6420340"/>
                  <a:pt x="11400222" y="6414052"/>
                </a:cubicBezTo>
                <a:cubicBezTo>
                  <a:pt x="11190270" y="6407764"/>
                  <a:pt x="11149582" y="6419930"/>
                  <a:pt x="10939748" y="6414052"/>
                </a:cubicBezTo>
                <a:cubicBezTo>
                  <a:pt x="10729914" y="6408174"/>
                  <a:pt x="10489785" y="6406892"/>
                  <a:pt x="10242060" y="6414052"/>
                </a:cubicBezTo>
                <a:cubicBezTo>
                  <a:pt x="9994335" y="6421212"/>
                  <a:pt x="9883183" y="6414003"/>
                  <a:pt x="9662979" y="6414052"/>
                </a:cubicBezTo>
                <a:cubicBezTo>
                  <a:pt x="9442775" y="6414101"/>
                  <a:pt x="9469784" y="6400787"/>
                  <a:pt x="9321112" y="6414052"/>
                </a:cubicBezTo>
                <a:cubicBezTo>
                  <a:pt x="9172440" y="6427317"/>
                  <a:pt x="8895079" y="6390427"/>
                  <a:pt x="8504817" y="6414052"/>
                </a:cubicBezTo>
                <a:cubicBezTo>
                  <a:pt x="8114555" y="6437677"/>
                  <a:pt x="8307149" y="6419560"/>
                  <a:pt x="8162950" y="6414052"/>
                </a:cubicBezTo>
                <a:cubicBezTo>
                  <a:pt x="8018751" y="6408544"/>
                  <a:pt x="7812765" y="6397189"/>
                  <a:pt x="7583869" y="6414052"/>
                </a:cubicBezTo>
                <a:cubicBezTo>
                  <a:pt x="7354973" y="6430915"/>
                  <a:pt x="7088412" y="6424465"/>
                  <a:pt x="6767574" y="6414052"/>
                </a:cubicBezTo>
                <a:cubicBezTo>
                  <a:pt x="6446736" y="6403639"/>
                  <a:pt x="6111076" y="6406734"/>
                  <a:pt x="5832672" y="6414052"/>
                </a:cubicBezTo>
                <a:cubicBezTo>
                  <a:pt x="5554268" y="6421370"/>
                  <a:pt x="5379391" y="6408628"/>
                  <a:pt x="5253591" y="6414052"/>
                </a:cubicBezTo>
                <a:cubicBezTo>
                  <a:pt x="5127791" y="6419476"/>
                  <a:pt x="4689339" y="6404016"/>
                  <a:pt x="4437296" y="6414052"/>
                </a:cubicBezTo>
                <a:cubicBezTo>
                  <a:pt x="4185254" y="6424088"/>
                  <a:pt x="3973755" y="6424631"/>
                  <a:pt x="3621001" y="6414052"/>
                </a:cubicBezTo>
                <a:cubicBezTo>
                  <a:pt x="3268248" y="6403473"/>
                  <a:pt x="3138950" y="6425865"/>
                  <a:pt x="2923313" y="6414052"/>
                </a:cubicBezTo>
                <a:cubicBezTo>
                  <a:pt x="2707676" y="6402239"/>
                  <a:pt x="2535574" y="6383630"/>
                  <a:pt x="2225625" y="6414052"/>
                </a:cubicBezTo>
                <a:cubicBezTo>
                  <a:pt x="1915676" y="6444474"/>
                  <a:pt x="1653202" y="6407143"/>
                  <a:pt x="1409330" y="6414052"/>
                </a:cubicBezTo>
                <a:cubicBezTo>
                  <a:pt x="1165459" y="6420961"/>
                  <a:pt x="947814" y="6423010"/>
                  <a:pt x="830249" y="6414052"/>
                </a:cubicBezTo>
                <a:cubicBezTo>
                  <a:pt x="712684" y="6405094"/>
                  <a:pt x="256240" y="6438379"/>
                  <a:pt x="0" y="6414052"/>
                </a:cubicBezTo>
                <a:cubicBezTo>
                  <a:pt x="-16920" y="6124406"/>
                  <a:pt x="22319" y="5853050"/>
                  <a:pt x="0" y="5644366"/>
                </a:cubicBezTo>
                <a:cubicBezTo>
                  <a:pt x="-22319" y="5435682"/>
                  <a:pt x="-13506" y="5207558"/>
                  <a:pt x="0" y="5002961"/>
                </a:cubicBezTo>
                <a:cubicBezTo>
                  <a:pt x="13506" y="4798364"/>
                  <a:pt x="5005" y="4656102"/>
                  <a:pt x="0" y="4361555"/>
                </a:cubicBezTo>
                <a:cubicBezTo>
                  <a:pt x="-5005" y="4067008"/>
                  <a:pt x="3204" y="4051918"/>
                  <a:pt x="0" y="3848431"/>
                </a:cubicBezTo>
                <a:cubicBezTo>
                  <a:pt x="-3204" y="3644944"/>
                  <a:pt x="-5240" y="3518691"/>
                  <a:pt x="0" y="3207026"/>
                </a:cubicBezTo>
                <a:cubicBezTo>
                  <a:pt x="5240" y="2895361"/>
                  <a:pt x="-4300" y="2817366"/>
                  <a:pt x="0" y="2565621"/>
                </a:cubicBezTo>
                <a:cubicBezTo>
                  <a:pt x="4300" y="2313876"/>
                  <a:pt x="-31136" y="2179455"/>
                  <a:pt x="0" y="1795935"/>
                </a:cubicBezTo>
                <a:cubicBezTo>
                  <a:pt x="31136" y="1412415"/>
                  <a:pt x="-13492" y="1565578"/>
                  <a:pt x="0" y="1346951"/>
                </a:cubicBezTo>
                <a:cubicBezTo>
                  <a:pt x="13492" y="1128324"/>
                  <a:pt x="-22129" y="1099600"/>
                  <a:pt x="0" y="897967"/>
                </a:cubicBezTo>
                <a:cubicBezTo>
                  <a:pt x="22129" y="696334"/>
                  <a:pt x="8287" y="268500"/>
                  <a:pt x="0" y="0"/>
                </a:cubicBezTo>
                <a:close/>
              </a:path>
            </a:pathLst>
          </a:custGeom>
          <a:noFill/>
          <a:ln w="571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66844426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F22BCE32-1990-4CEB-B759-766605912D23}"/>
              </a:ext>
            </a:extLst>
          </p:cNvPr>
          <p:cNvSpPr txBox="1"/>
          <p:nvPr/>
        </p:nvSpPr>
        <p:spPr>
          <a:xfrm>
            <a:off x="4943061" y="649356"/>
            <a:ext cx="2769704" cy="707886"/>
          </a:xfrm>
          <a:custGeom>
            <a:avLst/>
            <a:gdLst>
              <a:gd name="connsiteX0" fmla="*/ 0 w 2769704"/>
              <a:gd name="connsiteY0" fmla="*/ 0 h 707886"/>
              <a:gd name="connsiteX1" fmla="*/ 747820 w 2769704"/>
              <a:gd name="connsiteY1" fmla="*/ 0 h 707886"/>
              <a:gd name="connsiteX2" fmla="*/ 1467943 w 2769704"/>
              <a:gd name="connsiteY2" fmla="*/ 0 h 707886"/>
              <a:gd name="connsiteX3" fmla="*/ 2769704 w 2769704"/>
              <a:gd name="connsiteY3" fmla="*/ 0 h 707886"/>
              <a:gd name="connsiteX4" fmla="*/ 2769704 w 2769704"/>
              <a:gd name="connsiteY4" fmla="*/ 339785 h 707886"/>
              <a:gd name="connsiteX5" fmla="*/ 2769704 w 2769704"/>
              <a:gd name="connsiteY5" fmla="*/ 707886 h 707886"/>
              <a:gd name="connsiteX6" fmla="*/ 2160369 w 2769704"/>
              <a:gd name="connsiteY6" fmla="*/ 707886 h 707886"/>
              <a:gd name="connsiteX7" fmla="*/ 1440246 w 2769704"/>
              <a:gd name="connsiteY7" fmla="*/ 707886 h 707886"/>
              <a:gd name="connsiteX8" fmla="*/ 803214 w 2769704"/>
              <a:gd name="connsiteY8" fmla="*/ 707886 h 707886"/>
              <a:gd name="connsiteX9" fmla="*/ 0 w 2769704"/>
              <a:gd name="connsiteY9" fmla="*/ 707886 h 707886"/>
              <a:gd name="connsiteX10" fmla="*/ 0 w 2769704"/>
              <a:gd name="connsiteY10" fmla="*/ 368101 h 707886"/>
              <a:gd name="connsiteX11" fmla="*/ 0 w 2769704"/>
              <a:gd name="connsiteY11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769704" h="707886" extrusionOk="0">
                <a:moveTo>
                  <a:pt x="0" y="0"/>
                </a:moveTo>
                <a:cubicBezTo>
                  <a:pt x="309802" y="5548"/>
                  <a:pt x="563436" y="-4169"/>
                  <a:pt x="747820" y="0"/>
                </a:cubicBezTo>
                <a:cubicBezTo>
                  <a:pt x="932204" y="4169"/>
                  <a:pt x="1147708" y="34659"/>
                  <a:pt x="1467943" y="0"/>
                </a:cubicBezTo>
                <a:cubicBezTo>
                  <a:pt x="1788178" y="-34659"/>
                  <a:pt x="2316365" y="9720"/>
                  <a:pt x="2769704" y="0"/>
                </a:cubicBezTo>
                <a:cubicBezTo>
                  <a:pt x="2776418" y="120561"/>
                  <a:pt x="2779028" y="182448"/>
                  <a:pt x="2769704" y="339785"/>
                </a:cubicBezTo>
                <a:cubicBezTo>
                  <a:pt x="2760380" y="497123"/>
                  <a:pt x="2754572" y="605293"/>
                  <a:pt x="2769704" y="707886"/>
                </a:cubicBezTo>
                <a:cubicBezTo>
                  <a:pt x="2475923" y="694073"/>
                  <a:pt x="2375992" y="719674"/>
                  <a:pt x="2160369" y="707886"/>
                </a:cubicBezTo>
                <a:cubicBezTo>
                  <a:pt x="1944747" y="696098"/>
                  <a:pt x="1605892" y="706909"/>
                  <a:pt x="1440246" y="707886"/>
                </a:cubicBezTo>
                <a:cubicBezTo>
                  <a:pt x="1274600" y="708863"/>
                  <a:pt x="984823" y="679801"/>
                  <a:pt x="803214" y="707886"/>
                </a:cubicBezTo>
                <a:cubicBezTo>
                  <a:pt x="621605" y="735971"/>
                  <a:pt x="165060" y="733798"/>
                  <a:pt x="0" y="707886"/>
                </a:cubicBezTo>
                <a:cubicBezTo>
                  <a:pt x="-11542" y="554057"/>
                  <a:pt x="991" y="459392"/>
                  <a:pt x="0" y="368101"/>
                </a:cubicBezTo>
                <a:cubicBezTo>
                  <a:pt x="-991" y="276811"/>
                  <a:pt x="11817" y="152416"/>
                  <a:pt x="0" y="0"/>
                </a:cubicBezTo>
                <a:close/>
              </a:path>
            </a:pathLst>
          </a:custGeom>
          <a:noFill/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94451696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1">
            <a:spAutoFit/>
          </a:bodyPr>
          <a:lstStyle/>
          <a:p>
            <a:pPr algn="ctr" rtl="1"/>
            <a:r>
              <a:rPr lang="ar-AE" sz="40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ينقسم الإدغام إلى </a:t>
            </a:r>
            <a:endParaRPr lang="ar-AE" sz="2100" dirty="0">
              <a:cs typeface="AL-Hor" pitchFamily="2" charset="-78"/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E3E0BE3F-ED90-422B-80DD-12BFA5BA23C1}"/>
              </a:ext>
            </a:extLst>
          </p:cNvPr>
          <p:cNvSpPr txBox="1"/>
          <p:nvPr/>
        </p:nvSpPr>
        <p:spPr>
          <a:xfrm>
            <a:off x="7712765" y="1715050"/>
            <a:ext cx="2769704" cy="707886"/>
          </a:xfrm>
          <a:custGeom>
            <a:avLst/>
            <a:gdLst>
              <a:gd name="connsiteX0" fmla="*/ 0 w 2769704"/>
              <a:gd name="connsiteY0" fmla="*/ 0 h 707886"/>
              <a:gd name="connsiteX1" fmla="*/ 747820 w 2769704"/>
              <a:gd name="connsiteY1" fmla="*/ 0 h 707886"/>
              <a:gd name="connsiteX2" fmla="*/ 1467943 w 2769704"/>
              <a:gd name="connsiteY2" fmla="*/ 0 h 707886"/>
              <a:gd name="connsiteX3" fmla="*/ 2769704 w 2769704"/>
              <a:gd name="connsiteY3" fmla="*/ 0 h 707886"/>
              <a:gd name="connsiteX4" fmla="*/ 2769704 w 2769704"/>
              <a:gd name="connsiteY4" fmla="*/ 339785 h 707886"/>
              <a:gd name="connsiteX5" fmla="*/ 2769704 w 2769704"/>
              <a:gd name="connsiteY5" fmla="*/ 707886 h 707886"/>
              <a:gd name="connsiteX6" fmla="*/ 2160369 w 2769704"/>
              <a:gd name="connsiteY6" fmla="*/ 707886 h 707886"/>
              <a:gd name="connsiteX7" fmla="*/ 1440246 w 2769704"/>
              <a:gd name="connsiteY7" fmla="*/ 707886 h 707886"/>
              <a:gd name="connsiteX8" fmla="*/ 803214 w 2769704"/>
              <a:gd name="connsiteY8" fmla="*/ 707886 h 707886"/>
              <a:gd name="connsiteX9" fmla="*/ 0 w 2769704"/>
              <a:gd name="connsiteY9" fmla="*/ 707886 h 707886"/>
              <a:gd name="connsiteX10" fmla="*/ 0 w 2769704"/>
              <a:gd name="connsiteY10" fmla="*/ 368101 h 707886"/>
              <a:gd name="connsiteX11" fmla="*/ 0 w 2769704"/>
              <a:gd name="connsiteY11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769704" h="707886" extrusionOk="0">
                <a:moveTo>
                  <a:pt x="0" y="0"/>
                </a:moveTo>
                <a:cubicBezTo>
                  <a:pt x="309802" y="5548"/>
                  <a:pt x="563436" y="-4169"/>
                  <a:pt x="747820" y="0"/>
                </a:cubicBezTo>
                <a:cubicBezTo>
                  <a:pt x="932204" y="4169"/>
                  <a:pt x="1147708" y="34659"/>
                  <a:pt x="1467943" y="0"/>
                </a:cubicBezTo>
                <a:cubicBezTo>
                  <a:pt x="1788178" y="-34659"/>
                  <a:pt x="2316365" y="9720"/>
                  <a:pt x="2769704" y="0"/>
                </a:cubicBezTo>
                <a:cubicBezTo>
                  <a:pt x="2776418" y="120561"/>
                  <a:pt x="2779028" y="182448"/>
                  <a:pt x="2769704" y="339785"/>
                </a:cubicBezTo>
                <a:cubicBezTo>
                  <a:pt x="2760380" y="497123"/>
                  <a:pt x="2754572" y="605293"/>
                  <a:pt x="2769704" y="707886"/>
                </a:cubicBezTo>
                <a:cubicBezTo>
                  <a:pt x="2475923" y="694073"/>
                  <a:pt x="2375992" y="719674"/>
                  <a:pt x="2160369" y="707886"/>
                </a:cubicBezTo>
                <a:cubicBezTo>
                  <a:pt x="1944747" y="696098"/>
                  <a:pt x="1605892" y="706909"/>
                  <a:pt x="1440246" y="707886"/>
                </a:cubicBezTo>
                <a:cubicBezTo>
                  <a:pt x="1274600" y="708863"/>
                  <a:pt x="984823" y="679801"/>
                  <a:pt x="803214" y="707886"/>
                </a:cubicBezTo>
                <a:cubicBezTo>
                  <a:pt x="621605" y="735971"/>
                  <a:pt x="165060" y="733798"/>
                  <a:pt x="0" y="707886"/>
                </a:cubicBezTo>
                <a:cubicBezTo>
                  <a:pt x="-11542" y="554057"/>
                  <a:pt x="991" y="459392"/>
                  <a:pt x="0" y="368101"/>
                </a:cubicBezTo>
                <a:cubicBezTo>
                  <a:pt x="-991" y="276811"/>
                  <a:pt x="11817" y="152416"/>
                  <a:pt x="0" y="0"/>
                </a:cubicBezTo>
                <a:close/>
              </a:path>
            </a:pathLst>
          </a:custGeom>
          <a:noFill/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94451696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1">
            <a:spAutoFit/>
          </a:bodyPr>
          <a:lstStyle/>
          <a:p>
            <a:pPr algn="ctr" rtl="1"/>
            <a:r>
              <a:rPr lang="ar-AE" sz="40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إدغام بغنة </a:t>
            </a:r>
            <a:endParaRPr lang="ar-AE" sz="2100" dirty="0">
              <a:cs typeface="AL-Hor" pitchFamily="2" charset="-78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C089BBFE-6B24-43BE-AE37-484E169AD512}"/>
              </a:ext>
            </a:extLst>
          </p:cNvPr>
          <p:cNvSpPr txBox="1"/>
          <p:nvPr/>
        </p:nvSpPr>
        <p:spPr>
          <a:xfrm>
            <a:off x="2272748" y="1715050"/>
            <a:ext cx="2769704" cy="707886"/>
          </a:xfrm>
          <a:custGeom>
            <a:avLst/>
            <a:gdLst>
              <a:gd name="connsiteX0" fmla="*/ 0 w 2769704"/>
              <a:gd name="connsiteY0" fmla="*/ 0 h 707886"/>
              <a:gd name="connsiteX1" fmla="*/ 747820 w 2769704"/>
              <a:gd name="connsiteY1" fmla="*/ 0 h 707886"/>
              <a:gd name="connsiteX2" fmla="*/ 1467943 w 2769704"/>
              <a:gd name="connsiteY2" fmla="*/ 0 h 707886"/>
              <a:gd name="connsiteX3" fmla="*/ 2769704 w 2769704"/>
              <a:gd name="connsiteY3" fmla="*/ 0 h 707886"/>
              <a:gd name="connsiteX4" fmla="*/ 2769704 w 2769704"/>
              <a:gd name="connsiteY4" fmla="*/ 339785 h 707886"/>
              <a:gd name="connsiteX5" fmla="*/ 2769704 w 2769704"/>
              <a:gd name="connsiteY5" fmla="*/ 707886 h 707886"/>
              <a:gd name="connsiteX6" fmla="*/ 2160369 w 2769704"/>
              <a:gd name="connsiteY6" fmla="*/ 707886 h 707886"/>
              <a:gd name="connsiteX7" fmla="*/ 1440246 w 2769704"/>
              <a:gd name="connsiteY7" fmla="*/ 707886 h 707886"/>
              <a:gd name="connsiteX8" fmla="*/ 803214 w 2769704"/>
              <a:gd name="connsiteY8" fmla="*/ 707886 h 707886"/>
              <a:gd name="connsiteX9" fmla="*/ 0 w 2769704"/>
              <a:gd name="connsiteY9" fmla="*/ 707886 h 707886"/>
              <a:gd name="connsiteX10" fmla="*/ 0 w 2769704"/>
              <a:gd name="connsiteY10" fmla="*/ 368101 h 707886"/>
              <a:gd name="connsiteX11" fmla="*/ 0 w 2769704"/>
              <a:gd name="connsiteY11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769704" h="707886" extrusionOk="0">
                <a:moveTo>
                  <a:pt x="0" y="0"/>
                </a:moveTo>
                <a:cubicBezTo>
                  <a:pt x="309802" y="5548"/>
                  <a:pt x="563436" y="-4169"/>
                  <a:pt x="747820" y="0"/>
                </a:cubicBezTo>
                <a:cubicBezTo>
                  <a:pt x="932204" y="4169"/>
                  <a:pt x="1147708" y="34659"/>
                  <a:pt x="1467943" y="0"/>
                </a:cubicBezTo>
                <a:cubicBezTo>
                  <a:pt x="1788178" y="-34659"/>
                  <a:pt x="2316365" y="9720"/>
                  <a:pt x="2769704" y="0"/>
                </a:cubicBezTo>
                <a:cubicBezTo>
                  <a:pt x="2776418" y="120561"/>
                  <a:pt x="2779028" y="182448"/>
                  <a:pt x="2769704" y="339785"/>
                </a:cubicBezTo>
                <a:cubicBezTo>
                  <a:pt x="2760380" y="497123"/>
                  <a:pt x="2754572" y="605293"/>
                  <a:pt x="2769704" y="707886"/>
                </a:cubicBezTo>
                <a:cubicBezTo>
                  <a:pt x="2475923" y="694073"/>
                  <a:pt x="2375992" y="719674"/>
                  <a:pt x="2160369" y="707886"/>
                </a:cubicBezTo>
                <a:cubicBezTo>
                  <a:pt x="1944747" y="696098"/>
                  <a:pt x="1605892" y="706909"/>
                  <a:pt x="1440246" y="707886"/>
                </a:cubicBezTo>
                <a:cubicBezTo>
                  <a:pt x="1274600" y="708863"/>
                  <a:pt x="984823" y="679801"/>
                  <a:pt x="803214" y="707886"/>
                </a:cubicBezTo>
                <a:cubicBezTo>
                  <a:pt x="621605" y="735971"/>
                  <a:pt x="165060" y="733798"/>
                  <a:pt x="0" y="707886"/>
                </a:cubicBezTo>
                <a:cubicBezTo>
                  <a:pt x="-11542" y="554057"/>
                  <a:pt x="991" y="459392"/>
                  <a:pt x="0" y="368101"/>
                </a:cubicBezTo>
                <a:cubicBezTo>
                  <a:pt x="-991" y="276811"/>
                  <a:pt x="11817" y="152416"/>
                  <a:pt x="0" y="0"/>
                </a:cubicBezTo>
                <a:close/>
              </a:path>
            </a:pathLst>
          </a:custGeom>
          <a:noFill/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94451696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1">
            <a:spAutoFit/>
          </a:bodyPr>
          <a:lstStyle/>
          <a:p>
            <a:pPr algn="ctr" rtl="1"/>
            <a:r>
              <a:rPr lang="ar-AE" sz="40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إدغام بلا غنة </a:t>
            </a:r>
            <a:endParaRPr lang="ar-AE" sz="2100" dirty="0">
              <a:cs typeface="AL-Hor" pitchFamily="2" charset="-78"/>
            </a:endParaRPr>
          </a:p>
        </p:txBody>
      </p:sp>
      <p:pic>
        <p:nvPicPr>
          <p:cNvPr id="4098" name="Picture 2" descr="Download Free png Rawheights Beats - Curve Red Arrow Png - Free Transparent  PNG ... - DLPNG.com">
            <a:extLst>
              <a:ext uri="{FF2B5EF4-FFF2-40B4-BE49-F238E27FC236}">
                <a16:creationId xmlns:a16="http://schemas.microsoft.com/office/drawing/2014/main" id="{D6CBF3CD-3E36-48E3-8898-55CFF3DA8B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83809">
            <a:off x="7482290" y="667760"/>
            <a:ext cx="1362835" cy="1490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ownload Free png Rawheights Beats - Curve Red Arrow Png - Free Transparent  PNG ... - DLPNG.com">
            <a:extLst>
              <a:ext uri="{FF2B5EF4-FFF2-40B4-BE49-F238E27FC236}">
                <a16:creationId xmlns:a16="http://schemas.microsoft.com/office/drawing/2014/main" id="{124B678A-0D9C-4B05-A536-ED3AD7225C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416191" flipH="1">
            <a:off x="3810700" y="667760"/>
            <a:ext cx="1362835" cy="1490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2">
            <a:extLst>
              <a:ext uri="{FF2B5EF4-FFF2-40B4-BE49-F238E27FC236}">
                <a16:creationId xmlns:a16="http://schemas.microsoft.com/office/drawing/2014/main" id="{A2F508DC-0B4D-4F03-BE85-109F5851328C}"/>
              </a:ext>
            </a:extLst>
          </p:cNvPr>
          <p:cNvSpPr txBox="1"/>
          <p:nvPr/>
        </p:nvSpPr>
        <p:spPr>
          <a:xfrm>
            <a:off x="6607619" y="2580370"/>
            <a:ext cx="469648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600" b="1" dirty="0">
                <a:solidFill>
                  <a:srgbClr val="FF00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حُرُو</a:t>
            </a:r>
            <a:r>
              <a:rPr lang="ar-AE" sz="3600" b="1" dirty="0">
                <a:solidFill>
                  <a:srgbClr val="00B05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ً</a:t>
            </a:r>
            <a:r>
              <a:rPr lang="ar-AE" sz="3600" b="1" dirty="0">
                <a:solidFill>
                  <a:srgbClr val="FF00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فُه</a:t>
            </a:r>
            <a:r>
              <a:rPr lang="ar-AE" sz="3600" b="1" dirty="0">
                <a:latin typeface="Arabic Typesetting" panose="03020402040406030203" pitchFamily="66" charset="-78"/>
                <a:cs typeface="Arabic Typesetting" panose="03020402040406030203" pitchFamily="66" charset="-78"/>
                <a:sym typeface="Wingdings" panose="05000000000000000000" pitchFamily="2" charset="2"/>
              </a:rPr>
              <a:t>: </a:t>
            </a:r>
            <a:r>
              <a:rPr lang="ar-AE" sz="3600" b="1" dirty="0">
                <a:solidFill>
                  <a:srgbClr val="00B05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  <a:sym typeface="Wingdings" panose="05000000000000000000" pitchFamily="2" charset="2"/>
              </a:rPr>
              <a:t>ي-ن-م-و</a:t>
            </a:r>
            <a:r>
              <a:rPr lang="ar-AE" sz="3600" b="1" dirty="0">
                <a:latin typeface="Arabic Typesetting" panose="03020402040406030203" pitchFamily="66" charset="-78"/>
                <a:cs typeface="Arabic Typesetting" panose="03020402040406030203" pitchFamily="66" charset="-78"/>
                <a:sym typeface="Wingdings" panose="05000000000000000000" pitchFamily="2" charset="2"/>
              </a:rPr>
              <a:t> مجْموعَة في كَلمة </a:t>
            </a:r>
            <a:r>
              <a:rPr lang="ar-AE" sz="3600" b="1" u="sng" dirty="0">
                <a:solidFill>
                  <a:schemeClr val="accent6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  <a:sym typeface="Wingdings" panose="05000000000000000000" pitchFamily="2" charset="2"/>
              </a:rPr>
              <a:t>ينموُ</a:t>
            </a:r>
          </a:p>
          <a:p>
            <a:pPr algn="ctr"/>
            <a:r>
              <a:rPr lang="ar-AE" sz="3600" b="1" dirty="0">
                <a:solidFill>
                  <a:srgbClr val="FF00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  <a:sym typeface="Wingdings" panose="05000000000000000000" pitchFamily="2" charset="2"/>
              </a:rPr>
              <a:t>أمْثلَة :</a:t>
            </a:r>
            <a:r>
              <a:rPr lang="ar-AE" sz="3600" b="1" dirty="0">
                <a:solidFill>
                  <a:srgbClr val="FF00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ar-AE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فمَ</a:t>
            </a:r>
            <a:r>
              <a:rPr lang="ar-AE" sz="3600" b="1" dirty="0">
                <a:solidFill>
                  <a:srgbClr val="00B05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نْ</a:t>
            </a:r>
            <a:r>
              <a:rPr lang="ar-AE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ar-AE" sz="3600" b="1" dirty="0">
                <a:solidFill>
                  <a:srgbClr val="FF00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يَ</a:t>
            </a:r>
            <a:r>
              <a:rPr lang="ar-AE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عْمَل   -صَيْحَ</a:t>
            </a:r>
            <a:r>
              <a:rPr lang="ar-AE" sz="3600" b="1" dirty="0">
                <a:solidFill>
                  <a:srgbClr val="00B05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ة</a:t>
            </a:r>
            <a:r>
              <a:rPr lang="ar-AE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ar-AE" sz="3600" b="1" dirty="0">
                <a:solidFill>
                  <a:srgbClr val="FF00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وَ</a:t>
            </a:r>
            <a:r>
              <a:rPr lang="ar-AE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احِدة</a:t>
            </a:r>
          </a:p>
          <a:p>
            <a:pPr algn="ctr"/>
            <a:r>
              <a:rPr lang="ar-AE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نُلاحظ أنّ الإدْغَام بِغُنّة لا يَكون إلّا في:</a:t>
            </a:r>
          </a:p>
          <a:p>
            <a:pPr algn="ctr"/>
            <a:r>
              <a:rPr lang="ar-AE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كَلمتين         -      كَلِمة</a:t>
            </a:r>
            <a:endParaRPr lang="en-US" sz="360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10" name="Picture 2" descr="اسأل صح (@ask_right8) | Twitter">
            <a:extLst>
              <a:ext uri="{FF2B5EF4-FFF2-40B4-BE49-F238E27FC236}">
                <a16:creationId xmlns:a16="http://schemas.microsoft.com/office/drawing/2014/main" id="{00D7966B-B96B-406B-8151-B017907BD8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5861" y="4315711"/>
            <a:ext cx="506721" cy="428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لماذا X تعني خطأ .. و √ تعني صح؟ | ثقافة أونلاين">
            <a:extLst>
              <a:ext uri="{FF2B5EF4-FFF2-40B4-BE49-F238E27FC236}">
                <a16:creationId xmlns:a16="http://schemas.microsoft.com/office/drawing/2014/main" id="{132F0A17-8C0E-45DF-9D32-6D4391392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7593" y="4315711"/>
            <a:ext cx="396047" cy="396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2">
            <a:extLst>
              <a:ext uri="{FF2B5EF4-FFF2-40B4-BE49-F238E27FC236}">
                <a16:creationId xmlns:a16="http://schemas.microsoft.com/office/drawing/2014/main" id="{D3267CB2-B27E-46DB-BBC5-C04D4D2CD7F3}"/>
              </a:ext>
            </a:extLst>
          </p:cNvPr>
          <p:cNvSpPr txBox="1"/>
          <p:nvPr/>
        </p:nvSpPr>
        <p:spPr>
          <a:xfrm>
            <a:off x="962187" y="2421577"/>
            <a:ext cx="4817172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000" b="1" dirty="0">
                <a:solidFill>
                  <a:srgbClr val="FF00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حروفه</a:t>
            </a:r>
            <a:r>
              <a:rPr lang="ar-AE" sz="3600" b="1" dirty="0">
                <a:solidFill>
                  <a:srgbClr val="FF00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ar-AE" sz="3600" b="1" dirty="0">
                <a:latin typeface="Arabic Typesetting" panose="03020402040406030203" pitchFamily="66" charset="-78"/>
                <a:cs typeface="Arabic Typesetting" panose="03020402040406030203" pitchFamily="66" charset="-78"/>
                <a:sym typeface="Wingdings" panose="05000000000000000000" pitchFamily="2" charset="2"/>
              </a:rPr>
              <a:t>: </a:t>
            </a:r>
            <a:r>
              <a:rPr lang="ar-AE" sz="3600" b="1" dirty="0">
                <a:solidFill>
                  <a:srgbClr val="00B05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  <a:sym typeface="Wingdings" panose="05000000000000000000" pitchFamily="2" charset="2"/>
              </a:rPr>
              <a:t>ل- ر</a:t>
            </a:r>
            <a:endParaRPr lang="ar-AE" sz="3600" b="1" u="sng" dirty="0">
              <a:solidFill>
                <a:schemeClr val="accent6">
                  <a:lumMod val="75000"/>
                </a:schemeClr>
              </a:solidFill>
              <a:latin typeface="Arabic Typesetting" panose="03020402040406030203" pitchFamily="66" charset="-78"/>
              <a:cs typeface="Arabic Typesetting" panose="03020402040406030203" pitchFamily="66" charset="-78"/>
              <a:sym typeface="Wingdings" panose="05000000000000000000" pitchFamily="2" charset="2"/>
            </a:endParaRPr>
          </a:p>
          <a:p>
            <a:pPr algn="ctr"/>
            <a:r>
              <a:rPr lang="ar-AE" sz="3600" b="1" dirty="0">
                <a:solidFill>
                  <a:srgbClr val="FF00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  <a:sym typeface="Wingdings" panose="05000000000000000000" pitchFamily="2" charset="2"/>
              </a:rPr>
              <a:t>أمْثلَة :</a:t>
            </a:r>
            <a:r>
              <a:rPr lang="ar-AE" sz="3600" b="1" dirty="0">
                <a:solidFill>
                  <a:srgbClr val="FF00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ar-AE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مَا</a:t>
            </a:r>
            <a:r>
              <a:rPr lang="ar-AE" sz="3600" b="1" dirty="0">
                <a:solidFill>
                  <a:srgbClr val="FF00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لاً</a:t>
            </a:r>
            <a:r>
              <a:rPr lang="ar-AE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ar-AE" sz="3600" b="1" dirty="0">
                <a:solidFill>
                  <a:srgbClr val="00B0F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لُ</a:t>
            </a:r>
            <a:r>
              <a:rPr lang="ar-AE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بدا   -   تَوَابـ</a:t>
            </a:r>
            <a:r>
              <a:rPr lang="ar-AE" sz="3600" b="1" dirty="0">
                <a:solidFill>
                  <a:srgbClr val="FF00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اً</a:t>
            </a:r>
            <a:r>
              <a:rPr lang="ar-AE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ar-AE" sz="3600" b="1" dirty="0">
                <a:solidFill>
                  <a:srgbClr val="00B0F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رَ</a:t>
            </a:r>
            <a:r>
              <a:rPr lang="ar-AE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حيمًا</a:t>
            </a:r>
          </a:p>
          <a:p>
            <a:pPr algn="ctr"/>
            <a:r>
              <a:rPr lang="ar-AE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نُلاحظ أنّ الإدْغَام بِغير غُنّة لا يَكون إلّا في:</a:t>
            </a:r>
          </a:p>
          <a:p>
            <a:pPr algn="ctr"/>
            <a:r>
              <a:rPr lang="ar-AE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كَلمتين         -      كَلِمة</a:t>
            </a:r>
            <a:endParaRPr lang="en-US" sz="360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13" name="Picture 2" descr="اسأل صح (@ask_right8) | Twitter">
            <a:extLst>
              <a:ext uri="{FF2B5EF4-FFF2-40B4-BE49-F238E27FC236}">
                <a16:creationId xmlns:a16="http://schemas.microsoft.com/office/drawing/2014/main" id="{07E5C9DD-0FF3-473D-87DF-6460CA727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6331" y="4237041"/>
            <a:ext cx="506721" cy="428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لماذا X تعني خطأ .. و √ تعني صح؟ | ثقافة أونلاين">
            <a:extLst>
              <a:ext uri="{FF2B5EF4-FFF2-40B4-BE49-F238E27FC236}">
                <a16:creationId xmlns:a16="http://schemas.microsoft.com/office/drawing/2014/main" id="{8B6E2E56-9B63-4A59-82E5-B7064D4CA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063" y="4237041"/>
            <a:ext cx="396047" cy="396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برنامج الطريقة العبقرية في تعليم اللغة العربية">
            <a:extLst>
              <a:ext uri="{FF2B5EF4-FFF2-40B4-BE49-F238E27FC236}">
                <a16:creationId xmlns:a16="http://schemas.microsoft.com/office/drawing/2014/main" id="{2142E778-0A84-44D9-9CEE-22F6FCB8F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979" y="360127"/>
            <a:ext cx="2742164" cy="1506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1,685 Idea vector images at Vectorified.com">
            <a:extLst>
              <a:ext uri="{FF2B5EF4-FFF2-40B4-BE49-F238E27FC236}">
                <a16:creationId xmlns:a16="http://schemas.microsoft.com/office/drawing/2014/main" id="{E9A77433-1EA5-48C4-8E48-E143E43F4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4671" y="4711758"/>
            <a:ext cx="1993842" cy="1993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DBC1172D-3B2D-42D5-BF50-C306693A4C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748" y="4791457"/>
            <a:ext cx="8316171" cy="1814105"/>
          </a:xfrm>
          <a:prstGeom prst="rect">
            <a:avLst/>
          </a:prstGeom>
        </p:spPr>
      </p:pic>
      <p:sp>
        <p:nvSpPr>
          <p:cNvPr id="19" name="TextBox 3">
            <a:extLst>
              <a:ext uri="{FF2B5EF4-FFF2-40B4-BE49-F238E27FC236}">
                <a16:creationId xmlns:a16="http://schemas.microsoft.com/office/drawing/2014/main" id="{D3530281-B9D8-41C0-9DA5-31F5455FD64A}"/>
              </a:ext>
            </a:extLst>
          </p:cNvPr>
          <p:cNvSpPr txBox="1"/>
          <p:nvPr/>
        </p:nvSpPr>
        <p:spPr>
          <a:xfrm>
            <a:off x="7559346" y="5014543"/>
            <a:ext cx="2589044" cy="646331"/>
          </a:xfrm>
          <a:prstGeom prst="rect">
            <a:avLst/>
          </a:prstGeom>
          <a:noFill/>
          <a:ln w="76200">
            <a:noFill/>
            <a:prstDash val="dash"/>
          </a:ln>
        </p:spPr>
        <p:txBody>
          <a:bodyPr wrap="square" rtlCol="0">
            <a:spAutoFit/>
          </a:bodyPr>
          <a:lstStyle/>
          <a:p>
            <a:pPr algn="r" rtl="1"/>
            <a:r>
              <a:rPr lang="ar-AE" sz="3600" b="1" dirty="0">
                <a:solidFill>
                  <a:srgbClr val="FF0000"/>
                </a:solidFill>
              </a:rPr>
              <a:t>ما معنى الغُنَّة ؟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0" name="TextBox 3">
            <a:extLst>
              <a:ext uri="{FF2B5EF4-FFF2-40B4-BE49-F238E27FC236}">
                <a16:creationId xmlns:a16="http://schemas.microsoft.com/office/drawing/2014/main" id="{4835D1C7-C2AF-45ED-802B-AD097CD7F09E}"/>
              </a:ext>
            </a:extLst>
          </p:cNvPr>
          <p:cNvSpPr txBox="1"/>
          <p:nvPr/>
        </p:nvSpPr>
        <p:spPr>
          <a:xfrm>
            <a:off x="2640475" y="5252609"/>
            <a:ext cx="5162748" cy="1323439"/>
          </a:xfrm>
          <a:prstGeom prst="rect">
            <a:avLst/>
          </a:prstGeom>
          <a:noFill/>
          <a:ln w="76200">
            <a:noFill/>
            <a:prstDash val="dash"/>
          </a:ln>
        </p:spPr>
        <p:txBody>
          <a:bodyPr wrap="square" rtlCol="0">
            <a:spAutoFit/>
          </a:bodyPr>
          <a:lstStyle/>
          <a:p>
            <a:pPr algn="r" rtl="1"/>
            <a:r>
              <a:rPr lang="ar-AE" sz="4000" b="1" dirty="0"/>
              <a:t>صوت يخرج من الأنف مقداره حركتين .</a:t>
            </a:r>
            <a:endParaRPr lang="en-US" sz="4000" b="1" dirty="0"/>
          </a:p>
        </p:txBody>
      </p:sp>
      <p:pic>
        <p:nvPicPr>
          <p:cNvPr id="22" name="Picture 2" descr="نجمة صفراء">
            <a:hlinkClick r:id="rId8" action="ppaction://hlinkpres?slideindex=1&amp;slidetitle="/>
            <a:extLst>
              <a:ext uri="{FF2B5EF4-FFF2-40B4-BE49-F238E27FC236}">
                <a16:creationId xmlns:a16="http://schemas.microsoft.com/office/drawing/2014/main" id="{F2346488-D565-44A0-B4F2-E597EBAEEA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20" y="588796"/>
            <a:ext cx="1048700" cy="104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7024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9" grpId="0"/>
      <p:bldP spid="12" grpId="0"/>
      <p:bldP spid="19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مربع نص 30">
            <a:extLst>
              <a:ext uri="{FF2B5EF4-FFF2-40B4-BE49-F238E27FC236}">
                <a16:creationId xmlns:a16="http://schemas.microsoft.com/office/drawing/2014/main" id="{A07157EE-0BB0-4FE0-B43F-583BF4123DC5}"/>
              </a:ext>
            </a:extLst>
          </p:cNvPr>
          <p:cNvSpPr txBox="1"/>
          <p:nvPr/>
        </p:nvSpPr>
        <p:spPr>
          <a:xfrm>
            <a:off x="159026" y="291548"/>
            <a:ext cx="11860696" cy="6414052"/>
          </a:xfrm>
          <a:custGeom>
            <a:avLst/>
            <a:gdLst>
              <a:gd name="connsiteX0" fmla="*/ 0 w 11860696"/>
              <a:gd name="connsiteY0" fmla="*/ 0 h 6414052"/>
              <a:gd name="connsiteX1" fmla="*/ 341867 w 11860696"/>
              <a:gd name="connsiteY1" fmla="*/ 0 h 6414052"/>
              <a:gd name="connsiteX2" fmla="*/ 802341 w 11860696"/>
              <a:gd name="connsiteY2" fmla="*/ 0 h 6414052"/>
              <a:gd name="connsiteX3" fmla="*/ 1262815 w 11860696"/>
              <a:gd name="connsiteY3" fmla="*/ 0 h 6414052"/>
              <a:gd name="connsiteX4" fmla="*/ 1841896 w 11860696"/>
              <a:gd name="connsiteY4" fmla="*/ 0 h 6414052"/>
              <a:gd name="connsiteX5" fmla="*/ 2183763 w 11860696"/>
              <a:gd name="connsiteY5" fmla="*/ 0 h 6414052"/>
              <a:gd name="connsiteX6" fmla="*/ 2881451 w 11860696"/>
              <a:gd name="connsiteY6" fmla="*/ 0 h 6414052"/>
              <a:gd name="connsiteX7" fmla="*/ 3697746 w 11860696"/>
              <a:gd name="connsiteY7" fmla="*/ 0 h 6414052"/>
              <a:gd name="connsiteX8" fmla="*/ 4395434 w 11860696"/>
              <a:gd name="connsiteY8" fmla="*/ 0 h 6414052"/>
              <a:gd name="connsiteX9" fmla="*/ 4855908 w 11860696"/>
              <a:gd name="connsiteY9" fmla="*/ 0 h 6414052"/>
              <a:gd name="connsiteX10" fmla="*/ 5434990 w 11860696"/>
              <a:gd name="connsiteY10" fmla="*/ 0 h 6414052"/>
              <a:gd name="connsiteX11" fmla="*/ 5895464 w 11860696"/>
              <a:gd name="connsiteY11" fmla="*/ 0 h 6414052"/>
              <a:gd name="connsiteX12" fmla="*/ 6711759 w 11860696"/>
              <a:gd name="connsiteY12" fmla="*/ 0 h 6414052"/>
              <a:gd name="connsiteX13" fmla="*/ 7646660 w 11860696"/>
              <a:gd name="connsiteY13" fmla="*/ 0 h 6414052"/>
              <a:gd name="connsiteX14" fmla="*/ 8344348 w 11860696"/>
              <a:gd name="connsiteY14" fmla="*/ 0 h 6414052"/>
              <a:gd name="connsiteX15" fmla="*/ 8804823 w 11860696"/>
              <a:gd name="connsiteY15" fmla="*/ 0 h 6414052"/>
              <a:gd name="connsiteX16" fmla="*/ 9383904 w 11860696"/>
              <a:gd name="connsiteY16" fmla="*/ 0 h 6414052"/>
              <a:gd name="connsiteX17" fmla="*/ 9962985 w 11860696"/>
              <a:gd name="connsiteY17" fmla="*/ 0 h 6414052"/>
              <a:gd name="connsiteX18" fmla="*/ 10779280 w 11860696"/>
              <a:gd name="connsiteY18" fmla="*/ 0 h 6414052"/>
              <a:gd name="connsiteX19" fmla="*/ 11860696 w 11860696"/>
              <a:gd name="connsiteY19" fmla="*/ 0 h 6414052"/>
              <a:gd name="connsiteX20" fmla="*/ 11860696 w 11860696"/>
              <a:gd name="connsiteY20" fmla="*/ 641405 h 6414052"/>
              <a:gd name="connsiteX21" fmla="*/ 11860696 w 11860696"/>
              <a:gd name="connsiteY21" fmla="*/ 1411091 h 6414052"/>
              <a:gd name="connsiteX22" fmla="*/ 11860696 w 11860696"/>
              <a:gd name="connsiteY22" fmla="*/ 2052497 h 6414052"/>
              <a:gd name="connsiteX23" fmla="*/ 11860696 w 11860696"/>
              <a:gd name="connsiteY23" fmla="*/ 2822183 h 6414052"/>
              <a:gd name="connsiteX24" fmla="*/ 11860696 w 11860696"/>
              <a:gd name="connsiteY24" fmla="*/ 3271167 h 6414052"/>
              <a:gd name="connsiteX25" fmla="*/ 11860696 w 11860696"/>
              <a:gd name="connsiteY25" fmla="*/ 4040853 h 6414052"/>
              <a:gd name="connsiteX26" fmla="*/ 11860696 w 11860696"/>
              <a:gd name="connsiteY26" fmla="*/ 4810539 h 6414052"/>
              <a:gd name="connsiteX27" fmla="*/ 11860696 w 11860696"/>
              <a:gd name="connsiteY27" fmla="*/ 5387804 h 6414052"/>
              <a:gd name="connsiteX28" fmla="*/ 11860696 w 11860696"/>
              <a:gd name="connsiteY28" fmla="*/ 6414052 h 6414052"/>
              <a:gd name="connsiteX29" fmla="*/ 11400222 w 11860696"/>
              <a:gd name="connsiteY29" fmla="*/ 6414052 h 6414052"/>
              <a:gd name="connsiteX30" fmla="*/ 10939748 w 11860696"/>
              <a:gd name="connsiteY30" fmla="*/ 6414052 h 6414052"/>
              <a:gd name="connsiteX31" fmla="*/ 10242060 w 11860696"/>
              <a:gd name="connsiteY31" fmla="*/ 6414052 h 6414052"/>
              <a:gd name="connsiteX32" fmla="*/ 9662979 w 11860696"/>
              <a:gd name="connsiteY32" fmla="*/ 6414052 h 6414052"/>
              <a:gd name="connsiteX33" fmla="*/ 9321112 w 11860696"/>
              <a:gd name="connsiteY33" fmla="*/ 6414052 h 6414052"/>
              <a:gd name="connsiteX34" fmla="*/ 8504817 w 11860696"/>
              <a:gd name="connsiteY34" fmla="*/ 6414052 h 6414052"/>
              <a:gd name="connsiteX35" fmla="*/ 8162950 w 11860696"/>
              <a:gd name="connsiteY35" fmla="*/ 6414052 h 6414052"/>
              <a:gd name="connsiteX36" fmla="*/ 7583869 w 11860696"/>
              <a:gd name="connsiteY36" fmla="*/ 6414052 h 6414052"/>
              <a:gd name="connsiteX37" fmla="*/ 6767574 w 11860696"/>
              <a:gd name="connsiteY37" fmla="*/ 6414052 h 6414052"/>
              <a:gd name="connsiteX38" fmla="*/ 5832672 w 11860696"/>
              <a:gd name="connsiteY38" fmla="*/ 6414052 h 6414052"/>
              <a:gd name="connsiteX39" fmla="*/ 5253591 w 11860696"/>
              <a:gd name="connsiteY39" fmla="*/ 6414052 h 6414052"/>
              <a:gd name="connsiteX40" fmla="*/ 4437296 w 11860696"/>
              <a:gd name="connsiteY40" fmla="*/ 6414052 h 6414052"/>
              <a:gd name="connsiteX41" fmla="*/ 3621001 w 11860696"/>
              <a:gd name="connsiteY41" fmla="*/ 6414052 h 6414052"/>
              <a:gd name="connsiteX42" fmla="*/ 2923313 w 11860696"/>
              <a:gd name="connsiteY42" fmla="*/ 6414052 h 6414052"/>
              <a:gd name="connsiteX43" fmla="*/ 2225625 w 11860696"/>
              <a:gd name="connsiteY43" fmla="*/ 6414052 h 6414052"/>
              <a:gd name="connsiteX44" fmla="*/ 1409330 w 11860696"/>
              <a:gd name="connsiteY44" fmla="*/ 6414052 h 6414052"/>
              <a:gd name="connsiteX45" fmla="*/ 830249 w 11860696"/>
              <a:gd name="connsiteY45" fmla="*/ 6414052 h 6414052"/>
              <a:gd name="connsiteX46" fmla="*/ 0 w 11860696"/>
              <a:gd name="connsiteY46" fmla="*/ 6414052 h 6414052"/>
              <a:gd name="connsiteX47" fmla="*/ 0 w 11860696"/>
              <a:gd name="connsiteY47" fmla="*/ 5644366 h 6414052"/>
              <a:gd name="connsiteX48" fmla="*/ 0 w 11860696"/>
              <a:gd name="connsiteY48" fmla="*/ 5002961 h 6414052"/>
              <a:gd name="connsiteX49" fmla="*/ 0 w 11860696"/>
              <a:gd name="connsiteY49" fmla="*/ 4361555 h 6414052"/>
              <a:gd name="connsiteX50" fmla="*/ 0 w 11860696"/>
              <a:gd name="connsiteY50" fmla="*/ 3848431 h 6414052"/>
              <a:gd name="connsiteX51" fmla="*/ 0 w 11860696"/>
              <a:gd name="connsiteY51" fmla="*/ 3207026 h 6414052"/>
              <a:gd name="connsiteX52" fmla="*/ 0 w 11860696"/>
              <a:gd name="connsiteY52" fmla="*/ 2565621 h 6414052"/>
              <a:gd name="connsiteX53" fmla="*/ 0 w 11860696"/>
              <a:gd name="connsiteY53" fmla="*/ 1795935 h 6414052"/>
              <a:gd name="connsiteX54" fmla="*/ 0 w 11860696"/>
              <a:gd name="connsiteY54" fmla="*/ 1346951 h 6414052"/>
              <a:gd name="connsiteX55" fmla="*/ 0 w 11860696"/>
              <a:gd name="connsiteY55" fmla="*/ 897967 h 6414052"/>
              <a:gd name="connsiteX56" fmla="*/ 0 w 11860696"/>
              <a:gd name="connsiteY56" fmla="*/ 0 h 6414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1860696" h="6414052" extrusionOk="0">
                <a:moveTo>
                  <a:pt x="0" y="0"/>
                </a:moveTo>
                <a:cubicBezTo>
                  <a:pt x="117742" y="7998"/>
                  <a:pt x="237279" y="876"/>
                  <a:pt x="341867" y="0"/>
                </a:cubicBezTo>
                <a:cubicBezTo>
                  <a:pt x="446455" y="-876"/>
                  <a:pt x="653748" y="-16656"/>
                  <a:pt x="802341" y="0"/>
                </a:cubicBezTo>
                <a:cubicBezTo>
                  <a:pt x="950934" y="16656"/>
                  <a:pt x="1133797" y="-19759"/>
                  <a:pt x="1262815" y="0"/>
                </a:cubicBezTo>
                <a:cubicBezTo>
                  <a:pt x="1391833" y="19759"/>
                  <a:pt x="1626730" y="9451"/>
                  <a:pt x="1841896" y="0"/>
                </a:cubicBezTo>
                <a:cubicBezTo>
                  <a:pt x="2057062" y="-9451"/>
                  <a:pt x="2043694" y="-15508"/>
                  <a:pt x="2183763" y="0"/>
                </a:cubicBezTo>
                <a:cubicBezTo>
                  <a:pt x="2323832" y="15508"/>
                  <a:pt x="2624377" y="-1202"/>
                  <a:pt x="2881451" y="0"/>
                </a:cubicBezTo>
                <a:cubicBezTo>
                  <a:pt x="3138525" y="1202"/>
                  <a:pt x="3390559" y="12745"/>
                  <a:pt x="3697746" y="0"/>
                </a:cubicBezTo>
                <a:cubicBezTo>
                  <a:pt x="4004934" y="-12745"/>
                  <a:pt x="4227778" y="-12861"/>
                  <a:pt x="4395434" y="0"/>
                </a:cubicBezTo>
                <a:cubicBezTo>
                  <a:pt x="4563090" y="12861"/>
                  <a:pt x="4717526" y="15541"/>
                  <a:pt x="4855908" y="0"/>
                </a:cubicBezTo>
                <a:cubicBezTo>
                  <a:pt x="4994290" y="-15541"/>
                  <a:pt x="5231843" y="-11267"/>
                  <a:pt x="5434990" y="0"/>
                </a:cubicBezTo>
                <a:cubicBezTo>
                  <a:pt x="5638137" y="11267"/>
                  <a:pt x="5675104" y="-8989"/>
                  <a:pt x="5895464" y="0"/>
                </a:cubicBezTo>
                <a:cubicBezTo>
                  <a:pt x="6115824" y="8989"/>
                  <a:pt x="6314641" y="1191"/>
                  <a:pt x="6711759" y="0"/>
                </a:cubicBezTo>
                <a:cubicBezTo>
                  <a:pt x="7108878" y="-1191"/>
                  <a:pt x="7224842" y="40654"/>
                  <a:pt x="7646660" y="0"/>
                </a:cubicBezTo>
                <a:cubicBezTo>
                  <a:pt x="8068478" y="-40654"/>
                  <a:pt x="8061958" y="12586"/>
                  <a:pt x="8344348" y="0"/>
                </a:cubicBezTo>
                <a:cubicBezTo>
                  <a:pt x="8626738" y="-12586"/>
                  <a:pt x="8602559" y="-17371"/>
                  <a:pt x="8804823" y="0"/>
                </a:cubicBezTo>
                <a:cubicBezTo>
                  <a:pt x="9007087" y="17371"/>
                  <a:pt x="9258923" y="7586"/>
                  <a:pt x="9383904" y="0"/>
                </a:cubicBezTo>
                <a:cubicBezTo>
                  <a:pt x="9508885" y="-7586"/>
                  <a:pt x="9794306" y="-786"/>
                  <a:pt x="9962985" y="0"/>
                </a:cubicBezTo>
                <a:cubicBezTo>
                  <a:pt x="10131664" y="786"/>
                  <a:pt x="10595223" y="22605"/>
                  <a:pt x="10779280" y="0"/>
                </a:cubicBezTo>
                <a:cubicBezTo>
                  <a:pt x="10963338" y="-22605"/>
                  <a:pt x="11542427" y="-16995"/>
                  <a:pt x="11860696" y="0"/>
                </a:cubicBezTo>
                <a:cubicBezTo>
                  <a:pt x="11836522" y="318517"/>
                  <a:pt x="11863408" y="358233"/>
                  <a:pt x="11860696" y="641405"/>
                </a:cubicBezTo>
                <a:cubicBezTo>
                  <a:pt x="11857984" y="924578"/>
                  <a:pt x="11891948" y="1056114"/>
                  <a:pt x="11860696" y="1411091"/>
                </a:cubicBezTo>
                <a:cubicBezTo>
                  <a:pt x="11829444" y="1766068"/>
                  <a:pt x="11835865" y="1770971"/>
                  <a:pt x="11860696" y="2052497"/>
                </a:cubicBezTo>
                <a:cubicBezTo>
                  <a:pt x="11885527" y="2334023"/>
                  <a:pt x="11854864" y="2497673"/>
                  <a:pt x="11860696" y="2822183"/>
                </a:cubicBezTo>
                <a:cubicBezTo>
                  <a:pt x="11866528" y="3146693"/>
                  <a:pt x="11870238" y="3177280"/>
                  <a:pt x="11860696" y="3271167"/>
                </a:cubicBezTo>
                <a:cubicBezTo>
                  <a:pt x="11851154" y="3365054"/>
                  <a:pt x="11890660" y="3833310"/>
                  <a:pt x="11860696" y="4040853"/>
                </a:cubicBezTo>
                <a:cubicBezTo>
                  <a:pt x="11830732" y="4248396"/>
                  <a:pt x="11825239" y="4510595"/>
                  <a:pt x="11860696" y="4810539"/>
                </a:cubicBezTo>
                <a:cubicBezTo>
                  <a:pt x="11896153" y="5110483"/>
                  <a:pt x="11846285" y="5235808"/>
                  <a:pt x="11860696" y="5387804"/>
                </a:cubicBezTo>
                <a:cubicBezTo>
                  <a:pt x="11875107" y="5539801"/>
                  <a:pt x="11873178" y="5946090"/>
                  <a:pt x="11860696" y="6414052"/>
                </a:cubicBezTo>
                <a:cubicBezTo>
                  <a:pt x="11684380" y="6424794"/>
                  <a:pt x="11610174" y="6420340"/>
                  <a:pt x="11400222" y="6414052"/>
                </a:cubicBezTo>
                <a:cubicBezTo>
                  <a:pt x="11190270" y="6407764"/>
                  <a:pt x="11149582" y="6419930"/>
                  <a:pt x="10939748" y="6414052"/>
                </a:cubicBezTo>
                <a:cubicBezTo>
                  <a:pt x="10729914" y="6408174"/>
                  <a:pt x="10489785" y="6406892"/>
                  <a:pt x="10242060" y="6414052"/>
                </a:cubicBezTo>
                <a:cubicBezTo>
                  <a:pt x="9994335" y="6421212"/>
                  <a:pt x="9883183" y="6414003"/>
                  <a:pt x="9662979" y="6414052"/>
                </a:cubicBezTo>
                <a:cubicBezTo>
                  <a:pt x="9442775" y="6414101"/>
                  <a:pt x="9469784" y="6400787"/>
                  <a:pt x="9321112" y="6414052"/>
                </a:cubicBezTo>
                <a:cubicBezTo>
                  <a:pt x="9172440" y="6427317"/>
                  <a:pt x="8895079" y="6390427"/>
                  <a:pt x="8504817" y="6414052"/>
                </a:cubicBezTo>
                <a:cubicBezTo>
                  <a:pt x="8114555" y="6437677"/>
                  <a:pt x="8307149" y="6419560"/>
                  <a:pt x="8162950" y="6414052"/>
                </a:cubicBezTo>
                <a:cubicBezTo>
                  <a:pt x="8018751" y="6408544"/>
                  <a:pt x="7812765" y="6397189"/>
                  <a:pt x="7583869" y="6414052"/>
                </a:cubicBezTo>
                <a:cubicBezTo>
                  <a:pt x="7354973" y="6430915"/>
                  <a:pt x="7088412" y="6424465"/>
                  <a:pt x="6767574" y="6414052"/>
                </a:cubicBezTo>
                <a:cubicBezTo>
                  <a:pt x="6446736" y="6403639"/>
                  <a:pt x="6111076" y="6406734"/>
                  <a:pt x="5832672" y="6414052"/>
                </a:cubicBezTo>
                <a:cubicBezTo>
                  <a:pt x="5554268" y="6421370"/>
                  <a:pt x="5379391" y="6408628"/>
                  <a:pt x="5253591" y="6414052"/>
                </a:cubicBezTo>
                <a:cubicBezTo>
                  <a:pt x="5127791" y="6419476"/>
                  <a:pt x="4689339" y="6404016"/>
                  <a:pt x="4437296" y="6414052"/>
                </a:cubicBezTo>
                <a:cubicBezTo>
                  <a:pt x="4185254" y="6424088"/>
                  <a:pt x="3973755" y="6424631"/>
                  <a:pt x="3621001" y="6414052"/>
                </a:cubicBezTo>
                <a:cubicBezTo>
                  <a:pt x="3268248" y="6403473"/>
                  <a:pt x="3138950" y="6425865"/>
                  <a:pt x="2923313" y="6414052"/>
                </a:cubicBezTo>
                <a:cubicBezTo>
                  <a:pt x="2707676" y="6402239"/>
                  <a:pt x="2535574" y="6383630"/>
                  <a:pt x="2225625" y="6414052"/>
                </a:cubicBezTo>
                <a:cubicBezTo>
                  <a:pt x="1915676" y="6444474"/>
                  <a:pt x="1653202" y="6407143"/>
                  <a:pt x="1409330" y="6414052"/>
                </a:cubicBezTo>
                <a:cubicBezTo>
                  <a:pt x="1165459" y="6420961"/>
                  <a:pt x="947814" y="6423010"/>
                  <a:pt x="830249" y="6414052"/>
                </a:cubicBezTo>
                <a:cubicBezTo>
                  <a:pt x="712684" y="6405094"/>
                  <a:pt x="256240" y="6438379"/>
                  <a:pt x="0" y="6414052"/>
                </a:cubicBezTo>
                <a:cubicBezTo>
                  <a:pt x="-16920" y="6124406"/>
                  <a:pt x="22319" y="5853050"/>
                  <a:pt x="0" y="5644366"/>
                </a:cubicBezTo>
                <a:cubicBezTo>
                  <a:pt x="-22319" y="5435682"/>
                  <a:pt x="-13506" y="5207558"/>
                  <a:pt x="0" y="5002961"/>
                </a:cubicBezTo>
                <a:cubicBezTo>
                  <a:pt x="13506" y="4798364"/>
                  <a:pt x="5005" y="4656102"/>
                  <a:pt x="0" y="4361555"/>
                </a:cubicBezTo>
                <a:cubicBezTo>
                  <a:pt x="-5005" y="4067008"/>
                  <a:pt x="3204" y="4051918"/>
                  <a:pt x="0" y="3848431"/>
                </a:cubicBezTo>
                <a:cubicBezTo>
                  <a:pt x="-3204" y="3644944"/>
                  <a:pt x="-5240" y="3518691"/>
                  <a:pt x="0" y="3207026"/>
                </a:cubicBezTo>
                <a:cubicBezTo>
                  <a:pt x="5240" y="2895361"/>
                  <a:pt x="-4300" y="2817366"/>
                  <a:pt x="0" y="2565621"/>
                </a:cubicBezTo>
                <a:cubicBezTo>
                  <a:pt x="4300" y="2313876"/>
                  <a:pt x="-31136" y="2179455"/>
                  <a:pt x="0" y="1795935"/>
                </a:cubicBezTo>
                <a:cubicBezTo>
                  <a:pt x="31136" y="1412415"/>
                  <a:pt x="-13492" y="1565578"/>
                  <a:pt x="0" y="1346951"/>
                </a:cubicBezTo>
                <a:cubicBezTo>
                  <a:pt x="13492" y="1128324"/>
                  <a:pt x="-22129" y="1099600"/>
                  <a:pt x="0" y="897967"/>
                </a:cubicBezTo>
                <a:cubicBezTo>
                  <a:pt x="22129" y="696334"/>
                  <a:pt x="8287" y="268500"/>
                  <a:pt x="0" y="0"/>
                </a:cubicBezTo>
                <a:close/>
              </a:path>
            </a:pathLst>
          </a:custGeom>
          <a:noFill/>
          <a:ln w="571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66844426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8AA4A7-51D2-4471-A7FA-A53FF1E48AEC}"/>
              </a:ext>
            </a:extLst>
          </p:cNvPr>
          <p:cNvSpPr txBox="1"/>
          <p:nvPr/>
        </p:nvSpPr>
        <p:spPr>
          <a:xfrm>
            <a:off x="3896138" y="414438"/>
            <a:ext cx="67019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3600" b="1" dirty="0">
                <a:solidFill>
                  <a:srgbClr val="FF0000"/>
                </a:solidFill>
              </a:rPr>
              <a:t>طريقة تحديد أحكام النون الساكنة والتنوين 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996CFC-F6D0-4BCE-BA16-5F7D7CFE5EBB}"/>
              </a:ext>
            </a:extLst>
          </p:cNvPr>
          <p:cNvSpPr txBox="1"/>
          <p:nvPr/>
        </p:nvSpPr>
        <p:spPr>
          <a:xfrm>
            <a:off x="3061457" y="1226940"/>
            <a:ext cx="6477434" cy="523220"/>
          </a:xfrm>
          <a:prstGeom prst="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1"/>
            <a:r>
              <a:rPr lang="ar-BH" sz="2800" b="1" dirty="0"/>
              <a:t>نبحث في الآيات على النون </a:t>
            </a:r>
            <a:r>
              <a:rPr lang="ar-BH" sz="2800" b="1" dirty="0">
                <a:solidFill>
                  <a:srgbClr val="FF0000"/>
                </a:solidFill>
              </a:rPr>
              <a:t>الساكنة</a:t>
            </a:r>
            <a:r>
              <a:rPr lang="ar-BH" sz="2800" b="1" dirty="0"/>
              <a:t> أو </a:t>
            </a:r>
            <a:r>
              <a:rPr lang="ar-BH" sz="2800" b="1" dirty="0">
                <a:solidFill>
                  <a:schemeClr val="accent6">
                    <a:lumMod val="75000"/>
                  </a:schemeClr>
                </a:solidFill>
              </a:rPr>
              <a:t>التنوين </a:t>
            </a:r>
            <a:endParaRPr lang="en-US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768078D-4AAD-47AD-9E3E-D88E07776E0B}"/>
              </a:ext>
            </a:extLst>
          </p:cNvPr>
          <p:cNvSpPr/>
          <p:nvPr/>
        </p:nvSpPr>
        <p:spPr>
          <a:xfrm>
            <a:off x="9929313" y="1161031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BH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C0EEBDE-2F69-4C79-9AD2-CC498B98E1C1}"/>
              </a:ext>
            </a:extLst>
          </p:cNvPr>
          <p:cNvSpPr/>
          <p:nvPr/>
        </p:nvSpPr>
        <p:spPr>
          <a:xfrm flipH="1">
            <a:off x="9940287" y="3036748"/>
            <a:ext cx="87963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BH" sz="4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</a:t>
            </a:r>
            <a:endParaRPr lang="en-US" sz="4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F8559FB-2EE9-4513-B120-16196B506F8F}"/>
              </a:ext>
            </a:extLst>
          </p:cNvPr>
          <p:cNvSpPr txBox="1"/>
          <p:nvPr/>
        </p:nvSpPr>
        <p:spPr>
          <a:xfrm>
            <a:off x="3257995" y="3015185"/>
            <a:ext cx="6477434" cy="523220"/>
          </a:xfrm>
          <a:prstGeom prst="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1"/>
            <a:r>
              <a:rPr lang="ar-BH" sz="2800" dirty="0"/>
              <a:t>ننظر إلى الحرف الذي يأتي بعد النون </a:t>
            </a:r>
            <a:r>
              <a:rPr lang="ar-BH" sz="2800" dirty="0">
                <a:solidFill>
                  <a:srgbClr val="FF0000"/>
                </a:solidFill>
              </a:rPr>
              <a:t>الساكنة</a:t>
            </a:r>
            <a:r>
              <a:rPr lang="ar-BH" sz="2800" dirty="0"/>
              <a:t> أو </a:t>
            </a:r>
            <a:r>
              <a:rPr lang="ar-BH" sz="2800" dirty="0">
                <a:solidFill>
                  <a:schemeClr val="accent6">
                    <a:lumMod val="75000"/>
                  </a:schemeClr>
                </a:solidFill>
              </a:rPr>
              <a:t>التنوين</a:t>
            </a:r>
            <a:r>
              <a:rPr lang="ar-BH" sz="2800" dirty="0"/>
              <a:t> </a:t>
            </a:r>
            <a:endParaRPr lang="en-US" sz="2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35429EC-2174-4158-A59C-E6B33310BD66}"/>
              </a:ext>
            </a:extLst>
          </p:cNvPr>
          <p:cNvSpPr txBox="1"/>
          <p:nvPr/>
        </p:nvSpPr>
        <p:spPr>
          <a:xfrm>
            <a:off x="2573926" y="5677172"/>
            <a:ext cx="2981636" cy="646331"/>
          </a:xfr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b="1"/>
            </a:lvl1pPr>
          </a:lstStyle>
          <a:p>
            <a:r>
              <a:rPr lang="ar-BH" dirty="0"/>
              <a:t>ل – ر   بغير غنة 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F71F4EF-F360-4416-941B-5CE14A4E89EF}"/>
              </a:ext>
            </a:extLst>
          </p:cNvPr>
          <p:cNvSpPr/>
          <p:nvPr/>
        </p:nvSpPr>
        <p:spPr>
          <a:xfrm flipH="1">
            <a:off x="9936149" y="4610549"/>
            <a:ext cx="87963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BH" sz="4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</a:t>
            </a:r>
            <a:endParaRPr lang="en-US" sz="4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564A100-6FF0-4987-8DE7-1500260D0A08}"/>
              </a:ext>
            </a:extLst>
          </p:cNvPr>
          <p:cNvSpPr txBox="1"/>
          <p:nvPr/>
        </p:nvSpPr>
        <p:spPr>
          <a:xfrm>
            <a:off x="2251840" y="4692880"/>
            <a:ext cx="7526314" cy="523220"/>
          </a:xfrm>
          <a:prstGeom prst="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1"/>
            <a:r>
              <a:rPr lang="ar-BH" sz="2800" dirty="0"/>
              <a:t>ثم نحد الحكم حسب الحرف الذي يأتي بعد النون الساكنة أو التنوين</a:t>
            </a:r>
            <a:endParaRPr lang="en-US" sz="28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B631587-6536-458A-9021-7AC78F0D2DA4}"/>
              </a:ext>
            </a:extLst>
          </p:cNvPr>
          <p:cNvSpPr/>
          <p:nvPr/>
        </p:nvSpPr>
        <p:spPr>
          <a:xfrm>
            <a:off x="7659692" y="1912594"/>
            <a:ext cx="18710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JO" sz="4000" b="1" dirty="0"/>
              <a:t>مَ</a:t>
            </a:r>
            <a:r>
              <a:rPr lang="ar-JO" sz="4000" b="1" dirty="0">
                <a:solidFill>
                  <a:srgbClr val="FF0000"/>
                </a:solidFill>
              </a:rPr>
              <a:t>نْ</a:t>
            </a:r>
            <a:r>
              <a:rPr lang="ar-JO" sz="4000" b="1" dirty="0"/>
              <a:t> </a:t>
            </a:r>
            <a:r>
              <a:rPr lang="ar-JO" sz="4000" b="1" dirty="0">
                <a:solidFill>
                  <a:srgbClr val="00B0F0"/>
                </a:solidFill>
              </a:rPr>
              <a:t>يّ</a:t>
            </a:r>
            <a:r>
              <a:rPr lang="ar-JO" sz="4000" b="1" dirty="0"/>
              <a:t>َعْمل  </a:t>
            </a:r>
            <a:endParaRPr lang="en-US" sz="4000" b="1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76ED0F4-7315-4EF2-BAB7-9D30C01678F7}"/>
              </a:ext>
            </a:extLst>
          </p:cNvPr>
          <p:cNvSpPr/>
          <p:nvPr/>
        </p:nvSpPr>
        <p:spPr>
          <a:xfrm>
            <a:off x="4679835" y="1969943"/>
            <a:ext cx="20810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JO" sz="2800" b="1" dirty="0"/>
              <a:t>صِرَا</a:t>
            </a:r>
            <a:r>
              <a:rPr lang="ar-BH" sz="2800" b="1" dirty="0" err="1"/>
              <a:t>ط</a:t>
            </a:r>
            <a:r>
              <a:rPr lang="ar-BH" sz="2800" b="1" dirty="0" err="1">
                <a:solidFill>
                  <a:srgbClr val="FF0000"/>
                </a:solidFill>
              </a:rPr>
              <a:t>اً</a:t>
            </a:r>
            <a:r>
              <a:rPr lang="ar-JO" sz="2800" b="1" dirty="0"/>
              <a:t> </a:t>
            </a:r>
            <a:r>
              <a:rPr lang="ar-BH" sz="2800" b="1" dirty="0"/>
              <a:t> </a:t>
            </a:r>
            <a:r>
              <a:rPr lang="ar-JO" sz="2800" b="1" dirty="0">
                <a:solidFill>
                  <a:srgbClr val="00B0F0"/>
                </a:solidFill>
              </a:rPr>
              <a:t>مُ</a:t>
            </a:r>
            <a:r>
              <a:rPr lang="ar-JO" sz="2800" b="1" dirty="0"/>
              <a:t>سْتَقِيمًا</a:t>
            </a:r>
            <a:endParaRPr lang="en-US" sz="2800" b="1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29D2410-7B22-46C1-9CD2-671B353577EB}"/>
              </a:ext>
            </a:extLst>
          </p:cNvPr>
          <p:cNvSpPr/>
          <p:nvPr/>
        </p:nvSpPr>
        <p:spPr>
          <a:xfrm>
            <a:off x="8900160" y="1912594"/>
            <a:ext cx="366427" cy="648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381DB8BD-A102-4535-AE83-A288E1D3C5E8}"/>
              </a:ext>
            </a:extLst>
          </p:cNvPr>
          <p:cNvSpPr/>
          <p:nvPr/>
        </p:nvSpPr>
        <p:spPr>
          <a:xfrm>
            <a:off x="5700464" y="1890342"/>
            <a:ext cx="366427" cy="58799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330F0F4-D2F0-4311-804E-149A1629D80C}"/>
              </a:ext>
            </a:extLst>
          </p:cNvPr>
          <p:cNvSpPr/>
          <p:nvPr/>
        </p:nvSpPr>
        <p:spPr>
          <a:xfrm>
            <a:off x="2133845" y="3764386"/>
            <a:ext cx="18838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JO" sz="2400" b="1" dirty="0" err="1"/>
              <a:t>صراطمّسْقيماً</a:t>
            </a:r>
            <a:r>
              <a:rPr lang="ar-JO" sz="2400" b="1" dirty="0"/>
              <a:t> ". </a:t>
            </a:r>
            <a:endParaRPr lang="en-US" sz="2400" b="1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A791B26-3F2C-4039-BE97-985D37ADF4BD}"/>
              </a:ext>
            </a:extLst>
          </p:cNvPr>
          <p:cNvSpPr/>
          <p:nvPr/>
        </p:nvSpPr>
        <p:spPr>
          <a:xfrm>
            <a:off x="4334250" y="3719832"/>
            <a:ext cx="19816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JO" sz="2800" b="1" dirty="0"/>
              <a:t>صِرَا</a:t>
            </a:r>
            <a:r>
              <a:rPr lang="ar-BH" sz="2800" b="1" dirty="0" err="1"/>
              <a:t>ط</a:t>
            </a:r>
            <a:r>
              <a:rPr lang="ar-BH" sz="2800" b="1" dirty="0" err="1">
                <a:solidFill>
                  <a:srgbClr val="FF0000"/>
                </a:solidFill>
              </a:rPr>
              <a:t>اً</a:t>
            </a:r>
            <a:r>
              <a:rPr lang="ar-JO" sz="2800" b="1" dirty="0"/>
              <a:t> </a:t>
            </a:r>
            <a:r>
              <a:rPr lang="ar-JO" sz="2800" b="1" dirty="0">
                <a:solidFill>
                  <a:srgbClr val="00B0F0"/>
                </a:solidFill>
              </a:rPr>
              <a:t>م</a:t>
            </a:r>
            <a:r>
              <a:rPr lang="ar-JO" sz="2800" b="1" dirty="0"/>
              <a:t>ُسْتَقِيمًا</a:t>
            </a:r>
            <a:endParaRPr lang="en-US" sz="2800" b="1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BC0D307-53FB-4BC3-9762-2D6BE295EB87}"/>
              </a:ext>
            </a:extLst>
          </p:cNvPr>
          <p:cNvSpPr/>
          <p:nvPr/>
        </p:nvSpPr>
        <p:spPr>
          <a:xfrm>
            <a:off x="7864404" y="3627499"/>
            <a:ext cx="18710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JO" sz="4000" b="1" dirty="0"/>
              <a:t>مَ</a:t>
            </a:r>
            <a:r>
              <a:rPr lang="ar-JO" sz="4000" b="1" dirty="0">
                <a:solidFill>
                  <a:srgbClr val="FF0000"/>
                </a:solidFill>
              </a:rPr>
              <a:t>نْ</a:t>
            </a:r>
            <a:r>
              <a:rPr lang="ar-JO" sz="4000" b="1" dirty="0"/>
              <a:t> </a:t>
            </a:r>
            <a:r>
              <a:rPr lang="ar-JO" sz="4000" b="1" dirty="0">
                <a:solidFill>
                  <a:srgbClr val="00B0F0"/>
                </a:solidFill>
              </a:rPr>
              <a:t>يّ</a:t>
            </a:r>
            <a:r>
              <a:rPr lang="ar-JO" sz="4000" b="1" dirty="0"/>
              <a:t>َعْمل  </a:t>
            </a:r>
            <a:endParaRPr lang="en-US" sz="4000" b="1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D575245B-F743-486C-8263-27142D97B74B}"/>
              </a:ext>
            </a:extLst>
          </p:cNvPr>
          <p:cNvSpPr/>
          <p:nvPr/>
        </p:nvSpPr>
        <p:spPr>
          <a:xfrm>
            <a:off x="8769599" y="3747387"/>
            <a:ext cx="313412" cy="49566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82839AE2-5365-4747-B992-934D37B5EFEC}"/>
              </a:ext>
            </a:extLst>
          </p:cNvPr>
          <p:cNvSpPr/>
          <p:nvPr/>
        </p:nvSpPr>
        <p:spPr>
          <a:xfrm>
            <a:off x="5085603" y="3721429"/>
            <a:ext cx="311443" cy="5232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5" name="شكل بيضاوي 4">
            <a:extLst>
              <a:ext uri="{FF2B5EF4-FFF2-40B4-BE49-F238E27FC236}">
                <a16:creationId xmlns:a16="http://schemas.microsoft.com/office/drawing/2014/main" id="{8ADD4F24-2FE4-4AF4-B4EB-591DB450DDF7}"/>
              </a:ext>
            </a:extLst>
          </p:cNvPr>
          <p:cNvSpPr/>
          <p:nvPr/>
        </p:nvSpPr>
        <p:spPr>
          <a:xfrm>
            <a:off x="9856650" y="1157044"/>
            <a:ext cx="702870" cy="769441"/>
          </a:xfrm>
          <a:prstGeom prst="ellipse">
            <a:avLst/>
          </a:prstGeom>
          <a:noFill/>
          <a:ln w="38100"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شكل بيضاوي 31">
            <a:extLst>
              <a:ext uri="{FF2B5EF4-FFF2-40B4-BE49-F238E27FC236}">
                <a16:creationId xmlns:a16="http://schemas.microsoft.com/office/drawing/2014/main" id="{0EF78D06-4169-4A5F-9C29-ADF1BFE3310F}"/>
              </a:ext>
            </a:extLst>
          </p:cNvPr>
          <p:cNvSpPr/>
          <p:nvPr/>
        </p:nvSpPr>
        <p:spPr>
          <a:xfrm>
            <a:off x="10013289" y="4514274"/>
            <a:ext cx="702870" cy="769441"/>
          </a:xfrm>
          <a:prstGeom prst="ellipse">
            <a:avLst/>
          </a:prstGeom>
          <a:noFill/>
          <a:ln w="38100"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شكل بيضاوي 32">
            <a:extLst>
              <a:ext uri="{FF2B5EF4-FFF2-40B4-BE49-F238E27FC236}">
                <a16:creationId xmlns:a16="http://schemas.microsoft.com/office/drawing/2014/main" id="{928F1317-3323-4CA1-ADF7-F1E9578AD891}"/>
              </a:ext>
            </a:extLst>
          </p:cNvPr>
          <p:cNvSpPr/>
          <p:nvPr/>
        </p:nvSpPr>
        <p:spPr>
          <a:xfrm>
            <a:off x="10028667" y="2921711"/>
            <a:ext cx="702870" cy="754314"/>
          </a:xfrm>
          <a:prstGeom prst="ellipse">
            <a:avLst/>
          </a:prstGeom>
          <a:noFill/>
          <a:ln w="38100"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TextBox 16">
            <a:extLst>
              <a:ext uri="{FF2B5EF4-FFF2-40B4-BE49-F238E27FC236}">
                <a16:creationId xmlns:a16="http://schemas.microsoft.com/office/drawing/2014/main" id="{211927D7-95A9-47AD-A37F-5A131CDE4864}"/>
              </a:ext>
            </a:extLst>
          </p:cNvPr>
          <p:cNvSpPr txBox="1"/>
          <p:nvPr/>
        </p:nvSpPr>
        <p:spPr>
          <a:xfrm>
            <a:off x="5960029" y="5645527"/>
            <a:ext cx="3658045" cy="646331"/>
          </a:xfrm>
          <a:custGeom>
            <a:avLst/>
            <a:gdLst>
              <a:gd name="connsiteX0" fmla="*/ 0 w 3658045"/>
              <a:gd name="connsiteY0" fmla="*/ 0 h 646331"/>
              <a:gd name="connsiteX1" fmla="*/ 573094 w 3658045"/>
              <a:gd name="connsiteY1" fmla="*/ 0 h 646331"/>
              <a:gd name="connsiteX2" fmla="*/ 1109607 w 3658045"/>
              <a:gd name="connsiteY2" fmla="*/ 0 h 646331"/>
              <a:gd name="connsiteX3" fmla="*/ 1646120 w 3658045"/>
              <a:gd name="connsiteY3" fmla="*/ 0 h 646331"/>
              <a:gd name="connsiteX4" fmla="*/ 2328955 w 3658045"/>
              <a:gd name="connsiteY4" fmla="*/ 0 h 646331"/>
              <a:gd name="connsiteX5" fmla="*/ 2975210 w 3658045"/>
              <a:gd name="connsiteY5" fmla="*/ 0 h 646331"/>
              <a:gd name="connsiteX6" fmla="*/ 3658045 w 3658045"/>
              <a:gd name="connsiteY6" fmla="*/ 0 h 646331"/>
              <a:gd name="connsiteX7" fmla="*/ 3658045 w 3658045"/>
              <a:gd name="connsiteY7" fmla="*/ 646331 h 646331"/>
              <a:gd name="connsiteX8" fmla="*/ 3084951 w 3658045"/>
              <a:gd name="connsiteY8" fmla="*/ 646331 h 646331"/>
              <a:gd name="connsiteX9" fmla="*/ 2475277 w 3658045"/>
              <a:gd name="connsiteY9" fmla="*/ 646331 h 646331"/>
              <a:gd name="connsiteX10" fmla="*/ 1975344 w 3658045"/>
              <a:gd name="connsiteY10" fmla="*/ 646331 h 646331"/>
              <a:gd name="connsiteX11" fmla="*/ 1329090 w 3658045"/>
              <a:gd name="connsiteY11" fmla="*/ 646331 h 646331"/>
              <a:gd name="connsiteX12" fmla="*/ 755996 w 3658045"/>
              <a:gd name="connsiteY12" fmla="*/ 646331 h 646331"/>
              <a:gd name="connsiteX13" fmla="*/ 0 w 3658045"/>
              <a:gd name="connsiteY13" fmla="*/ 646331 h 646331"/>
              <a:gd name="connsiteX14" fmla="*/ 0 w 3658045"/>
              <a:gd name="connsiteY1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658045" h="646331" extrusionOk="0">
                <a:moveTo>
                  <a:pt x="0" y="0"/>
                </a:moveTo>
                <a:cubicBezTo>
                  <a:pt x="120501" y="19348"/>
                  <a:pt x="362264" y="1997"/>
                  <a:pt x="573094" y="0"/>
                </a:cubicBezTo>
                <a:cubicBezTo>
                  <a:pt x="783924" y="-1997"/>
                  <a:pt x="996885" y="-23332"/>
                  <a:pt x="1109607" y="0"/>
                </a:cubicBezTo>
                <a:cubicBezTo>
                  <a:pt x="1222329" y="23332"/>
                  <a:pt x="1461177" y="4209"/>
                  <a:pt x="1646120" y="0"/>
                </a:cubicBezTo>
                <a:cubicBezTo>
                  <a:pt x="1831063" y="-4209"/>
                  <a:pt x="2187481" y="-31753"/>
                  <a:pt x="2328955" y="0"/>
                </a:cubicBezTo>
                <a:cubicBezTo>
                  <a:pt x="2470430" y="31753"/>
                  <a:pt x="2839407" y="18942"/>
                  <a:pt x="2975210" y="0"/>
                </a:cubicBezTo>
                <a:cubicBezTo>
                  <a:pt x="3111014" y="-18942"/>
                  <a:pt x="3417985" y="25111"/>
                  <a:pt x="3658045" y="0"/>
                </a:cubicBezTo>
                <a:cubicBezTo>
                  <a:pt x="3654515" y="164043"/>
                  <a:pt x="3631796" y="451942"/>
                  <a:pt x="3658045" y="646331"/>
                </a:cubicBezTo>
                <a:cubicBezTo>
                  <a:pt x="3492922" y="668617"/>
                  <a:pt x="3283347" y="654304"/>
                  <a:pt x="3084951" y="646331"/>
                </a:cubicBezTo>
                <a:cubicBezTo>
                  <a:pt x="2886555" y="638358"/>
                  <a:pt x="2599097" y="634582"/>
                  <a:pt x="2475277" y="646331"/>
                </a:cubicBezTo>
                <a:cubicBezTo>
                  <a:pt x="2351457" y="658080"/>
                  <a:pt x="2186746" y="655632"/>
                  <a:pt x="1975344" y="646331"/>
                </a:cubicBezTo>
                <a:cubicBezTo>
                  <a:pt x="1763942" y="637030"/>
                  <a:pt x="1557072" y="663861"/>
                  <a:pt x="1329090" y="646331"/>
                </a:cubicBezTo>
                <a:cubicBezTo>
                  <a:pt x="1101108" y="628801"/>
                  <a:pt x="930981" y="645196"/>
                  <a:pt x="755996" y="646331"/>
                </a:cubicBezTo>
                <a:cubicBezTo>
                  <a:pt x="581011" y="647466"/>
                  <a:pt x="357353" y="610827"/>
                  <a:pt x="0" y="646331"/>
                </a:cubicBezTo>
                <a:cubicBezTo>
                  <a:pt x="-17473" y="358618"/>
                  <a:pt x="94" y="145259"/>
                  <a:pt x="0" y="0"/>
                </a:cubicBezTo>
                <a:close/>
              </a:path>
            </a:pathLst>
          </a:custGeom>
          <a:noFill/>
          <a:ln w="571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84171386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r" rtl="1"/>
            <a:r>
              <a:rPr lang="ar-BH" sz="3600" b="1" dirty="0"/>
              <a:t>ي – و -  ن -  م  بغنة </a:t>
            </a:r>
          </a:p>
        </p:txBody>
      </p:sp>
      <p:pic>
        <p:nvPicPr>
          <p:cNvPr id="6148" name="Picture 4" descr="ضابط أمني بإنزكان : لا أملك عقارات و الحملة الإعلامية ضدي محاولة يائسة  للنيل من سمعتي">
            <a:extLst>
              <a:ext uri="{FF2B5EF4-FFF2-40B4-BE49-F238E27FC236}">
                <a16:creationId xmlns:a16="http://schemas.microsoft.com/office/drawing/2014/main" id="{64639514-45DA-4723-BD1B-EC333B2CF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235" y="1170508"/>
            <a:ext cx="2693653" cy="323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ectangle 17">
            <a:extLst>
              <a:ext uri="{FF2B5EF4-FFF2-40B4-BE49-F238E27FC236}">
                <a16:creationId xmlns:a16="http://schemas.microsoft.com/office/drawing/2014/main" id="{325A7250-1DC1-418D-85D3-D98B5D527354}"/>
              </a:ext>
            </a:extLst>
          </p:cNvPr>
          <p:cNvSpPr/>
          <p:nvPr/>
        </p:nvSpPr>
        <p:spPr>
          <a:xfrm>
            <a:off x="6802797" y="3750609"/>
            <a:ext cx="14221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AE" sz="2800" b="1" dirty="0"/>
              <a:t>" </a:t>
            </a:r>
            <a:r>
              <a:rPr lang="ar-AE" sz="2800" b="1" dirty="0" err="1"/>
              <a:t>ميّعمل</a:t>
            </a:r>
            <a:r>
              <a:rPr lang="ar-JO" sz="2800" b="1" dirty="0"/>
              <a:t> </a:t>
            </a:r>
            <a:r>
              <a:rPr lang="ar-AE" sz="2800" b="1" dirty="0"/>
              <a:t>"</a:t>
            </a:r>
            <a:r>
              <a:rPr lang="ar-JO" sz="2800" b="1" dirty="0"/>
              <a:t> 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661708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6" grpId="0" animBg="1"/>
      <p:bldP spid="17" grpId="0" animBg="1"/>
      <p:bldP spid="24" grpId="0" animBg="1"/>
      <p:bldP spid="3" grpId="0"/>
      <p:bldP spid="11" grpId="0"/>
      <p:bldP spid="12" grpId="0" animBg="1"/>
      <p:bldP spid="26" grpId="0" animBg="1"/>
      <p:bldP spid="18" grpId="0"/>
      <p:bldP spid="27" grpId="0"/>
      <p:bldP spid="28" grpId="0"/>
      <p:bldP spid="29" grpId="0" animBg="1"/>
      <p:bldP spid="30" grpId="0" animBg="1"/>
      <p:bldP spid="34" grpId="0" animBg="1"/>
      <p:bldP spid="36" grpId="0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505</Words>
  <Application>Microsoft Office PowerPoint</Application>
  <PresentationFormat>شاشة عريضة</PresentationFormat>
  <Paragraphs>97</Paragraphs>
  <Slides>14</Slides>
  <Notes>1</Notes>
  <HiddenSlides>0</HiddenSlides>
  <MMClips>3</MMClips>
  <ScaleCrop>false</ScaleCrop>
  <HeadingPairs>
    <vt:vector size="6" baseType="variant">
      <vt:variant>
        <vt:lpstr>الخطوط المستخدمة</vt:lpstr>
      </vt:variant>
      <vt:variant>
        <vt:i4>9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14</vt:i4>
      </vt:variant>
    </vt:vector>
  </HeadingPairs>
  <TitlesOfParts>
    <vt:vector size="24" baseType="lpstr">
      <vt:lpstr>Algerian</vt:lpstr>
      <vt:lpstr>Arabic Typesetting</vt:lpstr>
      <vt:lpstr>Arial</vt:lpstr>
      <vt:lpstr>Calibri</vt:lpstr>
      <vt:lpstr>Calibri Light</vt:lpstr>
      <vt:lpstr>Microsoft Uighur</vt:lpstr>
      <vt:lpstr>SHAGARA v2</vt:lpstr>
      <vt:lpstr>Times New Roman</vt:lpstr>
      <vt:lpstr>Wingdings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فاطمة سعيد بن طوق</dc:creator>
  <cp:lastModifiedBy>fatma saeed obaid bin    touq</cp:lastModifiedBy>
  <cp:revision>7</cp:revision>
  <dcterms:created xsi:type="dcterms:W3CDTF">2021-01-20T17:24:00Z</dcterms:created>
  <dcterms:modified xsi:type="dcterms:W3CDTF">2021-11-30T09:45:23Z</dcterms:modified>
</cp:coreProperties>
</file>