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</p:sldMasterIdLst>
  <p:notesMasterIdLst>
    <p:notesMasterId r:id="rId39"/>
  </p:notesMasterIdLst>
  <p:handoutMasterIdLst>
    <p:handoutMasterId r:id="rId40"/>
  </p:handoutMasterIdLst>
  <p:sldIdLst>
    <p:sldId id="396" r:id="rId5"/>
    <p:sldId id="1006" r:id="rId6"/>
    <p:sldId id="968" r:id="rId7"/>
    <p:sldId id="725" r:id="rId8"/>
    <p:sldId id="378" r:id="rId9"/>
    <p:sldId id="793" r:id="rId10"/>
    <p:sldId id="982" r:id="rId11"/>
    <p:sldId id="1007" r:id="rId12"/>
    <p:sldId id="1008" r:id="rId13"/>
    <p:sldId id="1010" r:id="rId14"/>
    <p:sldId id="1017" r:id="rId15"/>
    <p:sldId id="1012" r:id="rId16"/>
    <p:sldId id="1013" r:id="rId17"/>
    <p:sldId id="1014" r:id="rId18"/>
    <p:sldId id="984" r:id="rId19"/>
    <p:sldId id="985" r:id="rId20"/>
    <p:sldId id="1009" r:id="rId21"/>
    <p:sldId id="1018" r:id="rId22"/>
    <p:sldId id="1016" r:id="rId23"/>
    <p:sldId id="1015" r:id="rId24"/>
    <p:sldId id="1019" r:id="rId25"/>
    <p:sldId id="987" r:id="rId26"/>
    <p:sldId id="1020" r:id="rId27"/>
    <p:sldId id="981" r:id="rId28"/>
    <p:sldId id="986" r:id="rId29"/>
    <p:sldId id="988" r:id="rId30"/>
    <p:sldId id="1021" r:id="rId31"/>
    <p:sldId id="1022" r:id="rId32"/>
    <p:sldId id="1023" r:id="rId33"/>
    <p:sldId id="1024" r:id="rId34"/>
    <p:sldId id="1001" r:id="rId35"/>
    <p:sldId id="999" r:id="rId36"/>
    <p:sldId id="991" r:id="rId37"/>
    <p:sldId id="1000" r:id="rId38"/>
  </p:sldIdLst>
  <p:sldSz cx="12192000" cy="6858000"/>
  <p:notesSz cx="6858000" cy="9144000"/>
  <p:defaultTextStyle>
    <a:defPPr>
      <a:defRPr lang="ar-A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8AE"/>
    <a:srgbClr val="C4E4A0"/>
    <a:srgbClr val="DAEEC4"/>
    <a:srgbClr val="E7F4D8"/>
    <a:srgbClr val="C7FB97"/>
    <a:srgbClr val="C06A07"/>
    <a:srgbClr val="FF99FF"/>
    <a:srgbClr val="9A5B03"/>
    <a:srgbClr val="B66B07"/>
    <a:srgbClr val="E01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C45C9-DDAE-45C4-AC3E-CE69D73AF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13AE2-5FBC-4246-859C-520F735A7693}" type="pres">
      <dgm:prSet presAssocID="{BAFC45C9-DDAE-45C4-AC3E-CE69D73AF94C}" presName="diagram" presStyleCnt="0">
        <dgm:presLayoutVars>
          <dgm:dir/>
          <dgm:resizeHandles val="exact"/>
        </dgm:presLayoutVars>
      </dgm:prSet>
      <dgm:spPr/>
    </dgm:pt>
  </dgm:ptLst>
  <dgm:cxnLst>
    <dgm:cxn modelId="{3AB055C3-35DE-4E33-BFE9-D14DE8622844}" type="presOf" srcId="{BAFC45C9-DDAE-45C4-AC3E-CE69D73AF94C}" destId="{D1713AE2-5FBC-4246-859C-520F735A76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FC45C9-DDAE-45C4-AC3E-CE69D73AF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13AE2-5FBC-4246-859C-520F735A7693}" type="pres">
      <dgm:prSet presAssocID="{BAFC45C9-DDAE-45C4-AC3E-CE69D73AF94C}" presName="diagram" presStyleCnt="0">
        <dgm:presLayoutVars>
          <dgm:dir/>
          <dgm:resizeHandles val="exact"/>
        </dgm:presLayoutVars>
      </dgm:prSet>
      <dgm:spPr/>
    </dgm:pt>
  </dgm:ptLst>
  <dgm:cxnLst>
    <dgm:cxn modelId="{3AB055C3-35DE-4E33-BFE9-D14DE8622844}" type="presOf" srcId="{BAFC45C9-DDAE-45C4-AC3E-CE69D73AF94C}" destId="{D1713AE2-5FBC-4246-859C-520F735A76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FC45C9-DDAE-45C4-AC3E-CE69D73AF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13AE2-5FBC-4246-859C-520F735A7693}" type="pres">
      <dgm:prSet presAssocID="{BAFC45C9-DDAE-45C4-AC3E-CE69D73AF94C}" presName="diagram" presStyleCnt="0">
        <dgm:presLayoutVars>
          <dgm:dir/>
          <dgm:resizeHandles val="exact"/>
        </dgm:presLayoutVars>
      </dgm:prSet>
      <dgm:spPr/>
    </dgm:pt>
  </dgm:ptLst>
  <dgm:cxnLst>
    <dgm:cxn modelId="{3AB055C3-35DE-4E33-BFE9-D14DE8622844}" type="presOf" srcId="{BAFC45C9-DDAE-45C4-AC3E-CE69D73AF94C}" destId="{D1713AE2-5FBC-4246-859C-520F735A76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FC45C9-DDAE-45C4-AC3E-CE69D73AF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13AE2-5FBC-4246-859C-520F735A7693}" type="pres">
      <dgm:prSet presAssocID="{BAFC45C9-DDAE-45C4-AC3E-CE69D73AF94C}" presName="diagram" presStyleCnt="0">
        <dgm:presLayoutVars>
          <dgm:dir/>
          <dgm:resizeHandles val="exact"/>
        </dgm:presLayoutVars>
      </dgm:prSet>
      <dgm:spPr/>
    </dgm:pt>
  </dgm:ptLst>
  <dgm:cxnLst>
    <dgm:cxn modelId="{62593FBC-E40D-419D-B1C1-4517805251C2}" type="presOf" srcId="{BAFC45C9-DDAE-45C4-AC3E-CE69D73AF94C}" destId="{D1713AE2-5FBC-4246-859C-520F735A76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FC45C9-DDAE-45C4-AC3E-CE69D73AF9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13AE2-5FBC-4246-859C-520F735A7693}" type="pres">
      <dgm:prSet presAssocID="{BAFC45C9-DDAE-45C4-AC3E-CE69D73AF94C}" presName="diagram" presStyleCnt="0">
        <dgm:presLayoutVars>
          <dgm:dir/>
          <dgm:resizeHandles val="exact"/>
        </dgm:presLayoutVars>
      </dgm:prSet>
      <dgm:spPr/>
    </dgm:pt>
  </dgm:ptLst>
  <dgm:cxnLst>
    <dgm:cxn modelId="{62593FBC-E40D-419D-B1C1-4517805251C2}" type="presOf" srcId="{BAFC45C9-DDAE-45C4-AC3E-CE69D73AF94C}" destId="{D1713AE2-5FBC-4246-859C-520F735A769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9E8842-999B-4FF7-AA77-2CCB46C89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FEB58-1E1E-49A6-A795-61D82BDD30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EC5BD-81CC-4D85-918B-5BA676123704}" type="datetimeFigureOut">
              <a:rPr lang="en-US" smtClean="0"/>
              <a:t>12/27/2020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CCCD2-CE0E-4CFD-8463-B212E0FB48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698C5-C4B4-41C2-B0DA-DC0F16CE27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1466F-F659-48FE-B27A-9E55EF433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18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2E02EB-2628-4793-8E84-3559BB88F7F1}" type="datetimeFigureOut">
              <a:rPr lang="ar-AE" smtClean="0"/>
              <a:t>13/05/1442</a:t>
            </a:fld>
            <a:endParaRPr lang="ar-AE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AE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A325998-FE39-42E5-A7AA-FE8A2E9D6096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492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39FD6-1584-43B0-A534-B3A81143402D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3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E5431-A765-478B-84E6-0D60556771B3}" type="slidenum">
              <a:rPr lang="ar-SA" smtClean="0"/>
              <a:pPr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974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FF928C-6FED-4EC9-9A47-464DAEAD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153EC5D-AAB0-4977-84CC-0158FA7F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628" y="432325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44442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A229C0-9912-4F32-8FC6-D55D7895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C201B6A-268A-4210-B80D-20DCC99EB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1218" y="1087499"/>
            <a:ext cx="252383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5B7999-B2F2-4EB5-A8BA-177D088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13EAF2-CB99-4156-BB7A-D02017003655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8F5ED0-2A1A-4F32-AF3C-7EC7216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B19D96-3033-4C89-BAAE-0C2EB4F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4814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07E73-D4CB-4BC8-ABF5-C914BAC8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0AA9B6-97FD-4C6C-A9AF-33A998D9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540248-4128-41D2-8C3D-BFB85A4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4C7CF-BE16-46B3-A5BD-E1567BE17A30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2F11A1-B5E8-40EB-A290-1F10BDDB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D4FB451-646E-4296-A488-36EF7C7C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967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18D1A9-34C6-4153-A3EE-D1917732F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3A1A6FF-B79D-4039-96D0-CD111BFD7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7444CA-73D8-4F1D-90A6-40FD05DF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2A84D-85E4-4AF4-A5B3-1A7A2C6982C3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32700D-DC88-4EC4-8286-FB44501D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693880-7072-4DBC-813F-BFAB9423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2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43515C-7C99-407A-BF33-C0543AEA4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E5565A-3B8D-48BF-A849-A1A8A1475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31457-5549-42AD-8BFB-693B3728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2484-E0D3-4DF7-97FC-FD2EAAC2C605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A73479-653F-41DB-A78F-3F7D4771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386185-AF2A-4379-A1B1-63278661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013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650B37-547B-4F19-9595-888767E7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5AADF3-B337-41E6-BE44-7CAB125CF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B95F84-5334-44CD-BFC7-5E8D333CF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99BB-E80C-40BD-BF68-AA5CF725279D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D9026C0-4C8A-41F7-ABA0-A9F887D0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5148C3-A44F-478A-AB6D-71922142F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161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8ADD37-8312-481A-96E6-E4075112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D963FF-E720-42BD-AF6C-C7B4E6C1D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D65445-4844-4B8F-8C57-FAFF5800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16FC62-42EC-44D0-AA95-31388DDE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198F-E5E0-4D02-94A5-50975F102966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02957FA-B83F-4AA8-B503-4250C1C84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C8CA644-1B56-46E7-834C-9EF6DAFB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3195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749F3A-CE0A-4539-983E-54036F5A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AE46EBC-E1F8-4722-82EE-72771D308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1B7A759-CB52-492F-BF25-1D6256253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C88B42-C9CB-45DF-8608-002C11039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896CF14-9F08-440C-8557-0EE13DBE7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9E47F-B5E7-4B01-A0FF-B8EE89C4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FD821-30B5-47EC-A79E-33FACC60D298}" type="datetime5">
              <a:rPr lang="en-US" smtClean="0"/>
              <a:t>27-Dec-20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6405B0-3C3D-4744-A77E-ED4870D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F140716-48CB-40B4-92B5-1555B180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8991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658676-4D9F-4E80-8DD7-C5A9573D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4E1548E-3602-417E-B19F-11AE6E9CB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45143-C298-4515-84AB-131E33A56222}" type="datetime5">
              <a:rPr lang="en-US" smtClean="0"/>
              <a:t>27-Dec-20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07AC70D-EA95-4EE1-B2C1-38151EA7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5A2CFF9-B48B-4246-92E9-DF673786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94245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8B0E98-DD54-4388-90FC-532945B0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3F36-37AD-44C1-A53B-5F13AF1FD4E8}" type="datetime5">
              <a:rPr lang="en-US" smtClean="0"/>
              <a:t>27-Dec-20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A085D5-3783-41D0-92F2-B3F7C47F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A4FC71-C29C-4894-9D22-60B2C13D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4312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FDB9EF-7AE7-4D0B-89FA-A48FB3A0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29D144-4030-4FF2-8F4B-F872AC4F2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8A28E6-C829-4552-81C8-D90E3CD2D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2D928A-51DD-467C-953F-E1546661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CE67-1688-4B07-A57B-4D3C6EC35ABA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BBED41-9652-4EA8-AB73-39570A9F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7D5DBA-E302-46F2-97F9-C6CE67D3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41070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68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C0B789-9B6C-4AC7-93C3-A5C05453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C47A482-D0C5-43D9-9F5D-F82D9C99B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630C61-EF6E-4E4D-95DF-22F6BFE7B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55D758E-B0DA-42DC-977C-151482C3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2D9A-6A7E-4963-87F2-A2E9B0E80812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9FC764-55FC-433A-9279-B32A3F33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D1F7BF5-AEF8-4E9E-9D13-A9282B57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37275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1D750-E6DC-4DED-81CB-8EAD3EEF5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8742832-4EEF-46BC-BFA8-24D2F097B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CD5A79-118C-43DF-9E1E-3D23035D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5D7EB-25E2-412F-83FE-12D33EAC679F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A90F45-F72C-44A2-9323-1DF1472B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41FA2A-2DFE-42D0-8194-F81B8579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0738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D7DAC7-4CE6-4FF9-AF70-DFD0E6FF7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59FCBBA-6FAC-41BA-985A-FDCC92D19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D933B5-077F-4000-87D0-3B06A7DE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51EB-A2E1-4861-922E-52A787E313A3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CDDFB7D-D22C-4A50-865A-44A3DD914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36D59-39D6-48D3-9F9C-02276700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37177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28D98C-3C0A-4CCF-BC9F-7BD40B7D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9520C83-871A-4FE3-A25C-9D3560576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B2C7ED6-0A9D-4A8C-9F0F-A99BBC2F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6DD26-FBCD-4E0C-81F9-0DF842337977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968DE94-CA2C-4A08-B9C5-4E99A366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9E794E-4D90-4D9A-95E1-5574AA4B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40389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8B1EEA-4D81-477C-A2FB-17D34607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B0BD5-A5A3-4C43-975E-4F684BA6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10B1F8-96AC-42E7-9FBE-CD17409A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FBFD-9D60-4129-BA5D-F17F88691E25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CBB73D-EC98-49A8-9D1D-66E8403DA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538A8D-BD2D-409F-A7FC-E4811123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37806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B70522-5053-42B1-BFB8-B91A5DE3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BD7E70-36E8-4154-BB2C-3CF9E06CC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A11727-BFFC-4738-886E-AD9EE73E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F771F-0AE1-4C6A-89E3-0E7CC55AD915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9F78F6-D086-4024-B389-2FCC1CC8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CC2859-734A-4983-981F-AE5152C6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06898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59298E-0D7D-4024-A115-5EAF0D44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E06D7-7646-40D7-A56E-A25D96080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A00C27D-1F78-4207-897B-42978440B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4BC943-49DA-492E-9FE0-37A5439D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C357B-5D8D-44A9-86F5-5B4867D8A811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A0AD417-A7A7-45A8-AEAE-8526E65F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149AB0F-8A0F-4616-A5B1-4449DE85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62635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21B9B-4753-4A51-80FC-DEA0606C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2EEE280-D104-45E0-ABEE-2D0B83F49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51A528-9CE9-4AAD-A955-640074EFF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9760E38-3347-49DA-8177-3DC1AF261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8DA544-6467-4203-B085-B9B8474B0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8B0320-AC30-44FA-B40E-ED1ECD0C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14CF6-80DD-49D3-A898-66AA5FB6B2B7}" type="datetime5">
              <a:rPr lang="en-US" smtClean="0"/>
              <a:t>27-Dec-20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C42B5C8-0726-4F99-A8A2-F2B1E5EF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7F8AE92-14AE-4DA4-BDD3-BF41893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2127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64D767-63EC-4D18-B7C8-F34F604D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24B5CD7-2BCF-4314-A3C6-142AF628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B763-6163-4D9D-9523-C038747765E4}" type="datetime5">
              <a:rPr lang="en-US" smtClean="0"/>
              <a:t>27-Dec-20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302CDB8-DB84-4A25-9880-84BFC87C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6FFF9B6-260C-49D6-95C3-ECF8FBBE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31145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566948E-EE07-4770-8A70-C0C94F31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8C8D-0E28-4CF8-ADA2-F93FC850E7DD}" type="datetime5">
              <a:rPr lang="en-US" smtClean="0"/>
              <a:t>27-Dec-20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CCD8F1B-3F6B-45F6-92E7-8A3A7C1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71A184A-02C3-408B-A12A-B71BF8A8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8262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BD3A5-1D47-419E-9C1C-C43A3E73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6DFDB0-AD9C-455D-95D3-CAF56014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8704B5B-A023-42FE-91C2-DF38396F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96FEE5-DD10-46D5-9DDF-9840E7BB94EA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72D56E6-C271-425C-AD47-1DA44418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30A795-F646-4F0E-8732-06F3A375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7999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F41B1-8130-4C44-8FAB-F7EC9B28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278725-B50E-449D-9B63-BC8E5026A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EFF7F66-035F-4F51-9735-377DB7F3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1BA759E-C0D9-4AB4-ADEF-27E75AE9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7AD92-F391-45B2-8F05-346517E98682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E4A4D34-65CB-4868-8921-C27F2F786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9B436A8-1596-4E77-96CB-34FDA089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97569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040C62-A5AC-4272-A103-8AA09C68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A471482-65C1-4A1F-BD1E-0792BE52B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F0DF34-FA01-46F4-A6C3-0333B222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D3287D-3F05-4139-85A6-C521B8E0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DC7-5517-4692-8D1B-FB754254FD99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9F0AA5-D5A7-4BF5-8A0F-B8EA022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42326D-C794-4ED9-8BE9-0276DDB5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07027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B4BD8D-A72F-49E8-A010-0E3220EB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B76B26-1289-4B52-A186-64943103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796547-65F3-4CD5-8C5A-6D62DF80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CAD5-286D-46E8-B587-B72F9F53CF1A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3B257-CC24-4C95-9866-61755942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091F7-6593-410F-9499-3580821BB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96236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E70FFD-3318-4C56-9B53-B50F0B8B8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821352E-A3BA-4B3C-9E8B-65BBF09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8C10E-3403-4F7C-9064-4112AB67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8290-24A0-4DD9-888B-9D064ECF2101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4BCC75-61AF-43BE-AE3F-81556289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C132F4-BBEC-4004-986A-F9BF7E0F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31890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CA7BC1-A877-42ED-BF80-E3562091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BB9E23C-7299-4F41-A71D-F4FB2B449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6503C-DD4C-485A-9E2C-E211EAF62EC7}" type="datetime5">
              <a:rPr lang="en-US" smtClean="0"/>
              <a:t>27-Dec-20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08C4CF-97A9-4B19-B30A-66EA2ED7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09D8879-8379-4B1E-AE70-F336E02F1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9643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E8E712E-0661-493A-B098-BA72F356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4B6537F-00C7-458A-A582-1250622D8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F5A8E97-A07A-46C2-B6D7-060CCA6CE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67A156-810D-4910-9E7F-53400BE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6D24D8-6D18-4B62-A613-EBC8D0FC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094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79A49-5936-4382-B07E-00DCEF5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E04C990-F6C6-495B-A683-B2A47AB4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75F0C9F-37D3-4237-B83A-65050478B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18D7472-A36F-43B0-B64F-43A17CCC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95B97FC-C2BE-4D21-AA01-8B45D6606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E3023D2-80D1-4E81-9CAB-A1F1CB4A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514A5-0526-4C36-B73E-1A51FAFC4365}" type="datetime5">
              <a:rPr lang="en-US" smtClean="0"/>
              <a:t>27-Dec-20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93BC7CD-9292-4771-A454-242246B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16565D-4DA5-4148-8831-5C4B64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921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A5187C-5EE1-4751-8A52-9E3B6E5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A7644D3-0469-47BC-9F17-D8A53CB7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F8E2D4-9562-4B5F-A5E5-00124A711C38}" type="datetime5">
              <a:rPr lang="en-US" smtClean="0"/>
              <a:t>27-Dec-20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3EED2B5-7953-43D7-A477-E00AA9EA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4F9210D-959A-4CC8-89D9-8417FCCE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141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A0E101-726C-4256-866E-49CBB8DE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08A6497-7B98-4E6A-BB1E-C8C3501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50A8EE-4534-4C27-A163-8CBEEB2D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918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9980A-C635-459A-A0FF-7E240D3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ED7554-B1DD-4DC9-8726-1C1202BE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B21B4BC-2259-4324-AA15-15F90CCE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D4B6F90-531C-40C0-B2BA-A9BF245D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B1809C-B3CD-4E80-83F9-28EBA2E25BDD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A061FF-8D68-4D84-8839-C3565F4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6BF8BF-99F0-48C8-8D27-4E8FFB59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330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2746F8-68D7-4496-8A45-9D2B920B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9A1251-C399-4A44-AFC8-A9FAFBE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1654644-5D52-4342-85E1-9088C58B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8E0D79A-ED1C-4C52-99C4-03B7C03A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42079C-7949-413B-836D-7D77F6C759D5}" type="datetime5">
              <a:rPr lang="en-US" smtClean="0"/>
              <a:t>27-Dec-20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A9DA47-BFB3-4D71-880C-7E496420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97BC3FF-1F72-497F-A0C1-7BEFB5F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79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23D40FD-9A9E-430B-B5D7-DCF90C682894}"/>
              </a:ext>
            </a:extLst>
          </p:cNvPr>
          <p:cNvSpPr txBox="1"/>
          <p:nvPr userDrawn="1"/>
        </p:nvSpPr>
        <p:spPr>
          <a:xfrm>
            <a:off x="9720646" y="2840580"/>
            <a:ext cx="237923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عنوان الدرس :</a:t>
            </a:r>
          </a:p>
          <a:p>
            <a:pPr algn="ctr"/>
            <a:r>
              <a:rPr lang="ar-SA" b="1" dirty="0">
                <a:solidFill>
                  <a:srgbClr val="C00000"/>
                </a:solidFill>
              </a:rPr>
              <a:t>المتتاليات كدوال</a:t>
            </a:r>
            <a:r>
              <a:rPr lang="ar-AE" b="1" dirty="0">
                <a:solidFill>
                  <a:srgbClr val="C00000"/>
                </a:solidFill>
              </a:rPr>
              <a:t> </a:t>
            </a:r>
          </a:p>
          <a:p>
            <a:pPr algn="ctr"/>
            <a:endParaRPr lang="ar-AE" b="1" dirty="0">
              <a:solidFill>
                <a:srgbClr val="C0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238F85B-4AFA-4036-992D-143E4B678C31}"/>
              </a:ext>
            </a:extLst>
          </p:cNvPr>
          <p:cNvSpPr txBox="1"/>
          <p:nvPr userDrawn="1"/>
        </p:nvSpPr>
        <p:spPr>
          <a:xfrm>
            <a:off x="9730850" y="1746125"/>
            <a:ext cx="236902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AE" b="1" dirty="0">
                <a:solidFill>
                  <a:srgbClr val="C00000"/>
                </a:solidFill>
              </a:rPr>
              <a:t>   اليوم :</a:t>
            </a:r>
            <a:r>
              <a:rPr lang="ar-SA" b="1" dirty="0">
                <a:solidFill>
                  <a:srgbClr val="C00000"/>
                </a:solidFill>
              </a:rPr>
              <a:t> </a:t>
            </a:r>
            <a:endParaRPr lang="ar-AE" b="1" dirty="0">
              <a:solidFill>
                <a:srgbClr val="C00000"/>
              </a:solidFill>
            </a:endParaRPr>
          </a:p>
          <a:p>
            <a:pPr algn="r"/>
            <a:r>
              <a:rPr lang="ar-AE" b="1" dirty="0">
                <a:solidFill>
                  <a:srgbClr val="C00000"/>
                </a:solidFill>
              </a:rPr>
              <a:t>التاريخ :</a:t>
            </a:r>
            <a:endParaRPr lang="ar-AE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720644" y="4313499"/>
            <a:ext cx="2379233" cy="218521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نواتج التعلم :</a:t>
            </a:r>
          </a:p>
          <a:p>
            <a:pPr algn="ctr"/>
            <a:endParaRPr lang="ar-AE" b="1" dirty="0">
              <a:solidFill>
                <a:srgbClr val="C00000"/>
              </a:solidFill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ربط المتتاليات الحسابية بالدوال الخطية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ربط المتتاليات الهندسية بالدوال الأسية</a:t>
            </a:r>
          </a:p>
          <a:p>
            <a:pPr algn="r"/>
            <a:endParaRPr lang="ar-AE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ar-AE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C8E00F2-AF34-4878-B2E2-52639287E0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569743" y="0"/>
            <a:ext cx="1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5039D40-4E88-456B-A9F8-730203E28D32}"/>
              </a:ext>
            </a:extLst>
          </p:cNvPr>
          <p:cNvSpPr/>
          <p:nvPr userDrawn="1"/>
        </p:nvSpPr>
        <p:spPr>
          <a:xfrm>
            <a:off x="9720644" y="338691"/>
            <a:ext cx="2379230" cy="85784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10C5B-05C6-4D94-999A-075ECA847C1A}"/>
              </a:ext>
            </a:extLst>
          </p:cNvPr>
          <p:cNvSpPr txBox="1"/>
          <p:nvPr userDrawn="1"/>
        </p:nvSpPr>
        <p:spPr>
          <a:xfrm>
            <a:off x="9903857" y="450761"/>
            <a:ext cx="2099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bg1"/>
                </a:solidFill>
              </a:rPr>
              <a:t>مدرسة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B72DCDB4-FCB5-49DC-B73F-BCAF1D8F421A}"/>
              </a:ext>
            </a:extLst>
          </p:cNvPr>
          <p:cNvSpPr txBox="1">
            <a:spLocks/>
          </p:cNvSpPr>
          <p:nvPr userDrawn="1"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27-Dec-20</a:t>
            </a:fld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31879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60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0D33A5B-A323-4332-B926-AEE6E31E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081F01-0291-487D-A6DB-F350FF570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E1DB18-B4AF-44DB-BB7E-B07CF5ABB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70A11-D30D-4415-B1CF-8A64C307227F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A14668-8CF9-469E-8421-591F6C4EA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3D3CB9-7A17-41E9-A782-5A62EF65E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FFBF-AF0E-4AF8-A10D-BF28638259E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029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7584E06-A44C-4508-AEF0-EA70C893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F9A4C3-69B4-49BA-A65D-15491ABAF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378A0A-3DB3-4535-A5AB-5BEED3080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7290D-13AB-4380-B665-57534EA07C4B}" type="datetime5">
              <a:rPr lang="en-US" smtClean="0"/>
              <a:t>27-Dec-20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C564CC7-BCAE-4C49-8A3A-0FD5A40A4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C2C041-5CE4-42BA-AE11-1610E050C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62CFF-A7CA-4180-8F29-3F6C77EAED64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651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5.em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45.emf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46.e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f57b1658f0e" TargetMode="External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gif"/><Relationship Id="rId5" Type="http://schemas.openxmlformats.org/officeDocument/2006/relationships/image" Target="../media/image81.gif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نشيد الوطني 2">
            <a:hlinkClick r:id="" action="ppaction://media"/>
            <a:extLst>
              <a:ext uri="{FF2B5EF4-FFF2-40B4-BE49-F238E27FC236}">
                <a16:creationId xmlns:a16="http://schemas.microsoft.com/office/drawing/2014/main" id="{5B8EC618-337C-4A6A-80FE-0D0CB1BB9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11" y="164892"/>
            <a:ext cx="9257283" cy="5996065"/>
          </a:xfrm>
          <a:prstGeom prst="rect">
            <a:avLst/>
          </a:prstGeom>
        </p:spPr>
      </p:pic>
      <p:sp>
        <p:nvSpPr>
          <p:cNvPr id="6" name="Date Placeholder 10">
            <a:extLst>
              <a:ext uri="{FF2B5EF4-FFF2-40B4-BE49-F238E27FC236}">
                <a16:creationId xmlns:a16="http://schemas.microsoft.com/office/drawing/2014/main" id="{8E362F08-AB98-4AF6-B20F-B16DE149206E}"/>
              </a:ext>
            </a:extLst>
          </p:cNvPr>
          <p:cNvSpPr txBox="1">
            <a:spLocks/>
          </p:cNvSpPr>
          <p:nvPr/>
        </p:nvSpPr>
        <p:spPr>
          <a:xfrm>
            <a:off x="9875518" y="2048197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3402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3AEED8C-4C53-43D0-97FF-C53A65C8E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381449"/>
              </p:ext>
            </p:extLst>
          </p:nvPr>
        </p:nvGraphicFramePr>
        <p:xfrm>
          <a:off x="496388" y="169818"/>
          <a:ext cx="7996645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A5AB446-DBCA-4C5B-8980-2210390C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314" y="404948"/>
            <a:ext cx="1420491" cy="14387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4FBF39-02A0-4251-9396-083D79E0C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313" y="2346866"/>
            <a:ext cx="1420491" cy="12010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FA95CF-2365-43F5-9940-8B0D011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313" y="4302835"/>
            <a:ext cx="1420491" cy="12985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DC64F98-F570-45D3-A80E-926B73C18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855" y="404948"/>
            <a:ext cx="6622992" cy="152171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D07B62F-5F38-4896-82A1-6E528C307E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0795"/>
          <a:stretch/>
        </p:blipFill>
        <p:spPr>
          <a:xfrm>
            <a:off x="1583282" y="2247088"/>
            <a:ext cx="4775758" cy="1243984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7257775-D79D-4590-92E0-EEF973A82E97}"/>
              </a:ext>
            </a:extLst>
          </p:cNvPr>
          <p:cNvSpPr txBox="1"/>
          <p:nvPr/>
        </p:nvSpPr>
        <p:spPr>
          <a:xfrm>
            <a:off x="1392072" y="4722124"/>
            <a:ext cx="59577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dirty="0"/>
              <a:t>أوجد أساس المتتالية الحسابية : </a:t>
            </a:r>
            <a:r>
              <a:rPr lang="en-US" dirty="0"/>
              <a:t>4 ,7 ,10 , 13 ,….</a:t>
            </a:r>
          </a:p>
        </p:txBody>
      </p:sp>
    </p:spTree>
    <p:extLst>
      <p:ext uri="{BB962C8B-B14F-4D97-AF65-F5344CB8AC3E}">
        <p14:creationId xmlns:p14="http://schemas.microsoft.com/office/powerpoint/2010/main" val="2855624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97A1528-DFE3-498C-A385-74A2A7FEB6DD}"/>
              </a:ext>
            </a:extLst>
          </p:cNvPr>
          <p:cNvSpPr txBox="1"/>
          <p:nvPr/>
        </p:nvSpPr>
        <p:spPr>
          <a:xfrm>
            <a:off x="4776716" y="750627"/>
            <a:ext cx="399879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2400" b="1" dirty="0"/>
              <a:t>حدد إذا كانت المتتالية حسابية  ؟</a:t>
            </a:r>
            <a:endParaRPr lang="en-US" sz="24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2D98B41-F820-4B9A-8755-CF451E97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13" y="1660406"/>
            <a:ext cx="3998793" cy="103933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44F06EF-F462-47BC-94C8-1A25EE2E4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13" y="4052887"/>
            <a:ext cx="3335029" cy="10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8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CBD3184-101C-41A2-89F2-4E5BD66CB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137" y="301634"/>
            <a:ext cx="5331018" cy="72695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9A8C217-C581-49C9-A232-4588D3676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579" y="1254457"/>
            <a:ext cx="4975932" cy="82716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2F31FF5-EEA4-43D1-9B9C-4CC9BD936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7" y="2424240"/>
            <a:ext cx="9182314" cy="7273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7C0E1AD-EB30-455E-A188-1C2A20A20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468" y="3536300"/>
            <a:ext cx="4507687" cy="138539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4E23D1F-467E-45EF-807F-28165AF79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71" y="5422891"/>
            <a:ext cx="4462984" cy="126451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C5C0F28-F74F-426B-B33E-8B895045B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922" y="3654354"/>
            <a:ext cx="2901215" cy="26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B6130D1-46D6-49A4-974A-1DE4B6B3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8AFC968-81F7-48D0-A91A-A90DC9123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876" y="210103"/>
            <a:ext cx="7767981" cy="9739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5C9665E-8612-4A93-8332-A1D295F7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06" y="1758551"/>
            <a:ext cx="3834716" cy="334089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AC80DD8-D9B4-4A96-AA43-F025E2C7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6" y="5532155"/>
            <a:ext cx="8859408" cy="8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5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BAAB5F9-A293-4B6C-9626-D877520C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519" y="360101"/>
            <a:ext cx="6117799" cy="55915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203B93-B551-434A-9D34-1243784D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18" y="1242230"/>
            <a:ext cx="5749413" cy="195134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94ECBB1-A0B8-4CF9-B33C-396C983A31F1}"/>
              </a:ext>
            </a:extLst>
          </p:cNvPr>
          <p:cNvSpPr txBox="1"/>
          <p:nvPr/>
        </p:nvSpPr>
        <p:spPr>
          <a:xfrm>
            <a:off x="2074460" y="3429000"/>
            <a:ext cx="696057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400" dirty="0"/>
              <a:t>أوجد عدد العازفين في الصف الرابع عشر </a:t>
            </a:r>
            <a:endParaRPr lang="en-US" sz="2400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FEE5086-5C8B-42CC-A945-0B587B17E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34" y="4226392"/>
            <a:ext cx="8239624" cy="6190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B58DF49-E545-4767-A359-B3D20922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15" y="5263493"/>
            <a:ext cx="8648043" cy="70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8B00D5D-8837-46C3-96A2-87F44DC04A1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27-Dec-20</a:t>
            </a:fld>
            <a:endParaRPr lang="ar-AE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4F9148-ADE7-4C43-AA25-6B3B3D2A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462" y="657675"/>
            <a:ext cx="7718944" cy="180150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39ABE8-9360-4C4F-9C01-54D14063F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6" y="2943615"/>
            <a:ext cx="8852834" cy="9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14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1C990EE-C425-4065-8C6E-5686D25A2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1" y="472758"/>
            <a:ext cx="8389668" cy="11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3AEED8C-4C53-43D0-97FF-C53A65C8E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657127"/>
              </p:ext>
            </p:extLst>
          </p:nvPr>
        </p:nvGraphicFramePr>
        <p:xfrm>
          <a:off x="496388" y="169818"/>
          <a:ext cx="7996645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A5AB446-DBCA-4C5B-8980-2210390C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920" y="889043"/>
            <a:ext cx="1420491" cy="14387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4FBF39-02A0-4251-9396-083D79E0C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313" y="2928754"/>
            <a:ext cx="1420491" cy="12010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FA95CF-2365-43F5-9940-8B0D011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391" y="5154491"/>
            <a:ext cx="1420491" cy="129856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82B105-78E9-4165-9639-6F674E31955B}"/>
              </a:ext>
            </a:extLst>
          </p:cNvPr>
          <p:cNvSpPr txBox="1"/>
          <p:nvPr/>
        </p:nvSpPr>
        <p:spPr>
          <a:xfrm>
            <a:off x="456716" y="1028652"/>
            <a:ext cx="680574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b="1"/>
              <a:t>المتتالية الهندسية هي متتالية ينتج كل حد من خلال ضرب الحد السابق بعدد غير صفري يطلق عليه النسبة الثابتة </a:t>
            </a:r>
            <a:r>
              <a:rPr lang="en-US" sz="2800" b="1"/>
              <a:t>r</a:t>
            </a:r>
            <a:endParaRPr lang="en-US" sz="28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7E91BA8-4FEE-491B-B331-4FB5820B6B45}"/>
              </a:ext>
            </a:extLst>
          </p:cNvPr>
          <p:cNvSpPr txBox="1"/>
          <p:nvPr/>
        </p:nvSpPr>
        <p:spPr>
          <a:xfrm>
            <a:off x="378821" y="5463319"/>
            <a:ext cx="68057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هل المتتالية : </a:t>
            </a:r>
            <a:r>
              <a:rPr lang="ar-AE" sz="2800" dirty="0"/>
              <a:t>   </a:t>
            </a:r>
            <a:r>
              <a:rPr lang="en-US" sz="2800" dirty="0"/>
              <a:t>2 , 6 , 18 ,50  </a:t>
            </a:r>
            <a:r>
              <a:rPr lang="ar-AE" sz="2800" dirty="0"/>
              <a:t>متتالية هندسية ؟ </a:t>
            </a:r>
            <a:endParaRPr lang="en-US" sz="28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D1AB50F-CCBE-4C37-A245-5D63D7500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10" y="2560087"/>
            <a:ext cx="7259381" cy="212789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0B926CD-48F1-401B-B9FA-E99A85B2A103}"/>
              </a:ext>
            </a:extLst>
          </p:cNvPr>
          <p:cNvSpPr txBox="1"/>
          <p:nvPr/>
        </p:nvSpPr>
        <p:spPr>
          <a:xfrm>
            <a:off x="6096000" y="143338"/>
            <a:ext cx="336319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2800" b="1" dirty="0"/>
              <a:t>المتتاليات الهندسية </a:t>
            </a:r>
            <a:r>
              <a:rPr lang="ar-AE" dirty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91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3AEED8C-4C53-43D0-97FF-C53A65C8E0D9}"/>
              </a:ext>
            </a:extLst>
          </p:cNvPr>
          <p:cNvGraphicFramePr/>
          <p:nvPr/>
        </p:nvGraphicFramePr>
        <p:xfrm>
          <a:off x="496388" y="169818"/>
          <a:ext cx="7996645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A5AB446-DBCA-4C5B-8980-2210390C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920" y="631932"/>
            <a:ext cx="1420491" cy="14387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4FBF39-02A0-4251-9396-083D79E0C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313" y="2928754"/>
            <a:ext cx="1420491" cy="12010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FA95CF-2365-43F5-9940-8B0D011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0391" y="5154491"/>
            <a:ext cx="1420491" cy="1298561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7E91BA8-4FEE-491B-B331-4FB5820B6B45}"/>
              </a:ext>
            </a:extLst>
          </p:cNvPr>
          <p:cNvSpPr txBox="1"/>
          <p:nvPr/>
        </p:nvSpPr>
        <p:spPr>
          <a:xfrm>
            <a:off x="378821" y="5463319"/>
            <a:ext cx="68057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2800" dirty="0"/>
              <a:t>أوجد أساس المتتالية الهندسية : </a:t>
            </a:r>
            <a:r>
              <a:rPr lang="en-US" sz="2800" dirty="0"/>
              <a:t>125 ,25 , 5 , …..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FFE5E1-37C3-412E-A7F3-A306DE52E5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86" y="332948"/>
            <a:ext cx="6849667" cy="197270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461C06A-F7FF-4B04-9E83-5A71CAD5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1124"/>
          <a:stretch/>
        </p:blipFill>
        <p:spPr>
          <a:xfrm>
            <a:off x="644016" y="2645596"/>
            <a:ext cx="627535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5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E2F4738-74F9-45D1-BF03-F16A957E4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E67B00B-8D4A-4264-8079-E4A88CC47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14" y="1906350"/>
            <a:ext cx="8929610" cy="100062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8E836AB-01CB-4667-A1E4-F32DF14CB8DC}"/>
              </a:ext>
            </a:extLst>
          </p:cNvPr>
          <p:cNvSpPr txBox="1"/>
          <p:nvPr/>
        </p:nvSpPr>
        <p:spPr>
          <a:xfrm>
            <a:off x="2552131" y="750627"/>
            <a:ext cx="622337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2400" b="1" dirty="0"/>
              <a:t>حدد إذا كانت المتتالية حسابية أو هندسية أم غير ذلك ؟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0346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1058768-0372-487E-89AD-77D5E455DF56}"/>
              </a:ext>
            </a:extLst>
          </p:cNvPr>
          <p:cNvGraphicFramePr>
            <a:graphicFrameLocks noGrp="1"/>
          </p:cNvGraphicFramePr>
          <p:nvPr>
            <p:custDataLst>
              <p:custData r:id="rId1"/>
            </p:custDataLst>
            <p:extLst>
              <p:ext uri="{D42A27DB-BD31-4B8C-83A1-F6EECF244321}">
                <p14:modId xmlns:p14="http://schemas.microsoft.com/office/powerpoint/2010/main" val="833169803"/>
              </p:ext>
            </p:extLst>
          </p:nvPr>
        </p:nvGraphicFramePr>
        <p:xfrm>
          <a:off x="0" y="-13063"/>
          <a:ext cx="9579430" cy="761432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57903">
                  <a:extLst>
                    <a:ext uri="{9D8B030D-6E8A-4147-A177-3AD203B41FA5}">
                      <a16:colId xmlns:a16="http://schemas.microsoft.com/office/drawing/2014/main" val="1230509267"/>
                    </a:ext>
                  </a:extLst>
                </a:gridCol>
                <a:gridCol w="33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0008">
                  <a:extLst>
                    <a:ext uri="{9D8B030D-6E8A-4147-A177-3AD203B41FA5}">
                      <a16:colId xmlns:a16="http://schemas.microsoft.com/office/drawing/2014/main" val="4008292773"/>
                    </a:ext>
                  </a:extLst>
                </a:gridCol>
                <a:gridCol w="3166278">
                  <a:extLst>
                    <a:ext uri="{9D8B030D-6E8A-4147-A177-3AD203B41FA5}">
                      <a16:colId xmlns:a16="http://schemas.microsoft.com/office/drawing/2014/main" val="2336253990"/>
                    </a:ext>
                  </a:extLst>
                </a:gridCol>
              </a:tblGrid>
              <a:tr h="461468">
                <a:tc gridSpan="4">
                  <a:txBody>
                    <a:bodyPr/>
                    <a:lstStyle/>
                    <a:p>
                      <a:pPr algn="ctr" rtl="1"/>
                      <a:r>
                        <a:rPr lang="ar-AE" sz="2000" b="1" dirty="0">
                          <a:solidFill>
                            <a:schemeClr val="tx1"/>
                          </a:solidFill>
                        </a:rPr>
                        <a:t>المادة الدراسية </a:t>
                      </a: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رياضيات</a:t>
                      </a:r>
                      <a:endParaRPr lang="ar-AE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796632"/>
                  </a:ext>
                </a:extLst>
              </a:tr>
              <a:tr h="695200">
                <a:tc gridSpan="4">
                  <a:txBody>
                    <a:bodyPr/>
                    <a:lstStyle/>
                    <a:p>
                      <a:pPr algn="r" rtl="1"/>
                      <a:endParaRPr lang="ar-AE" sz="20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4061893"/>
                  </a:ext>
                </a:extLst>
              </a:tr>
              <a:tr h="461468"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عنوان الدرس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نتاجات الدرس </a:t>
                      </a:r>
                      <a:endParaRPr lang="ar-SA" sz="2000" b="1" dirty="0"/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SA" sz="2000" b="1" dirty="0"/>
                        <a:t>ربط المتتاليات الحسابية بالدوال الخطية</a:t>
                      </a:r>
                    </a:p>
                    <a:p>
                      <a:pPr marL="342900" marR="0" lvl="0" indent="-34290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ar-S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ربط المتتاليات الهندسية بالدوال الأسية</a:t>
                      </a:r>
                    </a:p>
                    <a:p>
                      <a:pPr marL="342900" indent="-342900" algn="r" rtl="1">
                        <a:buFont typeface="Arial" panose="020B0604020202020204" pitchFamily="34" charset="0"/>
                        <a:buChar char="•"/>
                      </a:pPr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163208"/>
                  </a:ext>
                </a:extLst>
              </a:tr>
              <a:tr h="710313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500" b="1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38775"/>
                  </a:ext>
                </a:extLst>
              </a:tr>
              <a:tr h="461468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التهيئة الحافزة</a:t>
                      </a:r>
                      <a:endParaRPr lang="en-US" sz="2000" b="1" dirty="0"/>
                    </a:p>
                    <a:p>
                      <a:pPr algn="ctr" rtl="1"/>
                      <a:endParaRPr lang="en-US" sz="2000" b="1" dirty="0"/>
                    </a:p>
                    <a:p>
                      <a:pPr algn="ctr" rtl="1"/>
                      <a:r>
                        <a:rPr lang="ar-AE" sz="2000" b="1" dirty="0"/>
                        <a:t>سؤال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عنوان النشاط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التطبيق الالكتروني المستخدم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99707"/>
                  </a:ext>
                </a:extLst>
              </a:tr>
              <a:tr h="997461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ar-AE" sz="2000" b="1" dirty="0">
                        <a:solidFill>
                          <a:srgbClr val="C00000"/>
                        </a:solidFill>
                        <a:hlinkClick r:id="rId3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1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164176"/>
                  </a:ext>
                </a:extLst>
              </a:tr>
              <a:tr h="461468">
                <a:tc row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استراتيجية التعلم </a:t>
                      </a:r>
                    </a:p>
                    <a:p>
                      <a:pPr algn="ctr" rtl="1"/>
                      <a:r>
                        <a:rPr lang="ar-AE" sz="2000" b="1"/>
                        <a:t>استراتيجية المناقشة</a:t>
                      </a:r>
                    </a:p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اسم الاستراتيجية 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000" b="1" dirty="0"/>
                    </a:p>
                  </a:txBody>
                  <a:tcPr>
                    <a:solidFill>
                      <a:srgbClr val="B2951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التطبيق الالكتروني المستخدم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14795"/>
                  </a:ext>
                </a:extLst>
              </a:tr>
              <a:tr h="937009">
                <a:tc v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3200" b="1" kern="1200" dirty="0">
                        <a:solidFill>
                          <a:srgbClr val="C06A07"/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rgbClr val="00B050"/>
                          </a:solidFill>
                          <a:latin typeface="Arabic Typesetting" panose="03020402040406030203" pitchFamily="66" charset="-78"/>
                          <a:ea typeface="+mn-ea"/>
                          <a:cs typeface="Arabic Typesetting" panose="03020402040406030203" pitchFamily="66" charset="-78"/>
                        </a:rPr>
                        <a:t>Live worksheet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AE" sz="2800" b="1" kern="1200" dirty="0">
                        <a:solidFill>
                          <a:srgbClr val="00B050"/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007533"/>
                  </a:ext>
                </a:extLst>
              </a:tr>
              <a:tr h="1097916">
                <a:tc gridSpan="4">
                  <a:txBody>
                    <a:bodyPr/>
                    <a:lstStyle/>
                    <a:p>
                      <a:pPr algn="r" rtl="1"/>
                      <a:r>
                        <a:rPr lang="ar-AE" sz="2000" b="1" dirty="0"/>
                        <a:t>إجراءات الدرس</a:t>
                      </a:r>
                      <a:r>
                        <a:rPr lang="en-US" sz="2000" b="1" dirty="0"/>
                        <a:t> </a:t>
                      </a:r>
                      <a:r>
                        <a:rPr lang="ar-AE" sz="2000" b="1" dirty="0"/>
                        <a:t>م</a:t>
                      </a:r>
                      <a:r>
                        <a:rPr kumimoji="0" lang="ar-JO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ناقشة</a:t>
                      </a:r>
                      <a:r>
                        <a:rPr kumimoji="0" lang="ar-JO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على البوابة ,فقرة لماذا </a:t>
                      </a:r>
                      <a:r>
                        <a:rPr kumimoji="0" lang="ar-A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ar-JO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,الحل بشكل فردي, وبشكل جماعي , تقيم ختامي استبيان </a:t>
                      </a:r>
                      <a:endParaRPr lang="ar-AE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239405"/>
                  </a:ext>
                </a:extLst>
              </a:tr>
              <a:tr h="574228">
                <a:tc gridSpan="2">
                  <a:txBody>
                    <a:bodyPr/>
                    <a:lstStyle/>
                    <a:p>
                      <a:pPr algn="ctr" rtl="1"/>
                      <a:r>
                        <a:rPr lang="ar-AE" sz="2000" b="1" dirty="0"/>
                        <a:t>التأمل في لدرس</a:t>
                      </a:r>
                    </a:p>
                  </a:txBody>
                  <a:tcPr>
                    <a:solidFill>
                      <a:srgbClr val="B295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rtl="1"/>
                      <a:endParaRPr lang="ar-AE" sz="2600" b="1" kern="12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ea typeface="+mn-ea"/>
                        <a:cs typeface="Arabic Typesetting" panose="03020402040406030203" pitchFamily="66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A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78518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C26E56-E947-4082-99BE-AED4365284FF}"/>
              </a:ext>
            </a:extLst>
          </p:cNvPr>
          <p:cNvSpPr txBox="1">
            <a:spLocks/>
          </p:cNvSpPr>
          <p:nvPr/>
        </p:nvSpPr>
        <p:spPr>
          <a:xfrm>
            <a:off x="24673" y="477976"/>
            <a:ext cx="1399903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AE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4FAD5-DAB6-485F-A7AE-4BC57E98BDAC}"/>
              </a:ext>
            </a:extLst>
          </p:cNvPr>
          <p:cNvSpPr txBox="1"/>
          <p:nvPr/>
        </p:nvSpPr>
        <p:spPr>
          <a:xfrm>
            <a:off x="477518" y="2873828"/>
            <a:ext cx="189411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kern="12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 </a:t>
            </a:r>
            <a:endParaRPr lang="ar-AE" sz="2800" b="1" kern="1200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66CE2A-5874-44A6-81A8-4EC9F22C15E1}"/>
              </a:ext>
            </a:extLst>
          </p:cNvPr>
          <p:cNvSpPr txBox="1"/>
          <p:nvPr/>
        </p:nvSpPr>
        <p:spPr>
          <a:xfrm>
            <a:off x="153304" y="1127804"/>
            <a:ext cx="29340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kern="1200" dirty="0">
                <a:solidFill>
                  <a:schemeClr val="accent2">
                    <a:lumMod val="50000"/>
                  </a:schemeClr>
                </a:solidFill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 </a:t>
            </a:r>
            <a:endParaRPr lang="en-US" sz="2800" b="1" kern="1200" dirty="0">
              <a:solidFill>
                <a:schemeClr val="accent2">
                  <a:lumMod val="50000"/>
                </a:schemeClr>
              </a:solidFill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CEA1E-4CC4-4C79-B36C-36395CBED59D}"/>
              </a:ext>
            </a:extLst>
          </p:cNvPr>
          <p:cNvSpPr txBox="1"/>
          <p:nvPr/>
        </p:nvSpPr>
        <p:spPr>
          <a:xfrm>
            <a:off x="7018564" y="1953450"/>
            <a:ext cx="22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1200" dirty="0">
                <a:solidFill>
                  <a:schemeClr val="accent2">
                    <a:lumMod val="50000"/>
                  </a:schemeClr>
                </a:solidFill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المتتاليات كدوال</a:t>
            </a:r>
            <a:endParaRPr lang="en-US" sz="3600" b="1" kern="1200" dirty="0">
              <a:solidFill>
                <a:schemeClr val="accent2">
                  <a:lumMod val="50000"/>
                </a:schemeClr>
              </a:solidFill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808BD-9941-4691-B664-3D8265151282}"/>
              </a:ext>
            </a:extLst>
          </p:cNvPr>
          <p:cNvSpPr txBox="1"/>
          <p:nvPr/>
        </p:nvSpPr>
        <p:spPr>
          <a:xfrm>
            <a:off x="8125096" y="467885"/>
            <a:ext cx="14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اليوم </a:t>
            </a:r>
            <a:r>
              <a:rPr lang="ar-AE" sz="1800" b="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1800" b="1" dirty="0">
                <a:solidFill>
                  <a:srgbClr val="C00000"/>
                </a:solidFill>
              </a:rPr>
              <a:t> </a:t>
            </a:r>
            <a:r>
              <a:rPr lang="ar-AE" sz="18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96913-9F6D-4FCD-A96A-6DCD77594513}"/>
              </a:ext>
            </a:extLst>
          </p:cNvPr>
          <p:cNvSpPr txBox="1"/>
          <p:nvPr/>
        </p:nvSpPr>
        <p:spPr>
          <a:xfrm>
            <a:off x="2808514" y="499202"/>
            <a:ext cx="318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1800" b="1" dirty="0">
                <a:solidFill>
                  <a:schemeClr val="accent5">
                    <a:lumMod val="50000"/>
                  </a:schemeClr>
                </a:solidFill>
              </a:rPr>
              <a:t>الرياضيات</a:t>
            </a:r>
            <a:r>
              <a:rPr lang="ar-AE" sz="1800" b="1" dirty="0">
                <a:solidFill>
                  <a:schemeClr val="accent5">
                    <a:lumMod val="50000"/>
                  </a:schemeClr>
                </a:solidFill>
              </a:rPr>
              <a:t> – الصف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 : </a:t>
            </a:r>
            <a:r>
              <a:rPr lang="ar-AE" sz="1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SA" sz="1800" b="1" dirty="0">
                <a:solidFill>
                  <a:schemeClr val="accent5">
                    <a:lumMod val="50000"/>
                  </a:schemeClr>
                </a:solidFill>
              </a:rPr>
              <a:t>الحادي عشر عام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F17247-6DB2-4CDB-BCB9-59613614C9A2}"/>
              </a:ext>
            </a:extLst>
          </p:cNvPr>
          <p:cNvSpPr txBox="1"/>
          <p:nvPr/>
        </p:nvSpPr>
        <p:spPr>
          <a:xfrm>
            <a:off x="1144903" y="475805"/>
            <a:ext cx="95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800" b="1" dirty="0">
                <a:solidFill>
                  <a:schemeClr val="accent1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8CCEB-BEF9-4599-B2AB-22DB41A37B7F}"/>
              </a:ext>
            </a:extLst>
          </p:cNvPr>
          <p:cNvSpPr txBox="1"/>
          <p:nvPr/>
        </p:nvSpPr>
        <p:spPr>
          <a:xfrm>
            <a:off x="3510644" y="6321716"/>
            <a:ext cx="2822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1800" b="1" kern="1200" dirty="0">
                <a:solidFill>
                  <a:schemeClr val="accent4">
                    <a:lumMod val="50000"/>
                  </a:schemeClr>
                </a:solidFill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3900B7F-8CE3-4562-A5D5-571A342AEA5D}"/>
              </a:ext>
            </a:extLst>
          </p:cNvPr>
          <p:cNvSpPr txBox="1"/>
          <p:nvPr/>
        </p:nvSpPr>
        <p:spPr>
          <a:xfrm>
            <a:off x="9843954" y="3292120"/>
            <a:ext cx="2147749" cy="3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المتتاليات كدوال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5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B0D78B6-9A87-41E6-8225-127CA87EE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203" y="412134"/>
            <a:ext cx="5215126" cy="7615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7D196C3-D05E-41A2-ACCF-09D99CA47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05" y="1536936"/>
            <a:ext cx="5352624" cy="9374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99AF2BB-90F5-41CA-9FD0-32157ED55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667" y="2850736"/>
            <a:ext cx="6803662" cy="60952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848982A-4B90-4BCC-8AA0-0A750F035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688" y="3836600"/>
            <a:ext cx="5352623" cy="21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A38C6E-8B5A-4CEE-9805-8902836B6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651" y="581167"/>
            <a:ext cx="5333254" cy="187543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2D0A11D-619A-4DBB-B60D-66CB532F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707840"/>
            <a:ext cx="3586163" cy="38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A8654D-874B-4D4F-B4CF-5C97431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18" y="2094054"/>
            <a:ext cx="1243149" cy="365125"/>
          </a:xfrm>
        </p:spPr>
        <p:txBody>
          <a:bodyPr/>
          <a:lstStyle/>
          <a:p>
            <a:fld id="{4136AE20-2819-4673-986C-7AA84B1C9587}" type="datetime5">
              <a:rPr lang="en-US" b="1" smtClean="0"/>
              <a:t>27-Dec-20</a:t>
            </a:fld>
            <a:endParaRPr lang="ar-AE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B348EF-08C1-4A94-A148-0293AEAD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496" y="676772"/>
            <a:ext cx="4891684" cy="131580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7981EC3-A6F9-4583-80D9-A22DC9B4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4" y="2459179"/>
            <a:ext cx="3834716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29D1B25-D6D5-430D-A5F5-16B7BAB0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B8233B-DBD3-4199-AD94-77BBECB3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9" y="576830"/>
            <a:ext cx="8093258" cy="50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7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ريط إلى الأسفل 6">
            <a:extLst>
              <a:ext uri="{FF2B5EF4-FFF2-40B4-BE49-F238E27FC236}">
                <a16:creationId xmlns:a16="http://schemas.microsoft.com/office/drawing/2014/main" id="{5D366486-F0F7-4640-B50F-0FD4F8BDAAF3}"/>
              </a:ext>
            </a:extLst>
          </p:cNvPr>
          <p:cNvSpPr/>
          <p:nvPr/>
        </p:nvSpPr>
        <p:spPr>
          <a:xfrm>
            <a:off x="268838" y="2303896"/>
            <a:ext cx="9136419" cy="150495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AE" sz="6600" kern="0" dirty="0">
                <a:solidFill>
                  <a:schemeClr val="bg1"/>
                </a:solidFill>
                <a:cs typeface="PT Bold Heading" pitchFamily="2" charset="-78"/>
              </a:rPr>
              <a:t> </a:t>
            </a:r>
            <a:r>
              <a:rPr lang="ar-AE" sz="6000" kern="0" dirty="0">
                <a:solidFill>
                  <a:schemeClr val="bg1"/>
                </a:solidFill>
                <a:cs typeface="PT Bold Heading" pitchFamily="2" charset="-78"/>
              </a:rPr>
              <a:t>فقرة المناقشة  </a:t>
            </a:r>
            <a:endParaRPr lang="ar-AE" sz="6600" dirty="0">
              <a:cs typeface="PT Bold Heading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A8B90-A44F-4CA2-9CA6-F38F0B1794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6" y="4400789"/>
            <a:ext cx="3733317" cy="209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Мурманск | Подведены итоги опроса, проводимого Министерством ...">
            <a:extLst>
              <a:ext uri="{FF2B5EF4-FFF2-40B4-BE49-F238E27FC236}">
                <a16:creationId xmlns:a16="http://schemas.microsoft.com/office/drawing/2014/main" id="{4DBDE64E-49D2-4FA4-8F25-491FB18C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14" y="65315"/>
            <a:ext cx="1899129" cy="18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riting | Funny emoji, Animated emoticons, Funny emoticons">
            <a:extLst>
              <a:ext uri="{FF2B5EF4-FFF2-40B4-BE49-F238E27FC236}">
                <a16:creationId xmlns:a16="http://schemas.microsoft.com/office/drawing/2014/main" id="{F636FF81-26FA-4A30-9C68-73A268D86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11" y="65315"/>
            <a:ext cx="2223946" cy="222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BE3D200-12A5-4156-8845-AB2A44C6C825}"/>
              </a:ext>
            </a:extLst>
          </p:cNvPr>
          <p:cNvSpPr txBox="1"/>
          <p:nvPr/>
        </p:nvSpPr>
        <p:spPr>
          <a:xfrm>
            <a:off x="5024326" y="4782926"/>
            <a:ext cx="438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/>
              <a:t>قارن بين المتتاليات الحسابية و المتتاليات الهندسية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770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425EBA62-F6B3-46EC-9451-7B52BDDDF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968">
            <a:off x="7395681" y="1617111"/>
            <a:ext cx="1780149" cy="178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3813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59A7463-85FE-4A14-993A-9B05D730B783}"/>
              </a:ext>
            </a:extLst>
          </p:cNvPr>
          <p:cNvSpPr txBox="1"/>
          <p:nvPr/>
        </p:nvSpPr>
        <p:spPr>
          <a:xfrm>
            <a:off x="2265528" y="174140"/>
            <a:ext cx="631972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chemeClr val="accent1">
                    <a:lumMod val="50000"/>
                  </a:schemeClr>
                </a:solidFill>
              </a:rPr>
              <a:t>نبدأ في حل كل سؤال ونكتب الناتج في الدردشة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1_Minute_Timer_with_Music_for_Kids!_Countdown_Timer_1_Minute_with">
            <a:hlinkClick r:id="" action="ppaction://media"/>
            <a:extLst>
              <a:ext uri="{FF2B5EF4-FFF2-40B4-BE49-F238E27FC236}">
                <a16:creationId xmlns:a16="http://schemas.microsoft.com/office/drawing/2014/main" id="{4444CCE3-9CBD-45BC-AFF8-406FAAA1B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205" y="5022278"/>
            <a:ext cx="1992646" cy="13426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353239-C5CC-42F8-8737-A0A929B696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85" y="4572105"/>
            <a:ext cx="2899168" cy="20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20565BD-E851-4FA2-8138-0B4C8E9D2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772" y="948970"/>
            <a:ext cx="9237295" cy="68263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BDFADC-4350-4747-B99F-43ABD2258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04" y="2285895"/>
            <a:ext cx="8376630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DD6E5A7-D98A-414A-A4E6-57642234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2CAD2CF-3029-431C-8A76-4E3D67E81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6" y="146832"/>
            <a:ext cx="9110810" cy="7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5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FCF3FA9-FC43-48A0-A2C2-6266794C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7F79B9F-85AB-4C21-93A0-A94FE851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1" y="341242"/>
            <a:ext cx="9255545" cy="21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73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B2D4EE-944A-471F-87D1-2D20B279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2D5CAE0-25BF-40C5-9834-D635F50C6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1" y="522596"/>
            <a:ext cx="7977058" cy="5282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4B36A0-DF3F-4F2D-A27F-1C6A78743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9" y="1331296"/>
            <a:ext cx="3740979" cy="84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6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E68A3A-2C55-4376-A17F-31078D7BD574}"/>
              </a:ext>
            </a:extLst>
          </p:cNvPr>
          <p:cNvSpPr/>
          <p:nvPr/>
        </p:nvSpPr>
        <p:spPr>
          <a:xfrm>
            <a:off x="3059119" y="1984897"/>
            <a:ext cx="3591253" cy="10182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C2B048F-FC11-4446-BD26-6C9A27326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r="17069"/>
          <a:stretch/>
        </p:blipFill>
        <p:spPr>
          <a:xfrm>
            <a:off x="0" y="322750"/>
            <a:ext cx="2937957" cy="437791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19" name="Picture 18" descr="A picture containing box, game, table&#10;&#10;Description automatically generated">
            <a:extLst>
              <a:ext uri="{FF2B5EF4-FFF2-40B4-BE49-F238E27FC236}">
                <a16:creationId xmlns:a16="http://schemas.microsoft.com/office/drawing/2014/main" id="{D57CA4F1-4CD3-4DA0-9C08-1168B73F1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3" r="1" b="1"/>
          <a:stretch/>
        </p:blipFill>
        <p:spPr>
          <a:xfrm>
            <a:off x="5396459" y="3124328"/>
            <a:ext cx="3890943" cy="360025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7160291-F846-401A-8D78-4E2018315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r="16308" b="2"/>
          <a:stretch/>
        </p:blipFill>
        <p:spPr>
          <a:xfrm>
            <a:off x="7041358" y="0"/>
            <a:ext cx="2408379" cy="3003107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D62893-66A7-48F7-8DB6-B8E6147F931E}"/>
              </a:ext>
            </a:extLst>
          </p:cNvPr>
          <p:cNvSpPr txBox="1"/>
          <p:nvPr/>
        </p:nvSpPr>
        <p:spPr>
          <a:xfrm>
            <a:off x="3328942" y="2146874"/>
            <a:ext cx="29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الحضور والغياب</a:t>
            </a:r>
            <a:endParaRPr lang="en-US" sz="3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1289303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22AFF35-5842-4A88-8C4E-719C8DA9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A27A8B8-8A31-4B8A-8179-B0378399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28" y="581308"/>
            <a:ext cx="7265610" cy="5651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497E9E4-6BED-4D3B-AF41-98E1B78BE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5" y="1587760"/>
            <a:ext cx="3324225" cy="6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6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60C6C34-8AE4-44B2-BC74-24833FF082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6" y="1959428"/>
            <a:ext cx="1837509" cy="229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kype emoticons | Funny emoji faces, Skype emoticons, Animated emoticons">
            <a:extLst>
              <a:ext uri="{FF2B5EF4-FFF2-40B4-BE49-F238E27FC236}">
                <a16:creationId xmlns:a16="http://schemas.microsoft.com/office/drawing/2014/main" id="{CBA6BD15-B6B0-4A6C-B797-F368A28F7E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73" y="125307"/>
            <a:ext cx="1281127" cy="1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4E1A5B-16B6-46B7-A8EE-0E1A96C86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36" y="1595195"/>
            <a:ext cx="2706237" cy="2337460"/>
          </a:xfrm>
          <a:prstGeom prst="rect">
            <a:avLst/>
          </a:prstGeom>
        </p:spPr>
      </p:pic>
      <p:sp>
        <p:nvSpPr>
          <p:cNvPr id="5" name="Thought Bubble: Cloud 1">
            <a:extLst>
              <a:ext uri="{FF2B5EF4-FFF2-40B4-BE49-F238E27FC236}">
                <a16:creationId xmlns:a16="http://schemas.microsoft.com/office/drawing/2014/main" id="{20C6E236-D3BA-4987-ADF4-63C5A34AD78A}"/>
              </a:ext>
            </a:extLst>
          </p:cNvPr>
          <p:cNvSpPr/>
          <p:nvPr/>
        </p:nvSpPr>
        <p:spPr>
          <a:xfrm>
            <a:off x="3363686" y="384726"/>
            <a:ext cx="4262919" cy="1153011"/>
          </a:xfrm>
          <a:prstGeom prst="cloudCallout">
            <a:avLst>
              <a:gd name="adj1" fmla="val -69809"/>
              <a:gd name="adj2" fmla="val 1386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800" b="1" dirty="0"/>
              <a:t>هيا معآ لحل النشاط التالي</a:t>
            </a:r>
            <a:endParaRPr lang="ar-AE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F798C-E7B6-404A-BC92-0890B2BD37CD}"/>
              </a:ext>
            </a:extLst>
          </p:cNvPr>
          <p:cNvSpPr txBox="1"/>
          <p:nvPr/>
        </p:nvSpPr>
        <p:spPr>
          <a:xfrm>
            <a:off x="642306" y="4192424"/>
            <a:ext cx="795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accent6">
                    <a:lumMod val="50000"/>
                  </a:schemeClr>
                </a:solidFill>
              </a:rPr>
              <a:t>هيا يا طلابي الأعزاء كلآ منكم على مجموعته لتتناقش مع زملائك في حل ورقة العمل ثم التصحيح والتصوير وأرسال الصورة على الدردشة وعلى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LMS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2EA20DBA-0C6E-4FE0-9419-54D421BFCE12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27-Dec-20</a:t>
            </a:fld>
            <a:endParaRPr lang="ar-AE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4282FF3-D3CF-4486-B109-8FBEBB5B2D7F}"/>
              </a:ext>
            </a:extLst>
          </p:cNvPr>
          <p:cNvSpPr txBox="1"/>
          <p:nvPr/>
        </p:nvSpPr>
        <p:spPr>
          <a:xfrm>
            <a:off x="2168434" y="5643154"/>
            <a:ext cx="6191795" cy="3788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https://www.liveworksheets.com/2-lx331231of</a:t>
            </a:r>
          </a:p>
        </p:txBody>
      </p:sp>
    </p:spTree>
    <p:extLst>
      <p:ext uri="{BB962C8B-B14F-4D97-AF65-F5344CB8AC3E}">
        <p14:creationId xmlns:p14="http://schemas.microsoft.com/office/powerpoint/2010/main" val="255635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6B8F9C-56BB-4A16-B261-D5066BD1F4AC}"/>
              </a:ext>
            </a:extLst>
          </p:cNvPr>
          <p:cNvSpPr txBox="1"/>
          <p:nvPr/>
        </p:nvSpPr>
        <p:spPr>
          <a:xfrm>
            <a:off x="323579" y="206268"/>
            <a:ext cx="901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أكتب رأيك أو فكرتك أو الأجابة الصحيحة لهذا السؤال في المناقشة على بوابة التعلم الذكي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01FB9D-C3BB-4922-988B-9BFC1BA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4" y="3254188"/>
            <a:ext cx="2799258" cy="15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E5E8BEE8-F522-48DA-9D48-F35A936691B7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27-Dec-20</a:t>
            </a:fld>
            <a:endParaRPr lang="ar-AE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FD481EB-FE0B-467E-95EA-6980891BB6AA}"/>
              </a:ext>
            </a:extLst>
          </p:cNvPr>
          <p:cNvSpPr txBox="1"/>
          <p:nvPr/>
        </p:nvSpPr>
        <p:spPr>
          <a:xfrm>
            <a:off x="2019869" y="968991"/>
            <a:ext cx="6223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/>
              <a:t>هل يمكن أن تكون المتتالية حسابية و هندسية معا ؟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578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acts to Know - PVC Windows Australia">
            <a:extLst>
              <a:ext uri="{FF2B5EF4-FFF2-40B4-BE49-F238E27FC236}">
                <a16:creationId xmlns:a16="http://schemas.microsoft.com/office/drawing/2014/main" id="{CD1ABBD8-C1D5-44C0-9942-387A5B7F13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79" y="2720715"/>
            <a:ext cx="2548650" cy="344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B412415B-8B97-4422-8B75-F4F54271BCED}"/>
              </a:ext>
            </a:extLst>
          </p:cNvPr>
          <p:cNvSpPr txBox="1"/>
          <p:nvPr/>
        </p:nvSpPr>
        <p:spPr>
          <a:xfrm>
            <a:off x="2199449" y="208898"/>
            <a:ext cx="6824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تعلمتِ في حصة اليوم؟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476FA-472F-4632-9B4E-1DD330FD4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1" y="1132228"/>
            <a:ext cx="3293616" cy="185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doll is wearing a suit and tie&#10;&#10;Description automatically generated">
            <a:extLst>
              <a:ext uri="{FF2B5EF4-FFF2-40B4-BE49-F238E27FC236}">
                <a16:creationId xmlns:a16="http://schemas.microsoft.com/office/drawing/2014/main" id="{DAC8D92B-BEFB-4262-BC9C-2F0031877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3" y="3880777"/>
            <a:ext cx="2719197" cy="29772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D9709-8E77-416E-AFC1-14438D61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7325" y="2045607"/>
            <a:ext cx="1491343" cy="365125"/>
          </a:xfrm>
        </p:spPr>
        <p:txBody>
          <a:bodyPr/>
          <a:lstStyle/>
          <a:p>
            <a:endParaRPr lang="ar-AE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44795FF-5781-458A-B107-F42E31502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473" y="2270983"/>
            <a:ext cx="2343306" cy="397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1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DA3C19F8-B47C-4A34-8A39-179ED01A1013}"/>
              </a:ext>
            </a:extLst>
          </p:cNvPr>
          <p:cNvGrpSpPr/>
          <p:nvPr/>
        </p:nvGrpSpPr>
        <p:grpSpPr>
          <a:xfrm>
            <a:off x="1483558" y="183988"/>
            <a:ext cx="7991178" cy="2971165"/>
            <a:chOff x="3285852" y="156527"/>
            <a:chExt cx="7991178" cy="2971165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5EFE4CAB-5004-4787-9A79-B913A69F91F0}"/>
                </a:ext>
              </a:extLst>
            </p:cNvPr>
            <p:cNvGrpSpPr/>
            <p:nvPr/>
          </p:nvGrpSpPr>
          <p:grpSpPr>
            <a:xfrm>
              <a:off x="8218870" y="156527"/>
              <a:ext cx="3058160" cy="2971165"/>
              <a:chOff x="8808721" y="177482"/>
              <a:chExt cx="3058160" cy="2971165"/>
            </a:xfrm>
          </p:grpSpPr>
          <p:pic>
            <p:nvPicPr>
              <p:cNvPr id="7" name="Picture 2" descr="سجل الخروج من الباب مجانا رمز من Must Have">
                <a:extLst>
                  <a:ext uri="{FF2B5EF4-FFF2-40B4-BE49-F238E27FC236}">
                    <a16:creationId xmlns:a16="http://schemas.microsoft.com/office/drawing/2014/main" id="{B3E6ABE1-B0E9-4260-829B-558400BE4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08721" y="177482"/>
                <a:ext cx="3058160" cy="2971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تسجيل الخروج, مخرج الطوارئ, الباب صورة بابوا نيو غينيا">
                <a:extLst>
                  <a:ext uri="{FF2B5EF4-FFF2-40B4-BE49-F238E27FC236}">
                    <a16:creationId xmlns:a16="http://schemas.microsoft.com/office/drawing/2014/main" id="{7BBED42C-9911-4A34-8B1A-81006F931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89" r="19235"/>
              <a:stretch/>
            </p:blipFill>
            <p:spPr bwMode="auto">
              <a:xfrm>
                <a:off x="10620043" y="1004763"/>
                <a:ext cx="1167765" cy="6931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DEDEFA24-1A27-4AC6-95AD-A531BB039848}"/>
                </a:ext>
              </a:extLst>
            </p:cNvPr>
            <p:cNvGrpSpPr/>
            <p:nvPr/>
          </p:nvGrpSpPr>
          <p:grpSpPr>
            <a:xfrm>
              <a:off x="3285852" y="156527"/>
              <a:ext cx="3479073" cy="1059180"/>
              <a:chOff x="3905612" y="3193733"/>
              <a:chExt cx="3479073" cy="1059180"/>
            </a:xfrm>
          </p:grpSpPr>
          <p:pic>
            <p:nvPicPr>
              <p:cNvPr id="5" name="Picture 10" descr="Red Background clipart - Button, Red, Product, transparent clip art">
                <a:extLst>
                  <a:ext uri="{FF2B5EF4-FFF2-40B4-BE49-F238E27FC236}">
                    <a16:creationId xmlns:a16="http://schemas.microsoft.com/office/drawing/2014/main" id="{A2040120-48BB-46CA-A340-BF621E4ADC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5612" y="3193733"/>
                <a:ext cx="3343275" cy="105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: Rounded Corners 8">
                <a:extLst>
                  <a:ext uri="{FF2B5EF4-FFF2-40B4-BE49-F238E27FC236}">
                    <a16:creationId xmlns:a16="http://schemas.microsoft.com/office/drawing/2014/main" id="{FE9F2100-BF95-4FA5-9B2D-15859DA5DB8F}"/>
                  </a:ext>
                </a:extLst>
              </p:cNvPr>
              <p:cNvSpPr/>
              <p:nvPr/>
            </p:nvSpPr>
            <p:spPr>
              <a:xfrm>
                <a:off x="3905612" y="3458454"/>
                <a:ext cx="3479073" cy="57581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(AH) Manal Black" pitchFamily="2" charset="-78"/>
                  </a:rPr>
                  <a:t>تذكرة خروج</a:t>
                </a:r>
                <a:endParaRPr kumimoji="0" lang="ar-AE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(AH) Manal Black" pitchFamily="2" charset="-78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17C270-13F4-4C4A-99B1-D674675164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7931">
            <a:off x="5869072" y="3141784"/>
            <a:ext cx="2895578" cy="196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hought Bubble: Cloud 1">
            <a:extLst>
              <a:ext uri="{FF2B5EF4-FFF2-40B4-BE49-F238E27FC236}">
                <a16:creationId xmlns:a16="http://schemas.microsoft.com/office/drawing/2014/main" id="{C19EEAB6-F06C-40B1-A686-F8BD4D0ED69D}"/>
              </a:ext>
            </a:extLst>
          </p:cNvPr>
          <p:cNvSpPr/>
          <p:nvPr/>
        </p:nvSpPr>
        <p:spPr>
          <a:xfrm>
            <a:off x="1742808" y="1669570"/>
            <a:ext cx="4382464" cy="2285146"/>
          </a:xfrm>
          <a:prstGeom prst="cloudCallout">
            <a:avLst>
              <a:gd name="adj1" fmla="val -47899"/>
              <a:gd name="adj2" fmla="val 146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لنذهب معاً إلى بوابة التعلم الذكي </a:t>
            </a:r>
          </a:p>
          <a:p>
            <a:pPr algn="ctr"/>
            <a:r>
              <a:rPr lang="en-US" sz="2800" b="1" dirty="0"/>
              <a:t>LMS</a:t>
            </a:r>
          </a:p>
          <a:p>
            <a:pPr algn="ctr"/>
            <a:r>
              <a:rPr lang="ar-AE" sz="2800" b="1" dirty="0"/>
              <a:t>لحل النشاط</a:t>
            </a:r>
            <a:endParaRPr lang="ar-AE" b="1" dirty="0"/>
          </a:p>
        </p:txBody>
      </p:sp>
      <p:pic>
        <p:nvPicPr>
          <p:cNvPr id="11" name="Picture 10" descr="A doll is wearing a suit and tie&#10;&#10;Description automatically generated">
            <a:extLst>
              <a:ext uri="{FF2B5EF4-FFF2-40B4-BE49-F238E27FC236}">
                <a16:creationId xmlns:a16="http://schemas.microsoft.com/office/drawing/2014/main" id="{8AEB9530-539C-4826-9B14-BA9A7F770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14" y="3519378"/>
            <a:ext cx="2931464" cy="3209632"/>
          </a:xfrm>
          <a:prstGeom prst="rect">
            <a:avLst/>
          </a:prstGeom>
        </p:spPr>
      </p:pic>
      <p:sp>
        <p:nvSpPr>
          <p:cNvPr id="13" name="Date Placeholder 10">
            <a:extLst>
              <a:ext uri="{FF2B5EF4-FFF2-40B4-BE49-F238E27FC236}">
                <a16:creationId xmlns:a16="http://schemas.microsoft.com/office/drawing/2014/main" id="{CB1872ED-3F25-43C7-B64B-C1AB6E8294F4}"/>
              </a:ext>
            </a:extLst>
          </p:cNvPr>
          <p:cNvSpPr txBox="1">
            <a:spLocks/>
          </p:cNvSpPr>
          <p:nvPr/>
        </p:nvSpPr>
        <p:spPr>
          <a:xfrm>
            <a:off x="9875518" y="2094054"/>
            <a:ext cx="1243149" cy="365125"/>
          </a:xfrm>
          <a:prstGeom prst="rect">
            <a:avLst/>
          </a:prstGeom>
        </p:spPr>
        <p:txBody>
          <a:bodyPr/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36AE20-2819-4673-986C-7AA84B1C9587}" type="datetime5">
              <a:rPr lang="en-US" b="1" smtClean="0"/>
              <a:pPr/>
              <a:t>27-Dec-20</a:t>
            </a:fld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1453259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مصادر و أدوات التعلم عن بعد | جامعة قطر">
            <a:extLst>
              <a:ext uri="{FF2B5EF4-FFF2-40B4-BE49-F238E27FC236}">
                <a16:creationId xmlns:a16="http://schemas.microsoft.com/office/drawing/2014/main" id="{B8117BA0-C877-46CB-A588-BAEBA5C63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3499" r="51555" b="7501"/>
          <a:stretch/>
        </p:blipFill>
        <p:spPr bwMode="auto">
          <a:xfrm>
            <a:off x="269823" y="194873"/>
            <a:ext cx="9033656" cy="64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6F35D8-9A24-4BF5-9607-57344D72181F}"/>
              </a:ext>
            </a:extLst>
          </p:cNvPr>
          <p:cNvSpPr/>
          <p:nvPr/>
        </p:nvSpPr>
        <p:spPr>
          <a:xfrm>
            <a:off x="403299" y="217357"/>
            <a:ext cx="3776854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بَوابَة التَّعلم  الذَّكي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الْكِتاب الإلكتروني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.</a:t>
            </a:r>
            <a:endParaRPr kumimoji="0" lang="ar-EG" sz="3300" b="1" i="0" u="none" strike="noStrike" kern="1200" cap="none" spc="0" normalizeH="0" baseline="0" noProof="0" dirty="0">
              <a:ln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قَلْمُ رَصاص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أو حبر.</a:t>
            </a:r>
            <a:endParaRPr kumimoji="0" lang="ar-EG" sz="3300" b="1" i="0" u="none" strike="noStrike" kern="1200" cap="none" spc="0" normalizeH="0" baseline="0" noProof="0" dirty="0">
              <a:ln/>
              <a:solidFill>
                <a:srgbClr val="4472C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685800" marR="0" lvl="0" indent="-68580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EG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دَفْتَر التَّعلم عَنْ بُعد</a:t>
            </a:r>
            <a:r>
              <a:rPr kumimoji="0" lang="ar-AE" sz="3300" b="1" i="0" u="none" strike="noStrike" kern="1200" cap="none" spc="0" normalizeH="0" baseline="0" noProof="0" dirty="0">
                <a:ln/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00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">
            <a:extLst>
              <a:ext uri="{FF2B5EF4-FFF2-40B4-BE49-F238E27FC236}">
                <a16:creationId xmlns:a16="http://schemas.microsoft.com/office/drawing/2014/main" id="{D03E57A9-F840-477B-B154-DEF69B4AA565}"/>
              </a:ext>
            </a:extLst>
          </p:cNvPr>
          <p:cNvGrpSpPr/>
          <p:nvPr/>
        </p:nvGrpSpPr>
        <p:grpSpPr>
          <a:xfrm>
            <a:off x="155223" y="707886"/>
            <a:ext cx="7020116" cy="5993360"/>
            <a:chOff x="817354" y="1188880"/>
            <a:chExt cx="6740992" cy="4405379"/>
          </a:xfrm>
        </p:grpSpPr>
        <p:pic>
          <p:nvPicPr>
            <p:cNvPr id="12" name="Content Placeholder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1D29A7E-7AD7-410A-A403-FAEAAE78A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06" r="5731"/>
            <a:stretch/>
          </p:blipFill>
          <p:spPr bwMode="auto">
            <a:xfrm>
              <a:off x="817354" y="1188880"/>
              <a:ext cx="6737781" cy="264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ECE8AC-9D37-4B97-BA0F-4FF58E1CC039}"/>
                </a:ext>
              </a:extLst>
            </p:cNvPr>
            <p:cNvSpPr/>
            <p:nvPr/>
          </p:nvSpPr>
          <p:spPr>
            <a:xfrm>
              <a:off x="5524625" y="4938050"/>
              <a:ext cx="1610140" cy="402991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عدم فتح المايك إلا </a:t>
              </a:r>
              <a:r>
                <a:rPr kumimoji="0" lang="ar-AE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إذا طلب </a:t>
              </a: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المعلم منك ذلك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89B614-65C4-4D01-873D-1C79BAF3969F}"/>
                </a:ext>
              </a:extLst>
            </p:cNvPr>
            <p:cNvSpPr/>
            <p:nvPr/>
          </p:nvSpPr>
          <p:spPr>
            <a:xfrm>
              <a:off x="5535582" y="4295402"/>
              <a:ext cx="1610140" cy="636105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الميكروفون المراسل ميكروفون جميل ميكروفون مرسوم يدويًا ميكروفون ...">
              <a:extLst>
                <a:ext uri="{FF2B5EF4-FFF2-40B4-BE49-F238E27FC236}">
                  <a16:creationId xmlns:a16="http://schemas.microsoft.com/office/drawing/2014/main" id="{385848E8-4C2F-4F5D-8858-9410C41B7D8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308" y="4349672"/>
              <a:ext cx="1520687" cy="472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561D00-5477-4A2B-939E-B6D1D9A09062}"/>
                </a:ext>
              </a:extLst>
            </p:cNvPr>
            <p:cNvSpPr/>
            <p:nvPr/>
          </p:nvSpPr>
          <p:spPr>
            <a:xfrm>
              <a:off x="3424767" y="4389990"/>
              <a:ext cx="1689641" cy="655984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ورقة, دفتر, الكرتون صورة بابوا نيو غينيا">
              <a:extLst>
                <a:ext uri="{FF2B5EF4-FFF2-40B4-BE49-F238E27FC236}">
                  <a16:creationId xmlns:a16="http://schemas.microsoft.com/office/drawing/2014/main" id="{844E6CC2-2CF2-49CC-8F77-3C8817BCDA7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519" y="4389990"/>
              <a:ext cx="1100138" cy="5093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FF6FCB-A428-467B-AA62-B4E355C6133B}"/>
                </a:ext>
              </a:extLst>
            </p:cNvPr>
            <p:cNvSpPr/>
            <p:nvPr/>
          </p:nvSpPr>
          <p:spPr>
            <a:xfrm>
              <a:off x="3411913" y="4960409"/>
              <a:ext cx="1689641" cy="358271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تسجيل الملاحظات المهمة أثناء عرض الدرس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495EC-0D62-4C2C-9B48-63CB9BACF484}"/>
                </a:ext>
              </a:extLst>
            </p:cNvPr>
            <p:cNvSpPr/>
            <p:nvPr/>
          </p:nvSpPr>
          <p:spPr>
            <a:xfrm>
              <a:off x="5004273" y="5123623"/>
              <a:ext cx="505660" cy="45471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78D309-41EE-48CF-AA04-F5E91B10A9E7}"/>
                </a:ext>
              </a:extLst>
            </p:cNvPr>
            <p:cNvSpPr/>
            <p:nvPr/>
          </p:nvSpPr>
          <p:spPr>
            <a:xfrm>
              <a:off x="7052686" y="5051569"/>
              <a:ext cx="505660" cy="454715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5B2728-BD28-4C16-BFE3-8ED66A1ECB21}"/>
                </a:ext>
              </a:extLst>
            </p:cNvPr>
            <p:cNvSpPr/>
            <p:nvPr/>
          </p:nvSpPr>
          <p:spPr>
            <a:xfrm>
              <a:off x="1349638" y="4270785"/>
              <a:ext cx="1689641" cy="65598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 descr="زجاجة ماء, زجاجة ماء, لينة زجاجة, المياه المعدنية PNG صورة للتحميل ...">
              <a:extLst>
                <a:ext uri="{FF2B5EF4-FFF2-40B4-BE49-F238E27FC236}">
                  <a16:creationId xmlns:a16="http://schemas.microsoft.com/office/drawing/2014/main" id="{AF29CC0C-70FF-4110-8B80-B72099340FCE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60"/>
            <a:stretch/>
          </p:blipFill>
          <p:spPr bwMode="auto">
            <a:xfrm>
              <a:off x="1544824" y="4327308"/>
              <a:ext cx="1337942" cy="5168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263555-F52C-4533-9333-996CF576DA80}"/>
                </a:ext>
              </a:extLst>
            </p:cNvPr>
            <p:cNvSpPr/>
            <p:nvPr/>
          </p:nvSpPr>
          <p:spPr>
            <a:xfrm>
              <a:off x="1349638" y="4944487"/>
              <a:ext cx="1689641" cy="358271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إزالة جميع السوائل القريبة منك عند بدء التعلم </a:t>
              </a:r>
              <a:endPara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3376EA-44DE-46D4-8E57-06340D778772}"/>
                </a:ext>
              </a:extLst>
            </p:cNvPr>
            <p:cNvSpPr/>
            <p:nvPr/>
          </p:nvSpPr>
          <p:spPr>
            <a:xfrm>
              <a:off x="2862086" y="5139544"/>
              <a:ext cx="505660" cy="454715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picture containing box, game, table&#10;&#10;Description automatically generated">
            <a:extLst>
              <a:ext uri="{FF2B5EF4-FFF2-40B4-BE49-F238E27FC236}">
                <a16:creationId xmlns:a16="http://schemas.microsoft.com/office/drawing/2014/main" id="{D7D132C7-92E5-48D7-A879-0D789ECB6C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7" t="8957"/>
          <a:stretch/>
        </p:blipFill>
        <p:spPr>
          <a:xfrm>
            <a:off x="7175339" y="3056709"/>
            <a:ext cx="2345394" cy="37620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7864CA-35D0-4F24-A351-39ED52DFFEB9}"/>
              </a:ext>
            </a:extLst>
          </p:cNvPr>
          <p:cNvSpPr txBox="1"/>
          <p:nvPr/>
        </p:nvSpPr>
        <p:spPr>
          <a:xfrm>
            <a:off x="4870241" y="0"/>
            <a:ext cx="537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 التعلم عن بعد</a:t>
            </a: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r>
              <a:rPr kumimoji="0" lang="ar-AE" sz="4000" b="0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zéllel szemben,Tornagyakorlat,Ez könnyebb,Csöpög a csap,Itt volt ...">
            <a:extLst>
              <a:ext uri="{FF2B5EF4-FFF2-40B4-BE49-F238E27FC236}">
                <a16:creationId xmlns:a16="http://schemas.microsoft.com/office/drawing/2014/main" id="{0D543657-E0F2-496E-98B0-08101A6CC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131" flipH="1">
            <a:off x="7511853" y="560105"/>
            <a:ext cx="1708023" cy="23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Welcome to Falling Waters River Lots">
            <a:extLst>
              <a:ext uri="{FF2B5EF4-FFF2-40B4-BE49-F238E27FC236}">
                <a16:creationId xmlns:a16="http://schemas.microsoft.com/office/drawing/2014/main" id="{7377A05E-FDE0-4E59-A7FA-2EC184C5C2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1166">
            <a:off x="819528" y="4303889"/>
            <a:ext cx="1323906" cy="220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9">
            <a:extLst>
              <a:ext uri="{FF2B5EF4-FFF2-40B4-BE49-F238E27FC236}">
                <a16:creationId xmlns:a16="http://schemas.microsoft.com/office/drawing/2014/main" id="{D0C87540-9D08-4DE4-B683-CBE8BB2EDBD5}"/>
              </a:ext>
            </a:extLst>
          </p:cNvPr>
          <p:cNvGrpSpPr/>
          <p:nvPr/>
        </p:nvGrpSpPr>
        <p:grpSpPr>
          <a:xfrm>
            <a:off x="3553699" y="322147"/>
            <a:ext cx="2542301" cy="769440"/>
            <a:chOff x="9630900" y="-259549"/>
            <a:chExt cx="2519680" cy="772077"/>
          </a:xfrm>
        </p:grpSpPr>
        <p:pic>
          <p:nvPicPr>
            <p:cNvPr id="15" name="Picture 2" descr="طيف الخلفية - تحميل إلى هاتفك النقال من PHONEKY">
              <a:extLst>
                <a:ext uri="{FF2B5EF4-FFF2-40B4-BE49-F238E27FC236}">
                  <a16:creationId xmlns:a16="http://schemas.microsoft.com/office/drawing/2014/main" id="{DAAAC6B1-8DEC-47D7-AF84-945366C6D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0900" y="-259549"/>
              <a:ext cx="2519680" cy="77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: Rounded Corners 27">
              <a:extLst>
                <a:ext uri="{FF2B5EF4-FFF2-40B4-BE49-F238E27FC236}">
                  <a16:creationId xmlns:a16="http://schemas.microsoft.com/office/drawing/2014/main" id="{77A08858-7C26-4CF8-B08D-0AD61CF7E592}"/>
                </a:ext>
              </a:extLst>
            </p:cNvPr>
            <p:cNvSpPr/>
            <p:nvPr/>
          </p:nvSpPr>
          <p:spPr>
            <a:xfrm>
              <a:off x="9839270" y="-202840"/>
              <a:ext cx="2102939" cy="65866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cs typeface="(AH) Manal Black" pitchFamily="2" charset="-78"/>
                </a:rPr>
                <a:t>تهيئة حافزة</a:t>
              </a:r>
              <a:endParaRPr lang="ar-AE" sz="3600" b="1" dirty="0">
                <a:solidFill>
                  <a:schemeClr val="bg1"/>
                </a:solidFill>
                <a:cs typeface="(AH) Manal Black" pitchFamily="2" charset="-78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59C3F1C-9DEC-4069-BF7D-449210744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19" y="1382523"/>
            <a:ext cx="5242603" cy="36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CEF55B-5316-4161-8394-97A6BE51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19" y="169818"/>
            <a:ext cx="8958176" cy="34299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D8AFEAD-D934-4FFE-89E0-4C99C1CB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43"/>
          <a:stretch/>
        </p:blipFill>
        <p:spPr>
          <a:xfrm>
            <a:off x="2895600" y="3851563"/>
            <a:ext cx="4476798" cy="27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9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2143402-6FEC-4C6B-9F46-692C3D01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223F-1F4E-41A3-8BF1-E798F6CD1D5B}" type="datetime5">
              <a:rPr lang="en-US" smtClean="0"/>
              <a:t>27-Dec-20</a:t>
            </a:fld>
            <a:endParaRPr lang="ar-AE"/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3AEED8C-4C53-43D0-97FF-C53A65C8E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531613"/>
              </p:ext>
            </p:extLst>
          </p:nvPr>
        </p:nvGraphicFramePr>
        <p:xfrm>
          <a:off x="496388" y="169818"/>
          <a:ext cx="7996645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A5AB446-DBCA-4C5B-8980-2210390C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0314" y="404948"/>
            <a:ext cx="1420491" cy="14387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4FBF39-02A0-4251-9396-083D79E0C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0313" y="2346866"/>
            <a:ext cx="1420491" cy="12010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FA95CF-2365-43F5-9940-8B0D011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313" y="4302835"/>
            <a:ext cx="1420491" cy="1298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6782B105-78E9-4165-9639-6F674E31955B}"/>
                  </a:ext>
                </a:extLst>
              </p:cNvPr>
              <p:cNvSpPr txBox="1"/>
              <p:nvPr/>
            </p:nvSpPr>
            <p:spPr>
              <a:xfrm>
                <a:off x="635477" y="450006"/>
                <a:ext cx="6805749" cy="107721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ar-SA" sz="2800" b="1" dirty="0"/>
                  <a:t>الحد : هو</a:t>
                </a:r>
                <a:r>
                  <a:rPr lang="en-US" sz="2800" b="1" dirty="0"/>
                  <a:t> </a:t>
                </a:r>
                <a:r>
                  <a:rPr lang="ar-SA" sz="2800" b="1" dirty="0"/>
                  <a:t>كل عدد في المتتالية و يرمز للحدد الأول بالرمز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SA" sz="3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ar-SA" sz="2800" b="1" dirty="0"/>
                  <a:t> </a:t>
                </a:r>
                <a:r>
                  <a:rPr lang="en-US" sz="2800" b="1" dirty="0"/>
                  <a:t> </a:t>
                </a:r>
                <a:r>
                  <a:rPr lang="ar-AE" sz="2800" b="1" dirty="0"/>
                  <a:t> و للحد الثاني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SA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3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0" name="مربع نص 9">
                <a:extLst>
                  <a:ext uri="{FF2B5EF4-FFF2-40B4-BE49-F238E27FC236}">
                    <a16:creationId xmlns:a16="http://schemas.microsoft.com/office/drawing/2014/main" id="{6782B105-78E9-4165-9639-6F674E319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77" y="450006"/>
                <a:ext cx="6805749" cy="1077218"/>
              </a:xfrm>
              <a:prstGeom prst="rect">
                <a:avLst/>
              </a:prstGeom>
              <a:blipFill>
                <a:blip r:embed="rId10"/>
                <a:stretch>
                  <a:fillRect l="-2059" t="-7345" r="-1791" b="-107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0DBFFDC8-CF3D-4ABC-93D2-3F1AE5781B69}"/>
                  </a:ext>
                </a:extLst>
              </p:cNvPr>
              <p:cNvSpPr txBox="1"/>
              <p:nvPr/>
            </p:nvSpPr>
            <p:spPr>
              <a:xfrm>
                <a:off x="656997" y="2598003"/>
                <a:ext cx="6805749" cy="46166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ar-AE" sz="2400" dirty="0"/>
                  <a:t>الحد الأول في المتتالية </a:t>
                </a:r>
                <a:r>
                  <a:rPr lang="en-US" sz="2400" dirty="0"/>
                  <a:t>: </a:t>
                </a:r>
                <a:r>
                  <a:rPr lang="ar-AE" sz="2400" dirty="0"/>
                  <a:t>  </a:t>
                </a:r>
                <a:r>
                  <a:rPr lang="en-US" sz="2400" dirty="0"/>
                  <a:t>3 , 6 , 9 , 12 , 15 </a:t>
                </a:r>
                <a:r>
                  <a:rPr lang="ar-AE" sz="2400" dirty="0"/>
                  <a:t> هو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2400" dirty="0"/>
                  <a:t> =9 </a:t>
                </a:r>
                <a:r>
                  <a:rPr lang="ar-AE" sz="2400" dirty="0"/>
                  <a:t> 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0DBFFDC8-CF3D-4ABC-93D2-3F1AE578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97" y="2598003"/>
                <a:ext cx="6805749" cy="461665"/>
              </a:xfrm>
              <a:prstGeom prst="rect">
                <a:avLst/>
              </a:prstGeom>
              <a:blipFill>
                <a:blip r:embed="rId11"/>
                <a:stretch>
                  <a:fillRect t="-10256" r="-1252" b="-269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صورة 16">
            <a:extLst>
              <a:ext uri="{FF2B5EF4-FFF2-40B4-BE49-F238E27FC236}">
                <a16:creationId xmlns:a16="http://schemas.microsoft.com/office/drawing/2014/main" id="{783266D7-CC67-47D7-AC85-E7A8C2CEC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5733"/>
          <a:stretch/>
        </p:blipFill>
        <p:spPr>
          <a:xfrm>
            <a:off x="722488" y="4481926"/>
            <a:ext cx="6740258" cy="11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3AEED8C-4C53-43D0-97FF-C53A65C8E0D9}"/>
              </a:ext>
            </a:extLst>
          </p:cNvPr>
          <p:cNvGraphicFramePr/>
          <p:nvPr/>
        </p:nvGraphicFramePr>
        <p:xfrm>
          <a:off x="496388" y="169818"/>
          <a:ext cx="7996645" cy="6283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1A5AB446-DBCA-4C5B-8980-2210390C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4397" y="836023"/>
            <a:ext cx="1262522" cy="12787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4FBF39-02A0-4251-9396-083D79E0C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397" y="2219089"/>
            <a:ext cx="1262522" cy="10674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FA95CF-2365-43F5-9940-8B0D0112C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8282" y="4302836"/>
            <a:ext cx="1262522" cy="115415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82B105-78E9-4165-9639-6F674E31955B}"/>
              </a:ext>
            </a:extLst>
          </p:cNvPr>
          <p:cNvSpPr txBox="1"/>
          <p:nvPr/>
        </p:nvSpPr>
        <p:spPr>
          <a:xfrm>
            <a:off x="496388" y="889622"/>
            <a:ext cx="680574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b="1" dirty="0"/>
              <a:t>المتتالية الحسابية هي متتالية يتحدد كل حد من خلال إضافة قيمة ثابتة إلى الحد السابق ويسمى الفرق الثابت </a:t>
            </a:r>
            <a:r>
              <a:rPr lang="en-US" sz="2800" b="1" dirty="0"/>
              <a:t>d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DBFFDC8-CF3D-4ABC-93D2-3F1AE5781B69}"/>
              </a:ext>
            </a:extLst>
          </p:cNvPr>
          <p:cNvSpPr txBox="1"/>
          <p:nvPr/>
        </p:nvSpPr>
        <p:spPr>
          <a:xfrm>
            <a:off x="656997" y="2598003"/>
            <a:ext cx="680574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800" dirty="0"/>
              <a:t> </a:t>
            </a:r>
            <a:r>
              <a:rPr lang="ar-AE" sz="2800" dirty="0"/>
              <a:t>  </a:t>
            </a:r>
            <a:r>
              <a:rPr lang="en-US" sz="2800" dirty="0"/>
              <a:t>3 , 6 , 9 , 12 , 15 </a:t>
            </a:r>
            <a:r>
              <a:rPr lang="ar-AE" sz="2800" dirty="0"/>
              <a:t> </a:t>
            </a:r>
            <a:r>
              <a:rPr lang="ar-SA" sz="2800" dirty="0"/>
              <a:t>هي متتالية حسابية </a:t>
            </a:r>
            <a:endParaRPr lang="en-US" sz="28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CE7A91-2C16-4526-91A1-951EFCCCC6D8}"/>
              </a:ext>
            </a:extLst>
          </p:cNvPr>
          <p:cNvSpPr txBox="1"/>
          <p:nvPr/>
        </p:nvSpPr>
        <p:spPr>
          <a:xfrm>
            <a:off x="656997" y="4572000"/>
            <a:ext cx="66451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ar-AE" sz="2400" dirty="0"/>
              <a:t> هل المتتالية                              حسابية ؟ </a:t>
            </a:r>
            <a:endParaRPr lang="en-US" sz="24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331DA77-64D2-4C10-90D0-43FB3C65E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9436" y="65530"/>
            <a:ext cx="4610876" cy="52322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3EE0F10-8BA1-4296-A460-D49570CE7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9902" y="4590240"/>
            <a:ext cx="1803261" cy="4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8623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تصميم مخص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d0341581-83b1-48b9-b950-d7b79a06b6f8" Revision="1" Stencil="System.MyShapes" StencilVersion="1.0"/>
</Control>
</file>

<file path=customXml/itemProps1.xml><?xml version="1.0" encoding="utf-8"?>
<ds:datastoreItem xmlns:ds="http://schemas.openxmlformats.org/officeDocument/2006/customXml" ds:itemID="{2126991C-938D-4AC3-B56B-1D46DAAEF94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2718</TotalTime>
  <Words>400</Words>
  <Application>Microsoft Office PowerPoint</Application>
  <PresentationFormat>شاشة عريضة</PresentationFormat>
  <Paragraphs>79</Paragraphs>
  <Slides>34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34</vt:i4>
      </vt:variant>
    </vt:vector>
  </HeadingPairs>
  <TitlesOfParts>
    <vt:vector size="42" baseType="lpstr">
      <vt:lpstr>Arabic Typesetting</vt:lpstr>
      <vt:lpstr>Arial</vt:lpstr>
      <vt:lpstr>Calibri</vt:lpstr>
      <vt:lpstr>Calibri Light</vt:lpstr>
      <vt:lpstr>Cambria Math</vt:lpstr>
      <vt:lpstr>نسق Office</vt:lpstr>
      <vt:lpstr>تصميم مخصص</vt:lpstr>
      <vt:lpstr>1_تصميم مخصص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eyad awwad</dc:creator>
  <cp:lastModifiedBy>nn mm</cp:lastModifiedBy>
  <cp:revision>231</cp:revision>
  <dcterms:created xsi:type="dcterms:W3CDTF">2020-08-16T08:07:38Z</dcterms:created>
  <dcterms:modified xsi:type="dcterms:W3CDTF">2020-12-27T11:43:21Z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