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18" r:id="rId2"/>
    <p:sldId id="1798" r:id="rId3"/>
    <p:sldId id="549" r:id="rId4"/>
    <p:sldId id="524" r:id="rId5"/>
    <p:sldId id="525" r:id="rId6"/>
    <p:sldId id="526" r:id="rId7"/>
    <p:sldId id="375" r:id="rId8"/>
    <p:sldId id="376" r:id="rId9"/>
    <p:sldId id="264" r:id="rId10"/>
    <p:sldId id="529" r:id="rId11"/>
    <p:sldId id="530" r:id="rId12"/>
    <p:sldId id="531" r:id="rId13"/>
    <p:sldId id="532" r:id="rId14"/>
    <p:sldId id="534" r:id="rId15"/>
    <p:sldId id="535" r:id="rId16"/>
    <p:sldId id="533" r:id="rId17"/>
    <p:sldId id="536" r:id="rId18"/>
    <p:sldId id="537" r:id="rId19"/>
    <p:sldId id="538" r:id="rId20"/>
    <p:sldId id="498" r:id="rId21"/>
    <p:sldId id="511" r:id="rId22"/>
    <p:sldId id="1757" r:id="rId23"/>
    <p:sldId id="527" r:id="rId24"/>
    <p:sldId id="5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8E37-79C1-473E-97CE-E54326E4B81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00FA5-C5AF-41D0-A096-4FC987ED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00FA5-C5AF-41D0-A096-4FC987ED3B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9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5" Type="http://schemas.openxmlformats.org/officeDocument/2006/relationships/image" Target="../media/image4.gi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5" Type="http://schemas.openxmlformats.org/officeDocument/2006/relationships/image" Target="../media/image4.gif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microsoft.com/office/2007/relationships/hdphoto" Target="../media/hdphoto1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4.gif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6.xml"/><Relationship Id="rId12" Type="http://schemas.openxmlformats.org/officeDocument/2006/relationships/image" Target="../media/image19.png"/><Relationship Id="rId17" Type="http://schemas.openxmlformats.org/officeDocument/2006/relationships/image" Target="../media/image27.pn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slide" Target="slide15.xml"/><Relationship Id="rId11" Type="http://schemas.openxmlformats.org/officeDocument/2006/relationships/image" Target="../media/image24.png"/><Relationship Id="rId5" Type="http://schemas.openxmlformats.org/officeDocument/2006/relationships/slide" Target="slide14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17.xml"/><Relationship Id="rId1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microsoft.com/office/2007/relationships/hdphoto" Target="../media/hdphoto1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microsoft.com/office/2007/relationships/hdphoto" Target="../media/hdphoto1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5" Type="http://schemas.openxmlformats.org/officeDocument/2006/relationships/image" Target="../media/image4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openxmlformats.org/officeDocument/2006/relationships/image" Target="../media/image25.png"/><Relationship Id="rId17" Type="http://schemas.openxmlformats.org/officeDocument/2006/relationships/image" Target="../media/image5.gif"/><Relationship Id="rId2" Type="http://schemas.openxmlformats.org/officeDocument/2006/relationships/video" Target="../media/media1.mp4"/><Relationship Id="rId16" Type="http://schemas.openxmlformats.org/officeDocument/2006/relationships/image" Target="../media/image4.gif"/><Relationship Id="rId1" Type="http://schemas.microsoft.com/office/2007/relationships/media" Target="../media/media1.mp4"/><Relationship Id="rId6" Type="http://schemas.openxmlformats.org/officeDocument/2006/relationships/slide" Target="slide19.xml"/><Relationship Id="rId11" Type="http://schemas.openxmlformats.org/officeDocument/2006/relationships/image" Target="../media/image19.png"/><Relationship Id="rId5" Type="http://schemas.openxmlformats.org/officeDocument/2006/relationships/slide" Target="slide18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5" Type="http://schemas.openxmlformats.org/officeDocument/2006/relationships/image" Target="../media/image4.gi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microsoft.com/office/2007/relationships/hdphoto" Target="../media/hdphoto12.wdp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2.pn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.gif"/><Relationship Id="rId7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gif"/><Relationship Id="rId7" Type="http://schemas.openxmlformats.org/officeDocument/2006/relationships/image" Target="../media/image3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4.gif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10" Type="http://schemas.openxmlformats.org/officeDocument/2006/relationships/image" Target="../media/image5.gif"/><Relationship Id="rId4" Type="http://schemas.openxmlformats.org/officeDocument/2006/relationships/image" Target="../media/image18.png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5.png"/><Relationship Id="rId1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image" Target="../media/image19.png"/><Relationship Id="rId17" Type="http://schemas.openxmlformats.org/officeDocument/2006/relationships/image" Target="../media/image4.gif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slide" Target="slide11.xml"/><Relationship Id="rId11" Type="http://schemas.openxmlformats.org/officeDocument/2006/relationships/image" Target="../media/image24.png"/><Relationship Id="rId5" Type="http://schemas.openxmlformats.org/officeDocument/2006/relationships/slide" Target="slide10.xml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13.xml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040662-EBC3-4A74-8931-7EA147954E19}"/>
              </a:ext>
            </a:extLst>
          </p:cNvPr>
          <p:cNvSpPr/>
          <p:nvPr/>
        </p:nvSpPr>
        <p:spPr>
          <a:xfrm>
            <a:off x="736566" y="643400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914" y="5771586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470098" y="1744376"/>
            <a:ext cx="725180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400" dirty="0"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400" dirty="0">
                <a:cs typeface="(AH) Manal Black" pitchFamily="2" charset="-78"/>
              </a:rPr>
              <a:t>سْهْلًا بِطُلابي الأبطال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دّرْسُ الْيَوْم مُمْتِع جِدًا 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أَتَمنى لَكُم الْمُتْعَة والاسْتِفادَة.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4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7" y="5805152"/>
            <a:ext cx="1069848" cy="975360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55FEB6-E742-4082-A481-7390E5D857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9" y="1320048"/>
            <a:ext cx="680756" cy="37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C929AE82-C0E4-4A75-A7F5-4EE0A9240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B3E1F405-6293-4203-8659-649947D30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825397"/>
              </p:ext>
            </p:extLst>
          </p:nvPr>
        </p:nvGraphicFramePr>
        <p:xfrm>
          <a:off x="-32699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50000"/>
                        <a:alpha val="6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7.40741E-7 L -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7037E-7 L -1.2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3.7037E-7 L -1.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4393" y="5678187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 نَوْع الْفِعِل 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9076344" y="3588833"/>
            <a:ext cx="1289603" cy="739960"/>
            <a:chOff x="76200" y="1165040"/>
            <a:chExt cx="1289603" cy="73996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76200" y="1219200"/>
              <a:ext cx="1219200" cy="6858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عاشَ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631CDC-77DE-4A64-B09A-4D6C9AFC4C7B}"/>
              </a:ext>
            </a:extLst>
          </p:cNvPr>
          <p:cNvSpPr txBox="1"/>
          <p:nvPr/>
        </p:nvSpPr>
        <p:spPr>
          <a:xfrm>
            <a:off x="2470853" y="2590576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ماضِ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ADF6-FD53-4715-9F97-156F68D433E0}"/>
              </a:ext>
            </a:extLst>
          </p:cNvPr>
          <p:cNvSpPr txBox="1"/>
          <p:nvPr/>
        </p:nvSpPr>
        <p:spPr>
          <a:xfrm>
            <a:off x="2470853" y="3737623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مضارِع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CB63B-3A7C-4048-AC31-EC69ED7C731F}"/>
              </a:ext>
            </a:extLst>
          </p:cNvPr>
          <p:cNvSpPr txBox="1"/>
          <p:nvPr/>
        </p:nvSpPr>
        <p:spPr>
          <a:xfrm>
            <a:off x="2470853" y="4884670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أَمر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698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5886 -0.1541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4393" y="5696074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 نَوْع الْفِعِل 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9076344" y="3588833"/>
            <a:ext cx="1289603" cy="739960"/>
            <a:chOff x="76200" y="1165040"/>
            <a:chExt cx="1289603" cy="739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76200" y="1219200"/>
              <a:ext cx="1219200" cy="6858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خَرَجَ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631CDC-77DE-4A64-B09A-4D6C9AFC4C7B}"/>
              </a:ext>
            </a:extLst>
          </p:cNvPr>
          <p:cNvSpPr txBox="1"/>
          <p:nvPr/>
        </p:nvSpPr>
        <p:spPr>
          <a:xfrm>
            <a:off x="2470853" y="2590576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ماضِ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ADF6-FD53-4715-9F97-156F68D433E0}"/>
              </a:ext>
            </a:extLst>
          </p:cNvPr>
          <p:cNvSpPr txBox="1"/>
          <p:nvPr/>
        </p:nvSpPr>
        <p:spPr>
          <a:xfrm>
            <a:off x="2470853" y="3737623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مضارِع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CB63B-3A7C-4048-AC31-EC69ED7C731F}"/>
              </a:ext>
            </a:extLst>
          </p:cNvPr>
          <p:cNvSpPr txBox="1"/>
          <p:nvPr/>
        </p:nvSpPr>
        <p:spPr>
          <a:xfrm>
            <a:off x="2470853" y="4884670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أَمر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706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5886 -0.1541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28721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ماذا تَعَلَّم خالِدٌ؟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5901482" y="1929264"/>
            <a:ext cx="5722607" cy="2121234"/>
            <a:chOff x="317886" y="-494529"/>
            <a:chExt cx="1343233" cy="21212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317886" y="-494529"/>
              <a:ext cx="1343233" cy="685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الطيّور والْحَيَوانات مكانَها أَقْفاصٌ كَبيرة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DF1D36-8CA3-408A-9735-0D2EB3BD5346}"/>
              </a:ext>
            </a:extLst>
          </p:cNvPr>
          <p:cNvGrpSpPr/>
          <p:nvPr/>
        </p:nvGrpSpPr>
        <p:grpSpPr>
          <a:xfrm>
            <a:off x="5901481" y="4052134"/>
            <a:ext cx="5722607" cy="1769587"/>
            <a:chOff x="317886" y="-142882"/>
            <a:chExt cx="1343233" cy="17695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19B5B-F775-4435-8C9B-5DABFC45A3CF}"/>
                </a:ext>
              </a:extLst>
            </p:cNvPr>
            <p:cNvSpPr/>
            <p:nvPr/>
          </p:nvSpPr>
          <p:spPr>
            <a:xfrm>
              <a:off x="317886" y="-142882"/>
              <a:ext cx="1343233" cy="6858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200" b="1" dirty="0">
                  <a:solidFill>
                    <a:srgbClr val="C00000"/>
                  </a:solidFill>
                </a:rPr>
                <a:t>الطيّور والْحَيَوانات </a:t>
              </a:r>
              <a:r>
                <a:rPr lang="ar-BH" sz="3200" b="1">
                  <a:solidFill>
                    <a:srgbClr val="C00000"/>
                  </a:solidFill>
                </a:rPr>
                <a:t>مكانَها الطَّبيعة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22E155-0EC1-4BD9-80DD-8F62DDFB587C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3FC5C1DA-4D4F-4F2F-B406-3E33573E5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5" b="92941" l="10000" r="90000">
                        <a14:foregroundMark x1="28095" y1="6765" x2="28095" y2="6765"/>
                        <a14:foregroundMark x1="28095" y1="92353" x2="28095" y2="92353"/>
                        <a14:foregroundMark x1="71786" y1="92941" x2="71786" y2="9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5" y="3958824"/>
            <a:ext cx="1463040" cy="1184360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81333606-4C50-41EE-BD3D-B28F214B2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34" b="93256" l="10000" r="90000">
                        <a14:foregroundMark x1="30366" y1="93385" x2="30366" y2="93385"/>
                        <a14:foregroundMark x1="85244" y1="7134" x2="85244" y2="7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2" y="1179156"/>
            <a:ext cx="1737360" cy="1633536"/>
          </a:xfrm>
          <a:prstGeom prst="rect">
            <a:avLst/>
          </a:prstGeom>
        </p:spPr>
      </p:pic>
      <p:pic>
        <p:nvPicPr>
          <p:cNvPr id="2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53DC29BC-6B61-4046-AE5F-40DE22487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2069" y="5678187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937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34935 0.496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74" y="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39128 -0.1759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53564" y="439343"/>
            <a:ext cx="1097052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2311709" y="2053142"/>
            <a:ext cx="8145194" cy="2751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و في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يَوْمٍ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 مِنَ الأَيّامِ </a:t>
            </a:r>
            <a:r>
              <a:rPr lang="ar-BH" sz="4000" b="1" dirty="0">
                <a:cs typeface="+mj-cs"/>
              </a:rPr>
              <a:t>جَلَسَ خالِدٌ يُفَكِّرُ في أَمْرِ الْعُصْفورِ ، وَبَيْنَما هُوَ يُفَكِّرُ 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غ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6" action="ppaction://hlinksldjump"/>
              </a:rPr>
              <a:t>َلَبَهُ</a:t>
            </a:r>
            <a:r>
              <a:rPr lang="ar-BH" sz="4000" b="1" dirty="0">
                <a:cs typeface="+mj-cs"/>
              </a:rPr>
              <a:t> النُّعاسُ فَنام، وَعُصْفورَهُ في الْقَفَصِ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7" action="ppaction://hlinksldjump"/>
              </a:rPr>
              <a:t>نام</a:t>
            </a:r>
            <a:r>
              <a:rPr lang="ar-BH" sz="4000" b="1" dirty="0">
                <a:cs typeface="+mj-cs"/>
                <a:hlinkClick r:id="rId7" action="ppaction://hlinksldjump"/>
              </a:rPr>
              <a:t>َ</a:t>
            </a:r>
            <a:r>
              <a:rPr lang="ar-BH" sz="4000" b="1" dirty="0">
                <a:cs typeface="+mj-cs"/>
              </a:rPr>
              <a:t> أَيْضًا.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833125" y="5790185"/>
            <a:ext cx="116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9" action="ppaction://hlinksldjump"/>
              </a:rPr>
              <a:t>الْقِراءة (3)</a:t>
            </a:r>
            <a:endParaRPr lang="en-US" sz="2000" dirty="0">
              <a:cs typeface="(AH) Manal Black" pitchFamily="2" charset="-78"/>
            </a:endParaRPr>
          </a:p>
        </p:txBody>
      </p:sp>
      <p:pic>
        <p:nvPicPr>
          <p:cNvPr id="13" name="صورة 26">
            <a:extLst>
              <a:ext uri="{FF2B5EF4-FFF2-40B4-BE49-F238E27FC236}">
                <a16:creationId xmlns:a16="http://schemas.microsoft.com/office/drawing/2014/main" id="{2216E3C2-0E9C-4684-B626-18C64E3668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68" y="6488079"/>
            <a:ext cx="1005927" cy="871804"/>
          </a:xfrm>
          <a:prstGeom prst="rect">
            <a:avLst/>
          </a:prstGeom>
        </p:spPr>
      </p:pic>
      <p:pic>
        <p:nvPicPr>
          <p:cNvPr id="14" name="صورة 23">
            <a:extLst>
              <a:ext uri="{FF2B5EF4-FFF2-40B4-BE49-F238E27FC236}">
                <a16:creationId xmlns:a16="http://schemas.microsoft.com/office/drawing/2014/main" id="{9A955FEF-38A4-42A8-9010-A71732481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813" y="5989254"/>
            <a:ext cx="1005927" cy="865707"/>
          </a:xfrm>
          <a:prstGeom prst="rect">
            <a:avLst/>
          </a:prstGeom>
        </p:spPr>
      </p:pic>
      <p:pic>
        <p:nvPicPr>
          <p:cNvPr id="15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573470F-6A8E-424E-82B1-AD47380F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7808" y="6150197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39F766-50FE-46B4-9580-E9DF42B0AF9F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(2)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3A5AC1-98A5-46B0-8A9C-08375AB6E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69A43958-AC90-403B-B3A1-87A8AE6DF2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1DA392B5-67B7-4FF8-A487-C8DBF3159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790028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7" name="صورة 32">
            <a:extLst>
              <a:ext uri="{FF2B5EF4-FFF2-40B4-BE49-F238E27FC236}">
                <a16:creationId xmlns:a16="http://schemas.microsoft.com/office/drawing/2014/main" id="{83B44A9C-3ED6-4CFA-BBBB-7B954D0CD8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3543" y="233359"/>
            <a:ext cx="822960" cy="708244"/>
          </a:xfrm>
          <a:prstGeom prst="rect">
            <a:avLst/>
          </a:prstGeom>
        </p:spPr>
      </p:pic>
      <p:pic>
        <p:nvPicPr>
          <p:cNvPr id="28" name="صورة 29">
            <a:extLst>
              <a:ext uri="{FF2B5EF4-FFF2-40B4-BE49-F238E27FC236}">
                <a16:creationId xmlns:a16="http://schemas.microsoft.com/office/drawing/2014/main" id="{5182CF17-107F-488F-8E1D-853AC14C3D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69087" y="1111273"/>
            <a:ext cx="822960" cy="708244"/>
          </a:xfrm>
          <a:prstGeom prst="rect">
            <a:avLst/>
          </a:prstGeom>
        </p:spPr>
      </p:pic>
      <p:pic>
        <p:nvPicPr>
          <p:cNvPr id="29" name="صورة 27">
            <a:extLst>
              <a:ext uri="{FF2B5EF4-FFF2-40B4-BE49-F238E27FC236}">
                <a16:creationId xmlns:a16="http://schemas.microsoft.com/office/drawing/2014/main" id="{0F62574A-B35E-446B-900D-35CE207045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24377" y="704294"/>
            <a:ext cx="822960" cy="708244"/>
          </a:xfrm>
          <a:prstGeom prst="rect">
            <a:avLst/>
          </a:prstGeom>
        </p:spPr>
      </p:pic>
      <p:pic>
        <p:nvPicPr>
          <p:cNvPr id="30" name="صورة 26">
            <a:extLst>
              <a:ext uri="{FF2B5EF4-FFF2-40B4-BE49-F238E27FC236}">
                <a16:creationId xmlns:a16="http://schemas.microsoft.com/office/drawing/2014/main" id="{B19345D9-E904-47D4-A0C8-9A0360189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596" y="1310169"/>
            <a:ext cx="822960" cy="713233"/>
          </a:xfrm>
          <a:prstGeom prst="rect">
            <a:avLst/>
          </a:prstGeom>
        </p:spPr>
      </p:pic>
      <p:pic>
        <p:nvPicPr>
          <p:cNvPr id="31" name="صورة 24">
            <a:extLst>
              <a:ext uri="{FF2B5EF4-FFF2-40B4-BE49-F238E27FC236}">
                <a16:creationId xmlns:a16="http://schemas.microsoft.com/office/drawing/2014/main" id="{4E82F3CA-64DD-4291-9F0C-85F5CFADD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54092" y="629576"/>
            <a:ext cx="822960" cy="708244"/>
          </a:xfrm>
          <a:prstGeom prst="rect">
            <a:avLst/>
          </a:prstGeom>
        </p:spPr>
      </p:pic>
      <p:pic>
        <p:nvPicPr>
          <p:cNvPr id="32" name="صورة 23">
            <a:extLst>
              <a:ext uri="{FF2B5EF4-FFF2-40B4-BE49-F238E27FC236}">
                <a16:creationId xmlns:a16="http://schemas.microsoft.com/office/drawing/2014/main" id="{905E9255-BDE9-4075-BD7E-78AAE62F48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4519" y="63690"/>
            <a:ext cx="822960" cy="708244"/>
          </a:xfrm>
          <a:prstGeom prst="rect">
            <a:avLst/>
          </a:prstGeom>
        </p:spPr>
      </p:pic>
      <p:sp>
        <p:nvSpPr>
          <p:cNvPr id="33" name="طالبة3">
            <a:extLst>
              <a:ext uri="{FF2B5EF4-FFF2-40B4-BE49-F238E27FC236}">
                <a16:creationId xmlns:a16="http://schemas.microsoft.com/office/drawing/2014/main" id="{9507FC1F-DE9E-43E4-896A-5BBE62A321E1}"/>
              </a:ext>
            </a:extLst>
          </p:cNvPr>
          <p:cNvSpPr/>
          <p:nvPr/>
        </p:nvSpPr>
        <p:spPr>
          <a:xfrm>
            <a:off x="1021776" y="6014779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6B07DEF-98AD-4590-B46D-65ABAE700148}"/>
              </a:ext>
            </a:extLst>
          </p:cNvPr>
          <p:cNvSpPr txBox="1">
            <a:spLocks/>
          </p:cNvSpPr>
          <p:nvPr/>
        </p:nvSpPr>
        <p:spPr>
          <a:xfrm>
            <a:off x="1240285" y="5594072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7" name="صورة 29">
            <a:extLst>
              <a:ext uri="{FF2B5EF4-FFF2-40B4-BE49-F238E27FC236}">
                <a16:creationId xmlns:a16="http://schemas.microsoft.com/office/drawing/2014/main" id="{F8CCD373-6269-4A2A-A04A-34826CDD96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804" y="5498690"/>
            <a:ext cx="1005927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375136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1164249" y="270105"/>
            <a:ext cx="9546956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متى جَلَسَ خالِدٌ يُفَكِّر في أَمْر الْعُصْفور؟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5417063" y="2022616"/>
            <a:ext cx="5722607" cy="2121234"/>
            <a:chOff x="317886" y="-494529"/>
            <a:chExt cx="1343233" cy="21212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317886" y="-494529"/>
              <a:ext cx="1343233" cy="6858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في الْليْلِ والنَّهارِ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DF1D36-8CA3-408A-9735-0D2EB3BD5346}"/>
              </a:ext>
            </a:extLst>
          </p:cNvPr>
          <p:cNvGrpSpPr/>
          <p:nvPr/>
        </p:nvGrpSpPr>
        <p:grpSpPr>
          <a:xfrm>
            <a:off x="5556821" y="4036276"/>
            <a:ext cx="5722607" cy="1785445"/>
            <a:chOff x="236986" y="-158740"/>
            <a:chExt cx="1343233" cy="17854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19B5B-F775-4435-8C9B-5DABFC45A3CF}"/>
                </a:ext>
              </a:extLst>
            </p:cNvPr>
            <p:cNvSpPr/>
            <p:nvPr/>
          </p:nvSpPr>
          <p:spPr>
            <a:xfrm>
              <a:off x="236986" y="-158740"/>
              <a:ext cx="1343233" cy="68580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في يَوْمٍ مِنَ الْأَيّام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22E155-0EC1-4BD9-80DD-8F62DDFB587C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3FC5C1DA-4D4F-4F2F-B406-3E33573E5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5" b="92941" l="10000" r="90000">
                        <a14:foregroundMark x1="28095" y1="6765" x2="28095" y2="6765"/>
                        <a14:foregroundMark x1="28095" y1="92353" x2="28095" y2="92353"/>
                        <a14:foregroundMark x1="71786" y1="92941" x2="71786" y2="9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5" y="3958824"/>
            <a:ext cx="1463040" cy="1184360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81333606-4C50-41EE-BD3D-B28F214B2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34" b="93256" l="10000" r="90000">
                        <a14:foregroundMark x1="30366" y1="93385" x2="30366" y2="93385"/>
                        <a14:foregroundMark x1="85244" y1="7134" x2="85244" y2="7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4" y="1242401"/>
            <a:ext cx="1737360" cy="1633536"/>
          </a:xfrm>
          <a:prstGeom prst="rect">
            <a:avLst/>
          </a:prstGeom>
        </p:spPr>
      </p:pic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3FF47B2-0B7D-49EF-9596-D9BCB0B56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2017" y="5711600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361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34935 0.4965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74" y="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-0.3457 -0.1747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375136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1164249" y="270105"/>
            <a:ext cx="9546956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بين نوع " غَلَبَهُ النُّعاس"؟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5417063" y="2022616"/>
            <a:ext cx="5722607" cy="2121234"/>
            <a:chOff x="317886" y="-494529"/>
            <a:chExt cx="1343233" cy="21212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317886" y="-494529"/>
              <a:ext cx="1343233" cy="6858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فِعْل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F082E-D50B-446E-BC31-A2891B4AE509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DF1D36-8CA3-408A-9735-0D2EB3BD5346}"/>
              </a:ext>
            </a:extLst>
          </p:cNvPr>
          <p:cNvGrpSpPr/>
          <p:nvPr/>
        </p:nvGrpSpPr>
        <p:grpSpPr>
          <a:xfrm>
            <a:off x="5556821" y="4036276"/>
            <a:ext cx="5722607" cy="1785445"/>
            <a:chOff x="236986" y="-158740"/>
            <a:chExt cx="1343233" cy="17854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19B5B-F775-4435-8C9B-5DABFC45A3CF}"/>
                </a:ext>
              </a:extLst>
            </p:cNvPr>
            <p:cNvSpPr/>
            <p:nvPr/>
          </p:nvSpPr>
          <p:spPr>
            <a:xfrm>
              <a:off x="236986" y="-158740"/>
              <a:ext cx="1343233" cy="6858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تَرْكيب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22E155-0EC1-4BD9-80DD-8F62DDFB587C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3FC5C1DA-4D4F-4F2F-B406-3E33573E5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5" b="92941" l="10000" r="90000">
                        <a14:foregroundMark x1="28095" y1="6765" x2="28095" y2="6765"/>
                        <a14:foregroundMark x1="28095" y1="92353" x2="28095" y2="92353"/>
                        <a14:foregroundMark x1="71786" y1="92941" x2="71786" y2="9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2" y="3981047"/>
            <a:ext cx="1463040" cy="1184360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81333606-4C50-41EE-BD3D-B28F214B2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34" b="93256" l="10000" r="90000">
                        <a14:foregroundMark x1="30366" y1="93385" x2="30366" y2="93385"/>
                        <a14:foregroundMark x1="85244" y1="7134" x2="85244" y2="7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4" y="1242401"/>
            <a:ext cx="1737360" cy="1633536"/>
          </a:xfrm>
          <a:prstGeom prst="rect">
            <a:avLst/>
          </a:prstGeom>
        </p:spPr>
      </p:pic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D85B9B24-FB93-4D29-B107-05C446BCAC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78580" y="5752798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6940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34935 0.4965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74" y="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-0.3457 -0.1747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-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4393" y="5734242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 نَوْع الْفِعِل 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9076344" y="3588833"/>
            <a:ext cx="1289603" cy="739960"/>
            <a:chOff x="76200" y="1165040"/>
            <a:chExt cx="1289603" cy="73996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76200" y="1219200"/>
              <a:ext cx="1219200" cy="6858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نامَ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631CDC-77DE-4A64-B09A-4D6C9AFC4C7B}"/>
              </a:ext>
            </a:extLst>
          </p:cNvPr>
          <p:cNvSpPr txBox="1"/>
          <p:nvPr/>
        </p:nvSpPr>
        <p:spPr>
          <a:xfrm>
            <a:off x="2470853" y="2590576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ماضِ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ADF6-FD53-4715-9F97-156F68D433E0}"/>
              </a:ext>
            </a:extLst>
          </p:cNvPr>
          <p:cNvSpPr txBox="1"/>
          <p:nvPr/>
        </p:nvSpPr>
        <p:spPr>
          <a:xfrm>
            <a:off x="2470853" y="3737623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مضارِع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CB63B-3A7C-4048-AC31-EC69ED7C731F}"/>
              </a:ext>
            </a:extLst>
          </p:cNvPr>
          <p:cNvSpPr txBox="1"/>
          <p:nvPr/>
        </p:nvSpPr>
        <p:spPr>
          <a:xfrm>
            <a:off x="2470853" y="4884670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أَمر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0879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5886 -0.1541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74010" y="439343"/>
            <a:ext cx="109500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1509612" y="2247372"/>
            <a:ext cx="9172776" cy="2751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في نَوْمِهِ حَلُمَ خالِدٌ أَنَّهُ رَأَى عُصْفورَهُ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يُرَفْرِف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ُ</a:t>
            </a:r>
            <a:r>
              <a:rPr lang="ar-BH" sz="4000" b="1" dirty="0">
                <a:cs typeface="+mj-cs"/>
              </a:rPr>
              <a:t> بِجناحَيْهِ و</a:t>
            </a:r>
            <a:r>
              <a:rPr lang="ar-BH" sz="4000" b="1" dirty="0">
                <a:cs typeface="+mj-cs"/>
                <a:hlinkClick r:id="rId6" action="ppaction://hlinksldjump"/>
              </a:rPr>
              <a:t>َيَطيرُ</a:t>
            </a:r>
            <a:r>
              <a:rPr lang="ar-BH" sz="4000" b="1" dirty="0">
                <a:cs typeface="+mj-cs"/>
              </a:rPr>
              <a:t> ، يَلْهو وَيَلْعَبُ ، وَيَضْحَكُ مع الْعَصافير الْأُخْرى.</a:t>
            </a:r>
          </a:p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الْعُصْفورُ أَيْضًا كانَ يَحْلُمُ لكنَّ حُلُمَهُ كانَ مُخْتَلِفًا.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648095" y="5744401"/>
            <a:ext cx="14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8" action="ppaction://hlinksldjump"/>
              </a:rPr>
              <a:t>التغذية الراجعة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2F1305-D190-40A1-A314-B5E79282D092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(3)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9" name="صورة 26">
            <a:extLst>
              <a:ext uri="{FF2B5EF4-FFF2-40B4-BE49-F238E27FC236}">
                <a16:creationId xmlns:a16="http://schemas.microsoft.com/office/drawing/2014/main" id="{E5B0924C-E5F5-488B-B4E5-1694E6A29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34" y="6458337"/>
            <a:ext cx="1005927" cy="871804"/>
          </a:xfrm>
          <a:prstGeom prst="rect">
            <a:avLst/>
          </a:prstGeom>
        </p:spPr>
      </p:pic>
      <p:pic>
        <p:nvPicPr>
          <p:cNvPr id="20" name="صورة 23">
            <a:extLst>
              <a:ext uri="{FF2B5EF4-FFF2-40B4-BE49-F238E27FC236}">
                <a16:creationId xmlns:a16="http://schemas.microsoft.com/office/drawing/2014/main" id="{4CD54742-A974-4133-9194-DD80594D60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679" y="5959512"/>
            <a:ext cx="1005927" cy="865707"/>
          </a:xfrm>
          <a:prstGeom prst="rect">
            <a:avLst/>
          </a:prstGeom>
        </p:spPr>
      </p:pic>
      <p:pic>
        <p:nvPicPr>
          <p:cNvPr id="21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1A886638-69C7-4177-933C-4AAF35E43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674" y="6120455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7" name="صورة 32">
            <a:extLst>
              <a:ext uri="{FF2B5EF4-FFF2-40B4-BE49-F238E27FC236}">
                <a16:creationId xmlns:a16="http://schemas.microsoft.com/office/drawing/2014/main" id="{735B4CED-A95B-4360-9840-E40156F2E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4539" y="210780"/>
            <a:ext cx="822960" cy="708244"/>
          </a:xfrm>
          <a:prstGeom prst="rect">
            <a:avLst/>
          </a:prstGeom>
        </p:spPr>
      </p:pic>
      <p:pic>
        <p:nvPicPr>
          <p:cNvPr id="28" name="صورة 29">
            <a:extLst>
              <a:ext uri="{FF2B5EF4-FFF2-40B4-BE49-F238E27FC236}">
                <a16:creationId xmlns:a16="http://schemas.microsoft.com/office/drawing/2014/main" id="{CACE1CB1-2AC7-4AB4-8D32-E9B0031778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9179" y="1007334"/>
            <a:ext cx="822960" cy="708244"/>
          </a:xfrm>
          <a:prstGeom prst="rect">
            <a:avLst/>
          </a:prstGeom>
        </p:spPr>
      </p:pic>
      <p:pic>
        <p:nvPicPr>
          <p:cNvPr id="29" name="صورة 27">
            <a:extLst>
              <a:ext uri="{FF2B5EF4-FFF2-40B4-BE49-F238E27FC236}">
                <a16:creationId xmlns:a16="http://schemas.microsoft.com/office/drawing/2014/main" id="{85F0CA09-756B-4304-9ED4-FDD957A535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8511" y="725845"/>
            <a:ext cx="822960" cy="708244"/>
          </a:xfrm>
          <a:prstGeom prst="rect">
            <a:avLst/>
          </a:prstGeom>
        </p:spPr>
      </p:pic>
      <p:pic>
        <p:nvPicPr>
          <p:cNvPr id="30" name="صورة 26">
            <a:extLst>
              <a:ext uri="{FF2B5EF4-FFF2-40B4-BE49-F238E27FC236}">
                <a16:creationId xmlns:a16="http://schemas.microsoft.com/office/drawing/2014/main" id="{0AFF43E0-6292-4107-8EF0-6613F94D7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523" y="160433"/>
            <a:ext cx="822960" cy="713233"/>
          </a:xfrm>
          <a:prstGeom prst="rect">
            <a:avLst/>
          </a:prstGeom>
        </p:spPr>
      </p:pic>
      <p:pic>
        <p:nvPicPr>
          <p:cNvPr id="31" name="صورة 24">
            <a:extLst>
              <a:ext uri="{FF2B5EF4-FFF2-40B4-BE49-F238E27FC236}">
                <a16:creationId xmlns:a16="http://schemas.microsoft.com/office/drawing/2014/main" id="{1BC2B69E-D215-4ACA-B999-82C74CA467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9194" y="572184"/>
            <a:ext cx="822960" cy="708244"/>
          </a:xfrm>
          <a:prstGeom prst="rect">
            <a:avLst/>
          </a:prstGeom>
        </p:spPr>
      </p:pic>
      <p:pic>
        <p:nvPicPr>
          <p:cNvPr id="32" name="صورة 23">
            <a:extLst>
              <a:ext uri="{FF2B5EF4-FFF2-40B4-BE49-F238E27FC236}">
                <a16:creationId xmlns:a16="http://schemas.microsoft.com/office/drawing/2014/main" id="{CEF20B8B-4AAB-4221-B988-7677258B1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4474" y="1079967"/>
            <a:ext cx="822960" cy="708244"/>
          </a:xfrm>
          <a:prstGeom prst="rect">
            <a:avLst/>
          </a:prstGeom>
        </p:spPr>
      </p:pic>
      <p:sp>
        <p:nvSpPr>
          <p:cNvPr id="33" name="طالبة3">
            <a:extLst>
              <a:ext uri="{FF2B5EF4-FFF2-40B4-BE49-F238E27FC236}">
                <a16:creationId xmlns:a16="http://schemas.microsoft.com/office/drawing/2014/main" id="{E08692EB-279E-46B7-A175-4530E4BCB17A}"/>
              </a:ext>
            </a:extLst>
          </p:cNvPr>
          <p:cNvSpPr/>
          <p:nvPr/>
        </p:nvSpPr>
        <p:spPr>
          <a:xfrm>
            <a:off x="884067" y="5977589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427AC5DB-5991-45F5-A20A-75626DE667FD}"/>
              </a:ext>
            </a:extLst>
          </p:cNvPr>
          <p:cNvSpPr txBox="1">
            <a:spLocks/>
          </p:cNvSpPr>
          <p:nvPr/>
        </p:nvSpPr>
        <p:spPr>
          <a:xfrm>
            <a:off x="1103151" y="5564330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23" name="صورة 29">
            <a:extLst>
              <a:ext uri="{FF2B5EF4-FFF2-40B4-BE49-F238E27FC236}">
                <a16:creationId xmlns:a16="http://schemas.microsoft.com/office/drawing/2014/main" id="{6201BAFA-9382-4163-80CF-1A78BEACAA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670" y="5468948"/>
            <a:ext cx="1005927" cy="865707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37415F-20DC-4398-A2AD-6ED5186A2B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picture containing person&#10;&#10;Description automatically generated">
            <a:extLst>
              <a:ext uri="{FF2B5EF4-FFF2-40B4-BE49-F238E27FC236}">
                <a16:creationId xmlns:a16="http://schemas.microsoft.com/office/drawing/2014/main" id="{41A73DB5-1DF0-4D7A-8548-5AA166C83C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6" name="Table 38">
            <a:extLst>
              <a:ext uri="{FF2B5EF4-FFF2-40B4-BE49-F238E27FC236}">
                <a16:creationId xmlns:a16="http://schemas.microsoft.com/office/drawing/2014/main" id="{87FE4FE4-69E5-4BFA-87C5-8AF6D621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8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4393" y="5734242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 نَوْع الْفِعِل 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9076344" y="3588833"/>
            <a:ext cx="1289603" cy="739960"/>
            <a:chOff x="76200" y="1165040"/>
            <a:chExt cx="1289603" cy="7399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76200" y="1219200"/>
              <a:ext cx="1219200" cy="685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يُرَفْرِفُ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631CDC-77DE-4A64-B09A-4D6C9AFC4C7B}"/>
              </a:ext>
            </a:extLst>
          </p:cNvPr>
          <p:cNvSpPr txBox="1"/>
          <p:nvPr/>
        </p:nvSpPr>
        <p:spPr>
          <a:xfrm>
            <a:off x="2470853" y="2590576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ماضِ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6FADF6-FD53-4715-9F97-156F68D433E0}"/>
              </a:ext>
            </a:extLst>
          </p:cNvPr>
          <p:cNvSpPr txBox="1"/>
          <p:nvPr/>
        </p:nvSpPr>
        <p:spPr>
          <a:xfrm>
            <a:off x="2470853" y="3737623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مضارِع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CB63B-3A7C-4048-AC31-EC69ED7C731F}"/>
              </a:ext>
            </a:extLst>
          </p:cNvPr>
          <p:cNvSpPr txBox="1"/>
          <p:nvPr/>
        </p:nvSpPr>
        <p:spPr>
          <a:xfrm>
            <a:off x="2470853" y="4884670"/>
            <a:ext cx="24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فِعِل أَمر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8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369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6954 0.013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567910" y="439343"/>
            <a:ext cx="110561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B551ED-70B1-4946-ABF6-A262166C0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FF260-85F2-4E4A-939D-FD549B0759A1}"/>
              </a:ext>
            </a:extLst>
          </p:cNvPr>
          <p:cNvSpPr txBox="1"/>
          <p:nvPr/>
        </p:nvSpPr>
        <p:spPr>
          <a:xfrm>
            <a:off x="-43916" y="463061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الفهم والاستيعاب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F013B47B-7E2B-4DA4-A5D9-2E23544FF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4393" y="5734242"/>
            <a:ext cx="1240971" cy="103543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D5536EF6-54A5-4183-B373-8F06EE529302}"/>
              </a:ext>
            </a:extLst>
          </p:cNvPr>
          <p:cNvSpPr txBox="1">
            <a:spLocks/>
          </p:cNvSpPr>
          <p:nvPr/>
        </p:nvSpPr>
        <p:spPr>
          <a:xfrm>
            <a:off x="2688959" y="463061"/>
            <a:ext cx="6814081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ما مَعْنى فِعْل مُضارِع ؟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A308E5-494A-4107-B9E5-5192914E5455}"/>
              </a:ext>
            </a:extLst>
          </p:cNvPr>
          <p:cNvGrpSpPr/>
          <p:nvPr/>
        </p:nvGrpSpPr>
        <p:grpSpPr>
          <a:xfrm>
            <a:off x="5803010" y="2130632"/>
            <a:ext cx="5653206" cy="1750145"/>
            <a:chOff x="-4089785" y="-123440"/>
            <a:chExt cx="5653206" cy="175014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3A7BF3-6174-4ADD-9DA5-78B03CC94CF9}"/>
                </a:ext>
              </a:extLst>
            </p:cNvPr>
            <p:cNvSpPr/>
            <p:nvPr/>
          </p:nvSpPr>
          <p:spPr>
            <a:xfrm>
              <a:off x="-4089785" y="-123440"/>
              <a:ext cx="5653206" cy="6858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فِعْل حَدَثَ وانْتهى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74CC7-23FD-4EF7-B7EC-D93C4C5D81CF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A69B0306-914D-4B9B-A995-7A7FE2393455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6CF73C-0AA1-4E43-9861-11A591866A0C}"/>
              </a:ext>
            </a:extLst>
          </p:cNvPr>
          <p:cNvSpPr txBox="1"/>
          <p:nvPr/>
        </p:nvSpPr>
        <p:spPr>
          <a:xfrm>
            <a:off x="9592224" y="5734242"/>
            <a:ext cx="15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dirty="0">
                <a:cs typeface="(AH) Manal Black" pitchFamily="2" charset="-78"/>
                <a:hlinkClick r:id="rId9" action="ppaction://hlinksldjump"/>
              </a:rPr>
              <a:t>الْعودة</a:t>
            </a:r>
            <a:endParaRPr lang="en-US" sz="2400" dirty="0">
              <a:cs typeface="(AH) Manal Black" pitchFamily="2" charset="-78"/>
            </a:endParaRPr>
          </a:p>
        </p:txBody>
      </p:sp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C1A55579-9C2E-42EA-917B-38BEB76AB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34" b="93256" l="10000" r="90000">
                        <a14:foregroundMark x1="30366" y1="93385" x2="30366" y2="93385"/>
                        <a14:foregroundMark x1="85244" y1="7134" x2="85244" y2="7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4" y="1242401"/>
            <a:ext cx="1737360" cy="1633536"/>
          </a:xfrm>
          <a:prstGeom prst="rect">
            <a:avLst/>
          </a:prstGeom>
        </p:spPr>
      </p:pic>
      <p:pic>
        <p:nvPicPr>
          <p:cNvPr id="20" name="Picture 19" descr="Shape, icon&#10;&#10;Description automatically generated">
            <a:extLst>
              <a:ext uri="{FF2B5EF4-FFF2-40B4-BE49-F238E27FC236}">
                <a16:creationId xmlns:a16="http://schemas.microsoft.com/office/drawing/2014/main" id="{B76EA75F-F366-4F0C-92C4-D9732B5935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65" b="92941" l="10000" r="90000">
                        <a14:foregroundMark x1="28095" y1="6765" x2="28095" y2="6765"/>
                        <a14:foregroundMark x1="28095" y1="92353" x2="28095" y2="92353"/>
                        <a14:foregroundMark x1="71786" y1="92941" x2="71786" y2="9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4" y="3981047"/>
            <a:ext cx="1463040" cy="118436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9207DD-67F3-4B82-B9F2-AB49EFBFEB7A}"/>
              </a:ext>
            </a:extLst>
          </p:cNvPr>
          <p:cNvGrpSpPr/>
          <p:nvPr/>
        </p:nvGrpSpPr>
        <p:grpSpPr>
          <a:xfrm>
            <a:off x="5970884" y="4445762"/>
            <a:ext cx="5653206" cy="1750145"/>
            <a:chOff x="-4089785" y="-123440"/>
            <a:chExt cx="5653206" cy="175014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189C99-CE54-4963-9D8C-BDDEC77F2A8F}"/>
                </a:ext>
              </a:extLst>
            </p:cNvPr>
            <p:cNvSpPr/>
            <p:nvPr/>
          </p:nvSpPr>
          <p:spPr>
            <a:xfrm>
              <a:off x="-4089785" y="-123440"/>
              <a:ext cx="5653206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C00000"/>
                  </a:solidFill>
                </a:rPr>
                <a:t>فِعْل يَحْدُث الآن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840624-18D1-4855-A1B0-9F8DB8CD17DB}"/>
                </a:ext>
              </a:extLst>
            </p:cNvPr>
            <p:cNvSpPr txBox="1"/>
            <p:nvPr/>
          </p:nvSpPr>
          <p:spPr>
            <a:xfrm>
              <a:off x="908603" y="1165040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318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47734 0.479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2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4388 -0.2317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0" y="-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FAB2F-5661-46BE-A72B-6344FAC61417}"/>
              </a:ext>
            </a:extLst>
          </p:cNvPr>
          <p:cNvSpPr/>
          <p:nvPr/>
        </p:nvSpPr>
        <p:spPr>
          <a:xfrm>
            <a:off x="686041" y="700052"/>
            <a:ext cx="11010659" cy="5741868"/>
          </a:xfrm>
          <a:custGeom>
            <a:avLst/>
            <a:gdLst>
              <a:gd name="connsiteX0" fmla="*/ 0 w 11010659"/>
              <a:gd name="connsiteY0" fmla="*/ 0 h 5741868"/>
              <a:gd name="connsiteX1" fmla="*/ 11010659 w 11010659"/>
              <a:gd name="connsiteY1" fmla="*/ 0 h 5741868"/>
              <a:gd name="connsiteX2" fmla="*/ 11010659 w 11010659"/>
              <a:gd name="connsiteY2" fmla="*/ 5741868 h 5741868"/>
              <a:gd name="connsiteX3" fmla="*/ 0 w 11010659"/>
              <a:gd name="connsiteY3" fmla="*/ 5741868 h 5741868"/>
              <a:gd name="connsiteX4" fmla="*/ 0 w 1101065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0659" h="5741868" fill="none" extrusionOk="0">
                <a:moveTo>
                  <a:pt x="0" y="0"/>
                </a:moveTo>
                <a:cubicBezTo>
                  <a:pt x="3338401" y="-33775"/>
                  <a:pt x="9639792" y="138873"/>
                  <a:pt x="11010659" y="0"/>
                </a:cubicBezTo>
                <a:cubicBezTo>
                  <a:pt x="10936888" y="2612670"/>
                  <a:pt x="10854776" y="3756949"/>
                  <a:pt x="11010659" y="5741868"/>
                </a:cubicBezTo>
                <a:cubicBezTo>
                  <a:pt x="6735574" y="5604538"/>
                  <a:pt x="3278186" y="5604012"/>
                  <a:pt x="0" y="5741868"/>
                </a:cubicBezTo>
                <a:cubicBezTo>
                  <a:pt x="152408" y="4001254"/>
                  <a:pt x="73868" y="2297974"/>
                  <a:pt x="0" y="0"/>
                </a:cubicBezTo>
                <a:close/>
              </a:path>
              <a:path w="11010659" h="5741868" stroke="0" extrusionOk="0">
                <a:moveTo>
                  <a:pt x="0" y="0"/>
                </a:moveTo>
                <a:cubicBezTo>
                  <a:pt x="3241707" y="-101487"/>
                  <a:pt x="8965256" y="-162162"/>
                  <a:pt x="11010659" y="0"/>
                </a:cubicBezTo>
                <a:cubicBezTo>
                  <a:pt x="11071372" y="1828127"/>
                  <a:pt x="10949587" y="4006002"/>
                  <a:pt x="11010659" y="5741868"/>
                </a:cubicBezTo>
                <a:cubicBezTo>
                  <a:pt x="7955418" y="5791933"/>
                  <a:pt x="3773179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A97F3-8A3C-43F5-832E-3C8A02897EB7}"/>
              </a:ext>
            </a:extLst>
          </p:cNvPr>
          <p:cNvSpPr/>
          <p:nvPr/>
        </p:nvSpPr>
        <p:spPr>
          <a:xfrm>
            <a:off x="1016049" y="541098"/>
            <a:ext cx="10912519" cy="5741868"/>
          </a:xfrm>
          <a:custGeom>
            <a:avLst/>
            <a:gdLst>
              <a:gd name="connsiteX0" fmla="*/ 0 w 10912519"/>
              <a:gd name="connsiteY0" fmla="*/ 0 h 5741868"/>
              <a:gd name="connsiteX1" fmla="*/ 10912519 w 10912519"/>
              <a:gd name="connsiteY1" fmla="*/ 0 h 5741868"/>
              <a:gd name="connsiteX2" fmla="*/ 10912519 w 10912519"/>
              <a:gd name="connsiteY2" fmla="*/ 5741868 h 5741868"/>
              <a:gd name="connsiteX3" fmla="*/ 0 w 10912519"/>
              <a:gd name="connsiteY3" fmla="*/ 5741868 h 5741868"/>
              <a:gd name="connsiteX4" fmla="*/ 0 w 10912519"/>
              <a:gd name="connsiteY4" fmla="*/ 0 h 574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2519" h="5741868" extrusionOk="0">
                <a:moveTo>
                  <a:pt x="0" y="0"/>
                </a:moveTo>
                <a:cubicBezTo>
                  <a:pt x="2283450" y="-101487"/>
                  <a:pt x="7119296" y="-162162"/>
                  <a:pt x="10912519" y="0"/>
                </a:cubicBezTo>
                <a:cubicBezTo>
                  <a:pt x="10973232" y="1828127"/>
                  <a:pt x="10851447" y="4006002"/>
                  <a:pt x="10912519" y="5741868"/>
                </a:cubicBezTo>
                <a:cubicBezTo>
                  <a:pt x="9067550" y="5791933"/>
                  <a:pt x="3965945" y="5583419"/>
                  <a:pt x="0" y="5741868"/>
                </a:cubicBezTo>
                <a:cubicBezTo>
                  <a:pt x="-24452" y="2928709"/>
                  <a:pt x="-67663" y="1231438"/>
                  <a:pt x="0" y="0"/>
                </a:cubicBezTo>
                <a:close/>
              </a:path>
            </a:pathLst>
          </a:custGeom>
          <a:noFill/>
          <a:ln w="57150">
            <a:noFill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lnSpc>
                <a:spcPct val="250000"/>
              </a:lnSpc>
            </a:pPr>
            <a:endParaRPr lang="en-US" sz="3200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71359-A83C-414C-8F3E-E95DDC25B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9" b="89522" l="533" r="98224">
                        <a14:foregroundMark x1="12078" y1="77904" x2="4618" y2="61048"/>
                        <a14:foregroundMark x1="84192" y1="41458" x2="98401" y2="42369"/>
                        <a14:foregroundMark x1="60391" y1="9567" x2="60391" y2="9567"/>
                        <a14:foregroundMark x1="533" y1="60364" x2="533" y2="60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6925" y="-325938"/>
            <a:ext cx="5831650" cy="4318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A1F00-164C-4AAD-80FC-DC2F3426D5A3}"/>
              </a:ext>
            </a:extLst>
          </p:cNvPr>
          <p:cNvSpPr/>
          <p:nvPr/>
        </p:nvSpPr>
        <p:spPr>
          <a:xfrm>
            <a:off x="1255819" y="2657639"/>
            <a:ext cx="2667000" cy="3086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0C2FB-413D-4BAC-91A3-369FC83C62A4}"/>
              </a:ext>
            </a:extLst>
          </p:cNvPr>
          <p:cNvSpPr txBox="1"/>
          <p:nvPr/>
        </p:nvSpPr>
        <p:spPr>
          <a:xfrm rot="20189130">
            <a:off x="7322625" y="1935726"/>
            <a:ext cx="110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cs typeface="(AH) Manal Black" pitchFamily="2" charset="-78"/>
              </a:rPr>
              <a:t>تَذْكَرة</a:t>
            </a:r>
            <a:endParaRPr lang="en-US" sz="28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6F062E0-8B36-496C-BABC-C4AB9762A383}"/>
              </a:ext>
            </a:extLst>
          </p:cNvPr>
          <p:cNvSpPr txBox="1">
            <a:spLocks/>
          </p:cNvSpPr>
          <p:nvPr/>
        </p:nvSpPr>
        <p:spPr>
          <a:xfrm>
            <a:off x="1403890" y="2722110"/>
            <a:ext cx="2370858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المعلم الصَّغير: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0" name="Picture 2" descr="Glasses Deal With It Sticker by Expo 2020 Dubai">
            <a:extLst>
              <a:ext uri="{FF2B5EF4-FFF2-40B4-BE49-F238E27FC236}">
                <a16:creationId xmlns:a16="http://schemas.microsoft.com/office/drawing/2014/main" id="{412A6193-A06B-4983-96C4-43D7F438F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76" y="2418560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41" name="TextBox1" r:id="rId2" imgW="2448000" imgH="1371600"/>
        </mc:Choice>
        <mc:Fallback>
          <p:control name="TextBox1" r:id="rId2" imgW="2448000" imgH="137160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1C03C167-276A-41E7-B832-970C7F6FB6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64861" y="3428737"/>
                  <a:ext cx="2448916" cy="13745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0658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68A22F-8D25-4013-979B-B10F9312CF6E}"/>
              </a:ext>
            </a:extLst>
          </p:cNvPr>
          <p:cNvSpPr/>
          <p:nvPr/>
        </p:nvSpPr>
        <p:spPr>
          <a:xfrm>
            <a:off x="1610198" y="984739"/>
            <a:ext cx="9628011" cy="5111262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91E035-22C0-45C1-A409-DC347F04C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7" y="-76200"/>
            <a:ext cx="3163770" cy="328832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EEB99A0-02D3-4825-BD96-996206F16BB2}"/>
              </a:ext>
            </a:extLst>
          </p:cNvPr>
          <p:cNvSpPr txBox="1">
            <a:spLocks/>
          </p:cNvSpPr>
          <p:nvPr/>
        </p:nvSpPr>
        <p:spPr>
          <a:xfrm>
            <a:off x="3473837" y="1714144"/>
            <a:ext cx="6318963" cy="365245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21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أُكْتُب في الدَّرْدَشَة الْجُمْلَة التِّي أَعْجَبَتْكَ في القِصَّة.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3E356E-F82F-4077-B4C0-17B320A9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" y="4869973"/>
            <a:ext cx="658837" cy="544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6136E801-D127-437F-B558-801B7DCC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" y="899980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0317D5E8-BCD9-4839-8A15-3F605F997798}"/>
              </a:ext>
            </a:extLst>
          </p:cNvPr>
          <p:cNvGraphicFramePr>
            <a:graphicFrameLocks noGrp="1"/>
          </p:cNvGraphicFramePr>
          <p:nvPr/>
        </p:nvGraphicFramePr>
        <p:xfrm>
          <a:off x="0" y="8812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21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243840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54755A-5411-477D-8FB5-0D7A0A34F9F7}"/>
              </a:ext>
            </a:extLst>
          </p:cNvPr>
          <p:cNvSpPr/>
          <p:nvPr/>
        </p:nvSpPr>
        <p:spPr>
          <a:xfrm>
            <a:off x="1463746" y="2722062"/>
            <a:ext cx="9336370" cy="2169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اقْرَأُ قِراءَةً جَهْرِيَّةً سَليمَةً مُراعِيًا التَّنْغيمَ وَالضَّبْطَ السَّليمَ ِ عَلى أَنْ تَكونَ الكَلِماتُ مَشْكولَةً شَكْلاً تامًّا بطلاقة.</a:t>
            </a:r>
            <a:endParaRPr lang="ar-BH" sz="32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EAA66-EBB8-4DA9-87E4-A551637AF51A}"/>
              </a:ext>
            </a:extLst>
          </p:cNvPr>
          <p:cNvSpPr/>
          <p:nvPr/>
        </p:nvSpPr>
        <p:spPr>
          <a:xfrm>
            <a:off x="3588189" y="4982767"/>
            <a:ext cx="5087485" cy="854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  <a:cs typeface="(AH) Manal Black" pitchFamily="2" charset="-78"/>
              </a:rPr>
              <a:t> الإجابة عن الأسئلة.</a:t>
            </a:r>
            <a:endParaRPr lang="ar-BH" sz="3200" dirty="0"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32721-1268-4F2A-991A-91923F986241}"/>
              </a:ext>
            </a:extLst>
          </p:cNvPr>
          <p:cNvSpPr txBox="1"/>
          <p:nvPr/>
        </p:nvSpPr>
        <p:spPr>
          <a:xfrm>
            <a:off x="5286331" y="1406765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23A306-6127-4289-9538-8AB4AFBDC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548070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AA91AC8A-0E46-4053-ADD7-2C8DF686A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" y="86343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FF1C7660-F430-4F83-9A23-2D0D5DA47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414937"/>
              </p:ext>
            </p:extLst>
          </p:nvPr>
        </p:nvGraphicFramePr>
        <p:xfrm>
          <a:off x="0" y="86343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59888159-1C0D-4D9B-8BE1-E7A16659F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0000" l="10000" r="99111">
                        <a14:foregroundMark x1="69778" y1="8889" x2="69778" y2="8889"/>
                        <a14:foregroundMark x1="92222" y1="28667" x2="99111" y2="34000"/>
                        <a14:foregroundMark x1="99111" y1="34000" x2="99111" y2="3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96" y="3909341"/>
            <a:ext cx="28346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4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7F7298-844B-48C5-B9DC-D402F39C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46" y="445670"/>
            <a:ext cx="10058400" cy="6492082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6968359" y="5247871"/>
            <a:ext cx="1288120" cy="1159158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يوميبات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 على 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8" name="Picture 7" descr="Shape, logo, arrow&#10;&#10;Description automatically generated">
            <a:extLst>
              <a:ext uri="{FF2B5EF4-FFF2-40B4-BE49-F238E27FC236}">
                <a16:creationId xmlns:a16="http://schemas.microsoft.com/office/drawing/2014/main" id="{5B64F090-7D5A-436C-8A3C-240D8EAEF5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80" y="121616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523677" y="771898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3E0342-83AB-403A-B3CB-DE0822316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" y="5932406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9809D42-9E8F-48CE-9BDF-BC88EEDA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" y="858213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C8277939-A004-4D44-BB1A-DB1011635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94835"/>
              </p:ext>
            </p:extLst>
          </p:nvPr>
        </p:nvGraphicFramePr>
        <p:xfrm>
          <a:off x="22418" y="858213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DDB1056D-41CF-4260-91C5-D1DDCA0E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636163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AD03E-F08A-4AF5-9D25-8441D34F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817469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C14B20BE-3C76-4F6A-B5BE-E91F66D3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5273301"/>
            <a:ext cx="457200" cy="4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5797C8-9429-4898-9627-C86D98CD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6" y="475144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28FA4-679A-41B2-9B08-B8C0029A1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25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3FC75838-D45F-4F0E-9C2A-89ABB9D55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21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4C05700D-78CD-4697-9FB0-D7635B640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19451"/>
              </p:ext>
            </p:extLst>
          </p:nvPr>
        </p:nvGraphicFramePr>
        <p:xfrm>
          <a:off x="0" y="8621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8/2/2022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7/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991449" y="3540883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477CD6-D4E5-4044-B01A-ADBAB269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icture containing person&#10;&#10;Description automatically generated">
            <a:extLst>
              <a:ext uri="{FF2B5EF4-FFF2-40B4-BE49-F238E27FC236}">
                <a16:creationId xmlns:a16="http://schemas.microsoft.com/office/drawing/2014/main" id="{AE3A666F-73E7-4CE0-B73D-1D10AD21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0AE0231-5E30-438E-9D93-88B83BD4C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31823"/>
              </p:ext>
            </p:extLst>
          </p:nvPr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557703" y="538327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7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2" y="767057"/>
            <a:ext cx="10826639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9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2" y="3744134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1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2" y="346328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70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30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999719" y="2760260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8" y="3459538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5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1" y="27315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248D7B-5B0E-4F71-A803-A6AB0401CC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" y="1787066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A70AE579-4BEF-4E2D-817F-B75A8288CA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9" y="850720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D8781DF2-BB94-4F78-BC57-175A6FEC8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92439"/>
              </p:ext>
            </p:extLst>
          </p:nvPr>
        </p:nvGraphicFramePr>
        <p:xfrm>
          <a:off x="-2440" y="853030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</a:t>
            </a:r>
            <a:r>
              <a:rPr lang="ar-BH" sz="3429" u="sng" dirty="0">
                <a:highlight>
                  <a:srgbClr val="00FFFF"/>
                </a:highlight>
                <a:cs typeface="(AH) Manal Black" pitchFamily="2" charset="-78"/>
              </a:rPr>
              <a:t>السَّطْر الإملائي(12)</a:t>
            </a:r>
            <a:r>
              <a:rPr lang="ar-BH" sz="3429" u="sng" dirty="0">
                <a:cs typeface="(AH) Manal Black" pitchFamily="2" charset="-78"/>
              </a:rPr>
              <a:t>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10075286" y="1779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22A16D-2ED2-4B4D-8F88-58A144FA011F}"/>
              </a:ext>
            </a:extLst>
          </p:cNvPr>
          <p:cNvSpPr txBox="1"/>
          <p:nvPr/>
        </p:nvSpPr>
        <p:spPr>
          <a:xfrm>
            <a:off x="8342644" y="300925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8/2/2022</a:t>
            </a:r>
            <a:endParaRPr lang="en-US" sz="3143" b="1" dirty="0"/>
          </a:p>
        </p:txBody>
      </p:sp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EAFA43-7674-4E9D-8D85-B39A80D39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" y="228257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5A2BF722-5BF4-4275-AE93-4828C75F0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951BA793-B1A7-47F7-AB0C-A58CAFB39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64512"/>
              </p:ext>
            </p:extLst>
          </p:nvPr>
        </p:nvGraphicFramePr>
        <p:xfrm>
          <a:off x="16129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123465" y="903838"/>
            <a:ext cx="8047313" cy="489531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266131" y="2574105"/>
            <a:ext cx="5761979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قِراءَة جُمَل مِنْ قِصَّة 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"خالِد والْعُصْفور"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123465" y="1074303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السّادسة: "خِبْراتٌ صغيرةٌ .. دُروسٌ كَبيرَةٌ"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2F3573-EFDF-4474-987E-A30EF65E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7A92584B-8FC5-49BE-8ACA-D654F9611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8892C3E-7EE1-4CF5-89F0-B548D6155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56954"/>
              </p:ext>
            </p:extLst>
          </p:nvPr>
        </p:nvGraphicFramePr>
        <p:xfrm>
          <a:off x="14927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DC3442F-3507-4648-8960-F2752C20A0AF}"/>
              </a:ext>
            </a:extLst>
          </p:cNvPr>
          <p:cNvSpPr/>
          <p:nvPr/>
        </p:nvSpPr>
        <p:spPr>
          <a:xfrm>
            <a:off x="1371599" y="625671"/>
            <a:ext cx="9819717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6947102" y="77406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EF016F-94A8-40F8-90BD-C2DFC0BB5F5E}"/>
              </a:ext>
            </a:extLst>
          </p:cNvPr>
          <p:cNvSpPr/>
          <p:nvPr/>
        </p:nvSpPr>
        <p:spPr>
          <a:xfrm>
            <a:off x="1484031" y="2488718"/>
            <a:ext cx="9336370" cy="2169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اقْرَأُ قِراءَةً جَهْرِيَّةً سَليمَةً مُراعِيًا التَّنْغيمَ وَالضَّبْطَ السَّليمَ ِ عَلى أَنْ تَكونَ الكَلِماتُ مَشْكولَةً شَكْلاً تامًّا وبطلاقة.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A5CD2-BBC5-4346-8894-65FD08E91F04}"/>
              </a:ext>
            </a:extLst>
          </p:cNvPr>
          <p:cNvSpPr/>
          <p:nvPr/>
        </p:nvSpPr>
        <p:spPr>
          <a:xfrm>
            <a:off x="3737714" y="4840361"/>
            <a:ext cx="5087485" cy="854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</a:pPr>
            <a:r>
              <a:rPr lang="ar-BH" sz="36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 يُجيب عن الأسْئِلَة.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DC351-B33B-4CD7-AD61-DFE58DECB8F8}"/>
              </a:ext>
            </a:extLst>
          </p:cNvPr>
          <p:cNvSpPr txBox="1"/>
          <p:nvPr/>
        </p:nvSpPr>
        <p:spPr>
          <a:xfrm>
            <a:off x="3737714" y="1631391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01D5DA0-779B-4639-8526-ACD40022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" y="2762479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B1DBD35E-0B01-45D8-8020-390597A16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5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A3EA688C-5DC1-46B8-88BC-1C3CE37C3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77837"/>
              </p:ext>
            </p:extLst>
          </p:nvPr>
        </p:nvGraphicFramePr>
        <p:xfrm>
          <a:off x="0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F55E26-16FD-4C66-AF83-D85C146E30D7}"/>
              </a:ext>
            </a:extLst>
          </p:cNvPr>
          <p:cNvSpPr/>
          <p:nvPr/>
        </p:nvSpPr>
        <p:spPr>
          <a:xfrm>
            <a:off x="783771" y="243840"/>
            <a:ext cx="1082105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مهارات القراءة الجهرية الصف الثاني أ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BB72FF11-F525-4CCA-A7BB-A8D2A5422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8323" y="782985"/>
            <a:ext cx="8595360" cy="4834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DB25BF-3B9A-4DE9-A80C-B808BEAF7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D5ED00B-51F8-41CE-8DF9-AA687D507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33E74DC7-D9FF-408B-809D-12B71ABF1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779415"/>
              </p:ext>
            </p:extLst>
          </p:nvPr>
        </p:nvGraphicFramePr>
        <p:xfrm>
          <a:off x="1900" y="854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67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3E9AE6-FDD1-46F1-B138-D9AA65917C78}"/>
              </a:ext>
            </a:extLst>
          </p:cNvPr>
          <p:cNvSpPr/>
          <p:nvPr/>
        </p:nvSpPr>
        <p:spPr>
          <a:xfrm>
            <a:off x="674010" y="439343"/>
            <a:ext cx="10950080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027EBD-2BA6-4411-883D-07DFBB28978E}"/>
              </a:ext>
            </a:extLst>
          </p:cNvPr>
          <p:cNvSpPr txBox="1"/>
          <p:nvPr/>
        </p:nvSpPr>
        <p:spPr>
          <a:xfrm>
            <a:off x="1891359" y="1838689"/>
            <a:ext cx="8145194" cy="36750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b="1" dirty="0">
                <a:cs typeface="+mj-cs"/>
              </a:rPr>
              <a:t>يُحْكى أَنَّ عُصْفورًا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5" action="ppaction://hlinksldjump"/>
              </a:rPr>
              <a:t>عاشَ</a:t>
            </a:r>
            <a:r>
              <a:rPr lang="ar-BH" sz="4000" b="1" dirty="0">
                <a:cs typeface="+mj-cs"/>
              </a:rPr>
              <a:t> في قَفَصٍ مُنْذُ أَنْ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6" action="ppaction://hlinksldjump"/>
              </a:rPr>
              <a:t>خَرَجَ</a:t>
            </a:r>
            <a:r>
              <a:rPr lang="ar-BH" sz="4000" b="1" dirty="0">
                <a:cs typeface="+mj-cs"/>
              </a:rPr>
              <a:t> مِنَ الْبَيْضَةِ ، وَ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يُحْكى</a:t>
            </a:r>
            <a:r>
              <a:rPr lang="ar-BH" sz="4000" b="1" dirty="0">
                <a:cs typeface="+mj-cs"/>
              </a:rPr>
              <a:t> أَنَّ الطِّفْلَ الذّي </a:t>
            </a:r>
            <a:r>
              <a:rPr lang="ar-BH" sz="4000" b="1" dirty="0">
                <a:solidFill>
                  <a:srgbClr val="00B0F0"/>
                </a:solidFill>
                <a:cs typeface="+mj-cs"/>
              </a:rPr>
              <a:t>وَضَعَ </a:t>
            </a:r>
            <a:r>
              <a:rPr lang="ar-BH" sz="4000" b="1" dirty="0">
                <a:cs typeface="+mj-cs"/>
              </a:rPr>
              <a:t>الْعُصْفورَ في الْقَفَصِ </a:t>
            </a:r>
            <a:r>
              <a:rPr lang="ar-BH" sz="4000" b="1" dirty="0">
                <a:solidFill>
                  <a:srgbClr val="00B0F0"/>
                </a:solidFill>
                <a:cs typeface="+mj-cs"/>
                <a:hlinkClick r:id="rId7" action="ppaction://hlinksldjump"/>
              </a:rPr>
              <a:t>تَعَلَّم</a:t>
            </a:r>
            <a:r>
              <a:rPr lang="ar-BH" sz="4000" b="1" dirty="0">
                <a:cs typeface="+mj-cs"/>
                <a:hlinkClick r:id="rId7" action="ppaction://hlinksldjump"/>
              </a:rPr>
              <a:t>َ</a:t>
            </a:r>
            <a:r>
              <a:rPr lang="ar-BH" sz="4000" b="1" dirty="0">
                <a:cs typeface="+mj-cs"/>
              </a:rPr>
              <a:t> مُتَأَخِّرًا أَنَّ الْحَيَواناتِ والطُّيورَ مَكانُها الطَّبيعَةُ لا الْأَقْفاصُ.</a:t>
            </a:r>
          </a:p>
        </p:txBody>
      </p:sp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AD1BB8E-2648-467B-B6B2-2681EB57F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46" y="463061"/>
            <a:ext cx="1645920" cy="1645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CF1EEA77-0321-4B93-B2E8-1E386380ED09}"/>
              </a:ext>
            </a:extLst>
          </p:cNvPr>
          <p:cNvSpPr/>
          <p:nvPr/>
        </p:nvSpPr>
        <p:spPr>
          <a:xfrm rot="16200000">
            <a:off x="10144081" y="5216982"/>
            <a:ext cx="538675" cy="1454949"/>
          </a:xfrm>
          <a:prstGeom prst="flowChartOffpageConnector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2FCE5-FF43-47A8-A002-52A27A5983DD}"/>
              </a:ext>
            </a:extLst>
          </p:cNvPr>
          <p:cNvSpPr txBox="1"/>
          <p:nvPr/>
        </p:nvSpPr>
        <p:spPr>
          <a:xfrm>
            <a:off x="9746376" y="5744401"/>
            <a:ext cx="116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cs typeface="(AH) Manal Black" pitchFamily="2" charset="-78"/>
                <a:hlinkClick r:id="rId9" action="ppaction://hlinksldjump"/>
              </a:rPr>
              <a:t>الْقِراءة (2)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0AD87-4AE9-4CA9-8D56-81C940D96395}"/>
              </a:ext>
            </a:extLst>
          </p:cNvPr>
          <p:cNvSpPr txBox="1"/>
          <p:nvPr/>
        </p:nvSpPr>
        <p:spPr>
          <a:xfrm>
            <a:off x="5080567" y="634097"/>
            <a:ext cx="199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highlight>
                  <a:srgbClr val="FFFF00"/>
                </a:highlight>
                <a:cs typeface="(AH) Manal Black" pitchFamily="2" charset="-78"/>
              </a:rPr>
              <a:t>الْقِراءة (1)</a:t>
            </a:r>
            <a:endParaRPr lang="en-US" sz="3600" u="sng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3" name="صورة 26">
            <a:extLst>
              <a:ext uri="{FF2B5EF4-FFF2-40B4-BE49-F238E27FC236}">
                <a16:creationId xmlns:a16="http://schemas.microsoft.com/office/drawing/2014/main" id="{167E60DE-38DF-4759-979A-F724D4DA4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722" y="6516772"/>
            <a:ext cx="1005927" cy="871804"/>
          </a:xfrm>
          <a:prstGeom prst="rect">
            <a:avLst/>
          </a:prstGeom>
        </p:spPr>
      </p:pic>
      <p:pic>
        <p:nvPicPr>
          <p:cNvPr id="14" name="صورة 23">
            <a:extLst>
              <a:ext uri="{FF2B5EF4-FFF2-40B4-BE49-F238E27FC236}">
                <a16:creationId xmlns:a16="http://schemas.microsoft.com/office/drawing/2014/main" id="{1CDA5847-7390-444A-86F3-7497623A8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4167" y="6017947"/>
            <a:ext cx="1005927" cy="865707"/>
          </a:xfrm>
          <a:prstGeom prst="rect">
            <a:avLst/>
          </a:prstGeom>
        </p:spPr>
      </p:pic>
      <p:pic>
        <p:nvPicPr>
          <p:cNvPr id="1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8DD68DAD-7F3F-476D-943D-8D5897533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63162" y="6178890"/>
            <a:ext cx="822960" cy="68666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8" name="صورة 32">
            <a:extLst>
              <a:ext uri="{FF2B5EF4-FFF2-40B4-BE49-F238E27FC236}">
                <a16:creationId xmlns:a16="http://schemas.microsoft.com/office/drawing/2014/main" id="{6C980806-1A67-4967-87B5-160303542E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0408" y="1161401"/>
            <a:ext cx="822960" cy="708244"/>
          </a:xfrm>
          <a:prstGeom prst="rect">
            <a:avLst/>
          </a:prstGeom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8ECAE87A-D629-47FD-AB66-F34962F6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9190" y="1795138"/>
            <a:ext cx="822960" cy="708244"/>
          </a:xfrm>
          <a:prstGeom prst="rect">
            <a:avLst/>
          </a:prstGeom>
        </p:spPr>
      </p:pic>
      <p:pic>
        <p:nvPicPr>
          <p:cNvPr id="30" name="صورة 27">
            <a:extLst>
              <a:ext uri="{FF2B5EF4-FFF2-40B4-BE49-F238E27FC236}">
                <a16:creationId xmlns:a16="http://schemas.microsoft.com/office/drawing/2014/main" id="{EEDBDAFE-647A-4091-B605-938BA401F7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2063" y="651464"/>
            <a:ext cx="822960" cy="708244"/>
          </a:xfrm>
          <a:prstGeom prst="rect">
            <a:avLst/>
          </a:prstGeom>
        </p:spPr>
      </p:pic>
      <p:pic>
        <p:nvPicPr>
          <p:cNvPr id="31" name="صورة 26">
            <a:extLst>
              <a:ext uri="{FF2B5EF4-FFF2-40B4-BE49-F238E27FC236}">
                <a16:creationId xmlns:a16="http://schemas.microsoft.com/office/drawing/2014/main" id="{B202E2D8-AEBE-4700-97A5-EA10838614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9249" y="1081905"/>
            <a:ext cx="822960" cy="713233"/>
          </a:xfrm>
          <a:prstGeom prst="rect">
            <a:avLst/>
          </a:prstGeom>
        </p:spPr>
      </p:pic>
      <p:pic>
        <p:nvPicPr>
          <p:cNvPr id="32" name="صورة 24">
            <a:extLst>
              <a:ext uri="{FF2B5EF4-FFF2-40B4-BE49-F238E27FC236}">
                <a16:creationId xmlns:a16="http://schemas.microsoft.com/office/drawing/2014/main" id="{25657781-A4CA-48BD-B4A5-9B42527DF9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99908" y="249018"/>
            <a:ext cx="822960" cy="708244"/>
          </a:xfrm>
          <a:prstGeom prst="rect">
            <a:avLst/>
          </a:prstGeom>
        </p:spPr>
      </p:pic>
      <p:pic>
        <p:nvPicPr>
          <p:cNvPr id="33" name="صورة 23">
            <a:extLst>
              <a:ext uri="{FF2B5EF4-FFF2-40B4-BE49-F238E27FC236}">
                <a16:creationId xmlns:a16="http://schemas.microsoft.com/office/drawing/2014/main" id="{79A14CD1-EE8C-4AEB-97F0-584951BE7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4679" y="992994"/>
            <a:ext cx="822960" cy="708244"/>
          </a:xfrm>
          <a:prstGeom prst="rect">
            <a:avLst/>
          </a:prstGeom>
        </p:spPr>
      </p:pic>
      <p:sp>
        <p:nvSpPr>
          <p:cNvPr id="34" name="طالبة3">
            <a:extLst>
              <a:ext uri="{FF2B5EF4-FFF2-40B4-BE49-F238E27FC236}">
                <a16:creationId xmlns:a16="http://schemas.microsoft.com/office/drawing/2014/main" id="{F52894C6-BC10-446C-A361-0C40C6583A45}"/>
              </a:ext>
            </a:extLst>
          </p:cNvPr>
          <p:cNvSpPr/>
          <p:nvPr/>
        </p:nvSpPr>
        <p:spPr>
          <a:xfrm>
            <a:off x="1263844" y="6002912"/>
            <a:ext cx="1921658" cy="862639"/>
          </a:xfrm>
          <a:prstGeom prst="roundRect">
            <a:avLst/>
          </a:prstGeom>
          <a:solidFill>
            <a:srgbClr val="D889A0"/>
          </a:solidFill>
          <a:ln w="28575">
            <a:solidFill>
              <a:srgbClr val="BA169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واكسب النجوم 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B7DFA40-5F7B-4EF7-90FD-918B403312ED}"/>
              </a:ext>
            </a:extLst>
          </p:cNvPr>
          <p:cNvSpPr txBox="1">
            <a:spLocks/>
          </p:cNvSpPr>
          <p:nvPr/>
        </p:nvSpPr>
        <p:spPr>
          <a:xfrm>
            <a:off x="1445639" y="5622765"/>
            <a:ext cx="1507816" cy="7541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2400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في دقيقة</a:t>
            </a:r>
            <a:endParaRPr lang="en-US" sz="2400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8" name="صورة 29">
            <a:extLst>
              <a:ext uri="{FF2B5EF4-FFF2-40B4-BE49-F238E27FC236}">
                <a16:creationId xmlns:a16="http://schemas.microsoft.com/office/drawing/2014/main" id="{70B3AB1E-C116-45AF-8DB4-8C373FB18C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158" y="5527383"/>
            <a:ext cx="1005927" cy="865707"/>
          </a:xfrm>
          <a:prstGeom prst="rect">
            <a:avLst/>
          </a:prstGeom>
        </p:spPr>
      </p:pic>
      <p:pic>
        <p:nvPicPr>
          <p:cNvPr id="35" name="Picture 3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32B80E-7190-4D91-8060-6449D8553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" y="4473268"/>
            <a:ext cx="608157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 descr="A picture containing person&#10;&#10;Description automatically generated">
            <a:extLst>
              <a:ext uri="{FF2B5EF4-FFF2-40B4-BE49-F238E27FC236}">
                <a16:creationId xmlns:a16="http://schemas.microsoft.com/office/drawing/2014/main" id="{7C4CD10E-74F0-4759-9535-8A0CD96161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" y="8056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7" name="Table 38">
            <a:extLst>
              <a:ext uri="{FF2B5EF4-FFF2-40B4-BE49-F238E27FC236}">
                <a16:creationId xmlns:a16="http://schemas.microsoft.com/office/drawing/2014/main" id="{65B6A488-A828-4D5A-B024-C3E88F7AB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452294"/>
              </p:ext>
            </p:extLst>
          </p:nvPr>
        </p:nvGraphicFramePr>
        <p:xfrm>
          <a:off x="-5270" y="8237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35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9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1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898</Words>
  <Application>Microsoft Office PowerPoint</Application>
  <PresentationFormat>Widescreen</PresentationFormat>
  <Paragraphs>327</Paragraphs>
  <Slides>24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196</cp:revision>
  <dcterms:created xsi:type="dcterms:W3CDTF">2021-01-15T09:04:12Z</dcterms:created>
  <dcterms:modified xsi:type="dcterms:W3CDTF">2022-02-04T11:40:01Z</dcterms:modified>
</cp:coreProperties>
</file>