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  <p:sldMasterId id="2147483660" r:id="rId3"/>
    <p:sldMasterId id="2147483672" r:id="rId4"/>
  </p:sldMasterIdLst>
  <p:notesMasterIdLst>
    <p:notesMasterId r:id="rId41"/>
  </p:notesMasterIdLst>
  <p:handoutMasterIdLst>
    <p:handoutMasterId r:id="rId42"/>
  </p:handoutMasterIdLst>
  <p:sldIdLst>
    <p:sldId id="396" r:id="rId5"/>
    <p:sldId id="1006" r:id="rId6"/>
    <p:sldId id="979" r:id="rId7"/>
    <p:sldId id="968" r:id="rId8"/>
    <p:sldId id="725" r:id="rId9"/>
    <p:sldId id="378" r:id="rId10"/>
    <p:sldId id="797" r:id="rId11"/>
    <p:sldId id="793" r:id="rId12"/>
    <p:sldId id="983" r:id="rId13"/>
    <p:sldId id="1007" r:id="rId14"/>
    <p:sldId id="984" r:id="rId15"/>
    <p:sldId id="985" r:id="rId16"/>
    <p:sldId id="986" r:id="rId17"/>
    <p:sldId id="1008" r:id="rId18"/>
    <p:sldId id="1019" r:id="rId19"/>
    <p:sldId id="1009" r:id="rId20"/>
    <p:sldId id="1020" r:id="rId21"/>
    <p:sldId id="1010" r:id="rId22"/>
    <p:sldId id="1011" r:id="rId23"/>
    <p:sldId id="1022" r:id="rId24"/>
    <p:sldId id="279" r:id="rId25"/>
    <p:sldId id="277" r:id="rId26"/>
    <p:sldId id="278" r:id="rId27"/>
    <p:sldId id="817" r:id="rId28"/>
    <p:sldId id="1012" r:id="rId29"/>
    <p:sldId id="1013" r:id="rId30"/>
    <p:sldId id="1014" r:id="rId31"/>
    <p:sldId id="1015" r:id="rId32"/>
    <p:sldId id="1016" r:id="rId33"/>
    <p:sldId id="1017" r:id="rId34"/>
    <p:sldId id="1018" r:id="rId35"/>
    <p:sldId id="1023" r:id="rId36"/>
    <p:sldId id="1024" r:id="rId37"/>
    <p:sldId id="1025" r:id="rId38"/>
    <p:sldId id="1026" r:id="rId39"/>
    <p:sldId id="1021" r:id="rId40"/>
  </p:sldIdLst>
  <p:sldSz cx="12192000" cy="6858000"/>
  <p:notesSz cx="6858000" cy="9144000"/>
  <p:defaultTextStyle>
    <a:defPPr>
      <a:defRPr lang="ar-AE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66"/>
    <a:srgbClr val="FF9933"/>
    <a:srgbClr val="C06A07"/>
    <a:srgbClr val="CCCC00"/>
    <a:srgbClr val="CCE8AE"/>
    <a:srgbClr val="C4E4A0"/>
    <a:srgbClr val="DAEEC4"/>
    <a:srgbClr val="E7F4D8"/>
    <a:srgbClr val="C7FB97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نمط متوسط 2 - تميي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النمط المتوسط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2838BEF-8BB2-4498-84A7-C5851F593DF1}" styleName="نمط متوسط 4 - تمييز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294" autoAdjust="0"/>
    <p:restoredTop sz="94660"/>
  </p:normalViewPr>
  <p:slideViewPr>
    <p:cSldViewPr snapToGrid="0">
      <p:cViewPr>
        <p:scale>
          <a:sx n="66" d="100"/>
          <a:sy n="66" d="100"/>
        </p:scale>
        <p:origin x="1092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6" d="100"/>
          <a:sy n="56" d="100"/>
        </p:scale>
        <p:origin x="285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3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89E8842-999B-4FF7-AA77-2CCB46C89E7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AFEB58-1E1E-49A6-A795-61D82BDD30C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3EC5BD-81CC-4D85-918B-5BA676123704}" type="datetimeFigureOut">
              <a:rPr lang="en-US" smtClean="0"/>
              <a:t>1/2/2021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CCCCD2-CE0E-4CFD-8463-B212E0FB483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B698C5-C4B4-41C2-B0DA-DC0F16CE270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51466F-F659-48FE-B27A-9E55EF433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3186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AE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622E02EB-2628-4793-8E84-3559BB88F7F1}" type="datetimeFigureOut">
              <a:rPr lang="ar-AE" smtClean="0"/>
              <a:t>19/05/1442</a:t>
            </a:fld>
            <a:endParaRPr lang="ar-AE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AE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AE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5A325998-FE39-42E5-A7AA-FE8A2E9D6096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549296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539FD6-1584-43B0-A534-B3A81143402D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ar-S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78308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E5431-A765-478B-84E6-0D60556771B3}" type="slidenum">
              <a:rPr lang="ar-SA" smtClean="0"/>
              <a:pPr/>
              <a:t>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797444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4FF928C-6FED-4EC9-9A47-464DAEAD9A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5153EC5D-AAB0-4977-84CC-0158FA7F46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7628" y="4323255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944442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8A229C0-9912-4F32-8FC6-D55D7895A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741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7C201B6A-268A-4210-B80D-20DCC99EBC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51218" y="1087499"/>
            <a:ext cx="2523836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45B7999-B2F2-4EB5-A8BA-177D088C00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13EAF2-CB99-4156-BB7A-D02017003655}" type="datetime5">
              <a:rPr lang="en-US" smtClean="0"/>
              <a:t>2-Jan-21</a:t>
            </a:fld>
            <a:endParaRPr lang="ar-AE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78F5ED0-2A1A-4F32-AF3C-7EC72163C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ar-AE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5B19D96-3033-4C89-BAAE-0C2EB4FAE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4A3F47-A52C-4EE5-9DD9-A2A8E165F0EB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7481489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03C07E73-D4CB-4BC8-ABF5-C914BAC83C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E60AA9B6-97FD-4C6C-A9AF-33A998D955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6540248-4128-41D2-8C3D-BFB85A44AC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E4C7CF-BE16-46B3-A5BD-E1567BE17A30}" type="datetime5">
              <a:rPr lang="en-US" smtClean="0"/>
              <a:t>2-Jan-21</a:t>
            </a:fld>
            <a:endParaRPr lang="ar-AE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12F11A1-B5E8-40EB-A290-1F10BDDBF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ar-AE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D4FB451-646E-4296-A488-36EF7C7C3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4A3F47-A52C-4EE5-9DD9-A2A8E165F0EB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5596702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9C58B-6908-4997-8F1B-852FE36D9F08}" type="datetime5">
              <a:rPr lang="en-US" smtClean="0"/>
              <a:t>2-Jan-21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B02F3-F6FB-4F89-88F9-3452A366F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86185"/>
      </p:ext>
    </p:extLst>
  </p:cSld>
  <p:clrMapOvr>
    <a:masterClrMapping/>
  </p:clrMapOvr>
  <p:transition spd="slow">
    <p:cover dir="l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918D1A9-34C6-4153-A3EE-D1917732F0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A3A1A6FF-B79D-4039-96D0-CD111BFD77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ar-AE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C7444CA-73D8-4F1D-90A6-40FD05DFA3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2A84D-85E4-4AF4-A5B3-1A7A2C6982C3}" type="datetime5">
              <a:rPr lang="en-US" smtClean="0"/>
              <a:t>2-Jan-21</a:t>
            </a:fld>
            <a:endParaRPr lang="ar-AE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D32700D-DC88-4EC4-8286-FB44501D8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D693880-7072-4DBC-813F-BFAB94234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7FFBF-AF0E-4AF8-A10D-BF28638259E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40528340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E43515C-7C99-407A-BF33-C0543AEA4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1E5565A-3B8D-48BF-A849-A1A8A14752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0C31457-5549-42AD-8BFB-693B37288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22484-E0D3-4DF7-97FC-FD2EAAC2C605}" type="datetime5">
              <a:rPr lang="en-US" smtClean="0"/>
              <a:t>2-Jan-21</a:t>
            </a:fld>
            <a:endParaRPr lang="ar-AE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4A73479-653F-41DB-A78F-3F7D4771B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7386185-AF2A-4379-A1B1-63278661D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7FFBF-AF0E-4AF8-A10D-BF28638259E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40801344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9650B37-547B-4F19-9595-888767E7B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B45AADF3-B337-41E6-BE44-7CAB125CFF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FB95F84-5334-44CD-BFC7-5E8D333CF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F99BB-E80C-40BD-BF68-AA5CF725279D}" type="datetime5">
              <a:rPr lang="en-US" smtClean="0"/>
              <a:t>2-Jan-21</a:t>
            </a:fld>
            <a:endParaRPr lang="ar-AE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D9026C0-4C8A-41F7-ABA0-A9F887D04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35148C3-A44F-478A-AB6D-71922142F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7FFBF-AF0E-4AF8-A10D-BF28638259E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1016121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C8ADD37-8312-481A-96E6-E4075112D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CDD963FF-E720-42BD-AF6C-C7B4E6C1DA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2FD65445-4844-4B8F-8C57-FAFF580071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8E16FC62-42EC-44D0-AA95-31388DDE0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9198F-E5E0-4D02-94A5-50975F102966}" type="datetime5">
              <a:rPr lang="en-US" smtClean="0"/>
              <a:t>2-Jan-21</a:t>
            </a:fld>
            <a:endParaRPr lang="ar-AE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402957FA-B83F-4AA8-B503-4250C1C84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FC8CA644-1B56-46E7-834C-9EF6DAFB3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7FFBF-AF0E-4AF8-A10D-BF28638259E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4731951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5749F3A-CE0A-4539-983E-54036F5A5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9AE46EBC-E1F8-4722-82EE-72771D3083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81B7A759-CB52-492F-BF25-1D6256253F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B3C88B42-C9CB-45DF-8608-002C110398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0896CF14-9F08-440C-8557-0EE13DBE72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5D49E47F-B5E7-4B01-A0FF-B8EE89C43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FD821-30B5-47EC-A79E-33FACC60D298}" type="datetime5">
              <a:rPr lang="en-US" smtClean="0"/>
              <a:t>2-Jan-21</a:t>
            </a:fld>
            <a:endParaRPr lang="ar-AE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616405B0-3C3D-4744-A77E-ED4870DAE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4F140716-48CB-40B4-92B5-1555B1808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7FFBF-AF0E-4AF8-A10D-BF28638259E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40899158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A658676-4D9F-4E80-8DD7-C5A9573D14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24E1548E-3602-417E-B19F-11AE6E9CB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45143-C298-4515-84AB-131E33A56222}" type="datetime5">
              <a:rPr lang="en-US" smtClean="0"/>
              <a:t>2-Jan-21</a:t>
            </a:fld>
            <a:endParaRPr lang="ar-AE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E07AC70D-EA95-4EE1-B2C1-38151EA78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F5A2CFF9-B48B-4246-92E9-DF673786A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7FFBF-AF0E-4AF8-A10D-BF28638259E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5942451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18B0E98-DD54-4388-90FC-532945B0B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F3F36-37AD-44C1-A53B-5F13AF1FD4E8}" type="datetime5">
              <a:rPr lang="en-US" smtClean="0"/>
              <a:t>2-Jan-21</a:t>
            </a:fld>
            <a:endParaRPr lang="ar-AE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C6A085D5-3783-41D0-92F2-B3F7C47FF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10A4FC71-C29C-4894-9D22-60B2C13DC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7FFBF-AF0E-4AF8-A10D-BF28638259E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943125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75680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5FDB9EF-7AE7-4D0B-89FA-A48FB3A0B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029D144-4030-4FF2-8F4B-F872AC4F20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838A28E6-C829-4552-81C8-D90E3CD2D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AA2D928A-51DD-467C-953F-E1546661D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CCE67-1688-4B07-A57B-4D3C6EC35ABA}" type="datetime5">
              <a:rPr lang="en-US" smtClean="0"/>
              <a:t>2-Jan-21</a:t>
            </a:fld>
            <a:endParaRPr lang="ar-AE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AFBBED41-9652-4EA8-AB73-39570A9FB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687D5DBA-E302-46F2-97F9-C6CE67D3C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7FFBF-AF0E-4AF8-A10D-BF28638259E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40410703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CC0B789-9B6C-4AC7-93C3-A5C054539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CC47A482-D0C5-43D9-9F5D-F82D9C99B0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AE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F0630C61-EF6E-4E4D-95DF-22F6BFE7B5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55D758E-B0DA-42DC-977C-151482C32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22D9A-6A7E-4963-87F2-A2E9B0E80812}" type="datetime5">
              <a:rPr lang="en-US" smtClean="0"/>
              <a:t>2-Jan-21</a:t>
            </a:fld>
            <a:endParaRPr lang="ar-AE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109FC764-55FC-433A-9279-B32A3F330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9D1F7BF5-AEF8-4E9E-9D13-A9282B57E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7FFBF-AF0E-4AF8-A10D-BF28638259E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0372757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0F1D750-E6DC-4DED-81CB-8EAD3EEF5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28742832-4EEF-46BC-BFA8-24D2F097B1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2CD5A79-118C-43DF-9E1E-3D23035D2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5D7EB-25E2-412F-83FE-12D33EAC679F}" type="datetime5">
              <a:rPr lang="en-US" smtClean="0"/>
              <a:t>2-Jan-21</a:t>
            </a:fld>
            <a:endParaRPr lang="ar-AE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6A90F45-F72C-44A2-9323-1DF1472BE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341FA2A-2DFE-42D0-8194-F81B85796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7FFBF-AF0E-4AF8-A10D-BF28638259E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2073815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30D7DAC7-4CE6-4FF9-AF70-DFD0E6FF71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759FCBBA-6FAC-41BA-985A-FDCC92D191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0D933B5-077F-4000-87D0-3B06A7DE9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851EB-A2E1-4861-922E-52A787E313A3}" type="datetime5">
              <a:rPr lang="en-US" smtClean="0"/>
              <a:t>2-Jan-21</a:t>
            </a:fld>
            <a:endParaRPr lang="ar-AE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CDDFB7D-D22C-4A50-865A-44A3DD914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2336D59-39D6-48D3-9F9C-022767005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7FFBF-AF0E-4AF8-A10D-BF28638259E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4371775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828D98C-3C0A-4CCF-BC9F-7BD40B7D5E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09520C83-871A-4FE3-A25C-9D3560576C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ar-AE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B2C7ED6-0A9D-4A8C-9F0F-A99BBC2F8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6DD26-FBCD-4E0C-81F9-0DF842337977}" type="datetime5">
              <a:rPr lang="en-US" smtClean="0"/>
              <a:t>2-Jan-21</a:t>
            </a:fld>
            <a:endParaRPr lang="ar-AE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968DE94-CA2C-4A08-B9C5-4E99A366B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89E794E-4D90-4D9A-95E1-5574AA4BC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62CFF-A7CA-4180-8F29-3F6C77EAED64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4403893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F8B1EEA-4D81-477C-A2FB-17D346073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A0B0BD5-A5A3-4C43-975E-4F684BA6DA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410B1F8-96AC-42E7-9FBE-CD17409A8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3FBFD-9D60-4129-BA5D-F17F88691E25}" type="datetime5">
              <a:rPr lang="en-US" smtClean="0"/>
              <a:t>2-Jan-21</a:t>
            </a:fld>
            <a:endParaRPr lang="ar-AE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BCBB73D-EC98-49A8-9D1D-66E8403DA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B538A8D-BD2D-409F-A7FC-E48111233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62CFF-A7CA-4180-8F29-3F6C77EAED64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7378060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1B70522-5053-42B1-BFB8-B91A5DE38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BBBD7E70-36E8-4154-BB2C-3CF9E06CCD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EA11727-BFFC-4738-886E-AD9EE73ED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F771F-0AE1-4C6A-89E3-0E7CC55AD915}" type="datetime5">
              <a:rPr lang="en-US" smtClean="0"/>
              <a:t>2-Jan-21</a:t>
            </a:fld>
            <a:endParaRPr lang="ar-AE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69F78F6-D086-4024-B389-2FCC1CC8E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0CC2859-734A-4983-981F-AE5152C6D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62CFF-A7CA-4180-8F29-3F6C77EAED64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8068987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059298E-0D7D-4024-A115-5EAF0D447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87EE06D7-7646-40D7-A56E-A25D960802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CA00C27D-1F78-4207-897B-42978440BD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B64BC943-49DA-492E-9FE0-37A5439D7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C357B-5D8D-44A9-86F5-5B4867D8A811}" type="datetime5">
              <a:rPr lang="en-US" smtClean="0"/>
              <a:t>2-Jan-21</a:t>
            </a:fld>
            <a:endParaRPr lang="ar-AE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3A0AD417-A7A7-45A8-AEAE-8526E65FE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C149AB0F-8A0F-4616-A5B1-4449DE85E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62CFF-A7CA-4180-8F29-3F6C77EAED64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7626353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A221B9B-4753-4A51-80FC-DEA0606C7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92EEE280-D104-45E0-ABEE-2D0B83F49C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2351A528-9CE9-4AAD-A955-640074EFF2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09760E38-3347-49DA-8177-3DC1AF2610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958DA544-6467-4203-B085-B9B8474B01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328B0320-AC30-44FA-B40E-ED1ECD0C5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14CF6-80DD-49D3-A898-66AA5FB6B2B7}" type="datetime5">
              <a:rPr lang="en-US" smtClean="0"/>
              <a:t>2-Jan-21</a:t>
            </a:fld>
            <a:endParaRPr lang="ar-AE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2C42B5C8-0726-4F99-A8A2-F2B1E5EF1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67F8AE92-14AE-4DA4-BDD3-BF418932A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62CFF-A7CA-4180-8F29-3F6C77EAED64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5212746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164D767-63EC-4D18-B7C8-F34F604D4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F24B5CD7-2BCF-4314-A3C6-142AF628B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AB763-6163-4D9D-9523-C038747765E4}" type="datetime5">
              <a:rPr lang="en-US" smtClean="0"/>
              <a:t>2-Jan-21</a:t>
            </a:fld>
            <a:endParaRPr lang="ar-AE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D302CDB8-DB84-4A25-9880-84BFC87CE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56FFF9B6-260C-49D6-95C3-ECF8FBBE5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62CFF-A7CA-4180-8F29-3F6C77EAED64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231145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5BBD3A5-1D47-419E-9C1C-C43A3E73B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C56DFDB0-AD9C-455D-95D3-CAF5601485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8704B5B-A023-42FE-91C2-DF38396F96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96FEE5-DD10-46D5-9DDF-9840E7BB94EA}" type="datetime5">
              <a:rPr lang="en-US" smtClean="0"/>
              <a:t>2-Jan-21</a:t>
            </a:fld>
            <a:endParaRPr lang="ar-AE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72D56E6-C271-425C-AD47-1DA444180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ar-AE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330A795-F646-4F0E-8732-06F3A3756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4A3F47-A52C-4EE5-9DD9-A2A8E165F0EB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5579994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0566948E-EE07-4770-8A70-C0C94F316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18C8D-0E28-4CF8-ADA2-F93FC850E7DD}" type="datetime5">
              <a:rPr lang="en-US" smtClean="0"/>
              <a:t>2-Jan-21</a:t>
            </a:fld>
            <a:endParaRPr lang="ar-AE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2CCD8F1B-3F6B-45F6-92E7-8A3A7C1A6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D71A184A-02C3-408B-A12A-B71BF8A8C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62CFF-A7CA-4180-8F29-3F6C77EAED64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7826260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23F41B1-8130-4C44-8FAB-F7EC9B287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9A278725-B50E-449D-9B63-BC8E5026A2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7EFF7F66-035F-4F51-9735-377DB7F3A2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E1BA759E-C0D9-4AB4-ADEF-27E75AE99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7AD92-F391-45B2-8F05-346517E98682}" type="datetime5">
              <a:rPr lang="en-US" smtClean="0"/>
              <a:t>2-Jan-21</a:t>
            </a:fld>
            <a:endParaRPr lang="ar-AE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FE4A4D34-65CB-4868-8921-C27F2F786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29B436A8-1596-4E77-96CB-34FDA0899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62CFF-A7CA-4180-8F29-3F6C77EAED64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4975690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1040C62-A5AC-4272-A103-8AA09C683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DA471482-65C1-4A1F-BD1E-0792BE52B1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AE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88F0DF34-FA01-46F4-A6C3-0333B22204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32D3287D-3F05-4139-85A6-C521B8E0A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8DDC7-5517-4692-8D1B-FB754254FD99}" type="datetime5">
              <a:rPr lang="en-US" smtClean="0"/>
              <a:t>2-Jan-21</a:t>
            </a:fld>
            <a:endParaRPr lang="ar-AE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289F0AA5-D5A7-4BF5-8A0F-B8EA02288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3042326D-C794-4ED9-8BE9-0276DDB5F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62CFF-A7CA-4180-8F29-3F6C77EAED64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3070272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5B4BD8D-A72F-49E8-A010-0E3220EBD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D6B76B26-1289-4B52-A186-64943103D7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2796547-65F3-4CD5-8C5A-6D62DF801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3CAD5-286D-46E8-B587-B72F9F53CF1A}" type="datetime5">
              <a:rPr lang="en-US" smtClean="0"/>
              <a:t>2-Jan-21</a:t>
            </a:fld>
            <a:endParaRPr lang="ar-AE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503B257-CC24-4C95-9866-617559429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02091F7-6593-410F-9499-3580821BB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62CFF-A7CA-4180-8F29-3F6C77EAED64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7962364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09E70FFD-3318-4C56-9B53-B50F0B8B83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8821352E-A3BA-4B3C-9E8B-65BBF092B8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7E8C10E-3403-4F7C-9064-4112AB671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58290-24A0-4DD9-888B-9D064ECF2101}" type="datetime5">
              <a:rPr lang="en-US" smtClean="0"/>
              <a:t>2-Jan-21</a:t>
            </a:fld>
            <a:endParaRPr lang="ar-AE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54BCC75-61AF-43BE-AE3F-815562894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7C132F4-BBEC-4004-986A-F9BF7E0F3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62CFF-A7CA-4180-8F29-3F6C77EAED64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6318909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4CA7BC1-A877-42ED-BF80-E35620915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DBB9E23C-7299-4F41-A71D-F4FB2B449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6503C-DD4C-485A-9E2C-E211EAF62EC7}" type="datetime5">
              <a:rPr lang="en-US" smtClean="0"/>
              <a:t>2-Jan-21</a:t>
            </a:fld>
            <a:endParaRPr lang="ar-AE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9608C4CF-97A9-4B19-B30A-66EA2ED74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A09D8879-8379-4B1E-AE70-F336E02F1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62CFF-A7CA-4180-8F29-3F6C77EAED64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296438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E8E712E-0661-493A-B098-BA72F3565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741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4B6537F-00C7-458A-A582-1250622D8C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AF5A8E97-A07A-46C2-B6D7-060CCA6CE9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C5F91B36-99F5-4B41-B5AA-D64D7A8C20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CDCAF2-A399-4A62-837F-09B8F7FA37E4}" type="datetime5">
              <a:rPr lang="en-US" smtClean="0"/>
              <a:t>2-Jan-21</a:t>
            </a:fld>
            <a:endParaRPr lang="ar-AE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3C67A156-810D-4910-9E7F-53400BE28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ar-AE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E46D24D8-6D18-4B62-A613-EBC8D0FC9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4A3F47-A52C-4EE5-9DD9-A2A8E165F0EB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6609440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4079A49-5936-4382-B07E-00DCEF579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8E04C990-F6C6-495B-A683-B2A47AB4E6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375F0C9F-37D3-4237-B83A-65050478B2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318D7472-A36F-43B0-B64F-43A17CCC5E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195B97FC-C2BE-4D21-AA01-8B45D6606F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4E3023D2-80D1-4E81-9CAB-A1F1CB4A1C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E514A5-0526-4C36-B73E-1A51FAFC4365}" type="datetime5">
              <a:rPr lang="en-US" smtClean="0"/>
              <a:t>2-Jan-21</a:t>
            </a:fld>
            <a:endParaRPr lang="ar-AE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793BC7CD-9292-4771-A454-242246B01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ar-AE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3D16565D-4DA5-4148-8831-5C4B64743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4A3F47-A52C-4EE5-9DD9-A2A8E165F0EB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929214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CA5187C-5EE1-4751-8A52-9E3B6E545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741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DA7644D3-0469-47BC-9F17-D8A53CB7DA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F8E2D4-9562-4B5F-A5E5-00124A711C38}" type="datetime5">
              <a:rPr lang="en-US" smtClean="0"/>
              <a:t>2-Jan-21</a:t>
            </a:fld>
            <a:endParaRPr lang="ar-AE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A3EED2B5-7953-43D7-A477-E00AA9EA5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ar-AE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B4F9210D-959A-4CC8-89D9-8417FCCEF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4A3F47-A52C-4EE5-9DD9-A2A8E165F0EB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41418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25A0E101-726C-4256-866E-49CBB8DEDD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11223F-1F4E-41A3-8BF1-E798F6CD1D5B}" type="datetime5">
              <a:rPr lang="en-US" smtClean="0"/>
              <a:t>2-Jan-21</a:t>
            </a:fld>
            <a:endParaRPr lang="ar-AE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008A6497-7B98-4E6A-BB1E-C8C350140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ar-AE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1F50A8EE-4534-4C27-A163-8CBEEB2DA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4A3F47-A52C-4EE5-9DD9-A2A8E165F0EB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579184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D29980A-C635-459A-A0FF-7E240D399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82ED7554-B1DD-4DC9-8726-1C1202BE3D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5B21B4BC-2259-4324-AA15-15F90CCE80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ED4B6F90-531C-40C0-B2BA-A9BF245D59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B1809C-B3CD-4E80-83F9-28EBA2E25BDD}" type="datetime5">
              <a:rPr lang="en-US" smtClean="0"/>
              <a:t>2-Jan-21</a:t>
            </a:fld>
            <a:endParaRPr lang="ar-AE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25A061FF-8D68-4D84-8839-C3565F4EE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ar-AE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DE6BF8BF-99F0-48C8-8D27-4E8FFB593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4A3F47-A52C-4EE5-9DD9-A2A8E165F0EB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1933064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E2746F8-68D7-4496-8A45-9D2B920BA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E29A1251-C399-4A44-AFC8-A9FAFBE328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AE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A1654644-5D52-4342-85E1-9088C58BA3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98E0D79A-ED1C-4C52-99C4-03B7C03A9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42079C-7949-413B-836D-7D77F6C759D5}" type="datetime5">
              <a:rPr lang="en-US" smtClean="0"/>
              <a:t>2-Jan-21</a:t>
            </a:fld>
            <a:endParaRPr lang="ar-AE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F9A9DA47-BFB3-4D71-880C-7E496420E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ar-AE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097BC3FF-1F72-497F-A0C1-7BEFB5FF1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4A3F47-A52C-4EE5-9DD9-A2A8E165F0EB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217990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7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ربع نص 6">
            <a:extLst>
              <a:ext uri="{FF2B5EF4-FFF2-40B4-BE49-F238E27FC236}">
                <a16:creationId xmlns:a16="http://schemas.microsoft.com/office/drawing/2014/main" id="{523D40FD-9A9E-430B-B5D7-DCF90C682894}"/>
              </a:ext>
            </a:extLst>
          </p:cNvPr>
          <p:cNvSpPr txBox="1"/>
          <p:nvPr userDrawn="1"/>
        </p:nvSpPr>
        <p:spPr>
          <a:xfrm>
            <a:off x="9720646" y="2840580"/>
            <a:ext cx="2379231" cy="923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AE" b="1" dirty="0">
                <a:solidFill>
                  <a:srgbClr val="C00000"/>
                </a:solidFill>
              </a:rPr>
              <a:t>عنوان الدرس :</a:t>
            </a:r>
          </a:p>
          <a:p>
            <a:pPr algn="ctr"/>
            <a:r>
              <a:rPr lang="ar-BH" b="1" dirty="0"/>
              <a:t>المتتاليات والمتسلسلات </a:t>
            </a:r>
          </a:p>
          <a:p>
            <a:pPr algn="ctr"/>
            <a:r>
              <a:rPr lang="ar-BH" b="1" dirty="0"/>
              <a:t>الهندسية</a:t>
            </a:r>
            <a:r>
              <a:rPr lang="ar-AE" b="1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3238F85B-4AFA-4036-992D-143E4B678C31}"/>
              </a:ext>
            </a:extLst>
          </p:cNvPr>
          <p:cNvSpPr txBox="1"/>
          <p:nvPr userDrawn="1"/>
        </p:nvSpPr>
        <p:spPr>
          <a:xfrm>
            <a:off x="9730850" y="1746125"/>
            <a:ext cx="2369027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r"/>
            <a:r>
              <a:rPr lang="ar-AE" b="1" dirty="0">
                <a:solidFill>
                  <a:srgbClr val="C00000"/>
                </a:solidFill>
              </a:rPr>
              <a:t>   اليوم :</a:t>
            </a:r>
            <a:r>
              <a:rPr lang="ar-SA" b="1" dirty="0">
                <a:solidFill>
                  <a:srgbClr val="C00000"/>
                </a:solidFill>
              </a:rPr>
              <a:t> </a:t>
            </a:r>
            <a:endParaRPr lang="ar-AE" b="1" dirty="0">
              <a:solidFill>
                <a:srgbClr val="C00000"/>
              </a:solidFill>
            </a:endParaRPr>
          </a:p>
          <a:p>
            <a:pPr algn="r"/>
            <a:r>
              <a:rPr lang="ar-AE" b="1" dirty="0">
                <a:solidFill>
                  <a:srgbClr val="C00000"/>
                </a:solidFill>
              </a:rPr>
              <a:t>التاريخ :</a:t>
            </a:r>
            <a:endParaRPr lang="ar-AE" b="1" dirty="0"/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A09FBA3C-F8D1-4CBC-83FE-4AFFA993A693}"/>
              </a:ext>
            </a:extLst>
          </p:cNvPr>
          <p:cNvSpPr txBox="1"/>
          <p:nvPr userDrawn="1"/>
        </p:nvSpPr>
        <p:spPr>
          <a:xfrm>
            <a:off x="9720644" y="4313499"/>
            <a:ext cx="2379233" cy="203132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AE" b="1" dirty="0">
                <a:solidFill>
                  <a:srgbClr val="C00000"/>
                </a:solidFill>
              </a:rPr>
              <a:t>نواتج التعلم :</a:t>
            </a:r>
            <a:endParaRPr lang="ar-BH" b="1" dirty="0">
              <a:solidFill>
                <a:srgbClr val="C00000"/>
              </a:solidFill>
            </a:endParaRPr>
          </a:p>
          <a:p>
            <a:pPr algn="ctr"/>
            <a:endParaRPr lang="ar-AE" b="1" dirty="0">
              <a:solidFill>
                <a:srgbClr val="C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BH" b="1" dirty="0"/>
              <a:t>استخدام المتتاليات   والمتسلسلات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BH" b="1" dirty="0"/>
              <a:t>إيجاد مجاميع المتسلسلات الهندسية </a:t>
            </a:r>
            <a:endParaRPr lang="ar-AE" b="1" dirty="0">
              <a:solidFill>
                <a:srgbClr val="C00000"/>
              </a:solidFill>
            </a:endParaRPr>
          </a:p>
          <a:p>
            <a:pPr algn="r"/>
            <a:endParaRPr lang="ar-BH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5" name="رابط مستقيم 14">
            <a:extLst>
              <a:ext uri="{FF2B5EF4-FFF2-40B4-BE49-F238E27FC236}">
                <a16:creationId xmlns:a16="http://schemas.microsoft.com/office/drawing/2014/main" id="{9C8E00F2-AF34-4878-B2E2-52639287E0B3}"/>
              </a:ext>
            </a:extLst>
          </p:cNvPr>
          <p:cNvCxnSpPr>
            <a:cxnSpLocks/>
          </p:cNvCxnSpPr>
          <p:nvPr userDrawn="1"/>
        </p:nvCxnSpPr>
        <p:spPr>
          <a:xfrm flipH="1">
            <a:off x="9569743" y="0"/>
            <a:ext cx="1" cy="68580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8796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97" r:id="rId12"/>
  </p:sldLayoutIdLst>
  <p:hf sldNum="0" hdr="0" ftr="0"/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AE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20">
          <p15:clr>
            <a:srgbClr val="F26B43"/>
          </p15:clr>
        </p15:guide>
        <p15:guide id="2" pos="6017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alphaModFix amt="7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20D33A5B-A323-4332-B926-AEE6E31EC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DA081F01-0291-487D-A6DB-F350FF570F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3E1DB18-B4AF-44DB-BB7E-B07CF5ABBE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D70A11-D30D-4415-B1CF-8A64C307227F}" type="datetime5">
              <a:rPr lang="en-US" smtClean="0"/>
              <a:t>2-Jan-21</a:t>
            </a:fld>
            <a:endParaRPr lang="ar-AE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9A14668-8CF9-469E-8421-591F6C4EA3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AE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63D3CB9-7A17-41E9-A782-5A62EF65EF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07FFBF-AF0E-4AF8-A10D-BF28638259E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902996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/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AE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alphaModFix amt="7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77584E06-A44C-4508-AEF0-EA70C8934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3F9A4C3-69B4-49BA-A65D-15491ABAF2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4378A0A-3DB3-4535-A5AB-5BEED30807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C7290D-13AB-4380-B665-57534EA07C4B}" type="datetime5">
              <a:rPr lang="en-US" smtClean="0"/>
              <a:t>2-Jan-21</a:t>
            </a:fld>
            <a:endParaRPr lang="ar-AE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C564CC7-BCAE-4C49-8A3A-0FD5A40A43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AE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CC2C041-5CE4-42BA-AE11-1610E050CE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B62CFF-A7CA-4180-8F29-3F6C77EAED64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16516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sldNum="0" hdr="0" ftr="0"/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AE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gif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openxmlformats.org/officeDocument/2006/relationships/image" Target="../media/image31.png"/><Relationship Id="rId5" Type="http://schemas.openxmlformats.org/officeDocument/2006/relationships/image" Target="../media/image34.png"/><Relationship Id="rId4" Type="http://schemas.openxmlformats.org/officeDocument/2006/relationships/image" Target="../media/image29.gif"/><Relationship Id="rId9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8.png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34.png"/><Relationship Id="rId4" Type="http://schemas.openxmlformats.org/officeDocument/2006/relationships/image" Target="../media/image29.gif"/><Relationship Id="rId9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igsawplanet.com/?rc=play&amp;pid=1f57b1658f0e" TargetMode="External"/><Relationship Id="rId2" Type="http://schemas.openxmlformats.org/officeDocument/2006/relationships/slideLayout" Target="../slideLayouts/slideLayout7.xml"/><Relationship Id="rId1" Type="http://schemas.openxmlformats.org/officeDocument/2006/relationships/customXml" Target="../../customXml/item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41.jp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7.jpe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3.png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34.png"/><Relationship Id="rId4" Type="http://schemas.openxmlformats.org/officeDocument/2006/relationships/image" Target="../media/image29.gif"/><Relationship Id="rId9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4.png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34.png"/><Relationship Id="rId4" Type="http://schemas.openxmlformats.org/officeDocument/2006/relationships/image" Target="../media/image29.gif"/><Relationship Id="rId9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6.png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34.png"/><Relationship Id="rId4" Type="http://schemas.openxmlformats.org/officeDocument/2006/relationships/image" Target="../media/image29.gif"/><Relationship Id="rId9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41.jpg"/><Relationship Id="rId4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7.jpe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10">
            <a:extLst>
              <a:ext uri="{FF2B5EF4-FFF2-40B4-BE49-F238E27FC236}">
                <a16:creationId xmlns:a16="http://schemas.microsoft.com/office/drawing/2014/main" id="{8E362F08-AB98-4AF6-B20F-B16DE149206E}"/>
              </a:ext>
            </a:extLst>
          </p:cNvPr>
          <p:cNvSpPr txBox="1">
            <a:spLocks/>
          </p:cNvSpPr>
          <p:nvPr/>
        </p:nvSpPr>
        <p:spPr>
          <a:xfrm>
            <a:off x="10007961" y="2023946"/>
            <a:ext cx="1243149" cy="365125"/>
          </a:xfrm>
          <a:prstGeom prst="rect">
            <a:avLst/>
          </a:prstGeom>
        </p:spPr>
        <p:txBody>
          <a:bodyPr/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136AE20-2819-4673-986C-7AA84B1C9587}" type="datetime5">
              <a:rPr lang="en-US" b="1" smtClean="0"/>
              <a:pPr/>
              <a:t>2-Jan-21</a:t>
            </a:fld>
            <a:endParaRPr lang="ar-AE" b="1" dirty="0"/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23466FAB-0C78-4F93-80FB-6FCD3A3C43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9701" y="0"/>
            <a:ext cx="2512299" cy="1654059"/>
          </a:xfrm>
          <a:prstGeom prst="rect">
            <a:avLst/>
          </a:prstGeom>
        </p:spPr>
      </p:pic>
      <p:sp>
        <p:nvSpPr>
          <p:cNvPr id="7" name="Date Placeholder 10">
            <a:extLst>
              <a:ext uri="{FF2B5EF4-FFF2-40B4-BE49-F238E27FC236}">
                <a16:creationId xmlns:a16="http://schemas.microsoft.com/office/drawing/2014/main" id="{4A572AC7-5BD4-4499-B8FE-A813CB896C76}"/>
              </a:ext>
            </a:extLst>
          </p:cNvPr>
          <p:cNvSpPr txBox="1">
            <a:spLocks/>
          </p:cNvSpPr>
          <p:nvPr/>
        </p:nvSpPr>
        <p:spPr>
          <a:xfrm>
            <a:off x="9552275" y="3155155"/>
            <a:ext cx="2639725" cy="365125"/>
          </a:xfrm>
          <a:prstGeom prst="rect">
            <a:avLst/>
          </a:prstGeom>
        </p:spPr>
        <p:txBody>
          <a:bodyPr/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BH" b="1" dirty="0"/>
              <a:t>المتتاليات والمتسلسلات </a:t>
            </a:r>
          </a:p>
          <a:p>
            <a:pPr algn="ctr"/>
            <a:r>
              <a:rPr lang="ar-BH" b="1" dirty="0"/>
              <a:t>الهندسية </a:t>
            </a:r>
            <a:endParaRPr lang="ar-AE" b="1" dirty="0"/>
          </a:p>
        </p:txBody>
      </p:sp>
      <p:sp>
        <p:nvSpPr>
          <p:cNvPr id="9" name="Date Placeholder 10">
            <a:extLst>
              <a:ext uri="{FF2B5EF4-FFF2-40B4-BE49-F238E27FC236}">
                <a16:creationId xmlns:a16="http://schemas.microsoft.com/office/drawing/2014/main" id="{A3D87227-23D1-450A-99F2-601D805A3B24}"/>
              </a:ext>
            </a:extLst>
          </p:cNvPr>
          <p:cNvSpPr txBox="1">
            <a:spLocks/>
          </p:cNvSpPr>
          <p:nvPr/>
        </p:nvSpPr>
        <p:spPr>
          <a:xfrm>
            <a:off x="9432879" y="4699793"/>
            <a:ext cx="2639725" cy="1254009"/>
          </a:xfrm>
          <a:prstGeom prst="rect">
            <a:avLst/>
          </a:prstGeom>
        </p:spPr>
        <p:txBody>
          <a:bodyPr/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endParaRPr lang="ar-AE" b="1" dirty="0"/>
          </a:p>
        </p:txBody>
      </p:sp>
      <p:pic>
        <p:nvPicPr>
          <p:cNvPr id="10" name="النشيد الوطني 2">
            <a:hlinkClick r:id="" action="ppaction://media"/>
            <a:extLst>
              <a:ext uri="{FF2B5EF4-FFF2-40B4-BE49-F238E27FC236}">
                <a16:creationId xmlns:a16="http://schemas.microsoft.com/office/drawing/2014/main" id="{7114EF5C-A7FB-4DCB-96F8-E2FC4DCF600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4911" y="164892"/>
            <a:ext cx="9257283" cy="5996065"/>
          </a:xfrm>
          <a:prstGeom prst="rect">
            <a:avLst/>
          </a:prstGeom>
        </p:spPr>
      </p:pic>
      <p:sp>
        <p:nvSpPr>
          <p:cNvPr id="13" name="Date Placeholder 10">
            <a:extLst>
              <a:ext uri="{FF2B5EF4-FFF2-40B4-BE49-F238E27FC236}">
                <a16:creationId xmlns:a16="http://schemas.microsoft.com/office/drawing/2014/main" id="{B4627964-A973-4972-A808-551B03B82738}"/>
              </a:ext>
            </a:extLst>
          </p:cNvPr>
          <p:cNvSpPr txBox="1">
            <a:spLocks/>
          </p:cNvSpPr>
          <p:nvPr/>
        </p:nvSpPr>
        <p:spPr>
          <a:xfrm>
            <a:off x="9428116" y="4709314"/>
            <a:ext cx="2639725" cy="1254009"/>
          </a:xfrm>
          <a:prstGeom prst="rect">
            <a:avLst/>
          </a:prstGeom>
        </p:spPr>
        <p:txBody>
          <a:bodyPr/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ar-BH" b="1" dirty="0"/>
              <a:t>استخدام المتتاليات   والمتسلسلات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BH" b="1" dirty="0"/>
              <a:t>إيجاد مجاميع المتسلسلات الهندسية </a:t>
            </a:r>
            <a:endParaRPr lang="ar-AE" b="1" dirty="0"/>
          </a:p>
        </p:txBody>
      </p:sp>
    </p:spTree>
    <p:extLst>
      <p:ext uri="{BB962C8B-B14F-4D97-AF65-F5344CB8AC3E}">
        <p14:creationId xmlns:p14="http://schemas.microsoft.com/office/powerpoint/2010/main" val="1340249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98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DF43FB30-559D-405F-8FA6-9B3055BCA751}"/>
              </a:ext>
            </a:extLst>
          </p:cNvPr>
          <p:cNvSpPr/>
          <p:nvPr/>
        </p:nvSpPr>
        <p:spPr>
          <a:xfrm>
            <a:off x="0" y="0"/>
            <a:ext cx="9529763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" name="Google Shape;1465;p42">
            <a:extLst>
              <a:ext uri="{FF2B5EF4-FFF2-40B4-BE49-F238E27FC236}">
                <a16:creationId xmlns:a16="http://schemas.microsoft.com/office/drawing/2014/main" id="{39DD0AAD-5FFF-49FF-98D4-53B604F8BC54}"/>
              </a:ext>
            </a:extLst>
          </p:cNvPr>
          <p:cNvGrpSpPr>
            <a:grpSpLocks/>
          </p:cNvGrpSpPr>
          <p:nvPr/>
        </p:nvGrpSpPr>
        <p:grpSpPr bwMode="auto">
          <a:xfrm>
            <a:off x="152401" y="136525"/>
            <a:ext cx="9159240" cy="4849813"/>
            <a:chOff x="459200" y="2611986"/>
            <a:chExt cx="8220236" cy="855522"/>
          </a:xfrm>
        </p:grpSpPr>
        <p:sp>
          <p:nvSpPr>
            <p:cNvPr id="4" name="Google Shape;1468;p42">
              <a:extLst>
                <a:ext uri="{FF2B5EF4-FFF2-40B4-BE49-F238E27FC236}">
                  <a16:creationId xmlns:a16="http://schemas.microsoft.com/office/drawing/2014/main" id="{8965A976-036C-45B5-A5AF-9C161F57F868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200" y="2611986"/>
              <a:ext cx="8220236" cy="855522"/>
            </a:xfrm>
            <a:custGeom>
              <a:avLst/>
              <a:gdLst>
                <a:gd name="T0" fmla="*/ 2147483646 w 23435"/>
                <a:gd name="T1" fmla="*/ 0 h 2439"/>
                <a:gd name="T2" fmla="*/ 2147483646 w 23435"/>
                <a:gd name="T3" fmla="*/ 2147483646 h 2439"/>
                <a:gd name="T4" fmla="*/ 2147483646 w 23435"/>
                <a:gd name="T5" fmla="*/ 2147483646 h 2439"/>
                <a:gd name="T6" fmla="*/ 2147483646 w 23435"/>
                <a:gd name="T7" fmla="*/ 2147483646 h 2439"/>
                <a:gd name="T8" fmla="*/ 2147483646 w 23435"/>
                <a:gd name="T9" fmla="*/ 2147483646 h 2439"/>
                <a:gd name="T10" fmla="*/ 2147483646 w 23435"/>
                <a:gd name="T11" fmla="*/ 2147483646 h 2439"/>
                <a:gd name="T12" fmla="*/ 2147483646 w 23435"/>
                <a:gd name="T13" fmla="*/ 2147483646 h 2439"/>
                <a:gd name="T14" fmla="*/ 2147483646 w 23435"/>
                <a:gd name="T15" fmla="*/ 0 h 2439"/>
                <a:gd name="T16" fmla="*/ 2147483646 w 23435"/>
                <a:gd name="T17" fmla="*/ 0 h 243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435" h="2439" extrusionOk="0">
                  <a:moveTo>
                    <a:pt x="132" y="0"/>
                  </a:moveTo>
                  <a:cubicBezTo>
                    <a:pt x="54" y="0"/>
                    <a:pt x="1" y="53"/>
                    <a:pt x="1" y="134"/>
                  </a:cubicBezTo>
                  <a:lnTo>
                    <a:pt x="1" y="2333"/>
                  </a:lnTo>
                  <a:cubicBezTo>
                    <a:pt x="1" y="2386"/>
                    <a:pt x="54" y="2439"/>
                    <a:pt x="132" y="2439"/>
                  </a:cubicBezTo>
                  <a:lnTo>
                    <a:pt x="23301" y="2439"/>
                  </a:lnTo>
                  <a:cubicBezTo>
                    <a:pt x="23382" y="2439"/>
                    <a:pt x="23435" y="2386"/>
                    <a:pt x="23435" y="2333"/>
                  </a:cubicBezTo>
                  <a:lnTo>
                    <a:pt x="23435" y="134"/>
                  </a:lnTo>
                  <a:cubicBezTo>
                    <a:pt x="23435" y="53"/>
                    <a:pt x="23382" y="0"/>
                    <a:pt x="23301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00" tIns="121900" rIns="121900" bIns="121900" anchor="ctr"/>
            <a:lstStyle/>
            <a:p>
              <a:endParaRPr lang="en-US" sz="2400" dirty="0"/>
            </a:p>
          </p:txBody>
        </p:sp>
        <p:sp>
          <p:nvSpPr>
            <p:cNvPr id="5" name="Google Shape;1469;p42">
              <a:extLst>
                <a:ext uri="{FF2B5EF4-FFF2-40B4-BE49-F238E27FC236}">
                  <a16:creationId xmlns:a16="http://schemas.microsoft.com/office/drawing/2014/main" id="{1F9992F6-FD90-4F2D-AAF0-E6E236059EF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211" y="2611986"/>
              <a:ext cx="1239597" cy="855522"/>
            </a:xfrm>
            <a:custGeom>
              <a:avLst/>
              <a:gdLst>
                <a:gd name="T0" fmla="*/ 2147483646 w 4773"/>
                <a:gd name="T1" fmla="*/ 0 h 2439"/>
                <a:gd name="T2" fmla="*/ 2147483646 w 4773"/>
                <a:gd name="T3" fmla="*/ 2147483646 h 2439"/>
                <a:gd name="T4" fmla="*/ 2147483646 w 4773"/>
                <a:gd name="T5" fmla="*/ 2147483646 h 2439"/>
                <a:gd name="T6" fmla="*/ 2147483646 w 4773"/>
                <a:gd name="T7" fmla="*/ 2147483646 h 2439"/>
                <a:gd name="T8" fmla="*/ 2147483646 w 4773"/>
                <a:gd name="T9" fmla="*/ 2147483646 h 2439"/>
                <a:gd name="T10" fmla="*/ 2147483646 w 4773"/>
                <a:gd name="T11" fmla="*/ 0 h 2439"/>
                <a:gd name="T12" fmla="*/ 2147483646 w 4773"/>
                <a:gd name="T13" fmla="*/ 0 h 243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773" h="2439" extrusionOk="0">
                  <a:moveTo>
                    <a:pt x="185" y="0"/>
                  </a:moveTo>
                  <a:cubicBezTo>
                    <a:pt x="79" y="0"/>
                    <a:pt x="1" y="81"/>
                    <a:pt x="1" y="187"/>
                  </a:cubicBezTo>
                  <a:lnTo>
                    <a:pt x="1" y="2280"/>
                  </a:lnTo>
                  <a:cubicBezTo>
                    <a:pt x="1" y="2360"/>
                    <a:pt x="79" y="2439"/>
                    <a:pt x="185" y="2439"/>
                  </a:cubicBezTo>
                  <a:lnTo>
                    <a:pt x="4773" y="2439"/>
                  </a:lnTo>
                  <a:lnTo>
                    <a:pt x="4773" y="0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00" tIns="121900" rIns="121900" bIns="121900" anchor="ctr"/>
            <a:lstStyle/>
            <a:p>
              <a:endParaRPr lang="en-US" sz="2400"/>
            </a:p>
          </p:txBody>
        </p:sp>
      </p:grpSp>
      <p:pic>
        <p:nvPicPr>
          <p:cNvPr id="6" name="صورة 2">
            <a:extLst>
              <a:ext uri="{FF2B5EF4-FFF2-40B4-BE49-F238E27FC236}">
                <a16:creationId xmlns:a16="http://schemas.microsoft.com/office/drawing/2014/main" id="{A6C325B1-96F8-4E66-A126-BF4F8F6237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8" t="3028" r="1698" b="70198"/>
          <a:stretch/>
        </p:blipFill>
        <p:spPr bwMode="auto">
          <a:xfrm>
            <a:off x="694267" y="357188"/>
            <a:ext cx="8362790" cy="605742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6B77030-1B07-4FE2-8390-296F03516D02}"/>
              </a:ext>
            </a:extLst>
          </p:cNvPr>
          <p:cNvSpPr txBox="1"/>
          <p:nvPr/>
        </p:nvSpPr>
        <p:spPr>
          <a:xfrm>
            <a:off x="9570208" y="6436181"/>
            <a:ext cx="2582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BH" b="1" dirty="0"/>
              <a:t># استراتيجية الحوار والمناقشة </a:t>
            </a:r>
            <a:endParaRPr lang="en-US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42EF23-4BEC-478C-96E6-0AA3BAD11E66}"/>
              </a:ext>
            </a:extLst>
          </p:cNvPr>
          <p:cNvSpPr txBox="1"/>
          <p:nvPr/>
        </p:nvSpPr>
        <p:spPr>
          <a:xfrm>
            <a:off x="9570208" y="6066849"/>
            <a:ext cx="2403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BH" b="1" dirty="0"/>
              <a:t># استراتيجية العصف الذهني </a:t>
            </a:r>
            <a:endParaRPr lang="en-US" b="1" dirty="0"/>
          </a:p>
        </p:txBody>
      </p:sp>
      <p:pic>
        <p:nvPicPr>
          <p:cNvPr id="11" name="Picture 1">
            <a:extLst>
              <a:ext uri="{FF2B5EF4-FFF2-40B4-BE49-F238E27FC236}">
                <a16:creationId xmlns:a16="http://schemas.microsoft.com/office/drawing/2014/main" id="{0E60AEB8-7F4C-4579-9005-EA48621E25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66" t="45554" r="20000" b="23322"/>
          <a:stretch>
            <a:fillRect/>
          </a:stretch>
        </p:blipFill>
        <p:spPr bwMode="auto">
          <a:xfrm>
            <a:off x="3094355" y="1138824"/>
            <a:ext cx="5943600" cy="3671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F925E4C8-5115-4040-8958-3D795455D0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63" y="1907924"/>
            <a:ext cx="3213100" cy="2133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7982A91-DB6E-4BBB-9E5A-3B85BAA14F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344" y="5166996"/>
            <a:ext cx="1971674" cy="152867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37966A92-F6C5-4085-BCBE-9EB6CAD37714}"/>
              </a:ext>
            </a:extLst>
          </p:cNvPr>
          <p:cNvGrpSpPr/>
          <p:nvPr/>
        </p:nvGrpSpPr>
        <p:grpSpPr>
          <a:xfrm>
            <a:off x="5854267" y="5003863"/>
            <a:ext cx="3575004" cy="651962"/>
            <a:chOff x="2899671" y="5319833"/>
            <a:chExt cx="5299374" cy="892402"/>
          </a:xfrm>
        </p:grpSpPr>
        <p:pic>
          <p:nvPicPr>
            <p:cNvPr id="15" name="Picture 14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906A9913-4798-4A18-B016-5B3C5D121E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7" t="44199" r="6389" b="44176"/>
            <a:stretch/>
          </p:blipFill>
          <p:spPr>
            <a:xfrm>
              <a:off x="2899671" y="5518003"/>
              <a:ext cx="5299374" cy="694232"/>
            </a:xfrm>
            <a:prstGeom prst="rect">
              <a:avLst/>
            </a:prstGeom>
            <a:ln>
              <a:noFill/>
            </a:ln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1CBC822-D3A7-4535-91A1-5BFE9F72D75D}"/>
                </a:ext>
              </a:extLst>
            </p:cNvPr>
            <p:cNvSpPr/>
            <p:nvPr/>
          </p:nvSpPr>
          <p:spPr>
            <a:xfrm>
              <a:off x="2976723" y="5319833"/>
              <a:ext cx="3912972" cy="8636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ar-BH" sz="2000" dirty="0">
                  <a:solidFill>
                    <a:srgbClr val="FF0000"/>
                  </a:solidFill>
                  <a:latin typeface="El Maidan _ MagdySoliman" pitchFamily="2" charset="-78"/>
                  <a:cs typeface="(AH) Manal Black" pitchFamily="2" charset="-78"/>
                </a:rPr>
                <a:t>ما الحدود الثلاثة الأولى للنمط ؟ </a:t>
              </a:r>
              <a:endParaRPr lang="ar-AE" dirty="0">
                <a:solidFill>
                  <a:srgbClr val="FF0000"/>
                </a:solidFill>
                <a:latin typeface="El Maidan _ MagdySoliman" pitchFamily="2" charset="-78"/>
                <a:cs typeface="(AH) Manal Black" pitchFamily="2" charset="-78"/>
              </a:endParaRPr>
            </a:p>
          </p:txBody>
        </p:sp>
      </p:grpSp>
      <p:sp>
        <p:nvSpPr>
          <p:cNvPr id="21" name="Date Placeholder 10">
            <a:extLst>
              <a:ext uri="{FF2B5EF4-FFF2-40B4-BE49-F238E27FC236}">
                <a16:creationId xmlns:a16="http://schemas.microsoft.com/office/drawing/2014/main" id="{B55AC03F-6851-49FD-A1A6-C32444500E82}"/>
              </a:ext>
            </a:extLst>
          </p:cNvPr>
          <p:cNvSpPr txBox="1">
            <a:spLocks/>
          </p:cNvSpPr>
          <p:nvPr/>
        </p:nvSpPr>
        <p:spPr>
          <a:xfrm>
            <a:off x="9552275" y="3155155"/>
            <a:ext cx="2639725" cy="365125"/>
          </a:xfrm>
          <a:prstGeom prst="rect">
            <a:avLst/>
          </a:prstGeom>
        </p:spPr>
        <p:txBody>
          <a:bodyPr/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BH" b="1" dirty="0"/>
              <a:t>المتتاليات والمتسلسلات </a:t>
            </a:r>
          </a:p>
          <a:p>
            <a:pPr algn="ctr"/>
            <a:r>
              <a:rPr lang="ar-BH" b="1" dirty="0"/>
              <a:t>الهندسية </a:t>
            </a:r>
            <a:endParaRPr lang="ar-AE" b="1" dirty="0"/>
          </a:p>
        </p:txBody>
      </p:sp>
      <p:sp>
        <p:nvSpPr>
          <p:cNvPr id="22" name="Date Placeholder 10">
            <a:extLst>
              <a:ext uri="{FF2B5EF4-FFF2-40B4-BE49-F238E27FC236}">
                <a16:creationId xmlns:a16="http://schemas.microsoft.com/office/drawing/2014/main" id="{FCFE71B3-62EA-47FD-AC55-B1767FB2E672}"/>
              </a:ext>
            </a:extLst>
          </p:cNvPr>
          <p:cNvSpPr txBox="1">
            <a:spLocks/>
          </p:cNvSpPr>
          <p:nvPr/>
        </p:nvSpPr>
        <p:spPr>
          <a:xfrm>
            <a:off x="9432879" y="4699793"/>
            <a:ext cx="2639725" cy="1254009"/>
          </a:xfrm>
          <a:prstGeom prst="rect">
            <a:avLst/>
          </a:prstGeom>
        </p:spPr>
        <p:txBody>
          <a:bodyPr/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ar-BH" b="1" dirty="0"/>
              <a:t>استخدام المتتاليات   والمتسلسلات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BH" b="1" dirty="0"/>
              <a:t>إيجاد مجاميع المتسلسلات الهندسية </a:t>
            </a:r>
            <a:endParaRPr lang="ar-AE" b="1" dirty="0"/>
          </a:p>
        </p:txBody>
      </p:sp>
      <p:pic>
        <p:nvPicPr>
          <p:cNvPr id="27" name="Picture 26" descr="A picture containing diagram&#10;&#10;Description automatically generated">
            <a:extLst>
              <a:ext uri="{FF2B5EF4-FFF2-40B4-BE49-F238E27FC236}">
                <a16:creationId xmlns:a16="http://schemas.microsoft.com/office/drawing/2014/main" id="{48C2E8C8-C0B5-4C01-AC4A-8E7BF54DDF0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7" t="44199" r="6389" b="44176"/>
          <a:stretch/>
        </p:blipFill>
        <p:spPr>
          <a:xfrm>
            <a:off x="5854267" y="6066578"/>
            <a:ext cx="3575004" cy="507185"/>
          </a:xfrm>
          <a:prstGeom prst="rect">
            <a:avLst/>
          </a:prstGeom>
          <a:ln>
            <a:noFill/>
          </a:ln>
        </p:spPr>
      </p:pic>
      <p:pic>
        <p:nvPicPr>
          <p:cNvPr id="29" name="Picture 28" descr="A picture containing diagram&#10;&#10;Description automatically generated">
            <a:extLst>
              <a:ext uri="{FF2B5EF4-FFF2-40B4-BE49-F238E27FC236}">
                <a16:creationId xmlns:a16="http://schemas.microsoft.com/office/drawing/2014/main" id="{398819DE-9C34-4ED3-B6FC-9D2AE063635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7" t="44199" r="6389" b="44176"/>
          <a:stretch/>
        </p:blipFill>
        <p:spPr>
          <a:xfrm>
            <a:off x="2190243" y="6222848"/>
            <a:ext cx="3575004" cy="507185"/>
          </a:xfrm>
          <a:prstGeom prst="rect">
            <a:avLst/>
          </a:prstGeom>
          <a:ln>
            <a:noFill/>
          </a:ln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49132709-58DD-420C-81BF-F689CA084707}"/>
              </a:ext>
            </a:extLst>
          </p:cNvPr>
          <p:cNvSpPr/>
          <p:nvPr/>
        </p:nvSpPr>
        <p:spPr>
          <a:xfrm>
            <a:off x="5979805" y="5918069"/>
            <a:ext cx="2492607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ar-BH" sz="2000" dirty="0">
                <a:solidFill>
                  <a:srgbClr val="FF0000"/>
                </a:solidFill>
                <a:latin typeface="El Maidan _ MagdySoliman" pitchFamily="2" charset="-78"/>
                <a:cs typeface="(AH) Manal Black" pitchFamily="2" charset="-78"/>
              </a:rPr>
              <a:t>ما النسبة المشتركة في المتتالية ؟ </a:t>
            </a:r>
            <a:endParaRPr lang="ar-AE" dirty="0">
              <a:solidFill>
                <a:srgbClr val="FF0000"/>
              </a:solidFill>
              <a:latin typeface="El Maidan _ MagdySoliman" pitchFamily="2" charset="-78"/>
              <a:cs typeface="(AH) Manal Black" pitchFamily="2" charset="-78"/>
            </a:endParaRPr>
          </a:p>
        </p:txBody>
      </p:sp>
      <p:pic>
        <p:nvPicPr>
          <p:cNvPr id="31" name="Picture 30" descr="A picture containing diagram&#10;&#10;Description automatically generated">
            <a:extLst>
              <a:ext uri="{FF2B5EF4-FFF2-40B4-BE49-F238E27FC236}">
                <a16:creationId xmlns:a16="http://schemas.microsoft.com/office/drawing/2014/main" id="{88042AE8-134B-4BC2-AA9D-239F0060405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7" t="44199" r="6389" b="44176"/>
          <a:stretch/>
        </p:blipFill>
        <p:spPr>
          <a:xfrm>
            <a:off x="2180302" y="5309700"/>
            <a:ext cx="3575004" cy="507185"/>
          </a:xfrm>
          <a:prstGeom prst="rect">
            <a:avLst/>
          </a:prstGeom>
          <a:ln>
            <a:noFill/>
          </a:ln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EBACA81A-E4E8-495A-8CC8-4E5FD1086CD6}"/>
              </a:ext>
            </a:extLst>
          </p:cNvPr>
          <p:cNvSpPr/>
          <p:nvPr/>
        </p:nvSpPr>
        <p:spPr>
          <a:xfrm>
            <a:off x="2061175" y="6147925"/>
            <a:ext cx="29254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ar-BH" sz="1600" dirty="0">
                <a:solidFill>
                  <a:schemeClr val="accent5"/>
                </a:solidFill>
                <a:latin typeface="El Maidan _ MagdySoliman" pitchFamily="2" charset="-78"/>
                <a:cs typeface="(AH) Manal Black" pitchFamily="2" charset="-78"/>
              </a:rPr>
              <a:t>قارن بين الفرق المشترك والنسبة المشتركة ؟ </a:t>
            </a:r>
            <a:endParaRPr lang="ar-AE" sz="1400" dirty="0">
              <a:solidFill>
                <a:schemeClr val="accent5"/>
              </a:solidFill>
              <a:latin typeface="El Maidan _ MagdySoliman" pitchFamily="2" charset="-78"/>
              <a:cs typeface="(AH) Manal Black" pitchFamily="2" charset="-78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1A7D26B-3E45-4418-A741-4F5E231691F5}"/>
              </a:ext>
            </a:extLst>
          </p:cNvPr>
          <p:cNvSpPr/>
          <p:nvPr/>
        </p:nvSpPr>
        <p:spPr>
          <a:xfrm>
            <a:off x="1796686" y="5222279"/>
            <a:ext cx="34360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ar-BH" sz="1600" dirty="0">
                <a:solidFill>
                  <a:schemeClr val="accent5"/>
                </a:solidFill>
                <a:latin typeface="El Maidan _ MagdySoliman" pitchFamily="2" charset="-78"/>
                <a:cs typeface="(AH) Manal Black" pitchFamily="2" charset="-78"/>
              </a:rPr>
              <a:t>لماذا لم تعد هذه المتتالية متتالية حسابية ؟ </a:t>
            </a:r>
            <a:endParaRPr lang="ar-AE" sz="1400" dirty="0">
              <a:solidFill>
                <a:schemeClr val="accent5"/>
              </a:solidFill>
              <a:latin typeface="El Maidan _ MagdySoliman" pitchFamily="2" charset="-78"/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93683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2" grpId="0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FC52A60-5A0E-439B-90FA-7077D4D92C51}"/>
              </a:ext>
            </a:extLst>
          </p:cNvPr>
          <p:cNvSpPr/>
          <p:nvPr/>
        </p:nvSpPr>
        <p:spPr>
          <a:xfrm>
            <a:off x="0" y="0"/>
            <a:ext cx="9529763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Date Placeholder 10">
            <a:extLst>
              <a:ext uri="{FF2B5EF4-FFF2-40B4-BE49-F238E27FC236}">
                <a16:creationId xmlns:a16="http://schemas.microsoft.com/office/drawing/2014/main" id="{F8B00D5D-8837-46C3-96A2-87F44DC04A14}"/>
              </a:ext>
            </a:extLst>
          </p:cNvPr>
          <p:cNvSpPr txBox="1">
            <a:spLocks/>
          </p:cNvSpPr>
          <p:nvPr/>
        </p:nvSpPr>
        <p:spPr>
          <a:xfrm>
            <a:off x="9875518" y="2094054"/>
            <a:ext cx="1243149" cy="365125"/>
          </a:xfrm>
          <a:prstGeom prst="rect">
            <a:avLst/>
          </a:prstGeom>
        </p:spPr>
        <p:txBody>
          <a:bodyPr/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136AE20-2819-4673-986C-7AA84B1C9587}" type="datetime5">
              <a:rPr lang="en-US" b="1" smtClean="0"/>
              <a:pPr/>
              <a:t>2-Jan-21</a:t>
            </a:fld>
            <a:endParaRPr lang="ar-AE" b="1" dirty="0"/>
          </a:p>
        </p:txBody>
      </p:sp>
      <p:grpSp>
        <p:nvGrpSpPr>
          <p:cNvPr id="15" name="Google Shape;1465;p42">
            <a:extLst>
              <a:ext uri="{FF2B5EF4-FFF2-40B4-BE49-F238E27FC236}">
                <a16:creationId xmlns:a16="http://schemas.microsoft.com/office/drawing/2014/main" id="{CDFA53A3-89F6-4DB1-B0F2-77D31A7BEA8F}"/>
              </a:ext>
            </a:extLst>
          </p:cNvPr>
          <p:cNvGrpSpPr>
            <a:grpSpLocks/>
          </p:cNvGrpSpPr>
          <p:nvPr/>
        </p:nvGrpSpPr>
        <p:grpSpPr bwMode="auto">
          <a:xfrm>
            <a:off x="296042" y="1757363"/>
            <a:ext cx="9159240" cy="3752509"/>
            <a:chOff x="459200" y="2611986"/>
            <a:chExt cx="8220236" cy="855522"/>
          </a:xfrm>
        </p:grpSpPr>
        <p:sp>
          <p:nvSpPr>
            <p:cNvPr id="16" name="Google Shape;1468;p42">
              <a:extLst>
                <a:ext uri="{FF2B5EF4-FFF2-40B4-BE49-F238E27FC236}">
                  <a16:creationId xmlns:a16="http://schemas.microsoft.com/office/drawing/2014/main" id="{B57F03ED-F8A7-4E19-B5CE-A603AAFA712A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200" y="2611986"/>
              <a:ext cx="8220236" cy="855522"/>
            </a:xfrm>
            <a:custGeom>
              <a:avLst/>
              <a:gdLst>
                <a:gd name="T0" fmla="*/ 2147483646 w 23435"/>
                <a:gd name="T1" fmla="*/ 0 h 2439"/>
                <a:gd name="T2" fmla="*/ 2147483646 w 23435"/>
                <a:gd name="T3" fmla="*/ 2147483646 h 2439"/>
                <a:gd name="T4" fmla="*/ 2147483646 w 23435"/>
                <a:gd name="T5" fmla="*/ 2147483646 h 2439"/>
                <a:gd name="T6" fmla="*/ 2147483646 w 23435"/>
                <a:gd name="T7" fmla="*/ 2147483646 h 2439"/>
                <a:gd name="T8" fmla="*/ 2147483646 w 23435"/>
                <a:gd name="T9" fmla="*/ 2147483646 h 2439"/>
                <a:gd name="T10" fmla="*/ 2147483646 w 23435"/>
                <a:gd name="T11" fmla="*/ 2147483646 h 2439"/>
                <a:gd name="T12" fmla="*/ 2147483646 w 23435"/>
                <a:gd name="T13" fmla="*/ 2147483646 h 2439"/>
                <a:gd name="T14" fmla="*/ 2147483646 w 23435"/>
                <a:gd name="T15" fmla="*/ 0 h 2439"/>
                <a:gd name="T16" fmla="*/ 2147483646 w 23435"/>
                <a:gd name="T17" fmla="*/ 0 h 243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435" h="2439" extrusionOk="0">
                  <a:moveTo>
                    <a:pt x="132" y="0"/>
                  </a:moveTo>
                  <a:cubicBezTo>
                    <a:pt x="54" y="0"/>
                    <a:pt x="1" y="53"/>
                    <a:pt x="1" y="134"/>
                  </a:cubicBezTo>
                  <a:lnTo>
                    <a:pt x="1" y="2333"/>
                  </a:lnTo>
                  <a:cubicBezTo>
                    <a:pt x="1" y="2386"/>
                    <a:pt x="54" y="2439"/>
                    <a:pt x="132" y="2439"/>
                  </a:cubicBezTo>
                  <a:lnTo>
                    <a:pt x="23301" y="2439"/>
                  </a:lnTo>
                  <a:cubicBezTo>
                    <a:pt x="23382" y="2439"/>
                    <a:pt x="23435" y="2386"/>
                    <a:pt x="23435" y="2333"/>
                  </a:cubicBezTo>
                  <a:lnTo>
                    <a:pt x="23435" y="134"/>
                  </a:lnTo>
                  <a:cubicBezTo>
                    <a:pt x="23435" y="53"/>
                    <a:pt x="23382" y="0"/>
                    <a:pt x="23301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00" tIns="121900" rIns="121900" bIns="121900" anchor="ctr"/>
            <a:lstStyle/>
            <a:p>
              <a:endParaRPr lang="en-US" sz="2400" dirty="0"/>
            </a:p>
          </p:txBody>
        </p:sp>
        <p:sp>
          <p:nvSpPr>
            <p:cNvPr id="17" name="Google Shape;1469;p42">
              <a:extLst>
                <a:ext uri="{FF2B5EF4-FFF2-40B4-BE49-F238E27FC236}">
                  <a16:creationId xmlns:a16="http://schemas.microsoft.com/office/drawing/2014/main" id="{AF96A959-0BC9-4952-904B-E88871900F8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211" y="2611986"/>
              <a:ext cx="1239597" cy="855522"/>
            </a:xfrm>
            <a:custGeom>
              <a:avLst/>
              <a:gdLst>
                <a:gd name="T0" fmla="*/ 2147483646 w 4773"/>
                <a:gd name="T1" fmla="*/ 0 h 2439"/>
                <a:gd name="T2" fmla="*/ 2147483646 w 4773"/>
                <a:gd name="T3" fmla="*/ 2147483646 h 2439"/>
                <a:gd name="T4" fmla="*/ 2147483646 w 4773"/>
                <a:gd name="T5" fmla="*/ 2147483646 h 2439"/>
                <a:gd name="T6" fmla="*/ 2147483646 w 4773"/>
                <a:gd name="T7" fmla="*/ 2147483646 h 2439"/>
                <a:gd name="T8" fmla="*/ 2147483646 w 4773"/>
                <a:gd name="T9" fmla="*/ 2147483646 h 2439"/>
                <a:gd name="T10" fmla="*/ 2147483646 w 4773"/>
                <a:gd name="T11" fmla="*/ 0 h 2439"/>
                <a:gd name="T12" fmla="*/ 2147483646 w 4773"/>
                <a:gd name="T13" fmla="*/ 0 h 243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773" h="2439" extrusionOk="0">
                  <a:moveTo>
                    <a:pt x="185" y="0"/>
                  </a:moveTo>
                  <a:cubicBezTo>
                    <a:pt x="79" y="0"/>
                    <a:pt x="1" y="81"/>
                    <a:pt x="1" y="187"/>
                  </a:cubicBezTo>
                  <a:lnTo>
                    <a:pt x="1" y="2280"/>
                  </a:lnTo>
                  <a:cubicBezTo>
                    <a:pt x="1" y="2360"/>
                    <a:pt x="79" y="2439"/>
                    <a:pt x="185" y="2439"/>
                  </a:cubicBezTo>
                  <a:lnTo>
                    <a:pt x="4773" y="2439"/>
                  </a:lnTo>
                  <a:lnTo>
                    <a:pt x="4773" y="0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00" tIns="121900" rIns="121900" bIns="121900" anchor="ctr"/>
            <a:lstStyle/>
            <a:p>
              <a:endParaRPr lang="en-US" sz="2400"/>
            </a:p>
          </p:txBody>
        </p:sp>
      </p:grpSp>
      <p:pic>
        <p:nvPicPr>
          <p:cNvPr id="19" name="Picture 1">
            <a:extLst>
              <a:ext uri="{FF2B5EF4-FFF2-40B4-BE49-F238E27FC236}">
                <a16:creationId xmlns:a16="http://schemas.microsoft.com/office/drawing/2014/main" id="{CE5CA398-B29E-4B79-9310-8AA5EEB118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6" t="29250" r="7500" b="32214"/>
          <a:stretch>
            <a:fillRect/>
          </a:stretch>
        </p:blipFill>
        <p:spPr bwMode="auto">
          <a:xfrm>
            <a:off x="445873" y="2175774"/>
            <a:ext cx="8859577" cy="29156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92E3ADB-9C02-4B29-A82F-DE4976C9D0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1982" y="70341"/>
            <a:ext cx="3533300" cy="1539741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E6FD79AC-0B1E-4883-A0F0-1DDC9AD60C00}"/>
              </a:ext>
            </a:extLst>
          </p:cNvPr>
          <p:cNvSpPr txBox="1"/>
          <p:nvPr/>
        </p:nvSpPr>
        <p:spPr>
          <a:xfrm>
            <a:off x="6035881" y="517131"/>
            <a:ext cx="31967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BH" sz="4800" dirty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(AH) Manal Black" pitchFamily="2" charset="-78"/>
              </a:rPr>
              <a:t>المفاهيم الأساسية </a:t>
            </a:r>
            <a:endParaRPr lang="en-US" sz="4800" dirty="0">
              <a:ln w="0"/>
              <a:solidFill>
                <a:schemeClr val="accent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(AH) Manal Black" pitchFamily="2" charset="-78"/>
            </a:endParaRPr>
          </a:p>
        </p:txBody>
      </p:sp>
      <p:sp>
        <p:nvSpPr>
          <p:cNvPr id="36" name="Date Placeholder 10">
            <a:extLst>
              <a:ext uri="{FF2B5EF4-FFF2-40B4-BE49-F238E27FC236}">
                <a16:creationId xmlns:a16="http://schemas.microsoft.com/office/drawing/2014/main" id="{FECE6F84-6445-452F-B005-A8FC90609ADE}"/>
              </a:ext>
            </a:extLst>
          </p:cNvPr>
          <p:cNvSpPr txBox="1">
            <a:spLocks/>
          </p:cNvSpPr>
          <p:nvPr/>
        </p:nvSpPr>
        <p:spPr>
          <a:xfrm>
            <a:off x="9552275" y="3155155"/>
            <a:ext cx="2639725" cy="365125"/>
          </a:xfrm>
          <a:prstGeom prst="rect">
            <a:avLst/>
          </a:prstGeom>
        </p:spPr>
        <p:txBody>
          <a:bodyPr/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BH" b="1" dirty="0"/>
              <a:t>المتتاليات والمتسلسلات </a:t>
            </a:r>
          </a:p>
          <a:p>
            <a:pPr algn="ctr"/>
            <a:r>
              <a:rPr lang="ar-BH" b="1" dirty="0"/>
              <a:t>الهندسية </a:t>
            </a:r>
            <a:endParaRPr lang="ar-AE" b="1" dirty="0"/>
          </a:p>
        </p:txBody>
      </p:sp>
      <p:sp>
        <p:nvSpPr>
          <p:cNvPr id="37" name="Date Placeholder 10">
            <a:extLst>
              <a:ext uri="{FF2B5EF4-FFF2-40B4-BE49-F238E27FC236}">
                <a16:creationId xmlns:a16="http://schemas.microsoft.com/office/drawing/2014/main" id="{D8749A74-F91B-4404-8509-FD6DFF5E2645}"/>
              </a:ext>
            </a:extLst>
          </p:cNvPr>
          <p:cNvSpPr txBox="1">
            <a:spLocks/>
          </p:cNvSpPr>
          <p:nvPr/>
        </p:nvSpPr>
        <p:spPr>
          <a:xfrm>
            <a:off x="9432879" y="4699793"/>
            <a:ext cx="2639725" cy="1254009"/>
          </a:xfrm>
          <a:prstGeom prst="rect">
            <a:avLst/>
          </a:prstGeom>
        </p:spPr>
        <p:txBody>
          <a:bodyPr/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ar-BH" b="1" dirty="0"/>
              <a:t>استخدام المتتاليات   والمتسلسلات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BH" b="1" dirty="0"/>
              <a:t>إيجاد مجاميع المتسلسلات الهندسية </a:t>
            </a:r>
            <a:endParaRPr lang="ar-AE" b="1" dirty="0"/>
          </a:p>
        </p:txBody>
      </p:sp>
    </p:spTree>
    <p:extLst>
      <p:ext uri="{BB962C8B-B14F-4D97-AF65-F5344CB8AC3E}">
        <p14:creationId xmlns:p14="http://schemas.microsoft.com/office/powerpoint/2010/main" val="39913145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89759-351A-42C0-90A8-DAD282D8AC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36331" y="2058670"/>
            <a:ext cx="1282336" cy="365125"/>
          </a:xfrm>
        </p:spPr>
        <p:txBody>
          <a:bodyPr/>
          <a:lstStyle/>
          <a:p>
            <a:fld id="{9EC3A83D-6CCE-4A77-B5FF-F8FA8D2053F6}" type="datetime5">
              <a:rPr lang="en-US" b="1" smtClean="0"/>
              <a:t>2-Jan-21</a:t>
            </a:fld>
            <a:endParaRPr lang="ar-AE" b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E59905B-F487-4AA8-9280-352836298272}"/>
              </a:ext>
            </a:extLst>
          </p:cNvPr>
          <p:cNvSpPr/>
          <p:nvPr/>
        </p:nvSpPr>
        <p:spPr>
          <a:xfrm>
            <a:off x="0" y="0"/>
            <a:ext cx="9529763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40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(AH) Manal Black" pitchFamily="2" charset="-7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5857D82-0D4C-4CEA-96DA-6A93A3CAC1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6411" b="-6396"/>
          <a:stretch/>
        </p:blipFill>
        <p:spPr>
          <a:xfrm rot="10800000">
            <a:off x="1714499" y="201036"/>
            <a:ext cx="7786688" cy="58477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DE92D01-594D-47E5-A855-1471FCC794A6}"/>
              </a:ext>
            </a:extLst>
          </p:cNvPr>
          <p:cNvSpPr/>
          <p:nvPr/>
        </p:nvSpPr>
        <p:spPr>
          <a:xfrm>
            <a:off x="5173646" y="159260"/>
            <a:ext cx="24769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ar-AE" sz="3600" dirty="0">
                <a:solidFill>
                  <a:schemeClr val="accent1"/>
                </a:solidFill>
                <a:latin typeface="Times New Roman" pitchFamily="18" charset="0"/>
                <a:cs typeface="(AH) Manal Black" pitchFamily="2" charset="-78"/>
              </a:rPr>
              <a:t>إيجاد الحد النوني</a:t>
            </a:r>
            <a:endParaRPr lang="en-US" sz="3600" dirty="0">
              <a:solidFill>
                <a:schemeClr val="accent1"/>
              </a:solidFill>
              <a:latin typeface="Times New Roman" pitchFamily="18" charset="0"/>
              <a:cs typeface="(AH) Manal Black" pitchFamily="2" charset="-7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A6FB516-D4BC-4C6A-834B-DCC0D7CCB67D}"/>
              </a:ext>
            </a:extLst>
          </p:cNvPr>
          <p:cNvSpPr/>
          <p:nvPr/>
        </p:nvSpPr>
        <p:spPr>
          <a:xfrm>
            <a:off x="8104651" y="201039"/>
            <a:ext cx="13965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ar-BH" sz="3200" dirty="0">
                <a:solidFill>
                  <a:srgbClr val="C00000"/>
                </a:solidFill>
                <a:latin typeface="Times New Roman" pitchFamily="18" charset="0"/>
                <a:cs typeface="(AH) Manal Black" pitchFamily="2" charset="-78"/>
              </a:rPr>
              <a:t>مثال (1) </a:t>
            </a:r>
            <a:endParaRPr lang="en-US" sz="3200" dirty="0">
              <a:solidFill>
                <a:srgbClr val="C00000"/>
              </a:solidFill>
              <a:latin typeface="Times New Roman" pitchFamily="18" charset="0"/>
              <a:cs typeface="(AH) Manal Black" pitchFamily="2" charset="-78"/>
            </a:endParaRPr>
          </a:p>
        </p:txBody>
      </p:sp>
      <p:pic>
        <p:nvPicPr>
          <p:cNvPr id="14" name="Picture 1">
            <a:extLst>
              <a:ext uri="{FF2B5EF4-FFF2-40B4-BE49-F238E27FC236}">
                <a16:creationId xmlns:a16="http://schemas.microsoft.com/office/drawing/2014/main" id="{3DCE01FE-6C0E-4DF8-A134-0554B0EF50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99" t="58893" r="9167" b="32214"/>
          <a:stretch>
            <a:fillRect/>
          </a:stretch>
        </p:blipFill>
        <p:spPr bwMode="auto">
          <a:xfrm>
            <a:off x="20428" y="1006625"/>
            <a:ext cx="9509335" cy="75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AA36CAE-9FE5-44C0-B018-38BC726FE0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6836"/>
          <a:stretch/>
        </p:blipFill>
        <p:spPr>
          <a:xfrm>
            <a:off x="561796" y="2021766"/>
            <a:ext cx="8653642" cy="91193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6A93569-BF1D-465E-8ED2-5144388C7D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164" b="59899"/>
          <a:stretch/>
        </p:blipFill>
        <p:spPr>
          <a:xfrm>
            <a:off x="561796" y="2933700"/>
            <a:ext cx="8653642" cy="6667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6E2A7EF-8E69-4160-82E2-42A8A9FB73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0100" b="49739"/>
          <a:stretch/>
        </p:blipFill>
        <p:spPr>
          <a:xfrm>
            <a:off x="561796" y="3600450"/>
            <a:ext cx="8653642" cy="4000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94B1649-EB94-47F6-89D1-C049BE8B72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0262" b="39576"/>
          <a:stretch/>
        </p:blipFill>
        <p:spPr>
          <a:xfrm>
            <a:off x="561796" y="4000500"/>
            <a:ext cx="8653642" cy="4000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11F67ED-478F-4053-888B-EB900B6D8A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7037" b="29414"/>
          <a:stretch/>
        </p:blipFill>
        <p:spPr>
          <a:xfrm>
            <a:off x="561796" y="4267200"/>
            <a:ext cx="8653642" cy="5334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02D4352-EEFD-4E30-9B99-807AB9F9F1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7198" b="11027"/>
          <a:stretch/>
        </p:blipFill>
        <p:spPr>
          <a:xfrm>
            <a:off x="561796" y="4667250"/>
            <a:ext cx="8653642" cy="8572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42370D5-0915-410C-9610-121519FA761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8973"/>
          <a:stretch/>
        </p:blipFill>
        <p:spPr>
          <a:xfrm>
            <a:off x="561796" y="5524500"/>
            <a:ext cx="8653642" cy="434116"/>
          </a:xfrm>
          <a:prstGeom prst="rect">
            <a:avLst/>
          </a:prstGeom>
        </p:spPr>
      </p:pic>
      <p:sp>
        <p:nvSpPr>
          <p:cNvPr id="22" name="Date Placeholder 10">
            <a:extLst>
              <a:ext uri="{FF2B5EF4-FFF2-40B4-BE49-F238E27FC236}">
                <a16:creationId xmlns:a16="http://schemas.microsoft.com/office/drawing/2014/main" id="{921DE7CC-706B-40E2-B507-63AED4C35C09}"/>
              </a:ext>
            </a:extLst>
          </p:cNvPr>
          <p:cNvSpPr txBox="1">
            <a:spLocks/>
          </p:cNvSpPr>
          <p:nvPr/>
        </p:nvSpPr>
        <p:spPr>
          <a:xfrm>
            <a:off x="9552275" y="3155155"/>
            <a:ext cx="2639725" cy="365125"/>
          </a:xfrm>
          <a:prstGeom prst="rect">
            <a:avLst/>
          </a:prstGeom>
        </p:spPr>
        <p:txBody>
          <a:bodyPr/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BH" b="1" dirty="0"/>
              <a:t>المتتاليات والمتسلسلات </a:t>
            </a:r>
          </a:p>
          <a:p>
            <a:pPr algn="ctr"/>
            <a:r>
              <a:rPr lang="ar-BH" b="1" dirty="0"/>
              <a:t>الهندسية </a:t>
            </a:r>
            <a:endParaRPr lang="ar-AE" b="1" dirty="0"/>
          </a:p>
        </p:txBody>
      </p:sp>
      <p:sp>
        <p:nvSpPr>
          <p:cNvPr id="23" name="Date Placeholder 10">
            <a:extLst>
              <a:ext uri="{FF2B5EF4-FFF2-40B4-BE49-F238E27FC236}">
                <a16:creationId xmlns:a16="http://schemas.microsoft.com/office/drawing/2014/main" id="{A465EF55-7FE3-4EDC-90E9-DC080A6E4205}"/>
              </a:ext>
            </a:extLst>
          </p:cNvPr>
          <p:cNvSpPr txBox="1">
            <a:spLocks/>
          </p:cNvSpPr>
          <p:nvPr/>
        </p:nvSpPr>
        <p:spPr>
          <a:xfrm>
            <a:off x="9432879" y="4699793"/>
            <a:ext cx="2639725" cy="1254009"/>
          </a:xfrm>
          <a:prstGeom prst="rect">
            <a:avLst/>
          </a:prstGeom>
        </p:spPr>
        <p:txBody>
          <a:bodyPr/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ar-BH" b="1" dirty="0"/>
              <a:t>استخدام المتتاليات   والمتسلسلات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BH" b="1" dirty="0"/>
              <a:t>إيجاد مجاميع المتسلسلات الهندسية </a:t>
            </a:r>
            <a:endParaRPr lang="ar-AE" b="1" dirty="0"/>
          </a:p>
        </p:txBody>
      </p:sp>
    </p:spTree>
    <p:extLst>
      <p:ext uri="{BB962C8B-B14F-4D97-AF65-F5344CB8AC3E}">
        <p14:creationId xmlns:p14="http://schemas.microsoft.com/office/powerpoint/2010/main" val="26987244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CC72B82-58B9-4553-91DE-5724DD3E3A1E}"/>
              </a:ext>
            </a:extLst>
          </p:cNvPr>
          <p:cNvSpPr/>
          <p:nvPr/>
        </p:nvSpPr>
        <p:spPr>
          <a:xfrm>
            <a:off x="0" y="0"/>
            <a:ext cx="9529763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6" name="Google Shape;1465;p42">
            <a:extLst>
              <a:ext uri="{FF2B5EF4-FFF2-40B4-BE49-F238E27FC236}">
                <a16:creationId xmlns:a16="http://schemas.microsoft.com/office/drawing/2014/main" id="{C268BF67-4964-4741-8141-AD2473EA376E}"/>
              </a:ext>
            </a:extLst>
          </p:cNvPr>
          <p:cNvGrpSpPr>
            <a:grpSpLocks/>
          </p:cNvGrpSpPr>
          <p:nvPr/>
        </p:nvGrpSpPr>
        <p:grpSpPr bwMode="auto">
          <a:xfrm>
            <a:off x="296042" y="1757363"/>
            <a:ext cx="9159240" cy="3752509"/>
            <a:chOff x="459200" y="2611986"/>
            <a:chExt cx="8220236" cy="855522"/>
          </a:xfrm>
        </p:grpSpPr>
        <p:sp>
          <p:nvSpPr>
            <p:cNvPr id="17" name="Google Shape;1468;p42">
              <a:extLst>
                <a:ext uri="{FF2B5EF4-FFF2-40B4-BE49-F238E27FC236}">
                  <a16:creationId xmlns:a16="http://schemas.microsoft.com/office/drawing/2014/main" id="{2D043907-2495-4E15-9788-9393EDEF412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200" y="2611986"/>
              <a:ext cx="8220236" cy="855522"/>
            </a:xfrm>
            <a:custGeom>
              <a:avLst/>
              <a:gdLst>
                <a:gd name="T0" fmla="*/ 2147483646 w 23435"/>
                <a:gd name="T1" fmla="*/ 0 h 2439"/>
                <a:gd name="T2" fmla="*/ 2147483646 w 23435"/>
                <a:gd name="T3" fmla="*/ 2147483646 h 2439"/>
                <a:gd name="T4" fmla="*/ 2147483646 w 23435"/>
                <a:gd name="T5" fmla="*/ 2147483646 h 2439"/>
                <a:gd name="T6" fmla="*/ 2147483646 w 23435"/>
                <a:gd name="T7" fmla="*/ 2147483646 h 2439"/>
                <a:gd name="T8" fmla="*/ 2147483646 w 23435"/>
                <a:gd name="T9" fmla="*/ 2147483646 h 2439"/>
                <a:gd name="T10" fmla="*/ 2147483646 w 23435"/>
                <a:gd name="T11" fmla="*/ 2147483646 h 2439"/>
                <a:gd name="T12" fmla="*/ 2147483646 w 23435"/>
                <a:gd name="T13" fmla="*/ 2147483646 h 2439"/>
                <a:gd name="T14" fmla="*/ 2147483646 w 23435"/>
                <a:gd name="T15" fmla="*/ 0 h 2439"/>
                <a:gd name="T16" fmla="*/ 2147483646 w 23435"/>
                <a:gd name="T17" fmla="*/ 0 h 243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435" h="2439" extrusionOk="0">
                  <a:moveTo>
                    <a:pt x="132" y="0"/>
                  </a:moveTo>
                  <a:cubicBezTo>
                    <a:pt x="54" y="0"/>
                    <a:pt x="1" y="53"/>
                    <a:pt x="1" y="134"/>
                  </a:cubicBezTo>
                  <a:lnTo>
                    <a:pt x="1" y="2333"/>
                  </a:lnTo>
                  <a:cubicBezTo>
                    <a:pt x="1" y="2386"/>
                    <a:pt x="54" y="2439"/>
                    <a:pt x="132" y="2439"/>
                  </a:cubicBezTo>
                  <a:lnTo>
                    <a:pt x="23301" y="2439"/>
                  </a:lnTo>
                  <a:cubicBezTo>
                    <a:pt x="23382" y="2439"/>
                    <a:pt x="23435" y="2386"/>
                    <a:pt x="23435" y="2333"/>
                  </a:cubicBezTo>
                  <a:lnTo>
                    <a:pt x="23435" y="134"/>
                  </a:lnTo>
                  <a:cubicBezTo>
                    <a:pt x="23435" y="53"/>
                    <a:pt x="23382" y="0"/>
                    <a:pt x="23301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00" tIns="121900" rIns="121900" bIns="121900" anchor="ctr"/>
            <a:lstStyle/>
            <a:p>
              <a:endParaRPr lang="en-US" sz="2400" dirty="0"/>
            </a:p>
          </p:txBody>
        </p:sp>
        <p:sp>
          <p:nvSpPr>
            <p:cNvPr id="18" name="Google Shape;1469;p42">
              <a:extLst>
                <a:ext uri="{FF2B5EF4-FFF2-40B4-BE49-F238E27FC236}">
                  <a16:creationId xmlns:a16="http://schemas.microsoft.com/office/drawing/2014/main" id="{3962F583-5DA5-4BD9-A1C8-D434973A5C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211" y="2611986"/>
              <a:ext cx="1239597" cy="855522"/>
            </a:xfrm>
            <a:custGeom>
              <a:avLst/>
              <a:gdLst>
                <a:gd name="T0" fmla="*/ 2147483646 w 4773"/>
                <a:gd name="T1" fmla="*/ 0 h 2439"/>
                <a:gd name="T2" fmla="*/ 2147483646 w 4773"/>
                <a:gd name="T3" fmla="*/ 2147483646 h 2439"/>
                <a:gd name="T4" fmla="*/ 2147483646 w 4773"/>
                <a:gd name="T5" fmla="*/ 2147483646 h 2439"/>
                <a:gd name="T6" fmla="*/ 2147483646 w 4773"/>
                <a:gd name="T7" fmla="*/ 2147483646 h 2439"/>
                <a:gd name="T8" fmla="*/ 2147483646 w 4773"/>
                <a:gd name="T9" fmla="*/ 2147483646 h 2439"/>
                <a:gd name="T10" fmla="*/ 2147483646 w 4773"/>
                <a:gd name="T11" fmla="*/ 0 h 2439"/>
                <a:gd name="T12" fmla="*/ 2147483646 w 4773"/>
                <a:gd name="T13" fmla="*/ 0 h 243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773" h="2439" extrusionOk="0">
                  <a:moveTo>
                    <a:pt x="185" y="0"/>
                  </a:moveTo>
                  <a:cubicBezTo>
                    <a:pt x="79" y="0"/>
                    <a:pt x="1" y="81"/>
                    <a:pt x="1" y="187"/>
                  </a:cubicBezTo>
                  <a:lnTo>
                    <a:pt x="1" y="2280"/>
                  </a:lnTo>
                  <a:cubicBezTo>
                    <a:pt x="1" y="2360"/>
                    <a:pt x="79" y="2439"/>
                    <a:pt x="185" y="2439"/>
                  </a:cubicBezTo>
                  <a:lnTo>
                    <a:pt x="4773" y="2439"/>
                  </a:lnTo>
                  <a:lnTo>
                    <a:pt x="4773" y="0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00" tIns="121900" rIns="121900" bIns="121900" anchor="ctr"/>
            <a:lstStyle/>
            <a:p>
              <a:endParaRPr lang="en-US" sz="2400"/>
            </a:p>
          </p:txBody>
        </p: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864EFC-BEC3-4C4E-B609-E36D1FE73E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98306" y="2045465"/>
            <a:ext cx="1321524" cy="365125"/>
          </a:xfrm>
        </p:spPr>
        <p:txBody>
          <a:bodyPr/>
          <a:lstStyle/>
          <a:p>
            <a:fld id="{DD42B390-9FA9-4944-987A-C0F5D996684D}" type="datetime5">
              <a:rPr lang="en-US" b="1" smtClean="0"/>
              <a:t>2-Jan-21</a:t>
            </a:fld>
            <a:endParaRPr lang="ar-AE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F4A17FE-453B-4636-AD85-94480EE345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42" y="4692467"/>
            <a:ext cx="2268248" cy="17586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B9A58F2-C5BB-4CC6-9B73-CC5F909DD09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3741"/>
          <a:stretch/>
        </p:blipFill>
        <p:spPr>
          <a:xfrm>
            <a:off x="1973293" y="4650319"/>
            <a:ext cx="1827227" cy="7221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EF12535-6FBC-4E7D-8FCB-510CD83F21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5992" y="2754312"/>
            <a:ext cx="8899339" cy="1758610"/>
          </a:xfrm>
          <a:prstGeom prst="rect">
            <a:avLst/>
          </a:prstGeom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425EBA62-F6B3-46EC-9451-7B52BDDDF5A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2968">
            <a:off x="7244905" y="516227"/>
            <a:ext cx="2180401" cy="218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10 Minute Countdown Timer">
            <a:hlinkClick r:id="" action="ppaction://media"/>
            <a:extLst>
              <a:ext uri="{FF2B5EF4-FFF2-40B4-BE49-F238E27FC236}">
                <a16:creationId xmlns:a16="http://schemas.microsoft.com/office/drawing/2014/main" id="{D01F2CF7-605C-4041-A1F2-3AC1CB4AEF3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8610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96042" y="259581"/>
            <a:ext cx="2418461" cy="1360384"/>
          </a:xfrm>
          <a:prstGeom prst="rect">
            <a:avLst/>
          </a:prstGeom>
        </p:spPr>
      </p:pic>
      <p:sp>
        <p:nvSpPr>
          <p:cNvPr id="20" name="Date Placeholder 10">
            <a:extLst>
              <a:ext uri="{FF2B5EF4-FFF2-40B4-BE49-F238E27FC236}">
                <a16:creationId xmlns:a16="http://schemas.microsoft.com/office/drawing/2014/main" id="{952CF959-3749-4980-89F2-01BEE781DDCB}"/>
              </a:ext>
            </a:extLst>
          </p:cNvPr>
          <p:cNvSpPr txBox="1">
            <a:spLocks/>
          </p:cNvSpPr>
          <p:nvPr/>
        </p:nvSpPr>
        <p:spPr>
          <a:xfrm>
            <a:off x="9552275" y="3155155"/>
            <a:ext cx="2639725" cy="365125"/>
          </a:xfrm>
          <a:prstGeom prst="rect">
            <a:avLst/>
          </a:prstGeom>
        </p:spPr>
        <p:txBody>
          <a:bodyPr/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BH" b="1" dirty="0"/>
              <a:t>المتتاليات والمتسلسلات </a:t>
            </a:r>
          </a:p>
          <a:p>
            <a:pPr algn="ctr"/>
            <a:r>
              <a:rPr lang="ar-BH" b="1" dirty="0"/>
              <a:t>الهندسية </a:t>
            </a:r>
            <a:endParaRPr lang="ar-AE" b="1" dirty="0"/>
          </a:p>
        </p:txBody>
      </p:sp>
      <p:sp>
        <p:nvSpPr>
          <p:cNvPr id="21" name="Date Placeholder 10">
            <a:extLst>
              <a:ext uri="{FF2B5EF4-FFF2-40B4-BE49-F238E27FC236}">
                <a16:creationId xmlns:a16="http://schemas.microsoft.com/office/drawing/2014/main" id="{B76FBFB5-5F59-4330-8DF4-1B2E51ECE149}"/>
              </a:ext>
            </a:extLst>
          </p:cNvPr>
          <p:cNvSpPr txBox="1">
            <a:spLocks/>
          </p:cNvSpPr>
          <p:nvPr/>
        </p:nvSpPr>
        <p:spPr>
          <a:xfrm>
            <a:off x="9432879" y="4699793"/>
            <a:ext cx="2639725" cy="1254009"/>
          </a:xfrm>
          <a:prstGeom prst="rect">
            <a:avLst/>
          </a:prstGeom>
        </p:spPr>
        <p:txBody>
          <a:bodyPr/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ar-BH" b="1" dirty="0"/>
              <a:t>استخدام المتتاليات   والمتسلسلات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BH" b="1" dirty="0"/>
              <a:t>إيجاد مجاميع المتسلسلات الهندسية </a:t>
            </a:r>
            <a:endParaRPr lang="ar-AE" b="1" dirty="0"/>
          </a:p>
        </p:txBody>
      </p:sp>
    </p:spTree>
    <p:extLst>
      <p:ext uri="{BB962C8B-B14F-4D97-AF65-F5344CB8AC3E}">
        <p14:creationId xmlns:p14="http://schemas.microsoft.com/office/powerpoint/2010/main" val="10426381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25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89759-351A-42C0-90A8-DAD282D8AC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36331" y="2058670"/>
            <a:ext cx="1282336" cy="365125"/>
          </a:xfrm>
        </p:spPr>
        <p:txBody>
          <a:bodyPr/>
          <a:lstStyle/>
          <a:p>
            <a:fld id="{9EC3A83D-6CCE-4A77-B5FF-F8FA8D2053F6}" type="datetime5">
              <a:rPr lang="en-US" b="1" smtClean="0"/>
              <a:t>2-Jan-21</a:t>
            </a:fld>
            <a:endParaRPr lang="ar-AE" b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E59905B-F487-4AA8-9280-352836298272}"/>
              </a:ext>
            </a:extLst>
          </p:cNvPr>
          <p:cNvSpPr/>
          <p:nvPr/>
        </p:nvSpPr>
        <p:spPr>
          <a:xfrm>
            <a:off x="0" y="0"/>
            <a:ext cx="9529763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40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(AH) Manal Black" pitchFamily="2" charset="-7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5857D82-0D4C-4CEA-96DA-6A93A3CAC1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6411" b="-6396"/>
          <a:stretch/>
        </p:blipFill>
        <p:spPr>
          <a:xfrm rot="10800000">
            <a:off x="1714499" y="165763"/>
            <a:ext cx="7786688" cy="58477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DE92D01-594D-47E5-A855-1471FCC794A6}"/>
              </a:ext>
            </a:extLst>
          </p:cNvPr>
          <p:cNvSpPr/>
          <p:nvPr/>
        </p:nvSpPr>
        <p:spPr>
          <a:xfrm>
            <a:off x="4599722" y="162370"/>
            <a:ext cx="33698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ar-BH" sz="3600" dirty="0">
                <a:solidFill>
                  <a:schemeClr val="accent1"/>
                </a:solidFill>
                <a:latin typeface="Times New Roman" pitchFamily="18" charset="0"/>
                <a:cs typeface="(AH) Manal Black" pitchFamily="2" charset="-78"/>
              </a:rPr>
              <a:t>كتابة معادلة</a:t>
            </a:r>
            <a:r>
              <a:rPr lang="ar-AE" sz="3600" dirty="0">
                <a:solidFill>
                  <a:schemeClr val="accent1"/>
                </a:solidFill>
                <a:latin typeface="Times New Roman" pitchFamily="18" charset="0"/>
                <a:cs typeface="(AH) Manal Black" pitchFamily="2" charset="-78"/>
              </a:rPr>
              <a:t> </a:t>
            </a:r>
            <a:r>
              <a:rPr lang="ar-BH" sz="3600" dirty="0">
                <a:solidFill>
                  <a:schemeClr val="accent1"/>
                </a:solidFill>
                <a:latin typeface="Times New Roman" pitchFamily="18" charset="0"/>
                <a:cs typeface="(AH) Manal Black" pitchFamily="2" charset="-78"/>
              </a:rPr>
              <a:t>للحد</a:t>
            </a:r>
            <a:r>
              <a:rPr lang="ar-AE" sz="3600" dirty="0">
                <a:solidFill>
                  <a:schemeClr val="accent1"/>
                </a:solidFill>
                <a:latin typeface="Times New Roman" pitchFamily="18" charset="0"/>
                <a:cs typeface="(AH) Manal Black" pitchFamily="2" charset="-78"/>
              </a:rPr>
              <a:t> النوني</a:t>
            </a:r>
            <a:endParaRPr lang="en-US" sz="3600" dirty="0">
              <a:solidFill>
                <a:schemeClr val="accent1"/>
              </a:solidFill>
              <a:latin typeface="Times New Roman" pitchFamily="18" charset="0"/>
              <a:cs typeface="(AH) Manal Black" pitchFamily="2" charset="-7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A6FB516-D4BC-4C6A-834B-DCC0D7CCB67D}"/>
              </a:ext>
            </a:extLst>
          </p:cNvPr>
          <p:cNvSpPr/>
          <p:nvPr/>
        </p:nvSpPr>
        <p:spPr>
          <a:xfrm>
            <a:off x="8104651" y="201039"/>
            <a:ext cx="13965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ar-BH" sz="3200" dirty="0">
                <a:solidFill>
                  <a:srgbClr val="C00000"/>
                </a:solidFill>
                <a:latin typeface="Times New Roman" pitchFamily="18" charset="0"/>
                <a:cs typeface="(AH) Manal Black" pitchFamily="2" charset="-78"/>
              </a:rPr>
              <a:t>مثال (2) </a:t>
            </a:r>
            <a:endParaRPr lang="en-US" sz="3200" dirty="0">
              <a:solidFill>
                <a:srgbClr val="C00000"/>
              </a:solidFill>
              <a:latin typeface="Times New Roman" pitchFamily="18" charset="0"/>
              <a:cs typeface="(AH) Manal Black" pitchFamily="2" charset="-78"/>
            </a:endParaRPr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11DA9FA6-336A-47AE-BF8E-83D24DAF04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01" t="11462" r="20000" b="84091"/>
          <a:stretch>
            <a:fillRect/>
          </a:stretch>
        </p:blipFill>
        <p:spPr bwMode="auto">
          <a:xfrm>
            <a:off x="4038600" y="949701"/>
            <a:ext cx="539926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43EE8B4-00C5-4E14-A0F9-F44833F78C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15907" r="63333" b="79645"/>
          <a:stretch>
            <a:fillRect/>
          </a:stretch>
        </p:blipFill>
        <p:spPr bwMode="auto">
          <a:xfrm>
            <a:off x="300038" y="1941952"/>
            <a:ext cx="38985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6FBB0D2-FC39-4CD7-8365-E5966B3F58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749" t="23952" r="22958" b="48876"/>
          <a:stretch/>
        </p:blipFill>
        <p:spPr>
          <a:xfrm>
            <a:off x="6597713" y="2745583"/>
            <a:ext cx="2563476" cy="5847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B5DDB79-78DD-407A-8D03-CC06735212D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585" t="26134" r="58783" b="55999"/>
          <a:stretch/>
        </p:blipFill>
        <p:spPr>
          <a:xfrm>
            <a:off x="6597713" y="3527643"/>
            <a:ext cx="2559844" cy="4270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9107A91-4F21-45C3-AFA4-4E708714C4E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585" t="46332" b="35801"/>
          <a:stretch/>
        </p:blipFill>
        <p:spPr>
          <a:xfrm>
            <a:off x="1243690" y="4262639"/>
            <a:ext cx="7913867" cy="4712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E9926B8-F34B-49AF-9D74-B5C6F82B0B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585" t="65540" r="15865" b="15149"/>
          <a:stretch/>
        </p:blipFill>
        <p:spPr>
          <a:xfrm>
            <a:off x="1243690" y="5041863"/>
            <a:ext cx="7913867" cy="6163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1" name="Date Placeholder 10">
            <a:extLst>
              <a:ext uri="{FF2B5EF4-FFF2-40B4-BE49-F238E27FC236}">
                <a16:creationId xmlns:a16="http://schemas.microsoft.com/office/drawing/2014/main" id="{D3990D61-1CBF-4B7E-83BF-5DCB0B3EEDA3}"/>
              </a:ext>
            </a:extLst>
          </p:cNvPr>
          <p:cNvSpPr txBox="1">
            <a:spLocks/>
          </p:cNvSpPr>
          <p:nvPr/>
        </p:nvSpPr>
        <p:spPr>
          <a:xfrm>
            <a:off x="9552275" y="3155155"/>
            <a:ext cx="2639725" cy="365125"/>
          </a:xfrm>
          <a:prstGeom prst="rect">
            <a:avLst/>
          </a:prstGeom>
        </p:spPr>
        <p:txBody>
          <a:bodyPr/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BH" b="1" dirty="0"/>
              <a:t>المتتاليات والمتسلسلات </a:t>
            </a:r>
          </a:p>
          <a:p>
            <a:pPr algn="ctr"/>
            <a:r>
              <a:rPr lang="ar-BH" b="1" dirty="0"/>
              <a:t>الهندسية </a:t>
            </a:r>
            <a:endParaRPr lang="ar-AE" b="1" dirty="0"/>
          </a:p>
        </p:txBody>
      </p:sp>
      <p:sp>
        <p:nvSpPr>
          <p:cNvPr id="22" name="Date Placeholder 10">
            <a:extLst>
              <a:ext uri="{FF2B5EF4-FFF2-40B4-BE49-F238E27FC236}">
                <a16:creationId xmlns:a16="http://schemas.microsoft.com/office/drawing/2014/main" id="{B26AF658-C661-4A6F-B4F7-89B5BB268B63}"/>
              </a:ext>
            </a:extLst>
          </p:cNvPr>
          <p:cNvSpPr txBox="1">
            <a:spLocks/>
          </p:cNvSpPr>
          <p:nvPr/>
        </p:nvSpPr>
        <p:spPr>
          <a:xfrm>
            <a:off x="9432879" y="4699793"/>
            <a:ext cx="2639725" cy="1254009"/>
          </a:xfrm>
          <a:prstGeom prst="rect">
            <a:avLst/>
          </a:prstGeom>
        </p:spPr>
        <p:txBody>
          <a:bodyPr/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ar-BH" b="1" dirty="0"/>
              <a:t>استخدام المتتاليات   والمتسلسلات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BH" b="1" dirty="0"/>
              <a:t>إيجاد مجاميع المتسلسلات الهندسية </a:t>
            </a:r>
            <a:endParaRPr lang="ar-AE" b="1" dirty="0"/>
          </a:p>
        </p:txBody>
      </p:sp>
    </p:spTree>
    <p:extLst>
      <p:ext uri="{BB962C8B-B14F-4D97-AF65-F5344CB8AC3E}">
        <p14:creationId xmlns:p14="http://schemas.microsoft.com/office/powerpoint/2010/main" val="16361026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89759-351A-42C0-90A8-DAD282D8AC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36331" y="2058670"/>
            <a:ext cx="1282336" cy="365125"/>
          </a:xfrm>
        </p:spPr>
        <p:txBody>
          <a:bodyPr/>
          <a:lstStyle/>
          <a:p>
            <a:fld id="{9EC3A83D-6CCE-4A77-B5FF-F8FA8D2053F6}" type="datetime5">
              <a:rPr lang="en-US" b="1" smtClean="0"/>
              <a:t>2-Jan-21</a:t>
            </a:fld>
            <a:endParaRPr lang="ar-AE" b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E59905B-F487-4AA8-9280-352836298272}"/>
              </a:ext>
            </a:extLst>
          </p:cNvPr>
          <p:cNvSpPr/>
          <p:nvPr/>
        </p:nvSpPr>
        <p:spPr>
          <a:xfrm>
            <a:off x="0" y="0"/>
            <a:ext cx="9529763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40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(AH) Manal Black" pitchFamily="2" charset="-7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5857D82-0D4C-4CEA-96DA-6A93A3CAC1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6411" b="-6396"/>
          <a:stretch/>
        </p:blipFill>
        <p:spPr>
          <a:xfrm rot="10800000">
            <a:off x="1714499" y="165763"/>
            <a:ext cx="7786688" cy="58477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DE92D01-594D-47E5-A855-1471FCC794A6}"/>
              </a:ext>
            </a:extLst>
          </p:cNvPr>
          <p:cNvSpPr/>
          <p:nvPr/>
        </p:nvSpPr>
        <p:spPr>
          <a:xfrm>
            <a:off x="4599722" y="162370"/>
            <a:ext cx="33698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ar-BH" sz="3600" dirty="0">
                <a:solidFill>
                  <a:schemeClr val="accent1"/>
                </a:solidFill>
                <a:latin typeface="Times New Roman" pitchFamily="18" charset="0"/>
                <a:cs typeface="(AH) Manal Black" pitchFamily="2" charset="-78"/>
              </a:rPr>
              <a:t>كتابة معادلة</a:t>
            </a:r>
            <a:r>
              <a:rPr lang="ar-AE" sz="3600" dirty="0">
                <a:solidFill>
                  <a:schemeClr val="accent1"/>
                </a:solidFill>
                <a:latin typeface="Times New Roman" pitchFamily="18" charset="0"/>
                <a:cs typeface="(AH) Manal Black" pitchFamily="2" charset="-78"/>
              </a:rPr>
              <a:t> </a:t>
            </a:r>
            <a:r>
              <a:rPr lang="ar-BH" sz="3600" dirty="0">
                <a:solidFill>
                  <a:schemeClr val="accent1"/>
                </a:solidFill>
                <a:latin typeface="Times New Roman" pitchFamily="18" charset="0"/>
                <a:cs typeface="(AH) Manal Black" pitchFamily="2" charset="-78"/>
              </a:rPr>
              <a:t>للحد</a:t>
            </a:r>
            <a:r>
              <a:rPr lang="ar-AE" sz="3600" dirty="0">
                <a:solidFill>
                  <a:schemeClr val="accent1"/>
                </a:solidFill>
                <a:latin typeface="Times New Roman" pitchFamily="18" charset="0"/>
                <a:cs typeface="(AH) Manal Black" pitchFamily="2" charset="-78"/>
              </a:rPr>
              <a:t> النوني</a:t>
            </a:r>
            <a:endParaRPr lang="en-US" sz="3600" dirty="0">
              <a:solidFill>
                <a:schemeClr val="accent1"/>
              </a:solidFill>
              <a:latin typeface="Times New Roman" pitchFamily="18" charset="0"/>
              <a:cs typeface="(AH) Manal Black" pitchFamily="2" charset="-7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A6FB516-D4BC-4C6A-834B-DCC0D7CCB67D}"/>
              </a:ext>
            </a:extLst>
          </p:cNvPr>
          <p:cNvSpPr/>
          <p:nvPr/>
        </p:nvSpPr>
        <p:spPr>
          <a:xfrm>
            <a:off x="8104651" y="201039"/>
            <a:ext cx="13965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ar-BH" sz="3200" dirty="0">
                <a:solidFill>
                  <a:srgbClr val="C00000"/>
                </a:solidFill>
                <a:latin typeface="Times New Roman" pitchFamily="18" charset="0"/>
                <a:cs typeface="(AH) Manal Black" pitchFamily="2" charset="-78"/>
              </a:rPr>
              <a:t>مثال (2) </a:t>
            </a:r>
            <a:endParaRPr lang="en-US" sz="3200" dirty="0">
              <a:solidFill>
                <a:srgbClr val="C00000"/>
              </a:solidFill>
              <a:latin typeface="Times New Roman" pitchFamily="18" charset="0"/>
              <a:cs typeface="(AH) Manal Black" pitchFamily="2" charset="-78"/>
            </a:endParaRPr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11DA9FA6-336A-47AE-BF8E-83D24DAF04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01" t="11462" r="20000" b="84091"/>
          <a:stretch>
            <a:fillRect/>
          </a:stretch>
        </p:blipFill>
        <p:spPr bwMode="auto">
          <a:xfrm>
            <a:off x="4038600" y="949701"/>
            <a:ext cx="539926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0">
            <a:extLst>
              <a:ext uri="{FF2B5EF4-FFF2-40B4-BE49-F238E27FC236}">
                <a16:creationId xmlns:a16="http://schemas.microsoft.com/office/drawing/2014/main" id="{3C1AFF8F-DC9B-4102-9F23-FD67FFF405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32216" r="63333" b="61855"/>
          <a:stretch>
            <a:fillRect/>
          </a:stretch>
        </p:blipFill>
        <p:spPr bwMode="auto">
          <a:xfrm>
            <a:off x="196180" y="1472748"/>
            <a:ext cx="3842420" cy="768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AB60F0-8DD9-40FC-8745-187DB2A9EF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7704"/>
          <a:stretch/>
        </p:blipFill>
        <p:spPr>
          <a:xfrm>
            <a:off x="637524" y="2577695"/>
            <a:ext cx="8407113" cy="42953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55BAB43-93E6-49F0-AEE7-F59ED8E048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043" b="79768"/>
          <a:stretch/>
        </p:blipFill>
        <p:spPr>
          <a:xfrm>
            <a:off x="637524" y="2963440"/>
            <a:ext cx="8407113" cy="32101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0B9A232-1494-4BB6-B7E9-A47C9D3D59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0233" b="71049"/>
          <a:stretch/>
        </p:blipFill>
        <p:spPr>
          <a:xfrm>
            <a:off x="637524" y="3284451"/>
            <a:ext cx="8407113" cy="30456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B15EAB2-93E5-4F23-B30E-BFC65BCC07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8168" b="63113"/>
          <a:stretch/>
        </p:blipFill>
        <p:spPr>
          <a:xfrm>
            <a:off x="637524" y="3561677"/>
            <a:ext cx="8407113" cy="30456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F819824-A6F0-4DBD-AF3A-5C4D62362B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6887" b="46182"/>
          <a:stretch/>
        </p:blipFill>
        <p:spPr>
          <a:xfrm>
            <a:off x="637524" y="3866245"/>
            <a:ext cx="8407113" cy="59145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E943729-AD75-4F50-9BEB-7F8DE2770D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3629" b="32967"/>
          <a:stretch/>
        </p:blipFill>
        <p:spPr>
          <a:xfrm>
            <a:off x="637524" y="4457699"/>
            <a:ext cx="8407113" cy="46990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1BE9738-8CCB-4A9D-AE13-7EBD6973E9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7269" b="23279"/>
          <a:stretch/>
        </p:blipFill>
        <p:spPr>
          <a:xfrm>
            <a:off x="637524" y="4927600"/>
            <a:ext cx="8407113" cy="3302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F5C401B-0205-40AF-AF2C-4BCDD75CBB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6721"/>
          <a:stretch/>
        </p:blipFill>
        <p:spPr>
          <a:xfrm>
            <a:off x="637524" y="5257800"/>
            <a:ext cx="8407113" cy="813204"/>
          </a:xfrm>
          <a:prstGeom prst="rect">
            <a:avLst/>
          </a:prstGeom>
        </p:spPr>
      </p:pic>
      <p:sp>
        <p:nvSpPr>
          <p:cNvPr id="24" name="Date Placeholder 10">
            <a:extLst>
              <a:ext uri="{FF2B5EF4-FFF2-40B4-BE49-F238E27FC236}">
                <a16:creationId xmlns:a16="http://schemas.microsoft.com/office/drawing/2014/main" id="{94DE2F29-1601-4A60-A1C3-8B122AC2D065}"/>
              </a:ext>
            </a:extLst>
          </p:cNvPr>
          <p:cNvSpPr txBox="1">
            <a:spLocks/>
          </p:cNvSpPr>
          <p:nvPr/>
        </p:nvSpPr>
        <p:spPr>
          <a:xfrm>
            <a:off x="9552275" y="3155155"/>
            <a:ext cx="2639725" cy="365125"/>
          </a:xfrm>
          <a:prstGeom prst="rect">
            <a:avLst/>
          </a:prstGeom>
        </p:spPr>
        <p:txBody>
          <a:bodyPr/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BH" b="1" dirty="0"/>
              <a:t>المتتاليات والمتسلسلات </a:t>
            </a:r>
          </a:p>
          <a:p>
            <a:pPr algn="ctr"/>
            <a:r>
              <a:rPr lang="ar-BH" b="1" dirty="0"/>
              <a:t>الهندسية </a:t>
            </a:r>
            <a:endParaRPr lang="ar-AE" b="1" dirty="0"/>
          </a:p>
        </p:txBody>
      </p:sp>
      <p:sp>
        <p:nvSpPr>
          <p:cNvPr id="25" name="Date Placeholder 10">
            <a:extLst>
              <a:ext uri="{FF2B5EF4-FFF2-40B4-BE49-F238E27FC236}">
                <a16:creationId xmlns:a16="http://schemas.microsoft.com/office/drawing/2014/main" id="{DD63E312-0A38-4B0C-8A77-EF4DA5BFB8FE}"/>
              </a:ext>
            </a:extLst>
          </p:cNvPr>
          <p:cNvSpPr txBox="1">
            <a:spLocks/>
          </p:cNvSpPr>
          <p:nvPr/>
        </p:nvSpPr>
        <p:spPr>
          <a:xfrm>
            <a:off x="9432879" y="4699793"/>
            <a:ext cx="2639725" cy="1254009"/>
          </a:xfrm>
          <a:prstGeom prst="rect">
            <a:avLst/>
          </a:prstGeom>
        </p:spPr>
        <p:txBody>
          <a:bodyPr/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ar-BH" b="1" dirty="0"/>
              <a:t>استخدام المتتاليات   والمتسلسلات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BH" b="1" dirty="0"/>
              <a:t>إيجاد مجاميع المتسلسلات الهندسية </a:t>
            </a:r>
            <a:endParaRPr lang="ar-AE" b="1" dirty="0"/>
          </a:p>
        </p:txBody>
      </p:sp>
    </p:spTree>
    <p:extLst>
      <p:ext uri="{BB962C8B-B14F-4D97-AF65-F5344CB8AC3E}">
        <p14:creationId xmlns:p14="http://schemas.microsoft.com/office/powerpoint/2010/main" val="16865113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CC72B82-58B9-4553-91DE-5724DD3E3A1E}"/>
              </a:ext>
            </a:extLst>
          </p:cNvPr>
          <p:cNvSpPr/>
          <p:nvPr/>
        </p:nvSpPr>
        <p:spPr>
          <a:xfrm>
            <a:off x="0" y="0"/>
            <a:ext cx="9529763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6" name="Google Shape;1465;p42">
            <a:extLst>
              <a:ext uri="{FF2B5EF4-FFF2-40B4-BE49-F238E27FC236}">
                <a16:creationId xmlns:a16="http://schemas.microsoft.com/office/drawing/2014/main" id="{C268BF67-4964-4741-8141-AD2473EA376E}"/>
              </a:ext>
            </a:extLst>
          </p:cNvPr>
          <p:cNvGrpSpPr>
            <a:grpSpLocks/>
          </p:cNvGrpSpPr>
          <p:nvPr/>
        </p:nvGrpSpPr>
        <p:grpSpPr bwMode="auto">
          <a:xfrm>
            <a:off x="221561" y="1001836"/>
            <a:ext cx="9159240" cy="5052381"/>
            <a:chOff x="459200" y="2611986"/>
            <a:chExt cx="8220236" cy="855522"/>
          </a:xfrm>
        </p:grpSpPr>
        <p:sp>
          <p:nvSpPr>
            <p:cNvPr id="17" name="Google Shape;1468;p42">
              <a:extLst>
                <a:ext uri="{FF2B5EF4-FFF2-40B4-BE49-F238E27FC236}">
                  <a16:creationId xmlns:a16="http://schemas.microsoft.com/office/drawing/2014/main" id="{2D043907-2495-4E15-9788-9393EDEF412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200" y="2611986"/>
              <a:ext cx="8220236" cy="855522"/>
            </a:xfrm>
            <a:custGeom>
              <a:avLst/>
              <a:gdLst>
                <a:gd name="T0" fmla="*/ 2147483646 w 23435"/>
                <a:gd name="T1" fmla="*/ 0 h 2439"/>
                <a:gd name="T2" fmla="*/ 2147483646 w 23435"/>
                <a:gd name="T3" fmla="*/ 2147483646 h 2439"/>
                <a:gd name="T4" fmla="*/ 2147483646 w 23435"/>
                <a:gd name="T5" fmla="*/ 2147483646 h 2439"/>
                <a:gd name="T6" fmla="*/ 2147483646 w 23435"/>
                <a:gd name="T7" fmla="*/ 2147483646 h 2439"/>
                <a:gd name="T8" fmla="*/ 2147483646 w 23435"/>
                <a:gd name="T9" fmla="*/ 2147483646 h 2439"/>
                <a:gd name="T10" fmla="*/ 2147483646 w 23435"/>
                <a:gd name="T11" fmla="*/ 2147483646 h 2439"/>
                <a:gd name="T12" fmla="*/ 2147483646 w 23435"/>
                <a:gd name="T13" fmla="*/ 2147483646 h 2439"/>
                <a:gd name="T14" fmla="*/ 2147483646 w 23435"/>
                <a:gd name="T15" fmla="*/ 0 h 2439"/>
                <a:gd name="T16" fmla="*/ 2147483646 w 23435"/>
                <a:gd name="T17" fmla="*/ 0 h 243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435" h="2439" extrusionOk="0">
                  <a:moveTo>
                    <a:pt x="132" y="0"/>
                  </a:moveTo>
                  <a:cubicBezTo>
                    <a:pt x="54" y="0"/>
                    <a:pt x="1" y="53"/>
                    <a:pt x="1" y="134"/>
                  </a:cubicBezTo>
                  <a:lnTo>
                    <a:pt x="1" y="2333"/>
                  </a:lnTo>
                  <a:cubicBezTo>
                    <a:pt x="1" y="2386"/>
                    <a:pt x="54" y="2439"/>
                    <a:pt x="132" y="2439"/>
                  </a:cubicBezTo>
                  <a:lnTo>
                    <a:pt x="23301" y="2439"/>
                  </a:lnTo>
                  <a:cubicBezTo>
                    <a:pt x="23382" y="2439"/>
                    <a:pt x="23435" y="2386"/>
                    <a:pt x="23435" y="2333"/>
                  </a:cubicBezTo>
                  <a:lnTo>
                    <a:pt x="23435" y="134"/>
                  </a:lnTo>
                  <a:cubicBezTo>
                    <a:pt x="23435" y="53"/>
                    <a:pt x="23382" y="0"/>
                    <a:pt x="23301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00" tIns="121900" rIns="121900" bIns="121900" anchor="ctr"/>
            <a:lstStyle/>
            <a:p>
              <a:endParaRPr lang="en-US" sz="2400" dirty="0"/>
            </a:p>
          </p:txBody>
        </p:sp>
        <p:sp>
          <p:nvSpPr>
            <p:cNvPr id="18" name="Google Shape;1469;p42">
              <a:extLst>
                <a:ext uri="{FF2B5EF4-FFF2-40B4-BE49-F238E27FC236}">
                  <a16:creationId xmlns:a16="http://schemas.microsoft.com/office/drawing/2014/main" id="{3962F583-5DA5-4BD9-A1C8-D434973A5C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211" y="2611986"/>
              <a:ext cx="1239597" cy="855522"/>
            </a:xfrm>
            <a:custGeom>
              <a:avLst/>
              <a:gdLst>
                <a:gd name="T0" fmla="*/ 2147483646 w 4773"/>
                <a:gd name="T1" fmla="*/ 0 h 2439"/>
                <a:gd name="T2" fmla="*/ 2147483646 w 4773"/>
                <a:gd name="T3" fmla="*/ 2147483646 h 2439"/>
                <a:gd name="T4" fmla="*/ 2147483646 w 4773"/>
                <a:gd name="T5" fmla="*/ 2147483646 h 2439"/>
                <a:gd name="T6" fmla="*/ 2147483646 w 4773"/>
                <a:gd name="T7" fmla="*/ 2147483646 h 2439"/>
                <a:gd name="T8" fmla="*/ 2147483646 w 4773"/>
                <a:gd name="T9" fmla="*/ 2147483646 h 2439"/>
                <a:gd name="T10" fmla="*/ 2147483646 w 4773"/>
                <a:gd name="T11" fmla="*/ 0 h 2439"/>
                <a:gd name="T12" fmla="*/ 2147483646 w 4773"/>
                <a:gd name="T13" fmla="*/ 0 h 243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773" h="2439" extrusionOk="0">
                  <a:moveTo>
                    <a:pt x="185" y="0"/>
                  </a:moveTo>
                  <a:cubicBezTo>
                    <a:pt x="79" y="0"/>
                    <a:pt x="1" y="81"/>
                    <a:pt x="1" y="187"/>
                  </a:cubicBezTo>
                  <a:lnTo>
                    <a:pt x="1" y="2280"/>
                  </a:lnTo>
                  <a:cubicBezTo>
                    <a:pt x="1" y="2360"/>
                    <a:pt x="79" y="2439"/>
                    <a:pt x="185" y="2439"/>
                  </a:cubicBezTo>
                  <a:lnTo>
                    <a:pt x="4773" y="2439"/>
                  </a:lnTo>
                  <a:lnTo>
                    <a:pt x="4773" y="0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00" tIns="121900" rIns="121900" bIns="121900" anchor="ctr"/>
            <a:lstStyle/>
            <a:p>
              <a:endParaRPr lang="en-US" sz="2400"/>
            </a:p>
          </p:txBody>
        </p: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864EFC-BEC3-4C4E-B609-E36D1FE73E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98306" y="2045465"/>
            <a:ext cx="1321524" cy="365125"/>
          </a:xfrm>
        </p:spPr>
        <p:txBody>
          <a:bodyPr/>
          <a:lstStyle/>
          <a:p>
            <a:fld id="{DD42B390-9FA9-4944-987A-C0F5D996684D}" type="datetime5">
              <a:rPr lang="en-US" b="1" smtClean="0"/>
              <a:t>2-Jan-21</a:t>
            </a:fld>
            <a:endParaRPr lang="ar-AE" b="1" dirty="0"/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425EBA62-F6B3-46EC-9451-7B52BDDDF5A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2968">
            <a:off x="7277284" y="191666"/>
            <a:ext cx="1685354" cy="1685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FAF74F1-CCA0-4035-9E4E-CF6FE5B9B1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" b="38"/>
          <a:stretch/>
        </p:blipFill>
        <p:spPr>
          <a:xfrm>
            <a:off x="347667" y="2062001"/>
            <a:ext cx="8907028" cy="3128326"/>
          </a:xfrm>
          <a:prstGeom prst="rect">
            <a:avLst/>
          </a:prstGeom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298143C5-0207-46E7-A4F3-A0E9CDB2E8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26" t="79649" r="19865" b="15903"/>
          <a:stretch>
            <a:fillRect/>
          </a:stretch>
        </p:blipFill>
        <p:spPr bwMode="auto">
          <a:xfrm>
            <a:off x="3444882" y="2465953"/>
            <a:ext cx="5653855" cy="431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9">
            <a:extLst>
              <a:ext uri="{FF2B5EF4-FFF2-40B4-BE49-F238E27FC236}">
                <a16:creationId xmlns:a16="http://schemas.microsoft.com/office/drawing/2014/main" id="{B9374A44-569F-4B61-A6DB-8F4A4F5F1A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84991" r="59232" b="11456"/>
          <a:stretch>
            <a:fillRect/>
          </a:stretch>
        </p:blipFill>
        <p:spPr bwMode="auto">
          <a:xfrm>
            <a:off x="507892" y="3231240"/>
            <a:ext cx="4606613" cy="442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">
            <a:extLst>
              <a:ext uri="{FF2B5EF4-FFF2-40B4-BE49-F238E27FC236}">
                <a16:creationId xmlns:a16="http://schemas.microsoft.com/office/drawing/2014/main" id="{E6101B55-3D42-40E7-BA49-263D82859C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89" t="84540" r="36734" b="11456"/>
          <a:stretch>
            <a:fillRect/>
          </a:stretch>
        </p:blipFill>
        <p:spPr bwMode="auto">
          <a:xfrm>
            <a:off x="405968" y="4204189"/>
            <a:ext cx="3911532" cy="600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F4A17FE-453B-4636-AD85-94480EE345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1561" y="5092659"/>
            <a:ext cx="1969529" cy="1527008"/>
          </a:xfrm>
          <a:prstGeom prst="rect">
            <a:avLst/>
          </a:prstGeom>
        </p:spPr>
      </p:pic>
      <p:pic>
        <p:nvPicPr>
          <p:cNvPr id="23" name="10 Minute Countdown Timer">
            <a:hlinkClick r:id="" action="ppaction://media"/>
            <a:extLst>
              <a:ext uri="{FF2B5EF4-FFF2-40B4-BE49-F238E27FC236}">
                <a16:creationId xmlns:a16="http://schemas.microsoft.com/office/drawing/2014/main" id="{C2368A20-FA5C-445B-80CD-0136B4CDB93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8610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5729" y="171559"/>
            <a:ext cx="2418461" cy="136038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7424FC1-5932-4EED-ACF5-9E42C05E1CA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13741"/>
          <a:stretch/>
        </p:blipFill>
        <p:spPr>
          <a:xfrm>
            <a:off x="1897584" y="5261194"/>
            <a:ext cx="1827227" cy="7221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5" name="Date Placeholder 10">
            <a:extLst>
              <a:ext uri="{FF2B5EF4-FFF2-40B4-BE49-F238E27FC236}">
                <a16:creationId xmlns:a16="http://schemas.microsoft.com/office/drawing/2014/main" id="{4D65E866-6595-4749-A355-2574ED7EE082}"/>
              </a:ext>
            </a:extLst>
          </p:cNvPr>
          <p:cNvSpPr txBox="1">
            <a:spLocks/>
          </p:cNvSpPr>
          <p:nvPr/>
        </p:nvSpPr>
        <p:spPr>
          <a:xfrm>
            <a:off x="9552275" y="3155155"/>
            <a:ext cx="2639725" cy="365125"/>
          </a:xfrm>
          <a:prstGeom prst="rect">
            <a:avLst/>
          </a:prstGeom>
        </p:spPr>
        <p:txBody>
          <a:bodyPr/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BH" b="1" dirty="0"/>
              <a:t>المتتاليات والمتسلسلات </a:t>
            </a:r>
          </a:p>
          <a:p>
            <a:pPr algn="ctr"/>
            <a:r>
              <a:rPr lang="ar-BH" b="1" dirty="0"/>
              <a:t>الهندسية </a:t>
            </a:r>
            <a:endParaRPr lang="ar-AE" b="1" dirty="0"/>
          </a:p>
        </p:txBody>
      </p:sp>
      <p:sp>
        <p:nvSpPr>
          <p:cNvPr id="26" name="Date Placeholder 10">
            <a:extLst>
              <a:ext uri="{FF2B5EF4-FFF2-40B4-BE49-F238E27FC236}">
                <a16:creationId xmlns:a16="http://schemas.microsoft.com/office/drawing/2014/main" id="{81322F16-B881-485D-95AE-96ABF3A431BA}"/>
              </a:ext>
            </a:extLst>
          </p:cNvPr>
          <p:cNvSpPr txBox="1">
            <a:spLocks/>
          </p:cNvSpPr>
          <p:nvPr/>
        </p:nvSpPr>
        <p:spPr>
          <a:xfrm>
            <a:off x="9432879" y="4699793"/>
            <a:ext cx="2639725" cy="1254009"/>
          </a:xfrm>
          <a:prstGeom prst="rect">
            <a:avLst/>
          </a:prstGeom>
        </p:spPr>
        <p:txBody>
          <a:bodyPr/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ar-BH" b="1" dirty="0"/>
              <a:t>استخدام المتتاليات   والمتسلسلات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BH" b="1" dirty="0"/>
              <a:t>إيجاد مجاميع المتسلسلات الهندسية </a:t>
            </a:r>
            <a:endParaRPr lang="ar-AE" b="1" dirty="0"/>
          </a:p>
        </p:txBody>
      </p:sp>
    </p:spTree>
    <p:extLst>
      <p:ext uri="{BB962C8B-B14F-4D97-AF65-F5344CB8AC3E}">
        <p14:creationId xmlns:p14="http://schemas.microsoft.com/office/powerpoint/2010/main" val="18758272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31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01A33B-F6EA-478C-919A-1D2F4C293A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556"/>
          <a:stretch/>
        </p:blipFill>
        <p:spPr>
          <a:xfrm>
            <a:off x="0" y="-1"/>
            <a:ext cx="9484360" cy="685272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FBA5286-557A-4B0B-8FCC-C31C8882AA9C}"/>
              </a:ext>
            </a:extLst>
          </p:cNvPr>
          <p:cNvSpPr/>
          <p:nvPr/>
        </p:nvSpPr>
        <p:spPr>
          <a:xfrm rot="20645640">
            <a:off x="5348684" y="1579699"/>
            <a:ext cx="225414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BH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قيم ذاتك </a:t>
            </a:r>
            <a:endParaRPr 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15948215-3C43-4F51-B74B-73FD4661D2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546" r="20525" b="-1"/>
          <a:stretch/>
        </p:blipFill>
        <p:spPr>
          <a:xfrm>
            <a:off x="1525393" y="1286722"/>
            <a:ext cx="1827407" cy="1351807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0A65BC3-FB01-49E1-9309-B7D3A5D08310}"/>
              </a:ext>
            </a:extLst>
          </p:cNvPr>
          <p:cNvSpPr/>
          <p:nvPr/>
        </p:nvSpPr>
        <p:spPr>
          <a:xfrm>
            <a:off x="1672352" y="6292334"/>
            <a:ext cx="60011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https://quizizz.com/admin/quiz/5fed0bd189a964001b879e77</a:t>
            </a:r>
          </a:p>
        </p:txBody>
      </p:sp>
      <p:sp>
        <p:nvSpPr>
          <p:cNvPr id="6" name="Date Placeholder 10">
            <a:extLst>
              <a:ext uri="{FF2B5EF4-FFF2-40B4-BE49-F238E27FC236}">
                <a16:creationId xmlns:a16="http://schemas.microsoft.com/office/drawing/2014/main" id="{737AB312-FF04-41DE-9E70-FAB3B0B6DA8E}"/>
              </a:ext>
            </a:extLst>
          </p:cNvPr>
          <p:cNvSpPr txBox="1">
            <a:spLocks/>
          </p:cNvSpPr>
          <p:nvPr/>
        </p:nvSpPr>
        <p:spPr>
          <a:xfrm>
            <a:off x="9552275" y="3155155"/>
            <a:ext cx="2639725" cy="365125"/>
          </a:xfrm>
          <a:prstGeom prst="rect">
            <a:avLst/>
          </a:prstGeom>
        </p:spPr>
        <p:txBody>
          <a:bodyPr/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BH" b="1" dirty="0"/>
              <a:t>المتتاليات والمتسلسلات </a:t>
            </a:r>
          </a:p>
          <a:p>
            <a:pPr algn="ctr"/>
            <a:r>
              <a:rPr lang="ar-BH" b="1" dirty="0"/>
              <a:t>الهندسية </a:t>
            </a:r>
            <a:endParaRPr lang="ar-AE" b="1" dirty="0"/>
          </a:p>
        </p:txBody>
      </p:sp>
      <p:sp>
        <p:nvSpPr>
          <p:cNvPr id="7" name="Date Placeholder 10">
            <a:extLst>
              <a:ext uri="{FF2B5EF4-FFF2-40B4-BE49-F238E27FC236}">
                <a16:creationId xmlns:a16="http://schemas.microsoft.com/office/drawing/2014/main" id="{0F76F860-C718-48C6-B00B-0E73931A6BD6}"/>
              </a:ext>
            </a:extLst>
          </p:cNvPr>
          <p:cNvSpPr txBox="1">
            <a:spLocks/>
          </p:cNvSpPr>
          <p:nvPr/>
        </p:nvSpPr>
        <p:spPr>
          <a:xfrm>
            <a:off x="9432879" y="4699793"/>
            <a:ext cx="2639725" cy="1254009"/>
          </a:xfrm>
          <a:prstGeom prst="rect">
            <a:avLst/>
          </a:prstGeom>
        </p:spPr>
        <p:txBody>
          <a:bodyPr/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ar-BH" b="1" dirty="0"/>
              <a:t>استخدام المتتاليات   والمتسلسلات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BH" b="1" dirty="0"/>
              <a:t>إيجاد مجاميع المتسلسلات الهندسية </a:t>
            </a:r>
            <a:endParaRPr lang="ar-AE" b="1" dirty="0"/>
          </a:p>
        </p:txBody>
      </p:sp>
    </p:spTree>
    <p:extLst>
      <p:ext uri="{BB962C8B-B14F-4D97-AF65-F5344CB8AC3E}">
        <p14:creationId xmlns:p14="http://schemas.microsoft.com/office/powerpoint/2010/main" val="1486096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FC52A60-5A0E-439B-90FA-7077D4D92C51}"/>
              </a:ext>
            </a:extLst>
          </p:cNvPr>
          <p:cNvSpPr/>
          <p:nvPr/>
        </p:nvSpPr>
        <p:spPr>
          <a:xfrm>
            <a:off x="-3043" y="0"/>
            <a:ext cx="9529763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Date Placeholder 10">
            <a:extLst>
              <a:ext uri="{FF2B5EF4-FFF2-40B4-BE49-F238E27FC236}">
                <a16:creationId xmlns:a16="http://schemas.microsoft.com/office/drawing/2014/main" id="{F8B00D5D-8837-46C3-96A2-87F44DC04A14}"/>
              </a:ext>
            </a:extLst>
          </p:cNvPr>
          <p:cNvSpPr txBox="1">
            <a:spLocks/>
          </p:cNvSpPr>
          <p:nvPr/>
        </p:nvSpPr>
        <p:spPr>
          <a:xfrm>
            <a:off x="9875518" y="2094054"/>
            <a:ext cx="1243149" cy="365125"/>
          </a:xfrm>
          <a:prstGeom prst="rect">
            <a:avLst/>
          </a:prstGeom>
        </p:spPr>
        <p:txBody>
          <a:bodyPr/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136AE20-2819-4673-986C-7AA84B1C9587}" type="datetime5">
              <a:rPr lang="en-US" b="1" smtClean="0"/>
              <a:pPr/>
              <a:t>2-Jan-21</a:t>
            </a:fld>
            <a:endParaRPr lang="ar-AE" b="1" dirty="0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747B4CA4-C3AA-4434-940B-FE245404CDE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0F6EF"/>
              </a:clrFrom>
              <a:clrTo>
                <a:srgbClr val="F0F6E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5626" y="269814"/>
            <a:ext cx="9329656" cy="8303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94DC073-7896-4233-A2E4-09F83AC62F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6411" b="-6396"/>
          <a:stretch/>
        </p:blipFill>
        <p:spPr>
          <a:xfrm rot="10800000">
            <a:off x="1668594" y="1334676"/>
            <a:ext cx="7786688" cy="584776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936732CE-8170-46BF-BDEC-15F05383C2A9}"/>
              </a:ext>
            </a:extLst>
          </p:cNvPr>
          <p:cNvSpPr/>
          <p:nvPr/>
        </p:nvSpPr>
        <p:spPr>
          <a:xfrm>
            <a:off x="4557029" y="1316995"/>
            <a:ext cx="33634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ar-BH" sz="3600" dirty="0">
                <a:solidFill>
                  <a:schemeClr val="accent1"/>
                </a:solidFill>
                <a:latin typeface="Times New Roman" pitchFamily="18" charset="0"/>
                <a:cs typeface="(AH) Manal Black" pitchFamily="2" charset="-78"/>
              </a:rPr>
              <a:t>إيجاد الأوساط الهندسية </a:t>
            </a:r>
            <a:endParaRPr lang="en-US" sz="3600" dirty="0">
              <a:solidFill>
                <a:schemeClr val="accent1"/>
              </a:solidFill>
              <a:latin typeface="Times New Roman" pitchFamily="18" charset="0"/>
              <a:cs typeface="(AH) Manal Black" pitchFamily="2" charset="-78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8386072-5C30-4AC5-8424-DF537D00F846}"/>
              </a:ext>
            </a:extLst>
          </p:cNvPr>
          <p:cNvSpPr/>
          <p:nvPr/>
        </p:nvSpPr>
        <p:spPr>
          <a:xfrm>
            <a:off x="8058746" y="1369952"/>
            <a:ext cx="13965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ar-BH" sz="3200" dirty="0">
                <a:solidFill>
                  <a:srgbClr val="C00000"/>
                </a:solidFill>
                <a:latin typeface="Times New Roman" pitchFamily="18" charset="0"/>
                <a:cs typeface="(AH) Manal Black" pitchFamily="2" charset="-78"/>
              </a:rPr>
              <a:t>مثال (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(AH) Manal Black" pitchFamily="2" charset="-78"/>
              </a:rPr>
              <a:t>3</a:t>
            </a:r>
            <a:r>
              <a:rPr lang="ar-BH" sz="3200" dirty="0">
                <a:solidFill>
                  <a:srgbClr val="C00000"/>
                </a:solidFill>
                <a:latin typeface="Times New Roman" pitchFamily="18" charset="0"/>
                <a:cs typeface="(AH) Manal Black" pitchFamily="2" charset="-78"/>
              </a:rPr>
              <a:t>) </a:t>
            </a:r>
            <a:endParaRPr lang="en-US" sz="3200" dirty="0">
              <a:solidFill>
                <a:srgbClr val="C00000"/>
              </a:solidFill>
              <a:latin typeface="Times New Roman" pitchFamily="18" charset="0"/>
              <a:cs typeface="(AH) Manal Black" pitchFamily="2" charset="-78"/>
            </a:endParaRPr>
          </a:p>
        </p:txBody>
      </p:sp>
      <p:pic>
        <p:nvPicPr>
          <p:cNvPr id="22" name="Picture 1">
            <a:extLst>
              <a:ext uri="{FF2B5EF4-FFF2-40B4-BE49-F238E27FC236}">
                <a16:creationId xmlns:a16="http://schemas.microsoft.com/office/drawing/2014/main" id="{8EB7A6D3-53B7-4BBD-BDA9-19AC7BA140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33" t="21468" r="23334" b="73715"/>
          <a:stretch>
            <a:fillRect/>
          </a:stretch>
        </p:blipFill>
        <p:spPr bwMode="auto">
          <a:xfrm>
            <a:off x="3822700" y="2152588"/>
            <a:ext cx="5707063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0B50F63-AC1A-4A52-93F7-A478050D135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83268"/>
          <a:stretch/>
        </p:blipFill>
        <p:spPr>
          <a:xfrm>
            <a:off x="474139" y="2701841"/>
            <a:ext cx="8781118" cy="74462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D63A6EB-AE59-4588-83C8-BC6C96DE87D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7466" b="40787"/>
          <a:stretch/>
        </p:blipFill>
        <p:spPr>
          <a:xfrm>
            <a:off x="471118" y="3445985"/>
            <a:ext cx="8781735" cy="185800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687060C-272D-4F86-A776-1BEDBB91EE1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1147" b="27906"/>
          <a:stretch/>
        </p:blipFill>
        <p:spPr>
          <a:xfrm>
            <a:off x="471118" y="5303989"/>
            <a:ext cx="8781735" cy="4872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1DEB6F-4150-4F31-A07F-2BC96DDFDA57}"/>
              </a:ext>
            </a:extLst>
          </p:cNvPr>
          <p:cNvSpPr txBox="1"/>
          <p:nvPr/>
        </p:nvSpPr>
        <p:spPr>
          <a:xfrm>
            <a:off x="198076" y="5791201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BH" sz="2400" b="1" dirty="0"/>
              <a:t>2</a:t>
            </a:r>
            <a:endParaRPr lang="en-US" sz="2400" b="1" dirty="0"/>
          </a:p>
        </p:txBody>
      </p:sp>
      <p:sp>
        <p:nvSpPr>
          <p:cNvPr id="7" name="Arrow: Curved Up 6">
            <a:extLst>
              <a:ext uri="{FF2B5EF4-FFF2-40B4-BE49-F238E27FC236}">
                <a16:creationId xmlns:a16="http://schemas.microsoft.com/office/drawing/2014/main" id="{E5932BF4-34CC-48F0-81BE-6F3CB79DA0D1}"/>
              </a:ext>
            </a:extLst>
          </p:cNvPr>
          <p:cNvSpPr/>
          <p:nvPr/>
        </p:nvSpPr>
        <p:spPr>
          <a:xfrm>
            <a:off x="378018" y="6151413"/>
            <a:ext cx="814326" cy="277961"/>
          </a:xfrm>
          <a:prstGeom prst="curvedUpArrow">
            <a:avLst>
              <a:gd name="adj1" fmla="val 0"/>
              <a:gd name="adj2" fmla="val 61394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4331DEC-8E89-48F2-AA5C-7153AACBE160}"/>
              </a:ext>
            </a:extLst>
          </p:cNvPr>
          <p:cNvSpPr txBox="1"/>
          <p:nvPr/>
        </p:nvSpPr>
        <p:spPr>
          <a:xfrm>
            <a:off x="809849" y="5765208"/>
            <a:ext cx="6303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BH" sz="2400" dirty="0">
                <a:solidFill>
                  <a:srgbClr val="FF0000"/>
                </a:solidFill>
              </a:rPr>
              <a:t>10-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D38EF6A-333E-483F-8797-F4C419E8515D}"/>
              </a:ext>
            </a:extLst>
          </p:cNvPr>
          <p:cNvSpPr txBox="1"/>
          <p:nvPr/>
        </p:nvSpPr>
        <p:spPr>
          <a:xfrm>
            <a:off x="439361" y="6429374"/>
            <a:ext cx="6206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BH" sz="2400" b="1" dirty="0">
                <a:solidFill>
                  <a:srgbClr val="0070C0"/>
                </a:solidFill>
              </a:rPr>
              <a:t>5 ×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29" name="Arrow: Curved Up 28">
            <a:extLst>
              <a:ext uri="{FF2B5EF4-FFF2-40B4-BE49-F238E27FC236}">
                <a16:creationId xmlns:a16="http://schemas.microsoft.com/office/drawing/2014/main" id="{565B22CC-96C8-4525-81E1-CD6FB97FD56E}"/>
              </a:ext>
            </a:extLst>
          </p:cNvPr>
          <p:cNvSpPr/>
          <p:nvPr/>
        </p:nvSpPr>
        <p:spPr>
          <a:xfrm>
            <a:off x="1248685" y="6176564"/>
            <a:ext cx="814326" cy="277961"/>
          </a:xfrm>
          <a:prstGeom prst="curvedUpArrow">
            <a:avLst>
              <a:gd name="adj1" fmla="val 0"/>
              <a:gd name="adj2" fmla="val 61394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6026C14-7A37-48ED-B936-F957A90E464D}"/>
              </a:ext>
            </a:extLst>
          </p:cNvPr>
          <p:cNvSpPr txBox="1"/>
          <p:nvPr/>
        </p:nvSpPr>
        <p:spPr>
          <a:xfrm>
            <a:off x="1783108" y="5790359"/>
            <a:ext cx="5277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BH" sz="2400" dirty="0">
                <a:solidFill>
                  <a:srgbClr val="FF0000"/>
                </a:solidFill>
              </a:rPr>
              <a:t>50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00BC17E-AC7E-42F3-8BC3-F1310773E70D}"/>
              </a:ext>
            </a:extLst>
          </p:cNvPr>
          <p:cNvSpPr txBox="1"/>
          <p:nvPr/>
        </p:nvSpPr>
        <p:spPr>
          <a:xfrm>
            <a:off x="1310028" y="6454525"/>
            <a:ext cx="6206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BH" sz="2400" b="1" dirty="0">
                <a:solidFill>
                  <a:srgbClr val="0070C0"/>
                </a:solidFill>
              </a:rPr>
              <a:t>5 ×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35" name="Arrow: Curved Up 34">
            <a:extLst>
              <a:ext uri="{FF2B5EF4-FFF2-40B4-BE49-F238E27FC236}">
                <a16:creationId xmlns:a16="http://schemas.microsoft.com/office/drawing/2014/main" id="{79BD7CB4-238F-4AEB-B618-21FACE824568}"/>
              </a:ext>
            </a:extLst>
          </p:cNvPr>
          <p:cNvSpPr/>
          <p:nvPr/>
        </p:nvSpPr>
        <p:spPr>
          <a:xfrm>
            <a:off x="2123157" y="6171756"/>
            <a:ext cx="814326" cy="277961"/>
          </a:xfrm>
          <a:prstGeom prst="curvedUpArrow">
            <a:avLst>
              <a:gd name="adj1" fmla="val 0"/>
              <a:gd name="adj2" fmla="val 61394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8C8E604-1405-44D8-B8BC-ADFEB60B125D}"/>
              </a:ext>
            </a:extLst>
          </p:cNvPr>
          <p:cNvSpPr txBox="1"/>
          <p:nvPr/>
        </p:nvSpPr>
        <p:spPr>
          <a:xfrm>
            <a:off x="2461486" y="5804889"/>
            <a:ext cx="801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BH" sz="2400" dirty="0">
                <a:solidFill>
                  <a:srgbClr val="FF0000"/>
                </a:solidFill>
              </a:rPr>
              <a:t>250-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C3ACAB6-D45A-42A0-A0E8-42345E4D9ED1}"/>
              </a:ext>
            </a:extLst>
          </p:cNvPr>
          <p:cNvSpPr txBox="1"/>
          <p:nvPr/>
        </p:nvSpPr>
        <p:spPr>
          <a:xfrm>
            <a:off x="2184500" y="6449717"/>
            <a:ext cx="6206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BH" sz="2400" b="1" dirty="0">
                <a:solidFill>
                  <a:srgbClr val="0070C0"/>
                </a:solidFill>
              </a:rPr>
              <a:t>5 ×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38" name="Arrow: Curved Up 37">
            <a:extLst>
              <a:ext uri="{FF2B5EF4-FFF2-40B4-BE49-F238E27FC236}">
                <a16:creationId xmlns:a16="http://schemas.microsoft.com/office/drawing/2014/main" id="{582B9C9B-8887-4CC2-AD20-A0FAE8EF5569}"/>
              </a:ext>
            </a:extLst>
          </p:cNvPr>
          <p:cNvSpPr/>
          <p:nvPr/>
        </p:nvSpPr>
        <p:spPr>
          <a:xfrm>
            <a:off x="2962446" y="6178826"/>
            <a:ext cx="814326" cy="277961"/>
          </a:xfrm>
          <a:prstGeom prst="curvedUpArrow">
            <a:avLst>
              <a:gd name="adj1" fmla="val 0"/>
              <a:gd name="adj2" fmla="val 61394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DD7C0BC-4733-45DD-9C8C-DDFA44821614}"/>
              </a:ext>
            </a:extLst>
          </p:cNvPr>
          <p:cNvSpPr txBox="1"/>
          <p:nvPr/>
        </p:nvSpPr>
        <p:spPr>
          <a:xfrm>
            <a:off x="3363377" y="5811671"/>
            <a:ext cx="8707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BH" sz="2400" b="1" dirty="0"/>
              <a:t>1250</a:t>
            </a:r>
            <a:endParaRPr lang="en-US" sz="2400" b="1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CA27EC2-643E-4392-BFFB-1968C913E3D2}"/>
              </a:ext>
            </a:extLst>
          </p:cNvPr>
          <p:cNvSpPr txBox="1"/>
          <p:nvPr/>
        </p:nvSpPr>
        <p:spPr>
          <a:xfrm>
            <a:off x="3023789" y="6456787"/>
            <a:ext cx="6206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BH" sz="2400" b="1" dirty="0">
                <a:solidFill>
                  <a:srgbClr val="0070C0"/>
                </a:solidFill>
              </a:rPr>
              <a:t>5 ×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AEB4DB7-4D4F-4FB8-AF84-D9302F1DD065}"/>
              </a:ext>
            </a:extLst>
          </p:cNvPr>
          <p:cNvSpPr txBox="1"/>
          <p:nvPr/>
        </p:nvSpPr>
        <p:spPr>
          <a:xfrm>
            <a:off x="5314972" y="5846204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BH" sz="2400" b="1" dirty="0"/>
              <a:t>2</a:t>
            </a:r>
            <a:endParaRPr lang="en-US" sz="2400" b="1" dirty="0"/>
          </a:p>
        </p:txBody>
      </p:sp>
      <p:sp>
        <p:nvSpPr>
          <p:cNvPr id="42" name="Arrow: Curved Up 41">
            <a:extLst>
              <a:ext uri="{FF2B5EF4-FFF2-40B4-BE49-F238E27FC236}">
                <a16:creationId xmlns:a16="http://schemas.microsoft.com/office/drawing/2014/main" id="{FE084488-5E6E-4ACA-8CC4-5B998A123BB8}"/>
              </a:ext>
            </a:extLst>
          </p:cNvPr>
          <p:cNvSpPr/>
          <p:nvPr/>
        </p:nvSpPr>
        <p:spPr>
          <a:xfrm>
            <a:off x="5494914" y="6206416"/>
            <a:ext cx="814326" cy="277961"/>
          </a:xfrm>
          <a:prstGeom prst="curvedUpArrow">
            <a:avLst>
              <a:gd name="adj1" fmla="val 0"/>
              <a:gd name="adj2" fmla="val 61394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6D876AB-D7EF-4469-B708-206AFA9CEA7C}"/>
              </a:ext>
            </a:extLst>
          </p:cNvPr>
          <p:cNvSpPr txBox="1"/>
          <p:nvPr/>
        </p:nvSpPr>
        <p:spPr>
          <a:xfrm>
            <a:off x="6029338" y="5820211"/>
            <a:ext cx="527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BH" sz="2400" dirty="0">
                <a:solidFill>
                  <a:srgbClr val="FF0000"/>
                </a:solidFill>
              </a:rPr>
              <a:t>10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16668E6-33BE-4737-A154-9CEE13729351}"/>
              </a:ext>
            </a:extLst>
          </p:cNvPr>
          <p:cNvSpPr txBox="1"/>
          <p:nvPr/>
        </p:nvSpPr>
        <p:spPr>
          <a:xfrm>
            <a:off x="5510814" y="6446277"/>
            <a:ext cx="7232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BH" sz="2400" b="1" dirty="0">
                <a:solidFill>
                  <a:srgbClr val="0070C0"/>
                </a:solidFill>
              </a:rPr>
              <a:t>5- ×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45" name="Arrow: Curved Up 44">
            <a:extLst>
              <a:ext uri="{FF2B5EF4-FFF2-40B4-BE49-F238E27FC236}">
                <a16:creationId xmlns:a16="http://schemas.microsoft.com/office/drawing/2014/main" id="{01C5CA02-CD00-48D7-98E7-DAC0FEE8D4DA}"/>
              </a:ext>
            </a:extLst>
          </p:cNvPr>
          <p:cNvSpPr/>
          <p:nvPr/>
        </p:nvSpPr>
        <p:spPr>
          <a:xfrm>
            <a:off x="6360026" y="6242652"/>
            <a:ext cx="825436" cy="255792"/>
          </a:xfrm>
          <a:prstGeom prst="curvedUpArrow">
            <a:avLst>
              <a:gd name="adj1" fmla="val 0"/>
              <a:gd name="adj2" fmla="val 61394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AA17583-6D48-4717-AF27-E206F396AD3F}"/>
              </a:ext>
            </a:extLst>
          </p:cNvPr>
          <p:cNvSpPr txBox="1"/>
          <p:nvPr/>
        </p:nvSpPr>
        <p:spPr>
          <a:xfrm>
            <a:off x="6896404" y="5863772"/>
            <a:ext cx="5349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BH" sz="2400" dirty="0">
                <a:solidFill>
                  <a:srgbClr val="FF0000"/>
                </a:solidFill>
              </a:rPr>
              <a:t>50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21C7423-10A2-4897-B9DD-0943C5A50633}"/>
              </a:ext>
            </a:extLst>
          </p:cNvPr>
          <p:cNvSpPr txBox="1"/>
          <p:nvPr/>
        </p:nvSpPr>
        <p:spPr>
          <a:xfrm>
            <a:off x="6376547" y="6489838"/>
            <a:ext cx="733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BH" sz="2400" b="1" dirty="0">
                <a:solidFill>
                  <a:srgbClr val="0070C0"/>
                </a:solidFill>
              </a:rPr>
              <a:t>5- ×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48" name="Arrow: Curved Up 47">
            <a:extLst>
              <a:ext uri="{FF2B5EF4-FFF2-40B4-BE49-F238E27FC236}">
                <a16:creationId xmlns:a16="http://schemas.microsoft.com/office/drawing/2014/main" id="{82850E50-3C0B-4DCE-859E-27A26CB5060E}"/>
              </a:ext>
            </a:extLst>
          </p:cNvPr>
          <p:cNvSpPr/>
          <p:nvPr/>
        </p:nvSpPr>
        <p:spPr>
          <a:xfrm>
            <a:off x="7240053" y="6226759"/>
            <a:ext cx="814326" cy="277961"/>
          </a:xfrm>
          <a:prstGeom prst="curvedUpArrow">
            <a:avLst>
              <a:gd name="adj1" fmla="val 0"/>
              <a:gd name="adj2" fmla="val 61394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48DA5FB-7D5D-40D1-B16A-D8FECA437048}"/>
              </a:ext>
            </a:extLst>
          </p:cNvPr>
          <p:cNvSpPr txBox="1"/>
          <p:nvPr/>
        </p:nvSpPr>
        <p:spPr>
          <a:xfrm>
            <a:off x="7680975" y="5859892"/>
            <a:ext cx="699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BH" sz="2400" dirty="0">
                <a:solidFill>
                  <a:srgbClr val="FF0000"/>
                </a:solidFill>
              </a:rPr>
              <a:t>250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0F747B6-E40C-408F-A7A6-97ABEBF11470}"/>
              </a:ext>
            </a:extLst>
          </p:cNvPr>
          <p:cNvSpPr txBox="1"/>
          <p:nvPr/>
        </p:nvSpPr>
        <p:spPr>
          <a:xfrm>
            <a:off x="7255953" y="6466620"/>
            <a:ext cx="7232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BH" sz="2400" b="1" dirty="0">
                <a:solidFill>
                  <a:srgbClr val="0070C0"/>
                </a:solidFill>
              </a:rPr>
              <a:t>5- ×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51" name="Arrow: Curved Up 50">
            <a:extLst>
              <a:ext uri="{FF2B5EF4-FFF2-40B4-BE49-F238E27FC236}">
                <a16:creationId xmlns:a16="http://schemas.microsoft.com/office/drawing/2014/main" id="{A8C5EE01-EF18-40DE-A5DB-2219A94EFE73}"/>
              </a:ext>
            </a:extLst>
          </p:cNvPr>
          <p:cNvSpPr/>
          <p:nvPr/>
        </p:nvSpPr>
        <p:spPr>
          <a:xfrm>
            <a:off x="8079342" y="6233829"/>
            <a:ext cx="814326" cy="277961"/>
          </a:xfrm>
          <a:prstGeom prst="curvedUpArrow">
            <a:avLst>
              <a:gd name="adj1" fmla="val 0"/>
              <a:gd name="adj2" fmla="val 61394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1E8E327-3D53-4C9D-9A1D-98244CBB9B38}"/>
              </a:ext>
            </a:extLst>
          </p:cNvPr>
          <p:cNvSpPr txBox="1"/>
          <p:nvPr/>
        </p:nvSpPr>
        <p:spPr>
          <a:xfrm>
            <a:off x="8480273" y="5866674"/>
            <a:ext cx="8707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BH" sz="2400" b="1" dirty="0"/>
              <a:t>1250</a:t>
            </a:r>
            <a:endParaRPr lang="en-US" sz="2400" b="1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1A5A5C3-92B7-44FC-B153-01390951A31D}"/>
              </a:ext>
            </a:extLst>
          </p:cNvPr>
          <p:cNvSpPr txBox="1"/>
          <p:nvPr/>
        </p:nvSpPr>
        <p:spPr>
          <a:xfrm>
            <a:off x="8095242" y="6473690"/>
            <a:ext cx="7232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BH" sz="2400" b="1" dirty="0">
                <a:solidFill>
                  <a:srgbClr val="0070C0"/>
                </a:solidFill>
              </a:rPr>
              <a:t>5- ×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D8FE421-EDFA-485D-A02E-FE23B2F51502}"/>
              </a:ext>
            </a:extLst>
          </p:cNvPr>
          <p:cNvSpPr txBox="1"/>
          <p:nvPr/>
        </p:nvSpPr>
        <p:spPr>
          <a:xfrm>
            <a:off x="4454203" y="5828573"/>
            <a:ext cx="4924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BH" sz="3600" b="1" dirty="0">
                <a:solidFill>
                  <a:srgbClr val="92D050"/>
                </a:solidFill>
              </a:rPr>
              <a:t>أو</a:t>
            </a:r>
            <a:endParaRPr lang="en-US" sz="3600" b="1" dirty="0">
              <a:solidFill>
                <a:srgbClr val="92D050"/>
              </a:solidFill>
            </a:endParaRPr>
          </a:p>
        </p:txBody>
      </p:sp>
      <p:sp>
        <p:nvSpPr>
          <p:cNvPr id="55" name="Date Placeholder 10">
            <a:extLst>
              <a:ext uri="{FF2B5EF4-FFF2-40B4-BE49-F238E27FC236}">
                <a16:creationId xmlns:a16="http://schemas.microsoft.com/office/drawing/2014/main" id="{BE005401-55DC-4DCC-92AF-C1B4124997E6}"/>
              </a:ext>
            </a:extLst>
          </p:cNvPr>
          <p:cNvSpPr txBox="1">
            <a:spLocks/>
          </p:cNvSpPr>
          <p:nvPr/>
        </p:nvSpPr>
        <p:spPr>
          <a:xfrm>
            <a:off x="9552275" y="3155155"/>
            <a:ext cx="2639725" cy="365125"/>
          </a:xfrm>
          <a:prstGeom prst="rect">
            <a:avLst/>
          </a:prstGeom>
        </p:spPr>
        <p:txBody>
          <a:bodyPr/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BH" b="1" dirty="0"/>
              <a:t>المتتاليات والمتسلسلات </a:t>
            </a:r>
          </a:p>
          <a:p>
            <a:pPr algn="ctr"/>
            <a:r>
              <a:rPr lang="ar-BH" b="1" dirty="0"/>
              <a:t>الهندسية </a:t>
            </a:r>
            <a:endParaRPr lang="ar-AE" b="1" dirty="0"/>
          </a:p>
        </p:txBody>
      </p:sp>
      <p:sp>
        <p:nvSpPr>
          <p:cNvPr id="56" name="Date Placeholder 10">
            <a:extLst>
              <a:ext uri="{FF2B5EF4-FFF2-40B4-BE49-F238E27FC236}">
                <a16:creationId xmlns:a16="http://schemas.microsoft.com/office/drawing/2014/main" id="{F1ADFF80-2684-41B4-B964-1DC6A14ED3CB}"/>
              </a:ext>
            </a:extLst>
          </p:cNvPr>
          <p:cNvSpPr txBox="1">
            <a:spLocks/>
          </p:cNvSpPr>
          <p:nvPr/>
        </p:nvSpPr>
        <p:spPr>
          <a:xfrm>
            <a:off x="9432879" y="4699793"/>
            <a:ext cx="2639725" cy="1254009"/>
          </a:xfrm>
          <a:prstGeom prst="rect">
            <a:avLst/>
          </a:prstGeom>
        </p:spPr>
        <p:txBody>
          <a:bodyPr/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ar-BH" b="1" dirty="0"/>
              <a:t>استخدام المتتاليات   والمتسلسلات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BH" b="1" dirty="0"/>
              <a:t>إيجاد مجاميع المتسلسلات الهندسية </a:t>
            </a:r>
            <a:endParaRPr lang="ar-AE" b="1" dirty="0"/>
          </a:p>
        </p:txBody>
      </p:sp>
    </p:spTree>
    <p:extLst>
      <p:ext uri="{BB962C8B-B14F-4D97-AF65-F5344CB8AC3E}">
        <p14:creationId xmlns:p14="http://schemas.microsoft.com/office/powerpoint/2010/main" val="199629088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4" grpId="0"/>
      <p:bldP spid="7" grpId="0" animBg="1"/>
      <p:bldP spid="27" grpId="0"/>
      <p:bldP spid="28" grpId="0"/>
      <p:bldP spid="29" grpId="0" animBg="1"/>
      <p:bldP spid="30" grpId="0"/>
      <p:bldP spid="31" grpId="0"/>
      <p:bldP spid="35" grpId="0" animBg="1"/>
      <p:bldP spid="36" grpId="0"/>
      <p:bldP spid="37" grpId="0"/>
      <p:bldP spid="38" grpId="0" animBg="1"/>
      <p:bldP spid="39" grpId="0"/>
      <p:bldP spid="40" grpId="0"/>
      <p:bldP spid="41" grpId="0"/>
      <p:bldP spid="42" grpId="0" animBg="1"/>
      <p:bldP spid="43" grpId="0"/>
      <p:bldP spid="44" grpId="0"/>
      <p:bldP spid="45" grpId="0" animBg="1"/>
      <p:bldP spid="46" grpId="0"/>
      <p:bldP spid="47" grpId="0"/>
      <p:bldP spid="48" grpId="0" animBg="1"/>
      <p:bldP spid="49" grpId="0"/>
      <p:bldP spid="50" grpId="0"/>
      <p:bldP spid="51" grpId="0" animBg="1"/>
      <p:bldP spid="52" grpId="0"/>
      <p:bldP spid="53" grpId="0"/>
      <p:bldP spid="5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CC72B82-58B9-4553-91DE-5724DD3E3A1E}"/>
              </a:ext>
            </a:extLst>
          </p:cNvPr>
          <p:cNvSpPr/>
          <p:nvPr/>
        </p:nvSpPr>
        <p:spPr>
          <a:xfrm>
            <a:off x="0" y="0"/>
            <a:ext cx="9529763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6" name="Google Shape;1465;p42">
            <a:extLst>
              <a:ext uri="{FF2B5EF4-FFF2-40B4-BE49-F238E27FC236}">
                <a16:creationId xmlns:a16="http://schemas.microsoft.com/office/drawing/2014/main" id="{C268BF67-4964-4741-8141-AD2473EA376E}"/>
              </a:ext>
            </a:extLst>
          </p:cNvPr>
          <p:cNvGrpSpPr>
            <a:grpSpLocks/>
          </p:cNvGrpSpPr>
          <p:nvPr/>
        </p:nvGrpSpPr>
        <p:grpSpPr bwMode="auto">
          <a:xfrm>
            <a:off x="221561" y="1001836"/>
            <a:ext cx="9159240" cy="5052381"/>
            <a:chOff x="459200" y="2611986"/>
            <a:chExt cx="8220236" cy="855522"/>
          </a:xfrm>
        </p:grpSpPr>
        <p:sp>
          <p:nvSpPr>
            <p:cNvPr id="17" name="Google Shape;1468;p42">
              <a:extLst>
                <a:ext uri="{FF2B5EF4-FFF2-40B4-BE49-F238E27FC236}">
                  <a16:creationId xmlns:a16="http://schemas.microsoft.com/office/drawing/2014/main" id="{2D043907-2495-4E15-9788-9393EDEF412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200" y="2611986"/>
              <a:ext cx="8220236" cy="855522"/>
            </a:xfrm>
            <a:custGeom>
              <a:avLst/>
              <a:gdLst>
                <a:gd name="T0" fmla="*/ 2147483646 w 23435"/>
                <a:gd name="T1" fmla="*/ 0 h 2439"/>
                <a:gd name="T2" fmla="*/ 2147483646 w 23435"/>
                <a:gd name="T3" fmla="*/ 2147483646 h 2439"/>
                <a:gd name="T4" fmla="*/ 2147483646 w 23435"/>
                <a:gd name="T5" fmla="*/ 2147483646 h 2439"/>
                <a:gd name="T6" fmla="*/ 2147483646 w 23435"/>
                <a:gd name="T7" fmla="*/ 2147483646 h 2439"/>
                <a:gd name="T8" fmla="*/ 2147483646 w 23435"/>
                <a:gd name="T9" fmla="*/ 2147483646 h 2439"/>
                <a:gd name="T10" fmla="*/ 2147483646 w 23435"/>
                <a:gd name="T11" fmla="*/ 2147483646 h 2439"/>
                <a:gd name="T12" fmla="*/ 2147483646 w 23435"/>
                <a:gd name="T13" fmla="*/ 2147483646 h 2439"/>
                <a:gd name="T14" fmla="*/ 2147483646 w 23435"/>
                <a:gd name="T15" fmla="*/ 0 h 2439"/>
                <a:gd name="T16" fmla="*/ 2147483646 w 23435"/>
                <a:gd name="T17" fmla="*/ 0 h 243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435" h="2439" extrusionOk="0">
                  <a:moveTo>
                    <a:pt x="132" y="0"/>
                  </a:moveTo>
                  <a:cubicBezTo>
                    <a:pt x="54" y="0"/>
                    <a:pt x="1" y="53"/>
                    <a:pt x="1" y="134"/>
                  </a:cubicBezTo>
                  <a:lnTo>
                    <a:pt x="1" y="2333"/>
                  </a:lnTo>
                  <a:cubicBezTo>
                    <a:pt x="1" y="2386"/>
                    <a:pt x="54" y="2439"/>
                    <a:pt x="132" y="2439"/>
                  </a:cubicBezTo>
                  <a:lnTo>
                    <a:pt x="23301" y="2439"/>
                  </a:lnTo>
                  <a:cubicBezTo>
                    <a:pt x="23382" y="2439"/>
                    <a:pt x="23435" y="2386"/>
                    <a:pt x="23435" y="2333"/>
                  </a:cubicBezTo>
                  <a:lnTo>
                    <a:pt x="23435" y="134"/>
                  </a:lnTo>
                  <a:cubicBezTo>
                    <a:pt x="23435" y="53"/>
                    <a:pt x="23382" y="0"/>
                    <a:pt x="23301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00" tIns="121900" rIns="121900" bIns="121900" anchor="ctr"/>
            <a:lstStyle/>
            <a:p>
              <a:endParaRPr lang="en-US" sz="2400" dirty="0"/>
            </a:p>
          </p:txBody>
        </p:sp>
        <p:sp>
          <p:nvSpPr>
            <p:cNvPr id="18" name="Google Shape;1469;p42">
              <a:extLst>
                <a:ext uri="{FF2B5EF4-FFF2-40B4-BE49-F238E27FC236}">
                  <a16:creationId xmlns:a16="http://schemas.microsoft.com/office/drawing/2014/main" id="{3962F583-5DA5-4BD9-A1C8-D434973A5C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211" y="2611986"/>
              <a:ext cx="1239597" cy="855522"/>
            </a:xfrm>
            <a:custGeom>
              <a:avLst/>
              <a:gdLst>
                <a:gd name="T0" fmla="*/ 2147483646 w 4773"/>
                <a:gd name="T1" fmla="*/ 0 h 2439"/>
                <a:gd name="T2" fmla="*/ 2147483646 w 4773"/>
                <a:gd name="T3" fmla="*/ 2147483646 h 2439"/>
                <a:gd name="T4" fmla="*/ 2147483646 w 4773"/>
                <a:gd name="T5" fmla="*/ 2147483646 h 2439"/>
                <a:gd name="T6" fmla="*/ 2147483646 w 4773"/>
                <a:gd name="T7" fmla="*/ 2147483646 h 2439"/>
                <a:gd name="T8" fmla="*/ 2147483646 w 4773"/>
                <a:gd name="T9" fmla="*/ 2147483646 h 2439"/>
                <a:gd name="T10" fmla="*/ 2147483646 w 4773"/>
                <a:gd name="T11" fmla="*/ 0 h 2439"/>
                <a:gd name="T12" fmla="*/ 2147483646 w 4773"/>
                <a:gd name="T13" fmla="*/ 0 h 243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773" h="2439" extrusionOk="0">
                  <a:moveTo>
                    <a:pt x="185" y="0"/>
                  </a:moveTo>
                  <a:cubicBezTo>
                    <a:pt x="79" y="0"/>
                    <a:pt x="1" y="81"/>
                    <a:pt x="1" y="187"/>
                  </a:cubicBezTo>
                  <a:lnTo>
                    <a:pt x="1" y="2280"/>
                  </a:lnTo>
                  <a:cubicBezTo>
                    <a:pt x="1" y="2360"/>
                    <a:pt x="79" y="2439"/>
                    <a:pt x="185" y="2439"/>
                  </a:cubicBezTo>
                  <a:lnTo>
                    <a:pt x="4773" y="2439"/>
                  </a:lnTo>
                  <a:lnTo>
                    <a:pt x="4773" y="0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00" tIns="121900" rIns="121900" bIns="121900" anchor="ctr"/>
            <a:lstStyle/>
            <a:p>
              <a:endParaRPr lang="en-US" sz="2400"/>
            </a:p>
          </p:txBody>
        </p: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864EFC-BEC3-4C4E-B609-E36D1FE73E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98306" y="2045465"/>
            <a:ext cx="1321524" cy="365125"/>
          </a:xfrm>
        </p:spPr>
        <p:txBody>
          <a:bodyPr/>
          <a:lstStyle/>
          <a:p>
            <a:fld id="{DD42B390-9FA9-4944-987A-C0F5D996684D}" type="datetime5">
              <a:rPr lang="en-US" b="1" smtClean="0"/>
              <a:t>2-Jan-21</a:t>
            </a:fld>
            <a:endParaRPr lang="ar-AE" b="1" dirty="0"/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425EBA62-F6B3-46EC-9451-7B52BDDDF5A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2968">
            <a:off x="7277284" y="191666"/>
            <a:ext cx="1685354" cy="1685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FAF74F1-CCA0-4035-9E4E-CF6FE5B9B1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" b="38"/>
          <a:stretch/>
        </p:blipFill>
        <p:spPr>
          <a:xfrm>
            <a:off x="347667" y="2062001"/>
            <a:ext cx="8907028" cy="31283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F4A17FE-453B-4636-AD85-94480EE345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1561" y="5092659"/>
            <a:ext cx="1969529" cy="1527008"/>
          </a:xfrm>
          <a:prstGeom prst="rect">
            <a:avLst/>
          </a:prstGeom>
        </p:spPr>
      </p:pic>
      <p:pic>
        <p:nvPicPr>
          <p:cNvPr id="20" name="Picture 7">
            <a:extLst>
              <a:ext uri="{FF2B5EF4-FFF2-40B4-BE49-F238E27FC236}">
                <a16:creationId xmlns:a16="http://schemas.microsoft.com/office/drawing/2014/main" id="{8FF7C00E-215A-4AC1-8BD1-94178EA627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33" t="85126" r="23334" b="8286"/>
          <a:stretch>
            <a:fillRect/>
          </a:stretch>
        </p:blipFill>
        <p:spPr bwMode="auto">
          <a:xfrm>
            <a:off x="2531425" y="2578388"/>
            <a:ext cx="63404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10 Minute Countdown Timer">
            <a:hlinkClick r:id="" action="ppaction://media"/>
            <a:extLst>
              <a:ext uri="{FF2B5EF4-FFF2-40B4-BE49-F238E27FC236}">
                <a16:creationId xmlns:a16="http://schemas.microsoft.com/office/drawing/2014/main" id="{78E1C6B3-EE3F-4C0B-81D0-B615882BDD6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8610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8448" y="169375"/>
            <a:ext cx="2418461" cy="136038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6B77331-AC8C-4DC5-A970-FCBCA2D75C5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13741"/>
          <a:stretch/>
        </p:blipFill>
        <p:spPr>
          <a:xfrm>
            <a:off x="1824331" y="5261194"/>
            <a:ext cx="1827227" cy="7221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4" name="Date Placeholder 10">
            <a:extLst>
              <a:ext uri="{FF2B5EF4-FFF2-40B4-BE49-F238E27FC236}">
                <a16:creationId xmlns:a16="http://schemas.microsoft.com/office/drawing/2014/main" id="{CDC80E3D-7EE0-4967-894E-61C82B5AEACC}"/>
              </a:ext>
            </a:extLst>
          </p:cNvPr>
          <p:cNvSpPr txBox="1">
            <a:spLocks/>
          </p:cNvSpPr>
          <p:nvPr/>
        </p:nvSpPr>
        <p:spPr>
          <a:xfrm>
            <a:off x="9552275" y="3155155"/>
            <a:ext cx="2639725" cy="365125"/>
          </a:xfrm>
          <a:prstGeom prst="rect">
            <a:avLst/>
          </a:prstGeom>
        </p:spPr>
        <p:txBody>
          <a:bodyPr/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BH" b="1" dirty="0"/>
              <a:t>المتتاليات والمتسلسلات </a:t>
            </a:r>
          </a:p>
          <a:p>
            <a:pPr algn="ctr"/>
            <a:r>
              <a:rPr lang="ar-BH" b="1" dirty="0"/>
              <a:t>الهندسية </a:t>
            </a:r>
            <a:endParaRPr lang="ar-AE" b="1" dirty="0"/>
          </a:p>
        </p:txBody>
      </p:sp>
      <p:sp>
        <p:nvSpPr>
          <p:cNvPr id="25" name="Date Placeholder 10">
            <a:extLst>
              <a:ext uri="{FF2B5EF4-FFF2-40B4-BE49-F238E27FC236}">
                <a16:creationId xmlns:a16="http://schemas.microsoft.com/office/drawing/2014/main" id="{4CD8A690-7D12-49BE-A93C-78C57C4C241D}"/>
              </a:ext>
            </a:extLst>
          </p:cNvPr>
          <p:cNvSpPr txBox="1">
            <a:spLocks/>
          </p:cNvSpPr>
          <p:nvPr/>
        </p:nvSpPr>
        <p:spPr>
          <a:xfrm>
            <a:off x="9432879" y="4699793"/>
            <a:ext cx="2639725" cy="1254009"/>
          </a:xfrm>
          <a:prstGeom prst="rect">
            <a:avLst/>
          </a:prstGeom>
        </p:spPr>
        <p:txBody>
          <a:bodyPr/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ar-BH" b="1" dirty="0"/>
              <a:t>استخدام المتتاليات   والمتسلسلات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BH" b="1" dirty="0"/>
              <a:t>إيجاد مجاميع المتسلسلات الهندسية </a:t>
            </a:r>
            <a:endParaRPr lang="ar-AE" b="1" dirty="0"/>
          </a:p>
        </p:txBody>
      </p:sp>
    </p:spTree>
    <p:extLst>
      <p:ext uri="{BB962C8B-B14F-4D97-AF65-F5344CB8AC3E}">
        <p14:creationId xmlns:p14="http://schemas.microsoft.com/office/powerpoint/2010/main" val="24876474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28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BE441557-F46A-4D24-9686-9F0B907B0A85}"/>
              </a:ext>
            </a:extLst>
          </p:cNvPr>
          <p:cNvSpPr/>
          <p:nvPr/>
        </p:nvSpPr>
        <p:spPr>
          <a:xfrm>
            <a:off x="0" y="0"/>
            <a:ext cx="9529763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91058768-0372-487E-89AD-77D5E455DF56}"/>
              </a:ext>
            </a:extLst>
          </p:cNvPr>
          <p:cNvGraphicFramePr>
            <a:graphicFrameLocks noGrp="1"/>
          </p:cNvGraphicFramePr>
          <p:nvPr>
            <p:custDataLst>
              <p:custData r:id="rId1"/>
            </p:custDataLst>
            <p:extLst>
              <p:ext uri="{D42A27DB-BD31-4B8C-83A1-F6EECF244321}">
                <p14:modId xmlns:p14="http://schemas.microsoft.com/office/powerpoint/2010/main" val="292904506"/>
              </p:ext>
            </p:extLst>
          </p:nvPr>
        </p:nvGraphicFramePr>
        <p:xfrm>
          <a:off x="0" y="-13063"/>
          <a:ext cx="9579430" cy="6917426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2857903">
                  <a:extLst>
                    <a:ext uri="{9D8B030D-6E8A-4147-A177-3AD203B41FA5}">
                      <a16:colId xmlns:a16="http://schemas.microsoft.com/office/drawing/2014/main" val="1230509267"/>
                    </a:ext>
                  </a:extLst>
                </a:gridCol>
                <a:gridCol w="3352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20008">
                  <a:extLst>
                    <a:ext uri="{9D8B030D-6E8A-4147-A177-3AD203B41FA5}">
                      <a16:colId xmlns:a16="http://schemas.microsoft.com/office/drawing/2014/main" val="4008292773"/>
                    </a:ext>
                  </a:extLst>
                </a:gridCol>
                <a:gridCol w="3166278">
                  <a:extLst>
                    <a:ext uri="{9D8B030D-6E8A-4147-A177-3AD203B41FA5}">
                      <a16:colId xmlns:a16="http://schemas.microsoft.com/office/drawing/2014/main" val="2336253990"/>
                    </a:ext>
                  </a:extLst>
                </a:gridCol>
              </a:tblGrid>
              <a:tr h="461468">
                <a:tc gridSpan="4">
                  <a:txBody>
                    <a:bodyPr/>
                    <a:lstStyle/>
                    <a:p>
                      <a:pPr algn="ctr" rtl="1"/>
                      <a:r>
                        <a:rPr lang="ar-AE" sz="2000" b="1" dirty="0">
                          <a:solidFill>
                            <a:schemeClr val="tx1"/>
                          </a:solidFill>
                        </a:rPr>
                        <a:t>المادة الدراسية </a:t>
                      </a:r>
                    </a:p>
                  </a:txBody>
                  <a:tcPr>
                    <a:solidFill>
                      <a:srgbClr val="B2951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AE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AE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0796632"/>
                  </a:ext>
                </a:extLst>
              </a:tr>
              <a:tr h="524989">
                <a:tc gridSpan="4">
                  <a:txBody>
                    <a:bodyPr/>
                    <a:lstStyle/>
                    <a:p>
                      <a:pPr algn="r" rtl="1"/>
                      <a:endParaRPr lang="ar-AE" sz="2000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rtl="1"/>
                      <a:endParaRPr lang="ar-AE" sz="2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rtl="1"/>
                      <a:endParaRPr lang="ar-AE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4061893"/>
                  </a:ext>
                </a:extLst>
              </a:tr>
              <a:tr h="461468">
                <a:tc>
                  <a:txBody>
                    <a:bodyPr/>
                    <a:lstStyle/>
                    <a:p>
                      <a:pPr algn="ctr" rtl="1"/>
                      <a:r>
                        <a:rPr lang="ar-AE" sz="2000" b="1" dirty="0"/>
                        <a:t>عنوان الدرس </a:t>
                      </a:r>
                    </a:p>
                  </a:txBody>
                  <a:tcPr>
                    <a:solidFill>
                      <a:srgbClr val="B2951A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 rtl="1"/>
                      <a:r>
                        <a:rPr lang="ar-AE" sz="2000" b="1" dirty="0"/>
                        <a:t>نتاجات الدرس </a:t>
                      </a:r>
                    </a:p>
                  </a:txBody>
                  <a:tcPr>
                    <a:solidFill>
                      <a:srgbClr val="B2951A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 rtl="1"/>
                      <a:endParaRPr lang="ar-AE" sz="2000" b="1" dirty="0"/>
                    </a:p>
                  </a:txBody>
                  <a:tcPr>
                    <a:solidFill>
                      <a:srgbClr val="B2951A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 kern="12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Arabic Typesetting" panose="03020402040406030203" pitchFamily="66" charset="-78"/>
                        <a:ea typeface="+mn-ea"/>
                        <a:cs typeface="Arabic Typesetting" panose="03020402040406030203" pitchFamily="66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0163208"/>
                  </a:ext>
                </a:extLst>
              </a:tr>
              <a:tr h="600415"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AE" sz="500" b="1" kern="1200" dirty="0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rtl="1"/>
                      <a:endParaRPr lang="ar-AE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rtl="1"/>
                      <a:endParaRPr lang="ar-A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9838775"/>
                  </a:ext>
                </a:extLst>
              </a:tr>
              <a:tr h="461468">
                <a:tc rowSpan="2">
                  <a:txBody>
                    <a:bodyPr/>
                    <a:lstStyle/>
                    <a:p>
                      <a:pPr algn="ctr" rtl="1"/>
                      <a:r>
                        <a:rPr lang="ar-AE" sz="2000" b="1" dirty="0"/>
                        <a:t>التهيئة الحافزة</a:t>
                      </a:r>
                    </a:p>
                  </a:txBody>
                  <a:tcPr>
                    <a:solidFill>
                      <a:srgbClr val="B2951A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1"/>
                      <a:r>
                        <a:rPr lang="ar-AE" sz="2000" b="1" dirty="0"/>
                        <a:t>عنوان النشاط </a:t>
                      </a:r>
                    </a:p>
                  </a:txBody>
                  <a:tcPr>
                    <a:solidFill>
                      <a:srgbClr val="B2951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1"/>
                      <a:endParaRPr lang="ar-AE" sz="2000" b="1" dirty="0"/>
                    </a:p>
                  </a:txBody>
                  <a:tcPr>
                    <a:solidFill>
                      <a:srgbClr val="B2951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AE" sz="2000" b="1" dirty="0"/>
                        <a:t>التطبيق الالكتروني المستخدم </a:t>
                      </a:r>
                    </a:p>
                  </a:txBody>
                  <a:tcPr>
                    <a:solidFill>
                      <a:srgbClr val="B2951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7099707"/>
                  </a:ext>
                </a:extLst>
              </a:tr>
              <a:tr h="997461">
                <a:tc vMerge="1">
                  <a:txBody>
                    <a:bodyPr/>
                    <a:lstStyle/>
                    <a:p>
                      <a:pPr algn="ctr" rtl="1"/>
                      <a:endParaRPr lang="ar-AE" sz="24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/>
                      <a:endParaRPr lang="ar-AE" sz="2000" b="1" dirty="0">
                        <a:solidFill>
                          <a:srgbClr val="C00000"/>
                        </a:solidFill>
                        <a:hlinkClick r:id="rId3">
                          <a:extLst>
                            <a:ext uri="{A12FA001-AC4F-418D-AE19-62706E023703}">
                              <ahyp:hlinkClr xmlns:ahyp="http://schemas.microsoft.com/office/drawing/2018/hyperlinkcolor" val="tx"/>
                            </a:ext>
                          </a:extLst>
                        </a:hlinkClick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AE" sz="19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AE" sz="2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abic Typesetting" panose="03020402040406030203" pitchFamily="66" charset="-78"/>
                        <a:ea typeface="+mn-ea"/>
                        <a:cs typeface="Arabic Typesetting" panose="03020402040406030203" pitchFamily="66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9164176"/>
                  </a:ext>
                </a:extLst>
              </a:tr>
              <a:tr h="461468">
                <a:tc rowSpan="2">
                  <a:txBody>
                    <a:bodyPr/>
                    <a:lstStyle/>
                    <a:p>
                      <a:pPr algn="ctr" rtl="1"/>
                      <a:r>
                        <a:rPr lang="ar-AE" sz="2000" b="1" dirty="0"/>
                        <a:t>استراتيجية التعلم </a:t>
                      </a:r>
                    </a:p>
                  </a:txBody>
                  <a:tcPr>
                    <a:solidFill>
                      <a:srgbClr val="B2951A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1"/>
                      <a:r>
                        <a:rPr lang="ar-AE" sz="2000" b="1" dirty="0"/>
                        <a:t>اسم الاستراتيجية </a:t>
                      </a:r>
                    </a:p>
                  </a:txBody>
                  <a:tcPr>
                    <a:solidFill>
                      <a:srgbClr val="B2951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1"/>
                      <a:endParaRPr lang="ar-AE" sz="2000" b="1" dirty="0"/>
                    </a:p>
                  </a:txBody>
                  <a:tcPr>
                    <a:solidFill>
                      <a:srgbClr val="B2951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AE" sz="2000" b="1" dirty="0"/>
                        <a:t>التطبيق الالكتروني المستخدم</a:t>
                      </a:r>
                    </a:p>
                  </a:txBody>
                  <a:tcPr>
                    <a:solidFill>
                      <a:srgbClr val="B2951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614795"/>
                  </a:ext>
                </a:extLst>
              </a:tr>
              <a:tr h="937009">
                <a:tc vMerge="1">
                  <a:txBody>
                    <a:bodyPr/>
                    <a:lstStyle/>
                    <a:p>
                      <a:pPr algn="ctr" rtl="1"/>
                      <a:endParaRPr lang="ar-AE" sz="24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AE" sz="3200" b="1" kern="1200" dirty="0">
                        <a:solidFill>
                          <a:srgbClr val="C06A07"/>
                        </a:solidFill>
                        <a:latin typeface="Arabic Typesetting" panose="03020402040406030203" pitchFamily="66" charset="-78"/>
                        <a:ea typeface="+mn-ea"/>
                        <a:cs typeface="Arabic Typesetting" panose="03020402040406030203" pitchFamily="66" charset="-78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AE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AE" sz="2800" b="1" kern="1200" dirty="0">
                        <a:solidFill>
                          <a:srgbClr val="00B050"/>
                        </a:solidFill>
                        <a:latin typeface="Arabic Typesetting" panose="03020402040406030203" pitchFamily="66" charset="-78"/>
                        <a:ea typeface="+mn-ea"/>
                        <a:cs typeface="Arabic Typesetting" panose="03020402040406030203" pitchFamily="66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9007533"/>
                  </a:ext>
                </a:extLst>
              </a:tr>
              <a:tr h="1097916">
                <a:tc gridSpan="4">
                  <a:txBody>
                    <a:bodyPr/>
                    <a:lstStyle/>
                    <a:p>
                      <a:pPr algn="r" rtl="1">
                        <a:lnSpc>
                          <a:spcPct val="100000"/>
                        </a:lnSpc>
                      </a:pPr>
                      <a:r>
                        <a:rPr lang="ar-AE" sz="2000" b="1" dirty="0"/>
                        <a:t>إجراءات الدرس</a:t>
                      </a:r>
                      <a:r>
                        <a:rPr lang="en-US" sz="2000" b="1" dirty="0"/>
                        <a:t> : </a:t>
                      </a:r>
                    </a:p>
                    <a:p>
                      <a:pPr marL="0" marR="0" lvl="0" indent="-28575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- </a:t>
                      </a:r>
                      <a:r>
                        <a:rPr lang="ar-BH" sz="2000" kern="1200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عرض أهداف </a:t>
                      </a:r>
                      <a:r>
                        <a:rPr lang="ar-JO" sz="2000" kern="1200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الدرس </a:t>
                      </a:r>
                      <a:r>
                        <a:rPr lang="ar-BH" sz="2000" kern="1200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ومن ثم </a:t>
                      </a:r>
                      <a:r>
                        <a:rPr lang="ar-JO" sz="2000" kern="1200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مناقشة </a:t>
                      </a:r>
                      <a:r>
                        <a:rPr lang="ar-BH" sz="2000" kern="1200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التهيئة الحافزة </a:t>
                      </a:r>
                      <a:r>
                        <a:rPr lang="ar-JO" sz="2000" kern="1200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على البوابة </a:t>
                      </a:r>
                      <a:r>
                        <a:rPr lang="ar-BH" sz="2000" kern="1200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و</a:t>
                      </a:r>
                      <a:r>
                        <a:rPr lang="ar-JO" sz="2000" kern="1200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فقرة لماذا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 </a:t>
                      </a:r>
                      <a:r>
                        <a:rPr lang="ar-BH" sz="2000" kern="1200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 مع الطالبات </a:t>
                      </a:r>
                      <a:r>
                        <a:rPr lang="ar-JO" sz="2000" kern="1200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 </a:t>
                      </a:r>
                      <a:r>
                        <a:rPr lang="ar-BH" sz="2000" kern="1200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وربطها بواقع الحياة اليومية وثم عرض المفاهيم الأساسية للمتتاليات والمتسلسلات الهندسية وتطبيق أمثلة عليها مع حل تحقق من فهمك من قبل الطالبات وتقييم الحل وتعميم الإجابة الصحيحة  </a:t>
                      </a:r>
                      <a:r>
                        <a:rPr lang="ar-JO" sz="2000" kern="1200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, </a:t>
                      </a:r>
                      <a:r>
                        <a:rPr lang="ar-BH" sz="2000" kern="1200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ثم تفعيل تمارين التمايز </a:t>
                      </a:r>
                      <a:r>
                        <a:rPr lang="ar-JO" sz="2000" kern="1200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بشكل جماعي </a:t>
                      </a:r>
                      <a:r>
                        <a:rPr lang="ar-BH" sz="2000" kern="1200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ومن ثم بطاقة تذكرة الخروج من الحصة على البوابة الذكية 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LMS </a:t>
                      </a:r>
                      <a:endParaRPr lang="ar-AE" sz="2000" kern="1200" dirty="0">
                        <a:solidFill>
                          <a:schemeClr val="tx1"/>
                        </a:solidFill>
                        <a:latin typeface="Sakkal Majalla" panose="02000000000000000000" pitchFamily="2" charset="-78"/>
                        <a:ea typeface="+mn-ea"/>
                        <a:cs typeface="Sakkal Majalla" panose="02000000000000000000" pitchFamily="2" charset="-78"/>
                      </a:endParaRPr>
                    </a:p>
                    <a:p>
                      <a:pPr algn="r" rtl="1">
                        <a:lnSpc>
                          <a:spcPct val="100000"/>
                        </a:lnSpc>
                      </a:pPr>
                      <a:endParaRPr lang="ar-AE" sz="14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rtl="1"/>
                      <a:endParaRPr lang="ar-AE" sz="2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rtl="1"/>
                      <a:endParaRPr lang="ar-AE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0239405"/>
                  </a:ext>
                </a:extLst>
              </a:tr>
              <a:tr h="205453">
                <a:tc gridSpan="2">
                  <a:txBody>
                    <a:bodyPr/>
                    <a:lstStyle/>
                    <a:p>
                      <a:pPr algn="ctr" rtl="1"/>
                      <a:r>
                        <a:rPr lang="ar-AE" sz="2000" b="1" dirty="0"/>
                        <a:t>التأمل في لدرس</a:t>
                      </a:r>
                    </a:p>
                  </a:txBody>
                  <a:tcPr>
                    <a:solidFill>
                      <a:srgbClr val="B2951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 rtl="1"/>
                      <a:endParaRPr lang="ar-AE" sz="2600" b="1" kern="120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Arabic Typesetting" panose="03020402040406030203" pitchFamily="66" charset="-78"/>
                        <a:ea typeface="+mn-ea"/>
                        <a:cs typeface="Arabic Typesetting" panose="03020402040406030203" pitchFamily="66" charset="-78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rtl="1"/>
                      <a:endParaRPr lang="ar-AE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1178518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B73D65D3-15A5-4700-83C3-9E94F4BDD83F}"/>
              </a:ext>
            </a:extLst>
          </p:cNvPr>
          <p:cNvSpPr txBox="1"/>
          <p:nvPr/>
        </p:nvSpPr>
        <p:spPr>
          <a:xfrm>
            <a:off x="196621" y="4070518"/>
            <a:ext cx="30016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PowerPoint – teams </a:t>
            </a:r>
            <a:r>
              <a:rPr lang="ar-AE" sz="20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–</a:t>
            </a:r>
            <a:r>
              <a:rPr lang="en-US" sz="20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YouTube</a:t>
            </a:r>
            <a:r>
              <a:rPr lang="en-US" sz="2000" dirty="0"/>
              <a:t> </a:t>
            </a:r>
            <a:r>
              <a:rPr lang="en-US" sz="20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quizzes</a:t>
            </a:r>
            <a:r>
              <a:rPr lang="ar-BH" sz="20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- </a:t>
            </a:r>
            <a:r>
              <a:rPr lang="en-US" sz="2000" dirty="0" err="1">
                <a:latin typeface="Sakkal Majalla" panose="02000000000000000000" pitchFamily="2" charset="-78"/>
                <a:cs typeface="Sakkal Majalla" panose="02000000000000000000" pitchFamily="2" charset="-78"/>
              </a:rPr>
              <a:t>liveworksheets</a:t>
            </a:r>
            <a:r>
              <a:rPr lang="ar-AE" sz="20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–</a:t>
            </a:r>
            <a:r>
              <a:rPr lang="en-US" sz="20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LMS </a:t>
            </a:r>
            <a:r>
              <a:rPr lang="ar-AE" sz="20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20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AE" sz="20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AE" sz="2400" b="1" kern="1200" dirty="0">
              <a:solidFill>
                <a:schemeClr val="accent2">
                  <a:lumMod val="75000"/>
                </a:schemeClr>
              </a:solidFill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44FAD5-DAB6-485F-A7AE-4BC57E98BDAC}"/>
              </a:ext>
            </a:extLst>
          </p:cNvPr>
          <p:cNvSpPr txBox="1"/>
          <p:nvPr/>
        </p:nvSpPr>
        <p:spPr>
          <a:xfrm>
            <a:off x="768122" y="2649247"/>
            <a:ext cx="189411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Power point </a:t>
            </a:r>
          </a:p>
          <a:p>
            <a:pPr algn="ctr"/>
            <a:r>
              <a:rPr lang="en-US" sz="20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LMS       </a:t>
            </a:r>
            <a:endParaRPr lang="ar-AE" sz="20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66CE2A-5874-44A6-81A8-4EC9F22C15E1}"/>
              </a:ext>
            </a:extLst>
          </p:cNvPr>
          <p:cNvSpPr txBox="1"/>
          <p:nvPr/>
        </p:nvSpPr>
        <p:spPr>
          <a:xfrm>
            <a:off x="-49667" y="960035"/>
            <a:ext cx="3137035" cy="1757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BH" sz="20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استخدام المتتاليات والمتسلسلات </a:t>
            </a:r>
          </a:p>
          <a:p>
            <a:pPr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BH" sz="20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إيجاد مجاميع المتسلسلات الهندسية </a:t>
            </a:r>
            <a:endParaRPr lang="ar-AE" sz="20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>
              <a:lnSpc>
                <a:spcPct val="150000"/>
              </a:lnSpc>
            </a:pPr>
            <a:endParaRPr lang="en-US" sz="1600" b="1" kern="1200" dirty="0">
              <a:solidFill>
                <a:schemeClr val="accent2">
                  <a:lumMod val="50000"/>
                </a:schemeClr>
              </a:solidFill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  <a:p>
            <a:pPr>
              <a:lnSpc>
                <a:spcPct val="150000"/>
              </a:lnSpc>
            </a:pP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F71CBE-32D7-47A1-82C0-6C34354D8103}"/>
              </a:ext>
            </a:extLst>
          </p:cNvPr>
          <p:cNvSpPr txBox="1"/>
          <p:nvPr/>
        </p:nvSpPr>
        <p:spPr>
          <a:xfrm>
            <a:off x="3137035" y="2554990"/>
            <a:ext cx="34540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ar-BH" sz="16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1- تمارين وتحديد نوعها هل حسابية أم لا مع ذكر السبب </a:t>
            </a:r>
          </a:p>
          <a:p>
            <a:pPr>
              <a:lnSpc>
                <a:spcPct val="150000"/>
              </a:lnSpc>
            </a:pPr>
            <a:r>
              <a:rPr lang="ar-BH" sz="16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2- فقرة لماذا ؟؟؟ ومناقشتها مع الطلاب </a:t>
            </a:r>
            <a:endParaRPr lang="ar-AE" sz="16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endParaRPr lang="en-US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01C4BF-BD0E-49B3-9D2F-505C2F52C4EF}"/>
              </a:ext>
            </a:extLst>
          </p:cNvPr>
          <p:cNvSpPr txBox="1"/>
          <p:nvPr/>
        </p:nvSpPr>
        <p:spPr>
          <a:xfrm>
            <a:off x="3002074" y="3988524"/>
            <a:ext cx="36253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685800">
              <a:defRPr/>
            </a:pPr>
            <a:r>
              <a:rPr lang="ar-AE" sz="1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طرح الأسئلة</a:t>
            </a:r>
            <a:r>
              <a:rPr lang="en-US" sz="1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– </a:t>
            </a:r>
            <a:r>
              <a:rPr lang="ar-BH" sz="1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العصف الذهني - </a:t>
            </a:r>
            <a:r>
              <a:rPr lang="ar-AE" sz="1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المناقشة والحوار</a:t>
            </a:r>
            <a:r>
              <a:rPr lang="ar-BH" sz="1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– التعليم المتمايز  - </a:t>
            </a:r>
            <a:r>
              <a:rPr lang="ar-AE" sz="1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حل المشكلات</a:t>
            </a:r>
            <a:r>
              <a:rPr lang="ar-BH" sz="1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– التفكير الناقد  </a:t>
            </a:r>
            <a:r>
              <a:rPr lang="ar-AE" sz="1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BH" sz="1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- </a:t>
            </a:r>
            <a:endParaRPr lang="en-US" sz="16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lvl="0" defTabSz="685800">
              <a:defRPr/>
            </a:pPr>
            <a:r>
              <a:rPr lang="ar-AE" sz="1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الملاحظة والاستنتاج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0ECEA1E-4CC4-4C79-B36C-36395CBED59D}"/>
              </a:ext>
            </a:extLst>
          </p:cNvPr>
          <p:cNvSpPr txBox="1"/>
          <p:nvPr/>
        </p:nvSpPr>
        <p:spPr>
          <a:xfrm>
            <a:off x="7018564" y="1415664"/>
            <a:ext cx="2213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BH" sz="2000" kern="1200" dirty="0">
                <a:solidFill>
                  <a:schemeClr val="accent5">
                    <a:lumMod val="75000"/>
                  </a:schemeClr>
                </a:solidFill>
                <a:latin typeface="Arabic Typesetting" panose="03020402040406030203" pitchFamily="66" charset="-78"/>
                <a:ea typeface="+mn-ea"/>
              </a:rPr>
              <a:t>المتتاليات والمتسلسلات الهندسية </a:t>
            </a:r>
            <a:endParaRPr lang="en-US" sz="2000" kern="1200" dirty="0">
              <a:solidFill>
                <a:schemeClr val="accent5">
                  <a:lumMod val="75000"/>
                </a:schemeClr>
              </a:solidFill>
              <a:latin typeface="Arabic Typesetting" panose="03020402040406030203" pitchFamily="66" charset="-78"/>
              <a:ea typeface="+mn-ea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60808BD-9941-4691-B664-3D8265151282}"/>
              </a:ext>
            </a:extLst>
          </p:cNvPr>
          <p:cNvSpPr txBox="1"/>
          <p:nvPr/>
        </p:nvSpPr>
        <p:spPr>
          <a:xfrm>
            <a:off x="8125096" y="467885"/>
            <a:ext cx="1428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1800" b="1" dirty="0">
                <a:solidFill>
                  <a:schemeClr val="accent1">
                    <a:lumMod val="75000"/>
                  </a:schemeClr>
                </a:solidFill>
              </a:rPr>
              <a:t>اليوم </a:t>
            </a:r>
            <a:r>
              <a:rPr lang="ar-AE" sz="1800" b="0" dirty="0">
                <a:solidFill>
                  <a:schemeClr val="accent1">
                    <a:lumMod val="75000"/>
                  </a:schemeClr>
                </a:solidFill>
              </a:rPr>
              <a:t>:</a:t>
            </a:r>
            <a:r>
              <a:rPr lang="ar-AE" sz="1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8E96913-9F6D-4FCD-A96A-6DCD77594513}"/>
              </a:ext>
            </a:extLst>
          </p:cNvPr>
          <p:cNvSpPr txBox="1"/>
          <p:nvPr/>
        </p:nvSpPr>
        <p:spPr>
          <a:xfrm>
            <a:off x="3303642" y="499202"/>
            <a:ext cx="2693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BH" sz="1800" b="1" dirty="0">
                <a:solidFill>
                  <a:schemeClr val="accent5">
                    <a:lumMod val="50000"/>
                  </a:schemeClr>
                </a:solidFill>
              </a:rPr>
              <a:t>الرياضيات</a:t>
            </a:r>
            <a:r>
              <a:rPr lang="ar-AE" sz="1800" b="1" dirty="0">
                <a:solidFill>
                  <a:schemeClr val="accent5">
                    <a:lumMod val="50000"/>
                  </a:schemeClr>
                </a:solidFill>
              </a:rPr>
              <a:t> – الصف</a:t>
            </a:r>
            <a:r>
              <a:rPr lang="en-US" sz="1800" b="1" dirty="0">
                <a:solidFill>
                  <a:schemeClr val="accent5">
                    <a:lumMod val="50000"/>
                  </a:schemeClr>
                </a:solidFill>
              </a:rPr>
              <a:t> : </a:t>
            </a:r>
            <a:r>
              <a:rPr lang="ar-AE" sz="1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ar-BH" sz="1800" b="1" dirty="0">
                <a:solidFill>
                  <a:schemeClr val="accent5">
                    <a:lumMod val="50000"/>
                  </a:schemeClr>
                </a:solidFill>
              </a:rPr>
              <a:t>11 عام 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0F17247-6DB2-4CDB-BCB9-59613614C9A2}"/>
              </a:ext>
            </a:extLst>
          </p:cNvPr>
          <p:cNvSpPr txBox="1"/>
          <p:nvPr/>
        </p:nvSpPr>
        <p:spPr>
          <a:xfrm>
            <a:off x="1144903" y="475805"/>
            <a:ext cx="950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1800" b="1" dirty="0">
                <a:solidFill>
                  <a:schemeClr val="accent1">
                    <a:lumMod val="75000"/>
                  </a:schemeClr>
                </a:solidFill>
              </a:rPr>
              <a:t>التاريخ 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1F8CCEB-BEF9-4599-B2AB-22DB41A37B7F}"/>
              </a:ext>
            </a:extLst>
          </p:cNvPr>
          <p:cNvSpPr txBox="1"/>
          <p:nvPr/>
        </p:nvSpPr>
        <p:spPr>
          <a:xfrm>
            <a:off x="-216274" y="6481072"/>
            <a:ext cx="6813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ar-AE" dirty="0">
                <a:latin typeface="Sakkal Majalla" panose="02000000000000000000" pitchFamily="2" charset="-78"/>
                <a:cs typeface="Sakkal Majalla" panose="02000000000000000000" pitchFamily="2" charset="-78"/>
              </a:rPr>
              <a:t>تسلسل الأهداف والربط بالحياة اليومية </a:t>
            </a:r>
            <a:r>
              <a:rPr lang="ar-BH" dirty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endParaRPr lang="ar-AE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0" name="Date Placeholder 10">
            <a:extLst>
              <a:ext uri="{FF2B5EF4-FFF2-40B4-BE49-F238E27FC236}">
                <a16:creationId xmlns:a16="http://schemas.microsoft.com/office/drawing/2014/main" id="{0D00389A-7CDD-4A06-B71C-A186D0EE6B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75518" y="2094054"/>
            <a:ext cx="1243149" cy="365125"/>
          </a:xfrm>
        </p:spPr>
        <p:txBody>
          <a:bodyPr/>
          <a:lstStyle/>
          <a:p>
            <a:fld id="{4136AE20-2819-4673-986C-7AA84B1C9587}" type="datetime5">
              <a:rPr lang="en-US" b="1" smtClean="0"/>
              <a:t>2-Jan-21</a:t>
            </a:fld>
            <a:endParaRPr lang="ar-AE" b="1" dirty="0"/>
          </a:p>
        </p:txBody>
      </p:sp>
      <p:sp>
        <p:nvSpPr>
          <p:cNvPr id="19" name="Date Placeholder 10">
            <a:extLst>
              <a:ext uri="{FF2B5EF4-FFF2-40B4-BE49-F238E27FC236}">
                <a16:creationId xmlns:a16="http://schemas.microsoft.com/office/drawing/2014/main" id="{BEEF20FF-6D90-440A-BC84-2C9355D8068C}"/>
              </a:ext>
            </a:extLst>
          </p:cNvPr>
          <p:cNvSpPr txBox="1">
            <a:spLocks/>
          </p:cNvSpPr>
          <p:nvPr/>
        </p:nvSpPr>
        <p:spPr>
          <a:xfrm>
            <a:off x="9552275" y="3155155"/>
            <a:ext cx="2639725" cy="365125"/>
          </a:xfrm>
          <a:prstGeom prst="rect">
            <a:avLst/>
          </a:prstGeom>
        </p:spPr>
        <p:txBody>
          <a:bodyPr/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BH" b="1" dirty="0"/>
              <a:t>المتتاليات والمتسلسلات </a:t>
            </a:r>
          </a:p>
          <a:p>
            <a:pPr algn="ctr"/>
            <a:r>
              <a:rPr lang="ar-BH" b="1" dirty="0"/>
              <a:t>الهندسية </a:t>
            </a:r>
            <a:endParaRPr lang="ar-AE" b="1" dirty="0"/>
          </a:p>
        </p:txBody>
      </p:sp>
      <p:sp>
        <p:nvSpPr>
          <p:cNvPr id="22" name="Date Placeholder 10">
            <a:extLst>
              <a:ext uri="{FF2B5EF4-FFF2-40B4-BE49-F238E27FC236}">
                <a16:creationId xmlns:a16="http://schemas.microsoft.com/office/drawing/2014/main" id="{48A39152-518D-4C3F-9D65-DC52385E50E9}"/>
              </a:ext>
            </a:extLst>
          </p:cNvPr>
          <p:cNvSpPr txBox="1">
            <a:spLocks/>
          </p:cNvSpPr>
          <p:nvPr/>
        </p:nvSpPr>
        <p:spPr>
          <a:xfrm>
            <a:off x="9432879" y="4699793"/>
            <a:ext cx="2639725" cy="1254009"/>
          </a:xfrm>
          <a:prstGeom prst="rect">
            <a:avLst/>
          </a:prstGeom>
        </p:spPr>
        <p:txBody>
          <a:bodyPr/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ar-BH" b="1" dirty="0"/>
              <a:t>استخدام المتتاليات   والمتسلسلات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BH" b="1" dirty="0"/>
              <a:t>إيجاد مجاميع المتسلسلات الهندسية </a:t>
            </a:r>
            <a:endParaRPr lang="ar-AE" b="1" dirty="0"/>
          </a:p>
        </p:txBody>
      </p:sp>
    </p:spTree>
    <p:extLst>
      <p:ext uri="{BB962C8B-B14F-4D97-AF65-F5344CB8AC3E}">
        <p14:creationId xmlns:p14="http://schemas.microsoft.com/office/powerpoint/2010/main" val="27992569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3CA789C-EAB0-464B-A37C-AD5EF4AD527D}"/>
              </a:ext>
            </a:extLst>
          </p:cNvPr>
          <p:cNvSpPr/>
          <p:nvPr/>
        </p:nvSpPr>
        <p:spPr>
          <a:xfrm>
            <a:off x="0" y="0"/>
            <a:ext cx="9529763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: Rounded Corners 7">
            <a:extLst>
              <a:ext uri="{FF2B5EF4-FFF2-40B4-BE49-F238E27FC236}">
                <a16:creationId xmlns:a16="http://schemas.microsoft.com/office/drawing/2014/main" id="{263A4048-3C88-45E7-9BA4-0158A84DFC04}"/>
              </a:ext>
            </a:extLst>
          </p:cNvPr>
          <p:cNvSpPr/>
          <p:nvPr/>
        </p:nvSpPr>
        <p:spPr>
          <a:xfrm rot="246809">
            <a:off x="4002477" y="534997"/>
            <a:ext cx="5196689" cy="1145668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AE" sz="4000" b="1" dirty="0">
                <a:solidFill>
                  <a:schemeClr val="tx1"/>
                </a:solidFill>
                <a:latin typeface="Lalezar" panose="00000500000000000000" pitchFamily="2" charset="-78"/>
                <a:cs typeface="Lalezar" panose="00000500000000000000" pitchFamily="2" charset="-78"/>
              </a:rPr>
              <a:t>اجتهد .. واجعل العالم يرى أفضل ما ليك</a:t>
            </a:r>
            <a:endParaRPr lang="ar-SA" sz="4000" b="1" dirty="0">
              <a:solidFill>
                <a:schemeClr val="tx1"/>
              </a:solidFill>
              <a:latin typeface="Lalezar" panose="00000500000000000000" pitchFamily="2" charset="-78"/>
              <a:cs typeface="Lalezar" panose="00000500000000000000" pitchFamily="2" charset="-78"/>
            </a:endParaRPr>
          </a:p>
        </p:txBody>
      </p:sp>
      <p:sp>
        <p:nvSpPr>
          <p:cNvPr id="4" name="Rectangle: Rounded Corners 7">
            <a:extLst>
              <a:ext uri="{FF2B5EF4-FFF2-40B4-BE49-F238E27FC236}">
                <a16:creationId xmlns:a16="http://schemas.microsoft.com/office/drawing/2014/main" id="{54752910-9951-4C57-A58B-C8AEF0C924D5}"/>
              </a:ext>
            </a:extLst>
          </p:cNvPr>
          <p:cNvSpPr/>
          <p:nvPr/>
        </p:nvSpPr>
        <p:spPr>
          <a:xfrm rot="21375225">
            <a:off x="4004103" y="1864076"/>
            <a:ext cx="5196689" cy="113070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A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lezar" panose="00000500000000000000" pitchFamily="2" charset="-78"/>
                <a:cs typeface="Lalezar" panose="00000500000000000000" pitchFamily="2" charset="-78"/>
              </a:rPr>
              <a:t>استراتيجية </a:t>
            </a:r>
          </a:p>
          <a:p>
            <a:pPr algn="ctr"/>
            <a:r>
              <a:rPr lang="ar-AE" sz="4000" b="1" dirty="0">
                <a:solidFill>
                  <a:srgbClr val="1F4E79"/>
                </a:solidFill>
                <a:latin typeface="Lalezar" panose="00000500000000000000" pitchFamily="2" charset="-78"/>
                <a:cs typeface="Lalezar" panose="00000500000000000000" pitchFamily="2" charset="-78"/>
              </a:rPr>
              <a:t>الكل متميزات</a:t>
            </a:r>
            <a:endParaRPr lang="ar-SA" sz="4000" b="1" dirty="0">
              <a:solidFill>
                <a:srgbClr val="1F4E79"/>
              </a:solidFill>
              <a:latin typeface="Lalezar" panose="00000500000000000000" pitchFamily="2" charset="-78"/>
              <a:cs typeface="Lalezar" panose="00000500000000000000" pitchFamily="2" charset="-78"/>
            </a:endParaRPr>
          </a:p>
        </p:txBody>
      </p:sp>
      <p:sp>
        <p:nvSpPr>
          <p:cNvPr id="5" name="Rectangle: Rounded Corners 8">
            <a:extLst>
              <a:ext uri="{FF2B5EF4-FFF2-40B4-BE49-F238E27FC236}">
                <a16:creationId xmlns:a16="http://schemas.microsoft.com/office/drawing/2014/main" id="{8CA3A2CF-505E-4617-858F-72CB53C93AB1}"/>
              </a:ext>
            </a:extLst>
          </p:cNvPr>
          <p:cNvSpPr/>
          <p:nvPr/>
        </p:nvSpPr>
        <p:spPr>
          <a:xfrm>
            <a:off x="313130" y="2863343"/>
            <a:ext cx="3362002" cy="1287855"/>
          </a:xfrm>
          <a:prstGeom prst="roundRect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dirty="0">
                <a:latin typeface="Lalezar" panose="00000500000000000000" pitchFamily="2" charset="-78"/>
                <a:cs typeface="Lalezar" panose="00000500000000000000" pitchFamily="2" charset="-78"/>
              </a:rPr>
              <a:t>ورقة</a:t>
            </a:r>
            <a:r>
              <a:rPr lang="ar-BH" sz="2800" dirty="0">
                <a:latin typeface="Lalezar" panose="00000500000000000000" pitchFamily="2" charset="-78"/>
                <a:cs typeface="Lalezar" panose="00000500000000000000" pitchFamily="2" charset="-78"/>
              </a:rPr>
              <a:t> عمل</a:t>
            </a:r>
            <a:r>
              <a:rPr lang="ar-SA" sz="2800" dirty="0">
                <a:latin typeface="Lalezar" panose="00000500000000000000" pitchFamily="2" charset="-78"/>
                <a:cs typeface="Lalezar" panose="00000500000000000000" pitchFamily="2" charset="-78"/>
              </a:rPr>
              <a:t> </a:t>
            </a:r>
            <a:r>
              <a:rPr lang="ar-AE" sz="2800" dirty="0">
                <a:latin typeface="Lalezar" panose="00000500000000000000" pitchFamily="2" charset="-78"/>
                <a:cs typeface="Lalezar" panose="00000500000000000000" pitchFamily="2" charset="-78"/>
              </a:rPr>
              <a:t>تفاعلية</a:t>
            </a:r>
            <a:r>
              <a:rPr lang="ar-BH" sz="2800" dirty="0">
                <a:latin typeface="Lalezar" panose="00000500000000000000" pitchFamily="2" charset="-78"/>
                <a:cs typeface="Lalezar" panose="00000500000000000000" pitchFamily="2" charset="-78"/>
              </a:rPr>
              <a:t> جماعية</a:t>
            </a:r>
            <a:endParaRPr lang="ar-AE" sz="2800" dirty="0">
              <a:solidFill>
                <a:srgbClr val="CC00CC"/>
              </a:solidFill>
              <a:latin typeface="Lalezar" panose="00000500000000000000" pitchFamily="2" charset="-78"/>
              <a:cs typeface="Lalezar" panose="00000500000000000000" pitchFamily="2" charset="-78"/>
            </a:endParaRPr>
          </a:p>
        </p:txBody>
      </p:sp>
      <p:sp>
        <p:nvSpPr>
          <p:cNvPr id="6" name="Rectangle: Rounded Corners 7">
            <a:extLst>
              <a:ext uri="{FF2B5EF4-FFF2-40B4-BE49-F238E27FC236}">
                <a16:creationId xmlns:a16="http://schemas.microsoft.com/office/drawing/2014/main" id="{60DCD3E4-3105-4C2A-8D60-6059ED981814}"/>
              </a:ext>
            </a:extLst>
          </p:cNvPr>
          <p:cNvSpPr/>
          <p:nvPr/>
        </p:nvSpPr>
        <p:spPr>
          <a:xfrm rot="696513">
            <a:off x="3809917" y="3814480"/>
            <a:ext cx="5196689" cy="116165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/>
            <a:r>
              <a:rPr lang="ar-SA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lezar" panose="00000500000000000000" pitchFamily="2" charset="-78"/>
                <a:cs typeface="Lalezar" panose="00000500000000000000" pitchFamily="2" charset="-78"/>
              </a:rPr>
              <a:t>عن طريق موقع</a:t>
            </a:r>
          </a:p>
          <a:p>
            <a:pPr algn="ctr" rtl="1"/>
            <a:r>
              <a:rPr lang="en-US" sz="4800" b="1" dirty="0" err="1">
                <a:solidFill>
                  <a:srgbClr val="C06A07"/>
                </a:solidFill>
                <a:latin typeface="Lalezar" panose="00000500000000000000" pitchFamily="2" charset="-78"/>
                <a:cs typeface="Lalezar" panose="00000500000000000000" pitchFamily="2" charset="-78"/>
              </a:rPr>
              <a:t>liveworksheets</a:t>
            </a:r>
            <a:endParaRPr lang="ar-AE" sz="3600" b="1" dirty="0">
              <a:solidFill>
                <a:srgbClr val="C06A07"/>
              </a:solidFill>
              <a:latin typeface="Lalezar" panose="00000500000000000000" pitchFamily="2" charset="-78"/>
              <a:cs typeface="Lalezar" panose="00000500000000000000" pitchFamily="2" charset="-78"/>
            </a:endParaRPr>
          </a:p>
        </p:txBody>
      </p:sp>
      <p:sp>
        <p:nvSpPr>
          <p:cNvPr id="7" name="Rectangle: Rounded Corners 8">
            <a:extLst>
              <a:ext uri="{FF2B5EF4-FFF2-40B4-BE49-F238E27FC236}">
                <a16:creationId xmlns:a16="http://schemas.microsoft.com/office/drawing/2014/main" id="{9490168A-FF47-480F-8B25-62822699C6EC}"/>
              </a:ext>
            </a:extLst>
          </p:cNvPr>
          <p:cNvSpPr/>
          <p:nvPr/>
        </p:nvSpPr>
        <p:spPr>
          <a:xfrm>
            <a:off x="457200" y="5627262"/>
            <a:ext cx="8411837" cy="98731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AE" sz="2000" b="1" dirty="0">
              <a:solidFill>
                <a:schemeClr val="tx1"/>
              </a:solidFill>
              <a:latin typeface="Lalezar" panose="00000500000000000000" pitchFamily="2" charset="-78"/>
              <a:cs typeface="Lalezar" panose="00000500000000000000" pitchFamily="2" charset="-78"/>
            </a:endParaRPr>
          </a:p>
        </p:txBody>
      </p:sp>
      <p:pic>
        <p:nvPicPr>
          <p:cNvPr id="8" name="3_Minute_Timer_with_Music_for_Kids!_Countdown_Videos_HD!">
            <a:hlinkClick r:id="" action="ppaction://media"/>
            <a:extLst>
              <a:ext uri="{FF2B5EF4-FFF2-40B4-BE49-F238E27FC236}">
                <a16:creationId xmlns:a16="http://schemas.microsoft.com/office/drawing/2014/main" id="{960CC2D8-15CB-4754-A708-4329A7A920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5542" y="3897859"/>
            <a:ext cx="1783722" cy="928832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E860C03-84F5-4CBD-9457-943651137AF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0220" y="844971"/>
            <a:ext cx="1594036" cy="207117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72D292E-FDA4-444C-A055-CF0CCA178BA6}"/>
              </a:ext>
            </a:extLst>
          </p:cNvPr>
          <p:cNvSpPr/>
          <p:nvPr/>
        </p:nvSpPr>
        <p:spPr>
          <a:xfrm>
            <a:off x="313130" y="5705418"/>
            <a:ext cx="84118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AE" sz="2400" b="1" dirty="0">
                <a:solidFill>
                  <a:schemeClr val="accent6">
                    <a:lumMod val="50000"/>
                  </a:schemeClr>
                </a:solidFill>
              </a:rPr>
              <a:t>هيا يا طلابي الأعزاء كلآ منكم على مجموعته لتتناقش مع زملائك في حل ورقة العمل ثم التصحيح والتصوير وأرسال الصورة على الدردشة</a:t>
            </a:r>
            <a:r>
              <a:rPr lang="ar-BH" sz="2400" b="1" dirty="0">
                <a:solidFill>
                  <a:schemeClr val="accent6">
                    <a:lumMod val="50000"/>
                  </a:schemeClr>
                </a:solidFill>
              </a:rPr>
              <a:t> . </a:t>
            </a:r>
            <a:endParaRPr lang="en-US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2" name="Date Placeholder 10">
            <a:extLst>
              <a:ext uri="{FF2B5EF4-FFF2-40B4-BE49-F238E27FC236}">
                <a16:creationId xmlns:a16="http://schemas.microsoft.com/office/drawing/2014/main" id="{A4B01E22-4B32-4858-82E5-4129EE7263CA}"/>
              </a:ext>
            </a:extLst>
          </p:cNvPr>
          <p:cNvSpPr txBox="1">
            <a:spLocks/>
          </p:cNvSpPr>
          <p:nvPr/>
        </p:nvSpPr>
        <p:spPr>
          <a:xfrm>
            <a:off x="9552275" y="3155155"/>
            <a:ext cx="2639725" cy="365125"/>
          </a:xfrm>
          <a:prstGeom prst="rect">
            <a:avLst/>
          </a:prstGeom>
        </p:spPr>
        <p:txBody>
          <a:bodyPr/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BH" b="1" dirty="0"/>
              <a:t>المتتاليات والمتسلسلات </a:t>
            </a:r>
          </a:p>
          <a:p>
            <a:pPr algn="ctr"/>
            <a:r>
              <a:rPr lang="ar-BH" b="1" dirty="0"/>
              <a:t>الهندسية </a:t>
            </a:r>
            <a:endParaRPr lang="ar-AE" b="1" dirty="0"/>
          </a:p>
        </p:txBody>
      </p:sp>
      <p:sp>
        <p:nvSpPr>
          <p:cNvPr id="13" name="Date Placeholder 10">
            <a:extLst>
              <a:ext uri="{FF2B5EF4-FFF2-40B4-BE49-F238E27FC236}">
                <a16:creationId xmlns:a16="http://schemas.microsoft.com/office/drawing/2014/main" id="{A298F3CB-6763-4377-8AAE-E26E83B89855}"/>
              </a:ext>
            </a:extLst>
          </p:cNvPr>
          <p:cNvSpPr txBox="1">
            <a:spLocks/>
          </p:cNvSpPr>
          <p:nvPr/>
        </p:nvSpPr>
        <p:spPr>
          <a:xfrm>
            <a:off x="9432879" y="4699793"/>
            <a:ext cx="2639725" cy="1254009"/>
          </a:xfrm>
          <a:prstGeom prst="rect">
            <a:avLst/>
          </a:prstGeom>
        </p:spPr>
        <p:txBody>
          <a:bodyPr/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ar-BH" b="1" dirty="0"/>
              <a:t>استخدام المتتاليات   والمتسلسلات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BH" b="1" dirty="0"/>
              <a:t>إيجاد مجاميع المتسلسلات الهندسية </a:t>
            </a:r>
            <a:endParaRPr lang="ar-AE" b="1" dirty="0"/>
          </a:p>
        </p:txBody>
      </p:sp>
    </p:spTree>
    <p:extLst>
      <p:ext uri="{BB962C8B-B14F-4D97-AF65-F5344CB8AC3E}">
        <p14:creationId xmlns:p14="http://schemas.microsoft.com/office/powerpoint/2010/main" val="2348541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02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6122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656C11A6-649B-4F6F-B448-6783E6F9E313}"/>
              </a:ext>
            </a:extLst>
          </p:cNvPr>
          <p:cNvSpPr/>
          <p:nvPr/>
        </p:nvSpPr>
        <p:spPr>
          <a:xfrm>
            <a:off x="0" y="0"/>
            <a:ext cx="9529763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hlinkClick r:id="" action="ppaction://noaction"/>
            <a:extLst>
              <a:ext uri="{FF2B5EF4-FFF2-40B4-BE49-F238E27FC236}">
                <a16:creationId xmlns:a16="http://schemas.microsoft.com/office/drawing/2014/main" id="{B130CBD6-DE6F-4346-827D-087CB0C4734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2127" y="238539"/>
            <a:ext cx="1785471" cy="316732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6A084C5-607E-4A23-9A37-A48A126C40F0}"/>
              </a:ext>
            </a:extLst>
          </p:cNvPr>
          <p:cNvSpPr/>
          <p:nvPr/>
        </p:nvSpPr>
        <p:spPr>
          <a:xfrm>
            <a:off x="861352" y="3392930"/>
            <a:ext cx="1287532" cy="3108543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ar-AE" sz="2800" dirty="0">
                <a:solidFill>
                  <a:srgbClr val="FF0000"/>
                </a:solidFill>
              </a:rPr>
              <a:t>اجعل </a:t>
            </a:r>
          </a:p>
          <a:p>
            <a:pPr algn="ctr"/>
            <a:r>
              <a:rPr lang="ar-AE" sz="2800" dirty="0">
                <a:solidFill>
                  <a:srgbClr val="FF0000"/>
                </a:solidFill>
              </a:rPr>
              <a:t>مستقبلك</a:t>
            </a:r>
          </a:p>
          <a:p>
            <a:pPr algn="ctr"/>
            <a:r>
              <a:rPr lang="ar-AE" sz="2800" dirty="0">
                <a:solidFill>
                  <a:srgbClr val="FF0000"/>
                </a:solidFill>
              </a:rPr>
              <a:t> منيراً</a:t>
            </a:r>
          </a:p>
          <a:p>
            <a:pPr algn="ctr"/>
            <a:r>
              <a:rPr lang="ar-AE" sz="2800" dirty="0">
                <a:solidFill>
                  <a:srgbClr val="FF0000"/>
                </a:solidFill>
              </a:rPr>
              <a:t> بعطائك،</a:t>
            </a:r>
          </a:p>
          <a:p>
            <a:pPr algn="ctr"/>
            <a:r>
              <a:rPr lang="ar-AE" sz="2800" dirty="0">
                <a:solidFill>
                  <a:srgbClr val="FF0000"/>
                </a:solidFill>
              </a:rPr>
              <a:t> وزين</a:t>
            </a:r>
          </a:p>
          <a:p>
            <a:pPr algn="ctr"/>
            <a:r>
              <a:rPr lang="ar-AE" sz="2800" dirty="0">
                <a:solidFill>
                  <a:srgbClr val="FF0000"/>
                </a:solidFill>
              </a:rPr>
              <a:t> علمك </a:t>
            </a:r>
          </a:p>
          <a:p>
            <a:pPr algn="ctr"/>
            <a:r>
              <a:rPr lang="ar-AE" sz="2800" dirty="0">
                <a:solidFill>
                  <a:srgbClr val="FF0000"/>
                </a:solidFill>
              </a:rPr>
              <a:t>بأخلاقِك، </a:t>
            </a:r>
            <a:endParaRPr lang="en-US" sz="2800" dirty="0">
              <a:solidFill>
                <a:srgbClr val="FF0000"/>
              </a:solidFill>
            </a:endParaRPr>
          </a:p>
        </p:txBody>
      </p:sp>
      <p:grpSp>
        <p:nvGrpSpPr>
          <p:cNvPr id="45" name="Google Shape;1465;p42">
            <a:extLst>
              <a:ext uri="{FF2B5EF4-FFF2-40B4-BE49-F238E27FC236}">
                <a16:creationId xmlns:a16="http://schemas.microsoft.com/office/drawing/2014/main" id="{BBA493FA-1524-4318-B28E-E258EDD1CB97}"/>
              </a:ext>
            </a:extLst>
          </p:cNvPr>
          <p:cNvGrpSpPr>
            <a:grpSpLocks/>
          </p:cNvGrpSpPr>
          <p:nvPr/>
        </p:nvGrpSpPr>
        <p:grpSpPr bwMode="auto">
          <a:xfrm>
            <a:off x="2614398" y="1123289"/>
            <a:ext cx="6718564" cy="4933755"/>
            <a:chOff x="459200" y="2611986"/>
            <a:chExt cx="8220236" cy="855522"/>
          </a:xfrm>
        </p:grpSpPr>
        <p:sp>
          <p:nvSpPr>
            <p:cNvPr id="46" name="Google Shape;1468;p42">
              <a:extLst>
                <a:ext uri="{FF2B5EF4-FFF2-40B4-BE49-F238E27FC236}">
                  <a16:creationId xmlns:a16="http://schemas.microsoft.com/office/drawing/2014/main" id="{FD2BC236-FC50-46FB-B6B0-F1B13F943C8A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200" y="2611986"/>
              <a:ext cx="8220236" cy="855522"/>
            </a:xfrm>
            <a:custGeom>
              <a:avLst/>
              <a:gdLst>
                <a:gd name="T0" fmla="*/ 2147483646 w 23435"/>
                <a:gd name="T1" fmla="*/ 0 h 2439"/>
                <a:gd name="T2" fmla="*/ 2147483646 w 23435"/>
                <a:gd name="T3" fmla="*/ 2147483646 h 2439"/>
                <a:gd name="T4" fmla="*/ 2147483646 w 23435"/>
                <a:gd name="T5" fmla="*/ 2147483646 h 2439"/>
                <a:gd name="T6" fmla="*/ 2147483646 w 23435"/>
                <a:gd name="T7" fmla="*/ 2147483646 h 2439"/>
                <a:gd name="T8" fmla="*/ 2147483646 w 23435"/>
                <a:gd name="T9" fmla="*/ 2147483646 h 2439"/>
                <a:gd name="T10" fmla="*/ 2147483646 w 23435"/>
                <a:gd name="T11" fmla="*/ 2147483646 h 2439"/>
                <a:gd name="T12" fmla="*/ 2147483646 w 23435"/>
                <a:gd name="T13" fmla="*/ 2147483646 h 2439"/>
                <a:gd name="T14" fmla="*/ 2147483646 w 23435"/>
                <a:gd name="T15" fmla="*/ 0 h 2439"/>
                <a:gd name="T16" fmla="*/ 2147483646 w 23435"/>
                <a:gd name="T17" fmla="*/ 0 h 243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435" h="2439" extrusionOk="0">
                  <a:moveTo>
                    <a:pt x="132" y="0"/>
                  </a:moveTo>
                  <a:cubicBezTo>
                    <a:pt x="54" y="0"/>
                    <a:pt x="1" y="53"/>
                    <a:pt x="1" y="134"/>
                  </a:cubicBezTo>
                  <a:lnTo>
                    <a:pt x="1" y="2333"/>
                  </a:lnTo>
                  <a:cubicBezTo>
                    <a:pt x="1" y="2386"/>
                    <a:pt x="54" y="2439"/>
                    <a:pt x="132" y="2439"/>
                  </a:cubicBezTo>
                  <a:lnTo>
                    <a:pt x="23301" y="2439"/>
                  </a:lnTo>
                  <a:cubicBezTo>
                    <a:pt x="23382" y="2439"/>
                    <a:pt x="23435" y="2386"/>
                    <a:pt x="23435" y="2333"/>
                  </a:cubicBezTo>
                  <a:lnTo>
                    <a:pt x="23435" y="134"/>
                  </a:lnTo>
                  <a:cubicBezTo>
                    <a:pt x="23435" y="53"/>
                    <a:pt x="23382" y="0"/>
                    <a:pt x="23301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00" tIns="121900" rIns="121900" bIns="121900" anchor="ctr"/>
            <a:lstStyle/>
            <a:p>
              <a:endParaRPr lang="en-US" sz="2400" dirty="0"/>
            </a:p>
          </p:txBody>
        </p:sp>
        <p:sp>
          <p:nvSpPr>
            <p:cNvPr id="47" name="Google Shape;1469;p42">
              <a:extLst>
                <a:ext uri="{FF2B5EF4-FFF2-40B4-BE49-F238E27FC236}">
                  <a16:creationId xmlns:a16="http://schemas.microsoft.com/office/drawing/2014/main" id="{25334A58-D3D7-44A9-B60D-DC8611734F5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211" y="2611986"/>
              <a:ext cx="1239597" cy="855522"/>
            </a:xfrm>
            <a:custGeom>
              <a:avLst/>
              <a:gdLst>
                <a:gd name="T0" fmla="*/ 2147483646 w 4773"/>
                <a:gd name="T1" fmla="*/ 0 h 2439"/>
                <a:gd name="T2" fmla="*/ 2147483646 w 4773"/>
                <a:gd name="T3" fmla="*/ 2147483646 h 2439"/>
                <a:gd name="T4" fmla="*/ 2147483646 w 4773"/>
                <a:gd name="T5" fmla="*/ 2147483646 h 2439"/>
                <a:gd name="T6" fmla="*/ 2147483646 w 4773"/>
                <a:gd name="T7" fmla="*/ 2147483646 h 2439"/>
                <a:gd name="T8" fmla="*/ 2147483646 w 4773"/>
                <a:gd name="T9" fmla="*/ 2147483646 h 2439"/>
                <a:gd name="T10" fmla="*/ 2147483646 w 4773"/>
                <a:gd name="T11" fmla="*/ 0 h 2439"/>
                <a:gd name="T12" fmla="*/ 2147483646 w 4773"/>
                <a:gd name="T13" fmla="*/ 0 h 243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773" h="2439" extrusionOk="0">
                  <a:moveTo>
                    <a:pt x="185" y="0"/>
                  </a:moveTo>
                  <a:cubicBezTo>
                    <a:pt x="79" y="0"/>
                    <a:pt x="1" y="81"/>
                    <a:pt x="1" y="187"/>
                  </a:cubicBezTo>
                  <a:lnTo>
                    <a:pt x="1" y="2280"/>
                  </a:lnTo>
                  <a:cubicBezTo>
                    <a:pt x="1" y="2360"/>
                    <a:pt x="79" y="2439"/>
                    <a:pt x="185" y="2439"/>
                  </a:cubicBezTo>
                  <a:lnTo>
                    <a:pt x="4773" y="2439"/>
                  </a:lnTo>
                  <a:lnTo>
                    <a:pt x="4773" y="0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00" tIns="121900" rIns="121900" bIns="121900" anchor="ctr"/>
            <a:lstStyle/>
            <a:p>
              <a:endParaRPr lang="en-US" sz="2400"/>
            </a:p>
          </p:txBody>
        </p:sp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286611A2-0C1B-4FC5-9D6E-161BE08C09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823" t="13245" b="39"/>
          <a:stretch/>
        </p:blipFill>
        <p:spPr>
          <a:xfrm>
            <a:off x="2782838" y="1581149"/>
            <a:ext cx="6422007" cy="415356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D4FA35F-F10F-47D6-A27E-99CDDC22DFAF}"/>
              </a:ext>
            </a:extLst>
          </p:cNvPr>
          <p:cNvSpPr txBox="1"/>
          <p:nvPr/>
        </p:nvSpPr>
        <p:spPr>
          <a:xfrm>
            <a:off x="2794958" y="1708281"/>
            <a:ext cx="64187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BH" sz="3200" dirty="0"/>
              <a:t>ما هو </a:t>
            </a:r>
            <a:r>
              <a:rPr lang="ar-BH" sz="3200" dirty="0">
                <a:solidFill>
                  <a:srgbClr val="FF0000"/>
                </a:solidFill>
              </a:rPr>
              <a:t>الحد السابع  </a:t>
            </a:r>
            <a:r>
              <a:rPr lang="ar-BH" sz="3200" dirty="0"/>
              <a:t>في المتتالية الهندسية التالية : </a:t>
            </a:r>
            <a:endParaRPr lang="en-US" sz="3200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61FBB97-50C4-4CF0-97BA-6FF3B7F0E57E}"/>
              </a:ext>
            </a:extLst>
          </p:cNvPr>
          <p:cNvSpPr txBox="1"/>
          <p:nvPr/>
        </p:nvSpPr>
        <p:spPr>
          <a:xfrm>
            <a:off x="4226738" y="2559868"/>
            <a:ext cx="37385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3 , 9 , 27 , …….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0AD0544-CD84-4F94-AB55-F1052BEBBEED}"/>
              </a:ext>
            </a:extLst>
          </p:cNvPr>
          <p:cNvSpPr txBox="1"/>
          <p:nvPr/>
        </p:nvSpPr>
        <p:spPr>
          <a:xfrm>
            <a:off x="6625292" y="243823"/>
            <a:ext cx="25795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BH" sz="4000" dirty="0">
                <a:solidFill>
                  <a:srgbClr val="FF0000"/>
                </a:solidFill>
              </a:rPr>
              <a:t>المجموعة </a:t>
            </a:r>
            <a:r>
              <a:rPr lang="ar-BH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❶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63DF168-A45D-42FB-9F45-7AC4E1E9FFC2}"/>
              </a:ext>
            </a:extLst>
          </p:cNvPr>
          <p:cNvSpPr txBox="1"/>
          <p:nvPr/>
        </p:nvSpPr>
        <p:spPr>
          <a:xfrm>
            <a:off x="6354956" y="4239622"/>
            <a:ext cx="26324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BH" sz="4000" b="1" dirty="0">
                <a:solidFill>
                  <a:schemeClr val="accent5"/>
                </a:solidFill>
              </a:rPr>
              <a:t>الحد السابع = </a:t>
            </a:r>
            <a:endParaRPr lang="en-US" sz="4000" b="1" dirty="0">
              <a:solidFill>
                <a:schemeClr val="accent5"/>
              </a:solidFill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120A4AF1-1E7A-4175-84A2-C58D44F6D238}"/>
              </a:ext>
            </a:extLst>
          </p:cNvPr>
          <p:cNvSpPr/>
          <p:nvPr/>
        </p:nvSpPr>
        <p:spPr>
          <a:xfrm>
            <a:off x="5699208" y="4270400"/>
            <a:ext cx="781050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Date Placeholder 10">
            <a:extLst>
              <a:ext uri="{FF2B5EF4-FFF2-40B4-BE49-F238E27FC236}">
                <a16:creationId xmlns:a16="http://schemas.microsoft.com/office/drawing/2014/main" id="{42A7D586-3A4D-45DE-A51A-ACF43C6C10C3}"/>
              </a:ext>
            </a:extLst>
          </p:cNvPr>
          <p:cNvSpPr txBox="1">
            <a:spLocks/>
          </p:cNvSpPr>
          <p:nvPr/>
        </p:nvSpPr>
        <p:spPr>
          <a:xfrm>
            <a:off x="9552275" y="3155155"/>
            <a:ext cx="2639725" cy="365125"/>
          </a:xfrm>
          <a:prstGeom prst="rect">
            <a:avLst/>
          </a:prstGeom>
        </p:spPr>
        <p:txBody>
          <a:bodyPr/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BH" b="1" dirty="0"/>
              <a:t>المتتاليات والمتسلسلات </a:t>
            </a:r>
          </a:p>
          <a:p>
            <a:pPr algn="ctr"/>
            <a:r>
              <a:rPr lang="ar-BH" b="1" dirty="0"/>
              <a:t>الهندسية </a:t>
            </a:r>
            <a:endParaRPr lang="ar-AE" b="1" dirty="0"/>
          </a:p>
        </p:txBody>
      </p:sp>
      <p:sp>
        <p:nvSpPr>
          <p:cNvPr id="57" name="Date Placeholder 10">
            <a:extLst>
              <a:ext uri="{FF2B5EF4-FFF2-40B4-BE49-F238E27FC236}">
                <a16:creationId xmlns:a16="http://schemas.microsoft.com/office/drawing/2014/main" id="{95424418-36BB-4404-97AE-0A984871CEB7}"/>
              </a:ext>
            </a:extLst>
          </p:cNvPr>
          <p:cNvSpPr txBox="1">
            <a:spLocks/>
          </p:cNvSpPr>
          <p:nvPr/>
        </p:nvSpPr>
        <p:spPr>
          <a:xfrm>
            <a:off x="9432879" y="4699793"/>
            <a:ext cx="2639725" cy="1254009"/>
          </a:xfrm>
          <a:prstGeom prst="rect">
            <a:avLst/>
          </a:prstGeom>
        </p:spPr>
        <p:txBody>
          <a:bodyPr/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ar-BH" b="1" dirty="0"/>
              <a:t>استخدام المتتاليات   والمتسلسلات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BH" b="1" dirty="0"/>
              <a:t>إيجاد مجاميع المتسلسلات الهندسية </a:t>
            </a:r>
            <a:endParaRPr lang="ar-AE" b="1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3B7E835-4198-408B-A553-002D242CA619}"/>
              </a:ext>
            </a:extLst>
          </p:cNvPr>
          <p:cNvSpPr/>
          <p:nvPr/>
        </p:nvSpPr>
        <p:spPr>
          <a:xfrm>
            <a:off x="3687954" y="6080546"/>
            <a:ext cx="48035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https://www.liveworksheets.com/1-bs1629413fu</a:t>
            </a:r>
          </a:p>
        </p:txBody>
      </p:sp>
    </p:spTree>
    <p:extLst>
      <p:ext uri="{BB962C8B-B14F-4D97-AF65-F5344CB8AC3E}">
        <p14:creationId xmlns:p14="http://schemas.microsoft.com/office/powerpoint/2010/main" val="1194520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4C537ADA-2A1E-4323-B54E-6C3136A0B6EE}"/>
              </a:ext>
            </a:extLst>
          </p:cNvPr>
          <p:cNvSpPr/>
          <p:nvPr/>
        </p:nvSpPr>
        <p:spPr>
          <a:xfrm>
            <a:off x="0" y="0"/>
            <a:ext cx="9529763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7" name="Google Shape;1465;p42">
            <a:extLst>
              <a:ext uri="{FF2B5EF4-FFF2-40B4-BE49-F238E27FC236}">
                <a16:creationId xmlns:a16="http://schemas.microsoft.com/office/drawing/2014/main" id="{73A49AB3-5A1F-410C-B378-89AD77C5DD52}"/>
              </a:ext>
            </a:extLst>
          </p:cNvPr>
          <p:cNvGrpSpPr>
            <a:grpSpLocks/>
          </p:cNvGrpSpPr>
          <p:nvPr/>
        </p:nvGrpSpPr>
        <p:grpSpPr bwMode="auto">
          <a:xfrm>
            <a:off x="2230731" y="1123289"/>
            <a:ext cx="7102231" cy="4933755"/>
            <a:chOff x="459200" y="2611986"/>
            <a:chExt cx="8220236" cy="855522"/>
          </a:xfrm>
        </p:grpSpPr>
        <p:sp>
          <p:nvSpPr>
            <p:cNvPr id="28" name="Google Shape;1468;p42">
              <a:extLst>
                <a:ext uri="{FF2B5EF4-FFF2-40B4-BE49-F238E27FC236}">
                  <a16:creationId xmlns:a16="http://schemas.microsoft.com/office/drawing/2014/main" id="{BF455390-3A22-4E21-8341-562BB827EB7E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200" y="2611986"/>
              <a:ext cx="8220236" cy="855522"/>
            </a:xfrm>
            <a:custGeom>
              <a:avLst/>
              <a:gdLst>
                <a:gd name="T0" fmla="*/ 2147483646 w 23435"/>
                <a:gd name="T1" fmla="*/ 0 h 2439"/>
                <a:gd name="T2" fmla="*/ 2147483646 w 23435"/>
                <a:gd name="T3" fmla="*/ 2147483646 h 2439"/>
                <a:gd name="T4" fmla="*/ 2147483646 w 23435"/>
                <a:gd name="T5" fmla="*/ 2147483646 h 2439"/>
                <a:gd name="T6" fmla="*/ 2147483646 w 23435"/>
                <a:gd name="T7" fmla="*/ 2147483646 h 2439"/>
                <a:gd name="T8" fmla="*/ 2147483646 w 23435"/>
                <a:gd name="T9" fmla="*/ 2147483646 h 2439"/>
                <a:gd name="T10" fmla="*/ 2147483646 w 23435"/>
                <a:gd name="T11" fmla="*/ 2147483646 h 2439"/>
                <a:gd name="T12" fmla="*/ 2147483646 w 23435"/>
                <a:gd name="T13" fmla="*/ 2147483646 h 2439"/>
                <a:gd name="T14" fmla="*/ 2147483646 w 23435"/>
                <a:gd name="T15" fmla="*/ 0 h 2439"/>
                <a:gd name="T16" fmla="*/ 2147483646 w 23435"/>
                <a:gd name="T17" fmla="*/ 0 h 243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435" h="2439" extrusionOk="0">
                  <a:moveTo>
                    <a:pt x="132" y="0"/>
                  </a:moveTo>
                  <a:cubicBezTo>
                    <a:pt x="54" y="0"/>
                    <a:pt x="1" y="53"/>
                    <a:pt x="1" y="134"/>
                  </a:cubicBezTo>
                  <a:lnTo>
                    <a:pt x="1" y="2333"/>
                  </a:lnTo>
                  <a:cubicBezTo>
                    <a:pt x="1" y="2386"/>
                    <a:pt x="54" y="2439"/>
                    <a:pt x="132" y="2439"/>
                  </a:cubicBezTo>
                  <a:lnTo>
                    <a:pt x="23301" y="2439"/>
                  </a:lnTo>
                  <a:cubicBezTo>
                    <a:pt x="23382" y="2439"/>
                    <a:pt x="23435" y="2386"/>
                    <a:pt x="23435" y="2333"/>
                  </a:cubicBezTo>
                  <a:lnTo>
                    <a:pt x="23435" y="134"/>
                  </a:lnTo>
                  <a:cubicBezTo>
                    <a:pt x="23435" y="53"/>
                    <a:pt x="23382" y="0"/>
                    <a:pt x="23301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00" tIns="121900" rIns="121900" bIns="121900" anchor="ctr"/>
            <a:lstStyle/>
            <a:p>
              <a:endParaRPr lang="en-US" sz="2400" dirty="0"/>
            </a:p>
          </p:txBody>
        </p:sp>
        <p:sp>
          <p:nvSpPr>
            <p:cNvPr id="29" name="Google Shape;1469;p42">
              <a:extLst>
                <a:ext uri="{FF2B5EF4-FFF2-40B4-BE49-F238E27FC236}">
                  <a16:creationId xmlns:a16="http://schemas.microsoft.com/office/drawing/2014/main" id="{43641C70-DB5D-47B3-8EF2-4361BEBBA8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211" y="2611986"/>
              <a:ext cx="1239597" cy="855522"/>
            </a:xfrm>
            <a:custGeom>
              <a:avLst/>
              <a:gdLst>
                <a:gd name="T0" fmla="*/ 2147483646 w 4773"/>
                <a:gd name="T1" fmla="*/ 0 h 2439"/>
                <a:gd name="T2" fmla="*/ 2147483646 w 4773"/>
                <a:gd name="T3" fmla="*/ 2147483646 h 2439"/>
                <a:gd name="T4" fmla="*/ 2147483646 w 4773"/>
                <a:gd name="T5" fmla="*/ 2147483646 h 2439"/>
                <a:gd name="T6" fmla="*/ 2147483646 w 4773"/>
                <a:gd name="T7" fmla="*/ 2147483646 h 2439"/>
                <a:gd name="T8" fmla="*/ 2147483646 w 4773"/>
                <a:gd name="T9" fmla="*/ 2147483646 h 2439"/>
                <a:gd name="T10" fmla="*/ 2147483646 w 4773"/>
                <a:gd name="T11" fmla="*/ 0 h 2439"/>
                <a:gd name="T12" fmla="*/ 2147483646 w 4773"/>
                <a:gd name="T13" fmla="*/ 0 h 243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773" h="2439" extrusionOk="0">
                  <a:moveTo>
                    <a:pt x="185" y="0"/>
                  </a:moveTo>
                  <a:cubicBezTo>
                    <a:pt x="79" y="0"/>
                    <a:pt x="1" y="81"/>
                    <a:pt x="1" y="187"/>
                  </a:cubicBezTo>
                  <a:lnTo>
                    <a:pt x="1" y="2280"/>
                  </a:lnTo>
                  <a:cubicBezTo>
                    <a:pt x="1" y="2360"/>
                    <a:pt x="79" y="2439"/>
                    <a:pt x="185" y="2439"/>
                  </a:cubicBezTo>
                  <a:lnTo>
                    <a:pt x="4773" y="2439"/>
                  </a:lnTo>
                  <a:lnTo>
                    <a:pt x="4773" y="0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00" tIns="121900" rIns="121900" bIns="121900" anchor="ctr"/>
            <a:lstStyle/>
            <a:p>
              <a:endParaRPr lang="en-US" sz="2400"/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7B079B44-DD1B-4882-8517-0787F16243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823" t="13245" b="39"/>
          <a:stretch/>
        </p:blipFill>
        <p:spPr>
          <a:xfrm>
            <a:off x="2369880" y="1581149"/>
            <a:ext cx="6834966" cy="4153562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2BD6D85-3B23-4046-BC5B-762F2C503F5F}"/>
              </a:ext>
            </a:extLst>
          </p:cNvPr>
          <p:cNvSpPr txBox="1"/>
          <p:nvPr/>
        </p:nvSpPr>
        <p:spPr>
          <a:xfrm>
            <a:off x="2571290" y="1691921"/>
            <a:ext cx="62424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BH" sz="2800" dirty="0"/>
              <a:t>أوجد </a:t>
            </a:r>
            <a:r>
              <a:rPr lang="ar-BH" sz="2800" dirty="0">
                <a:solidFill>
                  <a:srgbClr val="FF0000"/>
                </a:solidFill>
              </a:rPr>
              <a:t>معادلة للحد النوني </a:t>
            </a:r>
            <a:r>
              <a:rPr lang="ar-BH" sz="2800" dirty="0"/>
              <a:t>في المتتالية الهندسية التالية : </a:t>
            </a:r>
            <a:endParaRPr lang="en-US" sz="28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307CD0F-6D07-4EA7-BAB2-DAD03E5D8459}"/>
              </a:ext>
            </a:extLst>
          </p:cNvPr>
          <p:cNvSpPr txBox="1"/>
          <p:nvPr/>
        </p:nvSpPr>
        <p:spPr>
          <a:xfrm>
            <a:off x="3643149" y="2474324"/>
            <a:ext cx="39292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-4 , 16 , -64 , ……</a:t>
            </a:r>
          </a:p>
        </p:txBody>
      </p:sp>
      <p:pic>
        <p:nvPicPr>
          <p:cNvPr id="3" name="Picture 2">
            <a:hlinkClick r:id="" action="ppaction://noaction"/>
            <a:extLst>
              <a:ext uri="{FF2B5EF4-FFF2-40B4-BE49-F238E27FC236}">
                <a16:creationId xmlns:a16="http://schemas.microsoft.com/office/drawing/2014/main" id="{EEF81012-1CC8-46D6-9194-2FAB79D855E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1200" y="256850"/>
            <a:ext cx="1709531" cy="3810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907CE35-432F-43F3-B86A-6381234D20A6}"/>
              </a:ext>
            </a:extLst>
          </p:cNvPr>
          <p:cNvSpPr/>
          <p:nvPr/>
        </p:nvSpPr>
        <p:spPr>
          <a:xfrm>
            <a:off x="660348" y="3890083"/>
            <a:ext cx="1229824" cy="2677656"/>
          </a:xfrm>
          <a:prstGeom prst="rect">
            <a:avLst/>
          </a:prstGeom>
          <a:solidFill>
            <a:schemeClr val="bg2"/>
          </a:solidFill>
          <a:ln w="285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ar-AE" sz="2400" dirty="0">
                <a:solidFill>
                  <a:srgbClr val="FF0000"/>
                </a:solidFill>
              </a:rPr>
              <a:t>ثقف نفسك</a:t>
            </a:r>
          </a:p>
          <a:p>
            <a:pPr algn="ctr"/>
            <a:r>
              <a:rPr lang="ar-AE" sz="2400" dirty="0">
                <a:solidFill>
                  <a:srgbClr val="FF0000"/>
                </a:solidFill>
              </a:rPr>
              <a:t> بالمكاتب</a:t>
            </a:r>
          </a:p>
          <a:p>
            <a:pPr algn="ctr"/>
            <a:r>
              <a:rPr lang="ar-AE" sz="2400" dirty="0">
                <a:solidFill>
                  <a:srgbClr val="FF0000"/>
                </a:solidFill>
              </a:rPr>
              <a:t> والإنترنت</a:t>
            </a:r>
          </a:p>
          <a:p>
            <a:pPr algn="ctr"/>
            <a:r>
              <a:rPr lang="ar-AE" sz="2400" dirty="0">
                <a:solidFill>
                  <a:srgbClr val="FF0000"/>
                </a:solidFill>
              </a:rPr>
              <a:t> والكتب،</a:t>
            </a:r>
          </a:p>
          <a:p>
            <a:pPr algn="ctr"/>
            <a:r>
              <a:rPr lang="ar-AE" sz="2400" dirty="0">
                <a:solidFill>
                  <a:srgbClr val="FF0000"/>
                </a:solidFill>
              </a:rPr>
              <a:t> فلا تدعْ </a:t>
            </a:r>
          </a:p>
          <a:p>
            <a:pPr algn="ctr"/>
            <a:r>
              <a:rPr lang="ar-AE" sz="2400" dirty="0">
                <a:solidFill>
                  <a:srgbClr val="FF0000"/>
                </a:solidFill>
              </a:rPr>
              <a:t>حدوداً ل</a:t>
            </a:r>
          </a:p>
          <a:p>
            <a:pPr algn="ctr"/>
            <a:r>
              <a:rPr lang="ar-AE" sz="2400" dirty="0">
                <a:solidFill>
                  <a:srgbClr val="FF0000"/>
                </a:solidFill>
              </a:rPr>
              <a:t>أفكارك، 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3C77972-1862-423A-A2C2-D31CBB771EE0}"/>
              </a:ext>
            </a:extLst>
          </p:cNvPr>
          <p:cNvSpPr txBox="1"/>
          <p:nvPr/>
        </p:nvSpPr>
        <p:spPr>
          <a:xfrm>
            <a:off x="6625292" y="243823"/>
            <a:ext cx="25795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BH" sz="4000" dirty="0">
                <a:solidFill>
                  <a:srgbClr val="00B050"/>
                </a:solidFill>
              </a:rPr>
              <a:t>المجموعة </a:t>
            </a:r>
            <a:r>
              <a:rPr lang="ar-BH" sz="4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❷</a:t>
            </a:r>
            <a:endParaRPr lang="en-US" sz="4000" dirty="0">
              <a:solidFill>
                <a:srgbClr val="00B050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270587A-2A94-4BA4-BA07-D51DF140E3B0}"/>
              </a:ext>
            </a:extLst>
          </p:cNvPr>
          <p:cNvSpPr txBox="1"/>
          <p:nvPr/>
        </p:nvSpPr>
        <p:spPr>
          <a:xfrm>
            <a:off x="2838717" y="4172906"/>
            <a:ext cx="15776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BH" sz="3600" b="1" dirty="0">
                <a:solidFill>
                  <a:schemeClr val="accent5"/>
                </a:solidFill>
              </a:rPr>
              <a:t> المعادلة </a:t>
            </a:r>
            <a:endParaRPr lang="en-US" sz="3600" b="1" dirty="0">
              <a:solidFill>
                <a:schemeClr val="accent5"/>
              </a:solidFill>
            </a:endParaRPr>
          </a:p>
        </p:txBody>
      </p:sp>
      <p:sp>
        <p:nvSpPr>
          <p:cNvPr id="36" name="Arrow: Right 35">
            <a:extLst>
              <a:ext uri="{FF2B5EF4-FFF2-40B4-BE49-F238E27FC236}">
                <a16:creationId xmlns:a16="http://schemas.microsoft.com/office/drawing/2014/main" id="{7D414F62-5AE2-4E14-BAA5-BCDAE87B0847}"/>
              </a:ext>
            </a:extLst>
          </p:cNvPr>
          <p:cNvSpPr/>
          <p:nvPr/>
        </p:nvSpPr>
        <p:spPr>
          <a:xfrm>
            <a:off x="4297817" y="4285352"/>
            <a:ext cx="762000" cy="384449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43CEA58-C8D1-45BD-8DE8-E136CDEED9BC}"/>
              </a:ext>
            </a:extLst>
          </p:cNvPr>
          <p:cNvSpPr txBox="1"/>
          <p:nvPr/>
        </p:nvSpPr>
        <p:spPr>
          <a:xfrm>
            <a:off x="5228248" y="3923955"/>
            <a:ext cx="375776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/>
              <a:t>a</a:t>
            </a:r>
            <a:r>
              <a:rPr lang="en-US" sz="6000" baseline="-25000" dirty="0"/>
              <a:t>n</a:t>
            </a:r>
            <a:r>
              <a:rPr lang="en-US" sz="6000" dirty="0"/>
              <a:t>=    (   )</a:t>
            </a:r>
            <a:r>
              <a:rPr lang="en-US" sz="6000" baseline="30000" dirty="0"/>
              <a:t>n-1</a:t>
            </a:r>
            <a:r>
              <a:rPr lang="en-US" sz="6000" dirty="0"/>
              <a:t> 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53E398F-8C2E-44A3-AF93-5472EE79D2AA}"/>
              </a:ext>
            </a:extLst>
          </p:cNvPr>
          <p:cNvSpPr/>
          <p:nvPr/>
        </p:nvSpPr>
        <p:spPr>
          <a:xfrm>
            <a:off x="6422567" y="4142400"/>
            <a:ext cx="562619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EEFFBC4-D615-4C5D-9171-69DBC1FAB60C}"/>
              </a:ext>
            </a:extLst>
          </p:cNvPr>
          <p:cNvSpPr/>
          <p:nvPr/>
        </p:nvSpPr>
        <p:spPr>
          <a:xfrm>
            <a:off x="7272522" y="4142308"/>
            <a:ext cx="562619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0156E149-A2B5-4FCD-ADD9-D8ACD5F75701}"/>
              </a:ext>
            </a:extLst>
          </p:cNvPr>
          <p:cNvSpPr/>
          <p:nvPr/>
        </p:nvSpPr>
        <p:spPr>
          <a:xfrm>
            <a:off x="8777102" y="1760258"/>
            <a:ext cx="370179" cy="402139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35BCB1E-FFF5-440E-AE6C-815A91C31220}"/>
              </a:ext>
            </a:extLst>
          </p:cNvPr>
          <p:cNvSpPr txBox="1"/>
          <p:nvPr/>
        </p:nvSpPr>
        <p:spPr>
          <a:xfrm>
            <a:off x="8751151" y="1760258"/>
            <a:ext cx="422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4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46" name="Date Placeholder 10">
            <a:extLst>
              <a:ext uri="{FF2B5EF4-FFF2-40B4-BE49-F238E27FC236}">
                <a16:creationId xmlns:a16="http://schemas.microsoft.com/office/drawing/2014/main" id="{870E51F6-F86A-40D1-8854-BE76A16BA830}"/>
              </a:ext>
            </a:extLst>
          </p:cNvPr>
          <p:cNvSpPr txBox="1">
            <a:spLocks/>
          </p:cNvSpPr>
          <p:nvPr/>
        </p:nvSpPr>
        <p:spPr>
          <a:xfrm>
            <a:off x="9552275" y="3155155"/>
            <a:ext cx="2639725" cy="365125"/>
          </a:xfrm>
          <a:prstGeom prst="rect">
            <a:avLst/>
          </a:prstGeom>
        </p:spPr>
        <p:txBody>
          <a:bodyPr/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BH" b="1" dirty="0"/>
              <a:t>المتتاليات والمتسلسلات </a:t>
            </a:r>
          </a:p>
          <a:p>
            <a:pPr algn="ctr"/>
            <a:r>
              <a:rPr lang="ar-BH" b="1" dirty="0"/>
              <a:t>الهندسية </a:t>
            </a:r>
            <a:endParaRPr lang="ar-AE" b="1" dirty="0"/>
          </a:p>
        </p:txBody>
      </p:sp>
      <p:sp>
        <p:nvSpPr>
          <p:cNvPr id="47" name="Date Placeholder 10">
            <a:extLst>
              <a:ext uri="{FF2B5EF4-FFF2-40B4-BE49-F238E27FC236}">
                <a16:creationId xmlns:a16="http://schemas.microsoft.com/office/drawing/2014/main" id="{78E43ED4-773C-4036-BE49-05528B17905F}"/>
              </a:ext>
            </a:extLst>
          </p:cNvPr>
          <p:cNvSpPr txBox="1">
            <a:spLocks/>
          </p:cNvSpPr>
          <p:nvPr/>
        </p:nvSpPr>
        <p:spPr>
          <a:xfrm>
            <a:off x="9432879" y="4699793"/>
            <a:ext cx="2639725" cy="1254009"/>
          </a:xfrm>
          <a:prstGeom prst="rect">
            <a:avLst/>
          </a:prstGeom>
        </p:spPr>
        <p:txBody>
          <a:bodyPr/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ar-BH" b="1" dirty="0"/>
              <a:t>استخدام المتتاليات   والمتسلسلات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BH" b="1" dirty="0"/>
              <a:t>إيجاد مجاميع المتسلسلات الهندسية </a:t>
            </a:r>
            <a:endParaRPr lang="ar-AE" b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73A9024-BD9F-4845-A3CE-F6443E73B272}"/>
              </a:ext>
            </a:extLst>
          </p:cNvPr>
          <p:cNvSpPr/>
          <p:nvPr/>
        </p:nvSpPr>
        <p:spPr>
          <a:xfrm>
            <a:off x="3241607" y="6030043"/>
            <a:ext cx="48342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https://www.liveworksheets.com/1-nb1629422te</a:t>
            </a:r>
          </a:p>
        </p:txBody>
      </p:sp>
    </p:spTree>
    <p:extLst>
      <p:ext uri="{BB962C8B-B14F-4D97-AF65-F5344CB8AC3E}">
        <p14:creationId xmlns:p14="http://schemas.microsoft.com/office/powerpoint/2010/main" val="16495294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13527E4A-9D26-4F12-A782-DD87C8982878}"/>
              </a:ext>
            </a:extLst>
          </p:cNvPr>
          <p:cNvSpPr/>
          <p:nvPr/>
        </p:nvSpPr>
        <p:spPr>
          <a:xfrm>
            <a:off x="0" y="0"/>
            <a:ext cx="9529763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4" name="Google Shape;1465;p42">
            <a:extLst>
              <a:ext uri="{FF2B5EF4-FFF2-40B4-BE49-F238E27FC236}">
                <a16:creationId xmlns:a16="http://schemas.microsoft.com/office/drawing/2014/main" id="{0864B1FA-A56D-44B1-9EFA-610108D5A478}"/>
              </a:ext>
            </a:extLst>
          </p:cNvPr>
          <p:cNvGrpSpPr>
            <a:grpSpLocks/>
          </p:cNvGrpSpPr>
          <p:nvPr/>
        </p:nvGrpSpPr>
        <p:grpSpPr bwMode="auto">
          <a:xfrm>
            <a:off x="2614398" y="1123289"/>
            <a:ext cx="6718564" cy="4933755"/>
            <a:chOff x="459200" y="2611986"/>
            <a:chExt cx="8220236" cy="855522"/>
          </a:xfrm>
        </p:grpSpPr>
        <p:sp>
          <p:nvSpPr>
            <p:cNvPr id="48" name="Google Shape;1468;p42">
              <a:extLst>
                <a:ext uri="{FF2B5EF4-FFF2-40B4-BE49-F238E27FC236}">
                  <a16:creationId xmlns:a16="http://schemas.microsoft.com/office/drawing/2014/main" id="{63F93494-48ED-40FF-9230-5FC97A5EAD6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200" y="2611986"/>
              <a:ext cx="8220236" cy="855522"/>
            </a:xfrm>
            <a:custGeom>
              <a:avLst/>
              <a:gdLst>
                <a:gd name="T0" fmla="*/ 2147483646 w 23435"/>
                <a:gd name="T1" fmla="*/ 0 h 2439"/>
                <a:gd name="T2" fmla="*/ 2147483646 w 23435"/>
                <a:gd name="T3" fmla="*/ 2147483646 h 2439"/>
                <a:gd name="T4" fmla="*/ 2147483646 w 23435"/>
                <a:gd name="T5" fmla="*/ 2147483646 h 2439"/>
                <a:gd name="T6" fmla="*/ 2147483646 w 23435"/>
                <a:gd name="T7" fmla="*/ 2147483646 h 2439"/>
                <a:gd name="T8" fmla="*/ 2147483646 w 23435"/>
                <a:gd name="T9" fmla="*/ 2147483646 h 2439"/>
                <a:gd name="T10" fmla="*/ 2147483646 w 23435"/>
                <a:gd name="T11" fmla="*/ 2147483646 h 2439"/>
                <a:gd name="T12" fmla="*/ 2147483646 w 23435"/>
                <a:gd name="T13" fmla="*/ 2147483646 h 2439"/>
                <a:gd name="T14" fmla="*/ 2147483646 w 23435"/>
                <a:gd name="T15" fmla="*/ 0 h 2439"/>
                <a:gd name="T16" fmla="*/ 2147483646 w 23435"/>
                <a:gd name="T17" fmla="*/ 0 h 243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435" h="2439" extrusionOk="0">
                  <a:moveTo>
                    <a:pt x="132" y="0"/>
                  </a:moveTo>
                  <a:cubicBezTo>
                    <a:pt x="54" y="0"/>
                    <a:pt x="1" y="53"/>
                    <a:pt x="1" y="134"/>
                  </a:cubicBezTo>
                  <a:lnTo>
                    <a:pt x="1" y="2333"/>
                  </a:lnTo>
                  <a:cubicBezTo>
                    <a:pt x="1" y="2386"/>
                    <a:pt x="54" y="2439"/>
                    <a:pt x="132" y="2439"/>
                  </a:cubicBezTo>
                  <a:lnTo>
                    <a:pt x="23301" y="2439"/>
                  </a:lnTo>
                  <a:cubicBezTo>
                    <a:pt x="23382" y="2439"/>
                    <a:pt x="23435" y="2386"/>
                    <a:pt x="23435" y="2333"/>
                  </a:cubicBezTo>
                  <a:lnTo>
                    <a:pt x="23435" y="134"/>
                  </a:lnTo>
                  <a:cubicBezTo>
                    <a:pt x="23435" y="53"/>
                    <a:pt x="23382" y="0"/>
                    <a:pt x="23301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00" tIns="121900" rIns="121900" bIns="121900" anchor="ctr"/>
            <a:lstStyle/>
            <a:p>
              <a:endParaRPr lang="en-US" sz="2400" dirty="0"/>
            </a:p>
          </p:txBody>
        </p:sp>
        <p:sp>
          <p:nvSpPr>
            <p:cNvPr id="49" name="Google Shape;1469;p42">
              <a:extLst>
                <a:ext uri="{FF2B5EF4-FFF2-40B4-BE49-F238E27FC236}">
                  <a16:creationId xmlns:a16="http://schemas.microsoft.com/office/drawing/2014/main" id="{D3326984-138B-4954-BD18-3C3BFEB46C9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211" y="2611986"/>
              <a:ext cx="1239597" cy="855522"/>
            </a:xfrm>
            <a:custGeom>
              <a:avLst/>
              <a:gdLst>
                <a:gd name="T0" fmla="*/ 2147483646 w 4773"/>
                <a:gd name="T1" fmla="*/ 0 h 2439"/>
                <a:gd name="T2" fmla="*/ 2147483646 w 4773"/>
                <a:gd name="T3" fmla="*/ 2147483646 h 2439"/>
                <a:gd name="T4" fmla="*/ 2147483646 w 4773"/>
                <a:gd name="T5" fmla="*/ 2147483646 h 2439"/>
                <a:gd name="T6" fmla="*/ 2147483646 w 4773"/>
                <a:gd name="T7" fmla="*/ 2147483646 h 2439"/>
                <a:gd name="T8" fmla="*/ 2147483646 w 4773"/>
                <a:gd name="T9" fmla="*/ 2147483646 h 2439"/>
                <a:gd name="T10" fmla="*/ 2147483646 w 4773"/>
                <a:gd name="T11" fmla="*/ 0 h 2439"/>
                <a:gd name="T12" fmla="*/ 2147483646 w 4773"/>
                <a:gd name="T13" fmla="*/ 0 h 243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773" h="2439" extrusionOk="0">
                  <a:moveTo>
                    <a:pt x="185" y="0"/>
                  </a:moveTo>
                  <a:cubicBezTo>
                    <a:pt x="79" y="0"/>
                    <a:pt x="1" y="81"/>
                    <a:pt x="1" y="187"/>
                  </a:cubicBezTo>
                  <a:lnTo>
                    <a:pt x="1" y="2280"/>
                  </a:lnTo>
                  <a:cubicBezTo>
                    <a:pt x="1" y="2360"/>
                    <a:pt x="79" y="2439"/>
                    <a:pt x="185" y="2439"/>
                  </a:cubicBezTo>
                  <a:lnTo>
                    <a:pt x="4773" y="2439"/>
                  </a:lnTo>
                  <a:lnTo>
                    <a:pt x="4773" y="0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00" tIns="121900" rIns="121900" bIns="121900" anchor="ctr"/>
            <a:lstStyle/>
            <a:p>
              <a:endParaRPr lang="en-US" sz="2400"/>
            </a:p>
          </p:txBody>
        </p: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713C9FC3-8AA3-4BF0-B63B-150606687D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823" t="13245" b="39"/>
          <a:stretch/>
        </p:blipFill>
        <p:spPr>
          <a:xfrm>
            <a:off x="2782838" y="1581149"/>
            <a:ext cx="6422007" cy="4153562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74BF8EAA-85B3-404F-9519-1B2DE246C306}"/>
              </a:ext>
            </a:extLst>
          </p:cNvPr>
          <p:cNvSpPr txBox="1"/>
          <p:nvPr/>
        </p:nvSpPr>
        <p:spPr>
          <a:xfrm>
            <a:off x="3120981" y="1813388"/>
            <a:ext cx="57086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BH" sz="2800" dirty="0"/>
              <a:t>أوجد </a:t>
            </a:r>
            <a:r>
              <a:rPr lang="ar-BH" sz="2800" dirty="0">
                <a:solidFill>
                  <a:srgbClr val="FF0000"/>
                </a:solidFill>
              </a:rPr>
              <a:t>الأوساط الهندسية </a:t>
            </a:r>
            <a:r>
              <a:rPr lang="ar-BH" sz="2800" dirty="0"/>
              <a:t>للمتتالية الهندسية التالية : </a:t>
            </a:r>
            <a:endParaRPr lang="en-US" sz="2800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FDD5B1F-A3C3-436B-A046-9B820955BE53}"/>
              </a:ext>
            </a:extLst>
          </p:cNvPr>
          <p:cNvSpPr txBox="1"/>
          <p:nvPr/>
        </p:nvSpPr>
        <p:spPr>
          <a:xfrm>
            <a:off x="3077016" y="2916571"/>
            <a:ext cx="58336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0.25 , ……. , …….. , …….., 64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946D43D-270E-45A4-97F0-B719C920DC02}"/>
              </a:ext>
            </a:extLst>
          </p:cNvPr>
          <p:cNvSpPr txBox="1"/>
          <p:nvPr/>
        </p:nvSpPr>
        <p:spPr>
          <a:xfrm>
            <a:off x="6625292" y="243823"/>
            <a:ext cx="25795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BH" sz="4000" dirty="0">
                <a:solidFill>
                  <a:schemeClr val="accent5"/>
                </a:solidFill>
              </a:rPr>
              <a:t>المجموعة </a:t>
            </a:r>
            <a:r>
              <a:rPr lang="ar-BH" sz="4000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❸</a:t>
            </a:r>
            <a:endParaRPr lang="en-US" sz="4000" dirty="0">
              <a:solidFill>
                <a:schemeClr val="accent5"/>
              </a:solidFill>
            </a:endParaRPr>
          </a:p>
        </p:txBody>
      </p:sp>
      <p:pic>
        <p:nvPicPr>
          <p:cNvPr id="9" name="Picture 8">
            <a:hlinkClick r:id="" action="ppaction://noaction"/>
            <a:extLst>
              <a:ext uri="{FF2B5EF4-FFF2-40B4-BE49-F238E27FC236}">
                <a16:creationId xmlns:a16="http://schemas.microsoft.com/office/drawing/2014/main" id="{E4DF2DF3-BF37-44C0-B225-E378C7AAF37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7142" y="152400"/>
            <a:ext cx="1594036" cy="3429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F0F625F-044C-495A-A20A-0137455E5A48}"/>
              </a:ext>
            </a:extLst>
          </p:cNvPr>
          <p:cNvSpPr/>
          <p:nvPr/>
        </p:nvSpPr>
        <p:spPr>
          <a:xfrm>
            <a:off x="842940" y="3434215"/>
            <a:ext cx="1109599" cy="3108543"/>
          </a:xfrm>
          <a:prstGeom prst="rect">
            <a:avLst/>
          </a:prstGeom>
          <a:solidFill>
            <a:schemeClr val="bg2"/>
          </a:solidFill>
          <a:ln w="285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ar-AE" sz="2800" dirty="0">
                <a:solidFill>
                  <a:srgbClr val="FF0000"/>
                </a:solidFill>
              </a:rPr>
              <a:t>ناقش </a:t>
            </a:r>
          </a:p>
          <a:p>
            <a:pPr algn="ctr"/>
            <a:r>
              <a:rPr lang="ar-AE" sz="2800" dirty="0">
                <a:solidFill>
                  <a:srgbClr val="FF0000"/>
                </a:solidFill>
              </a:rPr>
              <a:t>وأبدع </a:t>
            </a:r>
          </a:p>
          <a:p>
            <a:pPr algn="ctr"/>
            <a:r>
              <a:rPr lang="ar-AE" sz="2800" dirty="0">
                <a:solidFill>
                  <a:srgbClr val="FF0000"/>
                </a:solidFill>
              </a:rPr>
              <a:t>واجعل </a:t>
            </a:r>
          </a:p>
          <a:p>
            <a:pPr algn="ctr"/>
            <a:r>
              <a:rPr lang="ar-AE" sz="2800" dirty="0">
                <a:solidFill>
                  <a:srgbClr val="FF0000"/>
                </a:solidFill>
              </a:rPr>
              <a:t>ثقتك </a:t>
            </a:r>
          </a:p>
          <a:p>
            <a:pPr algn="ctr"/>
            <a:r>
              <a:rPr lang="ar-AE" sz="2800" dirty="0">
                <a:solidFill>
                  <a:srgbClr val="FF0000"/>
                </a:solidFill>
              </a:rPr>
              <a:t>بنفسك</a:t>
            </a:r>
          </a:p>
          <a:p>
            <a:pPr algn="ctr"/>
            <a:r>
              <a:rPr lang="ar-AE" sz="2800" dirty="0">
                <a:solidFill>
                  <a:srgbClr val="FF0000"/>
                </a:solidFill>
              </a:rPr>
              <a:t> تظهر</a:t>
            </a:r>
          </a:p>
          <a:p>
            <a:pPr algn="ctr"/>
            <a:r>
              <a:rPr lang="ar-AE" sz="2800" dirty="0">
                <a:solidFill>
                  <a:srgbClr val="FF0000"/>
                </a:solidFill>
              </a:rPr>
              <a:t> للناس،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A49EA2B-BC16-4FEC-AF6C-B9083313F905}"/>
              </a:ext>
            </a:extLst>
          </p:cNvPr>
          <p:cNvSpPr/>
          <p:nvPr/>
        </p:nvSpPr>
        <p:spPr>
          <a:xfrm>
            <a:off x="4457861" y="2998360"/>
            <a:ext cx="921058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CDD117C2-4E2A-4153-9E3D-0041DA98828D}"/>
              </a:ext>
            </a:extLst>
          </p:cNvPr>
          <p:cNvSpPr/>
          <p:nvPr/>
        </p:nvSpPr>
        <p:spPr>
          <a:xfrm>
            <a:off x="5654047" y="2995510"/>
            <a:ext cx="1032114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0F79D44C-DCB4-4390-9CFA-8E50D506416A}"/>
              </a:ext>
            </a:extLst>
          </p:cNvPr>
          <p:cNvSpPr/>
          <p:nvPr/>
        </p:nvSpPr>
        <p:spPr>
          <a:xfrm>
            <a:off x="7001281" y="3000467"/>
            <a:ext cx="1032114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B13A2A78-564A-49C5-83AA-BDBD67632620}"/>
              </a:ext>
            </a:extLst>
          </p:cNvPr>
          <p:cNvGrpSpPr/>
          <p:nvPr/>
        </p:nvGrpSpPr>
        <p:grpSpPr>
          <a:xfrm>
            <a:off x="8798243" y="1870660"/>
            <a:ext cx="422080" cy="405326"/>
            <a:chOff x="1927717" y="2762965"/>
            <a:chExt cx="530262" cy="450135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C3F5D4B2-7121-4876-93E9-F91CCC31DDE0}"/>
                </a:ext>
              </a:extLst>
            </p:cNvPr>
            <p:cNvSpPr/>
            <p:nvPr/>
          </p:nvSpPr>
          <p:spPr>
            <a:xfrm>
              <a:off x="1952539" y="2766504"/>
              <a:ext cx="465058" cy="44659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39B0055C-61ED-476A-99F9-53540404E201}"/>
                </a:ext>
              </a:extLst>
            </p:cNvPr>
            <p:cNvSpPr txBox="1"/>
            <p:nvPr/>
          </p:nvSpPr>
          <p:spPr>
            <a:xfrm>
              <a:off x="1927717" y="2762965"/>
              <a:ext cx="530262" cy="4101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8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63" name="Date Placeholder 10">
            <a:extLst>
              <a:ext uri="{FF2B5EF4-FFF2-40B4-BE49-F238E27FC236}">
                <a16:creationId xmlns:a16="http://schemas.microsoft.com/office/drawing/2014/main" id="{77BF6240-FAD1-4689-A524-E5AD7B7AFAA6}"/>
              </a:ext>
            </a:extLst>
          </p:cNvPr>
          <p:cNvSpPr txBox="1">
            <a:spLocks/>
          </p:cNvSpPr>
          <p:nvPr/>
        </p:nvSpPr>
        <p:spPr>
          <a:xfrm>
            <a:off x="9552275" y="3155155"/>
            <a:ext cx="2639725" cy="365125"/>
          </a:xfrm>
          <a:prstGeom prst="rect">
            <a:avLst/>
          </a:prstGeom>
        </p:spPr>
        <p:txBody>
          <a:bodyPr/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BH" b="1" dirty="0"/>
              <a:t>المتتاليات والمتسلسلات </a:t>
            </a:r>
          </a:p>
          <a:p>
            <a:pPr algn="ctr"/>
            <a:r>
              <a:rPr lang="ar-BH" b="1" dirty="0"/>
              <a:t>الهندسية </a:t>
            </a:r>
            <a:endParaRPr lang="ar-AE" b="1" dirty="0"/>
          </a:p>
        </p:txBody>
      </p:sp>
      <p:sp>
        <p:nvSpPr>
          <p:cNvPr id="64" name="Date Placeholder 10">
            <a:extLst>
              <a:ext uri="{FF2B5EF4-FFF2-40B4-BE49-F238E27FC236}">
                <a16:creationId xmlns:a16="http://schemas.microsoft.com/office/drawing/2014/main" id="{B98C66BE-4958-4F0D-B146-9EAAB53B2D43}"/>
              </a:ext>
            </a:extLst>
          </p:cNvPr>
          <p:cNvSpPr txBox="1">
            <a:spLocks/>
          </p:cNvSpPr>
          <p:nvPr/>
        </p:nvSpPr>
        <p:spPr>
          <a:xfrm>
            <a:off x="9432879" y="4699793"/>
            <a:ext cx="2639725" cy="1254009"/>
          </a:xfrm>
          <a:prstGeom prst="rect">
            <a:avLst/>
          </a:prstGeom>
        </p:spPr>
        <p:txBody>
          <a:bodyPr/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ar-BH" b="1" dirty="0"/>
              <a:t>استخدام المتتاليات   والمتسلسلات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BH" b="1" dirty="0"/>
              <a:t>إيجاد مجاميع المتسلسلات الهندسية </a:t>
            </a:r>
            <a:endParaRPr lang="ar-AE" b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BED1D5D-8554-4916-A3FB-07430522A813}"/>
              </a:ext>
            </a:extLst>
          </p:cNvPr>
          <p:cNvSpPr/>
          <p:nvPr/>
        </p:nvSpPr>
        <p:spPr>
          <a:xfrm>
            <a:off x="3502359" y="6088190"/>
            <a:ext cx="4865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https://www.liveworksheets.com/1-mf1629426hs</a:t>
            </a:r>
          </a:p>
        </p:txBody>
      </p:sp>
    </p:spTree>
    <p:extLst>
      <p:ext uri="{BB962C8B-B14F-4D97-AF65-F5344CB8AC3E}">
        <p14:creationId xmlns:p14="http://schemas.microsoft.com/office/powerpoint/2010/main" val="14997953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A12019F-D35C-4DFC-8D45-053E6D6D8B8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E6E6648-48CE-4A0A-89D6-22D57AF999B0}"/>
              </a:ext>
            </a:extLst>
          </p:cNvPr>
          <p:cNvSpPr/>
          <p:nvPr/>
        </p:nvSpPr>
        <p:spPr>
          <a:xfrm>
            <a:off x="0" y="6366933"/>
            <a:ext cx="12192000" cy="491067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77FA87F1-3965-498C-98DF-FC1B99583C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651" b="24787"/>
          <a:stretch/>
        </p:blipFill>
        <p:spPr>
          <a:xfrm>
            <a:off x="3073475" y="5052030"/>
            <a:ext cx="6409424" cy="12269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645FBBA-634F-4C35-B1FE-3933FB118B06}"/>
              </a:ext>
            </a:extLst>
          </p:cNvPr>
          <p:cNvSpPr txBox="1"/>
          <p:nvPr/>
        </p:nvSpPr>
        <p:spPr>
          <a:xfrm>
            <a:off x="289741" y="3030577"/>
            <a:ext cx="5536425" cy="21466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cap="all" dirty="0" err="1">
                <a:ln w="3175" cmpd="sng">
                  <a:noFill/>
                </a:ln>
                <a:solidFill>
                  <a:srgbClr val="C00000"/>
                </a:solidFill>
                <a:latin typeface="Sakkal Majalla" panose="02000000000000000000" pitchFamily="2" charset="-78"/>
                <a:ea typeface="+mj-ea"/>
                <a:cs typeface="Sakkal Majalla" panose="02000000000000000000" pitchFamily="2" charset="-78"/>
              </a:rPr>
              <a:t>كما</a:t>
            </a:r>
            <a:r>
              <a:rPr lang="en-US" sz="4000" b="1" cap="all" dirty="0">
                <a:ln w="3175" cmpd="sng">
                  <a:noFill/>
                </a:ln>
                <a:solidFill>
                  <a:srgbClr val="C00000"/>
                </a:solidFill>
                <a:latin typeface="Sakkal Majalla" panose="02000000000000000000" pitchFamily="2" charset="-78"/>
                <a:ea typeface="+mj-ea"/>
                <a:cs typeface="Sakkal Majalla" panose="02000000000000000000" pitchFamily="2" charset="-78"/>
              </a:rPr>
              <a:t> </a:t>
            </a:r>
            <a:r>
              <a:rPr lang="en-US" sz="4000" b="1" cap="all" dirty="0" err="1">
                <a:ln w="3175" cmpd="sng">
                  <a:noFill/>
                </a:ln>
                <a:solidFill>
                  <a:srgbClr val="C00000"/>
                </a:solidFill>
                <a:latin typeface="Sakkal Majalla" panose="02000000000000000000" pitchFamily="2" charset="-78"/>
                <a:ea typeface="+mj-ea"/>
                <a:cs typeface="Sakkal Majalla" panose="02000000000000000000" pitchFamily="2" charset="-78"/>
              </a:rPr>
              <a:t>تعودنا</a:t>
            </a:r>
            <a:r>
              <a:rPr lang="en-US" sz="4000" b="1" cap="all" dirty="0">
                <a:ln w="3175" cmpd="sng">
                  <a:noFill/>
                </a:ln>
                <a:solidFill>
                  <a:srgbClr val="C00000"/>
                </a:solidFill>
                <a:latin typeface="Sakkal Majalla" panose="02000000000000000000" pitchFamily="2" charset="-78"/>
                <a:ea typeface="+mj-ea"/>
                <a:cs typeface="Sakkal Majalla" panose="02000000000000000000" pitchFamily="2" charset="-78"/>
              </a:rPr>
              <a:t> </a:t>
            </a:r>
            <a:r>
              <a:rPr lang="ar-AE" sz="4000" b="1" cap="all" dirty="0">
                <a:ln w="3175" cmpd="sng">
                  <a:noFill/>
                </a:ln>
                <a:solidFill>
                  <a:srgbClr val="C00000"/>
                </a:solidFill>
                <a:latin typeface="Sakkal Majalla" panose="02000000000000000000" pitchFamily="2" charset="-78"/>
                <a:ea typeface="+mj-ea"/>
                <a:cs typeface="Sakkal Majalla" panose="02000000000000000000" pitchFamily="2" charset="-78"/>
              </a:rPr>
              <a:t>متميزاتي</a:t>
            </a:r>
            <a:r>
              <a:rPr lang="en-US" sz="4000" b="1" cap="all" dirty="0">
                <a:ln w="3175" cmpd="sng">
                  <a:noFill/>
                </a:ln>
                <a:solidFill>
                  <a:srgbClr val="C00000"/>
                </a:solidFill>
                <a:latin typeface="Sakkal Majalla" panose="02000000000000000000" pitchFamily="2" charset="-78"/>
                <a:ea typeface="+mj-ea"/>
                <a:cs typeface="Sakkal Majalla" panose="02000000000000000000" pitchFamily="2" charset="-78"/>
              </a:rPr>
              <a:t> استطلاعنا لدرس اليوم في البوابة </a:t>
            </a:r>
            <a:r>
              <a:rPr lang="ar-BH" sz="4000" b="1" cap="all" dirty="0">
                <a:ln w="3175" cmpd="sng">
                  <a:noFill/>
                </a:ln>
                <a:solidFill>
                  <a:srgbClr val="C00000"/>
                </a:solidFill>
                <a:latin typeface="Sakkal Majalla" panose="02000000000000000000" pitchFamily="2" charset="-78"/>
                <a:ea typeface="+mj-ea"/>
                <a:cs typeface="Sakkal Majalla" panose="02000000000000000000" pitchFamily="2" charset="-78"/>
              </a:rPr>
              <a:t>الذكية </a:t>
            </a:r>
            <a:r>
              <a:rPr lang="en-US" sz="4000" b="1" cap="all" dirty="0">
                <a:ln w="3175" cmpd="sng">
                  <a:noFill/>
                </a:ln>
                <a:solidFill>
                  <a:srgbClr val="C00000"/>
                </a:solidFill>
                <a:latin typeface="Sakkal Majalla" panose="02000000000000000000" pitchFamily="2" charset="-78"/>
                <a:ea typeface="+mj-ea"/>
                <a:cs typeface="Sakkal Majalla" panose="02000000000000000000" pitchFamily="2" charset="-78"/>
              </a:rPr>
              <a:t> LMS</a:t>
            </a:r>
          </a:p>
        </p:txBody>
      </p:sp>
      <p:pic>
        <p:nvPicPr>
          <p:cNvPr id="7" name="Shape 200">
            <a:extLst>
              <a:ext uri="{FF2B5EF4-FFF2-40B4-BE49-F238E27FC236}">
                <a16:creationId xmlns:a16="http://schemas.microsoft.com/office/drawing/2014/main" id="{A62B1B7C-9378-48A3-898D-68D079F57557}"/>
              </a:ext>
            </a:extLst>
          </p:cNvPr>
          <p:cNvPicPr preferRelativeResize="0"/>
          <p:nvPr/>
        </p:nvPicPr>
        <p:blipFill rotWithShape="1">
          <a:blip r:embed="rId5"/>
          <a:srcRect l="16545" t="13542" r="15519" b="14844"/>
          <a:stretch/>
        </p:blipFill>
        <p:spPr>
          <a:xfrm>
            <a:off x="6096001" y="1568812"/>
            <a:ext cx="5589563" cy="31425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34329DA-5A64-4894-9AFE-4F19343C21AD}"/>
              </a:ext>
            </a:extLst>
          </p:cNvPr>
          <p:cNvSpPr txBox="1"/>
          <p:nvPr/>
        </p:nvSpPr>
        <p:spPr>
          <a:xfrm>
            <a:off x="3393092" y="223152"/>
            <a:ext cx="5101997" cy="923330"/>
          </a:xfrm>
          <a:prstGeom prst="rect">
            <a:avLst/>
          </a:prstGeom>
          <a:solidFill>
            <a:srgbClr val="0070C0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AE" sz="5400" dirty="0">
                <a:solidFill>
                  <a:schemeClr val="bg1"/>
                </a:solidFill>
                <a:cs typeface="(AH) Manal Black" pitchFamily="2" charset="-78"/>
              </a:rPr>
              <a:t>استطلاع</a:t>
            </a:r>
            <a:endParaRPr lang="en-US" sz="54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DFFE30A-172D-439C-879E-B0A75FA89563}"/>
              </a:ext>
            </a:extLst>
          </p:cNvPr>
          <p:cNvGrpSpPr/>
          <p:nvPr/>
        </p:nvGrpSpPr>
        <p:grpSpPr>
          <a:xfrm>
            <a:off x="336169" y="142623"/>
            <a:ext cx="2720755" cy="3040844"/>
            <a:chOff x="7502252" y="42226"/>
            <a:chExt cx="3774778" cy="4117659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F6D014C-1B8D-467D-90EC-DBDF59783DA0}"/>
                </a:ext>
              </a:extLst>
            </p:cNvPr>
            <p:cNvGrpSpPr/>
            <p:nvPr/>
          </p:nvGrpSpPr>
          <p:grpSpPr>
            <a:xfrm>
              <a:off x="8218870" y="1188720"/>
              <a:ext cx="3058160" cy="2971165"/>
              <a:chOff x="8808721" y="1209675"/>
              <a:chExt cx="3058160" cy="2971165"/>
            </a:xfrm>
          </p:grpSpPr>
          <p:pic>
            <p:nvPicPr>
              <p:cNvPr id="15" name="Picture 2" descr="سجل الخروج من الباب مجانا رمز من Must Have">
                <a:extLst>
                  <a:ext uri="{FF2B5EF4-FFF2-40B4-BE49-F238E27FC236}">
                    <a16:creationId xmlns:a16="http://schemas.microsoft.com/office/drawing/2014/main" id="{248A04BC-8A75-44B6-AA8E-1D5E02602B0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808721" y="1209675"/>
                <a:ext cx="3058160" cy="29711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4" descr="تسجيل الخروج, مخرج الطوارئ, الباب صورة بابوا نيو غينيا">
                <a:extLst>
                  <a:ext uri="{FF2B5EF4-FFF2-40B4-BE49-F238E27FC236}">
                    <a16:creationId xmlns:a16="http://schemas.microsoft.com/office/drawing/2014/main" id="{724D44CB-328F-47D3-A512-7ADE6878E47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289" r="19235"/>
              <a:stretch/>
            </p:blipFill>
            <p:spPr bwMode="auto">
              <a:xfrm>
                <a:off x="10536555" y="2078354"/>
                <a:ext cx="1167765" cy="69310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50F4ADB-4459-4591-9F20-66265A4DA4C4}"/>
                </a:ext>
              </a:extLst>
            </p:cNvPr>
            <p:cNvGrpSpPr/>
            <p:nvPr/>
          </p:nvGrpSpPr>
          <p:grpSpPr>
            <a:xfrm>
              <a:off x="7502252" y="42226"/>
              <a:ext cx="3479073" cy="1059180"/>
              <a:chOff x="8122012" y="3079432"/>
              <a:chExt cx="3479073" cy="1059180"/>
            </a:xfrm>
          </p:grpSpPr>
          <p:pic>
            <p:nvPicPr>
              <p:cNvPr id="13" name="Picture 10" descr="Red Background clipart - Button, Red, Product, transparent clip art">
                <a:extLst>
                  <a:ext uri="{FF2B5EF4-FFF2-40B4-BE49-F238E27FC236}">
                    <a16:creationId xmlns:a16="http://schemas.microsoft.com/office/drawing/2014/main" id="{14C5409C-7858-457F-8465-202B2AE26C1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89912" y="3079432"/>
                <a:ext cx="3343275" cy="10591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370959B2-BD9A-4657-B194-7C43788850FE}"/>
                  </a:ext>
                </a:extLst>
              </p:cNvPr>
              <p:cNvSpPr/>
              <p:nvPr/>
            </p:nvSpPr>
            <p:spPr>
              <a:xfrm>
                <a:off x="8122012" y="3321116"/>
                <a:ext cx="3479073" cy="575812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ar-SA" sz="3200" b="1" dirty="0">
                    <a:solidFill>
                      <a:srgbClr val="FFFFFF"/>
                    </a:solidFill>
                    <a:cs typeface="(AH) Manal Black" pitchFamily="2" charset="-78"/>
                  </a:rPr>
                  <a:t>تذكرة خروج</a:t>
                </a:r>
                <a:endParaRPr lang="ar-AE" sz="3200" b="1" dirty="0">
                  <a:solidFill>
                    <a:srgbClr val="FFFFFF"/>
                  </a:solidFill>
                  <a:cs typeface="(AH) Manal Black" pitchFamily="2" charset="-78"/>
                </a:endParaRPr>
              </a:p>
            </p:txBody>
          </p:sp>
        </p:grp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5AEAC3BF-C6A2-4CD7-B8A8-E073F9A8CBC3}"/>
              </a:ext>
            </a:extLst>
          </p:cNvPr>
          <p:cNvSpPr/>
          <p:nvPr/>
        </p:nvSpPr>
        <p:spPr>
          <a:xfrm>
            <a:off x="2126436" y="2614793"/>
            <a:ext cx="2363146" cy="748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AE" sz="4267" dirty="0">
                <a:solidFill>
                  <a:srgbClr val="FF9900"/>
                </a:solidFill>
                <a:cs typeface="(AH) Manal Black" pitchFamily="2" charset="-78"/>
              </a:rPr>
              <a:t># </a:t>
            </a:r>
            <a:r>
              <a:rPr lang="ar-SA" sz="4267" dirty="0">
                <a:solidFill>
                  <a:srgbClr val="FF9900"/>
                </a:solidFill>
                <a:cs typeface="(AH) Manal Black" pitchFamily="2" charset="-78"/>
              </a:rPr>
              <a:t>غلق الحصة</a:t>
            </a:r>
            <a:endParaRPr lang="ar-AE" sz="4267" dirty="0">
              <a:solidFill>
                <a:srgbClr val="FF9900"/>
              </a:solidFill>
              <a:cs typeface="(AH) Manal Black" pitchFamily="2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88EB178-F15B-4DA5-AF79-7F56F054C599}"/>
              </a:ext>
            </a:extLst>
          </p:cNvPr>
          <p:cNvSpPr/>
          <p:nvPr/>
        </p:nvSpPr>
        <p:spPr>
          <a:xfrm>
            <a:off x="8281319" y="-77504"/>
            <a:ext cx="4124452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AE" sz="2400" dirty="0">
                <a:solidFill>
                  <a:srgbClr val="00B050"/>
                </a:solidFill>
                <a:cs typeface="(AH) Manal Black" pitchFamily="2" charset="-78"/>
              </a:rPr>
              <a:t>عنوان الدرس:</a:t>
            </a:r>
            <a:endParaRPr lang="ar-BH" sz="2400" dirty="0">
              <a:solidFill>
                <a:srgbClr val="00B050"/>
              </a:solidFill>
              <a:cs typeface="(AH) Manal Black" pitchFamily="2" charset="-78"/>
            </a:endParaRPr>
          </a:p>
          <a:p>
            <a:pPr algn="ctr">
              <a:lnSpc>
                <a:spcPct val="150000"/>
              </a:lnSpc>
            </a:pPr>
            <a:r>
              <a:rPr lang="ar-AE" sz="2400" dirty="0">
                <a:solidFill>
                  <a:srgbClr val="C00000"/>
                </a:solidFill>
                <a:cs typeface="(AH) Manal Black" pitchFamily="2" charset="-78"/>
              </a:rPr>
              <a:t> </a:t>
            </a:r>
            <a:r>
              <a:rPr lang="ar-BH" sz="2400" dirty="0">
                <a:solidFill>
                  <a:srgbClr val="C00000"/>
                </a:solidFill>
                <a:cs typeface="(AH) Manal Black" pitchFamily="2" charset="-78"/>
              </a:rPr>
              <a:t>"  المتتاليات والمتسلسلات الهندسية "</a:t>
            </a:r>
            <a:endParaRPr lang="ar-AE" sz="2400" dirty="0">
              <a:solidFill>
                <a:srgbClr val="C00000"/>
              </a:solidFill>
              <a:cs typeface="(AH) Manal Black" pitchFamily="2" charset="-78"/>
            </a:endParaRPr>
          </a:p>
        </p:txBody>
      </p:sp>
      <p:pic>
        <p:nvPicPr>
          <p:cNvPr id="19" name="Media1">
            <a:hlinkClick r:id="" action="ppaction://media"/>
            <a:extLst>
              <a:ext uri="{FF2B5EF4-FFF2-40B4-BE49-F238E27FC236}">
                <a16:creationId xmlns:a16="http://schemas.microsoft.com/office/drawing/2014/main" id="{01C074B6-A219-4EA8-A54F-28BE90C095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90995" y="52891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579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757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FC52A60-5A0E-439B-90FA-7077D4D92C51}"/>
              </a:ext>
            </a:extLst>
          </p:cNvPr>
          <p:cNvSpPr/>
          <p:nvPr/>
        </p:nvSpPr>
        <p:spPr>
          <a:xfrm>
            <a:off x="0" y="0"/>
            <a:ext cx="9529763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Date Placeholder 10">
            <a:extLst>
              <a:ext uri="{FF2B5EF4-FFF2-40B4-BE49-F238E27FC236}">
                <a16:creationId xmlns:a16="http://schemas.microsoft.com/office/drawing/2014/main" id="{F8B00D5D-8837-46C3-96A2-87F44DC04A14}"/>
              </a:ext>
            </a:extLst>
          </p:cNvPr>
          <p:cNvSpPr txBox="1">
            <a:spLocks/>
          </p:cNvSpPr>
          <p:nvPr/>
        </p:nvSpPr>
        <p:spPr>
          <a:xfrm>
            <a:off x="9875518" y="2094054"/>
            <a:ext cx="1243149" cy="365125"/>
          </a:xfrm>
          <a:prstGeom prst="rect">
            <a:avLst/>
          </a:prstGeom>
        </p:spPr>
        <p:txBody>
          <a:bodyPr/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136AE20-2819-4673-986C-7AA84B1C9587}" type="datetime5">
              <a:rPr lang="en-US" b="1" smtClean="0"/>
              <a:pPr/>
              <a:t>2-Jan-21</a:t>
            </a:fld>
            <a:endParaRPr lang="ar-AE" b="1" dirty="0"/>
          </a:p>
        </p:txBody>
      </p:sp>
      <p:grpSp>
        <p:nvGrpSpPr>
          <p:cNvPr id="15" name="Google Shape;1465;p42">
            <a:extLst>
              <a:ext uri="{FF2B5EF4-FFF2-40B4-BE49-F238E27FC236}">
                <a16:creationId xmlns:a16="http://schemas.microsoft.com/office/drawing/2014/main" id="{CDFA53A3-89F6-4DB1-B0F2-77D31A7BEA8F}"/>
              </a:ext>
            </a:extLst>
          </p:cNvPr>
          <p:cNvGrpSpPr>
            <a:grpSpLocks/>
          </p:cNvGrpSpPr>
          <p:nvPr/>
        </p:nvGrpSpPr>
        <p:grpSpPr bwMode="auto">
          <a:xfrm>
            <a:off x="296042" y="1757363"/>
            <a:ext cx="9159240" cy="4229100"/>
            <a:chOff x="459200" y="2611986"/>
            <a:chExt cx="8220236" cy="855522"/>
          </a:xfrm>
        </p:grpSpPr>
        <p:sp>
          <p:nvSpPr>
            <p:cNvPr id="16" name="Google Shape;1468;p42">
              <a:extLst>
                <a:ext uri="{FF2B5EF4-FFF2-40B4-BE49-F238E27FC236}">
                  <a16:creationId xmlns:a16="http://schemas.microsoft.com/office/drawing/2014/main" id="{B57F03ED-F8A7-4E19-B5CE-A603AAFA712A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200" y="2611986"/>
              <a:ext cx="8220236" cy="855522"/>
            </a:xfrm>
            <a:custGeom>
              <a:avLst/>
              <a:gdLst>
                <a:gd name="T0" fmla="*/ 2147483646 w 23435"/>
                <a:gd name="T1" fmla="*/ 0 h 2439"/>
                <a:gd name="T2" fmla="*/ 2147483646 w 23435"/>
                <a:gd name="T3" fmla="*/ 2147483646 h 2439"/>
                <a:gd name="T4" fmla="*/ 2147483646 w 23435"/>
                <a:gd name="T5" fmla="*/ 2147483646 h 2439"/>
                <a:gd name="T6" fmla="*/ 2147483646 w 23435"/>
                <a:gd name="T7" fmla="*/ 2147483646 h 2439"/>
                <a:gd name="T8" fmla="*/ 2147483646 w 23435"/>
                <a:gd name="T9" fmla="*/ 2147483646 h 2439"/>
                <a:gd name="T10" fmla="*/ 2147483646 w 23435"/>
                <a:gd name="T11" fmla="*/ 2147483646 h 2439"/>
                <a:gd name="T12" fmla="*/ 2147483646 w 23435"/>
                <a:gd name="T13" fmla="*/ 2147483646 h 2439"/>
                <a:gd name="T14" fmla="*/ 2147483646 w 23435"/>
                <a:gd name="T15" fmla="*/ 0 h 2439"/>
                <a:gd name="T16" fmla="*/ 2147483646 w 23435"/>
                <a:gd name="T17" fmla="*/ 0 h 243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435" h="2439" extrusionOk="0">
                  <a:moveTo>
                    <a:pt x="132" y="0"/>
                  </a:moveTo>
                  <a:cubicBezTo>
                    <a:pt x="54" y="0"/>
                    <a:pt x="1" y="53"/>
                    <a:pt x="1" y="134"/>
                  </a:cubicBezTo>
                  <a:lnTo>
                    <a:pt x="1" y="2333"/>
                  </a:lnTo>
                  <a:cubicBezTo>
                    <a:pt x="1" y="2386"/>
                    <a:pt x="54" y="2439"/>
                    <a:pt x="132" y="2439"/>
                  </a:cubicBezTo>
                  <a:lnTo>
                    <a:pt x="23301" y="2439"/>
                  </a:lnTo>
                  <a:cubicBezTo>
                    <a:pt x="23382" y="2439"/>
                    <a:pt x="23435" y="2386"/>
                    <a:pt x="23435" y="2333"/>
                  </a:cubicBezTo>
                  <a:lnTo>
                    <a:pt x="23435" y="134"/>
                  </a:lnTo>
                  <a:cubicBezTo>
                    <a:pt x="23435" y="53"/>
                    <a:pt x="23382" y="0"/>
                    <a:pt x="23301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00" tIns="121900" rIns="121900" bIns="121900" anchor="ctr"/>
            <a:lstStyle/>
            <a:p>
              <a:endParaRPr lang="en-US" sz="2400" dirty="0"/>
            </a:p>
          </p:txBody>
        </p:sp>
        <p:sp>
          <p:nvSpPr>
            <p:cNvPr id="17" name="Google Shape;1469;p42">
              <a:extLst>
                <a:ext uri="{FF2B5EF4-FFF2-40B4-BE49-F238E27FC236}">
                  <a16:creationId xmlns:a16="http://schemas.microsoft.com/office/drawing/2014/main" id="{AF96A959-0BC9-4952-904B-E88871900F8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211" y="2611986"/>
              <a:ext cx="1239597" cy="855522"/>
            </a:xfrm>
            <a:custGeom>
              <a:avLst/>
              <a:gdLst>
                <a:gd name="T0" fmla="*/ 2147483646 w 4773"/>
                <a:gd name="T1" fmla="*/ 0 h 2439"/>
                <a:gd name="T2" fmla="*/ 2147483646 w 4773"/>
                <a:gd name="T3" fmla="*/ 2147483646 h 2439"/>
                <a:gd name="T4" fmla="*/ 2147483646 w 4773"/>
                <a:gd name="T5" fmla="*/ 2147483646 h 2439"/>
                <a:gd name="T6" fmla="*/ 2147483646 w 4773"/>
                <a:gd name="T7" fmla="*/ 2147483646 h 2439"/>
                <a:gd name="T8" fmla="*/ 2147483646 w 4773"/>
                <a:gd name="T9" fmla="*/ 2147483646 h 2439"/>
                <a:gd name="T10" fmla="*/ 2147483646 w 4773"/>
                <a:gd name="T11" fmla="*/ 0 h 2439"/>
                <a:gd name="T12" fmla="*/ 2147483646 w 4773"/>
                <a:gd name="T13" fmla="*/ 0 h 243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773" h="2439" extrusionOk="0">
                  <a:moveTo>
                    <a:pt x="185" y="0"/>
                  </a:moveTo>
                  <a:cubicBezTo>
                    <a:pt x="79" y="0"/>
                    <a:pt x="1" y="81"/>
                    <a:pt x="1" y="187"/>
                  </a:cubicBezTo>
                  <a:lnTo>
                    <a:pt x="1" y="2280"/>
                  </a:lnTo>
                  <a:cubicBezTo>
                    <a:pt x="1" y="2360"/>
                    <a:pt x="79" y="2439"/>
                    <a:pt x="185" y="2439"/>
                  </a:cubicBezTo>
                  <a:lnTo>
                    <a:pt x="4773" y="2439"/>
                  </a:lnTo>
                  <a:lnTo>
                    <a:pt x="4773" y="0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00" tIns="121900" rIns="121900" bIns="121900" anchor="ctr"/>
            <a:lstStyle/>
            <a:p>
              <a:endParaRPr lang="en-US" sz="2400"/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392E3ADB-9C02-4B29-A82F-DE4976C9D0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1982" y="0"/>
            <a:ext cx="3533300" cy="1539741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E6FD79AC-0B1E-4883-A0F0-1DDC9AD60C00}"/>
              </a:ext>
            </a:extLst>
          </p:cNvPr>
          <p:cNvSpPr txBox="1"/>
          <p:nvPr/>
        </p:nvSpPr>
        <p:spPr>
          <a:xfrm>
            <a:off x="6035881" y="446790"/>
            <a:ext cx="31967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BH" sz="4800" dirty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(AH) Manal Black" pitchFamily="2" charset="-78"/>
              </a:rPr>
              <a:t>المفاهيم الأساسية </a:t>
            </a:r>
            <a:endParaRPr lang="en-US" sz="4800" dirty="0">
              <a:ln w="0"/>
              <a:solidFill>
                <a:schemeClr val="accent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(AH) Manal Black" pitchFamily="2" charset="-78"/>
            </a:endParaRPr>
          </a:p>
        </p:txBody>
      </p:sp>
      <p:pic>
        <p:nvPicPr>
          <p:cNvPr id="35" name="Picture 1">
            <a:extLst>
              <a:ext uri="{FF2B5EF4-FFF2-40B4-BE49-F238E27FC236}">
                <a16:creationId xmlns:a16="http://schemas.microsoft.com/office/drawing/2014/main" id="{36DDF84D-8ED6-49FD-A4A8-3F702FB204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10690" r="15833" b="36659"/>
          <a:stretch>
            <a:fillRect/>
          </a:stretch>
        </p:blipFill>
        <p:spPr bwMode="auto">
          <a:xfrm>
            <a:off x="424312" y="2207419"/>
            <a:ext cx="8902700" cy="3328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7BA91831-C1E4-4BE0-94A0-C43D2594062B}"/>
              </a:ext>
            </a:extLst>
          </p:cNvPr>
          <p:cNvSpPr txBox="1">
            <a:spLocks/>
          </p:cNvSpPr>
          <p:nvPr/>
        </p:nvSpPr>
        <p:spPr>
          <a:xfrm>
            <a:off x="9552275" y="3155155"/>
            <a:ext cx="2639725" cy="365125"/>
          </a:xfrm>
          <a:prstGeom prst="rect">
            <a:avLst/>
          </a:prstGeom>
        </p:spPr>
        <p:txBody>
          <a:bodyPr/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BH" b="1" dirty="0"/>
              <a:t>المتتاليات والمتسلسلات </a:t>
            </a:r>
          </a:p>
          <a:p>
            <a:pPr algn="ctr"/>
            <a:r>
              <a:rPr lang="ar-BH" b="1" dirty="0"/>
              <a:t>الهندسية </a:t>
            </a:r>
            <a:endParaRPr lang="ar-AE" b="1" dirty="0"/>
          </a:p>
        </p:txBody>
      </p:sp>
      <p:sp>
        <p:nvSpPr>
          <p:cNvPr id="12" name="Date Placeholder 10">
            <a:extLst>
              <a:ext uri="{FF2B5EF4-FFF2-40B4-BE49-F238E27FC236}">
                <a16:creationId xmlns:a16="http://schemas.microsoft.com/office/drawing/2014/main" id="{0287FFC3-6E04-4846-B6B5-5BC0EB30F55F}"/>
              </a:ext>
            </a:extLst>
          </p:cNvPr>
          <p:cNvSpPr txBox="1">
            <a:spLocks/>
          </p:cNvSpPr>
          <p:nvPr/>
        </p:nvSpPr>
        <p:spPr>
          <a:xfrm>
            <a:off x="9432879" y="4699793"/>
            <a:ext cx="2639725" cy="1254009"/>
          </a:xfrm>
          <a:prstGeom prst="rect">
            <a:avLst/>
          </a:prstGeom>
        </p:spPr>
        <p:txBody>
          <a:bodyPr/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ar-BH" b="1" dirty="0"/>
              <a:t>استخدام المتتاليات   والمتسلسلات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BH" b="1" dirty="0"/>
              <a:t>إيجاد مجاميع المتسلسلات الهندسية </a:t>
            </a:r>
            <a:endParaRPr lang="ar-AE" b="1" dirty="0"/>
          </a:p>
        </p:txBody>
      </p:sp>
    </p:spTree>
    <p:extLst>
      <p:ext uri="{BB962C8B-B14F-4D97-AF65-F5344CB8AC3E}">
        <p14:creationId xmlns:p14="http://schemas.microsoft.com/office/powerpoint/2010/main" val="17771354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FC52A60-5A0E-439B-90FA-7077D4D92C51}"/>
              </a:ext>
            </a:extLst>
          </p:cNvPr>
          <p:cNvSpPr/>
          <p:nvPr/>
        </p:nvSpPr>
        <p:spPr>
          <a:xfrm>
            <a:off x="0" y="0"/>
            <a:ext cx="9529763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Date Placeholder 10">
            <a:extLst>
              <a:ext uri="{FF2B5EF4-FFF2-40B4-BE49-F238E27FC236}">
                <a16:creationId xmlns:a16="http://schemas.microsoft.com/office/drawing/2014/main" id="{F8B00D5D-8837-46C3-96A2-87F44DC04A14}"/>
              </a:ext>
            </a:extLst>
          </p:cNvPr>
          <p:cNvSpPr txBox="1">
            <a:spLocks/>
          </p:cNvSpPr>
          <p:nvPr/>
        </p:nvSpPr>
        <p:spPr>
          <a:xfrm>
            <a:off x="9875518" y="2094054"/>
            <a:ext cx="1243149" cy="365125"/>
          </a:xfrm>
          <a:prstGeom prst="rect">
            <a:avLst/>
          </a:prstGeom>
        </p:spPr>
        <p:txBody>
          <a:bodyPr/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136AE20-2819-4673-986C-7AA84B1C9587}" type="datetime5">
              <a:rPr lang="en-US" b="1" smtClean="0"/>
              <a:pPr/>
              <a:t>2-Jan-21</a:t>
            </a:fld>
            <a:endParaRPr lang="ar-AE" b="1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94DC073-7896-4233-A2E4-09F83AC62F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6411" b="-6396"/>
          <a:stretch/>
        </p:blipFill>
        <p:spPr>
          <a:xfrm rot="10800000">
            <a:off x="1640019" y="148809"/>
            <a:ext cx="7786688" cy="584776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936732CE-8170-46BF-BDEC-15F05383C2A9}"/>
              </a:ext>
            </a:extLst>
          </p:cNvPr>
          <p:cNvSpPr/>
          <p:nvPr/>
        </p:nvSpPr>
        <p:spPr>
          <a:xfrm>
            <a:off x="3940589" y="120232"/>
            <a:ext cx="40895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ar-BH" sz="3600" dirty="0">
                <a:solidFill>
                  <a:schemeClr val="accent1"/>
                </a:solidFill>
                <a:latin typeface="Times New Roman" pitchFamily="18" charset="0"/>
                <a:cs typeface="(AH) Manal Black" pitchFamily="2" charset="-78"/>
              </a:rPr>
              <a:t>إيجاد مجموع متسلسلة هندسية </a:t>
            </a:r>
            <a:endParaRPr lang="en-US" sz="3600" dirty="0">
              <a:solidFill>
                <a:schemeClr val="accent1"/>
              </a:solidFill>
              <a:latin typeface="Times New Roman" pitchFamily="18" charset="0"/>
              <a:cs typeface="(AH) Manal Black" pitchFamily="2" charset="-78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8386072-5C30-4AC5-8424-DF537D00F846}"/>
              </a:ext>
            </a:extLst>
          </p:cNvPr>
          <p:cNvSpPr/>
          <p:nvPr/>
        </p:nvSpPr>
        <p:spPr>
          <a:xfrm>
            <a:off x="8030171" y="184085"/>
            <a:ext cx="13965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ar-BH" sz="3200" dirty="0">
                <a:solidFill>
                  <a:srgbClr val="C00000"/>
                </a:solidFill>
                <a:latin typeface="Times New Roman" pitchFamily="18" charset="0"/>
                <a:cs typeface="(AH) Manal Black" pitchFamily="2" charset="-78"/>
              </a:rPr>
              <a:t>مثال (4) </a:t>
            </a:r>
            <a:endParaRPr lang="en-US" sz="3200" dirty="0">
              <a:solidFill>
                <a:srgbClr val="C00000"/>
              </a:solidFill>
              <a:latin typeface="Times New Roman" pitchFamily="18" charset="0"/>
              <a:cs typeface="(AH) Manal Black" pitchFamily="2" charset="-78"/>
            </a:endParaRPr>
          </a:p>
        </p:txBody>
      </p:sp>
      <p:pic>
        <p:nvPicPr>
          <p:cNvPr id="11" name="Picture 1">
            <a:extLst>
              <a:ext uri="{FF2B5EF4-FFF2-40B4-BE49-F238E27FC236}">
                <a16:creationId xmlns:a16="http://schemas.microsoft.com/office/drawing/2014/main" id="{506DDCEA-0444-45BD-8B72-D222506221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8" t="33696" r="20834" b="55930"/>
          <a:stretch>
            <a:fillRect/>
          </a:stretch>
        </p:blipFill>
        <p:spPr bwMode="auto">
          <a:xfrm>
            <a:off x="430213" y="949122"/>
            <a:ext cx="9102725" cy="85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4466107-6789-441D-8FE5-28AE4C0CB5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8969"/>
          <a:stretch/>
        </p:blipFill>
        <p:spPr>
          <a:xfrm>
            <a:off x="411163" y="3394279"/>
            <a:ext cx="8847558" cy="6824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6D017AB-282E-4314-9535-D5CDDD15BE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28" t="45554" r="20000" b="23322"/>
          <a:stretch/>
        </p:blipFill>
        <p:spPr bwMode="auto">
          <a:xfrm>
            <a:off x="199265" y="1432516"/>
            <a:ext cx="3852863" cy="17818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187067C-9C87-4F94-884A-FF728BFFB19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921" b="64879"/>
          <a:stretch/>
        </p:blipFill>
        <p:spPr>
          <a:xfrm>
            <a:off x="411163" y="3943351"/>
            <a:ext cx="8847558" cy="5905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6F7366-39C4-401C-A4D9-3DD3B148DA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5120" b="47959"/>
          <a:stretch/>
        </p:blipFill>
        <p:spPr>
          <a:xfrm>
            <a:off x="411163" y="4533901"/>
            <a:ext cx="8847558" cy="54907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E5E83FA-293D-476C-9906-4E7CE7C030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2041" b="31038"/>
          <a:stretch/>
        </p:blipFill>
        <p:spPr>
          <a:xfrm>
            <a:off x="411163" y="5082972"/>
            <a:ext cx="8847558" cy="5490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DCEC218-9CE2-46F3-8EA4-E80CD1542D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8962" b="17131"/>
          <a:stretch/>
        </p:blipFill>
        <p:spPr>
          <a:xfrm>
            <a:off x="411163" y="5632045"/>
            <a:ext cx="8847558" cy="45125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DE30D8B-B453-4253-907E-062D796389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7493"/>
          <a:stretch/>
        </p:blipFill>
        <p:spPr>
          <a:xfrm>
            <a:off x="411163" y="5908877"/>
            <a:ext cx="8847558" cy="730315"/>
          </a:xfrm>
          <a:prstGeom prst="rect">
            <a:avLst/>
          </a:prstGeom>
        </p:spPr>
      </p:pic>
      <p:sp>
        <p:nvSpPr>
          <p:cNvPr id="17" name="Date Placeholder 10">
            <a:extLst>
              <a:ext uri="{FF2B5EF4-FFF2-40B4-BE49-F238E27FC236}">
                <a16:creationId xmlns:a16="http://schemas.microsoft.com/office/drawing/2014/main" id="{6640AE5E-F576-4B46-94F7-C0DC7C342607}"/>
              </a:ext>
            </a:extLst>
          </p:cNvPr>
          <p:cNvSpPr txBox="1">
            <a:spLocks/>
          </p:cNvSpPr>
          <p:nvPr/>
        </p:nvSpPr>
        <p:spPr>
          <a:xfrm>
            <a:off x="9552275" y="3155155"/>
            <a:ext cx="2639725" cy="365125"/>
          </a:xfrm>
          <a:prstGeom prst="rect">
            <a:avLst/>
          </a:prstGeom>
        </p:spPr>
        <p:txBody>
          <a:bodyPr/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BH" b="1" dirty="0"/>
              <a:t>المتتاليات والمتسلسلات </a:t>
            </a:r>
          </a:p>
          <a:p>
            <a:pPr algn="ctr"/>
            <a:r>
              <a:rPr lang="ar-BH" b="1" dirty="0"/>
              <a:t>الهندسية </a:t>
            </a:r>
            <a:endParaRPr lang="ar-AE" b="1" dirty="0"/>
          </a:p>
        </p:txBody>
      </p:sp>
      <p:sp>
        <p:nvSpPr>
          <p:cNvPr id="19" name="Date Placeholder 10">
            <a:extLst>
              <a:ext uri="{FF2B5EF4-FFF2-40B4-BE49-F238E27FC236}">
                <a16:creationId xmlns:a16="http://schemas.microsoft.com/office/drawing/2014/main" id="{AC22E91C-075B-4B88-A830-8697C6F575F9}"/>
              </a:ext>
            </a:extLst>
          </p:cNvPr>
          <p:cNvSpPr txBox="1">
            <a:spLocks/>
          </p:cNvSpPr>
          <p:nvPr/>
        </p:nvSpPr>
        <p:spPr>
          <a:xfrm>
            <a:off x="9432879" y="4699793"/>
            <a:ext cx="2639725" cy="1254009"/>
          </a:xfrm>
          <a:prstGeom prst="rect">
            <a:avLst/>
          </a:prstGeom>
        </p:spPr>
        <p:txBody>
          <a:bodyPr/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ar-BH" b="1" dirty="0"/>
              <a:t>استخدام المتتاليات   والمتسلسلات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BH" b="1" dirty="0"/>
              <a:t>إيجاد مجاميع المتسلسلات الهندسية </a:t>
            </a:r>
            <a:endParaRPr lang="ar-AE" b="1" dirty="0"/>
          </a:p>
        </p:txBody>
      </p:sp>
    </p:spTree>
    <p:extLst>
      <p:ext uri="{BB962C8B-B14F-4D97-AF65-F5344CB8AC3E}">
        <p14:creationId xmlns:p14="http://schemas.microsoft.com/office/powerpoint/2010/main" val="215757357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CC72B82-58B9-4553-91DE-5724DD3E3A1E}"/>
              </a:ext>
            </a:extLst>
          </p:cNvPr>
          <p:cNvSpPr/>
          <p:nvPr/>
        </p:nvSpPr>
        <p:spPr>
          <a:xfrm>
            <a:off x="0" y="0"/>
            <a:ext cx="9529763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6" name="Google Shape;1465;p42">
            <a:extLst>
              <a:ext uri="{FF2B5EF4-FFF2-40B4-BE49-F238E27FC236}">
                <a16:creationId xmlns:a16="http://schemas.microsoft.com/office/drawing/2014/main" id="{C268BF67-4964-4741-8141-AD2473EA376E}"/>
              </a:ext>
            </a:extLst>
          </p:cNvPr>
          <p:cNvGrpSpPr>
            <a:grpSpLocks/>
          </p:cNvGrpSpPr>
          <p:nvPr/>
        </p:nvGrpSpPr>
        <p:grpSpPr bwMode="auto">
          <a:xfrm>
            <a:off x="221561" y="1001836"/>
            <a:ext cx="9159240" cy="5052381"/>
            <a:chOff x="459200" y="2611986"/>
            <a:chExt cx="8220236" cy="855522"/>
          </a:xfrm>
        </p:grpSpPr>
        <p:sp>
          <p:nvSpPr>
            <p:cNvPr id="17" name="Google Shape;1468;p42">
              <a:extLst>
                <a:ext uri="{FF2B5EF4-FFF2-40B4-BE49-F238E27FC236}">
                  <a16:creationId xmlns:a16="http://schemas.microsoft.com/office/drawing/2014/main" id="{2D043907-2495-4E15-9788-9393EDEF412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200" y="2611986"/>
              <a:ext cx="8220236" cy="855522"/>
            </a:xfrm>
            <a:custGeom>
              <a:avLst/>
              <a:gdLst>
                <a:gd name="T0" fmla="*/ 2147483646 w 23435"/>
                <a:gd name="T1" fmla="*/ 0 h 2439"/>
                <a:gd name="T2" fmla="*/ 2147483646 w 23435"/>
                <a:gd name="T3" fmla="*/ 2147483646 h 2439"/>
                <a:gd name="T4" fmla="*/ 2147483646 w 23435"/>
                <a:gd name="T5" fmla="*/ 2147483646 h 2439"/>
                <a:gd name="T6" fmla="*/ 2147483646 w 23435"/>
                <a:gd name="T7" fmla="*/ 2147483646 h 2439"/>
                <a:gd name="T8" fmla="*/ 2147483646 w 23435"/>
                <a:gd name="T9" fmla="*/ 2147483646 h 2439"/>
                <a:gd name="T10" fmla="*/ 2147483646 w 23435"/>
                <a:gd name="T11" fmla="*/ 2147483646 h 2439"/>
                <a:gd name="T12" fmla="*/ 2147483646 w 23435"/>
                <a:gd name="T13" fmla="*/ 2147483646 h 2439"/>
                <a:gd name="T14" fmla="*/ 2147483646 w 23435"/>
                <a:gd name="T15" fmla="*/ 0 h 2439"/>
                <a:gd name="T16" fmla="*/ 2147483646 w 23435"/>
                <a:gd name="T17" fmla="*/ 0 h 243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435" h="2439" extrusionOk="0">
                  <a:moveTo>
                    <a:pt x="132" y="0"/>
                  </a:moveTo>
                  <a:cubicBezTo>
                    <a:pt x="54" y="0"/>
                    <a:pt x="1" y="53"/>
                    <a:pt x="1" y="134"/>
                  </a:cubicBezTo>
                  <a:lnTo>
                    <a:pt x="1" y="2333"/>
                  </a:lnTo>
                  <a:cubicBezTo>
                    <a:pt x="1" y="2386"/>
                    <a:pt x="54" y="2439"/>
                    <a:pt x="132" y="2439"/>
                  </a:cubicBezTo>
                  <a:lnTo>
                    <a:pt x="23301" y="2439"/>
                  </a:lnTo>
                  <a:cubicBezTo>
                    <a:pt x="23382" y="2439"/>
                    <a:pt x="23435" y="2386"/>
                    <a:pt x="23435" y="2333"/>
                  </a:cubicBezTo>
                  <a:lnTo>
                    <a:pt x="23435" y="134"/>
                  </a:lnTo>
                  <a:cubicBezTo>
                    <a:pt x="23435" y="53"/>
                    <a:pt x="23382" y="0"/>
                    <a:pt x="23301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00" tIns="121900" rIns="121900" bIns="121900" anchor="ctr"/>
            <a:lstStyle/>
            <a:p>
              <a:endParaRPr lang="en-US" sz="2400" dirty="0"/>
            </a:p>
          </p:txBody>
        </p:sp>
        <p:sp>
          <p:nvSpPr>
            <p:cNvPr id="18" name="Google Shape;1469;p42">
              <a:extLst>
                <a:ext uri="{FF2B5EF4-FFF2-40B4-BE49-F238E27FC236}">
                  <a16:creationId xmlns:a16="http://schemas.microsoft.com/office/drawing/2014/main" id="{3962F583-5DA5-4BD9-A1C8-D434973A5C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211" y="2611986"/>
              <a:ext cx="1239597" cy="855522"/>
            </a:xfrm>
            <a:custGeom>
              <a:avLst/>
              <a:gdLst>
                <a:gd name="T0" fmla="*/ 2147483646 w 4773"/>
                <a:gd name="T1" fmla="*/ 0 h 2439"/>
                <a:gd name="T2" fmla="*/ 2147483646 w 4773"/>
                <a:gd name="T3" fmla="*/ 2147483646 h 2439"/>
                <a:gd name="T4" fmla="*/ 2147483646 w 4773"/>
                <a:gd name="T5" fmla="*/ 2147483646 h 2439"/>
                <a:gd name="T6" fmla="*/ 2147483646 w 4773"/>
                <a:gd name="T7" fmla="*/ 2147483646 h 2439"/>
                <a:gd name="T8" fmla="*/ 2147483646 w 4773"/>
                <a:gd name="T9" fmla="*/ 2147483646 h 2439"/>
                <a:gd name="T10" fmla="*/ 2147483646 w 4773"/>
                <a:gd name="T11" fmla="*/ 0 h 2439"/>
                <a:gd name="T12" fmla="*/ 2147483646 w 4773"/>
                <a:gd name="T13" fmla="*/ 0 h 243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773" h="2439" extrusionOk="0">
                  <a:moveTo>
                    <a:pt x="185" y="0"/>
                  </a:moveTo>
                  <a:cubicBezTo>
                    <a:pt x="79" y="0"/>
                    <a:pt x="1" y="81"/>
                    <a:pt x="1" y="187"/>
                  </a:cubicBezTo>
                  <a:lnTo>
                    <a:pt x="1" y="2280"/>
                  </a:lnTo>
                  <a:cubicBezTo>
                    <a:pt x="1" y="2360"/>
                    <a:pt x="79" y="2439"/>
                    <a:pt x="185" y="2439"/>
                  </a:cubicBezTo>
                  <a:lnTo>
                    <a:pt x="4773" y="2439"/>
                  </a:lnTo>
                  <a:lnTo>
                    <a:pt x="4773" y="0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00" tIns="121900" rIns="121900" bIns="121900" anchor="ctr"/>
            <a:lstStyle/>
            <a:p>
              <a:endParaRPr lang="en-US" sz="2400"/>
            </a:p>
          </p:txBody>
        </p: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864EFC-BEC3-4C4E-B609-E36D1FE73E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98306" y="2045465"/>
            <a:ext cx="1321524" cy="365125"/>
          </a:xfrm>
        </p:spPr>
        <p:txBody>
          <a:bodyPr/>
          <a:lstStyle/>
          <a:p>
            <a:fld id="{DD42B390-9FA9-4944-987A-C0F5D996684D}" type="datetime5">
              <a:rPr lang="en-US" b="1" smtClean="0"/>
              <a:t>2-Jan-21</a:t>
            </a:fld>
            <a:endParaRPr lang="ar-AE" b="1" dirty="0"/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425EBA62-F6B3-46EC-9451-7B52BDDDF5A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2968">
            <a:off x="7277284" y="191666"/>
            <a:ext cx="1685354" cy="1685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FAF74F1-CCA0-4035-9E4E-CF6FE5B9B1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" b="38"/>
          <a:stretch/>
        </p:blipFill>
        <p:spPr>
          <a:xfrm>
            <a:off x="347667" y="2062001"/>
            <a:ext cx="8907028" cy="31283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F4A17FE-453B-4636-AD85-94480EE345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1561" y="5092659"/>
            <a:ext cx="1969529" cy="1527008"/>
          </a:xfrm>
          <a:prstGeom prst="rect">
            <a:avLst/>
          </a:prstGeom>
        </p:spPr>
      </p:pic>
      <p:pic>
        <p:nvPicPr>
          <p:cNvPr id="13" name="Picture 1">
            <a:extLst>
              <a:ext uri="{FF2B5EF4-FFF2-40B4-BE49-F238E27FC236}">
                <a16:creationId xmlns:a16="http://schemas.microsoft.com/office/drawing/2014/main" id="{1065BAE4-4CD0-4AB9-90FC-BDEE64B1881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t="69777" r="68063" b="24803"/>
          <a:stretch/>
        </p:blipFill>
        <p:spPr bwMode="auto">
          <a:xfrm>
            <a:off x="439742" y="3282720"/>
            <a:ext cx="3621231" cy="451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9">
            <a:extLst>
              <a:ext uri="{FF2B5EF4-FFF2-40B4-BE49-F238E27FC236}">
                <a16:creationId xmlns:a16="http://schemas.microsoft.com/office/drawing/2014/main" id="{9A6DF4C1-1CC3-46D3-A541-D4AE9C53BE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56" t="63908" r="21667" b="30711"/>
          <a:stretch>
            <a:fillRect/>
          </a:stretch>
        </p:blipFill>
        <p:spPr bwMode="auto">
          <a:xfrm>
            <a:off x="4217600" y="2617755"/>
            <a:ext cx="4932363" cy="455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0">
            <a:extLst>
              <a:ext uri="{FF2B5EF4-FFF2-40B4-BE49-F238E27FC236}">
                <a16:creationId xmlns:a16="http://schemas.microsoft.com/office/drawing/2014/main" id="{383828D5-08CF-440C-8738-EF8E05D1E2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70" t="69138" r="30873" b="24342"/>
          <a:stretch>
            <a:fillRect/>
          </a:stretch>
        </p:blipFill>
        <p:spPr bwMode="auto">
          <a:xfrm>
            <a:off x="439742" y="4038493"/>
            <a:ext cx="3794125" cy="500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10 Minute Countdown Timer">
            <a:hlinkClick r:id="" action="ppaction://media"/>
            <a:extLst>
              <a:ext uri="{FF2B5EF4-FFF2-40B4-BE49-F238E27FC236}">
                <a16:creationId xmlns:a16="http://schemas.microsoft.com/office/drawing/2014/main" id="{FCA25D55-7A25-4661-8F87-63F1DFA2B66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8610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9053" y="219013"/>
            <a:ext cx="2418461" cy="136038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BD650AA-6643-423F-93AB-A03C2890F9F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13741"/>
          <a:stretch/>
        </p:blipFill>
        <p:spPr>
          <a:xfrm>
            <a:off x="1748623" y="5261194"/>
            <a:ext cx="1827227" cy="7221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4" name="Date Placeholder 10">
            <a:extLst>
              <a:ext uri="{FF2B5EF4-FFF2-40B4-BE49-F238E27FC236}">
                <a16:creationId xmlns:a16="http://schemas.microsoft.com/office/drawing/2014/main" id="{E9A38CD6-FA5D-478B-A973-CD7A47D75F45}"/>
              </a:ext>
            </a:extLst>
          </p:cNvPr>
          <p:cNvSpPr txBox="1">
            <a:spLocks/>
          </p:cNvSpPr>
          <p:nvPr/>
        </p:nvSpPr>
        <p:spPr>
          <a:xfrm>
            <a:off x="9552275" y="3155155"/>
            <a:ext cx="2639725" cy="365125"/>
          </a:xfrm>
          <a:prstGeom prst="rect">
            <a:avLst/>
          </a:prstGeom>
        </p:spPr>
        <p:txBody>
          <a:bodyPr/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BH" b="1" dirty="0"/>
              <a:t>المتتاليات والمتسلسلات </a:t>
            </a:r>
          </a:p>
          <a:p>
            <a:pPr algn="ctr"/>
            <a:r>
              <a:rPr lang="ar-BH" b="1" dirty="0"/>
              <a:t>الهندسية </a:t>
            </a:r>
            <a:endParaRPr lang="ar-AE" b="1" dirty="0"/>
          </a:p>
        </p:txBody>
      </p:sp>
      <p:sp>
        <p:nvSpPr>
          <p:cNvPr id="25" name="Date Placeholder 10">
            <a:extLst>
              <a:ext uri="{FF2B5EF4-FFF2-40B4-BE49-F238E27FC236}">
                <a16:creationId xmlns:a16="http://schemas.microsoft.com/office/drawing/2014/main" id="{73037A59-609A-49B6-BB3E-F79B462B2A76}"/>
              </a:ext>
            </a:extLst>
          </p:cNvPr>
          <p:cNvSpPr txBox="1">
            <a:spLocks/>
          </p:cNvSpPr>
          <p:nvPr/>
        </p:nvSpPr>
        <p:spPr>
          <a:xfrm>
            <a:off x="9432879" y="4699793"/>
            <a:ext cx="2639725" cy="1254009"/>
          </a:xfrm>
          <a:prstGeom prst="rect">
            <a:avLst/>
          </a:prstGeom>
        </p:spPr>
        <p:txBody>
          <a:bodyPr/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ar-BH" b="1" dirty="0"/>
              <a:t>استخدام المتتاليات   والمتسلسلات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BH" b="1" dirty="0"/>
              <a:t>إيجاد مجاميع المتسلسلات الهندسية </a:t>
            </a:r>
            <a:endParaRPr lang="ar-AE" b="1" dirty="0"/>
          </a:p>
        </p:txBody>
      </p:sp>
    </p:spTree>
    <p:extLst>
      <p:ext uri="{BB962C8B-B14F-4D97-AF65-F5344CB8AC3E}">
        <p14:creationId xmlns:p14="http://schemas.microsoft.com/office/powerpoint/2010/main" val="416186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34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FC52A60-5A0E-439B-90FA-7077D4D92C51}"/>
              </a:ext>
            </a:extLst>
          </p:cNvPr>
          <p:cNvSpPr/>
          <p:nvPr/>
        </p:nvSpPr>
        <p:spPr>
          <a:xfrm>
            <a:off x="0" y="0"/>
            <a:ext cx="9529763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Date Placeholder 10">
            <a:extLst>
              <a:ext uri="{FF2B5EF4-FFF2-40B4-BE49-F238E27FC236}">
                <a16:creationId xmlns:a16="http://schemas.microsoft.com/office/drawing/2014/main" id="{F8B00D5D-8837-46C3-96A2-87F44DC04A14}"/>
              </a:ext>
            </a:extLst>
          </p:cNvPr>
          <p:cNvSpPr txBox="1">
            <a:spLocks/>
          </p:cNvSpPr>
          <p:nvPr/>
        </p:nvSpPr>
        <p:spPr>
          <a:xfrm>
            <a:off x="9875518" y="2094054"/>
            <a:ext cx="1243149" cy="365125"/>
          </a:xfrm>
          <a:prstGeom prst="rect">
            <a:avLst/>
          </a:prstGeom>
        </p:spPr>
        <p:txBody>
          <a:bodyPr/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136AE20-2819-4673-986C-7AA84B1C9587}" type="datetime5">
              <a:rPr lang="en-US" b="1" smtClean="0"/>
              <a:pPr/>
              <a:t>2-Jan-21</a:t>
            </a:fld>
            <a:endParaRPr lang="ar-AE" b="1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94DC073-7896-4233-A2E4-09F83AC62F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6411" b="-6396"/>
          <a:stretch/>
        </p:blipFill>
        <p:spPr>
          <a:xfrm rot="10800000">
            <a:off x="1640019" y="148809"/>
            <a:ext cx="7786688" cy="584776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936732CE-8170-46BF-BDEC-15F05383C2A9}"/>
              </a:ext>
            </a:extLst>
          </p:cNvPr>
          <p:cNvSpPr/>
          <p:nvPr/>
        </p:nvSpPr>
        <p:spPr>
          <a:xfrm>
            <a:off x="4043188" y="120232"/>
            <a:ext cx="38843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ar-BH" sz="3600" dirty="0">
                <a:solidFill>
                  <a:schemeClr val="accent1"/>
                </a:solidFill>
                <a:latin typeface="Times New Roman" pitchFamily="18" charset="0"/>
                <a:cs typeface="(AH) Manal Black" pitchFamily="2" charset="-78"/>
              </a:rPr>
              <a:t>المجموع في الرمز سيجما         </a:t>
            </a:r>
            <a:endParaRPr lang="en-US" sz="3600" dirty="0">
              <a:solidFill>
                <a:schemeClr val="accent1"/>
              </a:solidFill>
              <a:latin typeface="Times New Roman" pitchFamily="18" charset="0"/>
              <a:cs typeface="(AH) Manal Black" pitchFamily="2" charset="-78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8386072-5C30-4AC5-8424-DF537D00F846}"/>
              </a:ext>
            </a:extLst>
          </p:cNvPr>
          <p:cNvSpPr/>
          <p:nvPr/>
        </p:nvSpPr>
        <p:spPr>
          <a:xfrm>
            <a:off x="8030171" y="184085"/>
            <a:ext cx="13965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ar-BH" sz="3200" dirty="0">
                <a:solidFill>
                  <a:srgbClr val="C00000"/>
                </a:solidFill>
                <a:latin typeface="Times New Roman" pitchFamily="18" charset="0"/>
                <a:cs typeface="(AH) Manal Black" pitchFamily="2" charset="-78"/>
              </a:rPr>
              <a:t>مثال (5) </a:t>
            </a:r>
            <a:endParaRPr lang="en-US" sz="3200" dirty="0">
              <a:solidFill>
                <a:srgbClr val="C00000"/>
              </a:solidFill>
              <a:latin typeface="Times New Roman" pitchFamily="18" charset="0"/>
              <a:cs typeface="(AH) Manal Black" pitchFamily="2" charset="-78"/>
            </a:endParaRPr>
          </a:p>
        </p:txBody>
      </p:sp>
      <p:pic>
        <p:nvPicPr>
          <p:cNvPr id="13" name="Picture 1">
            <a:extLst>
              <a:ext uri="{FF2B5EF4-FFF2-40B4-BE49-F238E27FC236}">
                <a16:creationId xmlns:a16="http://schemas.microsoft.com/office/drawing/2014/main" id="{37224D3F-0DA8-4E3A-AF14-5E627824EE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67" t="26285" r="20833" b="63339"/>
          <a:stretch>
            <a:fillRect/>
          </a:stretch>
        </p:blipFill>
        <p:spPr bwMode="auto">
          <a:xfrm>
            <a:off x="5838824" y="927238"/>
            <a:ext cx="3200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98405DA-D07F-465E-8FD7-F4FE0656B0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5990"/>
          <a:stretch/>
        </p:blipFill>
        <p:spPr>
          <a:xfrm>
            <a:off x="241865" y="2683109"/>
            <a:ext cx="9046032" cy="52364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51F6490-98EC-4542-9370-5B085E8756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973" b="54016"/>
          <a:stretch/>
        </p:blipFill>
        <p:spPr>
          <a:xfrm>
            <a:off x="241865" y="3162301"/>
            <a:ext cx="9046032" cy="52364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5643935-AC81-4DA7-8504-D994713560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4393" b="26782"/>
          <a:stretch/>
        </p:blipFill>
        <p:spPr>
          <a:xfrm>
            <a:off x="241865" y="3651251"/>
            <a:ext cx="9046032" cy="62864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850C1B7-6151-4848-B49F-9F33281642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3218" b="1"/>
          <a:stretch/>
        </p:blipFill>
        <p:spPr>
          <a:xfrm>
            <a:off x="241865" y="4279899"/>
            <a:ext cx="9046032" cy="584063"/>
          </a:xfrm>
          <a:prstGeom prst="rect">
            <a:avLst/>
          </a:prstGeom>
        </p:spPr>
      </p:pic>
      <p:sp>
        <p:nvSpPr>
          <p:cNvPr id="17" name="Date Placeholder 10">
            <a:extLst>
              <a:ext uri="{FF2B5EF4-FFF2-40B4-BE49-F238E27FC236}">
                <a16:creationId xmlns:a16="http://schemas.microsoft.com/office/drawing/2014/main" id="{53353645-673B-49FB-BF17-862141B9B4E2}"/>
              </a:ext>
            </a:extLst>
          </p:cNvPr>
          <p:cNvSpPr txBox="1">
            <a:spLocks/>
          </p:cNvSpPr>
          <p:nvPr/>
        </p:nvSpPr>
        <p:spPr>
          <a:xfrm>
            <a:off x="9552275" y="3155155"/>
            <a:ext cx="2639725" cy="365125"/>
          </a:xfrm>
          <a:prstGeom prst="rect">
            <a:avLst/>
          </a:prstGeom>
        </p:spPr>
        <p:txBody>
          <a:bodyPr/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BH" b="1" dirty="0"/>
              <a:t>المتتاليات والمتسلسلات </a:t>
            </a:r>
          </a:p>
          <a:p>
            <a:pPr algn="ctr"/>
            <a:r>
              <a:rPr lang="ar-BH" b="1" dirty="0"/>
              <a:t>الهندسية </a:t>
            </a:r>
            <a:endParaRPr lang="ar-AE" b="1" dirty="0"/>
          </a:p>
        </p:txBody>
      </p:sp>
      <p:sp>
        <p:nvSpPr>
          <p:cNvPr id="19" name="Date Placeholder 10">
            <a:extLst>
              <a:ext uri="{FF2B5EF4-FFF2-40B4-BE49-F238E27FC236}">
                <a16:creationId xmlns:a16="http://schemas.microsoft.com/office/drawing/2014/main" id="{D60F7ACB-ADF7-4198-A926-DC5146E4E775}"/>
              </a:ext>
            </a:extLst>
          </p:cNvPr>
          <p:cNvSpPr txBox="1">
            <a:spLocks/>
          </p:cNvSpPr>
          <p:nvPr/>
        </p:nvSpPr>
        <p:spPr>
          <a:xfrm>
            <a:off x="9432879" y="4699793"/>
            <a:ext cx="2639725" cy="1254009"/>
          </a:xfrm>
          <a:prstGeom prst="rect">
            <a:avLst/>
          </a:prstGeom>
        </p:spPr>
        <p:txBody>
          <a:bodyPr/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ar-BH" b="1" dirty="0"/>
              <a:t>استخدام المتتاليات   والمتسلسلات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BH" b="1" dirty="0"/>
              <a:t>إيجاد مجاميع المتسلسلات الهندسية </a:t>
            </a:r>
            <a:endParaRPr lang="ar-AE" b="1" dirty="0"/>
          </a:p>
        </p:txBody>
      </p:sp>
    </p:spTree>
    <p:extLst>
      <p:ext uri="{BB962C8B-B14F-4D97-AF65-F5344CB8AC3E}">
        <p14:creationId xmlns:p14="http://schemas.microsoft.com/office/powerpoint/2010/main" val="285928843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CC72B82-58B9-4553-91DE-5724DD3E3A1E}"/>
              </a:ext>
            </a:extLst>
          </p:cNvPr>
          <p:cNvSpPr/>
          <p:nvPr/>
        </p:nvSpPr>
        <p:spPr>
          <a:xfrm>
            <a:off x="0" y="0"/>
            <a:ext cx="9529763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6" name="Google Shape;1465;p42">
            <a:extLst>
              <a:ext uri="{FF2B5EF4-FFF2-40B4-BE49-F238E27FC236}">
                <a16:creationId xmlns:a16="http://schemas.microsoft.com/office/drawing/2014/main" id="{C268BF67-4964-4741-8141-AD2473EA376E}"/>
              </a:ext>
            </a:extLst>
          </p:cNvPr>
          <p:cNvGrpSpPr>
            <a:grpSpLocks/>
          </p:cNvGrpSpPr>
          <p:nvPr/>
        </p:nvGrpSpPr>
        <p:grpSpPr bwMode="auto">
          <a:xfrm>
            <a:off x="221561" y="1001836"/>
            <a:ext cx="9159240" cy="5052381"/>
            <a:chOff x="459200" y="2611986"/>
            <a:chExt cx="8220236" cy="855522"/>
          </a:xfrm>
        </p:grpSpPr>
        <p:sp>
          <p:nvSpPr>
            <p:cNvPr id="17" name="Google Shape;1468;p42">
              <a:extLst>
                <a:ext uri="{FF2B5EF4-FFF2-40B4-BE49-F238E27FC236}">
                  <a16:creationId xmlns:a16="http://schemas.microsoft.com/office/drawing/2014/main" id="{2D043907-2495-4E15-9788-9393EDEF412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200" y="2611986"/>
              <a:ext cx="8220236" cy="855522"/>
            </a:xfrm>
            <a:custGeom>
              <a:avLst/>
              <a:gdLst>
                <a:gd name="T0" fmla="*/ 2147483646 w 23435"/>
                <a:gd name="T1" fmla="*/ 0 h 2439"/>
                <a:gd name="T2" fmla="*/ 2147483646 w 23435"/>
                <a:gd name="T3" fmla="*/ 2147483646 h 2439"/>
                <a:gd name="T4" fmla="*/ 2147483646 w 23435"/>
                <a:gd name="T5" fmla="*/ 2147483646 h 2439"/>
                <a:gd name="T6" fmla="*/ 2147483646 w 23435"/>
                <a:gd name="T7" fmla="*/ 2147483646 h 2439"/>
                <a:gd name="T8" fmla="*/ 2147483646 w 23435"/>
                <a:gd name="T9" fmla="*/ 2147483646 h 2439"/>
                <a:gd name="T10" fmla="*/ 2147483646 w 23435"/>
                <a:gd name="T11" fmla="*/ 2147483646 h 2439"/>
                <a:gd name="T12" fmla="*/ 2147483646 w 23435"/>
                <a:gd name="T13" fmla="*/ 2147483646 h 2439"/>
                <a:gd name="T14" fmla="*/ 2147483646 w 23435"/>
                <a:gd name="T15" fmla="*/ 0 h 2439"/>
                <a:gd name="T16" fmla="*/ 2147483646 w 23435"/>
                <a:gd name="T17" fmla="*/ 0 h 243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435" h="2439" extrusionOk="0">
                  <a:moveTo>
                    <a:pt x="132" y="0"/>
                  </a:moveTo>
                  <a:cubicBezTo>
                    <a:pt x="54" y="0"/>
                    <a:pt x="1" y="53"/>
                    <a:pt x="1" y="134"/>
                  </a:cubicBezTo>
                  <a:lnTo>
                    <a:pt x="1" y="2333"/>
                  </a:lnTo>
                  <a:cubicBezTo>
                    <a:pt x="1" y="2386"/>
                    <a:pt x="54" y="2439"/>
                    <a:pt x="132" y="2439"/>
                  </a:cubicBezTo>
                  <a:lnTo>
                    <a:pt x="23301" y="2439"/>
                  </a:lnTo>
                  <a:cubicBezTo>
                    <a:pt x="23382" y="2439"/>
                    <a:pt x="23435" y="2386"/>
                    <a:pt x="23435" y="2333"/>
                  </a:cubicBezTo>
                  <a:lnTo>
                    <a:pt x="23435" y="134"/>
                  </a:lnTo>
                  <a:cubicBezTo>
                    <a:pt x="23435" y="53"/>
                    <a:pt x="23382" y="0"/>
                    <a:pt x="23301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00" tIns="121900" rIns="121900" bIns="121900" anchor="ctr"/>
            <a:lstStyle/>
            <a:p>
              <a:endParaRPr lang="en-US" sz="2400" dirty="0"/>
            </a:p>
          </p:txBody>
        </p:sp>
        <p:sp>
          <p:nvSpPr>
            <p:cNvPr id="18" name="Google Shape;1469;p42">
              <a:extLst>
                <a:ext uri="{FF2B5EF4-FFF2-40B4-BE49-F238E27FC236}">
                  <a16:creationId xmlns:a16="http://schemas.microsoft.com/office/drawing/2014/main" id="{3962F583-5DA5-4BD9-A1C8-D434973A5C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211" y="2611986"/>
              <a:ext cx="1239597" cy="855522"/>
            </a:xfrm>
            <a:custGeom>
              <a:avLst/>
              <a:gdLst>
                <a:gd name="T0" fmla="*/ 2147483646 w 4773"/>
                <a:gd name="T1" fmla="*/ 0 h 2439"/>
                <a:gd name="T2" fmla="*/ 2147483646 w 4773"/>
                <a:gd name="T3" fmla="*/ 2147483646 h 2439"/>
                <a:gd name="T4" fmla="*/ 2147483646 w 4773"/>
                <a:gd name="T5" fmla="*/ 2147483646 h 2439"/>
                <a:gd name="T6" fmla="*/ 2147483646 w 4773"/>
                <a:gd name="T7" fmla="*/ 2147483646 h 2439"/>
                <a:gd name="T8" fmla="*/ 2147483646 w 4773"/>
                <a:gd name="T9" fmla="*/ 2147483646 h 2439"/>
                <a:gd name="T10" fmla="*/ 2147483646 w 4773"/>
                <a:gd name="T11" fmla="*/ 0 h 2439"/>
                <a:gd name="T12" fmla="*/ 2147483646 w 4773"/>
                <a:gd name="T13" fmla="*/ 0 h 243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773" h="2439" extrusionOk="0">
                  <a:moveTo>
                    <a:pt x="185" y="0"/>
                  </a:moveTo>
                  <a:cubicBezTo>
                    <a:pt x="79" y="0"/>
                    <a:pt x="1" y="81"/>
                    <a:pt x="1" y="187"/>
                  </a:cubicBezTo>
                  <a:lnTo>
                    <a:pt x="1" y="2280"/>
                  </a:lnTo>
                  <a:cubicBezTo>
                    <a:pt x="1" y="2360"/>
                    <a:pt x="79" y="2439"/>
                    <a:pt x="185" y="2439"/>
                  </a:cubicBezTo>
                  <a:lnTo>
                    <a:pt x="4773" y="2439"/>
                  </a:lnTo>
                  <a:lnTo>
                    <a:pt x="4773" y="0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00" tIns="121900" rIns="121900" bIns="121900" anchor="ctr"/>
            <a:lstStyle/>
            <a:p>
              <a:endParaRPr lang="en-US" sz="2400"/>
            </a:p>
          </p:txBody>
        </p: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864EFC-BEC3-4C4E-B609-E36D1FE73E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98306" y="2045465"/>
            <a:ext cx="1321524" cy="365125"/>
          </a:xfrm>
        </p:spPr>
        <p:txBody>
          <a:bodyPr/>
          <a:lstStyle/>
          <a:p>
            <a:fld id="{DD42B390-9FA9-4944-987A-C0F5D996684D}" type="datetime5">
              <a:rPr lang="en-US" b="1" smtClean="0"/>
              <a:t>2-Jan-21</a:t>
            </a:fld>
            <a:endParaRPr lang="ar-AE" b="1" dirty="0"/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425EBA62-F6B3-46EC-9451-7B52BDDDF5A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2968">
            <a:off x="7277284" y="191666"/>
            <a:ext cx="1685354" cy="1685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FAF74F1-CCA0-4035-9E4E-CF6FE5B9B1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" b="38"/>
          <a:stretch/>
        </p:blipFill>
        <p:spPr>
          <a:xfrm>
            <a:off x="347667" y="2062001"/>
            <a:ext cx="8907028" cy="31283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F4A17FE-453B-4636-AD85-94480EE345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1561" y="5092659"/>
            <a:ext cx="1969529" cy="1527008"/>
          </a:xfrm>
          <a:prstGeom prst="rect">
            <a:avLst/>
          </a:prstGeom>
        </p:spPr>
      </p:pic>
      <p:pic>
        <p:nvPicPr>
          <p:cNvPr id="20" name="Picture 8">
            <a:extLst>
              <a:ext uri="{FF2B5EF4-FFF2-40B4-BE49-F238E27FC236}">
                <a16:creationId xmlns:a16="http://schemas.microsoft.com/office/drawing/2014/main" id="{042AAD78-3E23-4913-ADBC-018054E30E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38" t="73840" r="20833" b="20970"/>
          <a:stretch>
            <a:fillRect/>
          </a:stretch>
        </p:blipFill>
        <p:spPr bwMode="auto">
          <a:xfrm>
            <a:off x="5900630" y="2618878"/>
            <a:ext cx="3300180" cy="425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9">
            <a:extLst>
              <a:ext uri="{FF2B5EF4-FFF2-40B4-BE49-F238E27FC236}">
                <a16:creationId xmlns:a16="http://schemas.microsoft.com/office/drawing/2014/main" id="{9373ABAC-88B6-47A6-9E33-B994BFEF9007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46" t="78629" r="40169" b="9264"/>
          <a:stretch>
            <a:fillRect/>
          </a:stretch>
        </p:blipFill>
        <p:spPr bwMode="auto">
          <a:xfrm>
            <a:off x="457082" y="3874840"/>
            <a:ext cx="2734497" cy="1035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0">
            <a:extLst>
              <a:ext uri="{FF2B5EF4-FFF2-40B4-BE49-F238E27FC236}">
                <a16:creationId xmlns:a16="http://schemas.microsoft.com/office/drawing/2014/main" id="{DDFBB60A-6B48-49CA-BBDB-C68A91AD38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3" t="78629" r="74924" b="9264"/>
          <a:stretch>
            <a:fillRect/>
          </a:stretch>
        </p:blipFill>
        <p:spPr bwMode="auto">
          <a:xfrm>
            <a:off x="562315" y="2590800"/>
            <a:ext cx="2374990" cy="949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10 Minute Countdown Timer">
            <a:hlinkClick r:id="" action="ppaction://media"/>
            <a:extLst>
              <a:ext uri="{FF2B5EF4-FFF2-40B4-BE49-F238E27FC236}">
                <a16:creationId xmlns:a16="http://schemas.microsoft.com/office/drawing/2014/main" id="{C6490D32-FA03-415E-AA9F-A9D281FC182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8610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5099" y="171535"/>
            <a:ext cx="2418461" cy="136038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C6A2811-AFBE-48BC-8DB9-2B1843849ED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13741"/>
          <a:stretch/>
        </p:blipFill>
        <p:spPr>
          <a:xfrm>
            <a:off x="1779089" y="5261194"/>
            <a:ext cx="1827227" cy="7221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8" name="Date Placeholder 10">
            <a:extLst>
              <a:ext uri="{FF2B5EF4-FFF2-40B4-BE49-F238E27FC236}">
                <a16:creationId xmlns:a16="http://schemas.microsoft.com/office/drawing/2014/main" id="{D76203B5-7D71-4473-BE8A-DDFB16F209C9}"/>
              </a:ext>
            </a:extLst>
          </p:cNvPr>
          <p:cNvSpPr txBox="1">
            <a:spLocks/>
          </p:cNvSpPr>
          <p:nvPr/>
        </p:nvSpPr>
        <p:spPr>
          <a:xfrm>
            <a:off x="9552275" y="3155155"/>
            <a:ext cx="2639725" cy="365125"/>
          </a:xfrm>
          <a:prstGeom prst="rect">
            <a:avLst/>
          </a:prstGeom>
        </p:spPr>
        <p:txBody>
          <a:bodyPr/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BH" b="1" dirty="0"/>
              <a:t>المتتاليات والمتسلسلات </a:t>
            </a:r>
          </a:p>
          <a:p>
            <a:pPr algn="ctr"/>
            <a:r>
              <a:rPr lang="ar-BH" b="1" dirty="0"/>
              <a:t>الهندسية </a:t>
            </a:r>
            <a:endParaRPr lang="ar-AE" b="1" dirty="0"/>
          </a:p>
        </p:txBody>
      </p:sp>
      <p:sp>
        <p:nvSpPr>
          <p:cNvPr id="29" name="Date Placeholder 10">
            <a:extLst>
              <a:ext uri="{FF2B5EF4-FFF2-40B4-BE49-F238E27FC236}">
                <a16:creationId xmlns:a16="http://schemas.microsoft.com/office/drawing/2014/main" id="{3A4C45D9-1606-496F-8748-4BB10D8B6848}"/>
              </a:ext>
            </a:extLst>
          </p:cNvPr>
          <p:cNvSpPr txBox="1">
            <a:spLocks/>
          </p:cNvSpPr>
          <p:nvPr/>
        </p:nvSpPr>
        <p:spPr>
          <a:xfrm>
            <a:off x="9432879" y="4699793"/>
            <a:ext cx="2639725" cy="1254009"/>
          </a:xfrm>
          <a:prstGeom prst="rect">
            <a:avLst/>
          </a:prstGeom>
        </p:spPr>
        <p:txBody>
          <a:bodyPr/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ar-BH" b="1" dirty="0"/>
              <a:t>استخدام المتتاليات   والمتسلسلات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BH" b="1" dirty="0"/>
              <a:t>إيجاد مجاميع المتسلسلات الهندسية </a:t>
            </a:r>
            <a:endParaRPr lang="ar-AE" b="1" dirty="0"/>
          </a:p>
        </p:txBody>
      </p:sp>
    </p:spTree>
    <p:extLst>
      <p:ext uri="{BB962C8B-B14F-4D97-AF65-F5344CB8AC3E}">
        <p14:creationId xmlns:p14="http://schemas.microsoft.com/office/powerpoint/2010/main" val="35049419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34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F30718F-20D3-47B7-A80F-F2FE1EF30408}"/>
              </a:ext>
            </a:extLst>
          </p:cNvPr>
          <p:cNvSpPr/>
          <p:nvPr/>
        </p:nvSpPr>
        <p:spPr>
          <a:xfrm>
            <a:off x="0" y="0"/>
            <a:ext cx="9529763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الدعاء">
            <a:hlinkClick r:id="" action="ppaction://media"/>
            <a:extLst>
              <a:ext uri="{FF2B5EF4-FFF2-40B4-BE49-F238E27FC236}">
                <a16:creationId xmlns:a16="http://schemas.microsoft.com/office/drawing/2014/main" id="{00632DB3-B554-458E-991F-836AF783E56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0438" y="418011"/>
            <a:ext cx="9071939" cy="5486400"/>
          </a:xfrm>
          <a:prstGeom prst="rect">
            <a:avLst/>
          </a:prstGeom>
        </p:spPr>
      </p:pic>
      <p:sp>
        <p:nvSpPr>
          <p:cNvPr id="5" name="Date Placeholder 10">
            <a:extLst>
              <a:ext uri="{FF2B5EF4-FFF2-40B4-BE49-F238E27FC236}">
                <a16:creationId xmlns:a16="http://schemas.microsoft.com/office/drawing/2014/main" id="{0BF56D1C-2D8E-4BE0-BF64-88E9EBEBE353}"/>
              </a:ext>
            </a:extLst>
          </p:cNvPr>
          <p:cNvSpPr txBox="1">
            <a:spLocks/>
          </p:cNvSpPr>
          <p:nvPr/>
        </p:nvSpPr>
        <p:spPr>
          <a:xfrm>
            <a:off x="9875518" y="2094054"/>
            <a:ext cx="1243149" cy="365125"/>
          </a:xfrm>
          <a:prstGeom prst="rect">
            <a:avLst/>
          </a:prstGeom>
        </p:spPr>
        <p:txBody>
          <a:bodyPr/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136AE20-2819-4673-986C-7AA84B1C9587}" type="datetime5">
              <a:rPr lang="en-US" b="1" smtClean="0"/>
              <a:pPr/>
              <a:t>2-Jan-21</a:t>
            </a:fld>
            <a:endParaRPr lang="ar-AE" b="1" dirty="0"/>
          </a:p>
        </p:txBody>
      </p:sp>
      <p:sp>
        <p:nvSpPr>
          <p:cNvPr id="4" name="Date Placeholder 10">
            <a:extLst>
              <a:ext uri="{FF2B5EF4-FFF2-40B4-BE49-F238E27FC236}">
                <a16:creationId xmlns:a16="http://schemas.microsoft.com/office/drawing/2014/main" id="{9073AB84-C573-48A2-9FF7-993666A13F5E}"/>
              </a:ext>
            </a:extLst>
          </p:cNvPr>
          <p:cNvSpPr txBox="1">
            <a:spLocks/>
          </p:cNvSpPr>
          <p:nvPr/>
        </p:nvSpPr>
        <p:spPr>
          <a:xfrm>
            <a:off x="9552275" y="3155155"/>
            <a:ext cx="2639725" cy="365125"/>
          </a:xfrm>
          <a:prstGeom prst="rect">
            <a:avLst/>
          </a:prstGeom>
        </p:spPr>
        <p:txBody>
          <a:bodyPr/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BH" b="1" dirty="0"/>
              <a:t>المتتاليات والمتسلسلات </a:t>
            </a:r>
          </a:p>
          <a:p>
            <a:pPr algn="ctr"/>
            <a:r>
              <a:rPr lang="ar-BH" b="1" dirty="0"/>
              <a:t>الهندسية </a:t>
            </a:r>
            <a:endParaRPr lang="ar-AE" b="1" dirty="0"/>
          </a:p>
        </p:txBody>
      </p:sp>
      <p:sp>
        <p:nvSpPr>
          <p:cNvPr id="6" name="Date Placeholder 10">
            <a:extLst>
              <a:ext uri="{FF2B5EF4-FFF2-40B4-BE49-F238E27FC236}">
                <a16:creationId xmlns:a16="http://schemas.microsoft.com/office/drawing/2014/main" id="{C6645A2C-7405-42E0-933A-61AECF3C69D3}"/>
              </a:ext>
            </a:extLst>
          </p:cNvPr>
          <p:cNvSpPr txBox="1">
            <a:spLocks/>
          </p:cNvSpPr>
          <p:nvPr/>
        </p:nvSpPr>
        <p:spPr>
          <a:xfrm>
            <a:off x="9432879" y="4699793"/>
            <a:ext cx="2639725" cy="1254009"/>
          </a:xfrm>
          <a:prstGeom prst="rect">
            <a:avLst/>
          </a:prstGeom>
        </p:spPr>
        <p:txBody>
          <a:bodyPr/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ar-BH" b="1" dirty="0"/>
              <a:t>استخدام المتتاليات   والمتسلسلات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BH" b="1" dirty="0"/>
              <a:t>إيجاد مجاميع المتسلسلات الهندسية </a:t>
            </a:r>
            <a:endParaRPr lang="ar-AE" b="1" dirty="0"/>
          </a:p>
        </p:txBody>
      </p:sp>
    </p:spTree>
    <p:extLst>
      <p:ext uri="{BB962C8B-B14F-4D97-AF65-F5344CB8AC3E}">
        <p14:creationId xmlns:p14="http://schemas.microsoft.com/office/powerpoint/2010/main" val="3940410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FC52A60-5A0E-439B-90FA-7077D4D92C51}"/>
              </a:ext>
            </a:extLst>
          </p:cNvPr>
          <p:cNvSpPr/>
          <p:nvPr/>
        </p:nvSpPr>
        <p:spPr>
          <a:xfrm>
            <a:off x="0" y="0"/>
            <a:ext cx="9529763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Date Placeholder 10">
            <a:extLst>
              <a:ext uri="{FF2B5EF4-FFF2-40B4-BE49-F238E27FC236}">
                <a16:creationId xmlns:a16="http://schemas.microsoft.com/office/drawing/2014/main" id="{F8B00D5D-8837-46C3-96A2-87F44DC04A14}"/>
              </a:ext>
            </a:extLst>
          </p:cNvPr>
          <p:cNvSpPr txBox="1">
            <a:spLocks/>
          </p:cNvSpPr>
          <p:nvPr/>
        </p:nvSpPr>
        <p:spPr>
          <a:xfrm>
            <a:off x="9875518" y="2094054"/>
            <a:ext cx="1243149" cy="365125"/>
          </a:xfrm>
          <a:prstGeom prst="rect">
            <a:avLst/>
          </a:prstGeom>
        </p:spPr>
        <p:txBody>
          <a:bodyPr/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136AE20-2819-4673-986C-7AA84B1C9587}" type="datetime5">
              <a:rPr lang="en-US" b="1" smtClean="0"/>
              <a:pPr/>
              <a:t>2-Jan-21</a:t>
            </a:fld>
            <a:endParaRPr lang="ar-AE" b="1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94DC073-7896-4233-A2E4-09F83AC62F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6411" b="-6396"/>
          <a:stretch/>
        </p:blipFill>
        <p:spPr>
          <a:xfrm rot="10800000">
            <a:off x="1640019" y="148809"/>
            <a:ext cx="7786688" cy="584776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936732CE-8170-46BF-BDEC-15F05383C2A9}"/>
              </a:ext>
            </a:extLst>
          </p:cNvPr>
          <p:cNvSpPr/>
          <p:nvPr/>
        </p:nvSpPr>
        <p:spPr>
          <a:xfrm>
            <a:off x="4087277" y="120232"/>
            <a:ext cx="37962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ar-BH" sz="3600" dirty="0">
                <a:solidFill>
                  <a:schemeClr val="accent1"/>
                </a:solidFill>
                <a:latin typeface="Times New Roman" pitchFamily="18" charset="0"/>
                <a:cs typeface="(AH) Manal Black" pitchFamily="2" charset="-78"/>
              </a:rPr>
              <a:t>إيجاد الحد الأول للمتسلسلة </a:t>
            </a:r>
            <a:endParaRPr lang="en-US" sz="3600" dirty="0">
              <a:solidFill>
                <a:schemeClr val="accent1"/>
              </a:solidFill>
              <a:latin typeface="Times New Roman" pitchFamily="18" charset="0"/>
              <a:cs typeface="(AH) Manal Black" pitchFamily="2" charset="-78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8386072-5C30-4AC5-8424-DF537D00F846}"/>
              </a:ext>
            </a:extLst>
          </p:cNvPr>
          <p:cNvSpPr/>
          <p:nvPr/>
        </p:nvSpPr>
        <p:spPr>
          <a:xfrm>
            <a:off x="8030171" y="184085"/>
            <a:ext cx="13965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ar-BH" sz="3200" dirty="0">
                <a:solidFill>
                  <a:srgbClr val="C00000"/>
                </a:solidFill>
                <a:latin typeface="Times New Roman" pitchFamily="18" charset="0"/>
                <a:cs typeface="(AH) Manal Black" pitchFamily="2" charset="-78"/>
              </a:rPr>
              <a:t>مثال (6) </a:t>
            </a:r>
            <a:endParaRPr lang="en-US" sz="3200" dirty="0">
              <a:solidFill>
                <a:srgbClr val="C00000"/>
              </a:solidFill>
              <a:latin typeface="Times New Roman" pitchFamily="18" charset="0"/>
              <a:cs typeface="(AH) Manal Black" pitchFamily="2" charset="-78"/>
            </a:endParaRPr>
          </a:p>
        </p:txBody>
      </p:sp>
      <p:pic>
        <p:nvPicPr>
          <p:cNvPr id="10" name="Picture 1">
            <a:extLst>
              <a:ext uri="{FF2B5EF4-FFF2-40B4-BE49-F238E27FC236}">
                <a16:creationId xmlns:a16="http://schemas.microsoft.com/office/drawing/2014/main" id="{2613C231-4477-4D96-AB8C-378E1C0937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88" t="30293" r="22499" b="63341"/>
          <a:stretch>
            <a:fillRect/>
          </a:stretch>
        </p:blipFill>
        <p:spPr bwMode="auto">
          <a:xfrm>
            <a:off x="1049469" y="1097105"/>
            <a:ext cx="8377238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DB0618-8376-4B88-8E92-D64D6D3E6F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4241"/>
          <a:stretch/>
        </p:blipFill>
        <p:spPr>
          <a:xfrm>
            <a:off x="1516790" y="2094054"/>
            <a:ext cx="7180867" cy="6699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CABD242-7519-4DE4-AE20-DB387EFC3C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758" b="65462"/>
          <a:stretch/>
        </p:blipFill>
        <p:spPr>
          <a:xfrm>
            <a:off x="1516790" y="2763979"/>
            <a:ext cx="7180867" cy="7983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D0F4944-C36B-4114-8C3C-8049F2A510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4538" b="46682"/>
          <a:stretch/>
        </p:blipFill>
        <p:spPr>
          <a:xfrm>
            <a:off x="1516790" y="3562350"/>
            <a:ext cx="7180867" cy="79837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ECD9BC8-99F6-4868-80DA-C0794BEA30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3317" b="27903"/>
          <a:stretch/>
        </p:blipFill>
        <p:spPr>
          <a:xfrm>
            <a:off x="1516790" y="4360722"/>
            <a:ext cx="7180867" cy="7983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66BF275-F5F4-4E46-9BD9-64F1FF1582E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7698" b="19307"/>
          <a:stretch/>
        </p:blipFill>
        <p:spPr>
          <a:xfrm>
            <a:off x="1516790" y="4972050"/>
            <a:ext cx="7180867" cy="5524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5D647A4-7F92-424B-A7E0-A6383C0F0D3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9259" b="1"/>
          <a:stretch/>
        </p:blipFill>
        <p:spPr>
          <a:xfrm>
            <a:off x="1516790" y="5463540"/>
            <a:ext cx="7180867" cy="881714"/>
          </a:xfrm>
          <a:prstGeom prst="rect">
            <a:avLst/>
          </a:prstGeom>
        </p:spPr>
      </p:pic>
      <p:sp>
        <p:nvSpPr>
          <p:cNvPr id="17" name="Date Placeholder 10">
            <a:extLst>
              <a:ext uri="{FF2B5EF4-FFF2-40B4-BE49-F238E27FC236}">
                <a16:creationId xmlns:a16="http://schemas.microsoft.com/office/drawing/2014/main" id="{9E651782-72E6-459C-AEAE-AC9512463A56}"/>
              </a:ext>
            </a:extLst>
          </p:cNvPr>
          <p:cNvSpPr txBox="1">
            <a:spLocks/>
          </p:cNvSpPr>
          <p:nvPr/>
        </p:nvSpPr>
        <p:spPr>
          <a:xfrm>
            <a:off x="9552275" y="3155155"/>
            <a:ext cx="2639725" cy="365125"/>
          </a:xfrm>
          <a:prstGeom prst="rect">
            <a:avLst/>
          </a:prstGeom>
        </p:spPr>
        <p:txBody>
          <a:bodyPr/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BH" b="1" dirty="0"/>
              <a:t>المتتاليات والمتسلسلات </a:t>
            </a:r>
          </a:p>
          <a:p>
            <a:pPr algn="ctr"/>
            <a:r>
              <a:rPr lang="ar-BH" b="1" dirty="0"/>
              <a:t>الهندسية </a:t>
            </a:r>
            <a:endParaRPr lang="ar-AE" b="1" dirty="0"/>
          </a:p>
        </p:txBody>
      </p:sp>
      <p:sp>
        <p:nvSpPr>
          <p:cNvPr id="19" name="Date Placeholder 10">
            <a:extLst>
              <a:ext uri="{FF2B5EF4-FFF2-40B4-BE49-F238E27FC236}">
                <a16:creationId xmlns:a16="http://schemas.microsoft.com/office/drawing/2014/main" id="{23C57D3C-1E3F-4D2B-B23B-23E8E83D7B23}"/>
              </a:ext>
            </a:extLst>
          </p:cNvPr>
          <p:cNvSpPr txBox="1">
            <a:spLocks/>
          </p:cNvSpPr>
          <p:nvPr/>
        </p:nvSpPr>
        <p:spPr>
          <a:xfrm>
            <a:off x="9432879" y="4699793"/>
            <a:ext cx="2639725" cy="1254009"/>
          </a:xfrm>
          <a:prstGeom prst="rect">
            <a:avLst/>
          </a:prstGeom>
        </p:spPr>
        <p:txBody>
          <a:bodyPr/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ar-BH" b="1" dirty="0"/>
              <a:t>استخدام المتتاليات   والمتسلسلات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BH" b="1" dirty="0"/>
              <a:t>إيجاد مجاميع المتسلسلات الهندسية </a:t>
            </a:r>
            <a:endParaRPr lang="ar-AE" b="1" dirty="0"/>
          </a:p>
        </p:txBody>
      </p:sp>
    </p:spTree>
    <p:extLst>
      <p:ext uri="{BB962C8B-B14F-4D97-AF65-F5344CB8AC3E}">
        <p14:creationId xmlns:p14="http://schemas.microsoft.com/office/powerpoint/2010/main" val="181195476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CC72B82-58B9-4553-91DE-5724DD3E3A1E}"/>
              </a:ext>
            </a:extLst>
          </p:cNvPr>
          <p:cNvSpPr/>
          <p:nvPr/>
        </p:nvSpPr>
        <p:spPr>
          <a:xfrm>
            <a:off x="0" y="0"/>
            <a:ext cx="9529763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6" name="Google Shape;1465;p42">
            <a:extLst>
              <a:ext uri="{FF2B5EF4-FFF2-40B4-BE49-F238E27FC236}">
                <a16:creationId xmlns:a16="http://schemas.microsoft.com/office/drawing/2014/main" id="{C268BF67-4964-4741-8141-AD2473EA376E}"/>
              </a:ext>
            </a:extLst>
          </p:cNvPr>
          <p:cNvGrpSpPr>
            <a:grpSpLocks/>
          </p:cNvGrpSpPr>
          <p:nvPr/>
        </p:nvGrpSpPr>
        <p:grpSpPr bwMode="auto">
          <a:xfrm>
            <a:off x="221561" y="1001836"/>
            <a:ext cx="9159240" cy="5052381"/>
            <a:chOff x="459200" y="2611986"/>
            <a:chExt cx="8220236" cy="855522"/>
          </a:xfrm>
        </p:grpSpPr>
        <p:sp>
          <p:nvSpPr>
            <p:cNvPr id="17" name="Google Shape;1468;p42">
              <a:extLst>
                <a:ext uri="{FF2B5EF4-FFF2-40B4-BE49-F238E27FC236}">
                  <a16:creationId xmlns:a16="http://schemas.microsoft.com/office/drawing/2014/main" id="{2D043907-2495-4E15-9788-9393EDEF412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200" y="2611986"/>
              <a:ext cx="8220236" cy="855522"/>
            </a:xfrm>
            <a:custGeom>
              <a:avLst/>
              <a:gdLst>
                <a:gd name="T0" fmla="*/ 2147483646 w 23435"/>
                <a:gd name="T1" fmla="*/ 0 h 2439"/>
                <a:gd name="T2" fmla="*/ 2147483646 w 23435"/>
                <a:gd name="T3" fmla="*/ 2147483646 h 2439"/>
                <a:gd name="T4" fmla="*/ 2147483646 w 23435"/>
                <a:gd name="T5" fmla="*/ 2147483646 h 2439"/>
                <a:gd name="T6" fmla="*/ 2147483646 w 23435"/>
                <a:gd name="T7" fmla="*/ 2147483646 h 2439"/>
                <a:gd name="T8" fmla="*/ 2147483646 w 23435"/>
                <a:gd name="T9" fmla="*/ 2147483646 h 2439"/>
                <a:gd name="T10" fmla="*/ 2147483646 w 23435"/>
                <a:gd name="T11" fmla="*/ 2147483646 h 2439"/>
                <a:gd name="T12" fmla="*/ 2147483646 w 23435"/>
                <a:gd name="T13" fmla="*/ 2147483646 h 2439"/>
                <a:gd name="T14" fmla="*/ 2147483646 w 23435"/>
                <a:gd name="T15" fmla="*/ 0 h 2439"/>
                <a:gd name="T16" fmla="*/ 2147483646 w 23435"/>
                <a:gd name="T17" fmla="*/ 0 h 243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435" h="2439" extrusionOk="0">
                  <a:moveTo>
                    <a:pt x="132" y="0"/>
                  </a:moveTo>
                  <a:cubicBezTo>
                    <a:pt x="54" y="0"/>
                    <a:pt x="1" y="53"/>
                    <a:pt x="1" y="134"/>
                  </a:cubicBezTo>
                  <a:lnTo>
                    <a:pt x="1" y="2333"/>
                  </a:lnTo>
                  <a:cubicBezTo>
                    <a:pt x="1" y="2386"/>
                    <a:pt x="54" y="2439"/>
                    <a:pt x="132" y="2439"/>
                  </a:cubicBezTo>
                  <a:lnTo>
                    <a:pt x="23301" y="2439"/>
                  </a:lnTo>
                  <a:cubicBezTo>
                    <a:pt x="23382" y="2439"/>
                    <a:pt x="23435" y="2386"/>
                    <a:pt x="23435" y="2333"/>
                  </a:cubicBezTo>
                  <a:lnTo>
                    <a:pt x="23435" y="134"/>
                  </a:lnTo>
                  <a:cubicBezTo>
                    <a:pt x="23435" y="53"/>
                    <a:pt x="23382" y="0"/>
                    <a:pt x="23301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00" tIns="121900" rIns="121900" bIns="121900" anchor="ctr"/>
            <a:lstStyle/>
            <a:p>
              <a:endParaRPr lang="en-US" sz="2400" dirty="0"/>
            </a:p>
          </p:txBody>
        </p:sp>
        <p:sp>
          <p:nvSpPr>
            <p:cNvPr id="18" name="Google Shape;1469;p42">
              <a:extLst>
                <a:ext uri="{FF2B5EF4-FFF2-40B4-BE49-F238E27FC236}">
                  <a16:creationId xmlns:a16="http://schemas.microsoft.com/office/drawing/2014/main" id="{3962F583-5DA5-4BD9-A1C8-D434973A5C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211" y="2611986"/>
              <a:ext cx="1239597" cy="855522"/>
            </a:xfrm>
            <a:custGeom>
              <a:avLst/>
              <a:gdLst>
                <a:gd name="T0" fmla="*/ 2147483646 w 4773"/>
                <a:gd name="T1" fmla="*/ 0 h 2439"/>
                <a:gd name="T2" fmla="*/ 2147483646 w 4773"/>
                <a:gd name="T3" fmla="*/ 2147483646 h 2439"/>
                <a:gd name="T4" fmla="*/ 2147483646 w 4773"/>
                <a:gd name="T5" fmla="*/ 2147483646 h 2439"/>
                <a:gd name="T6" fmla="*/ 2147483646 w 4773"/>
                <a:gd name="T7" fmla="*/ 2147483646 h 2439"/>
                <a:gd name="T8" fmla="*/ 2147483646 w 4773"/>
                <a:gd name="T9" fmla="*/ 2147483646 h 2439"/>
                <a:gd name="T10" fmla="*/ 2147483646 w 4773"/>
                <a:gd name="T11" fmla="*/ 0 h 2439"/>
                <a:gd name="T12" fmla="*/ 2147483646 w 4773"/>
                <a:gd name="T13" fmla="*/ 0 h 243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773" h="2439" extrusionOk="0">
                  <a:moveTo>
                    <a:pt x="185" y="0"/>
                  </a:moveTo>
                  <a:cubicBezTo>
                    <a:pt x="79" y="0"/>
                    <a:pt x="1" y="81"/>
                    <a:pt x="1" y="187"/>
                  </a:cubicBezTo>
                  <a:lnTo>
                    <a:pt x="1" y="2280"/>
                  </a:lnTo>
                  <a:cubicBezTo>
                    <a:pt x="1" y="2360"/>
                    <a:pt x="79" y="2439"/>
                    <a:pt x="185" y="2439"/>
                  </a:cubicBezTo>
                  <a:lnTo>
                    <a:pt x="4773" y="2439"/>
                  </a:lnTo>
                  <a:lnTo>
                    <a:pt x="4773" y="0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00" tIns="121900" rIns="121900" bIns="121900" anchor="ctr"/>
            <a:lstStyle/>
            <a:p>
              <a:endParaRPr lang="en-US" sz="2400"/>
            </a:p>
          </p:txBody>
        </p: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864EFC-BEC3-4C4E-B609-E36D1FE73E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98306" y="2045465"/>
            <a:ext cx="1321524" cy="365125"/>
          </a:xfrm>
        </p:spPr>
        <p:txBody>
          <a:bodyPr/>
          <a:lstStyle/>
          <a:p>
            <a:fld id="{DD42B390-9FA9-4944-987A-C0F5D996684D}" type="datetime5">
              <a:rPr lang="en-US" b="1" smtClean="0"/>
              <a:t>2-Jan-21</a:t>
            </a:fld>
            <a:endParaRPr lang="ar-AE" b="1" dirty="0"/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425EBA62-F6B3-46EC-9451-7B52BDDDF5A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2968">
            <a:off x="7277284" y="191666"/>
            <a:ext cx="1685354" cy="1685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FAF74F1-CCA0-4035-9E4E-CF6FE5B9B1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" b="38"/>
          <a:stretch/>
        </p:blipFill>
        <p:spPr>
          <a:xfrm>
            <a:off x="347667" y="2062001"/>
            <a:ext cx="8907028" cy="31283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F4A17FE-453B-4636-AD85-94480EE345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1561" y="5092659"/>
            <a:ext cx="1969529" cy="1527008"/>
          </a:xfrm>
          <a:prstGeom prst="rect">
            <a:avLst/>
          </a:prstGeom>
        </p:spPr>
      </p:pic>
      <p:pic>
        <p:nvPicPr>
          <p:cNvPr id="14" name="Picture 7">
            <a:extLst>
              <a:ext uri="{FF2B5EF4-FFF2-40B4-BE49-F238E27FC236}">
                <a16:creationId xmlns:a16="http://schemas.microsoft.com/office/drawing/2014/main" id="{39503143-E8D6-46E2-91FF-044DC43B10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55" t="86337" r="22926" b="8090"/>
          <a:stretch>
            <a:fillRect/>
          </a:stretch>
        </p:blipFill>
        <p:spPr bwMode="auto">
          <a:xfrm>
            <a:off x="3128963" y="2703804"/>
            <a:ext cx="5969774" cy="519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8">
            <a:extLst>
              <a:ext uri="{FF2B5EF4-FFF2-40B4-BE49-F238E27FC236}">
                <a16:creationId xmlns:a16="http://schemas.microsoft.com/office/drawing/2014/main" id="{6F35BD3C-FC4F-416F-BEA8-A5FA76F77A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13" t="86475" r="60693" b="8620"/>
          <a:stretch>
            <a:fillRect/>
          </a:stretch>
        </p:blipFill>
        <p:spPr bwMode="auto">
          <a:xfrm>
            <a:off x="685983" y="2703804"/>
            <a:ext cx="2085761" cy="471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10 Minute Countdown Timer">
            <a:hlinkClick r:id="" action="ppaction://media"/>
            <a:extLst>
              <a:ext uri="{FF2B5EF4-FFF2-40B4-BE49-F238E27FC236}">
                <a16:creationId xmlns:a16="http://schemas.microsoft.com/office/drawing/2014/main" id="{959AFD99-97C5-4F38-BB11-693B9C1E4C5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8610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04320" y="198053"/>
            <a:ext cx="2418461" cy="136038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B05BD87-3F64-41AB-B19B-99FA1ABE04C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13741"/>
          <a:stretch/>
        </p:blipFill>
        <p:spPr>
          <a:xfrm>
            <a:off x="1824331" y="5261194"/>
            <a:ext cx="1827227" cy="7221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6" name="Date Placeholder 10">
            <a:extLst>
              <a:ext uri="{FF2B5EF4-FFF2-40B4-BE49-F238E27FC236}">
                <a16:creationId xmlns:a16="http://schemas.microsoft.com/office/drawing/2014/main" id="{194CDCA9-1CDF-4BF8-9863-4E505706C396}"/>
              </a:ext>
            </a:extLst>
          </p:cNvPr>
          <p:cNvSpPr txBox="1">
            <a:spLocks/>
          </p:cNvSpPr>
          <p:nvPr/>
        </p:nvSpPr>
        <p:spPr>
          <a:xfrm>
            <a:off x="9552275" y="3155155"/>
            <a:ext cx="2639725" cy="365125"/>
          </a:xfrm>
          <a:prstGeom prst="rect">
            <a:avLst/>
          </a:prstGeom>
        </p:spPr>
        <p:txBody>
          <a:bodyPr/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BH" b="1" dirty="0"/>
              <a:t>المتتاليات والمتسلسلات </a:t>
            </a:r>
          </a:p>
          <a:p>
            <a:pPr algn="ctr"/>
            <a:r>
              <a:rPr lang="ar-BH" b="1" dirty="0"/>
              <a:t>الهندسية </a:t>
            </a:r>
            <a:endParaRPr lang="ar-AE" b="1" dirty="0"/>
          </a:p>
        </p:txBody>
      </p:sp>
      <p:sp>
        <p:nvSpPr>
          <p:cNvPr id="27" name="Date Placeholder 10">
            <a:extLst>
              <a:ext uri="{FF2B5EF4-FFF2-40B4-BE49-F238E27FC236}">
                <a16:creationId xmlns:a16="http://schemas.microsoft.com/office/drawing/2014/main" id="{8B66E348-0039-4E67-9FE1-2B77058E511C}"/>
              </a:ext>
            </a:extLst>
          </p:cNvPr>
          <p:cNvSpPr txBox="1">
            <a:spLocks/>
          </p:cNvSpPr>
          <p:nvPr/>
        </p:nvSpPr>
        <p:spPr>
          <a:xfrm>
            <a:off x="9432879" y="4699793"/>
            <a:ext cx="2639725" cy="1254009"/>
          </a:xfrm>
          <a:prstGeom prst="rect">
            <a:avLst/>
          </a:prstGeom>
        </p:spPr>
        <p:txBody>
          <a:bodyPr/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ar-BH" b="1" dirty="0"/>
              <a:t>استخدام المتتاليات   والمتسلسلات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BH" b="1" dirty="0"/>
              <a:t>إيجاد مجاميع المتسلسلات الهندسية </a:t>
            </a:r>
            <a:endParaRPr lang="ar-AE" b="1" dirty="0"/>
          </a:p>
        </p:txBody>
      </p:sp>
    </p:spTree>
    <p:extLst>
      <p:ext uri="{BB962C8B-B14F-4D97-AF65-F5344CB8AC3E}">
        <p14:creationId xmlns:p14="http://schemas.microsoft.com/office/powerpoint/2010/main" val="38811021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31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3CA789C-EAB0-464B-A37C-AD5EF4AD527D}"/>
              </a:ext>
            </a:extLst>
          </p:cNvPr>
          <p:cNvSpPr/>
          <p:nvPr/>
        </p:nvSpPr>
        <p:spPr>
          <a:xfrm>
            <a:off x="0" y="0"/>
            <a:ext cx="9529763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: Rounded Corners 7">
            <a:extLst>
              <a:ext uri="{FF2B5EF4-FFF2-40B4-BE49-F238E27FC236}">
                <a16:creationId xmlns:a16="http://schemas.microsoft.com/office/drawing/2014/main" id="{263A4048-3C88-45E7-9BA4-0158A84DFC04}"/>
              </a:ext>
            </a:extLst>
          </p:cNvPr>
          <p:cNvSpPr/>
          <p:nvPr/>
        </p:nvSpPr>
        <p:spPr>
          <a:xfrm rot="246809">
            <a:off x="4002477" y="534997"/>
            <a:ext cx="5196689" cy="1145668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AE" sz="4000" b="1" dirty="0">
                <a:solidFill>
                  <a:schemeClr val="tx1"/>
                </a:solidFill>
                <a:latin typeface="Lalezar" panose="00000500000000000000" pitchFamily="2" charset="-78"/>
                <a:cs typeface="Lalezar" panose="00000500000000000000" pitchFamily="2" charset="-78"/>
              </a:rPr>
              <a:t>اجتهد .. واجعل العالم يرى أفضل ما ليك</a:t>
            </a:r>
            <a:endParaRPr lang="ar-SA" sz="4000" b="1" dirty="0">
              <a:solidFill>
                <a:schemeClr val="tx1"/>
              </a:solidFill>
              <a:latin typeface="Lalezar" panose="00000500000000000000" pitchFamily="2" charset="-78"/>
              <a:cs typeface="Lalezar" panose="00000500000000000000" pitchFamily="2" charset="-78"/>
            </a:endParaRPr>
          </a:p>
        </p:txBody>
      </p:sp>
      <p:sp>
        <p:nvSpPr>
          <p:cNvPr id="4" name="Rectangle: Rounded Corners 7">
            <a:extLst>
              <a:ext uri="{FF2B5EF4-FFF2-40B4-BE49-F238E27FC236}">
                <a16:creationId xmlns:a16="http://schemas.microsoft.com/office/drawing/2014/main" id="{54752910-9951-4C57-A58B-C8AEF0C924D5}"/>
              </a:ext>
            </a:extLst>
          </p:cNvPr>
          <p:cNvSpPr/>
          <p:nvPr/>
        </p:nvSpPr>
        <p:spPr>
          <a:xfrm rot="21375225">
            <a:off x="4004103" y="1864076"/>
            <a:ext cx="5196689" cy="113070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A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lezar" panose="00000500000000000000" pitchFamily="2" charset="-78"/>
                <a:cs typeface="Lalezar" panose="00000500000000000000" pitchFamily="2" charset="-78"/>
              </a:rPr>
              <a:t>استراتيجية </a:t>
            </a:r>
          </a:p>
          <a:p>
            <a:pPr algn="ctr"/>
            <a:r>
              <a:rPr lang="ar-AE" sz="4000" b="1" dirty="0">
                <a:solidFill>
                  <a:srgbClr val="1F4E79"/>
                </a:solidFill>
                <a:latin typeface="Lalezar" panose="00000500000000000000" pitchFamily="2" charset="-78"/>
                <a:cs typeface="Lalezar" panose="00000500000000000000" pitchFamily="2" charset="-78"/>
              </a:rPr>
              <a:t>الكل متميزات</a:t>
            </a:r>
            <a:endParaRPr lang="ar-SA" sz="4000" b="1" dirty="0">
              <a:solidFill>
                <a:srgbClr val="1F4E79"/>
              </a:solidFill>
              <a:latin typeface="Lalezar" panose="00000500000000000000" pitchFamily="2" charset="-78"/>
              <a:cs typeface="Lalezar" panose="00000500000000000000" pitchFamily="2" charset="-78"/>
            </a:endParaRPr>
          </a:p>
        </p:txBody>
      </p:sp>
      <p:sp>
        <p:nvSpPr>
          <p:cNvPr id="5" name="Rectangle: Rounded Corners 8">
            <a:extLst>
              <a:ext uri="{FF2B5EF4-FFF2-40B4-BE49-F238E27FC236}">
                <a16:creationId xmlns:a16="http://schemas.microsoft.com/office/drawing/2014/main" id="{8CA3A2CF-505E-4617-858F-72CB53C93AB1}"/>
              </a:ext>
            </a:extLst>
          </p:cNvPr>
          <p:cNvSpPr/>
          <p:nvPr/>
        </p:nvSpPr>
        <p:spPr>
          <a:xfrm>
            <a:off x="313130" y="2863343"/>
            <a:ext cx="3362002" cy="1287855"/>
          </a:xfrm>
          <a:prstGeom prst="roundRect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dirty="0">
                <a:latin typeface="Lalezar" panose="00000500000000000000" pitchFamily="2" charset="-78"/>
                <a:cs typeface="Lalezar" panose="00000500000000000000" pitchFamily="2" charset="-78"/>
              </a:rPr>
              <a:t>ورقة</a:t>
            </a:r>
            <a:r>
              <a:rPr lang="ar-BH" sz="2800" dirty="0">
                <a:latin typeface="Lalezar" panose="00000500000000000000" pitchFamily="2" charset="-78"/>
                <a:cs typeface="Lalezar" panose="00000500000000000000" pitchFamily="2" charset="-78"/>
              </a:rPr>
              <a:t> عمل</a:t>
            </a:r>
            <a:r>
              <a:rPr lang="ar-SA" sz="2800" dirty="0">
                <a:latin typeface="Lalezar" panose="00000500000000000000" pitchFamily="2" charset="-78"/>
                <a:cs typeface="Lalezar" panose="00000500000000000000" pitchFamily="2" charset="-78"/>
              </a:rPr>
              <a:t> </a:t>
            </a:r>
            <a:r>
              <a:rPr lang="ar-AE" sz="2800" dirty="0">
                <a:latin typeface="Lalezar" panose="00000500000000000000" pitchFamily="2" charset="-78"/>
                <a:cs typeface="Lalezar" panose="00000500000000000000" pitchFamily="2" charset="-78"/>
              </a:rPr>
              <a:t>تفاعلية</a:t>
            </a:r>
            <a:r>
              <a:rPr lang="ar-BH" sz="2800" dirty="0">
                <a:latin typeface="Lalezar" panose="00000500000000000000" pitchFamily="2" charset="-78"/>
                <a:cs typeface="Lalezar" panose="00000500000000000000" pitchFamily="2" charset="-78"/>
              </a:rPr>
              <a:t> جماعية</a:t>
            </a:r>
            <a:endParaRPr lang="ar-AE" sz="2800" dirty="0">
              <a:solidFill>
                <a:srgbClr val="CC00CC"/>
              </a:solidFill>
              <a:latin typeface="Lalezar" panose="00000500000000000000" pitchFamily="2" charset="-78"/>
              <a:cs typeface="Lalezar" panose="00000500000000000000" pitchFamily="2" charset="-78"/>
            </a:endParaRPr>
          </a:p>
        </p:txBody>
      </p:sp>
      <p:sp>
        <p:nvSpPr>
          <p:cNvPr id="6" name="Rectangle: Rounded Corners 7">
            <a:extLst>
              <a:ext uri="{FF2B5EF4-FFF2-40B4-BE49-F238E27FC236}">
                <a16:creationId xmlns:a16="http://schemas.microsoft.com/office/drawing/2014/main" id="{60DCD3E4-3105-4C2A-8D60-6059ED981814}"/>
              </a:ext>
            </a:extLst>
          </p:cNvPr>
          <p:cNvSpPr/>
          <p:nvPr/>
        </p:nvSpPr>
        <p:spPr>
          <a:xfrm rot="696513">
            <a:off x="3809917" y="3814480"/>
            <a:ext cx="5196689" cy="116165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/>
            <a:r>
              <a:rPr lang="ar-SA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lezar" panose="00000500000000000000" pitchFamily="2" charset="-78"/>
                <a:cs typeface="Lalezar" panose="00000500000000000000" pitchFamily="2" charset="-78"/>
              </a:rPr>
              <a:t>عن طريق موقع</a:t>
            </a:r>
          </a:p>
          <a:p>
            <a:pPr algn="ctr" rtl="1"/>
            <a:r>
              <a:rPr lang="en-US" sz="4800" b="1" dirty="0" err="1">
                <a:solidFill>
                  <a:srgbClr val="C06A07"/>
                </a:solidFill>
                <a:latin typeface="Lalezar" panose="00000500000000000000" pitchFamily="2" charset="-78"/>
                <a:cs typeface="Lalezar" panose="00000500000000000000" pitchFamily="2" charset="-78"/>
              </a:rPr>
              <a:t>liveworksheets</a:t>
            </a:r>
            <a:endParaRPr lang="ar-AE" sz="3600" b="1" dirty="0">
              <a:solidFill>
                <a:srgbClr val="C06A07"/>
              </a:solidFill>
              <a:latin typeface="Lalezar" panose="00000500000000000000" pitchFamily="2" charset="-78"/>
              <a:cs typeface="Lalezar" panose="00000500000000000000" pitchFamily="2" charset="-78"/>
            </a:endParaRPr>
          </a:p>
        </p:txBody>
      </p:sp>
      <p:sp>
        <p:nvSpPr>
          <p:cNvPr id="7" name="Rectangle: Rounded Corners 8">
            <a:extLst>
              <a:ext uri="{FF2B5EF4-FFF2-40B4-BE49-F238E27FC236}">
                <a16:creationId xmlns:a16="http://schemas.microsoft.com/office/drawing/2014/main" id="{9490168A-FF47-480F-8B25-62822699C6EC}"/>
              </a:ext>
            </a:extLst>
          </p:cNvPr>
          <p:cNvSpPr/>
          <p:nvPr/>
        </p:nvSpPr>
        <p:spPr>
          <a:xfrm>
            <a:off x="457200" y="5627262"/>
            <a:ext cx="8411837" cy="98731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AE" sz="2000" b="1" dirty="0">
              <a:solidFill>
                <a:schemeClr val="tx1"/>
              </a:solidFill>
              <a:latin typeface="Lalezar" panose="00000500000000000000" pitchFamily="2" charset="-78"/>
              <a:cs typeface="Lalezar" panose="00000500000000000000" pitchFamily="2" charset="-78"/>
            </a:endParaRPr>
          </a:p>
        </p:txBody>
      </p:sp>
      <p:pic>
        <p:nvPicPr>
          <p:cNvPr id="8" name="3_Minute_Timer_with_Music_for_Kids!_Countdown_Videos_HD!">
            <a:hlinkClick r:id="" action="ppaction://media"/>
            <a:extLst>
              <a:ext uri="{FF2B5EF4-FFF2-40B4-BE49-F238E27FC236}">
                <a16:creationId xmlns:a16="http://schemas.microsoft.com/office/drawing/2014/main" id="{960CC2D8-15CB-4754-A708-4329A7A920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5542" y="3897859"/>
            <a:ext cx="1783722" cy="928832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E860C03-84F5-4CBD-9457-943651137AF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0220" y="844971"/>
            <a:ext cx="1594036" cy="207117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72D292E-FDA4-444C-A055-CF0CCA178BA6}"/>
              </a:ext>
            </a:extLst>
          </p:cNvPr>
          <p:cNvSpPr/>
          <p:nvPr/>
        </p:nvSpPr>
        <p:spPr>
          <a:xfrm>
            <a:off x="313130" y="5705418"/>
            <a:ext cx="84118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AE" sz="2400" b="1" dirty="0">
                <a:solidFill>
                  <a:schemeClr val="accent6">
                    <a:lumMod val="50000"/>
                  </a:schemeClr>
                </a:solidFill>
              </a:rPr>
              <a:t>هيا يا طلابي الأعزاء كلآ منكم على مجموعته لتتناقش مع زملائك في حل ورقة العمل ثم التصحيح والتصوير وأرسال الصورة على الدردشة</a:t>
            </a:r>
            <a:r>
              <a:rPr lang="ar-BH" sz="2400" b="1" dirty="0">
                <a:solidFill>
                  <a:schemeClr val="accent6">
                    <a:lumMod val="50000"/>
                  </a:schemeClr>
                </a:solidFill>
              </a:rPr>
              <a:t> . </a:t>
            </a:r>
            <a:endParaRPr lang="en-US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2" name="Date Placeholder 10">
            <a:extLst>
              <a:ext uri="{FF2B5EF4-FFF2-40B4-BE49-F238E27FC236}">
                <a16:creationId xmlns:a16="http://schemas.microsoft.com/office/drawing/2014/main" id="{C3069BEF-56C2-4DB9-B1F3-8E24690F4019}"/>
              </a:ext>
            </a:extLst>
          </p:cNvPr>
          <p:cNvSpPr txBox="1">
            <a:spLocks/>
          </p:cNvSpPr>
          <p:nvPr/>
        </p:nvSpPr>
        <p:spPr>
          <a:xfrm>
            <a:off x="9552275" y="3155155"/>
            <a:ext cx="2639725" cy="365125"/>
          </a:xfrm>
          <a:prstGeom prst="rect">
            <a:avLst/>
          </a:prstGeom>
        </p:spPr>
        <p:txBody>
          <a:bodyPr/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BH" b="1" dirty="0"/>
              <a:t>المتتاليات والمتسلسلات </a:t>
            </a:r>
          </a:p>
          <a:p>
            <a:pPr algn="ctr"/>
            <a:r>
              <a:rPr lang="ar-BH" b="1" dirty="0"/>
              <a:t>الهندسية </a:t>
            </a:r>
            <a:endParaRPr lang="ar-AE" b="1" dirty="0"/>
          </a:p>
        </p:txBody>
      </p:sp>
      <p:sp>
        <p:nvSpPr>
          <p:cNvPr id="13" name="Date Placeholder 10">
            <a:extLst>
              <a:ext uri="{FF2B5EF4-FFF2-40B4-BE49-F238E27FC236}">
                <a16:creationId xmlns:a16="http://schemas.microsoft.com/office/drawing/2014/main" id="{5C8F4E75-2178-4CDD-94E0-385046ABB4F1}"/>
              </a:ext>
            </a:extLst>
          </p:cNvPr>
          <p:cNvSpPr txBox="1">
            <a:spLocks/>
          </p:cNvSpPr>
          <p:nvPr/>
        </p:nvSpPr>
        <p:spPr>
          <a:xfrm>
            <a:off x="9432879" y="4699793"/>
            <a:ext cx="2639725" cy="1254009"/>
          </a:xfrm>
          <a:prstGeom prst="rect">
            <a:avLst/>
          </a:prstGeom>
        </p:spPr>
        <p:txBody>
          <a:bodyPr/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ar-BH" b="1" dirty="0"/>
              <a:t>استخدام المتتاليات   والمتسلسلات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BH" b="1" dirty="0"/>
              <a:t>إيجاد مجاميع المتسلسلات الهندسية </a:t>
            </a:r>
            <a:endParaRPr lang="ar-AE" b="1" dirty="0"/>
          </a:p>
        </p:txBody>
      </p:sp>
    </p:spTree>
    <p:extLst>
      <p:ext uri="{BB962C8B-B14F-4D97-AF65-F5344CB8AC3E}">
        <p14:creationId xmlns:p14="http://schemas.microsoft.com/office/powerpoint/2010/main" val="341423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02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6122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656C11A6-649B-4F6F-B448-6783E6F9E313}"/>
              </a:ext>
            </a:extLst>
          </p:cNvPr>
          <p:cNvSpPr/>
          <p:nvPr/>
        </p:nvSpPr>
        <p:spPr>
          <a:xfrm>
            <a:off x="0" y="0"/>
            <a:ext cx="9529763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hlinkClick r:id="" action="ppaction://noaction"/>
            <a:extLst>
              <a:ext uri="{FF2B5EF4-FFF2-40B4-BE49-F238E27FC236}">
                <a16:creationId xmlns:a16="http://schemas.microsoft.com/office/drawing/2014/main" id="{B130CBD6-DE6F-4346-827D-087CB0C4734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2127" y="238539"/>
            <a:ext cx="1785471" cy="316732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6A084C5-607E-4A23-9A37-A48A126C40F0}"/>
              </a:ext>
            </a:extLst>
          </p:cNvPr>
          <p:cNvSpPr/>
          <p:nvPr/>
        </p:nvSpPr>
        <p:spPr>
          <a:xfrm>
            <a:off x="861352" y="3392930"/>
            <a:ext cx="1287532" cy="3108543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ar-AE" sz="2800" dirty="0">
                <a:solidFill>
                  <a:srgbClr val="FF0000"/>
                </a:solidFill>
              </a:rPr>
              <a:t>اجعل </a:t>
            </a:r>
          </a:p>
          <a:p>
            <a:pPr algn="ctr"/>
            <a:r>
              <a:rPr lang="ar-AE" sz="2800" dirty="0">
                <a:solidFill>
                  <a:srgbClr val="FF0000"/>
                </a:solidFill>
              </a:rPr>
              <a:t>مستقبلك</a:t>
            </a:r>
          </a:p>
          <a:p>
            <a:pPr algn="ctr"/>
            <a:r>
              <a:rPr lang="ar-AE" sz="2800" dirty="0">
                <a:solidFill>
                  <a:srgbClr val="FF0000"/>
                </a:solidFill>
              </a:rPr>
              <a:t> منيراً</a:t>
            </a:r>
          </a:p>
          <a:p>
            <a:pPr algn="ctr"/>
            <a:r>
              <a:rPr lang="ar-AE" sz="2800" dirty="0">
                <a:solidFill>
                  <a:srgbClr val="FF0000"/>
                </a:solidFill>
              </a:rPr>
              <a:t> بعطائك،</a:t>
            </a:r>
          </a:p>
          <a:p>
            <a:pPr algn="ctr"/>
            <a:r>
              <a:rPr lang="ar-AE" sz="2800" dirty="0">
                <a:solidFill>
                  <a:srgbClr val="FF0000"/>
                </a:solidFill>
              </a:rPr>
              <a:t> وزين</a:t>
            </a:r>
          </a:p>
          <a:p>
            <a:pPr algn="ctr"/>
            <a:r>
              <a:rPr lang="ar-AE" sz="2800" dirty="0">
                <a:solidFill>
                  <a:srgbClr val="FF0000"/>
                </a:solidFill>
              </a:rPr>
              <a:t> علمك </a:t>
            </a:r>
          </a:p>
          <a:p>
            <a:pPr algn="ctr"/>
            <a:r>
              <a:rPr lang="ar-AE" sz="2800" dirty="0">
                <a:solidFill>
                  <a:srgbClr val="FF0000"/>
                </a:solidFill>
              </a:rPr>
              <a:t>بأخلاقِك، </a:t>
            </a:r>
            <a:endParaRPr lang="en-US" sz="2800" dirty="0">
              <a:solidFill>
                <a:srgbClr val="FF0000"/>
              </a:solidFill>
            </a:endParaRPr>
          </a:p>
        </p:txBody>
      </p:sp>
      <p:grpSp>
        <p:nvGrpSpPr>
          <p:cNvPr id="45" name="Google Shape;1465;p42">
            <a:extLst>
              <a:ext uri="{FF2B5EF4-FFF2-40B4-BE49-F238E27FC236}">
                <a16:creationId xmlns:a16="http://schemas.microsoft.com/office/drawing/2014/main" id="{BBA493FA-1524-4318-B28E-E258EDD1CB97}"/>
              </a:ext>
            </a:extLst>
          </p:cNvPr>
          <p:cNvGrpSpPr>
            <a:grpSpLocks/>
          </p:cNvGrpSpPr>
          <p:nvPr/>
        </p:nvGrpSpPr>
        <p:grpSpPr bwMode="auto">
          <a:xfrm>
            <a:off x="2614398" y="1123289"/>
            <a:ext cx="6718564" cy="5490888"/>
            <a:chOff x="459200" y="2611986"/>
            <a:chExt cx="8220236" cy="855522"/>
          </a:xfrm>
        </p:grpSpPr>
        <p:sp>
          <p:nvSpPr>
            <p:cNvPr id="46" name="Google Shape;1468;p42">
              <a:extLst>
                <a:ext uri="{FF2B5EF4-FFF2-40B4-BE49-F238E27FC236}">
                  <a16:creationId xmlns:a16="http://schemas.microsoft.com/office/drawing/2014/main" id="{FD2BC236-FC50-46FB-B6B0-F1B13F943C8A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200" y="2611986"/>
              <a:ext cx="8220236" cy="855522"/>
            </a:xfrm>
            <a:custGeom>
              <a:avLst/>
              <a:gdLst>
                <a:gd name="T0" fmla="*/ 2147483646 w 23435"/>
                <a:gd name="T1" fmla="*/ 0 h 2439"/>
                <a:gd name="T2" fmla="*/ 2147483646 w 23435"/>
                <a:gd name="T3" fmla="*/ 2147483646 h 2439"/>
                <a:gd name="T4" fmla="*/ 2147483646 w 23435"/>
                <a:gd name="T5" fmla="*/ 2147483646 h 2439"/>
                <a:gd name="T6" fmla="*/ 2147483646 w 23435"/>
                <a:gd name="T7" fmla="*/ 2147483646 h 2439"/>
                <a:gd name="T8" fmla="*/ 2147483646 w 23435"/>
                <a:gd name="T9" fmla="*/ 2147483646 h 2439"/>
                <a:gd name="T10" fmla="*/ 2147483646 w 23435"/>
                <a:gd name="T11" fmla="*/ 2147483646 h 2439"/>
                <a:gd name="T12" fmla="*/ 2147483646 w 23435"/>
                <a:gd name="T13" fmla="*/ 2147483646 h 2439"/>
                <a:gd name="T14" fmla="*/ 2147483646 w 23435"/>
                <a:gd name="T15" fmla="*/ 0 h 2439"/>
                <a:gd name="T16" fmla="*/ 2147483646 w 23435"/>
                <a:gd name="T17" fmla="*/ 0 h 243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435" h="2439" extrusionOk="0">
                  <a:moveTo>
                    <a:pt x="132" y="0"/>
                  </a:moveTo>
                  <a:cubicBezTo>
                    <a:pt x="54" y="0"/>
                    <a:pt x="1" y="53"/>
                    <a:pt x="1" y="134"/>
                  </a:cubicBezTo>
                  <a:lnTo>
                    <a:pt x="1" y="2333"/>
                  </a:lnTo>
                  <a:cubicBezTo>
                    <a:pt x="1" y="2386"/>
                    <a:pt x="54" y="2439"/>
                    <a:pt x="132" y="2439"/>
                  </a:cubicBezTo>
                  <a:lnTo>
                    <a:pt x="23301" y="2439"/>
                  </a:lnTo>
                  <a:cubicBezTo>
                    <a:pt x="23382" y="2439"/>
                    <a:pt x="23435" y="2386"/>
                    <a:pt x="23435" y="2333"/>
                  </a:cubicBezTo>
                  <a:lnTo>
                    <a:pt x="23435" y="134"/>
                  </a:lnTo>
                  <a:cubicBezTo>
                    <a:pt x="23435" y="53"/>
                    <a:pt x="23382" y="0"/>
                    <a:pt x="23301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00" tIns="121900" rIns="121900" bIns="121900" anchor="ctr"/>
            <a:lstStyle/>
            <a:p>
              <a:endParaRPr lang="en-US" sz="2400" dirty="0"/>
            </a:p>
          </p:txBody>
        </p:sp>
        <p:sp>
          <p:nvSpPr>
            <p:cNvPr id="47" name="Google Shape;1469;p42">
              <a:extLst>
                <a:ext uri="{FF2B5EF4-FFF2-40B4-BE49-F238E27FC236}">
                  <a16:creationId xmlns:a16="http://schemas.microsoft.com/office/drawing/2014/main" id="{25334A58-D3D7-44A9-B60D-DC8611734F5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211" y="2611986"/>
              <a:ext cx="1239597" cy="855522"/>
            </a:xfrm>
            <a:custGeom>
              <a:avLst/>
              <a:gdLst>
                <a:gd name="T0" fmla="*/ 2147483646 w 4773"/>
                <a:gd name="T1" fmla="*/ 0 h 2439"/>
                <a:gd name="T2" fmla="*/ 2147483646 w 4773"/>
                <a:gd name="T3" fmla="*/ 2147483646 h 2439"/>
                <a:gd name="T4" fmla="*/ 2147483646 w 4773"/>
                <a:gd name="T5" fmla="*/ 2147483646 h 2439"/>
                <a:gd name="T6" fmla="*/ 2147483646 w 4773"/>
                <a:gd name="T7" fmla="*/ 2147483646 h 2439"/>
                <a:gd name="T8" fmla="*/ 2147483646 w 4773"/>
                <a:gd name="T9" fmla="*/ 2147483646 h 2439"/>
                <a:gd name="T10" fmla="*/ 2147483646 w 4773"/>
                <a:gd name="T11" fmla="*/ 0 h 2439"/>
                <a:gd name="T12" fmla="*/ 2147483646 w 4773"/>
                <a:gd name="T13" fmla="*/ 0 h 243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773" h="2439" extrusionOk="0">
                  <a:moveTo>
                    <a:pt x="185" y="0"/>
                  </a:moveTo>
                  <a:cubicBezTo>
                    <a:pt x="79" y="0"/>
                    <a:pt x="1" y="81"/>
                    <a:pt x="1" y="187"/>
                  </a:cubicBezTo>
                  <a:lnTo>
                    <a:pt x="1" y="2280"/>
                  </a:lnTo>
                  <a:cubicBezTo>
                    <a:pt x="1" y="2360"/>
                    <a:pt x="79" y="2439"/>
                    <a:pt x="185" y="2439"/>
                  </a:cubicBezTo>
                  <a:lnTo>
                    <a:pt x="4773" y="2439"/>
                  </a:lnTo>
                  <a:lnTo>
                    <a:pt x="4773" y="0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00" tIns="121900" rIns="121900" bIns="121900" anchor="ctr"/>
            <a:lstStyle/>
            <a:p>
              <a:endParaRPr lang="en-US" sz="2400"/>
            </a:p>
          </p:txBody>
        </p:sp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286611A2-0C1B-4FC5-9D6E-161BE08C09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823" t="13245" b="39"/>
          <a:stretch/>
        </p:blipFill>
        <p:spPr>
          <a:xfrm>
            <a:off x="2782838" y="1581148"/>
            <a:ext cx="6422007" cy="470535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D4FA35F-F10F-47D6-A27E-99CDDC22DFAF}"/>
              </a:ext>
            </a:extLst>
          </p:cNvPr>
          <p:cNvSpPr txBox="1"/>
          <p:nvPr/>
        </p:nvSpPr>
        <p:spPr>
          <a:xfrm>
            <a:off x="3296636" y="1705774"/>
            <a:ext cx="54649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BH" sz="3200" dirty="0"/>
              <a:t>أوجد </a:t>
            </a:r>
            <a:r>
              <a:rPr lang="ar-BH" sz="3200" dirty="0">
                <a:solidFill>
                  <a:srgbClr val="FF0000"/>
                </a:solidFill>
              </a:rPr>
              <a:t>مجموع المتسلسلة الهندسية </a:t>
            </a:r>
            <a:r>
              <a:rPr lang="ar-BH" sz="3200" dirty="0"/>
              <a:t>حيث أن</a:t>
            </a:r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361FBB97-50C4-4CF0-97BA-6FF3B7F0E57E}"/>
                  </a:ext>
                </a:extLst>
              </p:cNvPr>
              <p:cNvSpPr txBox="1"/>
              <p:nvPr/>
            </p:nvSpPr>
            <p:spPr>
              <a:xfrm>
                <a:off x="3824355" y="2327725"/>
                <a:ext cx="4289957" cy="8013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/>
                  <a:t>a</a:t>
                </a:r>
                <a:r>
                  <a:rPr lang="en-US" sz="3200" baseline="-25000" dirty="0"/>
                  <a:t>1</a:t>
                </a:r>
                <a:r>
                  <a:rPr lang="en-US" sz="3200" dirty="0"/>
                  <a:t> = 16    , r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200" dirty="0"/>
                  <a:t>       , n = 9</a:t>
                </a: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361FBB97-50C4-4CF0-97BA-6FF3B7F0E5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4355" y="2327725"/>
                <a:ext cx="4289957" cy="801310"/>
              </a:xfrm>
              <a:prstGeom prst="rect">
                <a:avLst/>
              </a:prstGeom>
              <a:blipFill>
                <a:blip r:embed="rId4"/>
                <a:stretch>
                  <a:fillRect l="-1847" r="-3835" b="-106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TextBox 50">
            <a:extLst>
              <a:ext uri="{FF2B5EF4-FFF2-40B4-BE49-F238E27FC236}">
                <a16:creationId xmlns:a16="http://schemas.microsoft.com/office/drawing/2014/main" id="{10AD0544-CD84-4F94-AB55-F1052BEBBEED}"/>
              </a:ext>
            </a:extLst>
          </p:cNvPr>
          <p:cNvSpPr txBox="1"/>
          <p:nvPr/>
        </p:nvSpPr>
        <p:spPr>
          <a:xfrm>
            <a:off x="6625292" y="243823"/>
            <a:ext cx="25795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BH" sz="4000" dirty="0">
                <a:solidFill>
                  <a:srgbClr val="FF0000"/>
                </a:solidFill>
              </a:rPr>
              <a:t>المجموعة </a:t>
            </a:r>
            <a:r>
              <a:rPr lang="ar-BH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❶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63DF168-A45D-42FB-9F45-7AC4E1E9FFC2}"/>
              </a:ext>
            </a:extLst>
          </p:cNvPr>
          <p:cNvSpPr txBox="1"/>
          <p:nvPr/>
        </p:nvSpPr>
        <p:spPr>
          <a:xfrm>
            <a:off x="4982994" y="5342556"/>
            <a:ext cx="37786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BH" sz="4000" b="1" dirty="0">
                <a:solidFill>
                  <a:schemeClr val="accent5"/>
                </a:solidFill>
              </a:rPr>
              <a:t>مجموع المتسلسلة = </a:t>
            </a:r>
            <a:endParaRPr lang="en-US" sz="4000" b="1" dirty="0">
              <a:solidFill>
                <a:schemeClr val="accent5"/>
              </a:solidFill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120A4AF1-1E7A-4175-84A2-C58D44F6D238}"/>
              </a:ext>
            </a:extLst>
          </p:cNvPr>
          <p:cNvSpPr/>
          <p:nvPr/>
        </p:nvSpPr>
        <p:spPr>
          <a:xfrm>
            <a:off x="3824355" y="5355807"/>
            <a:ext cx="1352363" cy="69463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A44311-D6A5-4E29-AE05-E69133F127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4416" y="3793421"/>
            <a:ext cx="2047875" cy="7239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Arrow: Left 4">
            <a:extLst>
              <a:ext uri="{FF2B5EF4-FFF2-40B4-BE49-F238E27FC236}">
                <a16:creationId xmlns:a16="http://schemas.microsoft.com/office/drawing/2014/main" id="{30201E25-BE18-4CBD-837D-35886689CB02}"/>
              </a:ext>
            </a:extLst>
          </p:cNvPr>
          <p:cNvSpPr/>
          <p:nvPr/>
        </p:nvSpPr>
        <p:spPr>
          <a:xfrm>
            <a:off x="6280691" y="3676650"/>
            <a:ext cx="2144979" cy="925617"/>
          </a:xfrm>
          <a:prstGeom prst="lef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صيغة المجموع 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22833F6-1329-4917-B521-347ABFCB5605}"/>
              </a:ext>
            </a:extLst>
          </p:cNvPr>
          <p:cNvGrpSpPr/>
          <p:nvPr/>
        </p:nvGrpSpPr>
        <p:grpSpPr>
          <a:xfrm>
            <a:off x="8796853" y="1830969"/>
            <a:ext cx="422080" cy="402137"/>
            <a:chOff x="1925971" y="2766504"/>
            <a:chExt cx="530262" cy="446596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81A0AC61-99EA-4D02-817D-C16E160ABF0B}"/>
                </a:ext>
              </a:extLst>
            </p:cNvPr>
            <p:cNvSpPr/>
            <p:nvPr/>
          </p:nvSpPr>
          <p:spPr>
            <a:xfrm>
              <a:off x="1952539" y="2766504"/>
              <a:ext cx="465058" cy="44659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A624A01-F3DD-474E-A4F2-26B08206FD5B}"/>
                </a:ext>
              </a:extLst>
            </p:cNvPr>
            <p:cNvSpPr txBox="1"/>
            <p:nvPr/>
          </p:nvSpPr>
          <p:spPr>
            <a:xfrm>
              <a:off x="1925971" y="2791737"/>
              <a:ext cx="530262" cy="41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43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1" name="Date Placeholder 10">
            <a:extLst>
              <a:ext uri="{FF2B5EF4-FFF2-40B4-BE49-F238E27FC236}">
                <a16:creationId xmlns:a16="http://schemas.microsoft.com/office/drawing/2014/main" id="{DCA84E0C-B63E-4993-BA2A-39045C4EE3DB}"/>
              </a:ext>
            </a:extLst>
          </p:cNvPr>
          <p:cNvSpPr txBox="1">
            <a:spLocks/>
          </p:cNvSpPr>
          <p:nvPr/>
        </p:nvSpPr>
        <p:spPr>
          <a:xfrm>
            <a:off x="9552275" y="3155155"/>
            <a:ext cx="2639725" cy="365125"/>
          </a:xfrm>
          <a:prstGeom prst="rect">
            <a:avLst/>
          </a:prstGeom>
        </p:spPr>
        <p:txBody>
          <a:bodyPr/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BH" b="1" dirty="0"/>
              <a:t>المتتاليات والمتسلسلات </a:t>
            </a:r>
          </a:p>
          <a:p>
            <a:pPr algn="ctr"/>
            <a:r>
              <a:rPr lang="ar-BH" b="1" dirty="0"/>
              <a:t>الهندسية </a:t>
            </a:r>
            <a:endParaRPr lang="ar-AE" b="1" dirty="0"/>
          </a:p>
        </p:txBody>
      </p:sp>
      <p:sp>
        <p:nvSpPr>
          <p:cNvPr id="22" name="Date Placeholder 10">
            <a:extLst>
              <a:ext uri="{FF2B5EF4-FFF2-40B4-BE49-F238E27FC236}">
                <a16:creationId xmlns:a16="http://schemas.microsoft.com/office/drawing/2014/main" id="{E4D43A0C-0743-48FA-95C3-15548228A4DB}"/>
              </a:ext>
            </a:extLst>
          </p:cNvPr>
          <p:cNvSpPr txBox="1">
            <a:spLocks/>
          </p:cNvSpPr>
          <p:nvPr/>
        </p:nvSpPr>
        <p:spPr>
          <a:xfrm>
            <a:off x="9432879" y="4699793"/>
            <a:ext cx="2639725" cy="1254009"/>
          </a:xfrm>
          <a:prstGeom prst="rect">
            <a:avLst/>
          </a:prstGeom>
        </p:spPr>
        <p:txBody>
          <a:bodyPr/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ar-BH" b="1" dirty="0"/>
              <a:t>استخدام المتتاليات   والمتسلسلات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BH" b="1" dirty="0"/>
              <a:t>إيجاد مجاميع المتسلسلات الهندسية </a:t>
            </a:r>
            <a:endParaRPr lang="ar-AE" b="1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3FDA666-82D7-450E-9729-CBC82C6B6882}"/>
              </a:ext>
            </a:extLst>
          </p:cNvPr>
          <p:cNvSpPr/>
          <p:nvPr/>
        </p:nvSpPr>
        <p:spPr>
          <a:xfrm>
            <a:off x="3780381" y="6249360"/>
            <a:ext cx="47840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https://www.liveworksheets.com/1-fs1629431qy</a:t>
            </a:r>
          </a:p>
        </p:txBody>
      </p:sp>
    </p:spTree>
    <p:extLst>
      <p:ext uri="{BB962C8B-B14F-4D97-AF65-F5344CB8AC3E}">
        <p14:creationId xmlns:p14="http://schemas.microsoft.com/office/powerpoint/2010/main" val="10845812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4C537ADA-2A1E-4323-B54E-6C3136A0B6EE}"/>
              </a:ext>
            </a:extLst>
          </p:cNvPr>
          <p:cNvSpPr/>
          <p:nvPr/>
        </p:nvSpPr>
        <p:spPr>
          <a:xfrm>
            <a:off x="0" y="0"/>
            <a:ext cx="9529763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7" name="Google Shape;1465;p42">
            <a:extLst>
              <a:ext uri="{FF2B5EF4-FFF2-40B4-BE49-F238E27FC236}">
                <a16:creationId xmlns:a16="http://schemas.microsoft.com/office/drawing/2014/main" id="{73A49AB3-5A1F-410C-B378-89AD77C5DD52}"/>
              </a:ext>
            </a:extLst>
          </p:cNvPr>
          <p:cNvGrpSpPr>
            <a:grpSpLocks/>
          </p:cNvGrpSpPr>
          <p:nvPr/>
        </p:nvGrpSpPr>
        <p:grpSpPr bwMode="auto">
          <a:xfrm>
            <a:off x="2230731" y="1123289"/>
            <a:ext cx="7102231" cy="5490888"/>
            <a:chOff x="459200" y="2611986"/>
            <a:chExt cx="8220236" cy="855522"/>
          </a:xfrm>
        </p:grpSpPr>
        <p:sp>
          <p:nvSpPr>
            <p:cNvPr id="28" name="Google Shape;1468;p42">
              <a:extLst>
                <a:ext uri="{FF2B5EF4-FFF2-40B4-BE49-F238E27FC236}">
                  <a16:creationId xmlns:a16="http://schemas.microsoft.com/office/drawing/2014/main" id="{BF455390-3A22-4E21-8341-562BB827EB7E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200" y="2611986"/>
              <a:ext cx="8220236" cy="855522"/>
            </a:xfrm>
            <a:custGeom>
              <a:avLst/>
              <a:gdLst>
                <a:gd name="T0" fmla="*/ 2147483646 w 23435"/>
                <a:gd name="T1" fmla="*/ 0 h 2439"/>
                <a:gd name="T2" fmla="*/ 2147483646 w 23435"/>
                <a:gd name="T3" fmla="*/ 2147483646 h 2439"/>
                <a:gd name="T4" fmla="*/ 2147483646 w 23435"/>
                <a:gd name="T5" fmla="*/ 2147483646 h 2439"/>
                <a:gd name="T6" fmla="*/ 2147483646 w 23435"/>
                <a:gd name="T7" fmla="*/ 2147483646 h 2439"/>
                <a:gd name="T8" fmla="*/ 2147483646 w 23435"/>
                <a:gd name="T9" fmla="*/ 2147483646 h 2439"/>
                <a:gd name="T10" fmla="*/ 2147483646 w 23435"/>
                <a:gd name="T11" fmla="*/ 2147483646 h 2439"/>
                <a:gd name="T12" fmla="*/ 2147483646 w 23435"/>
                <a:gd name="T13" fmla="*/ 2147483646 h 2439"/>
                <a:gd name="T14" fmla="*/ 2147483646 w 23435"/>
                <a:gd name="T15" fmla="*/ 0 h 2439"/>
                <a:gd name="T16" fmla="*/ 2147483646 w 23435"/>
                <a:gd name="T17" fmla="*/ 0 h 243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435" h="2439" extrusionOk="0">
                  <a:moveTo>
                    <a:pt x="132" y="0"/>
                  </a:moveTo>
                  <a:cubicBezTo>
                    <a:pt x="54" y="0"/>
                    <a:pt x="1" y="53"/>
                    <a:pt x="1" y="134"/>
                  </a:cubicBezTo>
                  <a:lnTo>
                    <a:pt x="1" y="2333"/>
                  </a:lnTo>
                  <a:cubicBezTo>
                    <a:pt x="1" y="2386"/>
                    <a:pt x="54" y="2439"/>
                    <a:pt x="132" y="2439"/>
                  </a:cubicBezTo>
                  <a:lnTo>
                    <a:pt x="23301" y="2439"/>
                  </a:lnTo>
                  <a:cubicBezTo>
                    <a:pt x="23382" y="2439"/>
                    <a:pt x="23435" y="2386"/>
                    <a:pt x="23435" y="2333"/>
                  </a:cubicBezTo>
                  <a:lnTo>
                    <a:pt x="23435" y="134"/>
                  </a:lnTo>
                  <a:cubicBezTo>
                    <a:pt x="23435" y="53"/>
                    <a:pt x="23382" y="0"/>
                    <a:pt x="23301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00" tIns="121900" rIns="121900" bIns="121900" anchor="ctr"/>
            <a:lstStyle/>
            <a:p>
              <a:endParaRPr lang="en-US" sz="2400" dirty="0"/>
            </a:p>
          </p:txBody>
        </p:sp>
        <p:sp>
          <p:nvSpPr>
            <p:cNvPr id="29" name="Google Shape;1469;p42">
              <a:extLst>
                <a:ext uri="{FF2B5EF4-FFF2-40B4-BE49-F238E27FC236}">
                  <a16:creationId xmlns:a16="http://schemas.microsoft.com/office/drawing/2014/main" id="{43641C70-DB5D-47B3-8EF2-4361BEBBA8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211" y="2611986"/>
              <a:ext cx="1239597" cy="855522"/>
            </a:xfrm>
            <a:custGeom>
              <a:avLst/>
              <a:gdLst>
                <a:gd name="T0" fmla="*/ 2147483646 w 4773"/>
                <a:gd name="T1" fmla="*/ 0 h 2439"/>
                <a:gd name="T2" fmla="*/ 2147483646 w 4773"/>
                <a:gd name="T3" fmla="*/ 2147483646 h 2439"/>
                <a:gd name="T4" fmla="*/ 2147483646 w 4773"/>
                <a:gd name="T5" fmla="*/ 2147483646 h 2439"/>
                <a:gd name="T6" fmla="*/ 2147483646 w 4773"/>
                <a:gd name="T7" fmla="*/ 2147483646 h 2439"/>
                <a:gd name="T8" fmla="*/ 2147483646 w 4773"/>
                <a:gd name="T9" fmla="*/ 2147483646 h 2439"/>
                <a:gd name="T10" fmla="*/ 2147483646 w 4773"/>
                <a:gd name="T11" fmla="*/ 0 h 2439"/>
                <a:gd name="T12" fmla="*/ 2147483646 w 4773"/>
                <a:gd name="T13" fmla="*/ 0 h 243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773" h="2439" extrusionOk="0">
                  <a:moveTo>
                    <a:pt x="185" y="0"/>
                  </a:moveTo>
                  <a:cubicBezTo>
                    <a:pt x="79" y="0"/>
                    <a:pt x="1" y="81"/>
                    <a:pt x="1" y="187"/>
                  </a:cubicBezTo>
                  <a:lnTo>
                    <a:pt x="1" y="2280"/>
                  </a:lnTo>
                  <a:cubicBezTo>
                    <a:pt x="1" y="2360"/>
                    <a:pt x="79" y="2439"/>
                    <a:pt x="185" y="2439"/>
                  </a:cubicBezTo>
                  <a:lnTo>
                    <a:pt x="4773" y="2439"/>
                  </a:lnTo>
                  <a:lnTo>
                    <a:pt x="4773" y="0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00" tIns="121900" rIns="121900" bIns="121900" anchor="ctr"/>
            <a:lstStyle/>
            <a:p>
              <a:endParaRPr lang="en-US" sz="2400"/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7B079B44-DD1B-4882-8517-0787F16243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823" t="13245" b="39"/>
          <a:stretch/>
        </p:blipFill>
        <p:spPr>
          <a:xfrm>
            <a:off x="2369880" y="1581148"/>
            <a:ext cx="6834966" cy="4667251"/>
          </a:xfrm>
          <a:prstGeom prst="rect">
            <a:avLst/>
          </a:prstGeom>
        </p:spPr>
      </p:pic>
      <p:pic>
        <p:nvPicPr>
          <p:cNvPr id="3" name="Picture 2">
            <a:hlinkClick r:id="" action="ppaction://noaction"/>
            <a:extLst>
              <a:ext uri="{FF2B5EF4-FFF2-40B4-BE49-F238E27FC236}">
                <a16:creationId xmlns:a16="http://schemas.microsoft.com/office/drawing/2014/main" id="{EEF81012-1CC8-46D6-9194-2FAB79D855E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1200" y="256850"/>
            <a:ext cx="1709531" cy="3810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907CE35-432F-43F3-B86A-6381234D20A6}"/>
              </a:ext>
            </a:extLst>
          </p:cNvPr>
          <p:cNvSpPr/>
          <p:nvPr/>
        </p:nvSpPr>
        <p:spPr>
          <a:xfrm>
            <a:off x="660348" y="3890083"/>
            <a:ext cx="1229824" cy="2677656"/>
          </a:xfrm>
          <a:prstGeom prst="rect">
            <a:avLst/>
          </a:prstGeom>
          <a:solidFill>
            <a:schemeClr val="bg2"/>
          </a:solidFill>
          <a:ln w="285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ar-AE" sz="2400" dirty="0">
                <a:solidFill>
                  <a:srgbClr val="FF0000"/>
                </a:solidFill>
              </a:rPr>
              <a:t>ثقف نفسك</a:t>
            </a:r>
          </a:p>
          <a:p>
            <a:pPr algn="ctr"/>
            <a:r>
              <a:rPr lang="ar-AE" sz="2400" dirty="0">
                <a:solidFill>
                  <a:srgbClr val="FF0000"/>
                </a:solidFill>
              </a:rPr>
              <a:t> بالمكاتب</a:t>
            </a:r>
          </a:p>
          <a:p>
            <a:pPr algn="ctr"/>
            <a:r>
              <a:rPr lang="ar-AE" sz="2400" dirty="0">
                <a:solidFill>
                  <a:srgbClr val="FF0000"/>
                </a:solidFill>
              </a:rPr>
              <a:t> والإنترنت</a:t>
            </a:r>
          </a:p>
          <a:p>
            <a:pPr algn="ctr"/>
            <a:r>
              <a:rPr lang="ar-AE" sz="2400" dirty="0">
                <a:solidFill>
                  <a:srgbClr val="FF0000"/>
                </a:solidFill>
              </a:rPr>
              <a:t> والكتب،</a:t>
            </a:r>
          </a:p>
          <a:p>
            <a:pPr algn="ctr"/>
            <a:r>
              <a:rPr lang="ar-AE" sz="2400" dirty="0">
                <a:solidFill>
                  <a:srgbClr val="FF0000"/>
                </a:solidFill>
              </a:rPr>
              <a:t> فلا تدعْ </a:t>
            </a:r>
          </a:p>
          <a:p>
            <a:pPr algn="ctr"/>
            <a:r>
              <a:rPr lang="ar-AE" sz="2400" dirty="0">
                <a:solidFill>
                  <a:srgbClr val="FF0000"/>
                </a:solidFill>
              </a:rPr>
              <a:t>حدوداً ل</a:t>
            </a:r>
          </a:p>
          <a:p>
            <a:pPr algn="ctr"/>
            <a:r>
              <a:rPr lang="ar-AE" sz="2400" dirty="0">
                <a:solidFill>
                  <a:srgbClr val="FF0000"/>
                </a:solidFill>
              </a:rPr>
              <a:t>أفكارك، 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3C77972-1862-423A-A2C2-D31CBB771EE0}"/>
              </a:ext>
            </a:extLst>
          </p:cNvPr>
          <p:cNvSpPr txBox="1"/>
          <p:nvPr/>
        </p:nvSpPr>
        <p:spPr>
          <a:xfrm>
            <a:off x="6625292" y="243823"/>
            <a:ext cx="25795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BH" sz="4000" dirty="0">
                <a:solidFill>
                  <a:srgbClr val="00B050"/>
                </a:solidFill>
              </a:rPr>
              <a:t>المجموعة </a:t>
            </a:r>
            <a:r>
              <a:rPr lang="ar-BH" sz="4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❷</a:t>
            </a:r>
            <a:endParaRPr lang="en-US" sz="4000" dirty="0">
              <a:solidFill>
                <a:srgbClr val="00B05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1472BC7-0ECA-465D-9F80-A6CB527E3817}"/>
                  </a:ext>
                </a:extLst>
              </p:cNvPr>
              <p:cNvSpPr txBox="1"/>
              <p:nvPr/>
            </p:nvSpPr>
            <p:spPr>
              <a:xfrm>
                <a:off x="3379160" y="2736603"/>
                <a:ext cx="5002174" cy="156857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en-US" sz="36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36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𝒌</m:t>
                          </m:r>
                          <m:r>
                            <a:rPr lang="en-US" sz="36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36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lang="ar-BH" sz="36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sup>
                        <m:e>
                          <m:sSup>
                            <m:sSupPr>
                              <m:ctrlPr>
                                <a:rPr lang="en-US" sz="36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𝟒</m:t>
                              </m:r>
                              <m:r>
                                <a:rPr lang="en-US" sz="36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(−</m:t>
                              </m:r>
                              <m:r>
                                <a:rPr lang="en-US" sz="36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  <m:r>
                                <a:rPr lang="en-US" sz="36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sz="36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𝒌</m:t>
                              </m:r>
                              <m:r>
                                <a:rPr lang="en-US" sz="36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36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36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1472BC7-0ECA-465D-9F80-A6CB527E38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9160" y="2736603"/>
                <a:ext cx="5002174" cy="156857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FB70C6D0-DD34-4618-A7C1-245A0016A2CB}"/>
              </a:ext>
            </a:extLst>
          </p:cNvPr>
          <p:cNvSpPr txBox="1"/>
          <p:nvPr/>
        </p:nvSpPr>
        <p:spPr>
          <a:xfrm>
            <a:off x="2705101" y="1724494"/>
            <a:ext cx="61173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BH" sz="3600" dirty="0"/>
              <a:t>أوجد </a:t>
            </a:r>
            <a:r>
              <a:rPr lang="ar-BH" sz="3600" dirty="0">
                <a:solidFill>
                  <a:srgbClr val="FF0000"/>
                </a:solidFill>
              </a:rPr>
              <a:t>مجموع المتسلسلة الهندسية </a:t>
            </a:r>
            <a:r>
              <a:rPr lang="ar-BH" sz="3600" dirty="0"/>
              <a:t>حيث أن</a:t>
            </a:r>
            <a:endParaRPr lang="en-US" sz="36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094B1DB-8020-4FA5-B578-ECE709FE9894}"/>
              </a:ext>
            </a:extLst>
          </p:cNvPr>
          <p:cNvSpPr txBox="1"/>
          <p:nvPr/>
        </p:nvSpPr>
        <p:spPr>
          <a:xfrm>
            <a:off x="4893159" y="5232284"/>
            <a:ext cx="37786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BH" sz="4000" b="1" dirty="0"/>
              <a:t>مجموع المتسلسلة = </a:t>
            </a:r>
            <a:endParaRPr lang="en-US" sz="4000" b="1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3A949E9-C7DE-46E9-9818-E66A61F5C711}"/>
              </a:ext>
            </a:extLst>
          </p:cNvPr>
          <p:cNvSpPr/>
          <p:nvPr/>
        </p:nvSpPr>
        <p:spPr>
          <a:xfrm>
            <a:off x="3734520" y="5245535"/>
            <a:ext cx="1352363" cy="69463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C0D31A2-76F7-4CB9-9217-CD086520F5DD}"/>
              </a:ext>
            </a:extLst>
          </p:cNvPr>
          <p:cNvSpPr/>
          <p:nvPr/>
        </p:nvSpPr>
        <p:spPr>
          <a:xfrm>
            <a:off x="8777103" y="1818188"/>
            <a:ext cx="370179" cy="402139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E8CAF42-B9E9-467F-B287-5C526BA2695E}"/>
              </a:ext>
            </a:extLst>
          </p:cNvPr>
          <p:cNvSpPr txBox="1"/>
          <p:nvPr/>
        </p:nvSpPr>
        <p:spPr>
          <a:xfrm>
            <a:off x="8750580" y="1842616"/>
            <a:ext cx="422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47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25" name="Date Placeholder 10">
            <a:extLst>
              <a:ext uri="{FF2B5EF4-FFF2-40B4-BE49-F238E27FC236}">
                <a16:creationId xmlns:a16="http://schemas.microsoft.com/office/drawing/2014/main" id="{12D787A7-F404-4710-891D-FF3C843ADFC7}"/>
              </a:ext>
            </a:extLst>
          </p:cNvPr>
          <p:cNvSpPr txBox="1">
            <a:spLocks/>
          </p:cNvSpPr>
          <p:nvPr/>
        </p:nvSpPr>
        <p:spPr>
          <a:xfrm>
            <a:off x="9552275" y="3155155"/>
            <a:ext cx="2639725" cy="365125"/>
          </a:xfrm>
          <a:prstGeom prst="rect">
            <a:avLst/>
          </a:prstGeom>
        </p:spPr>
        <p:txBody>
          <a:bodyPr/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BH" b="1" dirty="0"/>
              <a:t>المتتاليات والمتسلسلات </a:t>
            </a:r>
          </a:p>
          <a:p>
            <a:pPr algn="ctr"/>
            <a:r>
              <a:rPr lang="ar-BH" b="1" dirty="0"/>
              <a:t>الهندسية </a:t>
            </a:r>
            <a:endParaRPr lang="ar-AE" b="1" dirty="0"/>
          </a:p>
        </p:txBody>
      </p:sp>
      <p:sp>
        <p:nvSpPr>
          <p:cNvPr id="34" name="Date Placeholder 10">
            <a:extLst>
              <a:ext uri="{FF2B5EF4-FFF2-40B4-BE49-F238E27FC236}">
                <a16:creationId xmlns:a16="http://schemas.microsoft.com/office/drawing/2014/main" id="{EF280313-7D00-4AA0-BD67-C9B743B7EC12}"/>
              </a:ext>
            </a:extLst>
          </p:cNvPr>
          <p:cNvSpPr txBox="1">
            <a:spLocks/>
          </p:cNvSpPr>
          <p:nvPr/>
        </p:nvSpPr>
        <p:spPr>
          <a:xfrm>
            <a:off x="9432879" y="4699793"/>
            <a:ext cx="2639725" cy="1254009"/>
          </a:xfrm>
          <a:prstGeom prst="rect">
            <a:avLst/>
          </a:prstGeom>
        </p:spPr>
        <p:txBody>
          <a:bodyPr/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ar-BH" b="1" dirty="0"/>
              <a:t>استخدام المتتاليات   والمتسلسلات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BH" b="1" dirty="0"/>
              <a:t>إيجاد مجاميع المتسلسلات الهندسية </a:t>
            </a:r>
            <a:endParaRPr lang="ar-AE" b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19AC7D9-4E73-453D-92A1-7F98AD6BA931}"/>
              </a:ext>
            </a:extLst>
          </p:cNvPr>
          <p:cNvSpPr/>
          <p:nvPr/>
        </p:nvSpPr>
        <p:spPr>
          <a:xfrm>
            <a:off x="3636513" y="6207079"/>
            <a:ext cx="4851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https://www.liveworksheets.com/1-ue1629437uz</a:t>
            </a:r>
          </a:p>
        </p:txBody>
      </p:sp>
    </p:spTree>
    <p:extLst>
      <p:ext uri="{BB962C8B-B14F-4D97-AF65-F5344CB8AC3E}">
        <p14:creationId xmlns:p14="http://schemas.microsoft.com/office/powerpoint/2010/main" val="14445944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13527E4A-9D26-4F12-A782-DD87C8982878}"/>
              </a:ext>
            </a:extLst>
          </p:cNvPr>
          <p:cNvSpPr/>
          <p:nvPr/>
        </p:nvSpPr>
        <p:spPr>
          <a:xfrm>
            <a:off x="0" y="0"/>
            <a:ext cx="9529763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4" name="Google Shape;1465;p42">
            <a:extLst>
              <a:ext uri="{FF2B5EF4-FFF2-40B4-BE49-F238E27FC236}">
                <a16:creationId xmlns:a16="http://schemas.microsoft.com/office/drawing/2014/main" id="{0864B1FA-A56D-44B1-9EFA-610108D5A478}"/>
              </a:ext>
            </a:extLst>
          </p:cNvPr>
          <p:cNvGrpSpPr>
            <a:grpSpLocks/>
          </p:cNvGrpSpPr>
          <p:nvPr/>
        </p:nvGrpSpPr>
        <p:grpSpPr bwMode="auto">
          <a:xfrm>
            <a:off x="2614398" y="1123289"/>
            <a:ext cx="6718564" cy="4933755"/>
            <a:chOff x="459200" y="2611986"/>
            <a:chExt cx="8220236" cy="855522"/>
          </a:xfrm>
        </p:grpSpPr>
        <p:sp>
          <p:nvSpPr>
            <p:cNvPr id="48" name="Google Shape;1468;p42">
              <a:extLst>
                <a:ext uri="{FF2B5EF4-FFF2-40B4-BE49-F238E27FC236}">
                  <a16:creationId xmlns:a16="http://schemas.microsoft.com/office/drawing/2014/main" id="{63F93494-48ED-40FF-9230-5FC97A5EAD6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200" y="2611986"/>
              <a:ext cx="8220236" cy="855522"/>
            </a:xfrm>
            <a:custGeom>
              <a:avLst/>
              <a:gdLst>
                <a:gd name="T0" fmla="*/ 2147483646 w 23435"/>
                <a:gd name="T1" fmla="*/ 0 h 2439"/>
                <a:gd name="T2" fmla="*/ 2147483646 w 23435"/>
                <a:gd name="T3" fmla="*/ 2147483646 h 2439"/>
                <a:gd name="T4" fmla="*/ 2147483646 w 23435"/>
                <a:gd name="T5" fmla="*/ 2147483646 h 2439"/>
                <a:gd name="T6" fmla="*/ 2147483646 w 23435"/>
                <a:gd name="T7" fmla="*/ 2147483646 h 2439"/>
                <a:gd name="T8" fmla="*/ 2147483646 w 23435"/>
                <a:gd name="T9" fmla="*/ 2147483646 h 2439"/>
                <a:gd name="T10" fmla="*/ 2147483646 w 23435"/>
                <a:gd name="T11" fmla="*/ 2147483646 h 2439"/>
                <a:gd name="T12" fmla="*/ 2147483646 w 23435"/>
                <a:gd name="T13" fmla="*/ 2147483646 h 2439"/>
                <a:gd name="T14" fmla="*/ 2147483646 w 23435"/>
                <a:gd name="T15" fmla="*/ 0 h 2439"/>
                <a:gd name="T16" fmla="*/ 2147483646 w 23435"/>
                <a:gd name="T17" fmla="*/ 0 h 243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435" h="2439" extrusionOk="0">
                  <a:moveTo>
                    <a:pt x="132" y="0"/>
                  </a:moveTo>
                  <a:cubicBezTo>
                    <a:pt x="54" y="0"/>
                    <a:pt x="1" y="53"/>
                    <a:pt x="1" y="134"/>
                  </a:cubicBezTo>
                  <a:lnTo>
                    <a:pt x="1" y="2333"/>
                  </a:lnTo>
                  <a:cubicBezTo>
                    <a:pt x="1" y="2386"/>
                    <a:pt x="54" y="2439"/>
                    <a:pt x="132" y="2439"/>
                  </a:cubicBezTo>
                  <a:lnTo>
                    <a:pt x="23301" y="2439"/>
                  </a:lnTo>
                  <a:cubicBezTo>
                    <a:pt x="23382" y="2439"/>
                    <a:pt x="23435" y="2386"/>
                    <a:pt x="23435" y="2333"/>
                  </a:cubicBezTo>
                  <a:lnTo>
                    <a:pt x="23435" y="134"/>
                  </a:lnTo>
                  <a:cubicBezTo>
                    <a:pt x="23435" y="53"/>
                    <a:pt x="23382" y="0"/>
                    <a:pt x="23301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00" tIns="121900" rIns="121900" bIns="121900" anchor="ctr"/>
            <a:lstStyle/>
            <a:p>
              <a:endParaRPr lang="en-US" sz="2400" dirty="0"/>
            </a:p>
          </p:txBody>
        </p:sp>
        <p:sp>
          <p:nvSpPr>
            <p:cNvPr id="49" name="Google Shape;1469;p42">
              <a:extLst>
                <a:ext uri="{FF2B5EF4-FFF2-40B4-BE49-F238E27FC236}">
                  <a16:creationId xmlns:a16="http://schemas.microsoft.com/office/drawing/2014/main" id="{D3326984-138B-4954-BD18-3C3BFEB46C9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211" y="2611986"/>
              <a:ext cx="1239597" cy="855522"/>
            </a:xfrm>
            <a:custGeom>
              <a:avLst/>
              <a:gdLst>
                <a:gd name="T0" fmla="*/ 2147483646 w 4773"/>
                <a:gd name="T1" fmla="*/ 0 h 2439"/>
                <a:gd name="T2" fmla="*/ 2147483646 w 4773"/>
                <a:gd name="T3" fmla="*/ 2147483646 h 2439"/>
                <a:gd name="T4" fmla="*/ 2147483646 w 4773"/>
                <a:gd name="T5" fmla="*/ 2147483646 h 2439"/>
                <a:gd name="T6" fmla="*/ 2147483646 w 4773"/>
                <a:gd name="T7" fmla="*/ 2147483646 h 2439"/>
                <a:gd name="T8" fmla="*/ 2147483646 w 4773"/>
                <a:gd name="T9" fmla="*/ 2147483646 h 2439"/>
                <a:gd name="T10" fmla="*/ 2147483646 w 4773"/>
                <a:gd name="T11" fmla="*/ 0 h 2439"/>
                <a:gd name="T12" fmla="*/ 2147483646 w 4773"/>
                <a:gd name="T13" fmla="*/ 0 h 243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773" h="2439" extrusionOk="0">
                  <a:moveTo>
                    <a:pt x="185" y="0"/>
                  </a:moveTo>
                  <a:cubicBezTo>
                    <a:pt x="79" y="0"/>
                    <a:pt x="1" y="81"/>
                    <a:pt x="1" y="187"/>
                  </a:cubicBezTo>
                  <a:lnTo>
                    <a:pt x="1" y="2280"/>
                  </a:lnTo>
                  <a:cubicBezTo>
                    <a:pt x="1" y="2360"/>
                    <a:pt x="79" y="2439"/>
                    <a:pt x="185" y="2439"/>
                  </a:cubicBezTo>
                  <a:lnTo>
                    <a:pt x="4773" y="2439"/>
                  </a:lnTo>
                  <a:lnTo>
                    <a:pt x="4773" y="0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00" tIns="121900" rIns="121900" bIns="121900" anchor="ctr"/>
            <a:lstStyle/>
            <a:p>
              <a:endParaRPr lang="en-US" sz="2400"/>
            </a:p>
          </p:txBody>
        </p: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713C9FC3-8AA3-4BF0-B63B-150606687D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823" t="13245" b="39"/>
          <a:stretch/>
        </p:blipFill>
        <p:spPr>
          <a:xfrm>
            <a:off x="2782838" y="1581149"/>
            <a:ext cx="6422007" cy="4153562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74BF8EAA-85B3-404F-9519-1B2DE246C306}"/>
              </a:ext>
            </a:extLst>
          </p:cNvPr>
          <p:cNvSpPr txBox="1"/>
          <p:nvPr/>
        </p:nvSpPr>
        <p:spPr>
          <a:xfrm>
            <a:off x="3023892" y="1738072"/>
            <a:ext cx="58047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BH" sz="3200" dirty="0"/>
              <a:t>أوجد </a:t>
            </a:r>
            <a:r>
              <a:rPr lang="en-US" sz="3200" dirty="0"/>
              <a:t>  </a:t>
            </a:r>
            <a:r>
              <a:rPr lang="en-US" sz="3200" dirty="0">
                <a:solidFill>
                  <a:srgbClr val="FF0000"/>
                </a:solidFill>
              </a:rPr>
              <a:t>a1 </a:t>
            </a:r>
            <a:r>
              <a:rPr lang="ar-BH" sz="3200" dirty="0"/>
              <a:t>للمتتالية الهندسية الموصوفة  : </a:t>
            </a:r>
            <a:endParaRPr lang="en-US" sz="3200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946D43D-270E-45A4-97F0-B719C920DC02}"/>
              </a:ext>
            </a:extLst>
          </p:cNvPr>
          <p:cNvSpPr txBox="1"/>
          <p:nvPr/>
        </p:nvSpPr>
        <p:spPr>
          <a:xfrm>
            <a:off x="6625292" y="243823"/>
            <a:ext cx="25795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BH" sz="4000" dirty="0">
                <a:solidFill>
                  <a:schemeClr val="accent5"/>
                </a:solidFill>
              </a:rPr>
              <a:t>المجموعة </a:t>
            </a:r>
            <a:r>
              <a:rPr lang="ar-BH" sz="4000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❸</a:t>
            </a:r>
            <a:endParaRPr lang="en-US" sz="4000" dirty="0">
              <a:solidFill>
                <a:schemeClr val="accent5"/>
              </a:solidFill>
            </a:endParaRPr>
          </a:p>
        </p:txBody>
      </p:sp>
      <p:pic>
        <p:nvPicPr>
          <p:cNvPr id="9" name="Picture 8">
            <a:hlinkClick r:id="" action="ppaction://noaction"/>
            <a:extLst>
              <a:ext uri="{FF2B5EF4-FFF2-40B4-BE49-F238E27FC236}">
                <a16:creationId xmlns:a16="http://schemas.microsoft.com/office/drawing/2014/main" id="{E4DF2DF3-BF37-44C0-B225-E378C7AAF37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7142" y="152400"/>
            <a:ext cx="1594036" cy="3429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F0F625F-044C-495A-A20A-0137455E5A48}"/>
              </a:ext>
            </a:extLst>
          </p:cNvPr>
          <p:cNvSpPr/>
          <p:nvPr/>
        </p:nvSpPr>
        <p:spPr>
          <a:xfrm>
            <a:off x="842940" y="3434215"/>
            <a:ext cx="1109599" cy="3108543"/>
          </a:xfrm>
          <a:prstGeom prst="rect">
            <a:avLst/>
          </a:prstGeom>
          <a:solidFill>
            <a:schemeClr val="bg2"/>
          </a:solidFill>
          <a:ln w="285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ar-AE" sz="2800" dirty="0">
                <a:solidFill>
                  <a:srgbClr val="FF0000"/>
                </a:solidFill>
              </a:rPr>
              <a:t>ناقش </a:t>
            </a:r>
          </a:p>
          <a:p>
            <a:pPr algn="ctr"/>
            <a:r>
              <a:rPr lang="ar-AE" sz="2800" dirty="0">
                <a:solidFill>
                  <a:srgbClr val="FF0000"/>
                </a:solidFill>
              </a:rPr>
              <a:t>وأبدع </a:t>
            </a:r>
          </a:p>
          <a:p>
            <a:pPr algn="ctr"/>
            <a:r>
              <a:rPr lang="ar-AE" sz="2800" dirty="0">
                <a:solidFill>
                  <a:srgbClr val="FF0000"/>
                </a:solidFill>
              </a:rPr>
              <a:t>واجعل </a:t>
            </a:r>
          </a:p>
          <a:p>
            <a:pPr algn="ctr"/>
            <a:r>
              <a:rPr lang="ar-AE" sz="2800" dirty="0">
                <a:solidFill>
                  <a:srgbClr val="FF0000"/>
                </a:solidFill>
              </a:rPr>
              <a:t>ثقتك </a:t>
            </a:r>
          </a:p>
          <a:p>
            <a:pPr algn="ctr"/>
            <a:r>
              <a:rPr lang="ar-AE" sz="2800" dirty="0">
                <a:solidFill>
                  <a:srgbClr val="FF0000"/>
                </a:solidFill>
              </a:rPr>
              <a:t>بنفسك</a:t>
            </a:r>
          </a:p>
          <a:p>
            <a:pPr algn="ctr"/>
            <a:r>
              <a:rPr lang="ar-AE" sz="2800" dirty="0">
                <a:solidFill>
                  <a:srgbClr val="FF0000"/>
                </a:solidFill>
              </a:rPr>
              <a:t> تظهر</a:t>
            </a:r>
          </a:p>
          <a:p>
            <a:pPr algn="ctr"/>
            <a:r>
              <a:rPr lang="ar-AE" sz="2800" dirty="0">
                <a:solidFill>
                  <a:srgbClr val="FF0000"/>
                </a:solidFill>
              </a:rPr>
              <a:t> للناس،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8E4D1D9-A240-4B20-8737-356C3483F6E4}"/>
              </a:ext>
            </a:extLst>
          </p:cNvPr>
          <p:cNvSpPr txBox="1"/>
          <p:nvPr/>
        </p:nvSpPr>
        <p:spPr>
          <a:xfrm>
            <a:off x="3627555" y="2780707"/>
            <a:ext cx="47788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S</a:t>
            </a:r>
            <a:r>
              <a:rPr lang="en-US" sz="3600" baseline="-25000" dirty="0"/>
              <a:t>n</a:t>
            </a:r>
            <a:r>
              <a:rPr lang="en-US" sz="3600" dirty="0"/>
              <a:t> = -2912    , r = 3 , n = 6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6E54B04-D825-4C8D-952D-E8C7D992375D}"/>
              </a:ext>
            </a:extLst>
          </p:cNvPr>
          <p:cNvGrpSpPr/>
          <p:nvPr/>
        </p:nvGrpSpPr>
        <p:grpSpPr>
          <a:xfrm>
            <a:off x="8798243" y="1827796"/>
            <a:ext cx="422080" cy="405326"/>
            <a:chOff x="1927717" y="2762965"/>
            <a:chExt cx="530262" cy="450135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D11A3C90-187C-48E2-8DD0-D08FF2E04AA4}"/>
                </a:ext>
              </a:extLst>
            </p:cNvPr>
            <p:cNvSpPr/>
            <p:nvPr/>
          </p:nvSpPr>
          <p:spPr>
            <a:xfrm>
              <a:off x="1952539" y="2766504"/>
              <a:ext cx="465058" cy="44659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917E67B-860C-4582-A259-89999773061E}"/>
                </a:ext>
              </a:extLst>
            </p:cNvPr>
            <p:cNvSpPr txBox="1"/>
            <p:nvPr/>
          </p:nvSpPr>
          <p:spPr>
            <a:xfrm>
              <a:off x="1927717" y="2762965"/>
              <a:ext cx="5302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51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35D7CA82-3497-49AC-9A60-07C81D6CEC3B}"/>
              </a:ext>
            </a:extLst>
          </p:cNvPr>
          <p:cNvSpPr txBox="1"/>
          <p:nvPr/>
        </p:nvSpPr>
        <p:spPr>
          <a:xfrm>
            <a:off x="3686524" y="4372383"/>
            <a:ext cx="120577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0070C0"/>
                </a:solidFill>
              </a:rPr>
              <a:t>a</a:t>
            </a:r>
            <a:r>
              <a:rPr lang="en-US" sz="6000" baseline="-25000" dirty="0">
                <a:solidFill>
                  <a:srgbClr val="0070C0"/>
                </a:solidFill>
              </a:rPr>
              <a:t>1</a:t>
            </a:r>
            <a:r>
              <a:rPr lang="en-US" sz="6000" dirty="0">
                <a:solidFill>
                  <a:srgbClr val="0070C0"/>
                </a:solidFill>
              </a:rPr>
              <a:t>=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5B331A9-B457-4D7C-B913-4E817B537648}"/>
              </a:ext>
            </a:extLst>
          </p:cNvPr>
          <p:cNvSpPr/>
          <p:nvPr/>
        </p:nvSpPr>
        <p:spPr>
          <a:xfrm>
            <a:off x="4855418" y="4532896"/>
            <a:ext cx="1352363" cy="69463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Date Placeholder 10">
            <a:extLst>
              <a:ext uri="{FF2B5EF4-FFF2-40B4-BE49-F238E27FC236}">
                <a16:creationId xmlns:a16="http://schemas.microsoft.com/office/drawing/2014/main" id="{C79DD2C3-DE04-4A2F-9F57-C3CFD5F0425C}"/>
              </a:ext>
            </a:extLst>
          </p:cNvPr>
          <p:cNvSpPr txBox="1">
            <a:spLocks/>
          </p:cNvSpPr>
          <p:nvPr/>
        </p:nvSpPr>
        <p:spPr>
          <a:xfrm>
            <a:off x="9552275" y="3155155"/>
            <a:ext cx="2639725" cy="365125"/>
          </a:xfrm>
          <a:prstGeom prst="rect">
            <a:avLst/>
          </a:prstGeom>
        </p:spPr>
        <p:txBody>
          <a:bodyPr/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BH" b="1" dirty="0"/>
              <a:t>المتتاليات والمتسلسلات </a:t>
            </a:r>
          </a:p>
          <a:p>
            <a:pPr algn="ctr"/>
            <a:r>
              <a:rPr lang="ar-BH" b="1" dirty="0"/>
              <a:t>الهندسية </a:t>
            </a:r>
            <a:endParaRPr lang="ar-AE" b="1" dirty="0"/>
          </a:p>
        </p:txBody>
      </p:sp>
      <p:sp>
        <p:nvSpPr>
          <p:cNvPr id="28" name="Date Placeholder 10">
            <a:extLst>
              <a:ext uri="{FF2B5EF4-FFF2-40B4-BE49-F238E27FC236}">
                <a16:creationId xmlns:a16="http://schemas.microsoft.com/office/drawing/2014/main" id="{2AA60849-2093-4723-B02D-397E2AFA578B}"/>
              </a:ext>
            </a:extLst>
          </p:cNvPr>
          <p:cNvSpPr txBox="1">
            <a:spLocks/>
          </p:cNvSpPr>
          <p:nvPr/>
        </p:nvSpPr>
        <p:spPr>
          <a:xfrm>
            <a:off x="9432879" y="4699793"/>
            <a:ext cx="2639725" cy="1254009"/>
          </a:xfrm>
          <a:prstGeom prst="rect">
            <a:avLst/>
          </a:prstGeom>
        </p:spPr>
        <p:txBody>
          <a:bodyPr/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ar-BH" b="1" dirty="0"/>
              <a:t>استخدام المتتاليات   والمتسلسلات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BH" b="1" dirty="0"/>
              <a:t>إيجاد مجاميع المتسلسلات الهندسية </a:t>
            </a:r>
            <a:endParaRPr lang="ar-AE" b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B14061E-99F0-4214-82C0-922B70983C45}"/>
              </a:ext>
            </a:extLst>
          </p:cNvPr>
          <p:cNvSpPr/>
          <p:nvPr/>
        </p:nvSpPr>
        <p:spPr>
          <a:xfrm>
            <a:off x="3732116" y="5678555"/>
            <a:ext cx="47277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https://www.liveworksheets.com/1-ux1629451il</a:t>
            </a:r>
          </a:p>
        </p:txBody>
      </p:sp>
    </p:spTree>
    <p:extLst>
      <p:ext uri="{BB962C8B-B14F-4D97-AF65-F5344CB8AC3E}">
        <p14:creationId xmlns:p14="http://schemas.microsoft.com/office/powerpoint/2010/main" val="8883418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A12019F-D35C-4DFC-8D45-053E6D6D8B8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E6E6648-48CE-4A0A-89D6-22D57AF999B0}"/>
              </a:ext>
            </a:extLst>
          </p:cNvPr>
          <p:cNvSpPr/>
          <p:nvPr/>
        </p:nvSpPr>
        <p:spPr>
          <a:xfrm>
            <a:off x="0" y="6366933"/>
            <a:ext cx="12192000" cy="491067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77FA87F1-3965-498C-98DF-FC1B99583C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651" b="24787"/>
          <a:stretch/>
        </p:blipFill>
        <p:spPr>
          <a:xfrm>
            <a:off x="3073475" y="5052030"/>
            <a:ext cx="6409424" cy="12269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645FBBA-634F-4C35-B1FE-3933FB118B06}"/>
              </a:ext>
            </a:extLst>
          </p:cNvPr>
          <p:cNvSpPr txBox="1"/>
          <p:nvPr/>
        </p:nvSpPr>
        <p:spPr>
          <a:xfrm>
            <a:off x="289741" y="3030577"/>
            <a:ext cx="5536425" cy="21466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cap="all" dirty="0" err="1">
                <a:ln w="3175" cmpd="sng">
                  <a:noFill/>
                </a:ln>
                <a:solidFill>
                  <a:srgbClr val="C00000"/>
                </a:solidFill>
                <a:latin typeface="Sakkal Majalla" panose="02000000000000000000" pitchFamily="2" charset="-78"/>
                <a:ea typeface="+mj-ea"/>
                <a:cs typeface="Sakkal Majalla" panose="02000000000000000000" pitchFamily="2" charset="-78"/>
              </a:rPr>
              <a:t>كما</a:t>
            </a:r>
            <a:r>
              <a:rPr lang="en-US" sz="4000" b="1" cap="all" dirty="0">
                <a:ln w="3175" cmpd="sng">
                  <a:noFill/>
                </a:ln>
                <a:solidFill>
                  <a:srgbClr val="C00000"/>
                </a:solidFill>
                <a:latin typeface="Sakkal Majalla" panose="02000000000000000000" pitchFamily="2" charset="-78"/>
                <a:ea typeface="+mj-ea"/>
                <a:cs typeface="Sakkal Majalla" panose="02000000000000000000" pitchFamily="2" charset="-78"/>
              </a:rPr>
              <a:t> </a:t>
            </a:r>
            <a:r>
              <a:rPr lang="en-US" sz="4000" b="1" cap="all" dirty="0" err="1">
                <a:ln w="3175" cmpd="sng">
                  <a:noFill/>
                </a:ln>
                <a:solidFill>
                  <a:srgbClr val="C00000"/>
                </a:solidFill>
                <a:latin typeface="Sakkal Majalla" panose="02000000000000000000" pitchFamily="2" charset="-78"/>
                <a:ea typeface="+mj-ea"/>
                <a:cs typeface="Sakkal Majalla" panose="02000000000000000000" pitchFamily="2" charset="-78"/>
              </a:rPr>
              <a:t>تعودنا</a:t>
            </a:r>
            <a:r>
              <a:rPr lang="en-US" sz="4000" b="1" cap="all" dirty="0">
                <a:ln w="3175" cmpd="sng">
                  <a:noFill/>
                </a:ln>
                <a:solidFill>
                  <a:srgbClr val="C00000"/>
                </a:solidFill>
                <a:latin typeface="Sakkal Majalla" panose="02000000000000000000" pitchFamily="2" charset="-78"/>
                <a:ea typeface="+mj-ea"/>
                <a:cs typeface="Sakkal Majalla" panose="02000000000000000000" pitchFamily="2" charset="-78"/>
              </a:rPr>
              <a:t> </a:t>
            </a:r>
            <a:r>
              <a:rPr lang="ar-AE" sz="4000" b="1" cap="all" dirty="0">
                <a:ln w="3175" cmpd="sng">
                  <a:noFill/>
                </a:ln>
                <a:solidFill>
                  <a:srgbClr val="C00000"/>
                </a:solidFill>
                <a:latin typeface="Sakkal Majalla" panose="02000000000000000000" pitchFamily="2" charset="-78"/>
                <a:ea typeface="+mj-ea"/>
                <a:cs typeface="Sakkal Majalla" panose="02000000000000000000" pitchFamily="2" charset="-78"/>
              </a:rPr>
              <a:t>متميزاتي</a:t>
            </a:r>
            <a:r>
              <a:rPr lang="en-US" sz="4000" b="1" cap="all" dirty="0">
                <a:ln w="3175" cmpd="sng">
                  <a:noFill/>
                </a:ln>
                <a:solidFill>
                  <a:srgbClr val="C00000"/>
                </a:solidFill>
                <a:latin typeface="Sakkal Majalla" panose="02000000000000000000" pitchFamily="2" charset="-78"/>
                <a:ea typeface="+mj-ea"/>
                <a:cs typeface="Sakkal Majalla" panose="02000000000000000000" pitchFamily="2" charset="-78"/>
              </a:rPr>
              <a:t> استطلاعنا لدرس اليوم في البوابة </a:t>
            </a:r>
            <a:r>
              <a:rPr lang="ar-BH" sz="4000" b="1" cap="all" dirty="0">
                <a:ln w="3175" cmpd="sng">
                  <a:noFill/>
                </a:ln>
                <a:solidFill>
                  <a:srgbClr val="C00000"/>
                </a:solidFill>
                <a:latin typeface="Sakkal Majalla" panose="02000000000000000000" pitchFamily="2" charset="-78"/>
                <a:ea typeface="+mj-ea"/>
                <a:cs typeface="Sakkal Majalla" panose="02000000000000000000" pitchFamily="2" charset="-78"/>
              </a:rPr>
              <a:t>الذكية </a:t>
            </a:r>
            <a:r>
              <a:rPr lang="en-US" sz="4000" b="1" cap="all" dirty="0">
                <a:ln w="3175" cmpd="sng">
                  <a:noFill/>
                </a:ln>
                <a:solidFill>
                  <a:srgbClr val="C00000"/>
                </a:solidFill>
                <a:latin typeface="Sakkal Majalla" panose="02000000000000000000" pitchFamily="2" charset="-78"/>
                <a:ea typeface="+mj-ea"/>
                <a:cs typeface="Sakkal Majalla" panose="02000000000000000000" pitchFamily="2" charset="-78"/>
              </a:rPr>
              <a:t> LMS</a:t>
            </a:r>
          </a:p>
        </p:txBody>
      </p:sp>
      <p:pic>
        <p:nvPicPr>
          <p:cNvPr id="7" name="Shape 200">
            <a:extLst>
              <a:ext uri="{FF2B5EF4-FFF2-40B4-BE49-F238E27FC236}">
                <a16:creationId xmlns:a16="http://schemas.microsoft.com/office/drawing/2014/main" id="{A62B1B7C-9378-48A3-898D-68D079F57557}"/>
              </a:ext>
            </a:extLst>
          </p:cNvPr>
          <p:cNvPicPr preferRelativeResize="0"/>
          <p:nvPr/>
        </p:nvPicPr>
        <p:blipFill rotWithShape="1">
          <a:blip r:embed="rId5"/>
          <a:srcRect l="16545" t="13542" r="15519" b="14844"/>
          <a:stretch/>
        </p:blipFill>
        <p:spPr>
          <a:xfrm>
            <a:off x="6096001" y="1568812"/>
            <a:ext cx="5589563" cy="31425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34329DA-5A64-4894-9AFE-4F19343C21AD}"/>
              </a:ext>
            </a:extLst>
          </p:cNvPr>
          <p:cNvSpPr txBox="1"/>
          <p:nvPr/>
        </p:nvSpPr>
        <p:spPr>
          <a:xfrm>
            <a:off x="3393092" y="223152"/>
            <a:ext cx="5101997" cy="923330"/>
          </a:xfrm>
          <a:prstGeom prst="rect">
            <a:avLst/>
          </a:prstGeom>
          <a:solidFill>
            <a:srgbClr val="0070C0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AE" sz="5400" dirty="0">
                <a:solidFill>
                  <a:schemeClr val="bg1"/>
                </a:solidFill>
                <a:cs typeface="(AH) Manal Black" pitchFamily="2" charset="-78"/>
              </a:rPr>
              <a:t>استطلاع</a:t>
            </a:r>
            <a:endParaRPr lang="en-US" sz="54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DFFE30A-172D-439C-879E-B0A75FA89563}"/>
              </a:ext>
            </a:extLst>
          </p:cNvPr>
          <p:cNvGrpSpPr/>
          <p:nvPr/>
        </p:nvGrpSpPr>
        <p:grpSpPr>
          <a:xfrm>
            <a:off x="336169" y="142623"/>
            <a:ext cx="2720755" cy="3040844"/>
            <a:chOff x="7502252" y="42226"/>
            <a:chExt cx="3774778" cy="4117659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F6D014C-1B8D-467D-90EC-DBDF59783DA0}"/>
                </a:ext>
              </a:extLst>
            </p:cNvPr>
            <p:cNvGrpSpPr/>
            <p:nvPr/>
          </p:nvGrpSpPr>
          <p:grpSpPr>
            <a:xfrm>
              <a:off x="8218870" y="1188720"/>
              <a:ext cx="3058160" cy="2971165"/>
              <a:chOff x="8808721" y="1209675"/>
              <a:chExt cx="3058160" cy="2971165"/>
            </a:xfrm>
          </p:grpSpPr>
          <p:pic>
            <p:nvPicPr>
              <p:cNvPr id="15" name="Picture 2" descr="سجل الخروج من الباب مجانا رمز من Must Have">
                <a:extLst>
                  <a:ext uri="{FF2B5EF4-FFF2-40B4-BE49-F238E27FC236}">
                    <a16:creationId xmlns:a16="http://schemas.microsoft.com/office/drawing/2014/main" id="{248A04BC-8A75-44B6-AA8E-1D5E02602B0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808721" y="1209675"/>
                <a:ext cx="3058160" cy="29711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4" descr="تسجيل الخروج, مخرج الطوارئ, الباب صورة بابوا نيو غينيا">
                <a:extLst>
                  <a:ext uri="{FF2B5EF4-FFF2-40B4-BE49-F238E27FC236}">
                    <a16:creationId xmlns:a16="http://schemas.microsoft.com/office/drawing/2014/main" id="{724D44CB-328F-47D3-A512-7ADE6878E47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289" r="19235"/>
              <a:stretch/>
            </p:blipFill>
            <p:spPr bwMode="auto">
              <a:xfrm>
                <a:off x="10536555" y="2078354"/>
                <a:ext cx="1167765" cy="69310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50F4ADB-4459-4591-9F20-66265A4DA4C4}"/>
                </a:ext>
              </a:extLst>
            </p:cNvPr>
            <p:cNvGrpSpPr/>
            <p:nvPr/>
          </p:nvGrpSpPr>
          <p:grpSpPr>
            <a:xfrm>
              <a:off x="7502252" y="42226"/>
              <a:ext cx="3479073" cy="1059180"/>
              <a:chOff x="8122012" y="3079432"/>
              <a:chExt cx="3479073" cy="1059180"/>
            </a:xfrm>
          </p:grpSpPr>
          <p:pic>
            <p:nvPicPr>
              <p:cNvPr id="13" name="Picture 10" descr="Red Background clipart - Button, Red, Product, transparent clip art">
                <a:extLst>
                  <a:ext uri="{FF2B5EF4-FFF2-40B4-BE49-F238E27FC236}">
                    <a16:creationId xmlns:a16="http://schemas.microsoft.com/office/drawing/2014/main" id="{14C5409C-7858-457F-8465-202B2AE26C1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89912" y="3079432"/>
                <a:ext cx="3343275" cy="10591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370959B2-BD9A-4657-B194-7C43788850FE}"/>
                  </a:ext>
                </a:extLst>
              </p:cNvPr>
              <p:cNvSpPr/>
              <p:nvPr/>
            </p:nvSpPr>
            <p:spPr>
              <a:xfrm>
                <a:off x="8122012" y="3321116"/>
                <a:ext cx="3479073" cy="575812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ar-SA" sz="3200" b="1" dirty="0">
                    <a:solidFill>
                      <a:srgbClr val="FFFFFF"/>
                    </a:solidFill>
                    <a:cs typeface="(AH) Manal Black" pitchFamily="2" charset="-78"/>
                  </a:rPr>
                  <a:t>تذكرة خروج</a:t>
                </a:r>
                <a:endParaRPr lang="ar-AE" sz="3200" b="1" dirty="0">
                  <a:solidFill>
                    <a:srgbClr val="FFFFFF"/>
                  </a:solidFill>
                  <a:cs typeface="(AH) Manal Black" pitchFamily="2" charset="-78"/>
                </a:endParaRPr>
              </a:p>
            </p:txBody>
          </p:sp>
        </p:grp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5AEAC3BF-C6A2-4CD7-B8A8-E073F9A8CBC3}"/>
              </a:ext>
            </a:extLst>
          </p:cNvPr>
          <p:cNvSpPr/>
          <p:nvPr/>
        </p:nvSpPr>
        <p:spPr>
          <a:xfrm>
            <a:off x="2126436" y="2614793"/>
            <a:ext cx="2363146" cy="748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AE" sz="4267" dirty="0">
                <a:solidFill>
                  <a:srgbClr val="FF9900"/>
                </a:solidFill>
                <a:cs typeface="(AH) Manal Black" pitchFamily="2" charset="-78"/>
              </a:rPr>
              <a:t># </a:t>
            </a:r>
            <a:r>
              <a:rPr lang="ar-SA" sz="4267" dirty="0">
                <a:solidFill>
                  <a:srgbClr val="FF9900"/>
                </a:solidFill>
                <a:cs typeface="(AH) Manal Black" pitchFamily="2" charset="-78"/>
              </a:rPr>
              <a:t>غلق الحصة</a:t>
            </a:r>
            <a:endParaRPr lang="ar-AE" sz="4267" dirty="0">
              <a:solidFill>
                <a:srgbClr val="FF9900"/>
              </a:solidFill>
              <a:cs typeface="(AH) Manal Black" pitchFamily="2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88EB178-F15B-4DA5-AF79-7F56F054C599}"/>
              </a:ext>
            </a:extLst>
          </p:cNvPr>
          <p:cNvSpPr/>
          <p:nvPr/>
        </p:nvSpPr>
        <p:spPr>
          <a:xfrm>
            <a:off x="8281319" y="-77504"/>
            <a:ext cx="4124452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AE" sz="2400" dirty="0">
                <a:solidFill>
                  <a:srgbClr val="00B050"/>
                </a:solidFill>
                <a:cs typeface="(AH) Manal Black" pitchFamily="2" charset="-78"/>
              </a:rPr>
              <a:t>عنوان الدرس:</a:t>
            </a:r>
            <a:endParaRPr lang="ar-BH" sz="2400" dirty="0">
              <a:solidFill>
                <a:srgbClr val="00B050"/>
              </a:solidFill>
              <a:cs typeface="(AH) Manal Black" pitchFamily="2" charset="-78"/>
            </a:endParaRPr>
          </a:p>
          <a:p>
            <a:pPr algn="ctr">
              <a:lnSpc>
                <a:spcPct val="150000"/>
              </a:lnSpc>
            </a:pPr>
            <a:r>
              <a:rPr lang="ar-AE" sz="2400" dirty="0">
                <a:solidFill>
                  <a:srgbClr val="C00000"/>
                </a:solidFill>
                <a:cs typeface="(AH) Manal Black" pitchFamily="2" charset="-78"/>
              </a:rPr>
              <a:t> </a:t>
            </a:r>
            <a:r>
              <a:rPr lang="ar-BH" sz="2400" dirty="0">
                <a:solidFill>
                  <a:srgbClr val="C00000"/>
                </a:solidFill>
                <a:cs typeface="(AH) Manal Black" pitchFamily="2" charset="-78"/>
              </a:rPr>
              <a:t>"  المتتاليات والمتسلسلات الهندسية "</a:t>
            </a:r>
            <a:endParaRPr lang="ar-AE" sz="2400" dirty="0">
              <a:solidFill>
                <a:srgbClr val="C00000"/>
              </a:solidFill>
              <a:cs typeface="(AH) Manal Black" pitchFamily="2" charset="-78"/>
            </a:endParaRPr>
          </a:p>
        </p:txBody>
      </p:sp>
      <p:pic>
        <p:nvPicPr>
          <p:cNvPr id="19" name="Media1">
            <a:hlinkClick r:id="" action="ppaction://media"/>
            <a:extLst>
              <a:ext uri="{FF2B5EF4-FFF2-40B4-BE49-F238E27FC236}">
                <a16:creationId xmlns:a16="http://schemas.microsoft.com/office/drawing/2014/main" id="{01C074B6-A219-4EA8-A54F-28BE90C095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90995" y="52891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722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757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BDF98B8-B939-4C5B-A6F4-A58E5EC89366}"/>
              </a:ext>
            </a:extLst>
          </p:cNvPr>
          <p:cNvSpPr/>
          <p:nvPr/>
        </p:nvSpPr>
        <p:spPr>
          <a:xfrm>
            <a:off x="0" y="0"/>
            <a:ext cx="9529763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5E68A3A-2C55-4376-A17F-31078D7BD574}"/>
              </a:ext>
            </a:extLst>
          </p:cNvPr>
          <p:cNvSpPr/>
          <p:nvPr/>
        </p:nvSpPr>
        <p:spPr>
          <a:xfrm>
            <a:off x="3059119" y="1984897"/>
            <a:ext cx="3591253" cy="101821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/>
          </a:bodyPr>
          <a:lstStyle/>
          <a:p>
            <a:pPr marL="0" marR="0" lvl="0" indent="0" fontAlgn="auto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ClrTx/>
              <a:buSzTx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8" name="Picture 17" descr="A close up of a logo&#10;&#10;Description automatically generated">
            <a:extLst>
              <a:ext uri="{FF2B5EF4-FFF2-40B4-BE49-F238E27FC236}">
                <a16:creationId xmlns:a16="http://schemas.microsoft.com/office/drawing/2014/main" id="{4C2B048F-FC11-4446-BD26-6C9A273261D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2" r="17069"/>
          <a:stretch/>
        </p:blipFill>
        <p:spPr>
          <a:xfrm>
            <a:off x="0" y="322750"/>
            <a:ext cx="2937957" cy="4377914"/>
          </a:xfrm>
          <a:custGeom>
            <a:avLst/>
            <a:gdLst/>
            <a:ahLst/>
            <a:cxnLst/>
            <a:rect l="l" t="t" r="r" b="b"/>
            <a:pathLst>
              <a:path w="3933440" h="5861304">
                <a:moveTo>
                  <a:pt x="1002788" y="0"/>
                </a:moveTo>
                <a:cubicBezTo>
                  <a:pt x="2621342" y="0"/>
                  <a:pt x="3933440" y="1312098"/>
                  <a:pt x="3933440" y="2930652"/>
                </a:cubicBezTo>
                <a:cubicBezTo>
                  <a:pt x="3933440" y="4549206"/>
                  <a:pt x="2621342" y="5861304"/>
                  <a:pt x="1002788" y="5861304"/>
                </a:cubicBezTo>
                <a:cubicBezTo>
                  <a:pt x="699309" y="5861304"/>
                  <a:pt x="406604" y="5815176"/>
                  <a:pt x="131302" y="5729548"/>
                </a:cubicBezTo>
                <a:lnTo>
                  <a:pt x="0" y="5681491"/>
                </a:lnTo>
                <a:lnTo>
                  <a:pt x="0" y="179814"/>
                </a:lnTo>
                <a:lnTo>
                  <a:pt x="131302" y="131756"/>
                </a:lnTo>
                <a:cubicBezTo>
                  <a:pt x="406604" y="46129"/>
                  <a:pt x="699309" y="0"/>
                  <a:pt x="1002788" y="0"/>
                </a:cubicBezTo>
                <a:close/>
              </a:path>
            </a:pathLst>
          </a:custGeom>
        </p:spPr>
      </p:pic>
      <p:pic>
        <p:nvPicPr>
          <p:cNvPr id="19" name="Picture 18" descr="A picture containing box, game, table&#10;&#10;Description automatically generated">
            <a:extLst>
              <a:ext uri="{FF2B5EF4-FFF2-40B4-BE49-F238E27FC236}">
                <a16:creationId xmlns:a16="http://schemas.microsoft.com/office/drawing/2014/main" id="{D57CA4F1-4CD3-4DA0-9C08-1168B73F1B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83" r="1" b="1"/>
          <a:stretch/>
        </p:blipFill>
        <p:spPr>
          <a:xfrm>
            <a:off x="5396459" y="3124328"/>
            <a:ext cx="3890943" cy="3600256"/>
          </a:xfrm>
          <a:custGeom>
            <a:avLst/>
            <a:gdLst/>
            <a:ahLst/>
            <a:cxnLst/>
            <a:rect l="l" t="t" r="r" b="b"/>
            <a:pathLst>
              <a:path w="3236976" h="2995156">
                <a:moveTo>
                  <a:pt x="770517" y="0"/>
                </a:moveTo>
                <a:lnTo>
                  <a:pt x="2466460" y="0"/>
                </a:lnTo>
                <a:lnTo>
                  <a:pt x="2523400" y="34592"/>
                </a:lnTo>
                <a:cubicBezTo>
                  <a:pt x="2953921" y="325446"/>
                  <a:pt x="3236976" y="818002"/>
                  <a:pt x="3236976" y="1376668"/>
                </a:cubicBezTo>
                <a:cubicBezTo>
                  <a:pt x="3236976" y="2270534"/>
                  <a:pt x="2512354" y="2995156"/>
                  <a:pt x="1618488" y="2995156"/>
                </a:cubicBezTo>
                <a:cubicBezTo>
                  <a:pt x="724622" y="2995156"/>
                  <a:pt x="0" y="2270534"/>
                  <a:pt x="0" y="1376668"/>
                </a:cubicBezTo>
                <a:cubicBezTo>
                  <a:pt x="0" y="818002"/>
                  <a:pt x="283056" y="325446"/>
                  <a:pt x="713576" y="34592"/>
                </a:cubicBezTo>
                <a:close/>
              </a:path>
            </a:pathLst>
          </a:custGeom>
        </p:spPr>
      </p:pic>
      <p:pic>
        <p:nvPicPr>
          <p:cNvPr id="20" name="Picture 19" descr="A close up of a logo&#10;&#10;Description automatically generated">
            <a:extLst>
              <a:ext uri="{FF2B5EF4-FFF2-40B4-BE49-F238E27FC236}">
                <a16:creationId xmlns:a16="http://schemas.microsoft.com/office/drawing/2014/main" id="{47160291-F846-401A-8D78-4E20183155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86" r="16308" b="2"/>
          <a:stretch/>
        </p:blipFill>
        <p:spPr>
          <a:xfrm>
            <a:off x="7041358" y="0"/>
            <a:ext cx="2408379" cy="3003107"/>
          </a:xfrm>
          <a:custGeom>
            <a:avLst/>
            <a:gdLst/>
            <a:ahLst/>
            <a:cxnLst/>
            <a:rect l="l" t="t" r="r" b="b"/>
            <a:pathLst>
              <a:path w="3224421" h="4020664">
                <a:moveTo>
                  <a:pt x="449733" y="0"/>
                </a:moveTo>
                <a:lnTo>
                  <a:pt x="3224421" y="0"/>
                </a:lnTo>
                <a:lnTo>
                  <a:pt x="3224421" y="3933205"/>
                </a:lnTo>
                <a:lnTo>
                  <a:pt x="3087301" y="3968462"/>
                </a:lnTo>
                <a:cubicBezTo>
                  <a:pt x="2920035" y="4002689"/>
                  <a:pt x="2746849" y="4020664"/>
                  <a:pt x="2569464" y="4020664"/>
                </a:cubicBezTo>
                <a:cubicBezTo>
                  <a:pt x="1150388" y="4020664"/>
                  <a:pt x="0" y="2870276"/>
                  <a:pt x="0" y="1451200"/>
                </a:cubicBezTo>
                <a:cubicBezTo>
                  <a:pt x="0" y="919047"/>
                  <a:pt x="161773" y="424677"/>
                  <a:pt x="438824" y="14588"/>
                </a:cubicBezTo>
                <a:close/>
              </a:path>
            </a:pathLst>
          </a:cu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8D62893-66A7-48F7-8DB6-B8E6147F931E}"/>
              </a:ext>
            </a:extLst>
          </p:cNvPr>
          <p:cNvSpPr txBox="1"/>
          <p:nvPr/>
        </p:nvSpPr>
        <p:spPr>
          <a:xfrm>
            <a:off x="3328942" y="2146874"/>
            <a:ext cx="29369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6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الحضور والغياب</a:t>
            </a:r>
            <a:endParaRPr lang="en-US" sz="3600" b="1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89E50B-D33D-44F9-987F-12A3AFB55B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82347" y="2039599"/>
            <a:ext cx="1049383" cy="365125"/>
          </a:xfrm>
        </p:spPr>
        <p:txBody>
          <a:bodyPr/>
          <a:lstStyle/>
          <a:p>
            <a:fld id="{8FB26B0F-8A66-4659-A11F-D73CACC89E05}" type="datetime5">
              <a:rPr lang="en-US" b="1" smtClean="0"/>
              <a:t>2-Jan-21</a:t>
            </a:fld>
            <a:endParaRPr lang="ar-AE" b="1" dirty="0"/>
          </a:p>
        </p:txBody>
      </p:sp>
      <p:sp>
        <p:nvSpPr>
          <p:cNvPr id="8" name="Date Placeholder 10">
            <a:extLst>
              <a:ext uri="{FF2B5EF4-FFF2-40B4-BE49-F238E27FC236}">
                <a16:creationId xmlns:a16="http://schemas.microsoft.com/office/drawing/2014/main" id="{7408812B-21FD-49E5-9878-0BEF57D72CD2}"/>
              </a:ext>
            </a:extLst>
          </p:cNvPr>
          <p:cNvSpPr txBox="1">
            <a:spLocks/>
          </p:cNvSpPr>
          <p:nvPr/>
        </p:nvSpPr>
        <p:spPr>
          <a:xfrm>
            <a:off x="9552275" y="3155155"/>
            <a:ext cx="2639725" cy="365125"/>
          </a:xfrm>
          <a:prstGeom prst="rect">
            <a:avLst/>
          </a:prstGeom>
        </p:spPr>
        <p:txBody>
          <a:bodyPr/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BH" b="1" dirty="0"/>
              <a:t>المتتاليات والمتسلسلات </a:t>
            </a:r>
          </a:p>
          <a:p>
            <a:pPr algn="ctr"/>
            <a:r>
              <a:rPr lang="ar-BH" b="1" dirty="0"/>
              <a:t>الهندسية </a:t>
            </a:r>
            <a:endParaRPr lang="ar-AE" b="1" dirty="0"/>
          </a:p>
        </p:txBody>
      </p:sp>
      <p:sp>
        <p:nvSpPr>
          <p:cNvPr id="9" name="Date Placeholder 10">
            <a:extLst>
              <a:ext uri="{FF2B5EF4-FFF2-40B4-BE49-F238E27FC236}">
                <a16:creationId xmlns:a16="http://schemas.microsoft.com/office/drawing/2014/main" id="{A1FB150F-550B-46AA-AA84-2F3A8D3B3542}"/>
              </a:ext>
            </a:extLst>
          </p:cNvPr>
          <p:cNvSpPr txBox="1">
            <a:spLocks/>
          </p:cNvSpPr>
          <p:nvPr/>
        </p:nvSpPr>
        <p:spPr>
          <a:xfrm>
            <a:off x="9432879" y="4699793"/>
            <a:ext cx="2639725" cy="1254009"/>
          </a:xfrm>
          <a:prstGeom prst="rect">
            <a:avLst/>
          </a:prstGeom>
        </p:spPr>
        <p:txBody>
          <a:bodyPr/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ar-BH" b="1" dirty="0"/>
              <a:t>استخدام المتتاليات   والمتسلسلات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BH" b="1" dirty="0"/>
              <a:t>إيجاد مجاميع المتسلسلات الهندسية </a:t>
            </a:r>
            <a:endParaRPr lang="ar-AE" b="1" dirty="0"/>
          </a:p>
        </p:txBody>
      </p:sp>
    </p:spTree>
    <p:extLst>
      <p:ext uri="{BB962C8B-B14F-4D97-AF65-F5344CB8AC3E}">
        <p14:creationId xmlns:p14="http://schemas.microsoft.com/office/powerpoint/2010/main" val="12893030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مصادر و أدوات التعلم عن بعد | جامعة قطر">
            <a:extLst>
              <a:ext uri="{FF2B5EF4-FFF2-40B4-BE49-F238E27FC236}">
                <a16:creationId xmlns:a16="http://schemas.microsoft.com/office/drawing/2014/main" id="{B8117BA0-C877-46CB-A588-BAEBA5C637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8" t="3499" r="51555" b="7501"/>
          <a:stretch/>
        </p:blipFill>
        <p:spPr bwMode="auto">
          <a:xfrm>
            <a:off x="269823" y="194873"/>
            <a:ext cx="9033656" cy="6445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26F35D8-9A24-4BF5-9607-57344D72181F}"/>
              </a:ext>
            </a:extLst>
          </p:cNvPr>
          <p:cNvSpPr/>
          <p:nvPr/>
        </p:nvSpPr>
        <p:spPr>
          <a:xfrm>
            <a:off x="403299" y="217357"/>
            <a:ext cx="3776854" cy="210057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685800" marR="0" lvl="0" indent="-68580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ar-EG" sz="3300" b="1" i="0" u="none" strike="noStrike" kern="1200" cap="none" spc="0" normalizeH="0" baseline="0" noProof="0" dirty="0">
                <a:ln/>
                <a:solidFill>
                  <a:srgbClr val="4472C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بَوابَة التَّعلم  الذَّكي</a:t>
            </a:r>
            <a:r>
              <a:rPr kumimoji="0" lang="ar-AE" sz="3300" b="1" i="0" u="none" strike="noStrike" kern="1200" cap="none" spc="0" normalizeH="0" baseline="0" noProof="0" dirty="0">
                <a:ln/>
                <a:solidFill>
                  <a:srgbClr val="4472C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.</a:t>
            </a:r>
            <a:r>
              <a:rPr kumimoji="0" lang="ar-EG" sz="3300" b="1" i="0" u="none" strike="noStrike" kern="1200" cap="none" spc="0" normalizeH="0" baseline="0" noProof="0" dirty="0">
                <a:ln/>
                <a:solidFill>
                  <a:srgbClr val="4472C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</a:p>
          <a:p>
            <a:pPr marL="685800" marR="0" lvl="0" indent="-68580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ar-EG" sz="3300" b="1" i="0" u="none" strike="noStrike" kern="1200" cap="none" spc="0" normalizeH="0" baseline="0" noProof="0" dirty="0">
                <a:ln/>
                <a:solidFill>
                  <a:srgbClr val="4472C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الْكِتاب الإلكتروني</a:t>
            </a:r>
            <a:r>
              <a:rPr kumimoji="0" lang="ar-AE" sz="3300" b="1" i="0" u="none" strike="noStrike" kern="1200" cap="none" spc="0" normalizeH="0" baseline="0" noProof="0" dirty="0">
                <a:ln/>
                <a:solidFill>
                  <a:srgbClr val="4472C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.</a:t>
            </a:r>
            <a:endParaRPr kumimoji="0" lang="ar-EG" sz="3300" b="1" i="0" u="none" strike="noStrike" kern="1200" cap="none" spc="0" normalizeH="0" baseline="0" noProof="0" dirty="0">
              <a:ln/>
              <a:solidFill>
                <a:srgbClr val="4472C4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685800" marR="0" lvl="0" indent="-68580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ar-EG" sz="3300" b="1" i="0" u="none" strike="noStrike" kern="1200" cap="none" spc="0" normalizeH="0" baseline="0" noProof="0" dirty="0">
                <a:ln/>
                <a:solidFill>
                  <a:srgbClr val="4472C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قَلْمُ رَصاص</a:t>
            </a:r>
            <a:r>
              <a:rPr kumimoji="0" lang="ar-AE" sz="3300" b="1" i="0" u="none" strike="noStrike" kern="1200" cap="none" spc="0" normalizeH="0" baseline="0" noProof="0" dirty="0">
                <a:ln/>
                <a:solidFill>
                  <a:srgbClr val="4472C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أو حبر.</a:t>
            </a:r>
            <a:endParaRPr kumimoji="0" lang="ar-EG" sz="3300" b="1" i="0" u="none" strike="noStrike" kern="1200" cap="none" spc="0" normalizeH="0" baseline="0" noProof="0" dirty="0">
              <a:ln/>
              <a:solidFill>
                <a:srgbClr val="4472C4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685800" marR="0" lvl="0" indent="-68580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ar-EG" sz="3300" b="1" i="0" u="none" strike="noStrike" kern="1200" cap="none" spc="0" normalizeH="0" baseline="0" noProof="0" dirty="0">
                <a:ln/>
                <a:solidFill>
                  <a:srgbClr val="4472C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دَفْتَر التَّعلم عَنْ بُعد</a:t>
            </a:r>
            <a:r>
              <a:rPr kumimoji="0" lang="ar-AE" sz="3300" b="1" i="0" u="none" strike="noStrike" kern="1200" cap="none" spc="0" normalizeH="0" baseline="0" noProof="0" dirty="0">
                <a:ln/>
                <a:solidFill>
                  <a:srgbClr val="4472C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93F1D68-4875-4F5E-9E77-0C3A2E49C4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01645" y="2044248"/>
            <a:ext cx="1282336" cy="365125"/>
          </a:xfrm>
        </p:spPr>
        <p:txBody>
          <a:bodyPr/>
          <a:lstStyle/>
          <a:p>
            <a:fld id="{3F7986C0-D748-40F4-A667-A0031CF577DA}" type="datetime5">
              <a:rPr lang="en-US" b="1" smtClean="0"/>
              <a:t>2-Jan-21</a:t>
            </a:fld>
            <a:endParaRPr lang="ar-AE" b="1" dirty="0"/>
          </a:p>
        </p:txBody>
      </p:sp>
      <p:sp>
        <p:nvSpPr>
          <p:cNvPr id="5" name="Date Placeholder 10">
            <a:extLst>
              <a:ext uri="{FF2B5EF4-FFF2-40B4-BE49-F238E27FC236}">
                <a16:creationId xmlns:a16="http://schemas.microsoft.com/office/drawing/2014/main" id="{7E7AB5FA-0955-44A8-AFFC-CAD86378484E}"/>
              </a:ext>
            </a:extLst>
          </p:cNvPr>
          <p:cNvSpPr txBox="1">
            <a:spLocks/>
          </p:cNvSpPr>
          <p:nvPr/>
        </p:nvSpPr>
        <p:spPr>
          <a:xfrm>
            <a:off x="9552275" y="3155155"/>
            <a:ext cx="2639725" cy="365125"/>
          </a:xfrm>
          <a:prstGeom prst="rect">
            <a:avLst/>
          </a:prstGeom>
        </p:spPr>
        <p:txBody>
          <a:bodyPr/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BH" b="1" dirty="0"/>
              <a:t>المتتاليات والمتسلسلات </a:t>
            </a:r>
          </a:p>
          <a:p>
            <a:pPr algn="ctr"/>
            <a:r>
              <a:rPr lang="ar-BH" b="1" dirty="0"/>
              <a:t>الهندسية </a:t>
            </a:r>
            <a:endParaRPr lang="ar-AE" b="1" dirty="0"/>
          </a:p>
        </p:txBody>
      </p:sp>
      <p:sp>
        <p:nvSpPr>
          <p:cNvPr id="8" name="Date Placeholder 10">
            <a:extLst>
              <a:ext uri="{FF2B5EF4-FFF2-40B4-BE49-F238E27FC236}">
                <a16:creationId xmlns:a16="http://schemas.microsoft.com/office/drawing/2014/main" id="{3A51EDAC-2024-4809-B63A-2F3332CC7ACC}"/>
              </a:ext>
            </a:extLst>
          </p:cNvPr>
          <p:cNvSpPr txBox="1">
            <a:spLocks/>
          </p:cNvSpPr>
          <p:nvPr/>
        </p:nvSpPr>
        <p:spPr>
          <a:xfrm>
            <a:off x="9432879" y="4699793"/>
            <a:ext cx="2639725" cy="1254009"/>
          </a:xfrm>
          <a:prstGeom prst="rect">
            <a:avLst/>
          </a:prstGeom>
        </p:spPr>
        <p:txBody>
          <a:bodyPr/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ar-BH" b="1" dirty="0"/>
              <a:t>استخدام المتتاليات   والمتسلسلات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BH" b="1" dirty="0"/>
              <a:t>إيجاد مجاميع المتسلسلات الهندسية </a:t>
            </a:r>
            <a:endParaRPr lang="ar-AE" b="1" dirty="0"/>
          </a:p>
        </p:txBody>
      </p:sp>
    </p:spTree>
    <p:extLst>
      <p:ext uri="{BB962C8B-B14F-4D97-AF65-F5344CB8AC3E}">
        <p14:creationId xmlns:p14="http://schemas.microsoft.com/office/powerpoint/2010/main" val="24410032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E1BA0EB8-07DF-4434-8E50-CD35DA89B3C7}"/>
              </a:ext>
            </a:extLst>
          </p:cNvPr>
          <p:cNvSpPr/>
          <p:nvPr/>
        </p:nvSpPr>
        <p:spPr>
          <a:xfrm>
            <a:off x="0" y="0"/>
            <a:ext cx="9529763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" name="مجموعة 1">
            <a:extLst>
              <a:ext uri="{FF2B5EF4-FFF2-40B4-BE49-F238E27FC236}">
                <a16:creationId xmlns:a16="http://schemas.microsoft.com/office/drawing/2014/main" id="{D03E57A9-F840-477B-B154-DEF69B4AA565}"/>
              </a:ext>
            </a:extLst>
          </p:cNvPr>
          <p:cNvGrpSpPr/>
          <p:nvPr/>
        </p:nvGrpSpPr>
        <p:grpSpPr>
          <a:xfrm>
            <a:off x="155223" y="707886"/>
            <a:ext cx="7020116" cy="5993360"/>
            <a:chOff x="817354" y="1188880"/>
            <a:chExt cx="6740992" cy="4405379"/>
          </a:xfrm>
        </p:grpSpPr>
        <p:pic>
          <p:nvPicPr>
            <p:cNvPr id="12" name="Content Placeholder 6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E1D29A7E-7AD7-410A-A403-FAEAAE78A8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706" r="5731"/>
            <a:stretch/>
          </p:blipFill>
          <p:spPr bwMode="auto">
            <a:xfrm>
              <a:off x="817354" y="1188880"/>
              <a:ext cx="6737781" cy="2648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0ECE8AC-9D37-4B97-BA0F-4FF58E1CC039}"/>
                </a:ext>
              </a:extLst>
            </p:cNvPr>
            <p:cNvSpPr/>
            <p:nvPr/>
          </p:nvSpPr>
          <p:spPr>
            <a:xfrm>
              <a:off x="5524625" y="4938050"/>
              <a:ext cx="1610140" cy="402991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13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عدم فتح المايك إلا </a:t>
              </a:r>
              <a:r>
                <a:rPr kumimoji="0" lang="ar-AE" sz="135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إذا طلب </a:t>
              </a:r>
              <a:r>
                <a:rPr kumimoji="0" lang="ar-AE" sz="13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المعلم منك ذلك </a:t>
              </a:r>
              <a:endPara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489B614-65C4-4D01-873D-1C79BAF3969F}"/>
                </a:ext>
              </a:extLst>
            </p:cNvPr>
            <p:cNvSpPr/>
            <p:nvPr/>
          </p:nvSpPr>
          <p:spPr>
            <a:xfrm>
              <a:off x="5535582" y="4295402"/>
              <a:ext cx="1610140" cy="636105"/>
            </a:xfrm>
            <a:prstGeom prst="rect">
              <a:avLst/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A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A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5" name="Picture 14" descr="الميكروفون المراسل ميكروفون جميل ميكروفون مرسوم يدويًا ميكروفون ...">
              <a:extLst>
                <a:ext uri="{FF2B5EF4-FFF2-40B4-BE49-F238E27FC236}">
                  <a16:creationId xmlns:a16="http://schemas.microsoft.com/office/drawing/2014/main" id="{385848E8-4C2F-4F5D-8858-9410C41B7D80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0308" y="4349672"/>
              <a:ext cx="1520687" cy="47211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7561D00-5477-4A2B-939E-B6D1D9A09062}"/>
                </a:ext>
              </a:extLst>
            </p:cNvPr>
            <p:cNvSpPr/>
            <p:nvPr/>
          </p:nvSpPr>
          <p:spPr>
            <a:xfrm>
              <a:off x="3424767" y="4389990"/>
              <a:ext cx="1689641" cy="655984"/>
            </a:xfrm>
            <a:prstGeom prst="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7" name="Picture 16" descr="ورقة, دفتر, الكرتون صورة بابوا نيو غينيا">
              <a:extLst>
                <a:ext uri="{FF2B5EF4-FFF2-40B4-BE49-F238E27FC236}">
                  <a16:creationId xmlns:a16="http://schemas.microsoft.com/office/drawing/2014/main" id="{844E6CC2-2CF2-49CC-8F77-3C8817BCDA70}"/>
                </a:ext>
              </a:extLst>
            </p:cNvPr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9519" y="4389990"/>
              <a:ext cx="1100138" cy="50938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0FF6FCB-A428-467B-AA62-B4E355C6133B}"/>
                </a:ext>
              </a:extLst>
            </p:cNvPr>
            <p:cNvSpPr/>
            <p:nvPr/>
          </p:nvSpPr>
          <p:spPr>
            <a:xfrm>
              <a:off x="3411913" y="4960409"/>
              <a:ext cx="1689641" cy="358271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13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تسجيل الملاحظات المهمة أثناء عرض الدرس </a:t>
              </a:r>
              <a:endPara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161495EC-0D62-4C2C-9B48-63CB9BACF484}"/>
                </a:ext>
              </a:extLst>
            </p:cNvPr>
            <p:cNvSpPr/>
            <p:nvPr/>
          </p:nvSpPr>
          <p:spPr>
            <a:xfrm>
              <a:off x="5004273" y="5123623"/>
              <a:ext cx="505660" cy="454715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8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278D309-41EE-48CF-AA04-F5E91B10A9E7}"/>
                </a:ext>
              </a:extLst>
            </p:cNvPr>
            <p:cNvSpPr/>
            <p:nvPr/>
          </p:nvSpPr>
          <p:spPr>
            <a:xfrm>
              <a:off x="7052686" y="5051569"/>
              <a:ext cx="505660" cy="454715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7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D5B2728-BD28-4C16-BFE3-8ED66A1ECB21}"/>
                </a:ext>
              </a:extLst>
            </p:cNvPr>
            <p:cNvSpPr/>
            <p:nvPr/>
          </p:nvSpPr>
          <p:spPr>
            <a:xfrm>
              <a:off x="1349638" y="4270785"/>
              <a:ext cx="1689641" cy="655985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2" name="Picture 21" descr="زجاجة ماء, زجاجة ماء, لينة زجاجة, المياه المعدنية PNG صورة للتحميل ...">
              <a:extLst>
                <a:ext uri="{FF2B5EF4-FFF2-40B4-BE49-F238E27FC236}">
                  <a16:creationId xmlns:a16="http://schemas.microsoft.com/office/drawing/2014/main" id="{AF29CC0C-70FF-4110-8B80-B72099340FCE}"/>
                </a:ext>
              </a:extLst>
            </p:cNvPr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660"/>
            <a:stretch/>
          </p:blipFill>
          <p:spPr bwMode="auto">
            <a:xfrm>
              <a:off x="1544824" y="4327308"/>
              <a:ext cx="1337942" cy="51684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A263555-F52C-4533-9333-996CF576DA80}"/>
                </a:ext>
              </a:extLst>
            </p:cNvPr>
            <p:cNvSpPr/>
            <p:nvPr/>
          </p:nvSpPr>
          <p:spPr>
            <a:xfrm>
              <a:off x="1349638" y="4944487"/>
              <a:ext cx="1689641" cy="358271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13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إزالة جميع السوائل القريبة منك عند بدء التعلم </a:t>
              </a:r>
              <a:endPara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653376EA-44DE-46D4-8E57-06340D778772}"/>
                </a:ext>
              </a:extLst>
            </p:cNvPr>
            <p:cNvSpPr/>
            <p:nvPr/>
          </p:nvSpPr>
          <p:spPr>
            <a:xfrm>
              <a:off x="2862086" y="5139544"/>
              <a:ext cx="505660" cy="454715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9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6" name="Picture 25" descr="A picture containing box, game, table&#10;&#10;Description automatically generated">
            <a:extLst>
              <a:ext uri="{FF2B5EF4-FFF2-40B4-BE49-F238E27FC236}">
                <a16:creationId xmlns:a16="http://schemas.microsoft.com/office/drawing/2014/main" id="{D7D132C7-92E5-48D7-A879-0D789ECB6CD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37" t="8957"/>
          <a:stretch/>
        </p:blipFill>
        <p:spPr>
          <a:xfrm>
            <a:off x="7175339" y="3056709"/>
            <a:ext cx="2345394" cy="376203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17864CA-35D0-4F24-A351-39ED52DFFEB9}"/>
              </a:ext>
            </a:extLst>
          </p:cNvPr>
          <p:cNvSpPr txBox="1"/>
          <p:nvPr/>
        </p:nvSpPr>
        <p:spPr>
          <a:xfrm>
            <a:off x="4870241" y="0"/>
            <a:ext cx="53728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0" i="0" u="sng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قوانين التعلم عن بعد</a:t>
            </a:r>
            <a:r>
              <a:rPr kumimoji="0" lang="ar-SA" sz="4000" b="0" i="0" u="sng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  <a:r>
              <a:rPr kumimoji="0" lang="ar-AE" sz="4000" b="0" i="0" u="sng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BD08EC-631E-483A-A143-EFB4633A01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92033" y="2053356"/>
            <a:ext cx="1391947" cy="365125"/>
          </a:xfrm>
        </p:spPr>
        <p:txBody>
          <a:bodyPr/>
          <a:lstStyle/>
          <a:p>
            <a:fld id="{023FF0D1-C97E-4574-B5FE-D51A9910BBBE}" type="datetime5">
              <a:rPr lang="en-US" b="1" smtClean="0"/>
              <a:t>2-Jan-21</a:t>
            </a:fld>
            <a:endParaRPr lang="ar-AE" b="1" dirty="0"/>
          </a:p>
        </p:txBody>
      </p:sp>
      <p:sp>
        <p:nvSpPr>
          <p:cNvPr id="25" name="Date Placeholder 10">
            <a:extLst>
              <a:ext uri="{FF2B5EF4-FFF2-40B4-BE49-F238E27FC236}">
                <a16:creationId xmlns:a16="http://schemas.microsoft.com/office/drawing/2014/main" id="{D38AD14D-8CAC-4DC0-A690-E94FA73D76FE}"/>
              </a:ext>
            </a:extLst>
          </p:cNvPr>
          <p:cNvSpPr txBox="1">
            <a:spLocks/>
          </p:cNvSpPr>
          <p:nvPr/>
        </p:nvSpPr>
        <p:spPr>
          <a:xfrm>
            <a:off x="9552275" y="3155155"/>
            <a:ext cx="2639725" cy="365125"/>
          </a:xfrm>
          <a:prstGeom prst="rect">
            <a:avLst/>
          </a:prstGeom>
        </p:spPr>
        <p:txBody>
          <a:bodyPr/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BH" b="1" dirty="0"/>
              <a:t>المتتاليات والمتسلسلات </a:t>
            </a:r>
          </a:p>
          <a:p>
            <a:pPr algn="ctr"/>
            <a:r>
              <a:rPr lang="ar-BH" b="1" dirty="0"/>
              <a:t>الهندسية </a:t>
            </a:r>
            <a:endParaRPr lang="ar-AE" b="1" dirty="0"/>
          </a:p>
        </p:txBody>
      </p:sp>
      <p:sp>
        <p:nvSpPr>
          <p:cNvPr id="28" name="Date Placeholder 10">
            <a:extLst>
              <a:ext uri="{FF2B5EF4-FFF2-40B4-BE49-F238E27FC236}">
                <a16:creationId xmlns:a16="http://schemas.microsoft.com/office/drawing/2014/main" id="{D963F0AE-B2E9-4BBE-95A1-547B8C92949F}"/>
              </a:ext>
            </a:extLst>
          </p:cNvPr>
          <p:cNvSpPr txBox="1">
            <a:spLocks/>
          </p:cNvSpPr>
          <p:nvPr/>
        </p:nvSpPr>
        <p:spPr>
          <a:xfrm>
            <a:off x="9432879" y="4699793"/>
            <a:ext cx="2639725" cy="1254009"/>
          </a:xfrm>
          <a:prstGeom prst="rect">
            <a:avLst/>
          </a:prstGeom>
        </p:spPr>
        <p:txBody>
          <a:bodyPr/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ar-BH" b="1" dirty="0"/>
              <a:t>استخدام المتتاليات   والمتسلسلات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BH" b="1" dirty="0"/>
              <a:t>إيجاد مجاميع المتسلسلات الهندسية </a:t>
            </a:r>
            <a:endParaRPr lang="ar-AE" b="1" dirty="0"/>
          </a:p>
        </p:txBody>
      </p:sp>
    </p:spTree>
    <p:extLst>
      <p:ext uri="{BB962C8B-B14F-4D97-AF65-F5344CB8AC3E}">
        <p14:creationId xmlns:p14="http://schemas.microsoft.com/office/powerpoint/2010/main" val="179537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نعم للعودة للمدرسة">
            <a:hlinkClick r:id="" action="ppaction://media"/>
            <a:extLst>
              <a:ext uri="{FF2B5EF4-FFF2-40B4-BE49-F238E27FC236}">
                <a16:creationId xmlns:a16="http://schemas.microsoft.com/office/drawing/2014/main" id="{112C1827-48A7-4221-A74C-BEABC919EF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4137" y="444137"/>
            <a:ext cx="8503920" cy="563520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C2F484-ED53-4ABE-A370-E6495B022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DE2C7-EB96-477D-8A87-C563627A3153}" type="datetime5">
              <a:rPr lang="en-US" smtClean="0"/>
              <a:t>2-Jan-21</a:t>
            </a:fld>
            <a:endParaRPr lang="en-US" dirty="0"/>
          </a:p>
        </p:txBody>
      </p:sp>
      <p:sp>
        <p:nvSpPr>
          <p:cNvPr id="6" name="Date Placeholder 10">
            <a:extLst>
              <a:ext uri="{FF2B5EF4-FFF2-40B4-BE49-F238E27FC236}">
                <a16:creationId xmlns:a16="http://schemas.microsoft.com/office/drawing/2014/main" id="{40B91D99-ECDF-4540-90C2-B49AFE0B639E}"/>
              </a:ext>
            </a:extLst>
          </p:cNvPr>
          <p:cNvSpPr txBox="1">
            <a:spLocks/>
          </p:cNvSpPr>
          <p:nvPr/>
        </p:nvSpPr>
        <p:spPr>
          <a:xfrm>
            <a:off x="9875518" y="2094054"/>
            <a:ext cx="1243149" cy="365125"/>
          </a:xfrm>
        </p:spPr>
        <p:txBody>
          <a:bodyPr/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136AE20-2819-4673-986C-7AA84B1C9587}" type="datetime5">
              <a:rPr lang="en-US" b="1" smtClean="0"/>
              <a:pPr/>
              <a:t>2-Jan-21</a:t>
            </a:fld>
            <a:endParaRPr lang="ar-AE" b="1" dirty="0"/>
          </a:p>
        </p:txBody>
      </p:sp>
      <p:sp>
        <p:nvSpPr>
          <p:cNvPr id="5" name="Date Placeholder 10">
            <a:extLst>
              <a:ext uri="{FF2B5EF4-FFF2-40B4-BE49-F238E27FC236}">
                <a16:creationId xmlns:a16="http://schemas.microsoft.com/office/drawing/2014/main" id="{037EAB8D-1D6C-4953-BAAE-59C85BC4E3D7}"/>
              </a:ext>
            </a:extLst>
          </p:cNvPr>
          <p:cNvSpPr txBox="1">
            <a:spLocks/>
          </p:cNvSpPr>
          <p:nvPr/>
        </p:nvSpPr>
        <p:spPr>
          <a:xfrm>
            <a:off x="9552275" y="3155155"/>
            <a:ext cx="2639725" cy="365125"/>
          </a:xfrm>
          <a:prstGeom prst="rect">
            <a:avLst/>
          </a:prstGeom>
        </p:spPr>
        <p:txBody>
          <a:bodyPr/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BH" b="1" dirty="0"/>
              <a:t>المتتاليات والمتسلسلات </a:t>
            </a:r>
          </a:p>
          <a:p>
            <a:pPr algn="ctr"/>
            <a:r>
              <a:rPr lang="ar-BH" b="1" dirty="0"/>
              <a:t>الهندسية </a:t>
            </a:r>
            <a:endParaRPr lang="ar-AE" b="1" dirty="0"/>
          </a:p>
        </p:txBody>
      </p:sp>
      <p:sp>
        <p:nvSpPr>
          <p:cNvPr id="7" name="Date Placeholder 10">
            <a:extLst>
              <a:ext uri="{FF2B5EF4-FFF2-40B4-BE49-F238E27FC236}">
                <a16:creationId xmlns:a16="http://schemas.microsoft.com/office/drawing/2014/main" id="{D50241AB-7E1A-4AF8-80E5-2A83F8E41863}"/>
              </a:ext>
            </a:extLst>
          </p:cNvPr>
          <p:cNvSpPr txBox="1">
            <a:spLocks/>
          </p:cNvSpPr>
          <p:nvPr/>
        </p:nvSpPr>
        <p:spPr>
          <a:xfrm>
            <a:off x="9432879" y="4699793"/>
            <a:ext cx="2639725" cy="1254009"/>
          </a:xfrm>
          <a:prstGeom prst="rect">
            <a:avLst/>
          </a:prstGeom>
        </p:spPr>
        <p:txBody>
          <a:bodyPr/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ar-BH" b="1" dirty="0"/>
              <a:t>استخدام المتتاليات   والمتسلسلات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BH" b="1" dirty="0"/>
              <a:t>إيجاد مجاميع المتسلسلات الهندسية </a:t>
            </a:r>
            <a:endParaRPr lang="ar-AE" b="1" dirty="0"/>
          </a:p>
        </p:txBody>
      </p:sp>
    </p:spTree>
    <p:extLst>
      <p:ext uri="{BB962C8B-B14F-4D97-AF65-F5344CB8AC3E}">
        <p14:creationId xmlns:p14="http://schemas.microsoft.com/office/powerpoint/2010/main" val="4294260695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44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DB2FA3E4-6716-40D3-899B-2517B4BF43E4}"/>
              </a:ext>
            </a:extLst>
          </p:cNvPr>
          <p:cNvSpPr/>
          <p:nvPr/>
        </p:nvSpPr>
        <p:spPr>
          <a:xfrm>
            <a:off x="0" y="0"/>
            <a:ext cx="9529763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2" descr="Széllel szemben,Tornagyakorlat,Ez könnyebb,Csöpög a csap,Itt volt ...">
            <a:extLst>
              <a:ext uri="{FF2B5EF4-FFF2-40B4-BE49-F238E27FC236}">
                <a16:creationId xmlns:a16="http://schemas.microsoft.com/office/drawing/2014/main" id="{0D543657-E0F2-496E-98B0-08101A6CC36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0131" flipH="1">
            <a:off x="7511853" y="560105"/>
            <a:ext cx="1708023" cy="230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مجموعة 9">
            <a:extLst>
              <a:ext uri="{FF2B5EF4-FFF2-40B4-BE49-F238E27FC236}">
                <a16:creationId xmlns:a16="http://schemas.microsoft.com/office/drawing/2014/main" id="{D0C87540-9D08-4DE4-B683-CBE8BB2EDBD5}"/>
              </a:ext>
            </a:extLst>
          </p:cNvPr>
          <p:cNvGrpSpPr/>
          <p:nvPr/>
        </p:nvGrpSpPr>
        <p:grpSpPr>
          <a:xfrm>
            <a:off x="3553699" y="322147"/>
            <a:ext cx="2542301" cy="769440"/>
            <a:chOff x="9630900" y="-259549"/>
            <a:chExt cx="2519680" cy="772077"/>
          </a:xfrm>
        </p:grpSpPr>
        <p:pic>
          <p:nvPicPr>
            <p:cNvPr id="15" name="Picture 2" descr="طيف الخلفية - تحميل إلى هاتفك النقال من PHONEKY">
              <a:extLst>
                <a:ext uri="{FF2B5EF4-FFF2-40B4-BE49-F238E27FC236}">
                  <a16:creationId xmlns:a16="http://schemas.microsoft.com/office/drawing/2014/main" id="{DAAAC6B1-8DEC-47D7-AF84-945366C6DC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30900" y="-259549"/>
              <a:ext cx="2519680" cy="77207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: Rounded Corners 27">
              <a:extLst>
                <a:ext uri="{FF2B5EF4-FFF2-40B4-BE49-F238E27FC236}">
                  <a16:creationId xmlns:a16="http://schemas.microsoft.com/office/drawing/2014/main" id="{77A08858-7C26-4CF8-B08D-0AD61CF7E592}"/>
                </a:ext>
              </a:extLst>
            </p:cNvPr>
            <p:cNvSpPr/>
            <p:nvPr/>
          </p:nvSpPr>
          <p:spPr>
            <a:xfrm>
              <a:off x="9839270" y="-202840"/>
              <a:ext cx="2102939" cy="65866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3600" b="1" dirty="0">
                  <a:solidFill>
                    <a:schemeClr val="bg1"/>
                  </a:solidFill>
                  <a:cs typeface="(AH) Manal Black" pitchFamily="2" charset="-78"/>
                </a:rPr>
                <a:t>تهيئة حافزة</a:t>
              </a:r>
              <a:endParaRPr lang="ar-AE" sz="3600" b="1" dirty="0">
                <a:solidFill>
                  <a:schemeClr val="bg1"/>
                </a:solidFill>
                <a:cs typeface="(AH) Manal Black" pitchFamily="2" charset="-78"/>
              </a:endParaRPr>
            </a:p>
          </p:txBody>
        </p:sp>
      </p:grpSp>
      <p:sp>
        <p:nvSpPr>
          <p:cNvPr id="16" name="Date Placeholder 10">
            <a:extLst>
              <a:ext uri="{FF2B5EF4-FFF2-40B4-BE49-F238E27FC236}">
                <a16:creationId xmlns:a16="http://schemas.microsoft.com/office/drawing/2014/main" id="{724D883A-981B-4213-8934-F99B3C605F5E}"/>
              </a:ext>
            </a:extLst>
          </p:cNvPr>
          <p:cNvSpPr txBox="1">
            <a:spLocks/>
          </p:cNvSpPr>
          <p:nvPr/>
        </p:nvSpPr>
        <p:spPr>
          <a:xfrm>
            <a:off x="9875518" y="2094054"/>
            <a:ext cx="1243149" cy="365125"/>
          </a:xfrm>
          <a:prstGeom prst="rect">
            <a:avLst/>
          </a:prstGeom>
        </p:spPr>
        <p:txBody>
          <a:bodyPr/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136AE20-2819-4673-986C-7AA84B1C9587}" type="datetime5">
              <a:rPr lang="en-US" b="1" smtClean="0"/>
              <a:pPr/>
              <a:t>2-Jan-21</a:t>
            </a:fld>
            <a:endParaRPr lang="ar-AE" b="1" dirty="0"/>
          </a:p>
        </p:txBody>
      </p:sp>
      <p:sp>
        <p:nvSpPr>
          <p:cNvPr id="9" name="مربع نص 1">
            <a:extLst>
              <a:ext uri="{FF2B5EF4-FFF2-40B4-BE49-F238E27FC236}">
                <a16:creationId xmlns:a16="http://schemas.microsoft.com/office/drawing/2014/main" id="{63D1A484-6917-411F-B986-D896E3763C76}"/>
              </a:ext>
            </a:extLst>
          </p:cNvPr>
          <p:cNvSpPr txBox="1"/>
          <p:nvPr/>
        </p:nvSpPr>
        <p:spPr>
          <a:xfrm>
            <a:off x="414774" y="1031503"/>
            <a:ext cx="8534400" cy="406797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200000"/>
              </a:lnSpc>
            </a:pPr>
            <a:r>
              <a:rPr lang="ar-AE" sz="4800" b="1" dirty="0">
                <a:latin typeface="El Maidan _ MagdySoliman" pitchFamily="2" charset="-78"/>
                <a:cs typeface="El Maidan _ MagdySoliman" pitchFamily="2" charset="-78"/>
              </a:rPr>
              <a:t>هل المتتاليات التالية حسابية أم لا</a:t>
            </a:r>
          </a:p>
          <a:p>
            <a:pPr algn="ctr">
              <a:lnSpc>
                <a:spcPct val="200000"/>
              </a:lnSpc>
            </a:pPr>
            <a:r>
              <a:rPr lang="en-US" sz="4400" b="1" dirty="0">
                <a:latin typeface="El Maidan _ MagdySoliman" pitchFamily="2" charset="-78"/>
                <a:cs typeface="El Maidan _ MagdySoliman" pitchFamily="2" charset="-78"/>
              </a:rPr>
              <a:t>1)  2 , 5 , 8 , 11 ,14 , …</a:t>
            </a:r>
            <a:r>
              <a:rPr lang="ar-BH" sz="4400" b="1" dirty="0">
                <a:latin typeface="El Maidan _ MagdySoliman" pitchFamily="2" charset="-78"/>
                <a:cs typeface="El Maidan _ MagdySoliman" pitchFamily="2" charset="-78"/>
              </a:rPr>
              <a:t>   </a:t>
            </a:r>
            <a:endParaRPr lang="ar-AE" sz="4400" b="1" dirty="0">
              <a:latin typeface="El Maidan _ MagdySoliman" pitchFamily="2" charset="-78"/>
              <a:cs typeface="El Maidan _ MagdySoliman" pitchFamily="2" charset="-78"/>
            </a:endParaRPr>
          </a:p>
          <a:p>
            <a:pPr algn="ctr">
              <a:lnSpc>
                <a:spcPct val="200000"/>
              </a:lnSpc>
            </a:pPr>
            <a:r>
              <a:rPr lang="en-US" sz="4400" b="1" dirty="0">
                <a:latin typeface="El Maidan _ MagdySoliman" pitchFamily="2" charset="-78"/>
                <a:cs typeface="El Maidan _ MagdySoliman" pitchFamily="2" charset="-78"/>
              </a:rPr>
              <a:t>2) 3 , 6 , 12 , 24 , 48 , …</a:t>
            </a:r>
            <a:r>
              <a:rPr lang="ar-BH" sz="4400" b="1" dirty="0">
                <a:latin typeface="El Maidan _ MagdySoliman" pitchFamily="2" charset="-78"/>
                <a:cs typeface="El Maidan _ MagdySoliman" pitchFamily="2" charset="-78"/>
              </a:rPr>
              <a:t>    </a:t>
            </a:r>
            <a:endParaRPr lang="ar-AE" sz="4400" b="1" dirty="0">
              <a:latin typeface="El Maidan _ MagdySoliman" pitchFamily="2" charset="-78"/>
              <a:cs typeface="El Maidan _ MagdySoliman" pitchFamily="2" charset="-78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4903355-E309-4F1E-8E98-1A72DA5BF2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4902325"/>
            <a:ext cx="2383986" cy="184834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410B61C-3787-4D5C-904C-FA35CEAF7DFC}"/>
              </a:ext>
            </a:extLst>
          </p:cNvPr>
          <p:cNvGrpSpPr/>
          <p:nvPr/>
        </p:nvGrpSpPr>
        <p:grpSpPr>
          <a:xfrm>
            <a:off x="2899671" y="5372432"/>
            <a:ext cx="5299374" cy="968395"/>
            <a:chOff x="2899671" y="5243840"/>
            <a:chExt cx="5299374" cy="968395"/>
          </a:xfrm>
        </p:grpSpPr>
        <p:pic>
          <p:nvPicPr>
            <p:cNvPr id="8" name="Picture 7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15106FCA-CA9C-40F7-BE17-F4BDBADBE7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7" t="44199" r="6389" b="44176"/>
            <a:stretch/>
          </p:blipFill>
          <p:spPr>
            <a:xfrm>
              <a:off x="2899671" y="5518003"/>
              <a:ext cx="5299374" cy="694232"/>
            </a:xfrm>
            <a:prstGeom prst="rect">
              <a:avLst/>
            </a:prstGeom>
            <a:ln>
              <a:noFill/>
            </a:ln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E472C60A-A5AE-4B6C-A488-94D8EAED06DE}"/>
                </a:ext>
              </a:extLst>
            </p:cNvPr>
            <p:cNvSpPr/>
            <p:nvPr/>
          </p:nvSpPr>
          <p:spPr>
            <a:xfrm>
              <a:off x="3005945" y="5243840"/>
              <a:ext cx="3694893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ar-AE" sz="3200" dirty="0">
                  <a:solidFill>
                    <a:srgbClr val="FF0000"/>
                  </a:solidFill>
                  <a:latin typeface="El Maidan _ MagdySoliman" pitchFamily="2" charset="-78"/>
                  <a:cs typeface="(AH) Manal Black" pitchFamily="2" charset="-78"/>
                </a:rPr>
                <a:t>كيف تم </a:t>
              </a:r>
              <a:r>
                <a:rPr lang="ar-BH" sz="3200" dirty="0">
                  <a:solidFill>
                    <a:srgbClr val="FF0000"/>
                  </a:solidFill>
                  <a:latin typeface="El Maidan _ MagdySoliman" pitchFamily="2" charset="-78"/>
                  <a:cs typeface="(AH) Manal Black" pitchFamily="2" charset="-78"/>
                </a:rPr>
                <a:t>ايجاد</a:t>
              </a:r>
              <a:r>
                <a:rPr lang="ar-AE" sz="3200" dirty="0">
                  <a:solidFill>
                    <a:srgbClr val="FF0000"/>
                  </a:solidFill>
                  <a:latin typeface="El Maidan _ MagdySoliman" pitchFamily="2" charset="-78"/>
                  <a:cs typeface="(AH) Manal Black" pitchFamily="2" charset="-78"/>
                </a:rPr>
                <a:t> المتتالية رقم</a:t>
              </a:r>
              <a:r>
                <a:rPr lang="ar-BH" sz="3200" dirty="0">
                  <a:solidFill>
                    <a:srgbClr val="FF0000"/>
                  </a:solidFill>
                  <a:latin typeface="El Maidan _ MagdySoliman" pitchFamily="2" charset="-78"/>
                  <a:cs typeface="(AH) Manal Black" pitchFamily="2" charset="-78"/>
                </a:rPr>
                <a:t> </a:t>
              </a:r>
              <a:r>
                <a:rPr lang="ar-AE" sz="3200" dirty="0">
                  <a:solidFill>
                    <a:srgbClr val="FF0000"/>
                  </a:solidFill>
                  <a:latin typeface="El Maidan _ MagdySoliman" pitchFamily="2" charset="-78"/>
                  <a:cs typeface="(AH) Manal Black" pitchFamily="2" charset="-78"/>
                </a:rPr>
                <a:t>2</a:t>
              </a:r>
              <a:r>
                <a:rPr lang="ar-BH" sz="3200" dirty="0">
                  <a:solidFill>
                    <a:srgbClr val="FF0000"/>
                  </a:solidFill>
                  <a:latin typeface="El Maidan _ MagdySoliman" pitchFamily="2" charset="-78"/>
                  <a:cs typeface="(AH) Manal Black" pitchFamily="2" charset="-78"/>
                </a:rPr>
                <a:t> ؟</a:t>
              </a:r>
              <a:endParaRPr lang="ar-AE" sz="2800" dirty="0">
                <a:solidFill>
                  <a:srgbClr val="FF0000"/>
                </a:solidFill>
                <a:latin typeface="El Maidan _ MagdySoliman" pitchFamily="2" charset="-78"/>
                <a:cs typeface="(AH) Manal Black" pitchFamily="2" charset="-78"/>
              </a:endParaRPr>
            </a:p>
          </p:txBody>
        </p:sp>
      </p:grpSp>
      <p:sp>
        <p:nvSpPr>
          <p:cNvPr id="19" name="Date Placeholder 10">
            <a:extLst>
              <a:ext uri="{FF2B5EF4-FFF2-40B4-BE49-F238E27FC236}">
                <a16:creationId xmlns:a16="http://schemas.microsoft.com/office/drawing/2014/main" id="{AACAD851-D815-4E67-B347-3FA65CD46FA6}"/>
              </a:ext>
            </a:extLst>
          </p:cNvPr>
          <p:cNvSpPr txBox="1">
            <a:spLocks/>
          </p:cNvSpPr>
          <p:nvPr/>
        </p:nvSpPr>
        <p:spPr>
          <a:xfrm>
            <a:off x="9552275" y="3155155"/>
            <a:ext cx="2639725" cy="365125"/>
          </a:xfrm>
          <a:prstGeom prst="rect">
            <a:avLst/>
          </a:prstGeom>
        </p:spPr>
        <p:txBody>
          <a:bodyPr/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BH" b="1" dirty="0"/>
              <a:t>المتتاليات والمتسلسلات </a:t>
            </a:r>
          </a:p>
          <a:p>
            <a:pPr algn="ctr"/>
            <a:r>
              <a:rPr lang="ar-BH" b="1" dirty="0"/>
              <a:t>الهندسية </a:t>
            </a:r>
            <a:endParaRPr lang="ar-AE" b="1" dirty="0"/>
          </a:p>
        </p:txBody>
      </p:sp>
      <p:sp>
        <p:nvSpPr>
          <p:cNvPr id="20" name="Date Placeholder 10">
            <a:extLst>
              <a:ext uri="{FF2B5EF4-FFF2-40B4-BE49-F238E27FC236}">
                <a16:creationId xmlns:a16="http://schemas.microsoft.com/office/drawing/2014/main" id="{4E051EA8-8F10-4CA1-82F7-A989663B7DB7}"/>
              </a:ext>
            </a:extLst>
          </p:cNvPr>
          <p:cNvSpPr txBox="1">
            <a:spLocks/>
          </p:cNvSpPr>
          <p:nvPr/>
        </p:nvSpPr>
        <p:spPr>
          <a:xfrm>
            <a:off x="9432879" y="4699793"/>
            <a:ext cx="2639725" cy="1254009"/>
          </a:xfrm>
          <a:prstGeom prst="rect">
            <a:avLst/>
          </a:prstGeom>
        </p:spPr>
        <p:txBody>
          <a:bodyPr/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ar-BH" b="1" dirty="0"/>
              <a:t>استخدام المتتاليات   والمتسلسلات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BH" b="1" dirty="0"/>
              <a:t>إيجاد مجاميع المتسلسلات الهندسية </a:t>
            </a:r>
            <a:endParaRPr lang="ar-AE" b="1" dirty="0"/>
          </a:p>
        </p:txBody>
      </p:sp>
    </p:spTree>
    <p:extLst>
      <p:ext uri="{BB962C8B-B14F-4D97-AF65-F5344CB8AC3E}">
        <p14:creationId xmlns:p14="http://schemas.microsoft.com/office/powerpoint/2010/main" val="1816196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8BC42A4-6701-4D59-8DA8-95DBCC6617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12" y="0"/>
            <a:ext cx="9529763" cy="6858000"/>
          </a:xfrm>
          <a:prstGeom prst="rect">
            <a:avLst/>
          </a:prstGeom>
        </p:spPr>
      </p:pic>
      <p:sp>
        <p:nvSpPr>
          <p:cNvPr id="4" name="Date Placeholder 10">
            <a:extLst>
              <a:ext uri="{FF2B5EF4-FFF2-40B4-BE49-F238E27FC236}">
                <a16:creationId xmlns:a16="http://schemas.microsoft.com/office/drawing/2014/main" id="{3081BF8E-0399-44BA-ADE4-E133FC3EAB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75518" y="2094054"/>
            <a:ext cx="1243149" cy="365125"/>
          </a:xfrm>
        </p:spPr>
        <p:txBody>
          <a:bodyPr/>
          <a:lstStyle/>
          <a:p>
            <a:fld id="{4136AE20-2819-4673-986C-7AA84B1C9587}" type="datetime5">
              <a:rPr lang="en-US" b="1" smtClean="0"/>
              <a:t>2-Jan-21</a:t>
            </a:fld>
            <a:endParaRPr lang="ar-AE" b="1" dirty="0"/>
          </a:p>
        </p:txBody>
      </p:sp>
      <p:sp>
        <p:nvSpPr>
          <p:cNvPr id="5" name="Date Placeholder 10">
            <a:extLst>
              <a:ext uri="{FF2B5EF4-FFF2-40B4-BE49-F238E27FC236}">
                <a16:creationId xmlns:a16="http://schemas.microsoft.com/office/drawing/2014/main" id="{38F332C8-873A-41F4-8F52-244AA7E4F98C}"/>
              </a:ext>
            </a:extLst>
          </p:cNvPr>
          <p:cNvSpPr txBox="1">
            <a:spLocks/>
          </p:cNvSpPr>
          <p:nvPr/>
        </p:nvSpPr>
        <p:spPr>
          <a:xfrm>
            <a:off x="1843460" y="2784047"/>
            <a:ext cx="5887865" cy="757437"/>
          </a:xfrm>
          <a:prstGeom prst="rect">
            <a:avLst/>
          </a:prstGeom>
        </p:spPr>
        <p:txBody>
          <a:bodyPr/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BH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المتتاليات والمتسلسلات </a:t>
            </a:r>
          </a:p>
          <a:p>
            <a:pPr algn="ctr"/>
            <a:r>
              <a:rPr lang="ar-BH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الهندسية </a:t>
            </a:r>
            <a:endParaRPr lang="ar-AE" sz="4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6" name="Date Placeholder 10">
            <a:extLst>
              <a:ext uri="{FF2B5EF4-FFF2-40B4-BE49-F238E27FC236}">
                <a16:creationId xmlns:a16="http://schemas.microsoft.com/office/drawing/2014/main" id="{AF9F8217-1AEF-486A-8825-30E3298F0F81}"/>
              </a:ext>
            </a:extLst>
          </p:cNvPr>
          <p:cNvSpPr txBox="1">
            <a:spLocks/>
          </p:cNvSpPr>
          <p:nvPr/>
        </p:nvSpPr>
        <p:spPr>
          <a:xfrm>
            <a:off x="9432879" y="4699793"/>
            <a:ext cx="2639725" cy="1254009"/>
          </a:xfrm>
          <a:prstGeom prst="rect">
            <a:avLst/>
          </a:prstGeom>
        </p:spPr>
        <p:txBody>
          <a:bodyPr/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ar-BH" b="1" dirty="0"/>
              <a:t>استخدام المتتاليات   والمتسلسلات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BH" b="1" dirty="0"/>
              <a:t>إيجاد مجاميع المتسلسلات الهندسية </a:t>
            </a:r>
            <a:endParaRPr lang="ar-AE" b="1" dirty="0"/>
          </a:p>
        </p:txBody>
      </p:sp>
      <p:sp>
        <p:nvSpPr>
          <p:cNvPr id="9" name="Date Placeholder 10">
            <a:extLst>
              <a:ext uri="{FF2B5EF4-FFF2-40B4-BE49-F238E27FC236}">
                <a16:creationId xmlns:a16="http://schemas.microsoft.com/office/drawing/2014/main" id="{9BCA8076-BBC9-48AB-85EA-2FC6CF249FB2}"/>
              </a:ext>
            </a:extLst>
          </p:cNvPr>
          <p:cNvSpPr txBox="1">
            <a:spLocks/>
          </p:cNvSpPr>
          <p:nvPr/>
        </p:nvSpPr>
        <p:spPr>
          <a:xfrm>
            <a:off x="6096000" y="1911491"/>
            <a:ext cx="1243149" cy="365125"/>
          </a:xfrm>
          <a:prstGeom prst="rect">
            <a:avLst/>
          </a:prstGeom>
        </p:spPr>
        <p:txBody>
          <a:bodyPr/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BH" sz="36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8.3</a:t>
            </a:r>
            <a:endParaRPr lang="ar-AE" sz="36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146393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تصميم مخصص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تصميم مخصص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Control xmlns="http://schemas.microsoft.com/VisualStudio/2011/storyboarding/control">
  <Id Name="d0341581-83b1-48b9-b950-d7b79a06b6f8" Revision="1" Stencil="System.MyShapes" StencilVersion="1.0"/>
</Control>
</file>

<file path=customXml/itemProps1.xml><?xml version="1.0" encoding="utf-8"?>
<ds:datastoreItem xmlns:ds="http://schemas.openxmlformats.org/officeDocument/2006/customXml" ds:itemID="{2126991C-938D-4AC3-B56B-1D46DAAEF94A}">
  <ds:schemaRefs>
    <ds:schemaRef ds:uri="http://schemas.microsoft.com/VisualStudio/2011/storyboarding/contro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2966</TotalTime>
  <Words>1150</Words>
  <Application>Microsoft Office PowerPoint</Application>
  <PresentationFormat>Widescreen</PresentationFormat>
  <Paragraphs>354</Paragraphs>
  <Slides>36</Slides>
  <Notes>2</Notes>
  <HiddenSlides>0</HiddenSlides>
  <MMClips>13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36</vt:i4>
      </vt:variant>
    </vt:vector>
  </HeadingPairs>
  <TitlesOfParts>
    <vt:vector size="48" baseType="lpstr">
      <vt:lpstr>Arabic Typesetting</vt:lpstr>
      <vt:lpstr>Arial</vt:lpstr>
      <vt:lpstr>Calibri</vt:lpstr>
      <vt:lpstr>Calibri Light</vt:lpstr>
      <vt:lpstr>Cambria Math</vt:lpstr>
      <vt:lpstr>El Maidan _ MagdySoliman</vt:lpstr>
      <vt:lpstr>Lalezar</vt:lpstr>
      <vt:lpstr>Sakkal Majalla</vt:lpstr>
      <vt:lpstr>Times New Roman</vt:lpstr>
      <vt:lpstr>نسق Office</vt:lpstr>
      <vt:lpstr>تصميم مخصص</vt:lpstr>
      <vt:lpstr>1_تصميم مخصص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eyad awwad</dc:creator>
  <cp:lastModifiedBy>فاطمة محمد اليماحي</cp:lastModifiedBy>
  <cp:revision>242</cp:revision>
  <dcterms:created xsi:type="dcterms:W3CDTF">2020-08-16T08:07:38Z</dcterms:created>
  <dcterms:modified xsi:type="dcterms:W3CDTF">2021-01-02T14:43:15Z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fs.IsStoryboard">
    <vt:bool>true</vt:bool>
  </property>
</Properties>
</file>