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518" r:id="rId2"/>
    <p:sldId id="549" r:id="rId3"/>
    <p:sldId id="524" r:id="rId4"/>
    <p:sldId id="525" r:id="rId5"/>
    <p:sldId id="526" r:id="rId6"/>
    <p:sldId id="529" r:id="rId7"/>
    <p:sldId id="257" r:id="rId8"/>
    <p:sldId id="258" r:id="rId9"/>
    <p:sldId id="545" r:id="rId10"/>
    <p:sldId id="543" r:id="rId11"/>
    <p:sldId id="547" r:id="rId12"/>
    <p:sldId id="262" r:id="rId13"/>
    <p:sldId id="270" r:id="rId14"/>
    <p:sldId id="272" r:id="rId15"/>
    <p:sldId id="539" r:id="rId16"/>
    <p:sldId id="540" r:id="rId17"/>
    <p:sldId id="541" r:id="rId18"/>
    <p:sldId id="548" r:id="rId19"/>
    <p:sldId id="536" r:id="rId20"/>
    <p:sldId id="531" r:id="rId21"/>
    <p:sldId id="527" r:id="rId22"/>
    <p:sldId id="52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32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1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243B7F-DE52-4CF6-9D89-CBAD5969BA68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E2A138-C79A-439B-915D-BEE1ADE065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101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1E3143-8639-47BB-A136-EDAE1A7373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791324-B376-4A2E-B6AC-A4AA76CF84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9CBF52-EB4A-480F-9F84-1FBF41E029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B665F-7D0A-4CB6-9DD5-42649082E2E4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B25503-CFBE-4C4F-8B02-2F13DCA95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CBAC5-FC37-44A6-864E-68C21BD1F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F0B2B-02F4-4DD5-8DC4-65E01113F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3799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A420E-3F49-4E24-8C70-693B90018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94B44A-729D-4A0A-853B-5AFA790F3C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636AFA-E409-4D87-B0D2-810F66AB40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B665F-7D0A-4CB6-9DD5-42649082E2E4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B5366D-91B3-4CE6-B10A-DB05923CC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82C5E2-B9CC-48DB-B8D3-41EB45840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F0B2B-02F4-4DD5-8DC4-65E01113F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392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0EE824-EE64-4E75-8DF5-493D3A76B7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33CDBC-CB7D-46BD-B801-65BF3F19FE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5473AC-44D5-4417-8730-7872F7E21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B665F-7D0A-4CB6-9DD5-42649082E2E4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2DAEA-63E2-467E-90C1-B7CDB595E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5BAFC2-8355-42F6-989C-7F4C7BBE5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F0B2B-02F4-4DD5-8DC4-65E01113F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7078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2FF86-616C-4253-B7FD-6145E0796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114AC0-D787-4E22-B5AF-8135472EC9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F47131-11B8-416C-8A88-A1C2651748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B665F-7D0A-4CB6-9DD5-42649082E2E4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2D5475-604F-4195-8453-BB9FBCA2F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6D64EF-C23C-4050-BB55-E7CD4F66E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F0B2B-02F4-4DD5-8DC4-65E01113F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0177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1B8EB-15BD-417F-AA60-9F1D9AE4C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EEDB9F-2963-48DC-B575-C91319E8DA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4FAADD-4A13-4C52-B698-2B9D3C465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B665F-7D0A-4CB6-9DD5-42649082E2E4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5561E6-986D-4D9C-AB5F-8313EB0D7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C64D99-89B7-4752-80D0-D4DFB1A15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F0B2B-02F4-4DD5-8DC4-65E01113F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2861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F7B1E8-4F8E-433F-9A4B-44FB98B50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5EBF78-29E8-4164-A354-D64D78EBC5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48108D-439C-437B-8561-9893FB7244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20622E-9797-41A0-B31A-BC833FE55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B665F-7D0A-4CB6-9DD5-42649082E2E4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91C258-125E-499B-9D8C-193FA3281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D6F82B-E065-4303-92FD-8E5F043B9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F0B2B-02F4-4DD5-8DC4-65E01113F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6742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3AD6F-41B4-4D37-A469-D65C575CB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58B1D3-06B7-4AC7-A393-2C62019ACE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A149FF-741C-471F-90D9-9163837A28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68ECE8-0FC5-4AD7-9D0D-99E66D24B8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9293C0-6008-4D95-A8AF-CE93EAAA3C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1B7310-AE4C-4617-82A8-3C7E92020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B665F-7D0A-4CB6-9DD5-42649082E2E4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47D9BC7-FE7E-4565-8707-7700EAFA7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B3C5C6-C236-4368-8AD9-B2E818C50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F0B2B-02F4-4DD5-8DC4-65E01113F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5112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990B8-5205-4D4C-B748-F66D35D43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727154-E930-4D5A-8CB6-927228D5D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B665F-7D0A-4CB6-9DD5-42649082E2E4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43E95B-53AD-4730-A325-3608C55B7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9F3DE6-6FB6-481B-A546-37F83FE23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F0B2B-02F4-4DD5-8DC4-65E01113F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640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CC12CC5-475E-4EB3-B472-AA41BEC96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B665F-7D0A-4CB6-9DD5-42649082E2E4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7DC43E-7C3C-420D-84BB-946F597C3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88A577-5FDC-4AE8-A8E4-A8A7983B7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F0B2B-02F4-4DD5-8DC4-65E01113F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202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2AB4C-58FC-4954-BF72-7BA51BE02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9EF7F7-24C6-47A1-8731-84BB39058F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AFF7CA-A487-4C32-A3CD-9CBC28267E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0E66A2-D736-4847-9A20-3FD2BADFAB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B665F-7D0A-4CB6-9DD5-42649082E2E4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9D4E6E-7CC2-41E1-9A98-C99A6701F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9AD75C-AEA8-4F22-B3E9-A886D5955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F0B2B-02F4-4DD5-8DC4-65E01113F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1487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521FD-C441-4F7D-AE44-AB05E4D64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69EC87-D5E8-40FA-BCB6-3625678849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23314E-185B-484D-BC4B-E08C0794DE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1E9788-49AD-4169-ABBC-ACBD96D254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B665F-7D0A-4CB6-9DD5-42649082E2E4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A6454E-9D57-4553-8B65-0010A69D2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D88F4D-507D-40E2-B6E9-49872C5D3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F0B2B-02F4-4DD5-8DC4-65E01113F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241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502CA45-1314-4FC1-A3BF-ED06A6113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D8B440-E6E2-486F-8ABE-EEECF25C4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34E047-663F-417B-AA84-E2D43E18E7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2B665F-7D0A-4CB6-9DD5-42649082E2E4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78AB56-55D5-4643-A9C2-8C6D3E6FD5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D5245-D41C-45B4-8AE6-DD12F8AC38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8F0B2B-02F4-4DD5-8DC4-65E01113F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521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23.png"/><Relationship Id="rId4" Type="http://schemas.openxmlformats.org/officeDocument/2006/relationships/image" Target="../media/image4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25.png"/><Relationship Id="rId4" Type="http://schemas.openxmlformats.org/officeDocument/2006/relationships/image" Target="../media/image4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4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ar/resource/1011828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12" Type="http://schemas.microsoft.com/office/2007/relationships/hdphoto" Target="../media/hdphoto6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5" Type="http://schemas.openxmlformats.org/officeDocument/2006/relationships/image" Target="../media/image4.gif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12.png"/><Relationship Id="rId14" Type="http://schemas.microsoft.com/office/2007/relationships/hdphoto" Target="../media/hdphoto7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5" Type="http://schemas.microsoft.com/office/2007/relationships/hdphoto" Target="../media/hdphoto8.wdp"/><Relationship Id="rId4" Type="http://schemas.openxmlformats.org/officeDocument/2006/relationships/image" Target="../media/image15.png"/><Relationship Id="rId9" Type="http://schemas.openxmlformats.org/officeDocument/2006/relationships/image" Target="../media/image4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wordwall.net/ar/resource/4364199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21.png"/><Relationship Id="rId4" Type="http://schemas.openxmlformats.org/officeDocument/2006/relationships/image" Target="../media/image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E7EAD842-3E50-421C-AF30-8F08364924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754" y="5880879"/>
            <a:ext cx="731520" cy="73152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6A823A4-CB88-471B-A371-17D4DAB3E577}"/>
              </a:ext>
            </a:extLst>
          </p:cNvPr>
          <p:cNvSpPr/>
          <p:nvPr/>
        </p:nvSpPr>
        <p:spPr>
          <a:xfrm>
            <a:off x="2237861" y="929309"/>
            <a:ext cx="7251803" cy="4520635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AB7AC1-3FA0-4B8C-A099-643190FF8BF2}"/>
              </a:ext>
            </a:extLst>
          </p:cNvPr>
          <p:cNvSpPr txBox="1"/>
          <p:nvPr/>
        </p:nvSpPr>
        <p:spPr>
          <a:xfrm>
            <a:off x="2059000" y="2583749"/>
            <a:ext cx="7251803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4000" dirty="0">
                <a:solidFill>
                  <a:srgbClr val="FF0000"/>
                </a:solidFill>
                <a:cs typeface="(AH) Manal Black" pitchFamily="2" charset="-78"/>
              </a:rPr>
              <a:t>أ</a:t>
            </a:r>
            <a:r>
              <a:rPr lang="ar-BH" sz="4000" dirty="0">
                <a:cs typeface="(AH) Manal Black" pitchFamily="2" charset="-78"/>
              </a:rPr>
              <a:t>هْلًا و</a:t>
            </a:r>
            <a:r>
              <a:rPr lang="ar-BH" sz="4000" dirty="0">
                <a:solidFill>
                  <a:srgbClr val="FF0000"/>
                </a:solidFill>
                <a:cs typeface="(AH) Manal Black" pitchFamily="2" charset="-78"/>
              </a:rPr>
              <a:t>َ</a:t>
            </a:r>
            <a:r>
              <a:rPr lang="ar-BH" sz="4000" dirty="0">
                <a:cs typeface="(AH) Manal Black" pitchFamily="2" charset="-78"/>
              </a:rPr>
              <a:t>سْهْلًا بِطُلابي المُبْدِعين.</a:t>
            </a:r>
            <a:endParaRPr lang="en-US" sz="4000" dirty="0">
              <a:cs typeface="(AH) Manal Black" pitchFamily="2" charset="-7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4ABAAF-E30B-4033-A477-53B71CFD8D7D}"/>
              </a:ext>
            </a:extLst>
          </p:cNvPr>
          <p:cNvSpPr txBox="1"/>
          <p:nvPr/>
        </p:nvSpPr>
        <p:spPr>
          <a:xfrm>
            <a:off x="4090941" y="6246639"/>
            <a:ext cx="3187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400" b="1" dirty="0">
                <a:latin typeface="Aldhabi" panose="01000000000000000000" pitchFamily="2" charset="-78"/>
                <a:cs typeface="Aldhabi" panose="01000000000000000000" pitchFamily="2" charset="-78"/>
              </a:rPr>
              <a:t>لِنَكُن رَمْوزًا يَفْخر بها وَطَنُنا الْغالي بِجِدِّنا واجْتِهادنا.</a:t>
            </a:r>
            <a:endParaRPr lang="en-US" sz="2400" b="1" dirty="0"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pic>
        <p:nvPicPr>
          <p:cNvPr id="11" name="Picture 10" descr="A picture containing accessory, colorful, insect&#10;&#10;Description automatically generated">
            <a:extLst>
              <a:ext uri="{FF2B5EF4-FFF2-40B4-BE49-F238E27FC236}">
                <a16:creationId xmlns:a16="http://schemas.microsoft.com/office/drawing/2014/main" id="{8B345D92-77A6-4AE7-A135-0B15314315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875" b="91250" l="6268" r="96581">
                        <a14:foregroundMark x1="75783" y1="51875" x2="44444" y2="56250"/>
                        <a14:foregroundMark x1="44444" y1="57500" x2="54701" y2="80625"/>
                        <a14:foregroundMark x1="56125" y1="79063" x2="20228" y2="45313"/>
                        <a14:foregroundMark x1="20228" y1="45313" x2="6268" y2="43125"/>
                        <a14:foregroundMark x1="74644" y1="50313" x2="90313" y2="69063"/>
                        <a14:foregroundMark x1="90313" y1="69063" x2="83761" y2="11563"/>
                        <a14:foregroundMark x1="83761" y1="11563" x2="75783" y2="57500"/>
                        <a14:foregroundMark x1="75783" y1="57500" x2="65242" y2="40313"/>
                        <a14:foregroundMark x1="66667" y1="41563" x2="45584" y2="70625"/>
                        <a14:foregroundMark x1="61538" y1="69063" x2="86325" y2="53125"/>
                        <a14:foregroundMark x1="85185" y1="45938" x2="83761" y2="7187"/>
                        <a14:foregroundMark x1="54986" y1="91250" x2="54986" y2="91250"/>
                        <a14:foregroundMark x1="48433" y1="54375" x2="48433" y2="54375"/>
                        <a14:foregroundMark x1="50427" y1="54375" x2="45869" y2="51563"/>
                        <a14:foregroundMark x1="52137" y1="53438" x2="80342" y2="58438"/>
                        <a14:foregroundMark x1="96581" y1="63438" x2="96581" y2="63438"/>
                        <a14:foregroundMark x1="52137" y1="51563" x2="52137" y2="51563"/>
                        <a14:foregroundMark x1="52991" y1="60625" x2="52991" y2="60625"/>
                        <a14:foregroundMark x1="70370" y1="59375" x2="70370" y2="5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587" y="5805152"/>
            <a:ext cx="1069848" cy="975360"/>
          </a:xfrm>
          <a:prstGeom prst="rect">
            <a:avLst/>
          </a:prstGeom>
        </p:spPr>
      </p:pic>
      <p:pic>
        <p:nvPicPr>
          <p:cNvPr id="12" name="Picture 1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D868F4E-BDB7-4202-8E06-6DEFCD96D6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71" y="194027"/>
            <a:ext cx="1409611" cy="9473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17A0E7F-9518-4404-8379-1FFAD918DD92}"/>
              </a:ext>
            </a:extLst>
          </p:cNvPr>
          <p:cNvSpPr/>
          <p:nvPr/>
        </p:nvSpPr>
        <p:spPr>
          <a:xfrm>
            <a:off x="391734" y="667699"/>
            <a:ext cx="10518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80128" rtl="1"/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الترحيب</a:t>
            </a:r>
            <a:endParaRPr lang="en-US" sz="28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81035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94444E-6 -3.58025E-6 L -1.94444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22C06A3-19A4-4269-BA11-593861A597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039" y="1230923"/>
            <a:ext cx="1409611" cy="9473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45CA121-FCE0-4AE0-AF2C-6A685DED4AA1}"/>
              </a:ext>
            </a:extLst>
          </p:cNvPr>
          <p:cNvSpPr/>
          <p:nvPr/>
        </p:nvSpPr>
        <p:spPr>
          <a:xfrm>
            <a:off x="918181" y="1744820"/>
            <a:ext cx="15632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80128" rtl="1"/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عرض الدرس</a:t>
            </a:r>
            <a:endParaRPr lang="en-US" sz="28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F25B89-5BDD-4DD8-8D4A-0585A5A5463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2577" t="64813" r="24643" b="15656"/>
          <a:stretch/>
        </p:blipFill>
        <p:spPr>
          <a:xfrm>
            <a:off x="1378502" y="2692167"/>
            <a:ext cx="3996565" cy="12690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340C70B-6D5D-4316-B96F-D460EE952BD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86" t="64813" r="68256" b="15656"/>
          <a:stretch/>
        </p:blipFill>
        <p:spPr>
          <a:xfrm>
            <a:off x="2051296" y="4385361"/>
            <a:ext cx="3042864" cy="126906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4F47E3A-BFEB-4DAD-A3E3-25F32912CE05}"/>
              </a:ext>
            </a:extLst>
          </p:cNvPr>
          <p:cNvSpPr txBox="1"/>
          <p:nvPr/>
        </p:nvSpPr>
        <p:spPr>
          <a:xfrm>
            <a:off x="-835819" y="6465516"/>
            <a:ext cx="24106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1600" dirty="0">
                <a:latin typeface="Aldhabi" panose="01000000000000000000" pitchFamily="2" charset="-78"/>
                <a:cs typeface="Aldhabi" panose="01000000000000000000" pitchFamily="2" charset="-78"/>
              </a:rPr>
              <a:t>إعداد المعلمة/سناء الجعفري</a:t>
            </a:r>
            <a:endParaRPr lang="en-US" sz="1600" dirty="0"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281955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2" name="page-flip-02.wav"/>
          </p:stSnd>
        </p:sndAc>
      </p:transition>
    </mc:Choice>
    <mc:Fallback xmlns="">
      <p:transition spd="slow">
        <p:fade/>
        <p:sndAc>
          <p:stSnd>
            <p:snd r:embed="rId6" name="page-flip-0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25A10D4-19B3-4DBA-AB6B-474BC0A94B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599" y="217568"/>
            <a:ext cx="1409611" cy="9473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018EC96-B81D-478B-8338-FCD991F26685}"/>
              </a:ext>
            </a:extLst>
          </p:cNvPr>
          <p:cNvSpPr/>
          <p:nvPr/>
        </p:nvSpPr>
        <p:spPr>
          <a:xfrm>
            <a:off x="170961" y="641695"/>
            <a:ext cx="15632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80128" rtl="1"/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عرض الدرس</a:t>
            </a:r>
            <a:endParaRPr lang="en-US" sz="28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F78876-D3A3-4B5A-BC8A-8FD756045E3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882" t="72469" r="34886" b="16601"/>
          <a:stretch/>
        </p:blipFill>
        <p:spPr>
          <a:xfrm>
            <a:off x="3051715" y="5011998"/>
            <a:ext cx="5514712" cy="10371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046429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2" name="page-flip-02.wav"/>
          </p:stSnd>
        </p:sndAc>
      </p:transition>
    </mc:Choice>
    <mc:Fallback xmlns="">
      <p:transition spd="slow">
        <p:fade/>
        <p:sndAc>
          <p:stSnd>
            <p:snd r:embed="rId6" name="page-flip-0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1C35F28-56A8-485C-B20F-53352350A0F8}"/>
              </a:ext>
            </a:extLst>
          </p:cNvPr>
          <p:cNvSpPr/>
          <p:nvPr/>
        </p:nvSpPr>
        <p:spPr>
          <a:xfrm>
            <a:off x="1415143" y="630826"/>
            <a:ext cx="9318171" cy="5475768"/>
          </a:xfrm>
          <a:prstGeom prst="rect">
            <a:avLst/>
          </a:prstGeom>
          <a:solidFill>
            <a:schemeClr val="bg1">
              <a:alpha val="5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344C09-EC53-448B-BBA7-34C766952A2A}"/>
              </a:ext>
            </a:extLst>
          </p:cNvPr>
          <p:cNvSpPr txBox="1"/>
          <p:nvPr/>
        </p:nvSpPr>
        <p:spPr>
          <a:xfrm>
            <a:off x="1670957" y="2170963"/>
            <a:ext cx="8850086" cy="2516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3600" dirty="0">
                <a:cs typeface="(AH) Manal Black" pitchFamily="2" charset="-78"/>
              </a:rPr>
              <a:t>انْظُر إلى النُّسْخَةِ النِّهائِيَّةِ لِقِصِّة عَنودَ، وَلاحِظْ كَيْفَ أَضافَتْ بَعْضَ الْعِباراتِ، كَما وَظَّفْتْ أَدَواتِ الرَّبْطِ مِثْلَ: </a:t>
            </a:r>
            <a:r>
              <a:rPr lang="ar-BH" sz="3600" dirty="0">
                <a:highlight>
                  <a:srgbClr val="FFFF00"/>
                </a:highlight>
                <a:cs typeface="(AH) Manal Black" pitchFamily="2" charset="-78"/>
              </a:rPr>
              <a:t>الْواوِ ، ثُمَّ ، الْفاءِ </a:t>
            </a:r>
            <a:r>
              <a:rPr lang="ar-BH" sz="3600" dirty="0">
                <a:cs typeface="(AH) Manal Black" pitchFamily="2" charset="-78"/>
              </a:rPr>
              <a:t>، لِتَجْعَلَ قِصَّتَها أَكْثْرَ تَرابُطًا وَ وُضوحًا.</a:t>
            </a:r>
            <a:endParaRPr lang="en-US" sz="3600" dirty="0">
              <a:cs typeface="(AH) Manal Black" pitchFamily="2" charset="-78"/>
            </a:endParaRPr>
          </a:p>
        </p:txBody>
      </p:sp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0A52316-8E40-49F2-ABA1-4D16E5D7C7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95" y="249300"/>
            <a:ext cx="1409611" cy="9473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1510ECC-078D-460A-BDA1-816C0B524F16}"/>
              </a:ext>
            </a:extLst>
          </p:cNvPr>
          <p:cNvSpPr/>
          <p:nvPr/>
        </p:nvSpPr>
        <p:spPr>
          <a:xfrm>
            <a:off x="177437" y="763197"/>
            <a:ext cx="15632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80128" rtl="1"/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عرض الدرس</a:t>
            </a:r>
            <a:endParaRPr lang="en-US" sz="28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97978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339731-2556-4F21-A79C-0759D0F5F301}"/>
              </a:ext>
            </a:extLst>
          </p:cNvPr>
          <p:cNvSpPr txBox="1"/>
          <p:nvPr/>
        </p:nvSpPr>
        <p:spPr>
          <a:xfrm>
            <a:off x="6602350" y="567949"/>
            <a:ext cx="5115339" cy="397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99B3AFE3-FD0D-456B-A9BB-5B6FF721C41D}"/>
              </a:ext>
            </a:extLst>
          </p:cNvPr>
          <p:cNvSpPr txBox="1"/>
          <p:nvPr/>
        </p:nvSpPr>
        <p:spPr>
          <a:xfrm>
            <a:off x="7559014" y="2745164"/>
            <a:ext cx="2558328" cy="83099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/>
            <a:r>
              <a:rPr lang="ar-BH" sz="2400" dirty="0">
                <a:solidFill>
                  <a:srgbClr val="FF0000"/>
                </a:solidFill>
                <a:cs typeface="(AH) Manal Black" pitchFamily="2" charset="-78"/>
              </a:rPr>
              <a:t>ذاتُ يَوْمٍ </a:t>
            </a:r>
            <a:r>
              <a:rPr lang="ar-BH" sz="2400" dirty="0">
                <a:cs typeface="(AH) Manal Black" pitchFamily="2" charset="-78"/>
              </a:rPr>
              <a:t>عادَ أَبي مِنْ عَمَلِهِ مَسْرورًا</a:t>
            </a:r>
            <a:r>
              <a:rPr lang="ar-BH" sz="2400" dirty="0">
                <a:solidFill>
                  <a:srgbClr val="FF0000"/>
                </a:solidFill>
                <a:cs typeface="(AH) Manal Black" pitchFamily="2" charset="-78"/>
              </a:rPr>
              <a:t> وَ </a:t>
            </a:r>
            <a:r>
              <a:rPr lang="ar-BH" sz="2400" dirty="0">
                <a:cs typeface="(AH) Manal Black" pitchFamily="2" charset="-78"/>
              </a:rPr>
              <a:t>مَعهُ كيسُ تُفاحٍ،</a:t>
            </a:r>
            <a:endParaRPr lang="en-US" sz="2400" dirty="0">
              <a:cs typeface="(AH) Manal Black" pitchFamily="2" charset="-78"/>
            </a:endParaRPr>
          </a:p>
        </p:txBody>
      </p:sp>
      <p:sp>
        <p:nvSpPr>
          <p:cNvPr id="100" name="Subtitle 2">
            <a:extLst>
              <a:ext uri="{FF2B5EF4-FFF2-40B4-BE49-F238E27FC236}">
                <a16:creationId xmlns:a16="http://schemas.microsoft.com/office/drawing/2014/main" id="{EED10D91-3F96-45EB-8DC7-76E7C66F22BD}"/>
              </a:ext>
            </a:extLst>
          </p:cNvPr>
          <p:cNvSpPr txBox="1">
            <a:spLocks/>
          </p:cNvSpPr>
          <p:nvPr/>
        </p:nvSpPr>
        <p:spPr>
          <a:xfrm>
            <a:off x="4303828" y="370585"/>
            <a:ext cx="4321484" cy="199797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60000"/>
              </a:lnSpc>
              <a:buNone/>
            </a:pPr>
            <a:r>
              <a:rPr lang="ar-BH" sz="32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أُمّي تَجِدُ دائِمًا حَلًا</a:t>
            </a:r>
            <a:endParaRPr lang="en-US" sz="32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 Qalam Kolkatta Quranic font" panose="02000506000000020003" pitchFamily="2" charset="-78"/>
              <a:cs typeface="(AH) Manal Black" pitchFamily="2" charset="-78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405C6F6A-32A0-4EA2-A1B7-51070E69C2AF}"/>
              </a:ext>
            </a:extLst>
          </p:cNvPr>
          <p:cNvSpPr txBox="1"/>
          <p:nvPr/>
        </p:nvSpPr>
        <p:spPr>
          <a:xfrm>
            <a:off x="1882051" y="1947043"/>
            <a:ext cx="2350432" cy="1200329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/>
            <a:r>
              <a:rPr lang="ar-BH" sz="2400" dirty="0">
                <a:cs typeface="(AH) Manal Black" pitchFamily="2" charset="-78"/>
              </a:rPr>
              <a:t>فَتَحَتْ أُمّي كيسَ التُّفاحِ </a:t>
            </a:r>
            <a:r>
              <a:rPr lang="ar-BH" sz="2400" dirty="0">
                <a:solidFill>
                  <a:srgbClr val="FF0000"/>
                </a:solidFill>
                <a:cs typeface="(AH) Manal Black" pitchFamily="2" charset="-78"/>
              </a:rPr>
              <a:t>فَ</a:t>
            </a:r>
            <a:r>
              <a:rPr lang="ar-BH" sz="2400" dirty="0">
                <a:cs typeface="(AH) Manal Black" pitchFamily="2" charset="-78"/>
              </a:rPr>
              <a:t>وَجَدَتْ</a:t>
            </a:r>
            <a:r>
              <a:rPr lang="ar-BH" sz="2400" dirty="0">
                <a:solidFill>
                  <a:srgbClr val="FF0000"/>
                </a:solidFill>
                <a:cs typeface="(AH) Manal Black" pitchFamily="2" charset="-78"/>
              </a:rPr>
              <a:t> </a:t>
            </a:r>
            <a:r>
              <a:rPr lang="ar-BH" sz="2400" dirty="0">
                <a:cs typeface="(AH) Manal Black" pitchFamily="2" charset="-78"/>
              </a:rPr>
              <a:t>فيهِ خَمْسَ </a:t>
            </a:r>
            <a:r>
              <a:rPr lang="ar-BH" sz="2400" dirty="0" err="1">
                <a:cs typeface="(AH) Manal Black" pitchFamily="2" charset="-78"/>
              </a:rPr>
              <a:t>تُفّاحاتٍ</a:t>
            </a:r>
            <a:r>
              <a:rPr lang="ar-BH" sz="2400" dirty="0">
                <a:cs typeface="(AH) Manal Black" pitchFamily="2" charset="-78"/>
              </a:rPr>
              <a:t>،</a:t>
            </a:r>
            <a:endParaRPr lang="en-US" sz="2400" dirty="0">
              <a:cs typeface="(AH) Manal Black" pitchFamily="2" charset="-78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814CEAA6-8A60-45F9-83A3-C3EC81189691}"/>
              </a:ext>
            </a:extLst>
          </p:cNvPr>
          <p:cNvSpPr txBox="1"/>
          <p:nvPr/>
        </p:nvSpPr>
        <p:spPr>
          <a:xfrm>
            <a:off x="5938321" y="4184627"/>
            <a:ext cx="2350432" cy="1200329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/>
            <a:r>
              <a:rPr lang="ar-BH" sz="2400" dirty="0">
                <a:cs typeface="(AH) Manal Black" pitchFamily="2" charset="-78"/>
              </a:rPr>
              <a:t>فَكَّرِت قَليلًا ، </a:t>
            </a:r>
            <a:r>
              <a:rPr lang="ar-BH" sz="2400" dirty="0">
                <a:solidFill>
                  <a:srgbClr val="FF0000"/>
                </a:solidFill>
                <a:cs typeface="(AH) Manal Black" pitchFamily="2" charset="-78"/>
              </a:rPr>
              <a:t>وَ تَساءِلَتْ </a:t>
            </a:r>
            <a:r>
              <a:rPr lang="ar-BH" sz="2400" dirty="0">
                <a:cs typeface="(AH) Manal Black" pitchFamily="2" charset="-78"/>
              </a:rPr>
              <a:t>كَيْفَ سَأُوَزَّعُ التُّفاحَ عَلى سِتةِ أَشْخاصٍ؟</a:t>
            </a:r>
            <a:endParaRPr lang="en-US" sz="2400" dirty="0">
              <a:cs typeface="(AH) Manal Black" pitchFamily="2" charset="-78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5D59588A-DE85-4A3C-A7B2-8A5B79C19434}"/>
              </a:ext>
            </a:extLst>
          </p:cNvPr>
          <p:cNvSpPr txBox="1"/>
          <p:nvPr/>
        </p:nvSpPr>
        <p:spPr>
          <a:xfrm>
            <a:off x="3638488" y="5208919"/>
            <a:ext cx="2350432" cy="83099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/>
            <a:r>
              <a:rPr lang="ar-BH" sz="2400" dirty="0">
                <a:solidFill>
                  <a:srgbClr val="FF0000"/>
                </a:solidFill>
                <a:cs typeface="(AH) Manal Black" pitchFamily="2" charset="-78"/>
              </a:rPr>
              <a:t>ثُمَّ </a:t>
            </a:r>
            <a:r>
              <a:rPr lang="ar-BH" sz="2400" dirty="0">
                <a:cs typeface="(AH) Manal Black" pitchFamily="2" charset="-78"/>
              </a:rPr>
              <a:t>ابْتَسَمَتْ، يَبْدو أَنَّها وَجَدَتِ الْحَلَّ.</a:t>
            </a:r>
            <a:endParaRPr lang="en-US" sz="2400" dirty="0">
              <a:cs typeface="(AH) Manal Black" pitchFamily="2" charset="-78"/>
            </a:endParaRPr>
          </a:p>
        </p:txBody>
      </p:sp>
      <p:pic>
        <p:nvPicPr>
          <p:cNvPr id="94" name="Picture 9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63C3D37-C9CB-4A20-9AE3-3715F4B37A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04" y="190500"/>
            <a:ext cx="1409611" cy="9473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5" name="Rectangle 94">
            <a:extLst>
              <a:ext uri="{FF2B5EF4-FFF2-40B4-BE49-F238E27FC236}">
                <a16:creationId xmlns:a16="http://schemas.microsoft.com/office/drawing/2014/main" id="{E5292020-23AE-43C1-A21B-F236752A9C7D}"/>
              </a:ext>
            </a:extLst>
          </p:cNvPr>
          <p:cNvSpPr/>
          <p:nvPr/>
        </p:nvSpPr>
        <p:spPr>
          <a:xfrm>
            <a:off x="263646" y="704397"/>
            <a:ext cx="15632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80128" rtl="1"/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عرض الدرس</a:t>
            </a:r>
            <a:endParaRPr lang="en-US" sz="28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541787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2" name="page-flip-02.wav"/>
          </p:stSnd>
        </p:sndAc>
      </p:transition>
    </mc:Choice>
    <mc:Fallback xmlns="">
      <p:transition spd="slow">
        <p:fade/>
        <p:sndAc>
          <p:stSnd>
            <p:snd r:embed="rId5" name="page-flip-0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/>
      <p:bldP spid="100" grpId="0" build="p"/>
      <p:bldP spid="101" grpId="0"/>
      <p:bldP spid="102" grpId="0"/>
      <p:bldP spid="10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9FCDE92-B8C1-45E9-9499-BC731E9DE6C3}"/>
              </a:ext>
            </a:extLst>
          </p:cNvPr>
          <p:cNvSpPr txBox="1"/>
          <p:nvPr/>
        </p:nvSpPr>
        <p:spPr>
          <a:xfrm>
            <a:off x="3257987" y="4119599"/>
            <a:ext cx="3532826" cy="1900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2000" dirty="0">
                <a:solidFill>
                  <a:srgbClr val="FF0000"/>
                </a:solidFill>
                <a:cs typeface="(AH) Manal Black" pitchFamily="2" charset="-78"/>
              </a:rPr>
              <a:t>و ماهي </a:t>
            </a:r>
            <a:r>
              <a:rPr lang="ar-BH" sz="2000" dirty="0">
                <a:cs typeface="(AH) Manal Black" pitchFamily="2" charset="-78"/>
              </a:rPr>
              <a:t>إِلا ساعَةٌ </a:t>
            </a:r>
            <a:r>
              <a:rPr lang="ar-BH" sz="2000" dirty="0">
                <a:solidFill>
                  <a:srgbClr val="FF0000"/>
                </a:solidFill>
                <a:cs typeface="(AH) Manal Black" pitchFamily="2" charset="-78"/>
              </a:rPr>
              <a:t>حتى </a:t>
            </a:r>
            <a:r>
              <a:rPr lang="ar-BH" sz="2000" dirty="0">
                <a:cs typeface="(AH) Manal Black" pitchFamily="2" charset="-78"/>
              </a:rPr>
              <a:t>رِأِيْنا فَطيرَةَ تُفاحِ ذَهَبِيَّةً شَهِيَّةً ،تَحْمِلُها أُمي وَتَضَعُها أَمامَنا .</a:t>
            </a:r>
          </a:p>
          <a:p>
            <a:pPr algn="ctr" rtl="1">
              <a:lnSpc>
                <a:spcPct val="150000"/>
              </a:lnSpc>
            </a:pPr>
            <a:r>
              <a:rPr lang="ar-BH" sz="2000" dirty="0">
                <a:solidFill>
                  <a:srgbClr val="FF0000"/>
                </a:solidFill>
                <a:cs typeface="(AH) Manal Black" pitchFamily="2" charset="-78"/>
              </a:rPr>
              <a:t>اجْتَمَعَنا حَوْلَها، واسْتَمْتَعْنا جَميعًا بِطَعْمها اللَّذيذ.</a:t>
            </a:r>
            <a:endParaRPr lang="en-US" sz="2000" dirty="0">
              <a:solidFill>
                <a:srgbClr val="FF0000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946849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2" name="page-flip-02.wav"/>
          </p:stSnd>
        </p:sndAc>
      </p:transition>
    </mc:Choice>
    <mc:Fallback xmlns="">
      <p:transition spd="slow">
        <p:fade/>
        <p:sndAc>
          <p:stSnd>
            <p:snd r:embed="rId4" name="page-flip-0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1647EC5C-5524-4789-A392-880C8A80A2DA}"/>
              </a:ext>
            </a:extLst>
          </p:cNvPr>
          <p:cNvSpPr/>
          <p:nvPr/>
        </p:nvSpPr>
        <p:spPr>
          <a:xfrm>
            <a:off x="250045" y="203967"/>
            <a:ext cx="11691910" cy="6450066"/>
          </a:xfrm>
          <a:prstGeom prst="rect">
            <a:avLst/>
          </a:prstGeom>
          <a:solidFill>
            <a:schemeClr val="bg1">
              <a:alpha val="5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8017FD2-60AA-4850-9C5F-2627E39A2B99}"/>
              </a:ext>
            </a:extLst>
          </p:cNvPr>
          <p:cNvSpPr txBox="1">
            <a:spLocks/>
          </p:cNvSpPr>
          <p:nvPr/>
        </p:nvSpPr>
        <p:spPr>
          <a:xfrm>
            <a:off x="1363433" y="510702"/>
            <a:ext cx="9372692" cy="72586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BH" sz="36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Rezvan-fat" panose="01000500000000020002" pitchFamily="2" charset="-78"/>
                <a:cs typeface="(AH) Manal Black" pitchFamily="2" charset="-78"/>
              </a:rPr>
              <a:t>*</a:t>
            </a:r>
            <a:r>
              <a:rPr lang="ar-BH" sz="3600" u="sng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Rezvan-fat" panose="01000500000000020002" pitchFamily="2" charset="-78"/>
                <a:cs typeface="(AH) Manal Black" pitchFamily="2" charset="-78"/>
              </a:rPr>
              <a:t> </a:t>
            </a:r>
            <a:r>
              <a:rPr lang="ar-BH" sz="3600" u="sng" dirty="0">
                <a:cs typeface="(AH) Manal Black" pitchFamily="2" charset="-78"/>
              </a:rPr>
              <a:t>كِتابَةُ قِصَّةٍ ( تَرْتيبُ الْجُمَلِ الْبَسيطَةِ، واللَّوْحاتِ الْمُصَوَّرَةِ).</a:t>
            </a:r>
            <a:endParaRPr lang="en-US" sz="3600" u="sng" dirty="0">
              <a:cs typeface="(AH) Manal Black" pitchFamily="2" charset="-78"/>
            </a:endParaRPr>
          </a:p>
          <a:p>
            <a:pPr algn="ctr" rtl="1"/>
            <a:endParaRPr lang="en-US" sz="3600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Rezvan-fat" panose="01000500000000020002" pitchFamily="2" charset="-78"/>
              <a:cs typeface="(AH) Manal Black" pitchFamily="2" charset="-7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B72B37C-F7E7-479F-B7EA-5393BA46ACE1}"/>
              </a:ext>
            </a:extLst>
          </p:cNvPr>
          <p:cNvSpPr txBox="1"/>
          <p:nvPr/>
        </p:nvSpPr>
        <p:spPr>
          <a:xfrm>
            <a:off x="8617057" y="3246889"/>
            <a:ext cx="3168493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3600" dirty="0">
                <a:cs typeface="(AH) Manal Black" pitchFamily="2" charset="-78"/>
              </a:rPr>
              <a:t>في يَوْمٍ ما زَرَعْتُ بِذْرَةً .</a:t>
            </a:r>
            <a:endParaRPr lang="en-US" sz="3600" dirty="0">
              <a:cs typeface="(AH) Manal Black" pitchFamily="2" charset="-78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9883342-5C9D-4B77-9AD4-ED821FE1262A}"/>
              </a:ext>
            </a:extLst>
          </p:cNvPr>
          <p:cNvSpPr txBox="1"/>
          <p:nvPr/>
        </p:nvSpPr>
        <p:spPr>
          <a:xfrm>
            <a:off x="8638975" y="7112440"/>
            <a:ext cx="3925326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2800" dirty="0">
                <a:cs typeface="(AH) Manal Black" pitchFamily="2" charset="-78"/>
              </a:rPr>
              <a:t>سَقَط الْمَطَر فَرْتَوَتُ الْبِذْرةُ.</a:t>
            </a:r>
            <a:endParaRPr lang="en-US" sz="2800" dirty="0">
              <a:cs typeface="(AH) Manal Black" pitchFamily="2" charset="-78"/>
            </a:endParaRPr>
          </a:p>
        </p:txBody>
      </p:sp>
      <p:pic>
        <p:nvPicPr>
          <p:cNvPr id="20" name="Picture 19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913CF8D6-DE2F-4D85-925D-E20310CEFE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44" b="68582"/>
          <a:stretch/>
        </p:blipFill>
        <p:spPr>
          <a:xfrm>
            <a:off x="3852725" y="1465328"/>
            <a:ext cx="1841199" cy="17621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F14E030-BE12-421C-8CE5-FCF5EEF983DC}"/>
              </a:ext>
            </a:extLst>
          </p:cNvPr>
          <p:cNvSpPr txBox="1"/>
          <p:nvPr/>
        </p:nvSpPr>
        <p:spPr>
          <a:xfrm>
            <a:off x="4923595" y="7142356"/>
            <a:ext cx="4472933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2800" dirty="0">
                <a:cs typeface="(AH) Manal Black" pitchFamily="2" charset="-78"/>
              </a:rPr>
              <a:t>فَسَطعَت الشَّمْسُ وَكَبُرَتْ. </a:t>
            </a:r>
            <a:endParaRPr lang="en-US" sz="2800" dirty="0">
              <a:cs typeface="(AH) Manal Black" pitchFamily="2" charset="-78"/>
            </a:endParaRPr>
          </a:p>
        </p:txBody>
      </p:sp>
      <p:pic>
        <p:nvPicPr>
          <p:cNvPr id="22" name="Picture 21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89EF57E8-CC69-4151-A2B4-F39853613B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89" r="24556" b="68582"/>
          <a:stretch/>
        </p:blipFill>
        <p:spPr>
          <a:xfrm>
            <a:off x="1203323" y="1465328"/>
            <a:ext cx="1841199" cy="17621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94578F3-3FE7-44F1-8209-EFAA8D753758}"/>
              </a:ext>
            </a:extLst>
          </p:cNvPr>
          <p:cNvSpPr txBox="1"/>
          <p:nvPr/>
        </p:nvSpPr>
        <p:spPr>
          <a:xfrm>
            <a:off x="2029194" y="7112440"/>
            <a:ext cx="4472933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2800" dirty="0">
                <a:cs typeface="(AH) Manal Black" pitchFamily="2" charset="-78"/>
              </a:rPr>
              <a:t>ثُمَّ كَبُرَت وَأَزْهَرَت. </a:t>
            </a:r>
            <a:endParaRPr lang="en-US" sz="2800" dirty="0">
              <a:cs typeface="(AH) Manal Black" pitchFamily="2" charset="-78"/>
            </a:endParaRPr>
          </a:p>
        </p:txBody>
      </p:sp>
      <p:pic>
        <p:nvPicPr>
          <p:cNvPr id="24" name="Picture 23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3B60117B-C9CA-44D6-A89D-0290757F6E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59" r="50186" b="68859"/>
          <a:stretch/>
        </p:blipFill>
        <p:spPr>
          <a:xfrm>
            <a:off x="6502127" y="1465329"/>
            <a:ext cx="1841199" cy="17621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923AC07D-6594-4D64-A7BA-748360B17470}"/>
              </a:ext>
            </a:extLst>
          </p:cNvPr>
          <p:cNvSpPr txBox="1"/>
          <p:nvPr/>
        </p:nvSpPr>
        <p:spPr>
          <a:xfrm>
            <a:off x="-865207" y="7142356"/>
            <a:ext cx="4472933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2800" dirty="0">
                <a:cs typeface="(AH) Manal Black" pitchFamily="2" charset="-78"/>
              </a:rPr>
              <a:t>أَصْبَحَتْ كَبيرَةٌ مُزْهِرَةٌ. </a:t>
            </a:r>
            <a:endParaRPr lang="en-US" sz="2800" dirty="0">
              <a:cs typeface="(AH) Manal Black" pitchFamily="2" charset="-78"/>
            </a:endParaRPr>
          </a:p>
        </p:txBody>
      </p:sp>
      <p:pic>
        <p:nvPicPr>
          <p:cNvPr id="26" name="Picture 25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2CB59334-E928-4530-A768-62C3197BFD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444" b="68859"/>
          <a:stretch/>
        </p:blipFill>
        <p:spPr>
          <a:xfrm>
            <a:off x="9151529" y="1465328"/>
            <a:ext cx="1841199" cy="17621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D3E801E-163E-4229-9402-A4CE0324036C}"/>
              </a:ext>
            </a:extLst>
          </p:cNvPr>
          <p:cNvSpPr txBox="1"/>
          <p:nvPr/>
        </p:nvSpPr>
        <p:spPr>
          <a:xfrm>
            <a:off x="1268881" y="-2225191"/>
            <a:ext cx="8850086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200000"/>
              </a:lnSpc>
            </a:pPr>
            <a:r>
              <a:rPr lang="ar-BH" sz="3600" dirty="0">
                <a:cs typeface="(AH) Manal Black" pitchFamily="2" charset="-78"/>
              </a:rPr>
              <a:t>في يَوْمٍ مِنْ الْأَيامِ زَرَعْتُ بِذْرة</a:t>
            </a:r>
            <a:r>
              <a:rPr lang="ar-BH" sz="3600" dirty="0">
                <a:solidFill>
                  <a:srgbClr val="FF0000"/>
                </a:solidFill>
                <a:cs typeface="(AH) Manal Black" pitchFamily="2" charset="-78"/>
              </a:rPr>
              <a:t>،</a:t>
            </a:r>
            <a:r>
              <a:rPr lang="ar-BH" sz="3600" dirty="0">
                <a:cs typeface="(AH) Manal Black" pitchFamily="2" charset="-78"/>
              </a:rPr>
              <a:t> فَسَطَعَتْ الشَّمْسُ وَكَبُرَتْ</a:t>
            </a:r>
            <a:r>
              <a:rPr lang="ar-BH" sz="3600" dirty="0">
                <a:solidFill>
                  <a:srgbClr val="FF0000"/>
                </a:solidFill>
                <a:cs typeface="(AH) Manal Black" pitchFamily="2" charset="-78"/>
              </a:rPr>
              <a:t>،</a:t>
            </a:r>
          </a:p>
          <a:p>
            <a:pPr algn="ctr" rtl="1">
              <a:lnSpc>
                <a:spcPct val="200000"/>
              </a:lnSpc>
            </a:pPr>
            <a:r>
              <a:rPr lang="ar-BH" sz="3600" dirty="0">
                <a:cs typeface="(AH) Manal Black" pitchFamily="2" charset="-78"/>
              </a:rPr>
              <a:t>ثُمَّ كَبُرَتْ وَأَزْهَرَتْ </a:t>
            </a:r>
            <a:r>
              <a:rPr lang="ar-BH" sz="3600" dirty="0">
                <a:solidFill>
                  <a:srgbClr val="FF0000"/>
                </a:solidFill>
                <a:cs typeface="(AH) Manal Black" pitchFamily="2" charset="-78"/>
              </a:rPr>
              <a:t>،</a:t>
            </a:r>
            <a:r>
              <a:rPr lang="ar-BH" sz="3600" dirty="0">
                <a:cs typeface="(AH) Manal Black" pitchFamily="2" charset="-78"/>
              </a:rPr>
              <a:t> وَأَصْبَحَتْ زَهْرَةٌ كَبيرة مُزْهِرَة</a:t>
            </a:r>
            <a:r>
              <a:rPr lang="ar-BH" sz="3600" dirty="0">
                <a:solidFill>
                  <a:srgbClr val="FF0000"/>
                </a:solidFill>
                <a:cs typeface="(AH) Manal Black" pitchFamily="2" charset="-78"/>
              </a:rPr>
              <a:t>.</a:t>
            </a:r>
            <a:endParaRPr lang="en-US" sz="3600" dirty="0">
              <a:solidFill>
                <a:srgbClr val="FF0000"/>
              </a:solidFill>
              <a:cs typeface="(AH) Manal Black" pitchFamily="2" charset="-78"/>
            </a:endParaRPr>
          </a:p>
        </p:txBody>
      </p:sp>
      <p:pic>
        <p:nvPicPr>
          <p:cNvPr id="28" name="Picture 2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F77E68B-A381-43E2-8A6E-CE96AB13B2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63" y="203967"/>
            <a:ext cx="1409611" cy="9473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87CE76B7-5AB5-42C6-A961-13CF0F3F699E}"/>
              </a:ext>
            </a:extLst>
          </p:cNvPr>
          <p:cNvSpPr/>
          <p:nvPr/>
        </p:nvSpPr>
        <p:spPr>
          <a:xfrm>
            <a:off x="409982" y="717864"/>
            <a:ext cx="10550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80128" rtl="1"/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الأنشطة</a:t>
            </a:r>
            <a:endParaRPr lang="en-US" sz="28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A14CAC5-739B-460B-9FD3-1EB8567454E1}"/>
              </a:ext>
            </a:extLst>
          </p:cNvPr>
          <p:cNvSpPr txBox="1"/>
          <p:nvPr/>
        </p:nvSpPr>
        <p:spPr>
          <a:xfrm>
            <a:off x="8769292" y="2785793"/>
            <a:ext cx="647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800" b="1" dirty="0"/>
              <a:t>1</a:t>
            </a:r>
            <a:endParaRPr lang="en-US" sz="28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1DC46A-2159-4BE9-B916-817898E91BD6}"/>
              </a:ext>
            </a:extLst>
          </p:cNvPr>
          <p:cNvSpPr txBox="1"/>
          <p:nvPr/>
        </p:nvSpPr>
        <p:spPr>
          <a:xfrm>
            <a:off x="5970769" y="2816265"/>
            <a:ext cx="647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800" b="1" dirty="0"/>
              <a:t>2</a:t>
            </a:r>
            <a:endParaRPr lang="en-US" sz="280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A0DA769-5E67-41E9-9F71-2325B0AAE7CD}"/>
              </a:ext>
            </a:extLst>
          </p:cNvPr>
          <p:cNvSpPr txBox="1"/>
          <p:nvPr/>
        </p:nvSpPr>
        <p:spPr>
          <a:xfrm>
            <a:off x="3547293" y="2789512"/>
            <a:ext cx="647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800" b="1" dirty="0"/>
              <a:t>3</a:t>
            </a:r>
            <a:endParaRPr lang="en-US" sz="2800" b="1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7C93F7C-F75A-40B7-AD09-612FFD1B91BF}"/>
              </a:ext>
            </a:extLst>
          </p:cNvPr>
          <p:cNvSpPr txBox="1"/>
          <p:nvPr/>
        </p:nvSpPr>
        <p:spPr>
          <a:xfrm>
            <a:off x="1251555" y="2816265"/>
            <a:ext cx="647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800" b="1" dirty="0"/>
              <a:t>4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815905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96296E-6 L 0.00469 -0.1657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" y="-8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7037E-7 L 0.46992 0.4046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90" y="20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3.7037E-6 L 0.00039 -0.1657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8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7037E-7 L 0.42578 0.4090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89" y="2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96296E-6 L -0.00482 -0.1615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-8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7037E-7 L -0.25989 0.40463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95" y="20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-3.7037E-6 L -0.00195 -0.1578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-7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0.71432 0.40903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716" y="2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7037E-6 L 0.03841 0.52291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4" y="26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9" grpId="0"/>
      <p:bldP spid="19" grpId="1"/>
      <p:bldP spid="21" grpId="0"/>
      <p:bldP spid="21" grpId="1"/>
      <p:bldP spid="23" grpId="0"/>
      <p:bldP spid="23" grpId="1"/>
      <p:bldP spid="25" grpId="0"/>
      <p:bldP spid="25" grpId="1"/>
      <p:bldP spid="27" grpId="0"/>
      <p:bldP spid="16" grpId="0"/>
      <p:bldP spid="17" grpId="0"/>
      <p:bldP spid="18" grpId="0"/>
      <p:bldP spid="3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E1E3059F-43BB-41AB-A01B-E01142C13BBA}"/>
              </a:ext>
            </a:extLst>
          </p:cNvPr>
          <p:cNvSpPr/>
          <p:nvPr/>
        </p:nvSpPr>
        <p:spPr>
          <a:xfrm>
            <a:off x="250045" y="203967"/>
            <a:ext cx="11691910" cy="6450066"/>
          </a:xfrm>
          <a:prstGeom prst="rect">
            <a:avLst/>
          </a:prstGeom>
          <a:solidFill>
            <a:schemeClr val="bg1">
              <a:alpha val="5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8017FD2-60AA-4850-9C5F-2627E39A2B99}"/>
              </a:ext>
            </a:extLst>
          </p:cNvPr>
          <p:cNvSpPr txBox="1">
            <a:spLocks/>
          </p:cNvSpPr>
          <p:nvPr/>
        </p:nvSpPr>
        <p:spPr>
          <a:xfrm>
            <a:off x="1363433" y="510702"/>
            <a:ext cx="9372692" cy="72586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BH" sz="36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Rezvan-fat" panose="01000500000000020002" pitchFamily="2" charset="-78"/>
                <a:cs typeface="(AH) Manal Black" pitchFamily="2" charset="-78"/>
              </a:rPr>
              <a:t>*</a:t>
            </a:r>
            <a:r>
              <a:rPr lang="ar-BH" sz="3600" u="sng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Rezvan-fat" panose="01000500000000020002" pitchFamily="2" charset="-78"/>
                <a:cs typeface="(AH) Manal Black" pitchFamily="2" charset="-78"/>
              </a:rPr>
              <a:t> </a:t>
            </a:r>
            <a:r>
              <a:rPr lang="ar-BH" sz="3600" u="sng" dirty="0">
                <a:cs typeface="(AH) Manal Black" pitchFamily="2" charset="-78"/>
              </a:rPr>
              <a:t>كِتابَةُ قِصَّةٍ ( تَرْتيبُ الْجُمَلِ الْبَسيطَةِ، واللَّوْحاتِ الْمُصَوَّرَةِ).</a:t>
            </a:r>
            <a:endParaRPr lang="en-US" sz="3600" u="sng" dirty="0">
              <a:cs typeface="(AH) Manal Black" pitchFamily="2" charset="-78"/>
            </a:endParaRPr>
          </a:p>
          <a:p>
            <a:pPr algn="ctr" rtl="1"/>
            <a:endParaRPr lang="en-US" sz="3600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Rezvan-fat" panose="01000500000000020002" pitchFamily="2" charset="-78"/>
              <a:cs typeface="(AH) Manal Black" pitchFamily="2" charset="-7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B72B37C-F7E7-479F-B7EA-5393BA46ACE1}"/>
              </a:ext>
            </a:extLst>
          </p:cNvPr>
          <p:cNvSpPr txBox="1"/>
          <p:nvPr/>
        </p:nvSpPr>
        <p:spPr>
          <a:xfrm>
            <a:off x="8773462" y="3429000"/>
            <a:ext cx="3168493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2800" dirty="0">
                <a:cs typeface="(AH) Manal Black" pitchFamily="2" charset="-78"/>
              </a:rPr>
              <a:t>في مَزْرَعَتي دَجاجةٌ.</a:t>
            </a:r>
            <a:endParaRPr lang="en-US" sz="2800" dirty="0">
              <a:cs typeface="(AH) Manal Black" pitchFamily="2" charset="-78"/>
            </a:endParaRPr>
          </a:p>
        </p:txBody>
      </p:sp>
      <p:pic>
        <p:nvPicPr>
          <p:cNvPr id="12" name="Picture 11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21739920-9D24-46B1-8AFC-510E6AC907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48" t="32485" b="35350"/>
          <a:stretch/>
        </p:blipFill>
        <p:spPr>
          <a:xfrm>
            <a:off x="3807430" y="1496255"/>
            <a:ext cx="1788435" cy="17506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3BB5832A-8C32-4367-AF00-E3BF3B560E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9" t="32485" r="25999" b="35350"/>
          <a:stretch/>
        </p:blipFill>
        <p:spPr>
          <a:xfrm>
            <a:off x="1415866" y="1496255"/>
            <a:ext cx="1788435" cy="17506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77D30FBD-0BE1-425B-BA14-6D8132E810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7" t="32485" r="52371" b="35350"/>
          <a:stretch/>
        </p:blipFill>
        <p:spPr>
          <a:xfrm>
            <a:off x="9070926" y="1496255"/>
            <a:ext cx="1788435" cy="17506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2C331B72-88A0-4894-A777-5CBBCB9A3B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85" r="76148" b="35350"/>
          <a:stretch/>
        </p:blipFill>
        <p:spPr>
          <a:xfrm>
            <a:off x="6288361" y="1496255"/>
            <a:ext cx="1788435" cy="17506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C8DF200-00A0-461D-9ABA-14FF817987AE}"/>
              </a:ext>
            </a:extLst>
          </p:cNvPr>
          <p:cNvSpPr txBox="1"/>
          <p:nvPr/>
        </p:nvSpPr>
        <p:spPr>
          <a:xfrm>
            <a:off x="8773462" y="7112440"/>
            <a:ext cx="392532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2400" dirty="0">
                <a:cs typeface="(AH) Manal Black" pitchFamily="2" charset="-78"/>
              </a:rPr>
              <a:t>وَضَعَتْ دَجاجَتي عَشْرُ بَيْضاتٍ .</a:t>
            </a:r>
            <a:endParaRPr lang="en-US" sz="2400" dirty="0">
              <a:cs typeface="(AH) Manal Black" pitchFamily="2" charset="-78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562B117-B79C-4930-A101-5E9F72849311}"/>
              </a:ext>
            </a:extLst>
          </p:cNvPr>
          <p:cNvSpPr txBox="1"/>
          <p:nvPr/>
        </p:nvSpPr>
        <p:spPr>
          <a:xfrm>
            <a:off x="5674864" y="7142357"/>
            <a:ext cx="447293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2400" dirty="0">
                <a:cs typeface="(AH) Manal Black" pitchFamily="2" charset="-78"/>
              </a:rPr>
              <a:t>رَقَدَتْ عَلى الْبَيْضِ عِدَّةَ أَيّام. </a:t>
            </a:r>
            <a:endParaRPr lang="en-US" sz="2400" dirty="0">
              <a:cs typeface="(AH) Manal Black" pitchFamily="2" charset="-78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211D48B-5329-4317-8C89-545FBD329A5E}"/>
              </a:ext>
            </a:extLst>
          </p:cNvPr>
          <p:cNvSpPr txBox="1"/>
          <p:nvPr/>
        </p:nvSpPr>
        <p:spPr>
          <a:xfrm>
            <a:off x="3083808" y="7112440"/>
            <a:ext cx="447293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2400" dirty="0">
                <a:cs typeface="(AH) Manal Black" pitchFamily="2" charset="-78"/>
              </a:rPr>
              <a:t>وَفَجْأَةً ! حَدَثَ شَيِءٌ غَريب . </a:t>
            </a:r>
            <a:endParaRPr lang="en-US" sz="2400" dirty="0">
              <a:cs typeface="(AH) Manal Black" pitchFamily="2" charset="-78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67664EF-8747-47A0-BABD-C066D4C0980E}"/>
              </a:ext>
            </a:extLst>
          </p:cNvPr>
          <p:cNvSpPr txBox="1"/>
          <p:nvPr/>
        </p:nvSpPr>
        <p:spPr>
          <a:xfrm>
            <a:off x="-192264" y="7112440"/>
            <a:ext cx="447293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2400" dirty="0">
                <a:cs typeface="(AH) Manal Black" pitchFamily="2" charset="-78"/>
              </a:rPr>
              <a:t>آه .. فَقَصَ الْبَيْضُ وخَرجَ مِنْهُ صيصانًا صَفراء.</a:t>
            </a:r>
            <a:endParaRPr lang="en-US" sz="2400" dirty="0">
              <a:cs typeface="(AH) Manal Black" pitchFamily="2" charset="-78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173F8A7-7D12-4639-9795-A6BEE4F20AD6}"/>
              </a:ext>
            </a:extLst>
          </p:cNvPr>
          <p:cNvSpPr txBox="1"/>
          <p:nvPr/>
        </p:nvSpPr>
        <p:spPr>
          <a:xfrm>
            <a:off x="1415866" y="-3141292"/>
            <a:ext cx="8850086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200000"/>
              </a:lnSpc>
            </a:pPr>
            <a:r>
              <a:rPr lang="ar-BH" sz="3200" dirty="0">
                <a:cs typeface="(AH) Manal Black" pitchFamily="2" charset="-78"/>
              </a:rPr>
              <a:t>وَضَعَتْ دَجاجَتي عَشْرُ بَيْضاتٍ </a:t>
            </a:r>
            <a:r>
              <a:rPr lang="ar-BH" sz="3200" dirty="0">
                <a:solidFill>
                  <a:srgbClr val="FF0000"/>
                </a:solidFill>
                <a:cs typeface="(AH) Manal Black" pitchFamily="2" charset="-78"/>
              </a:rPr>
              <a:t>،</a:t>
            </a:r>
            <a:r>
              <a:rPr lang="ar-BH" sz="3200" dirty="0">
                <a:cs typeface="(AH) Manal Black" pitchFamily="2" charset="-78"/>
              </a:rPr>
              <a:t> فَرَقَدَتْ عَلى الْبَيْض عِدَةَ أَيّامٍ</a:t>
            </a:r>
            <a:r>
              <a:rPr lang="ar-BH" sz="3200" dirty="0">
                <a:solidFill>
                  <a:srgbClr val="FF0000"/>
                </a:solidFill>
                <a:cs typeface="(AH) Manal Black" pitchFamily="2" charset="-78"/>
              </a:rPr>
              <a:t>،</a:t>
            </a:r>
          </a:p>
          <a:p>
            <a:pPr algn="ctr" rtl="1">
              <a:lnSpc>
                <a:spcPct val="200000"/>
              </a:lnSpc>
            </a:pPr>
            <a:r>
              <a:rPr lang="ar-BH" sz="3200" dirty="0">
                <a:cs typeface="(AH) Manal Black" pitchFamily="2" charset="-78"/>
              </a:rPr>
              <a:t>وَفَجْأَةُ !.. حَدَثَ شَيْءٍ غَريب تحَرّك البيضُ فصاحت الدجاجة</a:t>
            </a:r>
            <a:r>
              <a:rPr lang="ar-BH" sz="3200" dirty="0">
                <a:solidFill>
                  <a:srgbClr val="FF0000"/>
                </a:solidFill>
                <a:cs typeface="(AH) Manal Black" pitchFamily="2" charset="-78"/>
              </a:rPr>
              <a:t>،</a:t>
            </a:r>
            <a:r>
              <a:rPr lang="ar-BH" sz="3200" dirty="0">
                <a:cs typeface="(AH) Manal Black" pitchFamily="2" charset="-78"/>
              </a:rPr>
              <a:t> آه .. فَقَصَ الْبَيْض وَخَرَجَ مِنْهُ صيصانًا صَفْراء، كَمْ هي جَميلة</a:t>
            </a:r>
            <a:r>
              <a:rPr lang="ar-BH" sz="3200" dirty="0">
                <a:solidFill>
                  <a:srgbClr val="FF0000"/>
                </a:solidFill>
                <a:cs typeface="(AH) Manal Black" pitchFamily="2" charset="-78"/>
              </a:rPr>
              <a:t>.</a:t>
            </a:r>
            <a:endParaRPr lang="en-US" sz="3200" dirty="0">
              <a:solidFill>
                <a:srgbClr val="FF0000"/>
              </a:solidFill>
              <a:cs typeface="(AH) Manal Black" pitchFamily="2" charset="-78"/>
            </a:endParaRPr>
          </a:p>
        </p:txBody>
      </p:sp>
      <p:pic>
        <p:nvPicPr>
          <p:cNvPr id="29" name="Picture 2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5686134-B414-44BB-BFEA-8E676F6CE7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63" y="203967"/>
            <a:ext cx="1409611" cy="9473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576D20A8-E7D2-4A00-988B-4662C0B8A38C}"/>
              </a:ext>
            </a:extLst>
          </p:cNvPr>
          <p:cNvSpPr/>
          <p:nvPr/>
        </p:nvSpPr>
        <p:spPr>
          <a:xfrm>
            <a:off x="409982" y="717864"/>
            <a:ext cx="10550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80128" rtl="1"/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الأنشطة</a:t>
            </a:r>
            <a:endParaRPr lang="en-US" sz="28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5E7CF55-BF4F-47C6-A90B-2D473F1E10C4}"/>
              </a:ext>
            </a:extLst>
          </p:cNvPr>
          <p:cNvSpPr txBox="1"/>
          <p:nvPr/>
        </p:nvSpPr>
        <p:spPr>
          <a:xfrm>
            <a:off x="8769292" y="2785793"/>
            <a:ext cx="647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800" b="1" dirty="0"/>
              <a:t>1</a:t>
            </a:r>
            <a:endParaRPr lang="en-US" sz="28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E9D064C-1124-4C8E-9E0C-5DC1D1F09A42}"/>
              </a:ext>
            </a:extLst>
          </p:cNvPr>
          <p:cNvSpPr txBox="1"/>
          <p:nvPr/>
        </p:nvSpPr>
        <p:spPr>
          <a:xfrm>
            <a:off x="5970769" y="2816265"/>
            <a:ext cx="647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800" b="1" dirty="0"/>
              <a:t>2</a:t>
            </a:r>
            <a:endParaRPr lang="en-US" sz="2800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1C7A4B1-5486-4C23-AD46-6E9E15AB880D}"/>
              </a:ext>
            </a:extLst>
          </p:cNvPr>
          <p:cNvSpPr txBox="1"/>
          <p:nvPr/>
        </p:nvSpPr>
        <p:spPr>
          <a:xfrm>
            <a:off x="3547293" y="2789512"/>
            <a:ext cx="647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800" b="1" dirty="0"/>
              <a:t>3</a:t>
            </a:r>
            <a:endParaRPr lang="en-US" sz="2800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CF8DB8C-5720-4673-8276-6BC93C46BA43}"/>
              </a:ext>
            </a:extLst>
          </p:cNvPr>
          <p:cNvSpPr txBox="1"/>
          <p:nvPr/>
        </p:nvSpPr>
        <p:spPr>
          <a:xfrm>
            <a:off x="1251555" y="2816265"/>
            <a:ext cx="647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800" b="1" dirty="0"/>
              <a:t>4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949411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2.96296E-6 L 0.00469 -0.1657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" y="-8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33333E-6 L 0.49505 0.4025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53" y="20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81481E-6 L 0.00039 -0.1657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8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33333E-6 L 0.45716 0.3981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52" y="1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2.96296E-6 L -0.00482 -0.1615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-8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38555 0.4025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84" y="20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2.96296E-6 L -0.00195 -0.1578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-7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33333E-6 L -0.41679 0.39815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46" y="1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59259E-6 L 0.0052 0.59676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2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6" grpId="0"/>
      <p:bldP spid="16" grpId="1"/>
      <p:bldP spid="17" grpId="0"/>
      <p:bldP spid="17" grpId="1"/>
      <p:bldP spid="18" grpId="0"/>
      <p:bldP spid="18" grpId="1"/>
      <p:bldP spid="27" grpId="0"/>
      <p:bldP spid="27" grpId="1"/>
      <p:bldP spid="28" grpId="0"/>
      <p:bldP spid="2" grpId="0"/>
      <p:bldP spid="19" grpId="0"/>
      <p:bldP spid="20" grpId="0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2538AA5-9E6C-4C5E-86B2-C9F37E90334A}"/>
              </a:ext>
            </a:extLst>
          </p:cNvPr>
          <p:cNvSpPr/>
          <p:nvPr/>
        </p:nvSpPr>
        <p:spPr>
          <a:xfrm>
            <a:off x="1313173" y="871817"/>
            <a:ext cx="9855570" cy="5398354"/>
          </a:xfrm>
          <a:prstGeom prst="rect">
            <a:avLst/>
          </a:prstGeom>
          <a:solidFill>
            <a:schemeClr val="bg1">
              <a:alpha val="5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8AEFAA9-8CC5-4D11-A3F5-09C31110FE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63" y="203967"/>
            <a:ext cx="1409611" cy="9473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9CF57DE-8E4D-4B2C-B2D8-25904944E17F}"/>
              </a:ext>
            </a:extLst>
          </p:cNvPr>
          <p:cNvSpPr/>
          <p:nvPr/>
        </p:nvSpPr>
        <p:spPr>
          <a:xfrm>
            <a:off x="409982" y="717864"/>
            <a:ext cx="10550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80128" rtl="1"/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الأنشطة</a:t>
            </a:r>
            <a:endParaRPr lang="en-US" sz="28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AA734B5-44BC-4733-A376-46564BC30359}"/>
              </a:ext>
            </a:extLst>
          </p:cNvPr>
          <p:cNvSpPr txBox="1">
            <a:spLocks/>
          </p:cNvSpPr>
          <p:nvPr/>
        </p:nvSpPr>
        <p:spPr>
          <a:xfrm>
            <a:off x="1703298" y="253605"/>
            <a:ext cx="9372692" cy="72586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BH" sz="36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Rezvan-fat" panose="01000500000000020002" pitchFamily="2" charset="-78"/>
                <a:cs typeface="(AH) Manal Black" pitchFamily="2" charset="-78"/>
              </a:rPr>
              <a:t>*</a:t>
            </a:r>
            <a:r>
              <a:rPr lang="ar-BH" sz="3600" u="sng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Rezvan-fat" panose="01000500000000020002" pitchFamily="2" charset="-78"/>
                <a:cs typeface="(AH) Manal Black" pitchFamily="2" charset="-78"/>
              </a:rPr>
              <a:t> </a:t>
            </a:r>
            <a:r>
              <a:rPr lang="ar-BH" sz="3600" u="sng" dirty="0">
                <a:cs typeface="(AH) Manal Black" pitchFamily="2" charset="-78"/>
              </a:rPr>
              <a:t>هَيّا يا مُبْدِعين نُرَتِّب الجُمل والصُّور  ونُكَوِّن قِصَّة جَميلة في </a:t>
            </a:r>
            <a:endParaRPr lang="en-US" sz="3600" u="sng" dirty="0">
              <a:cs typeface="(AH) Manal Black" pitchFamily="2" charset="-78"/>
            </a:endParaRPr>
          </a:p>
          <a:p>
            <a:pPr algn="ctr" rtl="1"/>
            <a:endParaRPr lang="en-US" sz="3600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Rezvan-fat" panose="01000500000000020002" pitchFamily="2" charset="-78"/>
              <a:cs typeface="(AH) Manal Black" pitchFamily="2" charset="-7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F4B53E-345C-4076-B1E3-C54091069C20}"/>
              </a:ext>
            </a:extLst>
          </p:cNvPr>
          <p:cNvSpPr txBox="1"/>
          <p:nvPr/>
        </p:nvSpPr>
        <p:spPr>
          <a:xfrm>
            <a:off x="1023257" y="1310484"/>
            <a:ext cx="3897086" cy="58477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</a:rPr>
              <a:t>Class Notebook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EF7ADE-5786-45A4-9CDA-9F0BD388AD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0849" y="910054"/>
            <a:ext cx="3657917" cy="4572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07470C-0F56-4225-AC31-9ECBA58219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8469" y="1338624"/>
            <a:ext cx="3657917" cy="4572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3014F46-C8DB-4863-8847-97275EB41B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8194" y="1923399"/>
            <a:ext cx="3657917" cy="4572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FD579F8-1C76-4BB9-B896-C47DD5D97FBC}"/>
              </a:ext>
            </a:extLst>
          </p:cNvPr>
          <p:cNvSpPr txBox="1"/>
          <p:nvPr/>
        </p:nvSpPr>
        <p:spPr>
          <a:xfrm>
            <a:off x="9408391" y="6001956"/>
            <a:ext cx="16675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1400" b="1" u="sng" dirty="0">
                <a:highlight>
                  <a:srgbClr val="FFFF00"/>
                </a:highlight>
              </a:rPr>
              <a:t>مراعاة الفروق الفردية</a:t>
            </a:r>
            <a:endParaRPr lang="en-US" sz="1400" b="1" u="sng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657248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086A1AA-8CAF-4EC0-B212-609DC33B0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1174" y="1616739"/>
            <a:ext cx="5760720" cy="36245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31518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B1E00E6-2054-4208-B0F6-5761F1F4B16F}"/>
              </a:ext>
            </a:extLst>
          </p:cNvPr>
          <p:cNvSpPr/>
          <p:nvPr/>
        </p:nvSpPr>
        <p:spPr>
          <a:xfrm>
            <a:off x="1153886" y="544287"/>
            <a:ext cx="9993085" cy="5878284"/>
          </a:xfrm>
          <a:prstGeom prst="rect">
            <a:avLst/>
          </a:prstGeom>
          <a:solidFill>
            <a:schemeClr val="bg1">
              <a:alpha val="5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804BDED-11D5-4961-9228-C18728C29F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5672" y="1231893"/>
            <a:ext cx="6309360" cy="41456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FCAE7E1-804B-46BA-B61C-3024E55F53FC}"/>
              </a:ext>
            </a:extLst>
          </p:cNvPr>
          <p:cNvSpPr/>
          <p:nvPr/>
        </p:nvSpPr>
        <p:spPr>
          <a:xfrm>
            <a:off x="3312128" y="5944381"/>
            <a:ext cx="556774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hlinkClick r:id="rId3"/>
              </a:rPr>
              <a:t>https://wordwall.net/ar/resource/1011828</a:t>
            </a:r>
            <a:endParaRPr lang="ar-BH" sz="2400" dirty="0"/>
          </a:p>
          <a:p>
            <a:endParaRPr lang="en-US" dirty="0"/>
          </a:p>
        </p:txBody>
      </p:sp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AD22A11-180D-43EC-8B9C-E5EB594C1E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63" y="203967"/>
            <a:ext cx="1409611" cy="9473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20E640B-A1BF-4474-B0A7-F8FD45B19195}"/>
              </a:ext>
            </a:extLst>
          </p:cNvPr>
          <p:cNvSpPr/>
          <p:nvPr/>
        </p:nvSpPr>
        <p:spPr>
          <a:xfrm>
            <a:off x="15646" y="717864"/>
            <a:ext cx="18437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80128" rtl="1"/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التغذية الراجعة</a:t>
            </a:r>
            <a:endParaRPr lang="en-US" sz="28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6431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7FF339BE-F039-4FAF-BBEE-B6867454A4DF}"/>
              </a:ext>
            </a:extLst>
          </p:cNvPr>
          <p:cNvSpPr/>
          <p:nvPr/>
        </p:nvSpPr>
        <p:spPr>
          <a:xfrm>
            <a:off x="720793" y="497345"/>
            <a:ext cx="11160003" cy="5821683"/>
          </a:xfrm>
          <a:custGeom>
            <a:avLst/>
            <a:gdLst>
              <a:gd name="connsiteX0" fmla="*/ 0 w 11160003"/>
              <a:gd name="connsiteY0" fmla="*/ 0 h 5821683"/>
              <a:gd name="connsiteX1" fmla="*/ 11160003 w 11160003"/>
              <a:gd name="connsiteY1" fmla="*/ 0 h 5821683"/>
              <a:gd name="connsiteX2" fmla="*/ 11160003 w 11160003"/>
              <a:gd name="connsiteY2" fmla="*/ 5821683 h 5821683"/>
              <a:gd name="connsiteX3" fmla="*/ 0 w 11160003"/>
              <a:gd name="connsiteY3" fmla="*/ 5821683 h 5821683"/>
              <a:gd name="connsiteX4" fmla="*/ 0 w 11160003"/>
              <a:gd name="connsiteY4" fmla="*/ 0 h 5821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60003" h="5821683" fill="none" extrusionOk="0">
                <a:moveTo>
                  <a:pt x="0" y="0"/>
                </a:moveTo>
                <a:cubicBezTo>
                  <a:pt x="3679125" y="-33775"/>
                  <a:pt x="9893394" y="138873"/>
                  <a:pt x="11160003" y="0"/>
                </a:cubicBezTo>
                <a:cubicBezTo>
                  <a:pt x="11086232" y="1660948"/>
                  <a:pt x="11004120" y="3999176"/>
                  <a:pt x="11160003" y="5821683"/>
                </a:cubicBezTo>
                <a:cubicBezTo>
                  <a:pt x="9373712" y="5684353"/>
                  <a:pt x="4743424" y="5683827"/>
                  <a:pt x="0" y="5821683"/>
                </a:cubicBezTo>
                <a:cubicBezTo>
                  <a:pt x="152408" y="3299947"/>
                  <a:pt x="73868" y="2595214"/>
                  <a:pt x="0" y="0"/>
                </a:cubicBezTo>
                <a:close/>
              </a:path>
              <a:path w="11160003" h="5821683" stroke="0" extrusionOk="0">
                <a:moveTo>
                  <a:pt x="0" y="0"/>
                </a:moveTo>
                <a:cubicBezTo>
                  <a:pt x="5021384" y="-101487"/>
                  <a:pt x="7524637" y="-162162"/>
                  <a:pt x="11160003" y="0"/>
                </a:cubicBezTo>
                <a:cubicBezTo>
                  <a:pt x="11220716" y="2034581"/>
                  <a:pt x="11098931" y="4274384"/>
                  <a:pt x="11160003" y="5821683"/>
                </a:cubicBezTo>
                <a:cubicBezTo>
                  <a:pt x="8334312" y="5871748"/>
                  <a:pt x="3158385" y="5663234"/>
                  <a:pt x="0" y="5821683"/>
                </a:cubicBezTo>
                <a:cubicBezTo>
                  <a:pt x="-24452" y="3887554"/>
                  <a:pt x="-67663" y="1757931"/>
                  <a:pt x="0" y="0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71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C6DE326E-EFA3-4688-9BEC-06503EAEDC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81" y="189040"/>
            <a:ext cx="2102304" cy="1061357"/>
          </a:xfrm>
          <a:prstGeom prst="rect">
            <a:avLst/>
          </a:prstGeom>
        </p:spPr>
      </p:pic>
      <p:pic>
        <p:nvPicPr>
          <p:cNvPr id="18" name="Picture 17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8FF90995-5734-4E00-B0AF-E74DD81446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243" y="1339356"/>
            <a:ext cx="2102304" cy="1061357"/>
          </a:xfrm>
          <a:prstGeom prst="rect">
            <a:avLst/>
          </a:prstGeom>
        </p:spPr>
      </p:pic>
      <p:sp>
        <p:nvSpPr>
          <p:cNvPr id="19" name="Google Shape;36;p4">
            <a:extLst>
              <a:ext uri="{FF2B5EF4-FFF2-40B4-BE49-F238E27FC236}">
                <a16:creationId xmlns:a16="http://schemas.microsoft.com/office/drawing/2014/main" id="{C3A3C567-E5EA-4303-9745-88DD45FA4A3C}"/>
              </a:ext>
            </a:extLst>
          </p:cNvPr>
          <p:cNvSpPr/>
          <p:nvPr/>
        </p:nvSpPr>
        <p:spPr>
          <a:xfrm>
            <a:off x="2613203" y="1848802"/>
            <a:ext cx="1814715" cy="2000287"/>
          </a:xfrm>
          <a:prstGeom prst="rect">
            <a:avLst/>
          </a:prstGeom>
          <a:solidFill>
            <a:srgbClr val="898788">
              <a:alpha val="57650"/>
            </a:srgbClr>
          </a:solidFill>
          <a:ln>
            <a:noFill/>
          </a:ln>
        </p:spPr>
        <p:txBody>
          <a:bodyPr spcFirstLastPara="1" wrap="square" lIns="58500" tIns="29244" rIns="58500" bIns="29244" anchor="ctr" anchorCtr="0">
            <a:noAutofit/>
          </a:bodyPr>
          <a:lstStyle/>
          <a:p>
            <a:pPr algn="ctr"/>
            <a:endParaRPr sz="114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37;p4">
            <a:extLst>
              <a:ext uri="{FF2B5EF4-FFF2-40B4-BE49-F238E27FC236}">
                <a16:creationId xmlns:a16="http://schemas.microsoft.com/office/drawing/2014/main" id="{FC3B310A-0431-4E4F-A4CC-BB4EEBEDE24E}"/>
              </a:ext>
            </a:extLst>
          </p:cNvPr>
          <p:cNvSpPr/>
          <p:nvPr/>
        </p:nvSpPr>
        <p:spPr>
          <a:xfrm>
            <a:off x="4688545" y="1848802"/>
            <a:ext cx="1814715" cy="2000287"/>
          </a:xfrm>
          <a:prstGeom prst="rect">
            <a:avLst/>
          </a:prstGeom>
          <a:solidFill>
            <a:srgbClr val="898788">
              <a:alpha val="57650"/>
            </a:srgbClr>
          </a:solidFill>
          <a:ln>
            <a:noFill/>
          </a:ln>
        </p:spPr>
        <p:txBody>
          <a:bodyPr spcFirstLastPara="1" wrap="square" lIns="58500" tIns="29244" rIns="58500" bIns="29244" anchor="ctr" anchorCtr="0">
            <a:noAutofit/>
          </a:bodyPr>
          <a:lstStyle/>
          <a:p>
            <a:pPr algn="ctr"/>
            <a:endParaRPr sz="114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38;p4">
            <a:extLst>
              <a:ext uri="{FF2B5EF4-FFF2-40B4-BE49-F238E27FC236}">
                <a16:creationId xmlns:a16="http://schemas.microsoft.com/office/drawing/2014/main" id="{5A592D31-5B80-4CBA-B0A8-61A3CEF3A54F}"/>
              </a:ext>
            </a:extLst>
          </p:cNvPr>
          <p:cNvSpPr/>
          <p:nvPr/>
        </p:nvSpPr>
        <p:spPr>
          <a:xfrm>
            <a:off x="2613204" y="4195658"/>
            <a:ext cx="3862429" cy="2000287"/>
          </a:xfrm>
          <a:prstGeom prst="rect">
            <a:avLst/>
          </a:prstGeom>
          <a:solidFill>
            <a:srgbClr val="898788">
              <a:alpha val="57650"/>
            </a:srgbClr>
          </a:solidFill>
          <a:ln>
            <a:noFill/>
          </a:ln>
        </p:spPr>
        <p:txBody>
          <a:bodyPr spcFirstLastPara="1" wrap="square" lIns="58500" tIns="29244" rIns="58500" bIns="29244" anchor="ctr" anchorCtr="0">
            <a:noAutofit/>
          </a:bodyPr>
          <a:lstStyle/>
          <a:p>
            <a:pPr algn="ctr"/>
            <a:endParaRPr sz="114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39;p4">
            <a:extLst>
              <a:ext uri="{FF2B5EF4-FFF2-40B4-BE49-F238E27FC236}">
                <a16:creationId xmlns:a16="http://schemas.microsoft.com/office/drawing/2014/main" id="{50861FA0-887C-4082-9E24-D154AB83202F}"/>
              </a:ext>
            </a:extLst>
          </p:cNvPr>
          <p:cNvSpPr/>
          <p:nvPr/>
        </p:nvSpPr>
        <p:spPr>
          <a:xfrm>
            <a:off x="2741506" y="1732942"/>
            <a:ext cx="1559231" cy="280895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rgbClr val="FF4A00">
              <a:alpha val="68720"/>
            </a:srgbClr>
          </a:solidFill>
          <a:ln>
            <a:noFill/>
          </a:ln>
        </p:spPr>
        <p:txBody>
          <a:bodyPr spcFirstLastPara="1" wrap="square" lIns="58500" tIns="29244" rIns="58500" bIns="29244" anchor="ctr" anchorCtr="0">
            <a:noAutofit/>
          </a:bodyPr>
          <a:lstStyle/>
          <a:p>
            <a:pPr algn="ctr"/>
            <a:r>
              <a:rPr lang="ar-BH" sz="2287" b="1" dirty="0">
                <a:solidFill>
                  <a:schemeClr val="lt1"/>
                </a:solidFill>
                <a:latin typeface="Coming Soon"/>
                <a:sym typeface="Coming Soon"/>
              </a:rPr>
              <a:t>التَّاريخ</a:t>
            </a:r>
            <a:endParaRPr sz="2287" b="1" dirty="0">
              <a:solidFill>
                <a:schemeClr val="lt1"/>
              </a:solidFill>
              <a:latin typeface="Coming Soon"/>
              <a:sym typeface="Coming Soon"/>
            </a:endParaRPr>
          </a:p>
        </p:txBody>
      </p:sp>
      <p:sp>
        <p:nvSpPr>
          <p:cNvPr id="23" name="Google Shape;40;p4">
            <a:extLst>
              <a:ext uri="{FF2B5EF4-FFF2-40B4-BE49-F238E27FC236}">
                <a16:creationId xmlns:a16="http://schemas.microsoft.com/office/drawing/2014/main" id="{1318481D-676E-4060-BCB0-D6084FA19034}"/>
              </a:ext>
            </a:extLst>
          </p:cNvPr>
          <p:cNvSpPr/>
          <p:nvPr/>
        </p:nvSpPr>
        <p:spPr>
          <a:xfrm>
            <a:off x="4816849" y="1708507"/>
            <a:ext cx="1559231" cy="280895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rgbClr val="FEAF30">
              <a:alpha val="74860"/>
            </a:srgbClr>
          </a:solidFill>
          <a:ln>
            <a:noFill/>
          </a:ln>
        </p:spPr>
        <p:txBody>
          <a:bodyPr spcFirstLastPara="1" wrap="square" lIns="58500" tIns="29244" rIns="58500" bIns="29244" anchor="ctr" anchorCtr="0">
            <a:noAutofit/>
          </a:bodyPr>
          <a:lstStyle/>
          <a:p>
            <a:pPr algn="ctr"/>
            <a:r>
              <a:rPr lang="ar-BH" sz="2287" b="1" dirty="0">
                <a:solidFill>
                  <a:schemeClr val="lt1"/>
                </a:solidFill>
                <a:latin typeface="Coming Soon"/>
                <a:ea typeface="Coming Soon"/>
                <a:cs typeface="Coming Soon"/>
                <a:sym typeface="Coming Soon"/>
              </a:rPr>
              <a:t>الْيــوم</a:t>
            </a:r>
            <a:endParaRPr sz="2287" b="1" dirty="0">
              <a:solidFill>
                <a:schemeClr val="lt1"/>
              </a:solidFill>
              <a:latin typeface="Coming Soon"/>
              <a:ea typeface="Coming Soon"/>
              <a:cs typeface="Coming Soon"/>
              <a:sym typeface="Coming Soon"/>
            </a:endParaRPr>
          </a:p>
        </p:txBody>
      </p:sp>
      <p:sp>
        <p:nvSpPr>
          <p:cNvPr id="24" name="Google Shape;41;p4">
            <a:extLst>
              <a:ext uri="{FF2B5EF4-FFF2-40B4-BE49-F238E27FC236}">
                <a16:creationId xmlns:a16="http://schemas.microsoft.com/office/drawing/2014/main" id="{26A3D805-D267-41C6-8249-F476D9C64B37}"/>
              </a:ext>
            </a:extLst>
          </p:cNvPr>
          <p:cNvSpPr/>
          <p:nvPr/>
        </p:nvSpPr>
        <p:spPr>
          <a:xfrm>
            <a:off x="2741505" y="4055363"/>
            <a:ext cx="3537907" cy="315757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rgbClr val="FCE571">
              <a:alpha val="77090"/>
            </a:srgbClr>
          </a:solidFill>
          <a:ln>
            <a:noFill/>
          </a:ln>
        </p:spPr>
        <p:txBody>
          <a:bodyPr spcFirstLastPara="1" wrap="square" lIns="58500" tIns="29244" rIns="58500" bIns="29244" anchor="ctr" anchorCtr="0">
            <a:noAutofit/>
          </a:bodyPr>
          <a:lstStyle/>
          <a:p>
            <a:pPr algn="ctr"/>
            <a:r>
              <a:rPr lang="ar-AE" sz="2287" b="1" dirty="0">
                <a:solidFill>
                  <a:schemeClr val="lt1"/>
                </a:solidFill>
                <a:latin typeface="Coming Soon"/>
                <a:ea typeface="Coming Soon"/>
                <a:cs typeface="Coming Soon"/>
                <a:sym typeface="Coming Soon"/>
              </a:rPr>
              <a:t>الوحدة الخامسة</a:t>
            </a:r>
            <a:endParaRPr sz="2287" b="1" dirty="0">
              <a:solidFill>
                <a:schemeClr val="lt1"/>
              </a:solidFill>
              <a:latin typeface="Coming Soon"/>
              <a:ea typeface="Coming Soon"/>
              <a:cs typeface="Coming Soon"/>
              <a:sym typeface="Coming Soon"/>
            </a:endParaRPr>
          </a:p>
        </p:txBody>
      </p:sp>
      <p:graphicFrame>
        <p:nvGraphicFramePr>
          <p:cNvPr id="25" name="Google Shape;42;p4">
            <a:extLst>
              <a:ext uri="{FF2B5EF4-FFF2-40B4-BE49-F238E27FC236}">
                <a16:creationId xmlns:a16="http://schemas.microsoft.com/office/drawing/2014/main" id="{0F0C37C8-8C51-4839-B59D-CE27BE3CEF6A}"/>
              </a:ext>
            </a:extLst>
          </p:cNvPr>
          <p:cNvGraphicFramePr/>
          <p:nvPr/>
        </p:nvGraphicFramePr>
        <p:xfrm>
          <a:off x="6736261" y="1339259"/>
          <a:ext cx="4039835" cy="3656443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771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71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39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03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711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7711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711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80872">
                <a:tc gridSpan="7">
                  <a:txBody>
                    <a:bodyPr/>
                    <a:lstStyle/>
                    <a:p>
                      <a:pPr marL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-BH" sz="35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Simplified Arabic Fixed" panose="02070309020205020404" pitchFamily="49" charset="-78"/>
                          <a:ea typeface="Satisfy"/>
                          <a:cs typeface="Simplified Arabic Fixed" panose="02070309020205020404" pitchFamily="49" charset="-78"/>
                          <a:sym typeface="Satisfy"/>
                        </a:rPr>
                        <a:t>يناير</a:t>
                      </a:r>
                      <a:endParaRPr sz="35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Simplified Arabic Fixed" panose="02070309020205020404" pitchFamily="49" charset="-78"/>
                        <a:ea typeface="Satisfy"/>
                        <a:cs typeface="Simplified Arabic Fixed" panose="02070309020205020404" pitchFamily="49" charset="-78"/>
                        <a:sym typeface="Satisfy"/>
                      </a:endParaRPr>
                    </a:p>
                  </a:txBody>
                  <a:tcPr marL="55101" marR="55101" marT="65304" marB="65304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4747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S</a:t>
                      </a:r>
                      <a:endParaRPr sz="20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M</a:t>
                      </a:r>
                      <a:endParaRPr sz="20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T</a:t>
                      </a:r>
                      <a:endParaRPr sz="20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W</a:t>
                      </a:r>
                      <a:endParaRPr sz="20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T</a:t>
                      </a:r>
                      <a:endParaRPr sz="20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F</a:t>
                      </a:r>
                      <a:endParaRPr sz="20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S</a:t>
                      </a:r>
                      <a:endParaRPr sz="20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302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3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lang="es-ES"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lang="es-ES"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lang="es-ES"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lang="es-ES"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lang="ar-BH"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302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3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4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5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6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7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8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302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9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10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11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12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13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4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15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302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16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17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18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19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20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21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22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0871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23</a:t>
                      </a:r>
                    </a:p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30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24</a:t>
                      </a:r>
                    </a:p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31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25</a:t>
                      </a:r>
                    </a:p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26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27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28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29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lang="ar-BH"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F630EBC5-C145-42BE-BD73-C49E9B6EDA9B}"/>
              </a:ext>
            </a:extLst>
          </p:cNvPr>
          <p:cNvSpPr txBox="1"/>
          <p:nvPr/>
        </p:nvSpPr>
        <p:spPr>
          <a:xfrm>
            <a:off x="5013070" y="2565005"/>
            <a:ext cx="1353484" cy="575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3143" dirty="0">
                <a:cs typeface="(AH) Manal Black" pitchFamily="2" charset="-78"/>
              </a:rPr>
              <a:t>الثلاثاء</a:t>
            </a:r>
            <a:endParaRPr lang="en-US" sz="3143" dirty="0">
              <a:cs typeface="(AH) Manal Black" pitchFamily="2" charset="-78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0ACC6C0-442C-4C2E-A4A6-AD008D5C140B}"/>
              </a:ext>
            </a:extLst>
          </p:cNvPr>
          <p:cNvSpPr/>
          <p:nvPr/>
        </p:nvSpPr>
        <p:spPr>
          <a:xfrm>
            <a:off x="7842637" y="4313403"/>
            <a:ext cx="443953" cy="457947"/>
          </a:xfrm>
          <a:prstGeom prst="ellipse">
            <a:avLst/>
          </a:prstGeom>
          <a:noFill/>
          <a:ln w="38100">
            <a:solidFill>
              <a:srgbClr val="C00000"/>
            </a:solidFill>
            <a:prstDash val="sysDash"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7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D4F200A-CBA1-4A92-9BFF-50FADFA7BB93}"/>
              </a:ext>
            </a:extLst>
          </p:cNvPr>
          <p:cNvSpPr txBox="1"/>
          <p:nvPr/>
        </p:nvSpPr>
        <p:spPr>
          <a:xfrm>
            <a:off x="2741127" y="2399037"/>
            <a:ext cx="1638271" cy="444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2287" b="1" dirty="0"/>
              <a:t>2</a:t>
            </a:r>
            <a:r>
              <a:rPr lang="ar-BH" sz="2287" b="1" dirty="0"/>
              <a:t>5/1/2022</a:t>
            </a:r>
            <a:endParaRPr lang="en-US" sz="3143" b="1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B033050-E303-4D0F-979A-2DE117A06961}"/>
              </a:ext>
            </a:extLst>
          </p:cNvPr>
          <p:cNvSpPr txBox="1"/>
          <p:nvPr/>
        </p:nvSpPr>
        <p:spPr>
          <a:xfrm>
            <a:off x="2567127" y="2787591"/>
            <a:ext cx="2110119" cy="444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1715" b="1" dirty="0"/>
              <a:t>22/ جماد </a:t>
            </a:r>
            <a:r>
              <a:rPr lang="ar-BH" sz="1000" b="1" dirty="0"/>
              <a:t>الثاني</a:t>
            </a:r>
            <a:r>
              <a:rPr lang="ar-BH" sz="2287" b="1" dirty="0"/>
              <a:t>/</a:t>
            </a:r>
            <a:r>
              <a:rPr lang="ar-BH" sz="1715" b="1" dirty="0"/>
              <a:t>1443</a:t>
            </a:r>
            <a:endParaRPr lang="en-US" sz="1715" b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A4B2CE3-DDB7-4055-AED9-3332D9DB8220}"/>
              </a:ext>
            </a:extLst>
          </p:cNvPr>
          <p:cNvSpPr txBox="1"/>
          <p:nvPr/>
        </p:nvSpPr>
        <p:spPr>
          <a:xfrm>
            <a:off x="3047803" y="4934001"/>
            <a:ext cx="2993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2800" b="1" dirty="0"/>
              <a:t>أفكارك تُغير العالَم</a:t>
            </a:r>
            <a:endParaRPr lang="en-US" sz="3600" b="1" dirty="0"/>
          </a:p>
        </p:txBody>
      </p:sp>
      <p:pic>
        <p:nvPicPr>
          <p:cNvPr id="31" name="Picture 30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DA449385-0692-4CBD-9A6C-E4A43A98B2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500" y="1177202"/>
            <a:ext cx="2102304" cy="1061357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C59611B6-273E-4604-9732-2777ABBD6AE8}"/>
              </a:ext>
            </a:extLst>
          </p:cNvPr>
          <p:cNvSpPr txBox="1"/>
          <p:nvPr/>
        </p:nvSpPr>
        <p:spPr>
          <a:xfrm>
            <a:off x="-1088571" y="7094747"/>
            <a:ext cx="956196" cy="290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1287" b="1" dirty="0">
                <a:latin typeface="Aldhabi" panose="01000000000000000000" pitchFamily="2" charset="-78"/>
                <a:cs typeface="Aldhabi" panose="01000000000000000000" pitchFamily="2" charset="-78"/>
              </a:rPr>
              <a:t>المعلمة/ سناء الجعفري.</a:t>
            </a:r>
            <a:endParaRPr lang="en-US" sz="1287" b="1" dirty="0"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grpSp>
        <p:nvGrpSpPr>
          <p:cNvPr id="33" name="مجموعة 14">
            <a:extLst>
              <a:ext uri="{FF2B5EF4-FFF2-40B4-BE49-F238E27FC236}">
                <a16:creationId xmlns:a16="http://schemas.microsoft.com/office/drawing/2014/main" id="{B655DCE2-B2A3-47AD-A88C-6198EB668FC4}"/>
              </a:ext>
            </a:extLst>
          </p:cNvPr>
          <p:cNvGrpSpPr/>
          <p:nvPr/>
        </p:nvGrpSpPr>
        <p:grpSpPr>
          <a:xfrm flipH="1">
            <a:off x="9968319" y="0"/>
            <a:ext cx="2258448" cy="6389712"/>
            <a:chOff x="2507423" y="-1965727"/>
            <a:chExt cx="2765709" cy="8823726"/>
          </a:xfrm>
        </p:grpSpPr>
        <p:sp>
          <p:nvSpPr>
            <p:cNvPr id="34" name="مستطيل 15">
              <a:extLst>
                <a:ext uri="{FF2B5EF4-FFF2-40B4-BE49-F238E27FC236}">
                  <a16:creationId xmlns:a16="http://schemas.microsoft.com/office/drawing/2014/main" id="{793FCC36-8760-4A78-9AE9-DA058397B543}"/>
                </a:ext>
              </a:extLst>
            </p:cNvPr>
            <p:cNvSpPr/>
            <p:nvPr/>
          </p:nvSpPr>
          <p:spPr>
            <a:xfrm>
              <a:off x="2931101" y="-1616796"/>
              <a:ext cx="124322" cy="847479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35" name="Picture 2" descr="Image result for â«Ø¹ÙÙ Ø§ÙØ§ÙØ§Ø±Ø§Øª ÙØªØ­Ø±Ùâ¬â">
              <a:extLst>
                <a:ext uri="{FF2B5EF4-FFF2-40B4-BE49-F238E27FC236}">
                  <a16:creationId xmlns:a16="http://schemas.microsoft.com/office/drawing/2014/main" id="{D7669A3C-98DA-4920-8FD8-5D5D2A30B8D4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7423" y="-1965727"/>
              <a:ext cx="2765709" cy="23584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7" name="Picture 36" descr="Calendar&#10;&#10;Description automatically generated">
            <a:extLst>
              <a:ext uri="{FF2B5EF4-FFF2-40B4-BE49-F238E27FC236}">
                <a16:creationId xmlns:a16="http://schemas.microsoft.com/office/drawing/2014/main" id="{E5199B22-A971-4496-AFCF-35FD0F6536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8" t="13484" r="69103" b="80841"/>
          <a:stretch/>
        </p:blipFill>
        <p:spPr>
          <a:xfrm>
            <a:off x="7919135" y="839382"/>
            <a:ext cx="1737360" cy="5310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2456C29-1C08-4A00-BCF3-001FE41761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91" y="249137"/>
            <a:ext cx="1409611" cy="9473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8CB1BD1-C89A-46C4-BEA1-C9DBDE5ECF0D}"/>
              </a:ext>
            </a:extLst>
          </p:cNvPr>
          <p:cNvSpPr/>
          <p:nvPr/>
        </p:nvSpPr>
        <p:spPr>
          <a:xfrm>
            <a:off x="0" y="722811"/>
            <a:ext cx="16417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80128" rtl="1"/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اليوم والتاريخ</a:t>
            </a:r>
            <a:endParaRPr lang="en-US" sz="28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56777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/>
      <p:bldP spid="29" grpId="0"/>
      <p:bldP spid="3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D07C8DF-23B9-4907-9624-FF6714C965CE}"/>
              </a:ext>
            </a:extLst>
          </p:cNvPr>
          <p:cNvSpPr/>
          <p:nvPr/>
        </p:nvSpPr>
        <p:spPr>
          <a:xfrm>
            <a:off x="1313173" y="871817"/>
            <a:ext cx="9855570" cy="5398354"/>
          </a:xfrm>
          <a:prstGeom prst="rect">
            <a:avLst/>
          </a:prstGeom>
          <a:solidFill>
            <a:schemeClr val="bg1">
              <a:alpha val="5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8161B8E-3779-4321-B4BB-3D1BC3DFB1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49" y="412724"/>
            <a:ext cx="1409611" cy="9473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AC4C912-8E1D-47C5-A468-E218DA339705}"/>
              </a:ext>
            </a:extLst>
          </p:cNvPr>
          <p:cNvSpPr/>
          <p:nvPr/>
        </p:nvSpPr>
        <p:spPr>
          <a:xfrm>
            <a:off x="224801" y="394763"/>
            <a:ext cx="159691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80128" rtl="1"/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هل حققنا</a:t>
            </a:r>
          </a:p>
          <a:p>
            <a:pPr algn="ctr" defTabSz="1280128" rtl="1"/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أهداف اليوم؟</a:t>
            </a:r>
            <a:endParaRPr lang="en-US" sz="28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750E8B-F7B8-40F4-AD4A-77C71311968B}"/>
              </a:ext>
            </a:extLst>
          </p:cNvPr>
          <p:cNvSpPr txBox="1"/>
          <p:nvPr/>
        </p:nvSpPr>
        <p:spPr>
          <a:xfrm>
            <a:off x="6361979" y="1086977"/>
            <a:ext cx="4646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3600" u="sng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3600" u="sng" dirty="0">
                <a:cs typeface="(AH) Manal Black" pitchFamily="2" charset="-78"/>
              </a:rPr>
              <a:t>  هل حَققنا أهداف درس اليوم؟</a:t>
            </a:r>
            <a:endParaRPr lang="en-US" sz="3600" u="sng" dirty="0">
              <a:cs typeface="(AH) Manal Black" pitchFamily="2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AACFCE-A5F2-4276-88EF-2D4A5DF07F1B}"/>
              </a:ext>
            </a:extLst>
          </p:cNvPr>
          <p:cNvSpPr txBox="1"/>
          <p:nvPr/>
        </p:nvSpPr>
        <p:spPr>
          <a:xfrm>
            <a:off x="1933930" y="2090031"/>
            <a:ext cx="85249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200000"/>
              </a:lnSpc>
            </a:pPr>
            <a:r>
              <a:rPr lang="ar-BH" sz="3200" dirty="0">
                <a:cs typeface="(AH) Manal Black" pitchFamily="2" charset="-78"/>
              </a:rPr>
              <a:t>- يَكْتُب الْمُتَعَلِّم قصِّة مِنْ خِلال تَرْتيب الْجُمَل البّسيطة وَ الْلَّوحات الْمُصَّورة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48C22C-7DC5-4A48-8224-3E4FCC75320D}"/>
              </a:ext>
            </a:extLst>
          </p:cNvPr>
          <p:cNvSpPr txBox="1"/>
          <p:nvPr/>
        </p:nvSpPr>
        <p:spPr>
          <a:xfrm>
            <a:off x="1871319" y="3135841"/>
            <a:ext cx="85249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200000"/>
              </a:lnSpc>
            </a:pPr>
            <a:r>
              <a:rPr lang="ar-BH" sz="3200" dirty="0">
                <a:cs typeface="(AH) Manal Black" pitchFamily="2" charset="-78"/>
              </a:rPr>
              <a:t>- يُنْشئُ الْمُتَعَلِّم نُصوصًا مَقْروءَة بِخَطٍّ واضِح 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964961-3B4E-4DF3-8155-BEDC009D6675}"/>
              </a:ext>
            </a:extLst>
          </p:cNvPr>
          <p:cNvSpPr txBox="1"/>
          <p:nvPr/>
        </p:nvSpPr>
        <p:spPr>
          <a:xfrm>
            <a:off x="2099502" y="4047192"/>
            <a:ext cx="85249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200000"/>
              </a:lnSpc>
            </a:pPr>
            <a:r>
              <a:rPr lang="ar-BH" sz="3200" dirty="0">
                <a:cs typeface="(AH) Manal Black" pitchFamily="2" charset="-78"/>
              </a:rPr>
              <a:t>- يُراجِع الْمُتَعّلِّم ما يَكْتُبُهُ " لِتحسين مسْتوى الْكِتابة" وتحقيق التَّماسك والتتابع الْمَنْطِقي مُسْتَخْدِمًا عَلامات التَّرقيم.</a:t>
            </a:r>
          </a:p>
        </p:txBody>
      </p:sp>
    </p:spTree>
    <p:extLst>
      <p:ext uri="{BB962C8B-B14F-4D97-AF65-F5344CB8AC3E}">
        <p14:creationId xmlns:p14="http://schemas.microsoft.com/office/powerpoint/2010/main" val="2283291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0975863-612E-451D-BC62-7998D9C9EA79}"/>
              </a:ext>
            </a:extLst>
          </p:cNvPr>
          <p:cNvSpPr/>
          <p:nvPr/>
        </p:nvSpPr>
        <p:spPr>
          <a:xfrm>
            <a:off x="435426" y="494559"/>
            <a:ext cx="11103428" cy="5928012"/>
          </a:xfrm>
          <a:prstGeom prst="rect">
            <a:avLst/>
          </a:prstGeom>
          <a:solidFill>
            <a:schemeClr val="bg1">
              <a:alpha val="5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38BAE85-DC49-4944-947D-F0FE11931B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321" y="771899"/>
            <a:ext cx="8163499" cy="54003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CADFBF1-308C-40AA-ADDE-84C6EDC78979}"/>
              </a:ext>
            </a:extLst>
          </p:cNvPr>
          <p:cNvSpPr txBox="1"/>
          <p:nvPr/>
        </p:nvSpPr>
        <p:spPr>
          <a:xfrm>
            <a:off x="2659258" y="1178770"/>
            <a:ext cx="6873487" cy="83099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r" rtl="1"/>
            <a:r>
              <a:rPr lang="ar-BH" sz="4800" u="sng" dirty="0">
                <a:solidFill>
                  <a:srgbClr val="C00000"/>
                </a:solidFill>
                <a:cs typeface="(AH) Manal Black" pitchFamily="2" charset="-78"/>
              </a:rPr>
              <a:t>*</a:t>
            </a:r>
            <a:r>
              <a:rPr lang="ar-BH" sz="4800" u="sng" dirty="0">
                <a:cs typeface="(AH) Manal Black" pitchFamily="2" charset="-78"/>
              </a:rPr>
              <a:t>عَبِّر عَنْ شُعورَك يا بَطَل</a:t>
            </a:r>
            <a:r>
              <a:rPr lang="en-US" sz="4800" u="sng" dirty="0">
                <a:cs typeface="(AH) Manal Black" pitchFamily="2" charset="-78"/>
              </a:rPr>
              <a:t>:</a:t>
            </a:r>
            <a:endParaRPr lang="en-US" sz="5400" u="sng" dirty="0">
              <a:cs typeface="(AH) Manal Black" pitchFamily="2" charset="-78"/>
            </a:endParaRPr>
          </a:p>
        </p:txBody>
      </p:sp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429A60C-80BC-45EF-B465-A8DACCA435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15" y="362991"/>
            <a:ext cx="1409611" cy="9473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796EAB-B176-4508-BD2C-BC092924C654}"/>
              </a:ext>
            </a:extLst>
          </p:cNvPr>
          <p:cNvSpPr txBox="1"/>
          <p:nvPr/>
        </p:nvSpPr>
        <p:spPr>
          <a:xfrm>
            <a:off x="83172" y="-43880"/>
            <a:ext cx="199240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5400" dirty="0">
                <a:solidFill>
                  <a:srgbClr val="C00000"/>
                </a:solidFill>
                <a:cs typeface="(AH) Manal Black" pitchFamily="2" charset="-78"/>
              </a:rPr>
              <a:t> </a:t>
            </a:r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عبر عن  </a:t>
            </a:r>
          </a:p>
          <a:p>
            <a:pPr algn="ctr" rtl="1"/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شعورك</a:t>
            </a:r>
            <a:endParaRPr lang="en-US" sz="54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2890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752DF26-5D87-49EA-B532-7307D171F781}"/>
              </a:ext>
            </a:extLst>
          </p:cNvPr>
          <p:cNvSpPr/>
          <p:nvPr/>
        </p:nvSpPr>
        <p:spPr>
          <a:xfrm>
            <a:off x="2219735" y="1146550"/>
            <a:ext cx="8100935" cy="4538325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2EF854B-E674-45CE-A6FA-2410B0D3C89C}"/>
              </a:ext>
            </a:extLst>
          </p:cNvPr>
          <p:cNvSpPr/>
          <p:nvPr/>
        </p:nvSpPr>
        <p:spPr>
          <a:xfrm>
            <a:off x="3885867" y="1659286"/>
            <a:ext cx="5807227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4400" dirty="0">
                <a:latin typeface="Sakkal Majalla" panose="02000000000000000000" pitchFamily="2" charset="-78"/>
                <a:cs typeface="(AH) Manal Black" pitchFamily="2" charset="-78"/>
              </a:rPr>
              <a:t>للتواصل - المعلمة / سناء الجعفري.</a:t>
            </a:r>
          </a:p>
          <a:p>
            <a:pPr algn="ctr" rtl="1">
              <a:lnSpc>
                <a:spcPct val="150000"/>
              </a:lnSpc>
            </a:pPr>
            <a:r>
              <a:rPr lang="ar-BH" sz="4400" dirty="0" err="1">
                <a:latin typeface="Sakkal Majalla" panose="02000000000000000000" pitchFamily="2" charset="-78"/>
                <a:cs typeface="(AH) Manal Black" pitchFamily="2" charset="-78"/>
              </a:rPr>
              <a:t>تلجرام</a:t>
            </a:r>
            <a:r>
              <a:rPr lang="ar-BH" sz="4400" dirty="0">
                <a:latin typeface="Sakkal Majalla" panose="02000000000000000000" pitchFamily="2" charset="-78"/>
                <a:cs typeface="(AH) Manal Black" pitchFamily="2" charset="-78"/>
              </a:rPr>
              <a:t>: </a:t>
            </a:r>
            <a:r>
              <a:rPr lang="en-US" sz="4400" dirty="0">
                <a:latin typeface="Sakkal Majalla" panose="02000000000000000000" pitchFamily="2" charset="-78"/>
                <a:cs typeface="(AH) Manal Black" pitchFamily="2" charset="-78"/>
              </a:rPr>
              <a:t>t.me/Sanaa21</a:t>
            </a:r>
          </a:p>
          <a:p>
            <a:pPr algn="ctr" rtl="1">
              <a:lnSpc>
                <a:spcPct val="150000"/>
              </a:lnSpc>
            </a:pPr>
            <a:r>
              <a:rPr lang="ar-BH" sz="3200" dirty="0" err="1">
                <a:cs typeface="(AH) Manal Black" pitchFamily="2" charset="-78"/>
              </a:rPr>
              <a:t>انستجرام</a:t>
            </a:r>
            <a:r>
              <a:rPr lang="ar-BH" sz="3200" dirty="0">
                <a:cs typeface="(AH) Manal Black" pitchFamily="2" charset="-78"/>
              </a:rPr>
              <a:t>: </a:t>
            </a:r>
            <a:r>
              <a:rPr lang="en-US" sz="3200" dirty="0">
                <a:cs typeface="(AH) Manal Black" pitchFamily="2" charset="-78"/>
              </a:rPr>
              <a:t>sanaa_ali1</a:t>
            </a:r>
          </a:p>
          <a:p>
            <a:pPr algn="ctr" rtl="1">
              <a:lnSpc>
                <a:spcPct val="150000"/>
              </a:lnSpc>
            </a:pPr>
            <a:r>
              <a:rPr lang="ar-BH" sz="3200" dirty="0">
                <a:cs typeface="(AH) Manal Black" pitchFamily="2" charset="-78"/>
              </a:rPr>
              <a:t>واتساب / 0503770211</a:t>
            </a:r>
            <a:endParaRPr lang="ar-SA" sz="3200" dirty="0">
              <a:cs typeface="(AH) Manal Black" pitchFamily="2" charset="-78"/>
            </a:endParaRPr>
          </a:p>
        </p:txBody>
      </p:sp>
      <p:pic>
        <p:nvPicPr>
          <p:cNvPr id="3" name="Picture 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D5653157-2020-4CD6-8719-8946896A10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85" y="1851727"/>
            <a:ext cx="5070764" cy="5195455"/>
          </a:xfrm>
          <a:prstGeom prst="rect">
            <a:avLst/>
          </a:prstGeom>
        </p:spPr>
      </p:pic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8695521-885A-4B7B-8FF6-DD4099AB92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567" y="696160"/>
            <a:ext cx="1409611" cy="9473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ECA76B-253E-4C73-95FB-D3FCADCE3E09}"/>
              </a:ext>
            </a:extLst>
          </p:cNvPr>
          <p:cNvSpPr txBox="1"/>
          <p:nvPr/>
        </p:nvSpPr>
        <p:spPr>
          <a:xfrm>
            <a:off x="1223533" y="904380"/>
            <a:ext cx="19924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5400" dirty="0">
                <a:solidFill>
                  <a:srgbClr val="C00000"/>
                </a:solidFill>
                <a:cs typeface="(AH) Manal Black" pitchFamily="2" charset="-78"/>
              </a:rPr>
              <a:t> </a:t>
            </a:r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التَّواصل</a:t>
            </a:r>
            <a:endParaRPr lang="en-US" sz="54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16389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E988F910-7C6D-4C23-8C42-FDD4D5ACBE4A}"/>
              </a:ext>
            </a:extLst>
          </p:cNvPr>
          <p:cNvSpPr/>
          <p:nvPr/>
        </p:nvSpPr>
        <p:spPr>
          <a:xfrm>
            <a:off x="303690" y="726166"/>
            <a:ext cx="10826638" cy="5649432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17C279-0EA1-445D-ADBB-DCDFBF00DC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30" r="26106"/>
          <a:stretch/>
        </p:blipFill>
        <p:spPr>
          <a:xfrm>
            <a:off x="3241106" y="3746251"/>
            <a:ext cx="5455332" cy="26293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7BAFEE-4F09-466B-BD68-CFF3FF2E765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89" y="822981"/>
            <a:ext cx="10826639" cy="2629347"/>
          </a:xfrm>
          <a:prstGeom prst="rect">
            <a:avLst/>
          </a:prstGeom>
        </p:spPr>
      </p:pic>
      <p:pic>
        <p:nvPicPr>
          <p:cNvPr id="6" name="Picture 5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6C0AAE7E-2DB0-487D-9177-799C837744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50" b="94500" l="5250" r="96500">
                        <a14:foregroundMark x1="36500" y1="67250" x2="24750" y2="76500"/>
                        <a14:foregroundMark x1="24750" y1="76500" x2="11250" y2="73250"/>
                        <a14:foregroundMark x1="11250" y1="73250" x2="10250" y2="46750"/>
                        <a14:foregroundMark x1="10250" y1="46750" x2="11750" y2="40750"/>
                        <a14:foregroundMark x1="8500" y1="60750" x2="7750" y2="32250"/>
                        <a14:foregroundMark x1="7750" y1="32250" x2="14750" y2="20500"/>
                        <a14:foregroundMark x1="14750" y1="20500" x2="35000" y2="9000"/>
                        <a14:foregroundMark x1="9250" y1="61500" x2="5250" y2="48500"/>
                        <a14:foregroundMark x1="5250" y1="48500" x2="5250" y2="41500"/>
                        <a14:foregroundMark x1="26750" y1="38750" x2="50750" y2="36750"/>
                        <a14:foregroundMark x1="55250" y1="25750" x2="35000" y2="24500"/>
                        <a14:foregroundMark x1="52000" y1="19250" x2="52000" y2="27250"/>
                        <a14:foregroundMark x1="40250" y1="27750" x2="40250" y2="19250"/>
                        <a14:foregroundMark x1="42750" y1="17500" x2="34500" y2="28500"/>
                        <a14:foregroundMark x1="34500" y1="28500" x2="34500" y2="29000"/>
                        <a14:foregroundMark x1="32500" y1="30500" x2="40250" y2="19500"/>
                        <a14:foregroundMark x1="40250" y1="19500" x2="40250" y2="19250"/>
                        <a14:foregroundMark x1="35750" y1="7750" x2="49250" y2="7750"/>
                        <a14:foregroundMark x1="49250" y1="7750" x2="74750" y2="18000"/>
                        <a14:foregroundMark x1="74750" y1="18000" x2="78000" y2="20750"/>
                        <a14:foregroundMark x1="81750" y1="21250" x2="71250" y2="12000"/>
                        <a14:foregroundMark x1="71250" y1="12000" x2="56250" y2="6500"/>
                        <a14:foregroundMark x1="56250" y1="6500" x2="44750" y2="5750"/>
                        <a14:foregroundMark x1="48750" y1="5750" x2="84500" y2="29250"/>
                        <a14:foregroundMark x1="84500" y1="29250" x2="85000" y2="29750"/>
                        <a14:foregroundMark x1="85000" y1="22500" x2="92750" y2="46500"/>
                        <a14:foregroundMark x1="92750" y1="46500" x2="93250" y2="61500"/>
                        <a14:foregroundMark x1="93250" y1="61500" x2="86750" y2="73750"/>
                        <a14:foregroundMark x1="86750" y1="73750" x2="65500" y2="89000"/>
                        <a14:foregroundMark x1="65500" y1="89000" x2="38000" y2="89250"/>
                        <a14:foregroundMark x1="38000" y1="89250" x2="14500" y2="74500"/>
                        <a14:foregroundMark x1="14500" y1="74500" x2="14250" y2="74500"/>
                        <a14:foregroundMark x1="39500" y1="92750" x2="55750" y2="94500"/>
                        <a14:foregroundMark x1="20750" y1="38250" x2="37000" y2="17000"/>
                        <a14:foregroundMark x1="37000" y1="17000" x2="40250" y2="15500"/>
                        <a14:foregroundMark x1="95250" y1="59750" x2="96500" y2="4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783" y="1040673"/>
            <a:ext cx="1645920" cy="1665335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F0CE2EBD-30C3-4AFB-81B2-8D8DE3DD78A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99" b="93103" l="9752" r="89894">
                        <a14:foregroundMark x1="28191" y1="34253" x2="33688" y2="30000"/>
                        <a14:foregroundMark x1="33688" y1="30000" x2="37766" y2="30920"/>
                        <a14:foregroundMark x1="52305" y1="35057" x2="59574" y2="31264"/>
                        <a14:foregroundMark x1="59574" y1="31264" x2="66312" y2="33563"/>
                        <a14:foregroundMark x1="66312" y1="33563" x2="66312" y2="33678"/>
                        <a14:foregroundMark x1="63830" y1="31609" x2="54787" y2="30805"/>
                        <a14:foregroundMark x1="54787" y1="30805" x2="52837" y2="33218"/>
                        <a14:foregroundMark x1="22163" y1="10000" x2="30142" y2="8851"/>
                        <a14:foregroundMark x1="30142" y1="8851" x2="36525" y2="5402"/>
                        <a14:foregroundMark x1="36525" y1="5402" x2="44504" y2="3218"/>
                        <a14:foregroundMark x1="44504" y1="3218" x2="53546" y2="4023"/>
                        <a14:foregroundMark x1="53546" y1="4023" x2="60816" y2="8851"/>
                        <a14:foregroundMark x1="60816" y1="8851" x2="63475" y2="13103"/>
                        <a14:foregroundMark x1="65071" y1="6897" x2="58156" y2="4368"/>
                        <a14:foregroundMark x1="58156" y1="4368" x2="47163" y2="2874"/>
                        <a14:foregroundMark x1="58333" y1="28046" x2="59929" y2="33448"/>
                        <a14:foregroundMark x1="59929" y1="33448" x2="59929" y2="33448"/>
                        <a14:foregroundMark x1="30142" y1="38046" x2="29078" y2="30460"/>
                        <a14:foregroundMark x1="29078" y1="30460" x2="31028" y2="25747"/>
                        <a14:foregroundMark x1="41667" y1="55287" x2="55496" y2="91379"/>
                        <a14:foregroundMark x1="32447" y1="82644" x2="29787" y2="69885"/>
                        <a14:foregroundMark x1="29787" y1="69885" x2="35638" y2="61494"/>
                        <a14:foregroundMark x1="31028" y1="78966" x2="23936" y2="76322"/>
                        <a14:foregroundMark x1="23936" y1="76322" x2="29787" y2="60115"/>
                        <a14:foregroundMark x1="29787" y1="60115" x2="37057" y2="56897"/>
                        <a14:foregroundMark x1="37057" y1="56897" x2="43972" y2="55632"/>
                        <a14:foregroundMark x1="29433" y1="73103" x2="25709" y2="82644"/>
                        <a14:foregroundMark x1="48050" y1="91149" x2="56915" y2="90920"/>
                        <a14:foregroundMark x1="56915" y1="90920" x2="74291" y2="92874"/>
                        <a14:foregroundMark x1="74291" y1="92874" x2="80142" y2="89310"/>
                        <a14:foregroundMark x1="80142" y1="89310" x2="72163" y2="75172"/>
                        <a14:foregroundMark x1="73759" y1="76207" x2="71809" y2="87816"/>
                        <a14:foregroundMark x1="69858" y1="93218" x2="62766" y2="67931"/>
                        <a14:foregroundMark x1="62766" y1="67931" x2="62766" y2="67126"/>
                        <a14:foregroundMark x1="61879" y1="68966" x2="64362" y2="83908"/>
                        <a14:foregroundMark x1="63830" y1="88506" x2="55674" y2="81379"/>
                        <a14:foregroundMark x1="55674" y1="81379" x2="56383" y2="75747"/>
                        <a14:foregroundMark x1="56383" y1="75747" x2="62234" y2="65747"/>
                        <a14:foregroundMark x1="62234" y1="65747" x2="67021" y2="62299"/>
                        <a14:foregroundMark x1="88830" y1="70000" x2="82092" y2="59425"/>
                        <a14:foregroundMark x1="82092" y1="59425" x2="75000" y2="56782"/>
                        <a14:foregroundMark x1="75000" y1="56782" x2="62234" y2="56667"/>
                        <a14:foregroundMark x1="59929" y1="55287" x2="68262" y2="54253"/>
                        <a14:foregroundMark x1="68262" y1="54253" x2="76064" y2="55402"/>
                        <a14:foregroundMark x1="76064" y1="55402" x2="81383" y2="59425"/>
                        <a14:foregroundMark x1="82624" y1="58161" x2="79787" y2="63678"/>
                        <a14:foregroundMark x1="79787" y1="63678" x2="79787" y2="66897"/>
                        <a14:foregroundMark x1="74291" y1="71034" x2="67376" y2="75402"/>
                        <a14:foregroundMark x1="67376" y1="75402" x2="58688" y2="68506"/>
                        <a14:foregroundMark x1="58688" y1="68506" x2="52837" y2="55632"/>
                        <a14:foregroundMark x1="52305" y1="60000" x2="57624" y2="74598"/>
                        <a14:foregroundMark x1="57624" y1="74598" x2="57624" y2="74598"/>
                        <a14:foregroundMark x1="53901" y1="82414" x2="44858" y2="58391"/>
                        <a14:foregroundMark x1="46099" y1="92414" x2="40248" y2="72069"/>
                        <a14:foregroundMark x1="40248" y1="72069" x2="41667" y2="63793"/>
                        <a14:foregroundMark x1="41312" y1="64368" x2="38830" y2="67701"/>
                        <a14:foregroundMark x1="38830" y1="68736" x2="42730" y2="81379"/>
                        <a14:foregroundMark x1="42730" y1="81379" x2="47163" y2="86667"/>
                        <a14:foregroundMark x1="47163" y1="86667" x2="47163" y2="87011"/>
                        <a14:foregroundMark x1="49291" y1="89310" x2="58688" y2="89885"/>
                        <a14:foregroundMark x1="58688" y1="89885" x2="64716" y2="89310"/>
                        <a14:foregroundMark x1="64362" y1="89080" x2="38121" y2="86207"/>
                        <a14:foregroundMark x1="37234" y1="84138" x2="53723" y2="81494"/>
                        <a14:foregroundMark x1="53723" y1="81494" x2="60284" y2="81379"/>
                        <a14:foregroundMark x1="57624" y1="80805" x2="34929" y2="78506"/>
                        <a14:foregroundMark x1="34929" y1="78506" x2="43617" y2="82644"/>
                        <a14:foregroundMark x1="13830" y1="13103" x2="21986" y2="10345"/>
                        <a14:foregroundMark x1="21986" y1="10345" x2="22518" y2="10345"/>
                        <a14:foregroundMark x1="24645" y1="8506" x2="31738" y2="4943"/>
                        <a14:foregroundMark x1="31738" y1="4943" x2="42021" y2="22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594"/>
          <a:stretch/>
        </p:blipFill>
        <p:spPr>
          <a:xfrm>
            <a:off x="3640619" y="3800058"/>
            <a:ext cx="1781675" cy="1854919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03531596-4BD9-477B-BE7D-FBF1ED524F1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2620" b="78435" l="9947" r="99645">
                        <a14:foregroundMark x1="19538" y1="74121" x2="18117" y2="53195"/>
                        <a14:foregroundMark x1="18117" y1="53195" x2="15275" y2="45208"/>
                        <a14:foregroundMark x1="15275" y1="45208" x2="13499" y2="31949"/>
                        <a14:foregroundMark x1="13499" y1="31949" x2="12966" y2="30671"/>
                        <a14:foregroundMark x1="12611" y1="30671" x2="12611" y2="58466"/>
                        <a14:foregroundMark x1="12611" y1="58466" x2="14387" y2="73802"/>
                        <a14:foregroundMark x1="14387" y1="73802" x2="24512" y2="77476"/>
                        <a14:foregroundMark x1="24512" y1="77476" x2="59147" y2="78435"/>
                        <a14:foregroundMark x1="59147" y1="78435" x2="83659" y2="74760"/>
                        <a14:foregroundMark x1="83659" y1="74760" x2="88099" y2="75719"/>
                        <a14:foregroundMark x1="88099" y1="74760" x2="82771" y2="43131"/>
                        <a14:foregroundMark x1="90053" y1="38498" x2="90053" y2="38498"/>
                        <a14:foregroundMark x1="90053" y1="38498" x2="99822" y2="28435"/>
                        <a14:foregroundMark x1="79396" y1="76038" x2="73712" y2="66134"/>
                        <a14:foregroundMark x1="73712" y1="66134" x2="69094" y2="45208"/>
                        <a14:foregroundMark x1="35879" y1="65815" x2="41918" y2="61182"/>
                        <a14:foregroundMark x1="41918" y1="61182" x2="42096" y2="57987"/>
                        <a14:foregroundMark x1="23091" y1="76677" x2="16163" y2="77316"/>
                        <a14:foregroundMark x1="16163" y1="77316" x2="11901" y2="75399"/>
                        <a14:foregroundMark x1="11901" y1="75399" x2="12611" y2="78594"/>
                        <a14:foregroundMark x1="15808" y1="76038" x2="52575" y2="63898"/>
                        <a14:foregroundMark x1="52575" y1="63898" x2="81705" y2="61981"/>
                        <a14:foregroundMark x1="81705" y1="61981" x2="83837" y2="61981"/>
                        <a14:foregroundMark x1="88099" y1="78594" x2="74600" y2="78275"/>
                        <a14:foregroundMark x1="23801" y1="77955" x2="15098" y2="77955"/>
                        <a14:foregroundMark x1="11545" y1="50479" x2="10124" y2="29233"/>
                        <a14:foregroundMark x1="10124" y1="29233" x2="15808" y2="29073"/>
                        <a14:foregroundMark x1="61812" y1="15974" x2="55595" y2="12939"/>
                        <a14:foregroundMark x1="55595" y1="12939" x2="50266" y2="12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88" t="8579" r="9906" b="21489"/>
          <a:stretch/>
        </p:blipFill>
        <p:spPr>
          <a:xfrm>
            <a:off x="6509080" y="4448355"/>
            <a:ext cx="2010379" cy="1795328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3AA6145F-296F-4DAA-95BC-C2E1F86DFD4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044" b="89954" l="9752" r="93440">
                        <a14:foregroundMark x1="93262" y1="58661" x2="90426" y2="56467"/>
                        <a14:foregroundMark x1="93617" y1="35219" x2="93617" y2="28406"/>
                        <a14:foregroundMark x1="71099" y1="21132" x2="69858" y2="7044"/>
                        <a14:foregroundMark x1="79965" y1="60162" x2="79965" y2="60162"/>
                        <a14:foregroundMark x1="72163" y1="75404" x2="68440" y2="53233"/>
                        <a14:foregroundMark x1="70213" y1="85335" x2="73050" y2="79792"/>
                        <a14:foregroundMark x1="73050" y1="79792" x2="73050" y2="795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589" b="25507"/>
          <a:stretch/>
        </p:blipFill>
        <p:spPr>
          <a:xfrm>
            <a:off x="410619" y="1333865"/>
            <a:ext cx="1634053" cy="204611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75C56E8-0AC1-4808-A892-8BAE352BBCC9}"/>
              </a:ext>
            </a:extLst>
          </p:cNvPr>
          <p:cNvSpPr txBox="1"/>
          <p:nvPr/>
        </p:nvSpPr>
        <p:spPr>
          <a:xfrm>
            <a:off x="303689" y="3619974"/>
            <a:ext cx="2618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800" dirty="0">
                <a:cs typeface="(AH) Manal Black" pitchFamily="2" charset="-78"/>
              </a:rPr>
              <a:t>أِسْتأْذِن قَبْلِ التَّحّدًّث</a:t>
            </a:r>
            <a:endParaRPr lang="en-US" sz="2800" dirty="0">
              <a:cs typeface="(AH) Manal Black" pitchFamily="2" charset="-7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F18102-5622-4F46-9E2E-250C77DDDA58}"/>
              </a:ext>
            </a:extLst>
          </p:cNvPr>
          <p:cNvSpPr txBox="1"/>
          <p:nvPr/>
        </p:nvSpPr>
        <p:spPr>
          <a:xfrm>
            <a:off x="1185156" y="4818274"/>
            <a:ext cx="2618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2800" dirty="0">
                <a:cs typeface="(AH) Manal Black" pitchFamily="2" charset="-78"/>
              </a:rPr>
              <a:t>أِلتِزِم الصَّمْت</a:t>
            </a:r>
            <a:endParaRPr lang="en-US" sz="2800" dirty="0">
              <a:cs typeface="(AH) Manal Black" pitchFamily="2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A3DAE8-5A00-4A1E-9283-DEACA28EE8F3}"/>
              </a:ext>
            </a:extLst>
          </p:cNvPr>
          <p:cNvSpPr txBox="1"/>
          <p:nvPr/>
        </p:nvSpPr>
        <p:spPr>
          <a:xfrm>
            <a:off x="8176337" y="5060923"/>
            <a:ext cx="2618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800" dirty="0">
                <a:cs typeface="(AH) Manal Black" pitchFamily="2" charset="-78"/>
              </a:rPr>
              <a:t>أًدَوِّن مُلاحَظاتي</a:t>
            </a:r>
            <a:endParaRPr lang="en-US" sz="2800" dirty="0">
              <a:cs typeface="(AH) Manal Black" pitchFamily="2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8EB045-1324-42F0-ACC6-9FC36F1C20DB}"/>
              </a:ext>
            </a:extLst>
          </p:cNvPr>
          <p:cNvSpPr txBox="1"/>
          <p:nvPr/>
        </p:nvSpPr>
        <p:spPr>
          <a:xfrm>
            <a:off x="8628857" y="2822965"/>
            <a:ext cx="26185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800" dirty="0">
                <a:cs typeface="(AH) Manal Black" pitchFamily="2" charset="-78"/>
              </a:rPr>
              <a:t>أَبْتَعِد عَنْ ضّجيج مَنْ حَوْلي</a:t>
            </a:r>
            <a:endParaRPr lang="en-US" sz="2800" dirty="0">
              <a:cs typeface="(AH) Manal Black" pitchFamily="2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413143-E3B1-44AC-BA78-13A3E0247F27}"/>
              </a:ext>
            </a:extLst>
          </p:cNvPr>
          <p:cNvSpPr txBox="1"/>
          <p:nvPr/>
        </p:nvSpPr>
        <p:spPr>
          <a:xfrm>
            <a:off x="5600265" y="3515462"/>
            <a:ext cx="32595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2800" dirty="0">
                <a:cs typeface="(AH) Manal Black" pitchFamily="2" charset="-78"/>
              </a:rPr>
              <a:t>أَسْتَمِع إلى الْمُعَلَّمة بِتِرْكيز</a:t>
            </a:r>
            <a:endParaRPr lang="en-US" sz="2800" dirty="0">
              <a:cs typeface="(AH) Manal Black" pitchFamily="2" charset="-78"/>
            </a:endParaRPr>
          </a:p>
        </p:txBody>
      </p:sp>
      <p:pic>
        <p:nvPicPr>
          <p:cNvPr id="15" name="Picture 2" descr="نتيجة بحث الصور عن أم تتحدث كرتون">
            <a:extLst>
              <a:ext uri="{FF2B5EF4-FFF2-40B4-BE49-F238E27FC236}">
                <a16:creationId xmlns:a16="http://schemas.microsoft.com/office/drawing/2014/main" id="{56EACAFA-5B91-44B6-B9F1-7F6C7F8014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7" b="99538" l="1691" r="95572">
                        <a14:foregroundMark x1="36151" y1="98231" x2="17552" y2="96077"/>
                        <a14:foregroundMark x1="17552" y1="96077" x2="31401" y2="25462"/>
                        <a14:foregroundMark x1="31401" y1="25462" x2="30757" y2="6692"/>
                        <a14:foregroundMark x1="20129" y1="5231" x2="39936" y2="6846"/>
                        <a14:foregroundMark x1="39936" y1="6846" x2="41465" y2="8154"/>
                        <a14:foregroundMark x1="31562" y1="27923" x2="33816" y2="45538"/>
                        <a14:foregroundMark x1="4831" y1="44769" x2="7166" y2="56462"/>
                        <a14:foregroundMark x1="35346" y1="59462" x2="54670" y2="57923"/>
                        <a14:foregroundMark x1="54670" y1="57923" x2="55233" y2="57923"/>
                        <a14:foregroundMark x1="45330" y1="48462" x2="25443" y2="41077"/>
                        <a14:foregroundMark x1="25443" y1="41077" x2="22383" y2="59462"/>
                        <a14:foregroundMark x1="22383" y1="59462" x2="22383" y2="59462"/>
                        <a14:foregroundMark x1="17069" y1="52077" x2="14815" y2="38154"/>
                        <a14:foregroundMark x1="14815" y1="38154" x2="20129" y2="4462"/>
                        <a14:foregroundMark x1="38406" y1="41077" x2="34944" y2="97769"/>
                        <a14:foregroundMark x1="34944" y1="97769" x2="7729" y2="99692"/>
                        <a14:foregroundMark x1="7729" y1="99692" x2="1771" y2="97538"/>
                        <a14:foregroundMark x1="90338" y1="99692" x2="82689" y2="92385"/>
                        <a14:foregroundMark x1="95652" y1="86538" x2="94122" y2="69692"/>
                        <a14:foregroundMark x1="75845" y1="39615" x2="75845" y2="39615"/>
                        <a14:foregroundMark x1="79630" y1="40385" x2="75845" y2="36000"/>
                        <a14:foregroundMark x1="63607" y1="97538" x2="84219" y2="98231"/>
                        <a14:foregroundMark x1="21659" y1="44077" x2="17069" y2="35231"/>
                        <a14:foregroundMark x1="32287" y1="43308" x2="36151" y2="34538"/>
                        <a14:foregroundMark x1="23913" y1="38154" x2="17069" y2="32308"/>
                        <a14:foregroundMark x1="27778" y1="77" x2="27778" y2="77"/>
                        <a14:foregroundMark x1="14010" y1="11077" x2="22383" y2="4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498" y="1133052"/>
            <a:ext cx="1554895" cy="1570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663600BD-EF77-4EFB-BC69-14C81042E79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667" b="96000" l="0" r="93778">
                        <a14:foregroundMark x1="8444" y1="55556" x2="6222" y2="32444"/>
                        <a14:foregroundMark x1="2222" y1="51111" x2="444" y2="39111"/>
                        <a14:foregroundMark x1="8444" y1="28000" x2="20444" y2="23556"/>
                        <a14:foregroundMark x1="40000" y1="31111" x2="63111" y2="34667"/>
                        <a14:foregroundMark x1="66222" y1="22222" x2="58222" y2="2667"/>
                        <a14:foregroundMark x1="62222" y1="96444" x2="83556" y2="96444"/>
                        <a14:foregroundMark x1="84444" y1="93333" x2="93333" y2="79111"/>
                        <a14:foregroundMark x1="93333" y1="79111" x2="93778" y2="79111"/>
                        <a14:foregroundMark x1="38222" y1="12889" x2="31111" y2="15111"/>
                        <a14:foregroundMark x1="44889" y1="7556" x2="47111" y2="7556"/>
                        <a14:foregroundMark x1="23111" y1="86222" x2="23111" y2="86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276" y="1566399"/>
            <a:ext cx="1828800" cy="18288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8A86F51-3F81-41F3-828A-38BD947ACE80}"/>
              </a:ext>
            </a:extLst>
          </p:cNvPr>
          <p:cNvSpPr txBox="1"/>
          <p:nvPr/>
        </p:nvSpPr>
        <p:spPr>
          <a:xfrm>
            <a:off x="2864718" y="2787521"/>
            <a:ext cx="26185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00" dirty="0">
                <a:cs typeface="(AH) Manal Black" pitchFamily="2" charset="-78"/>
              </a:rPr>
              <a:t>اُفَكِّر وأُجيب بِمُفْرَدي</a:t>
            </a:r>
          </a:p>
          <a:p>
            <a:pPr algn="ctr"/>
            <a:r>
              <a:rPr lang="ar-AE" sz="2800" dirty="0">
                <a:cs typeface="(AH) Manal Black" pitchFamily="2" charset="-78"/>
              </a:rPr>
              <a:t>دونَ مساعَدَة أُمي</a:t>
            </a:r>
            <a:endParaRPr lang="en-US" sz="2800" dirty="0">
              <a:cs typeface="(AH) Manal Black" pitchFamily="2" charset="-78"/>
            </a:endParaRPr>
          </a:p>
        </p:txBody>
      </p:sp>
      <p:pic>
        <p:nvPicPr>
          <p:cNvPr id="18" name="Picture 1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434BDF4-8AA0-470E-80FF-B7B3FA90463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14" y="256019"/>
            <a:ext cx="1409611" cy="9473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4C832B6-0A2B-4AE4-B9EA-A419CC769580}"/>
              </a:ext>
            </a:extLst>
          </p:cNvPr>
          <p:cNvSpPr txBox="1"/>
          <p:nvPr/>
        </p:nvSpPr>
        <p:spPr>
          <a:xfrm>
            <a:off x="0" y="464240"/>
            <a:ext cx="19924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5400" dirty="0">
                <a:solidFill>
                  <a:srgbClr val="C00000"/>
                </a:solidFill>
                <a:cs typeface="(AH) Manal Black" pitchFamily="2" charset="-78"/>
              </a:rPr>
              <a:t> </a:t>
            </a:r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قَوانين الْحِصَّة </a:t>
            </a:r>
            <a:endParaRPr lang="en-US" sz="54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67509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6907C3AD-AC61-439E-B8F3-5B09DEEA787F}"/>
              </a:ext>
            </a:extLst>
          </p:cNvPr>
          <p:cNvSpPr/>
          <p:nvPr/>
        </p:nvSpPr>
        <p:spPr>
          <a:xfrm>
            <a:off x="557704" y="538327"/>
            <a:ext cx="9900085" cy="5649432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51044B-7FAF-4BB9-84F0-41ECE80537D3}"/>
              </a:ext>
            </a:extLst>
          </p:cNvPr>
          <p:cNvSpPr txBox="1"/>
          <p:nvPr/>
        </p:nvSpPr>
        <p:spPr>
          <a:xfrm>
            <a:off x="2525531" y="2285535"/>
            <a:ext cx="6100632" cy="236776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5143" dirty="0">
                <a:solidFill>
                  <a:srgbClr val="FF0000"/>
                </a:solidFill>
                <a:cs typeface="(AH) Manal Black" pitchFamily="2" charset="-78"/>
              </a:rPr>
              <a:t>ه</a:t>
            </a:r>
            <a:r>
              <a:rPr lang="ar-BH" sz="5143" dirty="0">
                <a:cs typeface="(AH) Manal Black" pitchFamily="2" charset="-78"/>
              </a:rPr>
              <a:t>َيّا </a:t>
            </a:r>
            <a:r>
              <a:rPr lang="ar-BH" sz="5143" dirty="0">
                <a:solidFill>
                  <a:srgbClr val="FF0000"/>
                </a:solidFill>
                <a:cs typeface="(AH) Manal Black" pitchFamily="2" charset="-78"/>
              </a:rPr>
              <a:t>ي</a:t>
            </a:r>
            <a:r>
              <a:rPr lang="ar-BH" sz="5143" dirty="0">
                <a:cs typeface="(AH) Manal Black" pitchFamily="2" charset="-78"/>
              </a:rPr>
              <a:t>ا</a:t>
            </a:r>
            <a:r>
              <a:rPr lang="ar-BH" sz="5143" dirty="0">
                <a:solidFill>
                  <a:srgbClr val="FF0000"/>
                </a:solidFill>
                <a:cs typeface="(AH) Manal Black" pitchFamily="2" charset="-78"/>
              </a:rPr>
              <a:t> أَ</a:t>
            </a:r>
            <a:r>
              <a:rPr lang="ar-BH" sz="5143" dirty="0">
                <a:cs typeface="(AH) Manal Black" pitchFamily="2" charset="-78"/>
              </a:rPr>
              <a:t>بْطال</a:t>
            </a:r>
          </a:p>
          <a:p>
            <a:pPr algn="ctr" rtl="1">
              <a:lnSpc>
                <a:spcPct val="150000"/>
              </a:lnSpc>
            </a:pPr>
            <a:r>
              <a:rPr lang="ar-BH" sz="5143" dirty="0">
                <a:solidFill>
                  <a:srgbClr val="FF0000"/>
                </a:solidFill>
                <a:cs typeface="(AH) Manal Black" pitchFamily="2" charset="-78"/>
              </a:rPr>
              <a:t> نَ</a:t>
            </a:r>
            <a:r>
              <a:rPr lang="ar-BH" sz="5143" dirty="0">
                <a:cs typeface="(AH) Manal Black" pitchFamily="2" charset="-78"/>
              </a:rPr>
              <a:t>سْتَعِد </a:t>
            </a:r>
            <a:r>
              <a:rPr lang="ar-BH" sz="5143" dirty="0">
                <a:solidFill>
                  <a:srgbClr val="FF0000"/>
                </a:solidFill>
                <a:cs typeface="(AH) Manal Black" pitchFamily="2" charset="-78"/>
              </a:rPr>
              <a:t>ل</a:t>
            </a:r>
            <a:r>
              <a:rPr lang="ar-BH" sz="5143" dirty="0">
                <a:cs typeface="(AH) Manal Black" pitchFamily="2" charset="-78"/>
              </a:rPr>
              <a:t>لسَّطْر </a:t>
            </a:r>
            <a:r>
              <a:rPr lang="ar-BH" sz="5143" dirty="0">
                <a:solidFill>
                  <a:srgbClr val="FF0000"/>
                </a:solidFill>
                <a:cs typeface="(AH) Manal Black" pitchFamily="2" charset="-78"/>
              </a:rPr>
              <a:t>ا</a:t>
            </a:r>
            <a:r>
              <a:rPr lang="ar-BH" sz="5143" dirty="0">
                <a:cs typeface="(AH) Manal Black" pitchFamily="2" charset="-78"/>
              </a:rPr>
              <a:t>لإملائي </a:t>
            </a:r>
            <a:r>
              <a:rPr lang="ar-BH" sz="5143" dirty="0">
                <a:solidFill>
                  <a:srgbClr val="FF0000"/>
                </a:solidFill>
                <a:cs typeface="(AH) Manal Black" pitchFamily="2" charset="-78"/>
              </a:rPr>
              <a:t>لِ</a:t>
            </a:r>
            <a:r>
              <a:rPr lang="ar-BH" sz="5143" dirty="0">
                <a:cs typeface="(AH) Manal Black" pitchFamily="2" charset="-78"/>
              </a:rPr>
              <a:t>لْيوم.</a:t>
            </a:r>
            <a:endParaRPr lang="en-US" sz="5143" dirty="0">
              <a:cs typeface="(AH) Manal Black" pitchFamily="2" charset="-7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8A4B75-4E29-421A-89EB-96CEAE1818B1}"/>
              </a:ext>
            </a:extLst>
          </p:cNvPr>
          <p:cNvSpPr txBox="1"/>
          <p:nvPr/>
        </p:nvSpPr>
        <p:spPr>
          <a:xfrm>
            <a:off x="4891840" y="1032349"/>
            <a:ext cx="6100632" cy="81798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3429" u="sng" dirty="0">
                <a:solidFill>
                  <a:srgbClr val="C00000"/>
                </a:solidFill>
                <a:cs typeface="(AH) Manal Black" pitchFamily="2" charset="-78"/>
              </a:rPr>
              <a:t>*</a:t>
            </a:r>
            <a:r>
              <a:rPr lang="ar-BH" sz="3429" u="sng" dirty="0">
                <a:cs typeface="(AH) Manal Black" pitchFamily="2" charset="-78"/>
              </a:rPr>
              <a:t>اسْتراتيجية السَّطْر الإملائي:</a:t>
            </a:r>
            <a:endParaRPr lang="en-US" sz="3429" u="sng" dirty="0">
              <a:cs typeface="(AH) Manal Black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CADF72-C15F-48E2-BA20-0C8317B40C4C}"/>
              </a:ext>
            </a:extLst>
          </p:cNvPr>
          <p:cNvSpPr txBox="1"/>
          <p:nvPr/>
        </p:nvSpPr>
        <p:spPr>
          <a:xfrm>
            <a:off x="4223588" y="5046970"/>
            <a:ext cx="6100632" cy="96911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4287" b="1" dirty="0">
                <a:solidFill>
                  <a:srgbClr val="C00000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إِمْلائي سِرُّ تَمَيُّزي</a:t>
            </a:r>
            <a:endParaRPr lang="en-US" sz="4287" b="1" dirty="0"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5FC5C34F-6FB3-48EB-9759-3BD31CE0DA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78" b="89963" l="9752" r="90780">
                        <a14:foregroundMark x1="54078" y1="9913" x2="52305" y2="2602"/>
                        <a14:foregroundMark x1="10106" y1="54151" x2="10106" y2="50062"/>
                        <a14:foregroundMark x1="90780" y1="58612" x2="90780" y2="58612"/>
                        <a14:foregroundMark x1="41844" y1="40273" x2="41844" y2="402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733" y="3692517"/>
            <a:ext cx="2481943" cy="3551291"/>
          </a:xfrm>
          <a:prstGeom prst="rect">
            <a:avLst/>
          </a:prstGeom>
        </p:spPr>
      </p:pic>
      <p:sp>
        <p:nvSpPr>
          <p:cNvPr id="7" name="TextBox 5">
            <a:extLst>
              <a:ext uri="{FF2B5EF4-FFF2-40B4-BE49-F238E27FC236}">
                <a16:creationId xmlns:a16="http://schemas.microsoft.com/office/drawing/2014/main" id="{9B7E2B52-C6EA-424C-93BB-83329AF7DB9A}"/>
              </a:ext>
            </a:extLst>
          </p:cNvPr>
          <p:cNvSpPr txBox="1"/>
          <p:nvPr/>
        </p:nvSpPr>
        <p:spPr>
          <a:xfrm>
            <a:off x="1381902" y="5366047"/>
            <a:ext cx="4592852" cy="620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1715" b="1" dirty="0">
                <a:effectLst>
                  <a:glow rad="101600">
                    <a:schemeClr val="bg1">
                      <a:lumMod val="8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l-Mujahed Free" pitchFamily="2" charset="-78"/>
              </a:rPr>
              <a:t>اتأكد من تجهيز جميع مستلزماتي المدرسية </a:t>
            </a:r>
          </a:p>
          <a:p>
            <a:pPr algn="ctr"/>
            <a:r>
              <a:rPr lang="ar-AE" sz="1715" b="1" dirty="0">
                <a:effectLst>
                  <a:glow rad="101600">
                    <a:schemeClr val="bg1">
                      <a:lumMod val="8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l-Mujahed Free" pitchFamily="2" charset="-78"/>
              </a:rPr>
              <a:t>و جمعهـا بعد الانتهاء من التعلم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F6CF650-4081-4E21-ACF9-26E05230CF5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455773" y="953605"/>
            <a:ext cx="245579" cy="304339"/>
          </a:xfrm>
          <a:prstGeom prst="rect">
            <a:avLst/>
          </a:prstGeom>
          <a:solidFill>
            <a:srgbClr val="9BBB59">
              <a:lumMod val="100000"/>
              <a:lumOff val="0"/>
            </a:srgbClr>
          </a:solidFill>
          <a:ln w="38100">
            <a:noFill/>
            <a:miter lim="800000"/>
            <a:headEnd/>
            <a:tailEnd/>
          </a:ln>
          <a:effectLst>
            <a:outerShdw dist="28398" dir="3806097" algn="ctr" rotWithShape="0">
              <a:srgbClr val="9BBB59">
                <a:lumMod val="50000"/>
                <a:lumOff val="0"/>
                <a:alpha val="50000"/>
              </a:srgbClr>
            </a:outerShdw>
          </a:effectLst>
        </p:spPr>
        <p:txBody>
          <a:bodyPr rot="0" vert="horz" wrap="square" lIns="65315" tIns="32657" rIns="65315" bIns="32657" anchor="t" anchorCtr="0" upright="1">
            <a:noAutofit/>
          </a:bodyPr>
          <a:lstStyle/>
          <a:p>
            <a:pPr>
              <a:lnSpc>
                <a:spcPct val="107000"/>
              </a:lnSpc>
              <a:spcAft>
                <a:spcPts val="571"/>
              </a:spcAft>
            </a:pPr>
            <a:r>
              <a:rPr lang="en-US" sz="57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787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AutoShape 2">
            <a:extLst>
              <a:ext uri="{FF2B5EF4-FFF2-40B4-BE49-F238E27FC236}">
                <a16:creationId xmlns:a16="http://schemas.microsoft.com/office/drawing/2014/main" id="{8CEDFCD1-523E-4F3D-B741-8C7BBCE019C2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407588" y="1476687"/>
            <a:ext cx="341949" cy="313411"/>
          </a:xfrm>
          <a:prstGeom prst="hexagon">
            <a:avLst>
              <a:gd name="adj" fmla="val 26020"/>
              <a:gd name="vf" fmla="val 115470"/>
            </a:avLst>
          </a:prstGeom>
          <a:solidFill>
            <a:srgbClr val="4BACC6">
              <a:lumMod val="100000"/>
              <a:lumOff val="0"/>
            </a:srgbClr>
          </a:solidFill>
          <a:ln w="127000" cmpd="dbl" algn="ctr">
            <a:noFill/>
            <a:prstDash val="solid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rot="0" vert="horz" wrap="square" lIns="65315" tIns="32657" rIns="65315" bIns="32657" anchor="t" anchorCtr="0" upright="1">
            <a:noAutofit/>
          </a:bodyPr>
          <a:lstStyle/>
          <a:p>
            <a:endParaRPr lang="en-US" sz="1287"/>
          </a:p>
        </p:txBody>
      </p:sp>
      <p:sp>
        <p:nvSpPr>
          <p:cNvPr id="10" name="AutoShape 4">
            <a:extLst>
              <a:ext uri="{FF2B5EF4-FFF2-40B4-BE49-F238E27FC236}">
                <a16:creationId xmlns:a16="http://schemas.microsoft.com/office/drawing/2014/main" id="{6FC6AFBF-2ED1-4EC2-8954-BCFA27745F52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372391" y="1911186"/>
            <a:ext cx="377144" cy="412869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38100" cmpd="sng">
            <a:noFill/>
            <a:prstDash val="solid"/>
            <a:miter lim="800000"/>
            <a:headEnd/>
            <a:tailEnd/>
          </a:ln>
          <a:effectLst>
            <a:outerShdw dist="28398" dir="3806097" algn="ctr" rotWithShape="0">
              <a:srgbClr val="F79646">
                <a:lumMod val="50000"/>
                <a:lumOff val="0"/>
                <a:alpha val="50000"/>
              </a:srgbClr>
            </a:outerShdw>
          </a:effectLst>
        </p:spPr>
        <p:txBody>
          <a:bodyPr rot="0" vert="horz" wrap="square" lIns="65315" tIns="32657" rIns="65315" bIns="32657" anchor="t" anchorCtr="0" upright="1">
            <a:noAutofit/>
          </a:bodyPr>
          <a:lstStyle/>
          <a:p>
            <a:endParaRPr lang="en-US" sz="1287"/>
          </a:p>
        </p:txBody>
      </p:sp>
      <p:sp>
        <p:nvSpPr>
          <p:cNvPr id="11" name="AutoShape 5">
            <a:extLst>
              <a:ext uri="{FF2B5EF4-FFF2-40B4-BE49-F238E27FC236}">
                <a16:creationId xmlns:a16="http://schemas.microsoft.com/office/drawing/2014/main" id="{6953E1B8-7A5F-4627-81F5-B03F9D852E78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437315" y="2546211"/>
            <a:ext cx="264036" cy="315904"/>
          </a:xfrm>
          <a:custGeom>
            <a:avLst/>
            <a:gdLst>
              <a:gd name="T0" fmla="*/ 333338879 w 21600"/>
              <a:gd name="T1" fmla="*/ 81459697 h 21600"/>
              <a:gd name="T2" fmla="*/ 190479323 w 21600"/>
              <a:gd name="T3" fmla="*/ 162918611 h 21600"/>
              <a:gd name="T4" fmla="*/ 47619894 w 21600"/>
              <a:gd name="T5" fmla="*/ 81459697 h 21600"/>
              <a:gd name="T6" fmla="*/ 190479323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C0504D"/>
          </a:solidFill>
          <a:ln>
            <a:noFill/>
          </a:ln>
          <a:effectLst>
            <a:outerShdw dist="28398" dir="3806097" algn="ctr" rotWithShape="0">
              <a:srgbClr val="632523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65315" tIns="32657" rIns="65315" bIns="32657" anchor="t" anchorCtr="0" upright="1">
            <a:noAutofit/>
          </a:bodyPr>
          <a:lstStyle/>
          <a:p>
            <a:endParaRPr lang="en-US" sz="1287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989799-37E7-4189-B611-04E5D9CA2B9B}"/>
              </a:ext>
            </a:extLst>
          </p:cNvPr>
          <p:cNvSpPr txBox="1"/>
          <p:nvPr/>
        </p:nvSpPr>
        <p:spPr>
          <a:xfrm>
            <a:off x="4106226" y="1527851"/>
            <a:ext cx="1667599" cy="26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1143" b="1" u="sng" dirty="0">
                <a:highlight>
                  <a:srgbClr val="FFFF00"/>
                </a:highlight>
              </a:rPr>
              <a:t>مراعاة الفروق الفردية</a:t>
            </a:r>
            <a:endParaRPr lang="en-US" sz="1143" b="1" u="sng" dirty="0">
              <a:highlight>
                <a:srgbClr val="FFFF00"/>
              </a:highligh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8DE395-F90B-4921-A793-B17120FC91B5}"/>
              </a:ext>
            </a:extLst>
          </p:cNvPr>
          <p:cNvSpPr txBox="1"/>
          <p:nvPr/>
        </p:nvSpPr>
        <p:spPr>
          <a:xfrm>
            <a:off x="2785354" y="955497"/>
            <a:ext cx="541661" cy="26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1143" b="1" u="sng" dirty="0">
                <a:highlight>
                  <a:srgbClr val="00FF00"/>
                </a:highlight>
              </a:rPr>
              <a:t>متميز</a:t>
            </a:r>
            <a:endParaRPr lang="en-US" sz="1143" b="1" u="sng" dirty="0">
              <a:highlight>
                <a:srgbClr val="00FF00"/>
              </a:highlight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27AB4B-4336-4856-B1A5-1CD034AFE9F3}"/>
              </a:ext>
            </a:extLst>
          </p:cNvPr>
          <p:cNvSpPr txBox="1"/>
          <p:nvPr/>
        </p:nvSpPr>
        <p:spPr>
          <a:xfrm>
            <a:off x="2701351" y="1523220"/>
            <a:ext cx="625663" cy="26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1143" b="1" u="sng" dirty="0">
                <a:highlight>
                  <a:srgbClr val="00FFFF"/>
                </a:highlight>
              </a:rPr>
              <a:t>متوسط</a:t>
            </a:r>
            <a:endParaRPr lang="en-US" sz="1143" b="1" u="sng" dirty="0">
              <a:highlight>
                <a:srgbClr val="00FFFF"/>
              </a:highlight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7BC207F-9D15-4D5B-BE8E-EA1F4BCE0F37}"/>
              </a:ext>
            </a:extLst>
          </p:cNvPr>
          <p:cNvSpPr txBox="1"/>
          <p:nvPr/>
        </p:nvSpPr>
        <p:spPr>
          <a:xfrm>
            <a:off x="2784423" y="2101681"/>
            <a:ext cx="625663" cy="26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1143" b="1" u="sng" dirty="0">
                <a:highlight>
                  <a:srgbClr val="FFFF00"/>
                </a:highlight>
              </a:rPr>
              <a:t>ضعيف</a:t>
            </a:r>
            <a:endParaRPr lang="en-US" sz="1143" b="1" u="sng" dirty="0">
              <a:highlight>
                <a:srgbClr val="FFFF00"/>
              </a:highlight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9007BC7-E7FE-415D-87F1-4F8137B6C4C3}"/>
              </a:ext>
            </a:extLst>
          </p:cNvPr>
          <p:cNvSpPr txBox="1"/>
          <p:nvPr/>
        </p:nvSpPr>
        <p:spPr>
          <a:xfrm>
            <a:off x="2749535" y="2660692"/>
            <a:ext cx="625663" cy="26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1143" b="1" u="sng" dirty="0">
                <a:highlight>
                  <a:srgbClr val="FF00FF"/>
                </a:highlight>
              </a:rPr>
              <a:t>موهوب</a:t>
            </a:r>
            <a:endParaRPr lang="en-US" sz="1143" b="1" u="sng" dirty="0">
              <a:highlight>
                <a:srgbClr val="FF00FF"/>
              </a:highlight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41AFEDA-BCAA-4A04-8413-D1CBC440ACA9}"/>
              </a:ext>
            </a:extLst>
          </p:cNvPr>
          <p:cNvSpPr/>
          <p:nvPr/>
        </p:nvSpPr>
        <p:spPr>
          <a:xfrm>
            <a:off x="9390764" y="220537"/>
            <a:ext cx="1067025" cy="87483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دقائق</a:t>
            </a:r>
            <a:endParaRPr lang="en-US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" name="telegram-video">
            <a:hlinkClick r:id="" action="ppaction://media"/>
            <a:extLst>
              <a:ext uri="{FF2B5EF4-FFF2-40B4-BE49-F238E27FC236}">
                <a16:creationId xmlns:a16="http://schemas.microsoft.com/office/drawing/2014/main" id="{BA7A783C-A000-4D9D-8429-00553ABC576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4105" y="4481138"/>
            <a:ext cx="1240971" cy="10354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5C81E13C-DC90-451D-B5BC-891C1F93CC7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13" t="6892" r="22573"/>
          <a:stretch/>
        </p:blipFill>
        <p:spPr>
          <a:xfrm rot="785432" flipH="1">
            <a:off x="8089825" y="2725402"/>
            <a:ext cx="1153267" cy="1436303"/>
          </a:xfrm>
          <a:prstGeom prst="rect">
            <a:avLst/>
          </a:prstGeom>
        </p:spPr>
      </p:pic>
      <p:pic>
        <p:nvPicPr>
          <p:cNvPr id="20" name="Picture 1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A14330E-4890-4763-AFA9-E3C769479F2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45" y="303757"/>
            <a:ext cx="1409611" cy="9473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FBC3B17-C0E9-496C-9DA3-A66DB71D12BF}"/>
              </a:ext>
            </a:extLst>
          </p:cNvPr>
          <p:cNvSpPr/>
          <p:nvPr/>
        </p:nvSpPr>
        <p:spPr>
          <a:xfrm>
            <a:off x="40148" y="777429"/>
            <a:ext cx="17540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80128" rtl="1"/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السطر الإملائي</a:t>
            </a:r>
            <a:endParaRPr lang="en-US" sz="28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811361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299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id="{DD34FEAE-D1E4-4AA7-8DDD-E5F01DD19464}"/>
              </a:ext>
            </a:extLst>
          </p:cNvPr>
          <p:cNvSpPr txBox="1">
            <a:spLocks/>
          </p:cNvSpPr>
          <p:nvPr/>
        </p:nvSpPr>
        <p:spPr>
          <a:xfrm>
            <a:off x="2943504" y="2559782"/>
            <a:ext cx="7633526" cy="132538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60000"/>
              </a:lnSpc>
              <a:buNone/>
            </a:pPr>
            <a:r>
              <a:rPr lang="ar-BH" sz="4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تَرْتيبُ الْجُمَل الْبَسيطَة وَ اللَّوْحات الْمُصَوَّرة.</a:t>
            </a:r>
            <a:endParaRPr lang="en-US" sz="44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 Qalam Kolkatta Quranic font" panose="02000506000000020003" pitchFamily="2" charset="-78"/>
              <a:cs typeface="(AH) Manal Black" pitchFamily="2" charset="-78"/>
            </a:endParaRPr>
          </a:p>
        </p:txBody>
      </p:sp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A0B17A1-AB7F-421F-8975-84F4A7A099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45" y="385728"/>
            <a:ext cx="1409611" cy="9489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0533B3-9AD1-4E4B-8739-F2A4C2CFF12D}"/>
              </a:ext>
            </a:extLst>
          </p:cNvPr>
          <p:cNvSpPr txBox="1"/>
          <p:nvPr/>
        </p:nvSpPr>
        <p:spPr>
          <a:xfrm>
            <a:off x="204981" y="605305"/>
            <a:ext cx="19924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5400" dirty="0">
                <a:solidFill>
                  <a:srgbClr val="C00000"/>
                </a:solidFill>
                <a:cs typeface="(AH) Manal Black" pitchFamily="2" charset="-78"/>
              </a:rPr>
              <a:t> </a:t>
            </a:r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عِنوان الدَّرس</a:t>
            </a:r>
            <a:endParaRPr lang="en-US" sz="54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BB000E-FD78-4478-A927-B49E1E0053D0}"/>
              </a:ext>
            </a:extLst>
          </p:cNvPr>
          <p:cNvSpPr txBox="1"/>
          <p:nvPr/>
        </p:nvSpPr>
        <p:spPr>
          <a:xfrm>
            <a:off x="2943504" y="1528635"/>
            <a:ext cx="8047313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4000" u="sng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4000" u="sng" dirty="0">
                <a:cs typeface="(AH) Manal Black" pitchFamily="2" charset="-78"/>
              </a:rPr>
              <a:t>الوحدة الخامسة: "أفكارك تغير العالَم"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A3CAE1F-56D3-4AF5-9D5F-D4D7F1361A08}"/>
              </a:ext>
            </a:extLst>
          </p:cNvPr>
          <p:cNvSpPr txBox="1">
            <a:spLocks/>
          </p:cNvSpPr>
          <p:nvPr/>
        </p:nvSpPr>
        <p:spPr>
          <a:xfrm>
            <a:off x="4006413" y="3977597"/>
            <a:ext cx="5198768" cy="127900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BH" sz="60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Rezvan-fat" panose="01000500000000020002" pitchFamily="2" charset="-78"/>
                <a:cs typeface="(AH) Manal Black" pitchFamily="2" charset="-78"/>
              </a:rPr>
              <a:t>أُمي تَجِدُ دائِمًا حَلًا</a:t>
            </a:r>
            <a:endParaRPr lang="en-US" sz="6000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Rezvan-fat" panose="01000500000000020002" pitchFamily="2" charset="-78"/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97044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0187C1A-D99C-453B-9748-8BC5CF53FB33}"/>
              </a:ext>
            </a:extLst>
          </p:cNvPr>
          <p:cNvSpPr/>
          <p:nvPr/>
        </p:nvSpPr>
        <p:spPr>
          <a:xfrm>
            <a:off x="1708298" y="630826"/>
            <a:ext cx="8775404" cy="5475768"/>
          </a:xfrm>
          <a:prstGeom prst="rect">
            <a:avLst/>
          </a:prstGeom>
          <a:solidFill>
            <a:schemeClr val="bg1">
              <a:alpha val="5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7EB827-E400-4886-9A7D-6A1ADD3BF49F}"/>
              </a:ext>
            </a:extLst>
          </p:cNvPr>
          <p:cNvSpPr txBox="1"/>
          <p:nvPr/>
        </p:nvSpPr>
        <p:spPr>
          <a:xfrm>
            <a:off x="6830465" y="628710"/>
            <a:ext cx="3756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3600" u="sng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3600" u="sng" dirty="0">
                <a:cs typeface="(AH) Manal Black" pitchFamily="2" charset="-78"/>
              </a:rPr>
              <a:t> أهداف درس اليوم:</a:t>
            </a:r>
            <a:endParaRPr lang="en-US" sz="3600" u="sng" dirty="0">
              <a:cs typeface="(AH) Manal Black" pitchFamily="2" charset="-78"/>
            </a:endParaRPr>
          </a:p>
        </p:txBody>
      </p:sp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03D1B4D-01D1-4246-B9A6-064A632107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87" y="277732"/>
            <a:ext cx="1409611" cy="9473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69DC577-A085-4575-8975-DFE54B35FDFB}"/>
              </a:ext>
            </a:extLst>
          </p:cNvPr>
          <p:cNvSpPr/>
          <p:nvPr/>
        </p:nvSpPr>
        <p:spPr>
          <a:xfrm>
            <a:off x="350913" y="751406"/>
            <a:ext cx="13051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80128" rtl="1"/>
            <a:r>
              <a:rPr lang="ar-BH" sz="3600" dirty="0">
                <a:solidFill>
                  <a:schemeClr val="bg1"/>
                </a:solidFill>
                <a:cs typeface="(AH) Manal Black" pitchFamily="2" charset="-78"/>
              </a:rPr>
              <a:t>الأهداف</a:t>
            </a:r>
            <a:endParaRPr lang="en-US" sz="36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9377F1-31EE-402A-9FD5-B635FE582AA0}"/>
              </a:ext>
            </a:extLst>
          </p:cNvPr>
          <p:cNvSpPr txBox="1"/>
          <p:nvPr/>
        </p:nvSpPr>
        <p:spPr>
          <a:xfrm>
            <a:off x="3679732" y="1320588"/>
            <a:ext cx="4441479" cy="64633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/>
            <a:r>
              <a:rPr lang="ar-BH" sz="3600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3600" dirty="0">
                <a:ln w="0"/>
                <a:cs typeface="(AH) Manal Black" pitchFamily="2" charset="-78"/>
              </a:rPr>
              <a:t>ماذا سنتعلم اليوم يا أبطال؟</a:t>
            </a:r>
            <a:endParaRPr lang="en-US" sz="3600" dirty="0">
              <a:ln w="0"/>
              <a:cs typeface="(AH) Manal Black" pitchFamily="2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A2C4ED-6AA9-4BA9-9265-68CAE3A1C5FA}"/>
              </a:ext>
            </a:extLst>
          </p:cNvPr>
          <p:cNvSpPr txBox="1"/>
          <p:nvPr/>
        </p:nvSpPr>
        <p:spPr>
          <a:xfrm>
            <a:off x="1896133" y="2190515"/>
            <a:ext cx="85249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200000"/>
              </a:lnSpc>
            </a:pPr>
            <a:r>
              <a:rPr lang="ar-BH" sz="3200" dirty="0">
                <a:cs typeface="(AH) Manal Black" pitchFamily="2" charset="-78"/>
              </a:rPr>
              <a:t>- يَكْتُب الْمُتَعَلِّم قصِّة مِنْ خِلال تَرْتيب الْجُمَل البّسيطة وَ الْلَّوحات الْمُصَّورة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826467-798C-4A79-BEEF-E914DA7B34B4}"/>
              </a:ext>
            </a:extLst>
          </p:cNvPr>
          <p:cNvSpPr txBox="1"/>
          <p:nvPr/>
        </p:nvSpPr>
        <p:spPr>
          <a:xfrm>
            <a:off x="1833522" y="3236325"/>
            <a:ext cx="85249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200000"/>
              </a:lnSpc>
            </a:pPr>
            <a:r>
              <a:rPr lang="ar-BH" sz="3200" dirty="0">
                <a:cs typeface="(AH) Manal Black" pitchFamily="2" charset="-78"/>
              </a:rPr>
              <a:t>- يُنْشئُ الْمُتَعَلِّم نُصوصًا مَقْروءَة بِخَطٍّ واضِح 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55A88A-7B7A-4A38-9CCF-80C53FA40E9A}"/>
              </a:ext>
            </a:extLst>
          </p:cNvPr>
          <p:cNvSpPr txBox="1"/>
          <p:nvPr/>
        </p:nvSpPr>
        <p:spPr>
          <a:xfrm>
            <a:off x="2061705" y="4147676"/>
            <a:ext cx="85249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200000"/>
              </a:lnSpc>
            </a:pPr>
            <a:r>
              <a:rPr lang="ar-BH" sz="3200" dirty="0">
                <a:cs typeface="(AH) Manal Black" pitchFamily="2" charset="-78"/>
              </a:rPr>
              <a:t>- يُراجِع الْمُتَعّلِّم ما يَكْتُبُهُ " لِتحسين مسْتوى الْكِتابة" وتحقيق التَّماسك والتتابع الْمَنْطِقي مُسْتَخْدِمًا عَلامات التَّرقيم.</a:t>
            </a:r>
          </a:p>
        </p:txBody>
      </p:sp>
    </p:spTree>
    <p:extLst>
      <p:ext uri="{BB962C8B-B14F-4D97-AF65-F5344CB8AC3E}">
        <p14:creationId xmlns:p14="http://schemas.microsoft.com/office/powerpoint/2010/main" val="862414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F62C199-D450-4FE9-BDCE-D673758D9397}"/>
              </a:ext>
            </a:extLst>
          </p:cNvPr>
          <p:cNvSpPr/>
          <p:nvPr/>
        </p:nvSpPr>
        <p:spPr>
          <a:xfrm>
            <a:off x="1291835" y="535509"/>
            <a:ext cx="9840685" cy="5786981"/>
          </a:xfrm>
          <a:prstGeom prst="rect">
            <a:avLst/>
          </a:prstGeom>
          <a:solidFill>
            <a:schemeClr val="bg1">
              <a:alpha val="5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379AF05-3AE4-4E15-BE46-E6508A668EE4}"/>
              </a:ext>
            </a:extLst>
          </p:cNvPr>
          <p:cNvSpPr/>
          <p:nvPr/>
        </p:nvSpPr>
        <p:spPr>
          <a:xfrm>
            <a:off x="3980132" y="5933196"/>
            <a:ext cx="42317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https://wordwall.net/ar/resource/4364199</a:t>
            </a:r>
            <a:endParaRPr lang="ar-BH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6329F2-C4D2-4318-AF57-F4D9955504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5938" y="910002"/>
            <a:ext cx="8412480" cy="47297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0826C06-9470-4885-AEFF-83740CBB43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24" y="396105"/>
            <a:ext cx="1409611" cy="9473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21DB509-6CE3-408E-ADEF-E4C835DD1CC6}"/>
              </a:ext>
            </a:extLst>
          </p:cNvPr>
          <p:cNvSpPr/>
          <p:nvPr/>
        </p:nvSpPr>
        <p:spPr>
          <a:xfrm>
            <a:off x="169417" y="910002"/>
            <a:ext cx="17203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80128" rtl="1"/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التهيئة الْحافزة</a:t>
            </a:r>
            <a:endParaRPr lang="en-US" sz="28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0467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B9E0E49-0D9F-4088-A0AB-3DA3026DE392}"/>
              </a:ext>
            </a:extLst>
          </p:cNvPr>
          <p:cNvSpPr/>
          <p:nvPr/>
        </p:nvSpPr>
        <p:spPr>
          <a:xfrm>
            <a:off x="1262743" y="466118"/>
            <a:ext cx="10210799" cy="5925764"/>
          </a:xfrm>
          <a:prstGeom prst="rect">
            <a:avLst/>
          </a:prstGeom>
          <a:solidFill>
            <a:schemeClr val="bg1">
              <a:alpha val="5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FC05B0F-9804-4D40-92E8-3191CD82A8DD}"/>
              </a:ext>
            </a:extLst>
          </p:cNvPr>
          <p:cNvSpPr txBox="1">
            <a:spLocks/>
          </p:cNvSpPr>
          <p:nvPr/>
        </p:nvSpPr>
        <p:spPr>
          <a:xfrm>
            <a:off x="9361157" y="621509"/>
            <a:ext cx="2590800" cy="72586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BH" sz="36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Rezvan-fat" panose="01000500000000020002" pitchFamily="2" charset="-78"/>
                <a:cs typeface="(AH) Manal Black" pitchFamily="2" charset="-78"/>
              </a:rPr>
              <a:t>* الْكِتابَةُ: </a:t>
            </a:r>
            <a:endParaRPr lang="en-US" sz="3600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Rezvan-fat" panose="01000500000000020002" pitchFamily="2" charset="-78"/>
              <a:cs typeface="(AH) Manal Black" pitchFamily="2" charset="-7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173F94-2678-4820-81A0-565C04B1F835}"/>
              </a:ext>
            </a:extLst>
          </p:cNvPr>
          <p:cNvSpPr txBox="1"/>
          <p:nvPr/>
        </p:nvSpPr>
        <p:spPr>
          <a:xfrm>
            <a:off x="1901537" y="1347377"/>
            <a:ext cx="8850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3600" dirty="0">
                <a:cs typeface="(AH) Manal Black" pitchFamily="2" charset="-78"/>
              </a:rPr>
              <a:t>كِتابَةُ قِصَّةٍ ( تَرْتيبُ الْجُمَلِ الْبَسيطَةِ، واللَّوْحاتِ الْمُصَوَّرَةِ)</a:t>
            </a:r>
            <a:endParaRPr lang="en-US" sz="3600" dirty="0">
              <a:cs typeface="(AH) Manal Black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271772-FBA9-4CBD-96D7-76443A196CF3}"/>
              </a:ext>
            </a:extLst>
          </p:cNvPr>
          <p:cNvSpPr txBox="1"/>
          <p:nvPr/>
        </p:nvSpPr>
        <p:spPr>
          <a:xfrm>
            <a:off x="1901537" y="2537798"/>
            <a:ext cx="8850086" cy="3347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3600" dirty="0">
                <a:cs typeface="(AH) Manal Black" pitchFamily="2" charset="-78"/>
              </a:rPr>
              <a:t>عَنْدَما تُريدُ أَنْ تَكْتُبَ قِصَّةً مِنْ وَحْي الصُّوَرِ ، يَجِبُ عَلَيْكَ أَنْ تَخْتارَ الْكَلِماتِ التَّي تُعَبِّرُ عَنِ الصُّوَرِ تَعْبيرًا واضِحًا.</a:t>
            </a:r>
          </a:p>
          <a:p>
            <a:pPr algn="ctr" rtl="1">
              <a:lnSpc>
                <a:spcPct val="150000"/>
              </a:lnSpc>
            </a:pPr>
            <a:r>
              <a:rPr lang="ar-BH" sz="3600" dirty="0">
                <a:highlight>
                  <a:srgbClr val="FFFF00"/>
                </a:highlight>
                <a:cs typeface="(AH) Manal Black" pitchFamily="2" charset="-78"/>
              </a:rPr>
              <a:t>كَتَبَتْ عَنودُ قِصَّةً عَنْ أُمِّها التِّي تَجِدُ دائِمًا حَلًا لِلْمُشْكِلاتِ، وَقَدْ عَبَّرَتْ عَنْ الصُّوَرِ بِجُمَلٍ واضِحَةٍ.</a:t>
            </a:r>
            <a:endParaRPr lang="en-US" sz="3600" dirty="0">
              <a:highlight>
                <a:srgbClr val="FFFF00"/>
              </a:highlight>
              <a:cs typeface="(AH) Manal Black" pitchFamily="2" charset="-78"/>
            </a:endParaRPr>
          </a:p>
        </p:txBody>
      </p:sp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9FE9FA9-EFCA-40AF-BAA3-485D6897DF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43" y="255557"/>
            <a:ext cx="1409611" cy="9473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7764B33-8377-4A4F-AD27-71FAAB6B5065}"/>
              </a:ext>
            </a:extLst>
          </p:cNvPr>
          <p:cNvSpPr/>
          <p:nvPr/>
        </p:nvSpPr>
        <p:spPr>
          <a:xfrm>
            <a:off x="224185" y="769454"/>
            <a:ext cx="15632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80128" rtl="1"/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عرض الدرس</a:t>
            </a:r>
            <a:endParaRPr lang="en-US" sz="28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33538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7C1510C-8B91-4B6A-97CA-0914A1820A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10" y="309157"/>
            <a:ext cx="1409611" cy="9473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774473D-197B-4B84-9EA9-B80EBF2D8E83}"/>
              </a:ext>
            </a:extLst>
          </p:cNvPr>
          <p:cNvSpPr/>
          <p:nvPr/>
        </p:nvSpPr>
        <p:spPr>
          <a:xfrm>
            <a:off x="269890" y="733284"/>
            <a:ext cx="15632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80128" rtl="1"/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عرض الدرس</a:t>
            </a:r>
            <a:endParaRPr lang="en-US" sz="28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452CEC-7670-4E63-98C2-C5F53188CE8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988" t="75931" r="59959" b="3812"/>
          <a:stretch/>
        </p:blipFill>
        <p:spPr>
          <a:xfrm>
            <a:off x="1051515" y="4753877"/>
            <a:ext cx="4151545" cy="13162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927AE51-218D-4705-BE97-13D846F8A41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5258" t="75737" r="24930" b="3893"/>
          <a:stretch/>
        </p:blipFill>
        <p:spPr>
          <a:xfrm>
            <a:off x="6988942" y="4746546"/>
            <a:ext cx="3634743" cy="13235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500C233A-248A-45F2-94B2-CC95CBD983EC}"/>
              </a:ext>
            </a:extLst>
          </p:cNvPr>
          <p:cNvSpPr txBox="1">
            <a:spLocks/>
          </p:cNvSpPr>
          <p:nvPr/>
        </p:nvSpPr>
        <p:spPr>
          <a:xfrm>
            <a:off x="6900062" y="347286"/>
            <a:ext cx="4321484" cy="199797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60000"/>
              </a:lnSpc>
              <a:buNone/>
            </a:pPr>
            <a:r>
              <a:rPr lang="ar-BH" sz="32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أُمّي تَجِدُ دائِمًا حَلًا</a:t>
            </a:r>
            <a:endParaRPr lang="en-US" sz="32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 Qalam Kolkatta Quranic font" panose="02000506000000020003" pitchFamily="2" charset="-78"/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222323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2" name="page-flip-02.wav"/>
          </p:stSnd>
        </p:sndAc>
      </p:transition>
    </mc:Choice>
    <mc:Fallback xmlns="">
      <p:transition spd="slow">
        <p:fade/>
        <p:sndAc>
          <p:stSnd>
            <p:snd r:embed="rId6" name="page-flip-0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1723</TotalTime>
  <Words>659</Words>
  <Application>Microsoft Office PowerPoint</Application>
  <PresentationFormat>Widescreen</PresentationFormat>
  <Paragraphs>151</Paragraphs>
  <Slides>22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A Rezvan-fat</vt:lpstr>
      <vt:lpstr>Al Qalam Kolkatta Quranic font</vt:lpstr>
      <vt:lpstr>Aldhabi</vt:lpstr>
      <vt:lpstr>Arial</vt:lpstr>
      <vt:lpstr>Calibri</vt:lpstr>
      <vt:lpstr>Calibri Light</vt:lpstr>
      <vt:lpstr>Coming Soon</vt:lpstr>
      <vt:lpstr>Grand Hotel</vt:lpstr>
      <vt:lpstr>Sakkal Majalla</vt:lpstr>
      <vt:lpstr>Simplified Arabic Fixed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Sana Aljafari</dc:creator>
  <cp:lastModifiedBy>Sana Nader Ahmed  Aljafari</cp:lastModifiedBy>
  <cp:revision>108</cp:revision>
  <dcterms:created xsi:type="dcterms:W3CDTF">2021-01-18T17:50:48Z</dcterms:created>
  <dcterms:modified xsi:type="dcterms:W3CDTF">2022-01-23T07:33:51Z</dcterms:modified>
</cp:coreProperties>
</file>