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0" r:id="rId4"/>
    <p:sldId id="269" r:id="rId5"/>
    <p:sldId id="257" r:id="rId6"/>
    <p:sldId id="258" r:id="rId7"/>
    <p:sldId id="259" r:id="rId8"/>
    <p:sldId id="263" r:id="rId9"/>
    <p:sldId id="264" r:id="rId10"/>
    <p:sldId id="272" r:id="rId11"/>
    <p:sldId id="271" r:id="rId12"/>
    <p:sldId id="273" r:id="rId13"/>
    <p:sldId id="260" r:id="rId14"/>
    <p:sldId id="261" r:id="rId15"/>
    <p:sldId id="262" r:id="rId16"/>
    <p:sldId id="274" r:id="rId17"/>
    <p:sldId id="265" r:id="rId18"/>
    <p:sldId id="26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660"/>
  </p:normalViewPr>
  <p:slideViewPr>
    <p:cSldViewPr>
      <p:cViewPr varScale="1">
        <p:scale>
          <a:sx n="70" d="100"/>
          <a:sy n="70" d="100"/>
        </p:scale>
        <p:origin x="1416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3E1A-6432-42AC-AC04-460AF8177D33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041A-1441-4430-A510-CD2C54BDE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3E1A-6432-42AC-AC04-460AF8177D33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041A-1441-4430-A510-CD2C54BDE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09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3E1A-6432-42AC-AC04-460AF8177D33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041A-1441-4430-A510-CD2C54BDE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3E1A-6432-42AC-AC04-460AF8177D33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041A-1441-4430-A510-CD2C54BDE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68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3E1A-6432-42AC-AC04-460AF8177D33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041A-1441-4430-A510-CD2C54BDE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4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3E1A-6432-42AC-AC04-460AF8177D33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041A-1441-4430-A510-CD2C54BDE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6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3E1A-6432-42AC-AC04-460AF8177D33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041A-1441-4430-A510-CD2C54BDE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5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3E1A-6432-42AC-AC04-460AF8177D33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041A-1441-4430-A510-CD2C54BDE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3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3E1A-6432-42AC-AC04-460AF8177D33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041A-1441-4430-A510-CD2C54BDE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8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3E1A-6432-42AC-AC04-460AF8177D33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041A-1441-4430-A510-CD2C54BDE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4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3E1A-6432-42AC-AC04-460AF8177D33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041A-1441-4430-A510-CD2C54BDE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2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chemeClr val="bg1"/>
            </a:gs>
            <a:gs pos="100000">
              <a:srgbClr val="FFFF00"/>
            </a:gs>
            <a:gs pos="94000">
              <a:srgbClr val="7030A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23E1A-6432-42AC-AC04-460AF8177D33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8041A-1441-4430-A510-CD2C54BDE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0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Lessons 10–11 Talking about animals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8:</a:t>
            </a:r>
            <a:br>
              <a:rPr lang="en-US" dirty="0" smtClean="0"/>
            </a:br>
            <a:r>
              <a:rPr lang="en-US" dirty="0"/>
              <a:t>All living things</a:t>
            </a:r>
          </a:p>
        </p:txBody>
      </p:sp>
    </p:spTree>
    <p:extLst>
      <p:ext uri="{BB962C8B-B14F-4D97-AF65-F5344CB8AC3E}">
        <p14:creationId xmlns:p14="http://schemas.microsoft.com/office/powerpoint/2010/main" val="4793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2204864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7030A0"/>
                </a:solidFill>
                <a:latin typeface="HelveticaNeueLTStd-Bd"/>
              </a:rPr>
              <a:t>Lesson 11</a:t>
            </a:r>
            <a:endParaRPr lang="ar-AE" sz="9600" dirty="0"/>
          </a:p>
        </p:txBody>
      </p:sp>
    </p:spTree>
    <p:extLst>
      <p:ext uri="{BB962C8B-B14F-4D97-AF65-F5344CB8AC3E}">
        <p14:creationId xmlns:p14="http://schemas.microsoft.com/office/powerpoint/2010/main" val="234343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584" y="1268760"/>
            <a:ext cx="7272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HelveticaNeueLTStd-Bd"/>
              </a:rPr>
              <a:t>Learning objectives:</a:t>
            </a:r>
          </a:p>
          <a:p>
            <a:r>
              <a:rPr lang="en-US" sz="2400" dirty="0">
                <a:solidFill>
                  <a:srgbClr val="0070C0"/>
                </a:solidFill>
                <a:latin typeface="HelveticaNeueLTStd-Bd"/>
              </a:rPr>
              <a:t>Listening</a:t>
            </a:r>
            <a:r>
              <a:rPr lang="en-US" sz="2400" dirty="0">
                <a:latin typeface="HelveticaNeueLTStd-Bd"/>
              </a:rPr>
              <a:t>: </a:t>
            </a:r>
            <a:r>
              <a:rPr lang="en-US" sz="2400" dirty="0">
                <a:latin typeface="HelveticaNeueLTStd-Roman"/>
              </a:rPr>
              <a:t>To listen to their peer’s ideas.</a:t>
            </a:r>
          </a:p>
          <a:p>
            <a:r>
              <a:rPr lang="en-US" sz="2400" dirty="0">
                <a:solidFill>
                  <a:srgbClr val="0070C0"/>
                </a:solidFill>
                <a:latin typeface="HelveticaNeueLTStd-Bd"/>
              </a:rPr>
              <a:t>Speaking</a:t>
            </a:r>
            <a:r>
              <a:rPr lang="en-US" sz="2400" dirty="0">
                <a:latin typeface="HelveticaNeueLTStd-Bd"/>
              </a:rPr>
              <a:t>: </a:t>
            </a:r>
            <a:r>
              <a:rPr lang="en-US" sz="2400" dirty="0">
                <a:latin typeface="HelveticaNeueLTStd-Roman"/>
              </a:rPr>
              <a:t>To ask and answer questions </a:t>
            </a:r>
            <a:r>
              <a:rPr lang="en-US" sz="2400" dirty="0" smtClean="0">
                <a:latin typeface="HelveticaNeueLTStd-Roman"/>
              </a:rPr>
              <a:t>about horses </a:t>
            </a:r>
            <a:r>
              <a:rPr lang="en-US" sz="2400" dirty="0">
                <a:latin typeface="HelveticaNeueLTStd-Roman"/>
              </a:rPr>
              <a:t>and their relationships with people.</a:t>
            </a:r>
          </a:p>
          <a:p>
            <a:r>
              <a:rPr lang="en-US" sz="2400" dirty="0">
                <a:solidFill>
                  <a:srgbClr val="0070C0"/>
                </a:solidFill>
                <a:latin typeface="HelveticaNeueLTStd-Bd"/>
              </a:rPr>
              <a:t>Reading</a:t>
            </a:r>
            <a:r>
              <a:rPr lang="en-US" sz="2400" dirty="0">
                <a:latin typeface="HelveticaNeueLTStd-Bd"/>
              </a:rPr>
              <a:t>: </a:t>
            </a:r>
            <a:r>
              <a:rPr lang="en-US" sz="2400" dirty="0">
                <a:latin typeface="HelveticaNeueLTStd-Roman"/>
              </a:rPr>
              <a:t>To read for specific information </a:t>
            </a:r>
            <a:r>
              <a:rPr lang="en-US" sz="2400" dirty="0" smtClean="0">
                <a:latin typeface="HelveticaNeueLTStd-Roman"/>
              </a:rPr>
              <a:t>and check </a:t>
            </a:r>
            <a:r>
              <a:rPr lang="en-US" sz="2400" dirty="0">
                <a:latin typeface="HelveticaNeueLTStd-Roman"/>
              </a:rPr>
              <a:t>if their predictions and recollections </a:t>
            </a:r>
            <a:r>
              <a:rPr lang="en-US" sz="2400" dirty="0" smtClean="0">
                <a:latin typeface="HelveticaNeueLTStd-Roman"/>
              </a:rPr>
              <a:t>were correct</a:t>
            </a:r>
            <a:r>
              <a:rPr lang="en-US" sz="2400" dirty="0">
                <a:latin typeface="HelveticaNeueLTStd-Roman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HelveticaNeueLTStd-Bd"/>
              </a:rPr>
              <a:t>Writing</a:t>
            </a:r>
            <a:r>
              <a:rPr lang="en-US" sz="2400" dirty="0">
                <a:latin typeface="HelveticaNeueLTStd-Bd"/>
              </a:rPr>
              <a:t>: </a:t>
            </a:r>
            <a:r>
              <a:rPr lang="en-US" sz="2400" dirty="0">
                <a:latin typeface="HelveticaNeueLTStd-Roman"/>
              </a:rPr>
              <a:t>To spell theme-related </a:t>
            </a:r>
            <a:r>
              <a:rPr lang="en-US" sz="2400" dirty="0" smtClean="0">
                <a:latin typeface="HelveticaNeueLTStd-Roman"/>
              </a:rPr>
              <a:t>vocabulary accurately</a:t>
            </a:r>
            <a:r>
              <a:rPr lang="en-US" sz="2400" dirty="0">
                <a:latin typeface="HelveticaNeueLTStd-Roman"/>
              </a:rPr>
              <a:t>.</a:t>
            </a:r>
            <a:endParaRPr lang="ar-AE" sz="2400" dirty="0"/>
          </a:p>
        </p:txBody>
      </p:sp>
    </p:spTree>
    <p:extLst>
      <p:ext uri="{BB962C8B-B14F-4D97-AF65-F5344CB8AC3E}">
        <p14:creationId xmlns:p14="http://schemas.microsoft.com/office/powerpoint/2010/main" val="21195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83671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  <a:latin typeface="HelveticaNeueLTStd-Bd"/>
              </a:rPr>
              <a:t>Key vocabulary: </a:t>
            </a:r>
            <a:endParaRPr lang="en-US" sz="2400" b="1" u="sng" dirty="0" smtClean="0">
              <a:solidFill>
                <a:srgbClr val="0070C0"/>
              </a:solidFill>
              <a:latin typeface="HelveticaNeueLTStd-Bd"/>
            </a:endParaRPr>
          </a:p>
          <a:p>
            <a:r>
              <a:rPr lang="en-US" sz="2400" i="1" dirty="0" smtClean="0">
                <a:latin typeface="HelveticaNeueLTStd-It"/>
              </a:rPr>
              <a:t>horse</a:t>
            </a:r>
          </a:p>
          <a:p>
            <a:r>
              <a:rPr lang="en-US" sz="2400" i="1" dirty="0" smtClean="0">
                <a:latin typeface="HelveticaNeueLTStd-It"/>
              </a:rPr>
              <a:t>war</a:t>
            </a:r>
          </a:p>
          <a:p>
            <a:r>
              <a:rPr lang="en-US" sz="2400" i="1" dirty="0" smtClean="0">
                <a:latin typeface="HelveticaNeueLTStd-It"/>
              </a:rPr>
              <a:t>cavalry</a:t>
            </a:r>
          </a:p>
          <a:p>
            <a:r>
              <a:rPr lang="en-US" sz="2400" i="1" dirty="0" smtClean="0">
                <a:latin typeface="HelveticaNeueLTStd-It"/>
              </a:rPr>
              <a:t>stable</a:t>
            </a:r>
          </a:p>
          <a:p>
            <a:r>
              <a:rPr lang="en-US" sz="2400" i="1" dirty="0" smtClean="0">
                <a:latin typeface="HelveticaNeueLTStd-It"/>
              </a:rPr>
              <a:t>hay</a:t>
            </a:r>
          </a:p>
          <a:p>
            <a:r>
              <a:rPr lang="en-US" sz="2400" i="1" dirty="0" smtClean="0">
                <a:latin typeface="HelveticaNeueLTStd-It"/>
              </a:rPr>
              <a:t>separated</a:t>
            </a:r>
          </a:p>
          <a:p>
            <a:r>
              <a:rPr lang="en-US" sz="2400" i="1" dirty="0" smtClean="0">
                <a:latin typeface="HelveticaNeueLTStd-It"/>
              </a:rPr>
              <a:t>a bond</a:t>
            </a:r>
          </a:p>
          <a:p>
            <a:r>
              <a:rPr lang="en-US" sz="2400" i="1" dirty="0" smtClean="0">
                <a:latin typeface="HelveticaNeueLTStd-It"/>
              </a:rPr>
              <a:t>to own</a:t>
            </a:r>
          </a:p>
          <a:p>
            <a:r>
              <a:rPr lang="en-US" sz="2400" i="1" dirty="0" smtClean="0">
                <a:latin typeface="HelveticaNeueLTStd-It"/>
              </a:rPr>
              <a:t>an </a:t>
            </a:r>
            <a:r>
              <a:rPr lang="en-US" sz="2400" i="1" dirty="0">
                <a:latin typeface="HelveticaNeueLTStd-It"/>
              </a:rPr>
              <a:t>owner</a:t>
            </a:r>
            <a:endParaRPr lang="ar-AE" sz="2400" dirty="0"/>
          </a:p>
        </p:txBody>
      </p:sp>
      <p:pic>
        <p:nvPicPr>
          <p:cNvPr id="1028" name="Picture 4" descr="ÙØªÙØ¬Ø© Ø¨Ø­Ø« Ø§ÙØµÙØ± Ø¹Ù âªwarâ¬â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956" y="554340"/>
            <a:ext cx="2384923" cy="178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ÙØªÙØ¬Ø© Ø¨Ø­Ø« Ø§ÙØµÙØ± Ø¹Ù âªcavalryâ¬â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6" r="22892"/>
          <a:stretch/>
        </p:blipFill>
        <p:spPr bwMode="auto">
          <a:xfrm>
            <a:off x="6588224" y="579125"/>
            <a:ext cx="1840504" cy="17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548" y="2492896"/>
            <a:ext cx="2466975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2468132"/>
            <a:ext cx="2322848" cy="190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13732" r="40054" b="41549"/>
          <a:stretch/>
        </p:blipFill>
        <p:spPr bwMode="auto">
          <a:xfrm>
            <a:off x="683568" y="548680"/>
            <a:ext cx="4283968" cy="337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1" t="12984" r="44454" b="33847"/>
          <a:stretch/>
        </p:blipFill>
        <p:spPr bwMode="auto">
          <a:xfrm>
            <a:off x="4788024" y="548680"/>
            <a:ext cx="2088232" cy="310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4" t="13160" r="7614" b="14129"/>
          <a:stretch/>
        </p:blipFill>
        <p:spPr bwMode="auto">
          <a:xfrm>
            <a:off x="6418680" y="3789040"/>
            <a:ext cx="196728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3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3028" r="46127" b="12852"/>
          <a:stretch/>
        </p:blipFill>
        <p:spPr bwMode="auto">
          <a:xfrm>
            <a:off x="611560" y="476672"/>
            <a:ext cx="4351779" cy="590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1484784"/>
            <a:ext cx="1927002" cy="35394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1-bond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2-horse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3-War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4-cavalry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5-stable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6-Hay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7-separated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8-own</a:t>
            </a:r>
            <a:endParaRPr lang="ar-AE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4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55282" r="49823" b="20246"/>
          <a:stretch/>
        </p:blipFill>
        <p:spPr bwMode="auto">
          <a:xfrm>
            <a:off x="683568" y="662958"/>
            <a:ext cx="4464496" cy="211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9" t="55589" r="12897" b="14481"/>
          <a:stretch/>
        </p:blipFill>
        <p:spPr bwMode="auto">
          <a:xfrm>
            <a:off x="1115616" y="2554411"/>
            <a:ext cx="6972068" cy="382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0" t="13512" r="7879" b="45291"/>
          <a:stretch/>
        </p:blipFill>
        <p:spPr bwMode="auto">
          <a:xfrm>
            <a:off x="5436096" y="477361"/>
            <a:ext cx="3041689" cy="204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4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r Horse (2011) Trailer 2 HD - Steven Spielberg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404664"/>
            <a:ext cx="812800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0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4789" r="11400" b="44190"/>
          <a:stretch/>
        </p:blipFill>
        <p:spPr bwMode="auto">
          <a:xfrm>
            <a:off x="683568" y="692696"/>
            <a:ext cx="790528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60232" y="1340768"/>
            <a:ext cx="466794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elveticaNeueLTStd-Roman"/>
              </a:rPr>
              <a:t>T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HelveticaNeueLTStd-Roman"/>
              </a:rPr>
              <a:t>T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HelveticaNeueLTStd-Roman"/>
              </a:rPr>
              <a:t>T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HelveticaNeueLTStd-Roman"/>
              </a:rPr>
              <a:t>F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HelveticaNeueLTStd-Roman"/>
              </a:rPr>
              <a:t>F</a:t>
            </a:r>
            <a:endParaRPr lang="en-US" sz="3600" b="1" dirty="0" smtClean="0">
              <a:solidFill>
                <a:srgbClr val="FF0000"/>
              </a:solidFill>
              <a:latin typeface="HelveticaNeueLTStd-Roman"/>
            </a:endParaRPr>
          </a:p>
          <a:p>
            <a:r>
              <a:rPr lang="en-US" sz="3600" b="1" smtClean="0">
                <a:solidFill>
                  <a:srgbClr val="FF0000"/>
                </a:solidFill>
                <a:latin typeface="HelveticaNeueLTStd-Roman"/>
              </a:rPr>
              <a:t>F</a:t>
            </a:r>
            <a:endParaRPr lang="en-US" sz="3600" b="1" dirty="0" smtClean="0">
              <a:solidFill>
                <a:srgbClr val="FF0000"/>
              </a:solidFill>
              <a:latin typeface="HelveticaNeueLTStd-Roman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HelveticaNeueLTStd-Roman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7864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t="19895" r="8494" b="18838"/>
          <a:stretch/>
        </p:blipFill>
        <p:spPr bwMode="auto">
          <a:xfrm>
            <a:off x="683568" y="836712"/>
            <a:ext cx="766885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15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2204864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7030A0"/>
                </a:solidFill>
                <a:latin typeface="HelveticaNeueLTStd-Bd"/>
              </a:rPr>
              <a:t>Lesson 10</a:t>
            </a:r>
            <a:endParaRPr lang="ar-AE" sz="9600" dirty="0"/>
          </a:p>
        </p:txBody>
      </p:sp>
    </p:spTree>
    <p:extLst>
      <p:ext uri="{BB962C8B-B14F-4D97-AF65-F5344CB8AC3E}">
        <p14:creationId xmlns:p14="http://schemas.microsoft.com/office/powerpoint/2010/main" val="42319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1844824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7030A0"/>
                </a:solidFill>
                <a:latin typeface="HelveticaNeueLTStd-Bd"/>
              </a:rPr>
              <a:t>Learning objectives:</a:t>
            </a:r>
          </a:p>
          <a:p>
            <a:r>
              <a:rPr lang="en-US" sz="2400" dirty="0">
                <a:solidFill>
                  <a:srgbClr val="FF0000"/>
                </a:solidFill>
                <a:latin typeface="HelveticaNeueLTStd-Bd"/>
              </a:rPr>
              <a:t>Speaking</a:t>
            </a:r>
            <a:r>
              <a:rPr lang="en-US" sz="2400" dirty="0">
                <a:latin typeface="HelveticaNeueLTStd-Bd"/>
              </a:rPr>
              <a:t>: </a:t>
            </a:r>
            <a:r>
              <a:rPr lang="en-US" sz="2400" dirty="0">
                <a:latin typeface="HelveticaNeueLTStd-Roman"/>
              </a:rPr>
              <a:t>To ask and answer questions </a:t>
            </a:r>
            <a:r>
              <a:rPr lang="en-US" sz="2400" dirty="0" smtClean="0">
                <a:latin typeface="HelveticaNeueLTStd-Roman"/>
              </a:rPr>
              <a:t>about polar </a:t>
            </a:r>
            <a:r>
              <a:rPr lang="en-US" sz="2400" dirty="0">
                <a:latin typeface="HelveticaNeueLTStd-Roman"/>
              </a:rPr>
              <a:t>bears.</a:t>
            </a:r>
          </a:p>
          <a:p>
            <a:r>
              <a:rPr lang="en-US" sz="2400" dirty="0">
                <a:solidFill>
                  <a:srgbClr val="FF0000"/>
                </a:solidFill>
                <a:latin typeface="HelveticaNeueLTStd-Bd"/>
              </a:rPr>
              <a:t>Listening</a:t>
            </a:r>
            <a:r>
              <a:rPr lang="en-US" sz="2400" dirty="0">
                <a:latin typeface="HelveticaNeueLTStd-Bd"/>
              </a:rPr>
              <a:t>: </a:t>
            </a:r>
            <a:r>
              <a:rPr lang="en-US" sz="2400" dirty="0">
                <a:latin typeface="HelveticaNeueLTStd-Roman"/>
              </a:rPr>
              <a:t>To listen to questions about </a:t>
            </a:r>
            <a:r>
              <a:rPr lang="en-US" sz="2400" dirty="0" smtClean="0">
                <a:latin typeface="HelveticaNeueLTStd-Roman"/>
              </a:rPr>
              <a:t>polar bears</a:t>
            </a:r>
            <a:r>
              <a:rPr lang="en-US" sz="2400" dirty="0">
                <a:latin typeface="HelveticaNeueLTStd-Roman"/>
              </a:rPr>
              <a:t>.</a:t>
            </a:r>
          </a:p>
          <a:p>
            <a:r>
              <a:rPr lang="en-US" sz="2400" dirty="0">
                <a:solidFill>
                  <a:srgbClr val="FF0000"/>
                </a:solidFill>
                <a:latin typeface="HelveticaNeueLTStd-Bd"/>
              </a:rPr>
              <a:t>Writing</a:t>
            </a:r>
            <a:r>
              <a:rPr lang="en-US" sz="2400" dirty="0">
                <a:latin typeface="HelveticaNeueLTStd-Bd"/>
              </a:rPr>
              <a:t>: </a:t>
            </a:r>
            <a:r>
              <a:rPr lang="en-US" sz="2400" dirty="0">
                <a:latin typeface="HelveticaNeueLTStd-Roman"/>
              </a:rPr>
              <a:t>To write using </a:t>
            </a:r>
            <a:r>
              <a:rPr lang="en-US" sz="2400" i="1" dirty="0">
                <a:latin typeface="HelveticaNeueLTStd-It"/>
              </a:rPr>
              <a:t>which </a:t>
            </a:r>
            <a:r>
              <a:rPr lang="en-US" sz="2400" dirty="0">
                <a:latin typeface="HelveticaNeueLTStd-Roman"/>
              </a:rPr>
              <a:t>to join sentences.</a:t>
            </a:r>
            <a:endParaRPr lang="ar-AE" sz="2400" dirty="0"/>
          </a:p>
        </p:txBody>
      </p:sp>
    </p:spTree>
    <p:extLst>
      <p:ext uri="{BB962C8B-B14F-4D97-AF65-F5344CB8AC3E}">
        <p14:creationId xmlns:p14="http://schemas.microsoft.com/office/powerpoint/2010/main" val="328654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t="12879" r="8807" b="39584"/>
          <a:stretch/>
        </p:blipFill>
        <p:spPr bwMode="auto">
          <a:xfrm>
            <a:off x="611560" y="476672"/>
            <a:ext cx="772147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72297" y="2204864"/>
            <a:ext cx="3860737" cy="338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Rectangle 4"/>
          <p:cNvSpPr/>
          <p:nvPr/>
        </p:nvSpPr>
        <p:spPr>
          <a:xfrm>
            <a:off x="4472297" y="249289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HelveticaNeueLTStd-Roman"/>
              </a:rPr>
              <a:t>1 </a:t>
            </a:r>
            <a:r>
              <a:rPr lang="en-US" sz="2000" dirty="0">
                <a:solidFill>
                  <a:srgbClr val="7030A0"/>
                </a:solidFill>
                <a:latin typeface="HelveticaNeueLTStd-Roman"/>
              </a:rPr>
              <a:t>It’s a </a:t>
            </a:r>
            <a:r>
              <a:rPr lang="en-US" sz="2000" dirty="0" smtClean="0">
                <a:solidFill>
                  <a:srgbClr val="7030A0"/>
                </a:solidFill>
                <a:latin typeface="HelveticaNeueLTStd-Roman"/>
              </a:rPr>
              <a:t>mammal</a:t>
            </a:r>
          </a:p>
          <a:p>
            <a:r>
              <a:rPr lang="en-US" sz="2000" dirty="0" smtClean="0">
                <a:latin typeface="HelveticaNeueLTStd-Roman"/>
              </a:rPr>
              <a:t>2 </a:t>
            </a:r>
            <a:r>
              <a:rPr lang="en-US" sz="2000" dirty="0">
                <a:latin typeface="HelveticaNeueLTStd-Roman"/>
              </a:rPr>
              <a:t>in the Arctic regions of Russia, Alaska, Canada, Greenland and</a:t>
            </a:r>
          </a:p>
          <a:p>
            <a:r>
              <a:rPr lang="en-US" sz="2000" dirty="0" smtClean="0">
                <a:latin typeface="HelveticaNeueLTStd-Roman"/>
              </a:rPr>
              <a:t>Norway</a:t>
            </a:r>
          </a:p>
          <a:p>
            <a:r>
              <a:rPr lang="en-US" sz="2000" dirty="0" smtClean="0">
                <a:solidFill>
                  <a:srgbClr val="7030A0"/>
                </a:solidFill>
                <a:latin typeface="HelveticaNeueLTStd-Roman"/>
              </a:rPr>
              <a:t>3 </a:t>
            </a:r>
            <a:r>
              <a:rPr lang="en-US" sz="2000" dirty="0">
                <a:solidFill>
                  <a:srgbClr val="7030A0"/>
                </a:solidFill>
                <a:latin typeface="HelveticaNeueLTStd-Roman"/>
              </a:rPr>
              <a:t>seals, walruses and </a:t>
            </a:r>
            <a:r>
              <a:rPr lang="en-US" sz="2000" dirty="0" smtClean="0">
                <a:solidFill>
                  <a:srgbClr val="7030A0"/>
                </a:solidFill>
                <a:latin typeface="HelveticaNeueLTStd-Roman"/>
              </a:rPr>
              <a:t>whales</a:t>
            </a:r>
          </a:p>
          <a:p>
            <a:r>
              <a:rPr lang="en-US" sz="2000" dirty="0" smtClean="0">
                <a:latin typeface="HelveticaNeueLTStd-Roman"/>
              </a:rPr>
              <a:t>4 </a:t>
            </a:r>
            <a:r>
              <a:rPr lang="en-US" sz="2000" dirty="0">
                <a:latin typeface="HelveticaNeueLTStd-Roman"/>
              </a:rPr>
              <a:t>25–30 </a:t>
            </a:r>
            <a:r>
              <a:rPr lang="en-US" sz="2000" dirty="0" smtClean="0">
                <a:latin typeface="HelveticaNeueLTStd-Roman"/>
              </a:rPr>
              <a:t>years</a:t>
            </a:r>
          </a:p>
          <a:p>
            <a:r>
              <a:rPr lang="en-US" sz="2000" dirty="0" smtClean="0">
                <a:solidFill>
                  <a:srgbClr val="7030A0"/>
                </a:solidFill>
                <a:latin typeface="HelveticaNeueLTStd-Roman"/>
              </a:rPr>
              <a:t>5 </a:t>
            </a:r>
            <a:r>
              <a:rPr lang="en-US" sz="2000" dirty="0">
                <a:solidFill>
                  <a:srgbClr val="7030A0"/>
                </a:solidFill>
                <a:latin typeface="HelveticaNeueLTStd-Roman"/>
              </a:rPr>
              <a:t>to protect them against </a:t>
            </a:r>
            <a:r>
              <a:rPr lang="en-US" sz="2000" dirty="0" smtClean="0">
                <a:solidFill>
                  <a:srgbClr val="7030A0"/>
                </a:solidFill>
                <a:latin typeface="HelveticaNeueLTStd-Roman"/>
              </a:rPr>
              <a:t>the cold </a:t>
            </a:r>
            <a:r>
              <a:rPr lang="en-US" sz="2000" dirty="0">
                <a:solidFill>
                  <a:srgbClr val="7030A0"/>
                </a:solidFill>
                <a:latin typeface="HelveticaNeueLTStd-Roman"/>
              </a:rPr>
              <a:t>and to help them walk on </a:t>
            </a:r>
            <a:r>
              <a:rPr lang="en-US" sz="2000" dirty="0" smtClean="0">
                <a:solidFill>
                  <a:srgbClr val="7030A0"/>
                </a:solidFill>
                <a:latin typeface="HelveticaNeueLTStd-Roman"/>
              </a:rPr>
              <a:t>ice</a:t>
            </a:r>
          </a:p>
          <a:p>
            <a:r>
              <a:rPr lang="en-US" sz="2000" dirty="0" smtClean="0">
                <a:latin typeface="HelveticaNeueLTStd-Roman"/>
              </a:rPr>
              <a:t>6 </a:t>
            </a:r>
            <a:r>
              <a:rPr lang="en-US" sz="2000" dirty="0">
                <a:latin typeface="HelveticaNeueLTStd-Roman"/>
              </a:rPr>
              <a:t>over two </a:t>
            </a:r>
            <a:r>
              <a:rPr lang="en-US" sz="2000" dirty="0" smtClean="0">
                <a:latin typeface="HelveticaNeueLTStd-Roman"/>
              </a:rPr>
              <a:t>years</a:t>
            </a:r>
            <a:endParaRPr lang="en-US" sz="2000" dirty="0">
              <a:latin typeface="HelveticaNeueLTStd-Roman"/>
            </a:endParaRPr>
          </a:p>
        </p:txBody>
      </p:sp>
    </p:spTree>
    <p:extLst>
      <p:ext uri="{BB962C8B-B14F-4D97-AF65-F5344CB8AC3E}">
        <p14:creationId xmlns:p14="http://schemas.microsoft.com/office/powerpoint/2010/main" val="11102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t="12879" r="8807" b="71043"/>
          <a:stretch/>
        </p:blipFill>
        <p:spPr bwMode="auto">
          <a:xfrm>
            <a:off x="611560" y="476672"/>
            <a:ext cx="772147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28876" r="8807" b="39584"/>
          <a:stretch/>
        </p:blipFill>
        <p:spPr bwMode="auto">
          <a:xfrm>
            <a:off x="652575" y="2146670"/>
            <a:ext cx="3841426" cy="324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39952" y="2339881"/>
            <a:ext cx="47160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HelveticaNeueLTStd-Roman"/>
              </a:rPr>
              <a:t>1 </a:t>
            </a:r>
            <a:r>
              <a:rPr lang="en-US" dirty="0">
                <a:solidFill>
                  <a:srgbClr val="7030A0"/>
                </a:solidFill>
                <a:latin typeface="HelveticaNeueLTStd-Roman"/>
              </a:rPr>
              <a:t>they catch seals with their paws when the seals are resting on the ice or </a:t>
            </a:r>
            <a:r>
              <a:rPr lang="en-US" dirty="0" smtClean="0">
                <a:solidFill>
                  <a:srgbClr val="7030A0"/>
                </a:solidFill>
                <a:latin typeface="HelveticaNeueLTStd-Roman"/>
              </a:rPr>
              <a:t>coming up </a:t>
            </a:r>
            <a:r>
              <a:rPr lang="en-US" dirty="0">
                <a:solidFill>
                  <a:srgbClr val="7030A0"/>
                </a:solidFill>
                <a:latin typeface="HelveticaNeueLTStd-Roman"/>
              </a:rPr>
              <a:t>to </a:t>
            </a:r>
            <a:r>
              <a:rPr lang="en-US" dirty="0" smtClean="0">
                <a:solidFill>
                  <a:srgbClr val="7030A0"/>
                </a:solidFill>
                <a:latin typeface="HelveticaNeueLTStd-Roman"/>
              </a:rPr>
              <a:t>breathe</a:t>
            </a:r>
          </a:p>
          <a:p>
            <a:r>
              <a:rPr lang="en-US" dirty="0" smtClean="0">
                <a:latin typeface="HelveticaNeueLTStd-Roman"/>
              </a:rPr>
              <a:t>2 </a:t>
            </a:r>
            <a:r>
              <a:rPr lang="en-US" dirty="0">
                <a:latin typeface="HelveticaNeueLTStd-Roman"/>
              </a:rPr>
              <a:t>because of climate </a:t>
            </a:r>
            <a:r>
              <a:rPr lang="en-US" dirty="0" smtClean="0">
                <a:latin typeface="HelveticaNeueLTStd-Roman"/>
              </a:rPr>
              <a:t>change</a:t>
            </a:r>
          </a:p>
          <a:p>
            <a:r>
              <a:rPr lang="en-US" dirty="0" smtClean="0">
                <a:solidFill>
                  <a:srgbClr val="7030A0"/>
                </a:solidFill>
                <a:latin typeface="HelveticaNeueLTStd-Roman"/>
              </a:rPr>
              <a:t>3 </a:t>
            </a:r>
            <a:r>
              <a:rPr lang="en-US" dirty="0">
                <a:solidFill>
                  <a:srgbClr val="7030A0"/>
                </a:solidFill>
                <a:latin typeface="HelveticaNeueLTStd-Roman"/>
              </a:rPr>
              <a:t>because as the ice melts, they </a:t>
            </a:r>
            <a:r>
              <a:rPr lang="en-US" dirty="0" smtClean="0">
                <a:solidFill>
                  <a:srgbClr val="7030A0"/>
                </a:solidFill>
                <a:latin typeface="HelveticaNeueLTStd-Roman"/>
              </a:rPr>
              <a:t>can’t move </a:t>
            </a:r>
            <a:r>
              <a:rPr lang="en-US" dirty="0">
                <a:solidFill>
                  <a:srgbClr val="7030A0"/>
                </a:solidFill>
                <a:latin typeface="HelveticaNeueLTStd-Roman"/>
              </a:rPr>
              <a:t>around and hunt so </a:t>
            </a:r>
            <a:r>
              <a:rPr lang="en-US" dirty="0" smtClean="0">
                <a:solidFill>
                  <a:srgbClr val="7030A0"/>
                </a:solidFill>
                <a:latin typeface="HelveticaNeueLTStd-Roman"/>
              </a:rPr>
              <a:t>freely</a:t>
            </a:r>
          </a:p>
          <a:p>
            <a:r>
              <a:rPr lang="en-US" dirty="0" smtClean="0">
                <a:latin typeface="HelveticaNeueLTStd-Roman"/>
              </a:rPr>
              <a:t>4 </a:t>
            </a:r>
            <a:r>
              <a:rPr lang="en-US" dirty="0">
                <a:latin typeface="HelveticaNeueLTStd-Roman"/>
              </a:rPr>
              <a:t>because they’re </a:t>
            </a:r>
            <a:r>
              <a:rPr lang="en-US" dirty="0" smtClean="0">
                <a:latin typeface="HelveticaNeueLTStd-Roman"/>
              </a:rPr>
              <a:t>hungry</a:t>
            </a:r>
          </a:p>
          <a:p>
            <a:r>
              <a:rPr lang="en-US" dirty="0" smtClean="0">
                <a:solidFill>
                  <a:srgbClr val="7030A0"/>
                </a:solidFill>
                <a:latin typeface="HelveticaNeueLTStd-Roman"/>
              </a:rPr>
              <a:t>5 </a:t>
            </a:r>
            <a:r>
              <a:rPr lang="en-US" dirty="0">
                <a:solidFill>
                  <a:srgbClr val="7030A0"/>
                </a:solidFill>
                <a:latin typeface="HelveticaNeueLTStd-Roman"/>
              </a:rPr>
              <a:t>food in rubbish bins;</a:t>
            </a:r>
          </a:p>
          <a:p>
            <a:r>
              <a:rPr lang="en-US" dirty="0">
                <a:latin typeface="HelveticaNeueLTStd-Roman"/>
              </a:rPr>
              <a:t>6 because they may attack them </a:t>
            </a:r>
            <a:r>
              <a:rPr lang="en-US" dirty="0" smtClean="0">
                <a:latin typeface="HelveticaNeueLTStd-Roman"/>
              </a:rPr>
              <a:t>when they’re </a:t>
            </a:r>
            <a:r>
              <a:rPr lang="en-US" dirty="0">
                <a:latin typeface="HelveticaNeueLTStd-Roman"/>
              </a:rPr>
              <a:t>very hungry</a:t>
            </a:r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370385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15411" r="18334" b="53710"/>
          <a:stretch/>
        </p:blipFill>
        <p:spPr bwMode="auto">
          <a:xfrm>
            <a:off x="611560" y="476672"/>
            <a:ext cx="787734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56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1" t="21591" r="10228" b="41550"/>
          <a:stretch/>
        </p:blipFill>
        <p:spPr bwMode="auto">
          <a:xfrm>
            <a:off x="611561" y="383152"/>
            <a:ext cx="6336703" cy="354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3579981"/>
            <a:ext cx="83529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HelveticaNeueLTStd-Roman"/>
              </a:rPr>
              <a:t>2 </a:t>
            </a:r>
            <a:r>
              <a:rPr lang="en-US" b="1" dirty="0">
                <a:latin typeface="HelveticaNeueLTStd-Roman"/>
              </a:rPr>
              <a:t>On the bottom of </a:t>
            </a:r>
            <a:r>
              <a:rPr lang="en-US" b="1" dirty="0" smtClean="0">
                <a:latin typeface="HelveticaNeueLTStd-Roman"/>
              </a:rPr>
              <a:t>their paws</a:t>
            </a:r>
            <a:r>
              <a:rPr lang="en-US" b="1" dirty="0">
                <a:latin typeface="HelveticaNeueLTStd-Roman"/>
              </a:rPr>
              <a:t>, they have fur, </a:t>
            </a:r>
            <a:r>
              <a:rPr lang="en-US" b="1" dirty="0">
                <a:solidFill>
                  <a:srgbClr val="FF0000"/>
                </a:solidFill>
                <a:latin typeface="HelveticaNeueLTStd-Roman"/>
              </a:rPr>
              <a:t>which</a:t>
            </a:r>
            <a:r>
              <a:rPr lang="en-US" b="1" dirty="0">
                <a:latin typeface="HelveticaNeueLTStd-Roman"/>
              </a:rPr>
              <a:t> protects them against the cold and helps them to walk </a:t>
            </a:r>
            <a:r>
              <a:rPr lang="en-US" b="1" dirty="0" smtClean="0">
                <a:latin typeface="HelveticaNeueLTStd-Roman"/>
              </a:rPr>
              <a:t>on the ice.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HelveticaNeueLTStd-Roman"/>
              </a:rPr>
              <a:t>3 </a:t>
            </a:r>
            <a:r>
              <a:rPr lang="en-US" b="1" dirty="0">
                <a:solidFill>
                  <a:srgbClr val="7030A0"/>
                </a:solidFill>
                <a:latin typeface="HelveticaNeueLTStd-Roman"/>
              </a:rPr>
              <a:t>Under their fur, the bears have black skin, </a:t>
            </a:r>
            <a:r>
              <a:rPr lang="en-US" b="1" dirty="0">
                <a:solidFill>
                  <a:srgbClr val="FF0000"/>
                </a:solidFill>
                <a:latin typeface="HelveticaNeueLTStd-Roman"/>
              </a:rPr>
              <a:t>which</a:t>
            </a:r>
            <a:r>
              <a:rPr lang="en-US" b="1" dirty="0">
                <a:solidFill>
                  <a:srgbClr val="7030A0"/>
                </a:solidFill>
                <a:latin typeface="HelveticaNeueLTStd-Roman"/>
              </a:rPr>
              <a:t> helps them to get as </a:t>
            </a:r>
            <a:r>
              <a:rPr lang="en-US" b="1" dirty="0" smtClean="0">
                <a:solidFill>
                  <a:srgbClr val="7030A0"/>
                </a:solidFill>
                <a:latin typeface="HelveticaNeueLTStd-Roman"/>
              </a:rPr>
              <a:t>much heat </a:t>
            </a:r>
            <a:r>
              <a:rPr lang="en-US" b="1" dirty="0">
                <a:solidFill>
                  <a:srgbClr val="7030A0"/>
                </a:solidFill>
                <a:latin typeface="HelveticaNeueLTStd-Roman"/>
              </a:rPr>
              <a:t>as possible from the sun. </a:t>
            </a:r>
            <a:endParaRPr lang="en-US" b="1" dirty="0" smtClean="0">
              <a:solidFill>
                <a:srgbClr val="7030A0"/>
              </a:solidFill>
              <a:latin typeface="HelveticaNeueLTStd-Roman"/>
            </a:endParaRPr>
          </a:p>
          <a:p>
            <a:r>
              <a:rPr lang="en-US" b="1" dirty="0" smtClean="0">
                <a:latin typeface="HelveticaNeueLTStd-Roman"/>
              </a:rPr>
              <a:t>4 </a:t>
            </a:r>
            <a:r>
              <a:rPr lang="en-US" b="1" dirty="0">
                <a:latin typeface="HelveticaNeueLTStd-Roman"/>
              </a:rPr>
              <a:t>Females usually have two cubs, </a:t>
            </a:r>
            <a:r>
              <a:rPr lang="en-US" b="1" dirty="0">
                <a:solidFill>
                  <a:srgbClr val="FF0000"/>
                </a:solidFill>
                <a:latin typeface="HelveticaNeueLTStd-Roman"/>
              </a:rPr>
              <a:t>which</a:t>
            </a:r>
            <a:r>
              <a:rPr lang="en-US" b="1" dirty="0">
                <a:latin typeface="HelveticaNeueLTStd-Roman"/>
              </a:rPr>
              <a:t> live with </a:t>
            </a:r>
            <a:r>
              <a:rPr lang="en-US" b="1" dirty="0" smtClean="0">
                <a:latin typeface="HelveticaNeueLTStd-Roman"/>
              </a:rPr>
              <a:t>their mother </a:t>
            </a:r>
            <a:r>
              <a:rPr lang="en-US" b="1" dirty="0">
                <a:latin typeface="HelveticaNeueLTStd-Roman"/>
              </a:rPr>
              <a:t>for over two years. </a:t>
            </a:r>
            <a:endParaRPr lang="en-US" b="1" dirty="0" smtClean="0">
              <a:latin typeface="HelveticaNeueLTStd-Roman"/>
            </a:endParaRPr>
          </a:p>
          <a:p>
            <a:r>
              <a:rPr lang="en-US" b="1" dirty="0" smtClean="0">
                <a:solidFill>
                  <a:srgbClr val="7030A0"/>
                </a:solidFill>
                <a:latin typeface="HelveticaNeueLTStd-Roman"/>
              </a:rPr>
              <a:t>5 </a:t>
            </a:r>
            <a:r>
              <a:rPr lang="en-US" b="1" dirty="0">
                <a:solidFill>
                  <a:srgbClr val="7030A0"/>
                </a:solidFill>
                <a:latin typeface="HelveticaNeueLTStd-Roman"/>
              </a:rPr>
              <a:t>They feed mainly on seals, </a:t>
            </a:r>
            <a:r>
              <a:rPr lang="en-US" b="1" dirty="0">
                <a:solidFill>
                  <a:srgbClr val="FF0000"/>
                </a:solidFill>
                <a:latin typeface="HelveticaNeueLTStd-Roman"/>
              </a:rPr>
              <a:t>which</a:t>
            </a:r>
            <a:r>
              <a:rPr lang="en-US" b="1" dirty="0">
                <a:solidFill>
                  <a:srgbClr val="7030A0"/>
                </a:solidFill>
                <a:latin typeface="HelveticaNeueLTStd-Roman"/>
              </a:rPr>
              <a:t> are easy to catch </a:t>
            </a:r>
            <a:r>
              <a:rPr lang="en-US" b="1" dirty="0" smtClean="0">
                <a:solidFill>
                  <a:srgbClr val="7030A0"/>
                </a:solidFill>
                <a:latin typeface="HelveticaNeueLTStd-Roman"/>
              </a:rPr>
              <a:t>when they </a:t>
            </a:r>
            <a:r>
              <a:rPr lang="en-US" b="1" dirty="0">
                <a:solidFill>
                  <a:srgbClr val="7030A0"/>
                </a:solidFill>
                <a:latin typeface="HelveticaNeueLTStd-Roman"/>
              </a:rPr>
              <a:t>are resting on the ice.</a:t>
            </a:r>
            <a:endParaRPr lang="ar-AE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6" t="21303" r="9287" b="14436"/>
          <a:stretch/>
        </p:blipFill>
        <p:spPr bwMode="auto">
          <a:xfrm>
            <a:off x="683568" y="476672"/>
            <a:ext cx="788447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2636912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NeueLTStd-Roman"/>
              </a:rPr>
              <a:t>2 </a:t>
            </a:r>
            <a:r>
              <a:rPr lang="en-US" sz="2000" dirty="0">
                <a:solidFill>
                  <a:srgbClr val="FF0000"/>
                </a:solidFill>
                <a:latin typeface="HelveticaNeueLTStd-Roman"/>
              </a:rPr>
              <a:t>Fish have gills</a:t>
            </a:r>
            <a:r>
              <a:rPr lang="en-US" sz="2000" dirty="0" smtClean="0">
                <a:solidFill>
                  <a:srgbClr val="FF0000"/>
                </a:solidFill>
                <a:latin typeface="HelveticaNeueLTStd-Roman"/>
              </a:rPr>
              <a:t>, which </a:t>
            </a:r>
            <a:r>
              <a:rPr lang="en-US" sz="2000" dirty="0">
                <a:solidFill>
                  <a:srgbClr val="FF0000"/>
                </a:solidFill>
                <a:latin typeface="HelveticaNeueLTStd-Roman"/>
              </a:rPr>
              <a:t>allow them to breathe. </a:t>
            </a:r>
            <a:endParaRPr lang="en-US" sz="2000" dirty="0" smtClean="0">
              <a:solidFill>
                <a:srgbClr val="FF0000"/>
              </a:solidFill>
              <a:latin typeface="HelveticaNeueLTStd-Roman"/>
            </a:endParaRPr>
          </a:p>
          <a:p>
            <a:endParaRPr lang="en-US" sz="2000" dirty="0">
              <a:solidFill>
                <a:srgbClr val="FF0000"/>
              </a:solidFill>
              <a:latin typeface="HelveticaNeueLTStd-Roman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HelveticaNeueLTStd-Roman"/>
              </a:rPr>
              <a:t>3 </a:t>
            </a:r>
            <a:r>
              <a:rPr lang="en-US" sz="2000" dirty="0">
                <a:solidFill>
                  <a:srgbClr val="FF0000"/>
                </a:solidFill>
                <a:latin typeface="HelveticaNeueLTStd-Roman"/>
              </a:rPr>
              <a:t>The roadrunner has strong legs, which help it to </a:t>
            </a:r>
            <a:r>
              <a:rPr lang="en-US" sz="2000" dirty="0" smtClean="0">
                <a:solidFill>
                  <a:srgbClr val="FF0000"/>
                </a:solidFill>
                <a:latin typeface="HelveticaNeueLTStd-Roman"/>
              </a:rPr>
              <a:t>run very </a:t>
            </a:r>
            <a:r>
              <a:rPr lang="en-US" sz="2000" dirty="0">
                <a:solidFill>
                  <a:srgbClr val="FF0000"/>
                </a:solidFill>
                <a:latin typeface="HelveticaNeueLTStd-Roman"/>
              </a:rPr>
              <a:t>fast. </a:t>
            </a:r>
            <a:endParaRPr lang="en-US" sz="2000" dirty="0" smtClean="0">
              <a:solidFill>
                <a:srgbClr val="FF0000"/>
              </a:solidFill>
              <a:latin typeface="HelveticaNeueLTStd-Roman"/>
            </a:endParaRPr>
          </a:p>
          <a:p>
            <a:endParaRPr lang="en-US" sz="2000" dirty="0">
              <a:solidFill>
                <a:srgbClr val="FF0000"/>
              </a:solidFill>
              <a:latin typeface="HelveticaNeueLTStd-Roman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HelveticaNeueLTStd-Roman"/>
              </a:rPr>
              <a:t>4 </a:t>
            </a:r>
            <a:r>
              <a:rPr lang="en-US" sz="2000" dirty="0">
                <a:solidFill>
                  <a:srgbClr val="FF0000"/>
                </a:solidFill>
                <a:latin typeface="HelveticaNeueLTStd-Roman"/>
              </a:rPr>
              <a:t>Chameleons have unusual eyes, which move through a complete circle. </a:t>
            </a:r>
            <a:endParaRPr lang="en-US" sz="2000" dirty="0" smtClean="0">
              <a:solidFill>
                <a:srgbClr val="FF0000"/>
              </a:solidFill>
              <a:latin typeface="HelveticaNeueLTStd-Roman"/>
            </a:endParaRPr>
          </a:p>
          <a:p>
            <a:endParaRPr lang="en-US" sz="2000" dirty="0" smtClean="0">
              <a:solidFill>
                <a:srgbClr val="FF0000"/>
              </a:solidFill>
              <a:latin typeface="HelveticaNeueLTStd-Roman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HelveticaNeueLTStd-Roman"/>
              </a:rPr>
              <a:t>5 Polar </a:t>
            </a:r>
            <a:r>
              <a:rPr lang="en-US" sz="2000" dirty="0">
                <a:solidFill>
                  <a:srgbClr val="FF0000"/>
                </a:solidFill>
                <a:latin typeface="HelveticaNeueLTStd-Roman"/>
              </a:rPr>
              <a:t>bears have large paws, which help them to swim. </a:t>
            </a:r>
            <a:endParaRPr lang="en-US" sz="2000" dirty="0" smtClean="0">
              <a:solidFill>
                <a:srgbClr val="FF0000"/>
              </a:solidFill>
              <a:latin typeface="HelveticaNeueLTStd-Roman"/>
            </a:endParaRPr>
          </a:p>
          <a:p>
            <a:endParaRPr lang="en-US" sz="2000" dirty="0" smtClean="0">
              <a:solidFill>
                <a:srgbClr val="FF0000"/>
              </a:solidFill>
              <a:latin typeface="HelveticaNeueLTStd-Roman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HelveticaNeueLTStd-Roman"/>
              </a:rPr>
              <a:t>6 </a:t>
            </a:r>
            <a:r>
              <a:rPr lang="en-US" sz="2000" dirty="0">
                <a:solidFill>
                  <a:srgbClr val="FF0000"/>
                </a:solidFill>
                <a:latin typeface="HelveticaNeueLTStd-Roman"/>
              </a:rPr>
              <a:t>Camels have large, flat feet</a:t>
            </a:r>
            <a:r>
              <a:rPr lang="en-US" sz="2000" dirty="0" smtClean="0">
                <a:solidFill>
                  <a:srgbClr val="FF0000"/>
                </a:solidFill>
                <a:latin typeface="HelveticaNeueLTStd-Roman"/>
              </a:rPr>
              <a:t>, which </a:t>
            </a:r>
            <a:r>
              <a:rPr lang="en-US" sz="2000" dirty="0">
                <a:solidFill>
                  <a:srgbClr val="FF0000"/>
                </a:solidFill>
                <a:latin typeface="HelveticaNeueLTStd-Roman"/>
              </a:rPr>
              <a:t>help them to move across the sand. </a:t>
            </a:r>
            <a:endParaRPr lang="en-US" sz="2000" dirty="0" smtClean="0">
              <a:solidFill>
                <a:srgbClr val="FF0000"/>
              </a:solidFill>
              <a:latin typeface="HelveticaNeueLTStd-Roman"/>
            </a:endParaRPr>
          </a:p>
          <a:p>
            <a:endParaRPr lang="en-US" sz="2000" dirty="0" smtClean="0">
              <a:solidFill>
                <a:srgbClr val="FF0000"/>
              </a:solidFill>
              <a:latin typeface="HelveticaNeueLTStd-Roman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HelveticaNeueLTStd-Roman"/>
              </a:rPr>
              <a:t>7 </a:t>
            </a:r>
            <a:r>
              <a:rPr lang="en-US" sz="2000" dirty="0">
                <a:solidFill>
                  <a:srgbClr val="FF0000"/>
                </a:solidFill>
                <a:latin typeface="HelveticaNeueLTStd-Roman"/>
              </a:rPr>
              <a:t>Snakes have fangs, which help them </a:t>
            </a:r>
            <a:r>
              <a:rPr lang="en-US" sz="2000" dirty="0" smtClean="0">
                <a:solidFill>
                  <a:srgbClr val="FF0000"/>
                </a:solidFill>
                <a:latin typeface="HelveticaNeueLTStd-Roman"/>
              </a:rPr>
              <a:t>to poison </a:t>
            </a:r>
            <a:r>
              <a:rPr lang="en-US" sz="2000" dirty="0">
                <a:solidFill>
                  <a:srgbClr val="FF0000"/>
                </a:solidFill>
                <a:latin typeface="HelveticaNeueLTStd-Roman"/>
              </a:rPr>
              <a:t>their prey.</a:t>
            </a:r>
            <a:endParaRPr lang="ar-A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0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6" t="16197" r="13380" b="48063"/>
          <a:stretch/>
        </p:blipFill>
        <p:spPr bwMode="auto">
          <a:xfrm>
            <a:off x="611560" y="399417"/>
            <a:ext cx="7813083" cy="346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7722" y="3717032"/>
            <a:ext cx="77589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NeueLTStd-Roman"/>
              </a:rPr>
              <a:t>1 – c The Arabian </a:t>
            </a:r>
            <a:r>
              <a:rPr lang="en-US" dirty="0" err="1">
                <a:solidFill>
                  <a:srgbClr val="FF0000"/>
                </a:solidFill>
                <a:latin typeface="HelveticaNeueLTStd-Roman"/>
              </a:rPr>
              <a:t>oryx</a:t>
            </a:r>
            <a:r>
              <a:rPr lang="en-US" dirty="0">
                <a:solidFill>
                  <a:srgbClr val="FF0000"/>
                </a:solidFill>
                <a:latin typeface="HelveticaNeueLTStd-Roman"/>
              </a:rPr>
              <a:t> lives in the desert, </a:t>
            </a:r>
            <a:r>
              <a:rPr lang="en-US" b="1" u="sng" dirty="0">
                <a:solidFill>
                  <a:srgbClr val="FF0000"/>
                </a:solidFill>
                <a:latin typeface="HelveticaNeueLTStd-Roman"/>
              </a:rPr>
              <a:t>which</a:t>
            </a:r>
            <a:r>
              <a:rPr lang="en-US" dirty="0">
                <a:solidFill>
                  <a:srgbClr val="FF0000"/>
                </a:solidFill>
                <a:latin typeface="HelveticaNeueLTStd-Roman"/>
              </a:rPr>
              <a:t> means it doesn’t need much water.</a:t>
            </a:r>
          </a:p>
          <a:p>
            <a:r>
              <a:rPr lang="en-US" dirty="0">
                <a:solidFill>
                  <a:srgbClr val="7030A0"/>
                </a:solidFill>
                <a:latin typeface="HelveticaNeueLTStd-Roman"/>
              </a:rPr>
              <a:t>2 – a They have a white body, </a:t>
            </a:r>
            <a:r>
              <a:rPr lang="en-US" b="1" u="sng" dirty="0">
                <a:solidFill>
                  <a:srgbClr val="FF0000"/>
                </a:solidFill>
                <a:latin typeface="HelveticaNeueLTStd-Roman"/>
              </a:rPr>
              <a:t>which</a:t>
            </a:r>
            <a:r>
              <a:rPr lang="en-US" dirty="0">
                <a:solidFill>
                  <a:srgbClr val="FF0000"/>
                </a:solidFill>
                <a:latin typeface="HelveticaNeueLTStd-Roman"/>
              </a:rPr>
              <a:t> </a:t>
            </a:r>
            <a:r>
              <a:rPr lang="en-US" dirty="0">
                <a:solidFill>
                  <a:srgbClr val="7030A0"/>
                </a:solidFill>
                <a:latin typeface="HelveticaNeueLTStd-Roman"/>
              </a:rPr>
              <a:t>helps deflect the sunlight.</a:t>
            </a:r>
          </a:p>
          <a:p>
            <a:r>
              <a:rPr lang="en-US" dirty="0">
                <a:solidFill>
                  <a:srgbClr val="00B050"/>
                </a:solidFill>
                <a:latin typeface="HelveticaNeueLTStd-Roman"/>
              </a:rPr>
              <a:t>3 – d However, their skin is dark, </a:t>
            </a:r>
            <a:r>
              <a:rPr lang="en-US" b="1" u="sng" dirty="0">
                <a:solidFill>
                  <a:srgbClr val="FF0000"/>
                </a:solidFill>
                <a:latin typeface="HelveticaNeueLTStd-Roman"/>
              </a:rPr>
              <a:t>which</a:t>
            </a:r>
            <a:r>
              <a:rPr lang="en-US" dirty="0">
                <a:solidFill>
                  <a:srgbClr val="FF0000"/>
                </a:solidFill>
                <a:latin typeface="HelveticaNeueLTStd-Roman"/>
              </a:rPr>
              <a:t> </a:t>
            </a:r>
            <a:r>
              <a:rPr lang="en-US" dirty="0">
                <a:solidFill>
                  <a:srgbClr val="00B050"/>
                </a:solidFill>
                <a:latin typeface="HelveticaNeueLTStd-Roman"/>
              </a:rPr>
              <a:t>helps protect them from the sun.</a:t>
            </a:r>
          </a:p>
          <a:p>
            <a:r>
              <a:rPr lang="en-US" dirty="0">
                <a:solidFill>
                  <a:srgbClr val="0070C0"/>
                </a:solidFill>
                <a:latin typeface="HelveticaNeueLTStd-Roman"/>
              </a:rPr>
              <a:t>4 – e Their babies are sandy brown when born, </a:t>
            </a:r>
            <a:r>
              <a:rPr lang="en-US" b="1" u="sng" dirty="0">
                <a:solidFill>
                  <a:srgbClr val="FF0000"/>
                </a:solidFill>
                <a:latin typeface="HelveticaNeueLTStd-Roman"/>
              </a:rPr>
              <a:t>which</a:t>
            </a:r>
            <a:r>
              <a:rPr lang="en-US" dirty="0">
                <a:solidFill>
                  <a:srgbClr val="FF0000"/>
                </a:solidFill>
                <a:latin typeface="HelveticaNeueLTStd-Roman"/>
              </a:rPr>
              <a:t> </a:t>
            </a:r>
            <a:r>
              <a:rPr lang="en-US" dirty="0">
                <a:solidFill>
                  <a:srgbClr val="0070C0"/>
                </a:solidFill>
                <a:latin typeface="HelveticaNeueLTStd-Roman"/>
              </a:rPr>
              <a:t>helps them to blend in with </a:t>
            </a:r>
            <a:r>
              <a:rPr lang="en-US" dirty="0" smtClean="0">
                <a:solidFill>
                  <a:srgbClr val="0070C0"/>
                </a:solidFill>
                <a:latin typeface="HelveticaNeueLTStd-Roman"/>
              </a:rPr>
              <a:t>the sand</a:t>
            </a:r>
            <a:r>
              <a:rPr lang="en-US" dirty="0">
                <a:solidFill>
                  <a:srgbClr val="0070C0"/>
                </a:solidFill>
                <a:latin typeface="HelveticaNeueLTStd-Roman"/>
              </a:rPr>
              <a:t>.</a:t>
            </a:r>
          </a:p>
          <a:p>
            <a:r>
              <a:rPr lang="en-US" dirty="0">
                <a:latin typeface="HelveticaNeueLTStd-Roman"/>
              </a:rPr>
              <a:t>5 – b They have long horns, </a:t>
            </a:r>
            <a:r>
              <a:rPr lang="en-US" b="1" u="sng" dirty="0">
                <a:solidFill>
                  <a:srgbClr val="FF0000"/>
                </a:solidFill>
                <a:latin typeface="HelveticaNeueLTStd-Roman"/>
              </a:rPr>
              <a:t>which</a:t>
            </a:r>
            <a:r>
              <a:rPr lang="en-US" dirty="0">
                <a:solidFill>
                  <a:srgbClr val="FF0000"/>
                </a:solidFill>
                <a:latin typeface="HelveticaNeueLTStd-Roman"/>
              </a:rPr>
              <a:t> </a:t>
            </a:r>
            <a:r>
              <a:rPr lang="en-US" dirty="0">
                <a:latin typeface="HelveticaNeueLTStd-Roman"/>
              </a:rPr>
              <a:t>are very sharp.</a:t>
            </a:r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5582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491</Words>
  <Application>Microsoft Office PowerPoint</Application>
  <PresentationFormat>On-screen Show (4:3)</PresentationFormat>
  <Paragraphs>71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HelveticaNeueLTStd-Bd</vt:lpstr>
      <vt:lpstr>HelveticaNeueLTStd-It</vt:lpstr>
      <vt:lpstr>HelveticaNeueLTStd-Roman</vt:lpstr>
      <vt:lpstr>Office Theme</vt:lpstr>
      <vt:lpstr>Unit 8: All living things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All living things</dc:title>
  <dc:creator>toshiba</dc:creator>
  <cp:lastModifiedBy>شمة الطنيجي</cp:lastModifiedBy>
  <cp:revision>15</cp:revision>
  <dcterms:created xsi:type="dcterms:W3CDTF">2019-01-28T11:46:07Z</dcterms:created>
  <dcterms:modified xsi:type="dcterms:W3CDTF">2020-02-27T04:46:00Z</dcterms:modified>
</cp:coreProperties>
</file>