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73" r:id="rId3"/>
    <p:sldId id="263" r:id="rId4"/>
    <p:sldId id="258" r:id="rId5"/>
    <p:sldId id="268" r:id="rId6"/>
    <p:sldId id="264" r:id="rId7"/>
    <p:sldId id="265" r:id="rId8"/>
    <p:sldId id="266" r:id="rId9"/>
    <p:sldId id="267" r:id="rId10"/>
    <p:sldId id="275" r:id="rId11"/>
    <p:sldId id="283" r:id="rId12"/>
    <p:sldId id="270" r:id="rId13"/>
    <p:sldId id="271" r:id="rId14"/>
    <p:sldId id="284" r:id="rId15"/>
    <p:sldId id="274" r:id="rId16"/>
    <p:sldId id="276" r:id="rId17"/>
    <p:sldId id="277" r:id="rId18"/>
    <p:sldId id="272" r:id="rId19"/>
    <p:sldId id="278" r:id="rId20"/>
    <p:sldId id="285" r:id="rId21"/>
    <p:sldId id="279" r:id="rId22"/>
    <p:sldId id="280" r:id="rId23"/>
    <p:sldId id="281"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6F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56" autoAdjust="0"/>
  </p:normalViewPr>
  <p:slideViewPr>
    <p:cSldViewPr snapToGrid="0">
      <p:cViewPr varScale="1">
        <p:scale>
          <a:sx n="81" d="100"/>
          <a:sy n="81" d="100"/>
        </p:scale>
        <p:origin x="75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11FF6-B454-4C78-A396-CC211D2BE5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726EE07-17D7-481E-8696-31D6E58C4D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F949078-6D43-472F-BEA5-FB058C7B8E38}"/>
              </a:ext>
            </a:extLst>
          </p:cNvPr>
          <p:cNvSpPr>
            <a:spLocks noGrp="1"/>
          </p:cNvSpPr>
          <p:nvPr>
            <p:ph type="dt" sz="half" idx="10"/>
          </p:nvPr>
        </p:nvSpPr>
        <p:spPr/>
        <p:txBody>
          <a:bodyPr/>
          <a:lstStyle/>
          <a:p>
            <a:fld id="{842D1FAB-9750-4F0B-BFEB-7FE5B2922FE5}" type="datetimeFigureOut">
              <a:rPr lang="en-GB" smtClean="0"/>
              <a:t>18/01/2022</a:t>
            </a:fld>
            <a:endParaRPr lang="en-GB"/>
          </a:p>
        </p:txBody>
      </p:sp>
      <p:sp>
        <p:nvSpPr>
          <p:cNvPr id="5" name="Footer Placeholder 4">
            <a:extLst>
              <a:ext uri="{FF2B5EF4-FFF2-40B4-BE49-F238E27FC236}">
                <a16:creationId xmlns:a16="http://schemas.microsoft.com/office/drawing/2014/main" id="{4D6471B0-F3D7-4820-A320-CB024A65A6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8AC325-2ECD-4261-B2B7-C582A3C54309}"/>
              </a:ext>
            </a:extLst>
          </p:cNvPr>
          <p:cNvSpPr>
            <a:spLocks noGrp="1"/>
          </p:cNvSpPr>
          <p:nvPr>
            <p:ph type="sldNum" sz="quarter" idx="12"/>
          </p:nvPr>
        </p:nvSpPr>
        <p:spPr/>
        <p:txBody>
          <a:bodyPr/>
          <a:lstStyle/>
          <a:p>
            <a:fld id="{3E2EAB62-BB47-4891-B18F-B7B6C094134D}" type="slidenum">
              <a:rPr lang="en-GB" smtClean="0"/>
              <a:t>‹#›</a:t>
            </a:fld>
            <a:endParaRPr lang="en-GB"/>
          </a:p>
        </p:txBody>
      </p:sp>
    </p:spTree>
    <p:extLst>
      <p:ext uri="{BB962C8B-B14F-4D97-AF65-F5344CB8AC3E}">
        <p14:creationId xmlns:p14="http://schemas.microsoft.com/office/powerpoint/2010/main" val="3860847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8556D-3B31-4A40-AA08-A05990AE13A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9607749-24E0-46C6-8ADE-486D5DCFB8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1482FC-246B-417A-9CBB-307EEDD353E8}"/>
              </a:ext>
            </a:extLst>
          </p:cNvPr>
          <p:cNvSpPr>
            <a:spLocks noGrp="1"/>
          </p:cNvSpPr>
          <p:nvPr>
            <p:ph type="dt" sz="half" idx="10"/>
          </p:nvPr>
        </p:nvSpPr>
        <p:spPr/>
        <p:txBody>
          <a:bodyPr/>
          <a:lstStyle/>
          <a:p>
            <a:fld id="{842D1FAB-9750-4F0B-BFEB-7FE5B2922FE5}" type="datetimeFigureOut">
              <a:rPr lang="en-GB" smtClean="0"/>
              <a:t>18/01/2022</a:t>
            </a:fld>
            <a:endParaRPr lang="en-GB"/>
          </a:p>
        </p:txBody>
      </p:sp>
      <p:sp>
        <p:nvSpPr>
          <p:cNvPr id="5" name="Footer Placeholder 4">
            <a:extLst>
              <a:ext uri="{FF2B5EF4-FFF2-40B4-BE49-F238E27FC236}">
                <a16:creationId xmlns:a16="http://schemas.microsoft.com/office/drawing/2014/main" id="{F729136D-FE05-4CF9-995D-CAB5474CFA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A5A3A5-FDE8-46E6-A0FB-6464E354B689}"/>
              </a:ext>
            </a:extLst>
          </p:cNvPr>
          <p:cNvSpPr>
            <a:spLocks noGrp="1"/>
          </p:cNvSpPr>
          <p:nvPr>
            <p:ph type="sldNum" sz="quarter" idx="12"/>
          </p:nvPr>
        </p:nvSpPr>
        <p:spPr/>
        <p:txBody>
          <a:bodyPr/>
          <a:lstStyle/>
          <a:p>
            <a:fld id="{3E2EAB62-BB47-4891-B18F-B7B6C094134D}" type="slidenum">
              <a:rPr lang="en-GB" smtClean="0"/>
              <a:t>‹#›</a:t>
            </a:fld>
            <a:endParaRPr lang="en-GB"/>
          </a:p>
        </p:txBody>
      </p:sp>
    </p:spTree>
    <p:extLst>
      <p:ext uri="{BB962C8B-B14F-4D97-AF65-F5344CB8AC3E}">
        <p14:creationId xmlns:p14="http://schemas.microsoft.com/office/powerpoint/2010/main" val="3345398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034933-C736-4667-BECB-F8A214DA04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608D75B-8305-4B22-BEB5-6E1F19ED3A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46538C-A7B9-4753-8EFC-0AE0979A5247}"/>
              </a:ext>
            </a:extLst>
          </p:cNvPr>
          <p:cNvSpPr>
            <a:spLocks noGrp="1"/>
          </p:cNvSpPr>
          <p:nvPr>
            <p:ph type="dt" sz="half" idx="10"/>
          </p:nvPr>
        </p:nvSpPr>
        <p:spPr/>
        <p:txBody>
          <a:bodyPr/>
          <a:lstStyle/>
          <a:p>
            <a:fld id="{842D1FAB-9750-4F0B-BFEB-7FE5B2922FE5}" type="datetimeFigureOut">
              <a:rPr lang="en-GB" smtClean="0"/>
              <a:t>18/01/2022</a:t>
            </a:fld>
            <a:endParaRPr lang="en-GB"/>
          </a:p>
        </p:txBody>
      </p:sp>
      <p:sp>
        <p:nvSpPr>
          <p:cNvPr id="5" name="Footer Placeholder 4">
            <a:extLst>
              <a:ext uri="{FF2B5EF4-FFF2-40B4-BE49-F238E27FC236}">
                <a16:creationId xmlns:a16="http://schemas.microsoft.com/office/drawing/2014/main" id="{8C0C5CF3-A882-44A8-8311-C27B649F13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28BD9B-E593-4ADE-AEFA-35CBDF834121}"/>
              </a:ext>
            </a:extLst>
          </p:cNvPr>
          <p:cNvSpPr>
            <a:spLocks noGrp="1"/>
          </p:cNvSpPr>
          <p:nvPr>
            <p:ph type="sldNum" sz="quarter" idx="12"/>
          </p:nvPr>
        </p:nvSpPr>
        <p:spPr/>
        <p:txBody>
          <a:bodyPr/>
          <a:lstStyle/>
          <a:p>
            <a:fld id="{3E2EAB62-BB47-4891-B18F-B7B6C094134D}" type="slidenum">
              <a:rPr lang="en-GB" smtClean="0"/>
              <a:t>‹#›</a:t>
            </a:fld>
            <a:endParaRPr lang="en-GB"/>
          </a:p>
        </p:txBody>
      </p:sp>
    </p:spTree>
    <p:extLst>
      <p:ext uri="{BB962C8B-B14F-4D97-AF65-F5344CB8AC3E}">
        <p14:creationId xmlns:p14="http://schemas.microsoft.com/office/powerpoint/2010/main" val="181316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EA9AD-1977-4901-AD8F-DED47920F1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404CBF5-607E-4AD4-AE30-E5DE5E594C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71F940-B4D0-4C1D-8177-EC64F84BC4DB}"/>
              </a:ext>
            </a:extLst>
          </p:cNvPr>
          <p:cNvSpPr>
            <a:spLocks noGrp="1"/>
          </p:cNvSpPr>
          <p:nvPr>
            <p:ph type="dt" sz="half" idx="10"/>
          </p:nvPr>
        </p:nvSpPr>
        <p:spPr/>
        <p:txBody>
          <a:bodyPr/>
          <a:lstStyle/>
          <a:p>
            <a:fld id="{842D1FAB-9750-4F0B-BFEB-7FE5B2922FE5}" type="datetimeFigureOut">
              <a:rPr lang="en-GB" smtClean="0"/>
              <a:t>18/01/2022</a:t>
            </a:fld>
            <a:endParaRPr lang="en-GB"/>
          </a:p>
        </p:txBody>
      </p:sp>
      <p:sp>
        <p:nvSpPr>
          <p:cNvPr id="5" name="Footer Placeholder 4">
            <a:extLst>
              <a:ext uri="{FF2B5EF4-FFF2-40B4-BE49-F238E27FC236}">
                <a16:creationId xmlns:a16="http://schemas.microsoft.com/office/drawing/2014/main" id="{BD404667-5DF6-42A4-862C-26C112082C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849910-D27E-40AE-92F5-729782002CE1}"/>
              </a:ext>
            </a:extLst>
          </p:cNvPr>
          <p:cNvSpPr>
            <a:spLocks noGrp="1"/>
          </p:cNvSpPr>
          <p:nvPr>
            <p:ph type="sldNum" sz="quarter" idx="12"/>
          </p:nvPr>
        </p:nvSpPr>
        <p:spPr/>
        <p:txBody>
          <a:bodyPr/>
          <a:lstStyle/>
          <a:p>
            <a:fld id="{3E2EAB62-BB47-4891-B18F-B7B6C094134D}" type="slidenum">
              <a:rPr lang="en-GB" smtClean="0"/>
              <a:t>‹#›</a:t>
            </a:fld>
            <a:endParaRPr lang="en-GB"/>
          </a:p>
        </p:txBody>
      </p:sp>
    </p:spTree>
    <p:extLst>
      <p:ext uri="{BB962C8B-B14F-4D97-AF65-F5344CB8AC3E}">
        <p14:creationId xmlns:p14="http://schemas.microsoft.com/office/powerpoint/2010/main" val="3183106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9D1D8-5162-4D0C-A76A-4BB358DFF6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F93F32D-87EB-40D4-A882-CBDCB01E87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0EA862-4997-4D73-AB27-099CBF137370}"/>
              </a:ext>
            </a:extLst>
          </p:cNvPr>
          <p:cNvSpPr>
            <a:spLocks noGrp="1"/>
          </p:cNvSpPr>
          <p:nvPr>
            <p:ph type="dt" sz="half" idx="10"/>
          </p:nvPr>
        </p:nvSpPr>
        <p:spPr/>
        <p:txBody>
          <a:bodyPr/>
          <a:lstStyle/>
          <a:p>
            <a:fld id="{842D1FAB-9750-4F0B-BFEB-7FE5B2922FE5}" type="datetimeFigureOut">
              <a:rPr lang="en-GB" smtClean="0"/>
              <a:t>18/01/2022</a:t>
            </a:fld>
            <a:endParaRPr lang="en-GB"/>
          </a:p>
        </p:txBody>
      </p:sp>
      <p:sp>
        <p:nvSpPr>
          <p:cNvPr id="5" name="Footer Placeholder 4">
            <a:extLst>
              <a:ext uri="{FF2B5EF4-FFF2-40B4-BE49-F238E27FC236}">
                <a16:creationId xmlns:a16="http://schemas.microsoft.com/office/drawing/2014/main" id="{E5243E8D-6974-44C1-BDCF-870676EFE9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B3EA0C-C91D-4D40-9A0C-2E538DE13F0F}"/>
              </a:ext>
            </a:extLst>
          </p:cNvPr>
          <p:cNvSpPr>
            <a:spLocks noGrp="1"/>
          </p:cNvSpPr>
          <p:nvPr>
            <p:ph type="sldNum" sz="quarter" idx="12"/>
          </p:nvPr>
        </p:nvSpPr>
        <p:spPr/>
        <p:txBody>
          <a:bodyPr/>
          <a:lstStyle/>
          <a:p>
            <a:fld id="{3E2EAB62-BB47-4891-B18F-B7B6C094134D}" type="slidenum">
              <a:rPr lang="en-GB" smtClean="0"/>
              <a:t>‹#›</a:t>
            </a:fld>
            <a:endParaRPr lang="en-GB"/>
          </a:p>
        </p:txBody>
      </p:sp>
    </p:spTree>
    <p:extLst>
      <p:ext uri="{BB962C8B-B14F-4D97-AF65-F5344CB8AC3E}">
        <p14:creationId xmlns:p14="http://schemas.microsoft.com/office/powerpoint/2010/main" val="964174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4FA44-2743-4D1C-9A26-66883A9AA2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FDBDB0B-CB08-41E1-A64F-473D071476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8193DD4-1583-48D2-BF2A-8122D53BFF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3771CA7-20A7-4F5A-A89D-22DDA6B142DA}"/>
              </a:ext>
            </a:extLst>
          </p:cNvPr>
          <p:cNvSpPr>
            <a:spLocks noGrp="1"/>
          </p:cNvSpPr>
          <p:nvPr>
            <p:ph type="dt" sz="half" idx="10"/>
          </p:nvPr>
        </p:nvSpPr>
        <p:spPr/>
        <p:txBody>
          <a:bodyPr/>
          <a:lstStyle/>
          <a:p>
            <a:fld id="{842D1FAB-9750-4F0B-BFEB-7FE5B2922FE5}" type="datetimeFigureOut">
              <a:rPr lang="en-GB" smtClean="0"/>
              <a:t>18/01/2022</a:t>
            </a:fld>
            <a:endParaRPr lang="en-GB"/>
          </a:p>
        </p:txBody>
      </p:sp>
      <p:sp>
        <p:nvSpPr>
          <p:cNvPr id="6" name="Footer Placeholder 5">
            <a:extLst>
              <a:ext uri="{FF2B5EF4-FFF2-40B4-BE49-F238E27FC236}">
                <a16:creationId xmlns:a16="http://schemas.microsoft.com/office/drawing/2014/main" id="{FB1542D3-F47C-427E-804D-D96670D3BB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81E4732-AA6A-400E-8902-750624297939}"/>
              </a:ext>
            </a:extLst>
          </p:cNvPr>
          <p:cNvSpPr>
            <a:spLocks noGrp="1"/>
          </p:cNvSpPr>
          <p:nvPr>
            <p:ph type="sldNum" sz="quarter" idx="12"/>
          </p:nvPr>
        </p:nvSpPr>
        <p:spPr/>
        <p:txBody>
          <a:bodyPr/>
          <a:lstStyle/>
          <a:p>
            <a:fld id="{3E2EAB62-BB47-4891-B18F-B7B6C094134D}" type="slidenum">
              <a:rPr lang="en-GB" smtClean="0"/>
              <a:t>‹#›</a:t>
            </a:fld>
            <a:endParaRPr lang="en-GB"/>
          </a:p>
        </p:txBody>
      </p:sp>
    </p:spTree>
    <p:extLst>
      <p:ext uri="{BB962C8B-B14F-4D97-AF65-F5344CB8AC3E}">
        <p14:creationId xmlns:p14="http://schemas.microsoft.com/office/powerpoint/2010/main" val="1917828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55696-5E52-4CE9-B18E-A08E092FED9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AC9656-7443-4903-BCBF-618297A96E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4C3451-6194-4846-A45E-74F11193DD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4263101-ABC2-45F1-A1E4-70F80DA353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F233A6-A83A-4E8F-A6A4-AB27D9DD21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6FA1E7D-BDAD-46C9-A6D2-C52B3D8EBA10}"/>
              </a:ext>
            </a:extLst>
          </p:cNvPr>
          <p:cNvSpPr>
            <a:spLocks noGrp="1"/>
          </p:cNvSpPr>
          <p:nvPr>
            <p:ph type="dt" sz="half" idx="10"/>
          </p:nvPr>
        </p:nvSpPr>
        <p:spPr/>
        <p:txBody>
          <a:bodyPr/>
          <a:lstStyle/>
          <a:p>
            <a:fld id="{842D1FAB-9750-4F0B-BFEB-7FE5B2922FE5}" type="datetimeFigureOut">
              <a:rPr lang="en-GB" smtClean="0"/>
              <a:t>18/01/2022</a:t>
            </a:fld>
            <a:endParaRPr lang="en-GB"/>
          </a:p>
        </p:txBody>
      </p:sp>
      <p:sp>
        <p:nvSpPr>
          <p:cNvPr id="8" name="Footer Placeholder 7">
            <a:extLst>
              <a:ext uri="{FF2B5EF4-FFF2-40B4-BE49-F238E27FC236}">
                <a16:creationId xmlns:a16="http://schemas.microsoft.com/office/drawing/2014/main" id="{6DC65DD1-85AB-4A94-BCE4-0F4A810F6C8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9E91850-5BFF-492A-B9DD-E60F645B8FD7}"/>
              </a:ext>
            </a:extLst>
          </p:cNvPr>
          <p:cNvSpPr>
            <a:spLocks noGrp="1"/>
          </p:cNvSpPr>
          <p:nvPr>
            <p:ph type="sldNum" sz="quarter" idx="12"/>
          </p:nvPr>
        </p:nvSpPr>
        <p:spPr/>
        <p:txBody>
          <a:bodyPr/>
          <a:lstStyle/>
          <a:p>
            <a:fld id="{3E2EAB62-BB47-4891-B18F-B7B6C094134D}" type="slidenum">
              <a:rPr lang="en-GB" smtClean="0"/>
              <a:t>‹#›</a:t>
            </a:fld>
            <a:endParaRPr lang="en-GB"/>
          </a:p>
        </p:txBody>
      </p:sp>
    </p:spTree>
    <p:extLst>
      <p:ext uri="{BB962C8B-B14F-4D97-AF65-F5344CB8AC3E}">
        <p14:creationId xmlns:p14="http://schemas.microsoft.com/office/powerpoint/2010/main" val="4207962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33B4-4D86-4423-BCA2-242CDCD200C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5839F78-2982-4E55-BF79-A335BFC2A201}"/>
              </a:ext>
            </a:extLst>
          </p:cNvPr>
          <p:cNvSpPr>
            <a:spLocks noGrp="1"/>
          </p:cNvSpPr>
          <p:nvPr>
            <p:ph type="dt" sz="half" idx="10"/>
          </p:nvPr>
        </p:nvSpPr>
        <p:spPr/>
        <p:txBody>
          <a:bodyPr/>
          <a:lstStyle/>
          <a:p>
            <a:fld id="{842D1FAB-9750-4F0B-BFEB-7FE5B2922FE5}" type="datetimeFigureOut">
              <a:rPr lang="en-GB" smtClean="0"/>
              <a:t>18/01/2022</a:t>
            </a:fld>
            <a:endParaRPr lang="en-GB"/>
          </a:p>
        </p:txBody>
      </p:sp>
      <p:sp>
        <p:nvSpPr>
          <p:cNvPr id="4" name="Footer Placeholder 3">
            <a:extLst>
              <a:ext uri="{FF2B5EF4-FFF2-40B4-BE49-F238E27FC236}">
                <a16:creationId xmlns:a16="http://schemas.microsoft.com/office/drawing/2014/main" id="{A55D09BF-048F-4A7B-986C-D4012AF72FD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9654ADC-5541-475C-9CFC-42FC09B7E7F2}"/>
              </a:ext>
            </a:extLst>
          </p:cNvPr>
          <p:cNvSpPr>
            <a:spLocks noGrp="1"/>
          </p:cNvSpPr>
          <p:nvPr>
            <p:ph type="sldNum" sz="quarter" idx="12"/>
          </p:nvPr>
        </p:nvSpPr>
        <p:spPr/>
        <p:txBody>
          <a:bodyPr/>
          <a:lstStyle/>
          <a:p>
            <a:fld id="{3E2EAB62-BB47-4891-B18F-B7B6C094134D}" type="slidenum">
              <a:rPr lang="en-GB" smtClean="0"/>
              <a:t>‹#›</a:t>
            </a:fld>
            <a:endParaRPr lang="en-GB"/>
          </a:p>
        </p:txBody>
      </p:sp>
    </p:spTree>
    <p:extLst>
      <p:ext uri="{BB962C8B-B14F-4D97-AF65-F5344CB8AC3E}">
        <p14:creationId xmlns:p14="http://schemas.microsoft.com/office/powerpoint/2010/main" val="2714368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57F82F-39BB-44D5-9CFB-95CBC343DD8F}"/>
              </a:ext>
            </a:extLst>
          </p:cNvPr>
          <p:cNvSpPr>
            <a:spLocks noGrp="1"/>
          </p:cNvSpPr>
          <p:nvPr>
            <p:ph type="dt" sz="half" idx="10"/>
          </p:nvPr>
        </p:nvSpPr>
        <p:spPr/>
        <p:txBody>
          <a:bodyPr/>
          <a:lstStyle/>
          <a:p>
            <a:fld id="{842D1FAB-9750-4F0B-BFEB-7FE5B2922FE5}" type="datetimeFigureOut">
              <a:rPr lang="en-GB" smtClean="0"/>
              <a:t>18/01/2022</a:t>
            </a:fld>
            <a:endParaRPr lang="en-GB"/>
          </a:p>
        </p:txBody>
      </p:sp>
      <p:sp>
        <p:nvSpPr>
          <p:cNvPr id="3" name="Footer Placeholder 2">
            <a:extLst>
              <a:ext uri="{FF2B5EF4-FFF2-40B4-BE49-F238E27FC236}">
                <a16:creationId xmlns:a16="http://schemas.microsoft.com/office/drawing/2014/main" id="{A7E0AFF4-3077-49D3-B3E0-62C50012163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4124074-BCE3-4E30-A6E5-EA5578B1D28C}"/>
              </a:ext>
            </a:extLst>
          </p:cNvPr>
          <p:cNvSpPr>
            <a:spLocks noGrp="1"/>
          </p:cNvSpPr>
          <p:nvPr>
            <p:ph type="sldNum" sz="quarter" idx="12"/>
          </p:nvPr>
        </p:nvSpPr>
        <p:spPr/>
        <p:txBody>
          <a:bodyPr/>
          <a:lstStyle/>
          <a:p>
            <a:fld id="{3E2EAB62-BB47-4891-B18F-B7B6C094134D}" type="slidenum">
              <a:rPr lang="en-GB" smtClean="0"/>
              <a:t>‹#›</a:t>
            </a:fld>
            <a:endParaRPr lang="en-GB"/>
          </a:p>
        </p:txBody>
      </p:sp>
    </p:spTree>
    <p:extLst>
      <p:ext uri="{BB962C8B-B14F-4D97-AF65-F5344CB8AC3E}">
        <p14:creationId xmlns:p14="http://schemas.microsoft.com/office/powerpoint/2010/main" val="607237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DC2C-F02F-4CE2-88DE-B79154DF7C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7C4806E-E864-41B5-BB7A-7E23BBB80B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23F4B5E-F42A-491E-8D35-713E66446E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735D46-2DCD-498E-8971-B7B31B43EEF4}"/>
              </a:ext>
            </a:extLst>
          </p:cNvPr>
          <p:cNvSpPr>
            <a:spLocks noGrp="1"/>
          </p:cNvSpPr>
          <p:nvPr>
            <p:ph type="dt" sz="half" idx="10"/>
          </p:nvPr>
        </p:nvSpPr>
        <p:spPr/>
        <p:txBody>
          <a:bodyPr/>
          <a:lstStyle/>
          <a:p>
            <a:fld id="{842D1FAB-9750-4F0B-BFEB-7FE5B2922FE5}" type="datetimeFigureOut">
              <a:rPr lang="en-GB" smtClean="0"/>
              <a:t>18/01/2022</a:t>
            </a:fld>
            <a:endParaRPr lang="en-GB"/>
          </a:p>
        </p:txBody>
      </p:sp>
      <p:sp>
        <p:nvSpPr>
          <p:cNvPr id="6" name="Footer Placeholder 5">
            <a:extLst>
              <a:ext uri="{FF2B5EF4-FFF2-40B4-BE49-F238E27FC236}">
                <a16:creationId xmlns:a16="http://schemas.microsoft.com/office/drawing/2014/main" id="{C0B36D33-FC93-49C8-ADB7-2F2DA569F73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D6170B-1856-4B83-9D07-8500D33F972C}"/>
              </a:ext>
            </a:extLst>
          </p:cNvPr>
          <p:cNvSpPr>
            <a:spLocks noGrp="1"/>
          </p:cNvSpPr>
          <p:nvPr>
            <p:ph type="sldNum" sz="quarter" idx="12"/>
          </p:nvPr>
        </p:nvSpPr>
        <p:spPr/>
        <p:txBody>
          <a:bodyPr/>
          <a:lstStyle/>
          <a:p>
            <a:fld id="{3E2EAB62-BB47-4891-B18F-B7B6C094134D}" type="slidenum">
              <a:rPr lang="en-GB" smtClean="0"/>
              <a:t>‹#›</a:t>
            </a:fld>
            <a:endParaRPr lang="en-GB"/>
          </a:p>
        </p:txBody>
      </p:sp>
    </p:spTree>
    <p:extLst>
      <p:ext uri="{BB962C8B-B14F-4D97-AF65-F5344CB8AC3E}">
        <p14:creationId xmlns:p14="http://schemas.microsoft.com/office/powerpoint/2010/main" val="926798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7DD74-AF2F-4FB7-BDB0-67C99C0106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2E66E16-EC20-4518-9ADB-C84DFD7560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B8F1046-048C-45BF-B436-20F5895C6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554DEC-CB51-4ECB-AB83-404FB6C19A88}"/>
              </a:ext>
            </a:extLst>
          </p:cNvPr>
          <p:cNvSpPr>
            <a:spLocks noGrp="1"/>
          </p:cNvSpPr>
          <p:nvPr>
            <p:ph type="dt" sz="half" idx="10"/>
          </p:nvPr>
        </p:nvSpPr>
        <p:spPr/>
        <p:txBody>
          <a:bodyPr/>
          <a:lstStyle/>
          <a:p>
            <a:fld id="{842D1FAB-9750-4F0B-BFEB-7FE5B2922FE5}" type="datetimeFigureOut">
              <a:rPr lang="en-GB" smtClean="0"/>
              <a:t>18/01/2022</a:t>
            </a:fld>
            <a:endParaRPr lang="en-GB"/>
          </a:p>
        </p:txBody>
      </p:sp>
      <p:sp>
        <p:nvSpPr>
          <p:cNvPr id="6" name="Footer Placeholder 5">
            <a:extLst>
              <a:ext uri="{FF2B5EF4-FFF2-40B4-BE49-F238E27FC236}">
                <a16:creationId xmlns:a16="http://schemas.microsoft.com/office/drawing/2014/main" id="{087F380B-8B1A-40E3-A480-B68D6476B8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0A8208-6DDF-4815-932C-E3ACD693FC76}"/>
              </a:ext>
            </a:extLst>
          </p:cNvPr>
          <p:cNvSpPr>
            <a:spLocks noGrp="1"/>
          </p:cNvSpPr>
          <p:nvPr>
            <p:ph type="sldNum" sz="quarter" idx="12"/>
          </p:nvPr>
        </p:nvSpPr>
        <p:spPr/>
        <p:txBody>
          <a:bodyPr/>
          <a:lstStyle/>
          <a:p>
            <a:fld id="{3E2EAB62-BB47-4891-B18F-B7B6C094134D}" type="slidenum">
              <a:rPr lang="en-GB" smtClean="0"/>
              <a:t>‹#›</a:t>
            </a:fld>
            <a:endParaRPr lang="en-GB"/>
          </a:p>
        </p:txBody>
      </p:sp>
    </p:spTree>
    <p:extLst>
      <p:ext uri="{BB962C8B-B14F-4D97-AF65-F5344CB8AC3E}">
        <p14:creationId xmlns:p14="http://schemas.microsoft.com/office/powerpoint/2010/main" val="3958847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9E5A31-BDC4-4F26-BA46-0211B4652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A63084-025E-490B-BE2F-34F639B65F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C2E13B-21F0-4B50-AAB4-E1E33DDF5D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D1FAB-9750-4F0B-BFEB-7FE5B2922FE5}" type="datetimeFigureOut">
              <a:rPr lang="en-GB" smtClean="0"/>
              <a:t>18/01/2022</a:t>
            </a:fld>
            <a:endParaRPr lang="en-GB"/>
          </a:p>
        </p:txBody>
      </p:sp>
      <p:sp>
        <p:nvSpPr>
          <p:cNvPr id="5" name="Footer Placeholder 4">
            <a:extLst>
              <a:ext uri="{FF2B5EF4-FFF2-40B4-BE49-F238E27FC236}">
                <a16:creationId xmlns:a16="http://schemas.microsoft.com/office/drawing/2014/main" id="{A73EC40E-62DB-47F7-9F7F-21F146A7C4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3D37B7D-5E59-4199-86A8-9224EE64F7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EAB62-BB47-4891-B18F-B7B6C094134D}" type="slidenum">
              <a:rPr lang="en-GB" smtClean="0"/>
              <a:t>‹#›</a:t>
            </a:fld>
            <a:endParaRPr lang="en-GB"/>
          </a:p>
        </p:txBody>
      </p:sp>
    </p:spTree>
    <p:extLst>
      <p:ext uri="{BB962C8B-B14F-4D97-AF65-F5344CB8AC3E}">
        <p14:creationId xmlns:p14="http://schemas.microsoft.com/office/powerpoint/2010/main" val="3141210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7.png"/><Relationship Id="rId7" Type="http://schemas.openxmlformats.org/officeDocument/2006/relationships/image" Target="../media/image5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hyperlink" Target="https://publicdomainq.net/woman-no-idea-0019175/" TargetMode="External"/><Relationship Id="rId5" Type="http://schemas.openxmlformats.org/officeDocument/2006/relationships/image" Target="../media/image49.png"/><Relationship Id="rId10" Type="http://schemas.openxmlformats.org/officeDocument/2006/relationships/image" Target="../media/image55.png"/><Relationship Id="rId4" Type="http://schemas.openxmlformats.org/officeDocument/2006/relationships/image" Target="../media/image48.png"/><Relationship Id="rId9"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hyperlink" Target="https://publicdomainq.net/woman-no-idea-0019175/" TargetMode="External"/><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7.png"/><Relationship Id="rId7" Type="http://schemas.openxmlformats.org/officeDocument/2006/relationships/image" Target="../media/image57.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hyperlink" Target="https://publicdomainq.net/child-boy-question-0013974/" TargetMode="External"/><Relationship Id="rId5" Type="http://schemas.openxmlformats.org/officeDocument/2006/relationships/image" Target="../media/image56.png"/><Relationship Id="rId4" Type="http://schemas.openxmlformats.org/officeDocument/2006/relationships/image" Target="../media/image48.png"/><Relationship Id="rId9"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hyperlink" Target="https://pixabay.com/en/postit-memo-post-it-notes-memory-1975188/" TargetMode="External"/><Relationship Id="rId5" Type="http://schemas.openxmlformats.org/officeDocument/2006/relationships/image" Target="../media/image20.png"/><Relationship Id="rId4" Type="http://schemas.openxmlformats.org/officeDocument/2006/relationships/hyperlink" Target="https://www.goodfreephotos.com/vector-images/pencil-notes-vector-clipart.png.php"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7.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68.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74.png"/><Relationship Id="rId3" Type="http://schemas.openxmlformats.org/officeDocument/2006/relationships/image" Target="../media/image62.png"/><Relationship Id="rId7" Type="http://schemas.openxmlformats.org/officeDocument/2006/relationships/image" Target="../media/image69.png"/><Relationship Id="rId12" Type="http://schemas.openxmlformats.org/officeDocument/2006/relationships/image" Target="../media/image73.png"/><Relationship Id="rId2" Type="http://schemas.openxmlformats.org/officeDocument/2006/relationships/image" Target="../media/image61.jp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72.png"/><Relationship Id="rId5" Type="http://schemas.openxmlformats.org/officeDocument/2006/relationships/image" Target="../media/image17.png"/><Relationship Id="rId10" Type="http://schemas.openxmlformats.org/officeDocument/2006/relationships/image" Target="../media/image71.png"/><Relationship Id="rId4" Type="http://schemas.microsoft.com/office/2007/relationships/hdphoto" Target="../media/hdphoto1.wdp"/><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2.png"/><Relationship Id="rId7" Type="http://schemas.openxmlformats.org/officeDocument/2006/relationships/image" Target="../media/image75.png"/><Relationship Id="rId2" Type="http://schemas.openxmlformats.org/officeDocument/2006/relationships/image" Target="../media/image61.jp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7.png"/><Relationship Id="rId4" Type="http://schemas.microsoft.com/office/2007/relationships/hdphoto" Target="../media/hdphoto1.wdp"/><Relationship Id="rId9" Type="http://schemas.openxmlformats.org/officeDocument/2006/relationships/hyperlink" Target="https://padlet.com/tmoo7zq/vph3duuogt9y4x1x"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hyperlink" Target="https://pixabay.com/en/postit-memo-post-it-notes-memory-1975188/" TargetMode="External"/><Relationship Id="rId5" Type="http://schemas.openxmlformats.org/officeDocument/2006/relationships/image" Target="../media/image20.png"/><Relationship Id="rId4" Type="http://schemas.openxmlformats.org/officeDocument/2006/relationships/hyperlink" Target="https://www.goodfreephotos.com/vector-images/pencil-notes-vector-clipart.png.php"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video" Target="../media/media1.mp4"/><Relationship Id="rId16" Type="http://schemas.openxmlformats.org/officeDocument/2006/relationships/image" Target="../media/image44.png"/><Relationship Id="rId1" Type="http://schemas.microsoft.com/office/2007/relationships/media" Target="../media/media1.mp4"/><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1.jpg"/><Relationship Id="rId9" Type="http://schemas.openxmlformats.org/officeDocument/2006/relationships/image" Target="../media/image37.png"/><Relationship Id="rId1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hyperlink" Target="https://publicdomainq.net/woman-no-idea-0019175/" TargetMode="External"/><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4C0E2-C26E-49CA-9F97-7D14FB284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صورة 8" descr="صورة تحتوي على نص, خريطة&#10;&#10;تم إنشاء الوصف تلقائياً">
            <a:extLst>
              <a:ext uri="{FF2B5EF4-FFF2-40B4-BE49-F238E27FC236}">
                <a16:creationId xmlns:a16="http://schemas.microsoft.com/office/drawing/2014/main" id="{9AEEC336-EF30-4A81-B59C-54F97C83D61A}"/>
              </a:ext>
            </a:extLst>
          </p:cNvPr>
          <p:cNvPicPr>
            <a:picLocks noChangeAspect="1"/>
          </p:cNvPicPr>
          <p:nvPr/>
        </p:nvPicPr>
        <p:blipFill rotWithShape="1">
          <a:blip r:embed="rId3">
            <a:extLst>
              <a:ext uri="{28A0092B-C50C-407E-A947-70E740481C1C}">
                <a14:useLocalDpi xmlns:a14="http://schemas.microsoft.com/office/drawing/2010/main" val="0"/>
              </a:ext>
            </a:extLst>
          </a:blip>
          <a:srcRect l="15540" t="25571" r="9391" b="57260"/>
          <a:stretch/>
        </p:blipFill>
        <p:spPr>
          <a:xfrm>
            <a:off x="304294" y="272215"/>
            <a:ext cx="3861148" cy="883085"/>
          </a:xfrm>
          <a:custGeom>
            <a:avLst/>
            <a:gdLst>
              <a:gd name="connsiteX0" fmla="*/ 0 w 3861148"/>
              <a:gd name="connsiteY0" fmla="*/ 0 h 883085"/>
              <a:gd name="connsiteX1" fmla="*/ 566302 w 3861148"/>
              <a:gd name="connsiteY1" fmla="*/ 0 h 883085"/>
              <a:gd name="connsiteX2" fmla="*/ 1248438 w 3861148"/>
              <a:gd name="connsiteY2" fmla="*/ 0 h 883085"/>
              <a:gd name="connsiteX3" fmla="*/ 1776128 w 3861148"/>
              <a:gd name="connsiteY3" fmla="*/ 0 h 883085"/>
              <a:gd name="connsiteX4" fmla="*/ 2496876 w 3861148"/>
              <a:gd name="connsiteY4" fmla="*/ 0 h 883085"/>
              <a:gd name="connsiteX5" fmla="*/ 3024566 w 3861148"/>
              <a:gd name="connsiteY5" fmla="*/ 0 h 883085"/>
              <a:gd name="connsiteX6" fmla="*/ 3861148 w 3861148"/>
              <a:gd name="connsiteY6" fmla="*/ 0 h 883085"/>
              <a:gd name="connsiteX7" fmla="*/ 3861148 w 3861148"/>
              <a:gd name="connsiteY7" fmla="*/ 432712 h 883085"/>
              <a:gd name="connsiteX8" fmla="*/ 3861148 w 3861148"/>
              <a:gd name="connsiteY8" fmla="*/ 883085 h 883085"/>
              <a:gd name="connsiteX9" fmla="*/ 3140400 w 3861148"/>
              <a:gd name="connsiteY9" fmla="*/ 883085 h 883085"/>
              <a:gd name="connsiteX10" fmla="*/ 2535487 w 3861148"/>
              <a:gd name="connsiteY10" fmla="*/ 883085 h 883085"/>
              <a:gd name="connsiteX11" fmla="*/ 1891963 w 3861148"/>
              <a:gd name="connsiteY11" fmla="*/ 883085 h 883085"/>
              <a:gd name="connsiteX12" fmla="*/ 1171215 w 3861148"/>
              <a:gd name="connsiteY12" fmla="*/ 883085 h 883085"/>
              <a:gd name="connsiteX13" fmla="*/ 643525 w 3861148"/>
              <a:gd name="connsiteY13" fmla="*/ 883085 h 883085"/>
              <a:gd name="connsiteX14" fmla="*/ 0 w 3861148"/>
              <a:gd name="connsiteY14" fmla="*/ 883085 h 883085"/>
              <a:gd name="connsiteX15" fmla="*/ 0 w 3861148"/>
              <a:gd name="connsiteY15" fmla="*/ 423881 h 883085"/>
              <a:gd name="connsiteX16" fmla="*/ 0 w 3861148"/>
              <a:gd name="connsiteY16" fmla="*/ 0 h 88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61148" h="883085" fill="none" extrusionOk="0">
                <a:moveTo>
                  <a:pt x="0" y="0"/>
                </a:moveTo>
                <a:cubicBezTo>
                  <a:pt x="264566" y="-11845"/>
                  <a:pt x="435597" y="20646"/>
                  <a:pt x="566302" y="0"/>
                </a:cubicBezTo>
                <a:cubicBezTo>
                  <a:pt x="697007" y="-20646"/>
                  <a:pt x="1043147" y="-11366"/>
                  <a:pt x="1248438" y="0"/>
                </a:cubicBezTo>
                <a:cubicBezTo>
                  <a:pt x="1453729" y="11366"/>
                  <a:pt x="1525811" y="-19731"/>
                  <a:pt x="1776128" y="0"/>
                </a:cubicBezTo>
                <a:cubicBezTo>
                  <a:pt x="2026445" y="19731"/>
                  <a:pt x="2334628" y="22095"/>
                  <a:pt x="2496876" y="0"/>
                </a:cubicBezTo>
                <a:cubicBezTo>
                  <a:pt x="2659124" y="-22095"/>
                  <a:pt x="2839014" y="24171"/>
                  <a:pt x="3024566" y="0"/>
                </a:cubicBezTo>
                <a:cubicBezTo>
                  <a:pt x="3210118" y="-24171"/>
                  <a:pt x="3479825" y="8387"/>
                  <a:pt x="3861148" y="0"/>
                </a:cubicBezTo>
                <a:cubicBezTo>
                  <a:pt x="3880880" y="156761"/>
                  <a:pt x="3840656" y="275485"/>
                  <a:pt x="3861148" y="432712"/>
                </a:cubicBezTo>
                <a:cubicBezTo>
                  <a:pt x="3881640" y="589939"/>
                  <a:pt x="3869393" y="785435"/>
                  <a:pt x="3861148" y="883085"/>
                </a:cubicBezTo>
                <a:cubicBezTo>
                  <a:pt x="3549625" y="849558"/>
                  <a:pt x="3494169" y="889046"/>
                  <a:pt x="3140400" y="883085"/>
                </a:cubicBezTo>
                <a:cubicBezTo>
                  <a:pt x="2786631" y="877124"/>
                  <a:pt x="2802693" y="884032"/>
                  <a:pt x="2535487" y="883085"/>
                </a:cubicBezTo>
                <a:cubicBezTo>
                  <a:pt x="2268281" y="882138"/>
                  <a:pt x="2117955" y="898204"/>
                  <a:pt x="1891963" y="883085"/>
                </a:cubicBezTo>
                <a:cubicBezTo>
                  <a:pt x="1665971" y="867966"/>
                  <a:pt x="1432934" y="862404"/>
                  <a:pt x="1171215" y="883085"/>
                </a:cubicBezTo>
                <a:cubicBezTo>
                  <a:pt x="909496" y="903766"/>
                  <a:pt x="901135" y="875853"/>
                  <a:pt x="643525" y="883085"/>
                </a:cubicBezTo>
                <a:cubicBezTo>
                  <a:pt x="385915" y="890318"/>
                  <a:pt x="229838" y="861194"/>
                  <a:pt x="0" y="883085"/>
                </a:cubicBezTo>
                <a:cubicBezTo>
                  <a:pt x="-1780" y="790662"/>
                  <a:pt x="-15770" y="518672"/>
                  <a:pt x="0" y="423881"/>
                </a:cubicBezTo>
                <a:cubicBezTo>
                  <a:pt x="15770" y="329090"/>
                  <a:pt x="-8079" y="194429"/>
                  <a:pt x="0" y="0"/>
                </a:cubicBezTo>
                <a:close/>
              </a:path>
              <a:path w="3861148" h="883085" stroke="0" extrusionOk="0">
                <a:moveTo>
                  <a:pt x="0" y="0"/>
                </a:moveTo>
                <a:cubicBezTo>
                  <a:pt x="178998" y="-9812"/>
                  <a:pt x="455520" y="19667"/>
                  <a:pt x="682136" y="0"/>
                </a:cubicBezTo>
                <a:cubicBezTo>
                  <a:pt x="908752" y="-19667"/>
                  <a:pt x="1078052" y="1868"/>
                  <a:pt x="1209826" y="0"/>
                </a:cubicBezTo>
                <a:cubicBezTo>
                  <a:pt x="1341600" y="-1868"/>
                  <a:pt x="1588150" y="4392"/>
                  <a:pt x="1737517" y="0"/>
                </a:cubicBezTo>
                <a:cubicBezTo>
                  <a:pt x="1886884" y="-4392"/>
                  <a:pt x="2041553" y="-5088"/>
                  <a:pt x="2303818" y="0"/>
                </a:cubicBezTo>
                <a:cubicBezTo>
                  <a:pt x="2566083" y="5088"/>
                  <a:pt x="2871324" y="-8250"/>
                  <a:pt x="3024566" y="0"/>
                </a:cubicBezTo>
                <a:cubicBezTo>
                  <a:pt x="3177808" y="8250"/>
                  <a:pt x="3532673" y="-39372"/>
                  <a:pt x="3861148" y="0"/>
                </a:cubicBezTo>
                <a:cubicBezTo>
                  <a:pt x="3861289" y="189772"/>
                  <a:pt x="3850633" y="280794"/>
                  <a:pt x="3861148" y="415050"/>
                </a:cubicBezTo>
                <a:cubicBezTo>
                  <a:pt x="3871664" y="549306"/>
                  <a:pt x="3858970" y="757084"/>
                  <a:pt x="3861148" y="883085"/>
                </a:cubicBezTo>
                <a:cubicBezTo>
                  <a:pt x="3694029" y="913064"/>
                  <a:pt x="3329738" y="913449"/>
                  <a:pt x="3140400" y="883085"/>
                </a:cubicBezTo>
                <a:cubicBezTo>
                  <a:pt x="2951062" y="852721"/>
                  <a:pt x="2778349" y="874412"/>
                  <a:pt x="2612710" y="883085"/>
                </a:cubicBezTo>
                <a:cubicBezTo>
                  <a:pt x="2447071" y="891759"/>
                  <a:pt x="2296061" y="890002"/>
                  <a:pt x="2007797" y="883085"/>
                </a:cubicBezTo>
                <a:cubicBezTo>
                  <a:pt x="1719533" y="876168"/>
                  <a:pt x="1733865" y="861895"/>
                  <a:pt x="1480107" y="883085"/>
                </a:cubicBezTo>
                <a:cubicBezTo>
                  <a:pt x="1226349" y="904276"/>
                  <a:pt x="967927" y="912295"/>
                  <a:pt x="836582" y="883085"/>
                </a:cubicBezTo>
                <a:cubicBezTo>
                  <a:pt x="705237" y="853875"/>
                  <a:pt x="325326" y="904803"/>
                  <a:pt x="0" y="883085"/>
                </a:cubicBezTo>
                <a:cubicBezTo>
                  <a:pt x="-17136" y="771665"/>
                  <a:pt x="1" y="554355"/>
                  <a:pt x="0" y="432712"/>
                </a:cubicBezTo>
                <a:cubicBezTo>
                  <a:pt x="-1" y="311069"/>
                  <a:pt x="4266" y="203251"/>
                  <a:pt x="0" y="0"/>
                </a:cubicBezTo>
                <a:close/>
              </a:path>
            </a:pathLst>
          </a:custGeom>
          <a:ln w="57150">
            <a:solidFill>
              <a:schemeClr val="tx1"/>
            </a:solidFill>
            <a:extLst>
              <a:ext uri="{C807C97D-BFC1-408E-A445-0C87EB9F89A2}">
                <ask:lineSketchStyleProps xmlns:ask="http://schemas.microsoft.com/office/drawing/2018/sketchyshapes" sd="457980352">
                  <a:prstGeom prst="rect">
                    <a:avLst/>
                  </a:prstGeom>
                  <ask:type>
                    <ask:lineSketchFreehand/>
                  </ask:type>
                </ask:lineSketchStyleProps>
              </a:ext>
            </a:extLst>
          </a:ln>
        </p:spPr>
      </p:pic>
      <p:pic>
        <p:nvPicPr>
          <p:cNvPr id="5" name="Picture 4">
            <a:extLst>
              <a:ext uri="{FF2B5EF4-FFF2-40B4-BE49-F238E27FC236}">
                <a16:creationId xmlns:a16="http://schemas.microsoft.com/office/drawing/2014/main" id="{A9B48082-E64F-4603-AFCE-397ED61080BD}"/>
              </a:ext>
            </a:extLst>
          </p:cNvPr>
          <p:cNvPicPr>
            <a:picLocks noChangeAspect="1"/>
          </p:cNvPicPr>
          <p:nvPr/>
        </p:nvPicPr>
        <p:blipFill>
          <a:blip r:embed="rId4"/>
          <a:stretch>
            <a:fillRect/>
          </a:stretch>
        </p:blipFill>
        <p:spPr>
          <a:xfrm>
            <a:off x="10563912" y="116411"/>
            <a:ext cx="1200299" cy="1194691"/>
          </a:xfrm>
          <a:prstGeom prst="rect">
            <a:avLst/>
          </a:prstGeom>
        </p:spPr>
      </p:pic>
      <p:pic>
        <p:nvPicPr>
          <p:cNvPr id="6" name="Picture 5">
            <a:extLst>
              <a:ext uri="{FF2B5EF4-FFF2-40B4-BE49-F238E27FC236}">
                <a16:creationId xmlns:a16="http://schemas.microsoft.com/office/drawing/2014/main" id="{C228AE38-B24B-4032-A85B-3BC800D8F46C}"/>
              </a:ext>
            </a:extLst>
          </p:cNvPr>
          <p:cNvPicPr>
            <a:picLocks noChangeAspect="1"/>
          </p:cNvPicPr>
          <p:nvPr/>
        </p:nvPicPr>
        <p:blipFill>
          <a:blip r:embed="rId5"/>
          <a:stretch>
            <a:fillRect/>
          </a:stretch>
        </p:blipFill>
        <p:spPr>
          <a:xfrm>
            <a:off x="1996333" y="1468245"/>
            <a:ext cx="8501175" cy="51175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78206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4C0E2-C26E-49CA-9F97-7D14FB284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Shape, rectangle&#10;&#10;Description automatically generated">
            <a:extLst>
              <a:ext uri="{FF2B5EF4-FFF2-40B4-BE49-F238E27FC236}">
                <a16:creationId xmlns:a16="http://schemas.microsoft.com/office/drawing/2014/main" id="{36DE6178-A85E-48D4-8016-1138A3CF9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2"/>
            <a:ext cx="3138944" cy="739093"/>
          </a:xfrm>
          <a:prstGeom prst="rect">
            <a:avLst/>
          </a:prstGeom>
        </p:spPr>
      </p:pic>
      <p:pic>
        <p:nvPicPr>
          <p:cNvPr id="12" name="Picture 11" descr="Shape, square&#10;&#10;Description automatically generated">
            <a:extLst>
              <a:ext uri="{FF2B5EF4-FFF2-40B4-BE49-F238E27FC236}">
                <a16:creationId xmlns:a16="http://schemas.microsoft.com/office/drawing/2014/main" id="{0291E273-5413-4918-8EBE-92C41376C1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188" y="-158320"/>
            <a:ext cx="5842061" cy="5969595"/>
          </a:xfrm>
          <a:prstGeom prst="rect">
            <a:avLst/>
          </a:prstGeom>
        </p:spPr>
      </p:pic>
      <p:pic>
        <p:nvPicPr>
          <p:cNvPr id="25" name="Picture 24" descr="A cartoon of a person&#10;&#10;Description automatically generated with low confidence">
            <a:extLst>
              <a:ext uri="{FF2B5EF4-FFF2-40B4-BE49-F238E27FC236}">
                <a16:creationId xmlns:a16="http://schemas.microsoft.com/office/drawing/2014/main" id="{C7F5326C-1FA4-440D-B089-1D324FDB9B6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198337" y="3092165"/>
            <a:ext cx="990601" cy="1319884"/>
          </a:xfrm>
          <a:prstGeom prst="rect">
            <a:avLst/>
          </a:prstGeom>
        </p:spPr>
      </p:pic>
      <p:sp>
        <p:nvSpPr>
          <p:cNvPr id="26" name="TextBox 25">
            <a:extLst>
              <a:ext uri="{FF2B5EF4-FFF2-40B4-BE49-F238E27FC236}">
                <a16:creationId xmlns:a16="http://schemas.microsoft.com/office/drawing/2014/main" id="{8828B31E-0DDE-4AB2-89C2-4F28FA328AB5}"/>
              </a:ext>
            </a:extLst>
          </p:cNvPr>
          <p:cNvSpPr txBox="1"/>
          <p:nvPr/>
        </p:nvSpPr>
        <p:spPr>
          <a:xfrm>
            <a:off x="520153" y="110110"/>
            <a:ext cx="1863011" cy="584775"/>
          </a:xfrm>
          <a:prstGeom prst="rect">
            <a:avLst/>
          </a:prstGeom>
          <a:noFill/>
        </p:spPr>
        <p:txBody>
          <a:bodyPr wrap="none" rtlCol="0">
            <a:spAutoFit/>
          </a:bodyPr>
          <a:lstStyle/>
          <a:p>
            <a:r>
              <a:rPr lang="ar-AE" sz="3200" b="1" dirty="0"/>
              <a:t>نشَاط تعَاوُني</a:t>
            </a:r>
            <a:endParaRPr lang="en-GB" sz="3200" b="1" dirty="0"/>
          </a:p>
        </p:txBody>
      </p:sp>
      <p:sp>
        <p:nvSpPr>
          <p:cNvPr id="5" name="TextBox 4">
            <a:extLst>
              <a:ext uri="{FF2B5EF4-FFF2-40B4-BE49-F238E27FC236}">
                <a16:creationId xmlns:a16="http://schemas.microsoft.com/office/drawing/2014/main" id="{07D607D8-EF4B-4784-A41D-7C202DB0BEBC}"/>
              </a:ext>
            </a:extLst>
          </p:cNvPr>
          <p:cNvSpPr txBox="1"/>
          <p:nvPr/>
        </p:nvSpPr>
        <p:spPr>
          <a:xfrm>
            <a:off x="9783192" y="6011472"/>
            <a:ext cx="2077375"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ar-AE" sz="3600" b="1" dirty="0">
                <a:solidFill>
                  <a:schemeClr val="bg1">
                    <a:lumMod val="95000"/>
                  </a:schemeClr>
                </a:solidFill>
              </a:rPr>
              <a:t>صفْحَة 39</a:t>
            </a:r>
            <a:endParaRPr lang="en-US" sz="3600" b="1" dirty="0">
              <a:solidFill>
                <a:schemeClr val="bg1">
                  <a:lumMod val="95000"/>
                </a:schemeClr>
              </a:solidFill>
            </a:endParaRPr>
          </a:p>
        </p:txBody>
      </p:sp>
      <p:pic>
        <p:nvPicPr>
          <p:cNvPr id="17" name="Picture 16" descr="Shape, rectangle&#10;&#10;Description automatically generated">
            <a:extLst>
              <a:ext uri="{FF2B5EF4-FFF2-40B4-BE49-F238E27FC236}">
                <a16:creationId xmlns:a16="http://schemas.microsoft.com/office/drawing/2014/main" id="{4C01EDE9-13CC-4D73-A306-8ECC90F52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6746" y="694885"/>
            <a:ext cx="3138944" cy="739093"/>
          </a:xfrm>
          <a:prstGeom prst="rect">
            <a:avLst/>
          </a:prstGeom>
        </p:spPr>
      </p:pic>
      <p:sp>
        <p:nvSpPr>
          <p:cNvPr id="18" name="TextBox 17">
            <a:extLst>
              <a:ext uri="{FF2B5EF4-FFF2-40B4-BE49-F238E27FC236}">
                <a16:creationId xmlns:a16="http://schemas.microsoft.com/office/drawing/2014/main" id="{DBAD5D6C-CA26-45A7-9087-0A6D6D6D80D2}"/>
              </a:ext>
            </a:extLst>
          </p:cNvPr>
          <p:cNvSpPr txBox="1"/>
          <p:nvPr/>
        </p:nvSpPr>
        <p:spPr>
          <a:xfrm>
            <a:off x="8179034" y="772043"/>
            <a:ext cx="2374368" cy="584775"/>
          </a:xfrm>
          <a:prstGeom prst="rect">
            <a:avLst/>
          </a:prstGeom>
          <a:noFill/>
        </p:spPr>
        <p:txBody>
          <a:bodyPr wrap="square" rtlCol="0">
            <a:spAutoFit/>
          </a:bodyPr>
          <a:lstStyle/>
          <a:p>
            <a:r>
              <a:rPr lang="ar-AE" sz="3200" b="1" dirty="0"/>
              <a:t>المجْمُوعَة الثالِث</a:t>
            </a:r>
            <a:endParaRPr lang="en-GB" sz="3200" b="1" dirty="0"/>
          </a:p>
        </p:txBody>
      </p:sp>
      <p:pic>
        <p:nvPicPr>
          <p:cNvPr id="7" name="Picture 6">
            <a:extLst>
              <a:ext uri="{FF2B5EF4-FFF2-40B4-BE49-F238E27FC236}">
                <a16:creationId xmlns:a16="http://schemas.microsoft.com/office/drawing/2014/main" id="{79C5EA94-5D02-49AF-B90D-C9D2D41A444C}"/>
              </a:ext>
            </a:extLst>
          </p:cNvPr>
          <p:cNvPicPr>
            <a:picLocks noChangeAspect="1"/>
          </p:cNvPicPr>
          <p:nvPr/>
        </p:nvPicPr>
        <p:blipFill>
          <a:blip r:embed="rId7"/>
          <a:stretch>
            <a:fillRect/>
          </a:stretch>
        </p:blipFill>
        <p:spPr>
          <a:xfrm>
            <a:off x="4225864" y="100898"/>
            <a:ext cx="2124075" cy="571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7F5C9F9C-BFF8-4883-BFB0-3B1904823155}"/>
              </a:ext>
            </a:extLst>
          </p:cNvPr>
          <p:cNvPicPr>
            <a:picLocks noChangeAspect="1"/>
          </p:cNvPicPr>
          <p:nvPr/>
        </p:nvPicPr>
        <p:blipFill>
          <a:blip r:embed="rId8"/>
          <a:stretch>
            <a:fillRect/>
          </a:stretch>
        </p:blipFill>
        <p:spPr>
          <a:xfrm rot="20487015">
            <a:off x="266926" y="2155685"/>
            <a:ext cx="2369467" cy="12520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92393241-AFA8-4DAC-A8FC-D7B50AB96CBF}"/>
              </a:ext>
            </a:extLst>
          </p:cNvPr>
          <p:cNvPicPr>
            <a:picLocks noChangeAspect="1"/>
          </p:cNvPicPr>
          <p:nvPr/>
        </p:nvPicPr>
        <p:blipFill>
          <a:blip r:embed="rId9"/>
          <a:stretch>
            <a:fillRect/>
          </a:stretch>
        </p:blipFill>
        <p:spPr>
          <a:xfrm>
            <a:off x="2929929" y="772043"/>
            <a:ext cx="3724275" cy="358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75EB1B31-B735-4202-BC77-951231A09AD4}"/>
              </a:ext>
            </a:extLst>
          </p:cNvPr>
          <p:cNvPicPr>
            <a:picLocks noChangeAspect="1"/>
          </p:cNvPicPr>
          <p:nvPr/>
        </p:nvPicPr>
        <p:blipFill>
          <a:blip r:embed="rId10"/>
          <a:stretch>
            <a:fillRect/>
          </a:stretch>
        </p:blipFill>
        <p:spPr>
          <a:xfrm>
            <a:off x="15037" y="4350516"/>
            <a:ext cx="6639167" cy="12552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Rectangle 20">
            <a:extLst>
              <a:ext uri="{FF2B5EF4-FFF2-40B4-BE49-F238E27FC236}">
                <a16:creationId xmlns:a16="http://schemas.microsoft.com/office/drawing/2014/main" id="{86E4BF4A-4295-409F-8CCB-96AF9D9D930C}"/>
              </a:ext>
            </a:extLst>
          </p:cNvPr>
          <p:cNvSpPr/>
          <p:nvPr/>
        </p:nvSpPr>
        <p:spPr>
          <a:xfrm>
            <a:off x="7266570" y="2164757"/>
            <a:ext cx="3905236" cy="1323439"/>
          </a:xfrm>
          <a:prstGeom prst="rect">
            <a:avLst/>
          </a:prstGeom>
          <a:noFill/>
        </p:spPr>
        <p:txBody>
          <a:bodyPr wrap="none" lIns="91440" tIns="45720" rIns="91440" bIns="45720">
            <a:spAutoFit/>
          </a:bodyPr>
          <a:lstStyle/>
          <a:p>
            <a:pPr algn="ctr"/>
            <a:r>
              <a:rPr lang="ar-AE" sz="2000" b="0" cap="none" spc="0" dirty="0">
                <a:ln w="0"/>
                <a:solidFill>
                  <a:schemeClr val="accent1"/>
                </a:solidFill>
                <a:effectLst>
                  <a:outerShdw blurRad="38100" dist="25400" dir="5400000" algn="ctr" rotWithShape="0">
                    <a:srgbClr val="6E747A">
                      <a:alpha val="43000"/>
                    </a:srgbClr>
                  </a:outerShdw>
                </a:effectLst>
              </a:rPr>
              <a:t>1-مَا الدّليل عَلى أنّ الإيَمان باليَوم الآخر جُزء </a:t>
            </a:r>
          </a:p>
          <a:p>
            <a:pPr algn="ctr"/>
            <a:r>
              <a:rPr lang="ar-AE" sz="2000" dirty="0">
                <a:ln w="0"/>
                <a:solidFill>
                  <a:schemeClr val="accent1"/>
                </a:solidFill>
                <a:effectLst>
                  <a:outerShdw blurRad="38100" dist="25400" dir="5400000" algn="ctr" rotWithShape="0">
                    <a:srgbClr val="6E747A">
                      <a:alpha val="43000"/>
                    </a:srgbClr>
                  </a:outerShdw>
                </a:effectLst>
              </a:rPr>
              <a:t>العَقيَدة الإسْلاميّة؟</a:t>
            </a:r>
          </a:p>
          <a:p>
            <a:pPr algn="ctr"/>
            <a:r>
              <a:rPr lang="ar-AE" sz="2000" b="0" cap="none" spc="0" dirty="0">
                <a:ln w="0"/>
                <a:solidFill>
                  <a:schemeClr val="accent1"/>
                </a:solidFill>
                <a:effectLst>
                  <a:outerShdw blurRad="38100" dist="25400" dir="5400000" algn="ctr" rotWithShape="0">
                    <a:srgbClr val="6E747A">
                      <a:alpha val="43000"/>
                    </a:srgbClr>
                  </a:outerShdw>
                </a:effectLst>
              </a:rPr>
              <a:t>2-من خِلال سُورَة القيَامة اكْتُب ماسيحدُث</a:t>
            </a:r>
          </a:p>
          <a:p>
            <a:pPr algn="ctr"/>
            <a:r>
              <a:rPr lang="ar-AE" sz="2000" dirty="0">
                <a:ln w="0"/>
                <a:solidFill>
                  <a:schemeClr val="accent1"/>
                </a:solidFill>
                <a:effectLst>
                  <a:outerShdw blurRad="38100" dist="25400" dir="5400000" algn="ctr" rotWithShape="0">
                    <a:srgbClr val="6E747A">
                      <a:alpha val="43000"/>
                    </a:srgbClr>
                  </a:outerShdw>
                </a:effectLst>
              </a:rPr>
              <a:t>للكَون قبْل يَوم القيَامة.</a:t>
            </a:r>
            <a:r>
              <a:rPr lang="ar-AE" sz="2000" b="0" cap="none" spc="0" dirty="0">
                <a:ln w="0"/>
                <a:solidFill>
                  <a:schemeClr val="accent1"/>
                </a:solidFill>
                <a:effectLst>
                  <a:outerShdw blurRad="38100" dist="25400" dir="5400000" algn="ctr" rotWithShape="0">
                    <a:srgbClr val="6E747A">
                      <a:alpha val="43000"/>
                    </a:srgbClr>
                  </a:outerShdw>
                </a:effectLst>
              </a:rPr>
              <a:t> </a:t>
            </a:r>
            <a:endParaRPr lang="en-US" sz="20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703111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4C0E2-C26E-49CA-9F97-7D14FB284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Shape, rectangle&#10;&#10;Description automatically generated">
            <a:extLst>
              <a:ext uri="{FF2B5EF4-FFF2-40B4-BE49-F238E27FC236}">
                <a16:creationId xmlns:a16="http://schemas.microsoft.com/office/drawing/2014/main" id="{36DE6178-A85E-48D4-8016-1138A3CF9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2"/>
            <a:ext cx="3138944" cy="739093"/>
          </a:xfrm>
          <a:prstGeom prst="rect">
            <a:avLst/>
          </a:prstGeom>
        </p:spPr>
      </p:pic>
      <p:pic>
        <p:nvPicPr>
          <p:cNvPr id="12" name="Picture 11" descr="Shape, square&#10;&#10;Description automatically generated">
            <a:extLst>
              <a:ext uri="{FF2B5EF4-FFF2-40B4-BE49-F238E27FC236}">
                <a16:creationId xmlns:a16="http://schemas.microsoft.com/office/drawing/2014/main" id="{0291E273-5413-4918-8EBE-92C41376C1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188" y="-158320"/>
            <a:ext cx="5842061" cy="5969595"/>
          </a:xfrm>
          <a:prstGeom prst="rect">
            <a:avLst/>
          </a:prstGeom>
        </p:spPr>
      </p:pic>
      <p:pic>
        <p:nvPicPr>
          <p:cNvPr id="25" name="Picture 24" descr="A cartoon of a person&#10;&#10;Description automatically generated with low confidence">
            <a:extLst>
              <a:ext uri="{FF2B5EF4-FFF2-40B4-BE49-F238E27FC236}">
                <a16:creationId xmlns:a16="http://schemas.microsoft.com/office/drawing/2014/main" id="{C7F5326C-1FA4-440D-B089-1D324FDB9B6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198337" y="3092165"/>
            <a:ext cx="990601" cy="1319884"/>
          </a:xfrm>
          <a:prstGeom prst="rect">
            <a:avLst/>
          </a:prstGeom>
        </p:spPr>
      </p:pic>
      <p:sp>
        <p:nvSpPr>
          <p:cNvPr id="26" name="TextBox 25">
            <a:extLst>
              <a:ext uri="{FF2B5EF4-FFF2-40B4-BE49-F238E27FC236}">
                <a16:creationId xmlns:a16="http://schemas.microsoft.com/office/drawing/2014/main" id="{8828B31E-0DDE-4AB2-89C2-4F28FA328AB5}"/>
              </a:ext>
            </a:extLst>
          </p:cNvPr>
          <p:cNvSpPr txBox="1"/>
          <p:nvPr/>
        </p:nvSpPr>
        <p:spPr>
          <a:xfrm>
            <a:off x="520153" y="110110"/>
            <a:ext cx="1863011" cy="584775"/>
          </a:xfrm>
          <a:prstGeom prst="rect">
            <a:avLst/>
          </a:prstGeom>
          <a:noFill/>
        </p:spPr>
        <p:txBody>
          <a:bodyPr wrap="none" rtlCol="0">
            <a:spAutoFit/>
          </a:bodyPr>
          <a:lstStyle/>
          <a:p>
            <a:r>
              <a:rPr lang="ar-AE" sz="3200" b="1" dirty="0"/>
              <a:t>نشَاط تعَاوُني</a:t>
            </a:r>
            <a:endParaRPr lang="en-GB" sz="3200" b="1" dirty="0"/>
          </a:p>
        </p:txBody>
      </p:sp>
      <p:pic>
        <p:nvPicPr>
          <p:cNvPr id="17" name="Picture 16" descr="Shape, rectangle&#10;&#10;Description automatically generated">
            <a:extLst>
              <a:ext uri="{FF2B5EF4-FFF2-40B4-BE49-F238E27FC236}">
                <a16:creationId xmlns:a16="http://schemas.microsoft.com/office/drawing/2014/main" id="{4C01EDE9-13CC-4D73-A306-8ECC90F52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6746" y="694885"/>
            <a:ext cx="3138944" cy="739093"/>
          </a:xfrm>
          <a:prstGeom prst="rect">
            <a:avLst/>
          </a:prstGeom>
        </p:spPr>
      </p:pic>
      <p:sp>
        <p:nvSpPr>
          <p:cNvPr id="18" name="TextBox 17">
            <a:extLst>
              <a:ext uri="{FF2B5EF4-FFF2-40B4-BE49-F238E27FC236}">
                <a16:creationId xmlns:a16="http://schemas.microsoft.com/office/drawing/2014/main" id="{DBAD5D6C-CA26-45A7-9087-0A6D6D6D80D2}"/>
              </a:ext>
            </a:extLst>
          </p:cNvPr>
          <p:cNvSpPr txBox="1"/>
          <p:nvPr/>
        </p:nvSpPr>
        <p:spPr>
          <a:xfrm>
            <a:off x="7884974" y="825644"/>
            <a:ext cx="3286832" cy="584775"/>
          </a:xfrm>
          <a:prstGeom prst="rect">
            <a:avLst/>
          </a:prstGeom>
          <a:noFill/>
        </p:spPr>
        <p:txBody>
          <a:bodyPr wrap="square" rtlCol="0">
            <a:spAutoFit/>
          </a:bodyPr>
          <a:lstStyle/>
          <a:p>
            <a:r>
              <a:rPr lang="ar-AE" sz="3200" b="1" dirty="0"/>
              <a:t>المجْمُوعَة الرّابعة </a:t>
            </a:r>
            <a:endParaRPr lang="en-GB" sz="3200" b="1" dirty="0"/>
          </a:p>
        </p:txBody>
      </p:sp>
      <p:pic>
        <p:nvPicPr>
          <p:cNvPr id="10" name="Picture 9">
            <a:extLst>
              <a:ext uri="{FF2B5EF4-FFF2-40B4-BE49-F238E27FC236}">
                <a16:creationId xmlns:a16="http://schemas.microsoft.com/office/drawing/2014/main" id="{7F5C9F9C-BFF8-4883-BFB0-3B1904823155}"/>
              </a:ext>
            </a:extLst>
          </p:cNvPr>
          <p:cNvPicPr>
            <a:picLocks noChangeAspect="1"/>
          </p:cNvPicPr>
          <p:nvPr/>
        </p:nvPicPr>
        <p:blipFill>
          <a:blip r:embed="rId7"/>
          <a:stretch>
            <a:fillRect/>
          </a:stretch>
        </p:blipFill>
        <p:spPr>
          <a:xfrm rot="20487015">
            <a:off x="266926" y="2155685"/>
            <a:ext cx="2369467" cy="12520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1" name="Rectangle 20">
            <a:extLst>
              <a:ext uri="{FF2B5EF4-FFF2-40B4-BE49-F238E27FC236}">
                <a16:creationId xmlns:a16="http://schemas.microsoft.com/office/drawing/2014/main" id="{86E4BF4A-4295-409F-8CCB-96AF9D9D930C}"/>
              </a:ext>
            </a:extLst>
          </p:cNvPr>
          <p:cNvSpPr/>
          <p:nvPr/>
        </p:nvSpPr>
        <p:spPr>
          <a:xfrm>
            <a:off x="7313057" y="1661004"/>
            <a:ext cx="3812262" cy="2862322"/>
          </a:xfrm>
          <a:prstGeom prst="rect">
            <a:avLst/>
          </a:prstGeom>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a:r>
              <a:rPr lang="ar-AE" sz="2000" b="0" cap="none" spc="0" dirty="0">
                <a:ln w="0"/>
                <a:solidFill>
                  <a:schemeClr val="accent1"/>
                </a:solidFill>
                <a:effectLst>
                  <a:outerShdw blurRad="38100" dist="25400" dir="5400000" algn="ctr" rotWithShape="0">
                    <a:srgbClr val="6E747A">
                      <a:alpha val="43000"/>
                    </a:srgbClr>
                  </a:outerShdw>
                </a:effectLst>
              </a:rPr>
              <a:t>يُنشَر في مواقع التواصل الاجْتماعي</a:t>
            </a:r>
          </a:p>
          <a:p>
            <a:pPr algn="ctr"/>
            <a:r>
              <a:rPr lang="ar-AE" sz="2000" dirty="0">
                <a:ln w="0"/>
                <a:solidFill>
                  <a:schemeClr val="accent1"/>
                </a:solidFill>
                <a:effectLst>
                  <a:outerShdw blurRad="38100" dist="25400" dir="5400000" algn="ctr" rotWithShape="0">
                    <a:srgbClr val="6E747A">
                      <a:alpha val="43000"/>
                    </a:srgbClr>
                  </a:outerShdw>
                </a:effectLst>
              </a:rPr>
              <a:t>تنبؤاتٍ عديدَة بموعدِ يوم القيَامة .</a:t>
            </a:r>
          </a:p>
          <a:p>
            <a:pPr algn="ctr"/>
            <a:endParaRPr lang="ar-AE" sz="2000" b="0" cap="none" spc="0" dirty="0">
              <a:ln w="0"/>
              <a:solidFill>
                <a:schemeClr val="accent1"/>
              </a:solidFill>
              <a:effectLst>
                <a:outerShdw blurRad="38100" dist="25400" dir="5400000" algn="ctr" rotWithShape="0">
                  <a:srgbClr val="6E747A">
                    <a:alpha val="43000"/>
                  </a:srgbClr>
                </a:outerShdw>
              </a:effectLst>
            </a:endParaRPr>
          </a:p>
          <a:p>
            <a:pPr algn="ctr"/>
            <a:r>
              <a:rPr lang="ar-AE" sz="2000" dirty="0">
                <a:ln w="0"/>
                <a:solidFill>
                  <a:schemeClr val="accent1"/>
                </a:solidFill>
                <a:effectLst>
                  <a:outerShdw blurRad="38100" dist="25400" dir="5400000" algn="ctr" rotWithShape="0">
                    <a:srgbClr val="6E747A">
                      <a:alpha val="43000"/>
                    </a:srgbClr>
                  </a:outerShdw>
                </a:effectLst>
              </a:rPr>
              <a:t>حدد المُشكلة</a:t>
            </a:r>
          </a:p>
          <a:p>
            <a:pPr algn="ctr"/>
            <a:r>
              <a:rPr lang="ar-AE" sz="2000" dirty="0">
                <a:ln w="0"/>
                <a:solidFill>
                  <a:schemeClr val="accent1"/>
                </a:solidFill>
                <a:effectLst>
                  <a:outerShdw blurRad="38100" dist="25400" dir="5400000" algn="ctr" rotWithShape="0">
                    <a:srgbClr val="6E747A">
                      <a:alpha val="43000"/>
                    </a:srgbClr>
                  </a:outerShdw>
                </a:effectLst>
              </a:rPr>
              <a:t>سبب المُشكلة </a:t>
            </a:r>
          </a:p>
          <a:p>
            <a:pPr algn="ctr"/>
            <a:r>
              <a:rPr lang="ar-AE" sz="2000" dirty="0">
                <a:ln w="0"/>
                <a:solidFill>
                  <a:schemeClr val="accent1"/>
                </a:solidFill>
                <a:effectLst>
                  <a:outerShdw blurRad="38100" dist="25400" dir="5400000" algn="ctr" rotWithShape="0">
                    <a:srgbClr val="6E747A">
                      <a:alpha val="43000"/>
                    </a:srgbClr>
                  </a:outerShdw>
                </a:effectLst>
              </a:rPr>
              <a:t>الحلُول المقترحَة لهذه المُشكلَة </a:t>
            </a:r>
          </a:p>
          <a:p>
            <a:pPr algn="ctr"/>
            <a:endParaRPr lang="ar-AE" sz="2000" dirty="0">
              <a:ln w="0"/>
              <a:solidFill>
                <a:schemeClr val="accent1"/>
              </a:solidFill>
              <a:effectLst>
                <a:outerShdw blurRad="38100" dist="25400" dir="5400000" algn="ctr" rotWithShape="0">
                  <a:srgbClr val="6E747A">
                    <a:alpha val="43000"/>
                  </a:srgbClr>
                </a:outerShdw>
              </a:effectLst>
            </a:endParaRPr>
          </a:p>
          <a:p>
            <a:pPr algn="ctr"/>
            <a:r>
              <a:rPr lang="ar-AE" sz="2000" dirty="0">
                <a:ln w="0"/>
                <a:solidFill>
                  <a:schemeClr val="accent1"/>
                </a:solidFill>
                <a:effectLst>
                  <a:outerShdw blurRad="38100" dist="25400" dir="5400000" algn="ctr" rotWithShape="0">
                    <a:srgbClr val="6E747A">
                      <a:alpha val="43000"/>
                    </a:srgbClr>
                  </a:outerShdw>
                </a:effectLst>
              </a:rPr>
              <a:t>ثم اسْتنتج ما أثرُ نشر مثل هذه الشّائعات</a:t>
            </a:r>
          </a:p>
          <a:p>
            <a:pPr algn="ctr"/>
            <a:r>
              <a:rPr lang="ar-AE" sz="2000" dirty="0">
                <a:ln w="0"/>
                <a:solidFill>
                  <a:schemeClr val="accent1"/>
                </a:solidFill>
                <a:effectLst>
                  <a:outerShdw blurRad="38100" dist="25400" dir="5400000" algn="ctr" rotWithShape="0">
                    <a:srgbClr val="6E747A">
                      <a:alpha val="43000"/>
                    </a:srgbClr>
                  </a:outerShdw>
                </a:effectLst>
              </a:rPr>
              <a:t>عَلى المجتمع وكيف تصدّت لها دَولةُ الإمَارت</a:t>
            </a:r>
          </a:p>
        </p:txBody>
      </p:sp>
    </p:spTree>
    <p:extLst>
      <p:ext uri="{BB962C8B-B14F-4D97-AF65-F5344CB8AC3E}">
        <p14:creationId xmlns:p14="http://schemas.microsoft.com/office/powerpoint/2010/main" val="2587387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4C0E2-C26E-49CA-9F97-7D14FB284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Shape, rectangle&#10;&#10;Description automatically generated">
            <a:extLst>
              <a:ext uri="{FF2B5EF4-FFF2-40B4-BE49-F238E27FC236}">
                <a16:creationId xmlns:a16="http://schemas.microsoft.com/office/drawing/2014/main" id="{36DE6178-A85E-48D4-8016-1138A3CF9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44" y="950598"/>
            <a:ext cx="5705475" cy="1343406"/>
          </a:xfrm>
          <a:prstGeom prst="rect">
            <a:avLst/>
          </a:prstGeom>
        </p:spPr>
      </p:pic>
      <p:pic>
        <p:nvPicPr>
          <p:cNvPr id="12" name="Picture 11" descr="Shape, square&#10;&#10;Description automatically generated">
            <a:extLst>
              <a:ext uri="{FF2B5EF4-FFF2-40B4-BE49-F238E27FC236}">
                <a16:creationId xmlns:a16="http://schemas.microsoft.com/office/drawing/2014/main" id="{0291E273-5413-4918-8EBE-92C41376C1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946" y="-292962"/>
            <a:ext cx="9031237" cy="7649956"/>
          </a:xfrm>
          <a:prstGeom prst="rect">
            <a:avLst/>
          </a:prstGeom>
        </p:spPr>
      </p:pic>
      <p:pic>
        <p:nvPicPr>
          <p:cNvPr id="13" name="Picture 12" descr="Shape, rectangle&#10;&#10;Description automatically generated">
            <a:extLst>
              <a:ext uri="{FF2B5EF4-FFF2-40B4-BE49-F238E27FC236}">
                <a16:creationId xmlns:a16="http://schemas.microsoft.com/office/drawing/2014/main" id="{5111E80A-5785-4EEE-AEF2-382EF90B8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2195704"/>
            <a:ext cx="5705475" cy="1343406"/>
          </a:xfrm>
          <a:prstGeom prst="rect">
            <a:avLst/>
          </a:prstGeom>
        </p:spPr>
      </p:pic>
      <p:pic>
        <p:nvPicPr>
          <p:cNvPr id="14" name="Picture 13" descr="Shape, rectangle&#10;&#10;Description automatically generated">
            <a:extLst>
              <a:ext uri="{FF2B5EF4-FFF2-40B4-BE49-F238E27FC236}">
                <a16:creationId xmlns:a16="http://schemas.microsoft.com/office/drawing/2014/main" id="{072DFC09-C247-4787-BC3A-B2569E781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3429000"/>
            <a:ext cx="5705475" cy="1343406"/>
          </a:xfrm>
          <a:prstGeom prst="rect">
            <a:avLst/>
          </a:prstGeom>
        </p:spPr>
      </p:pic>
      <p:pic>
        <p:nvPicPr>
          <p:cNvPr id="15" name="Picture 14" descr="Shape, rectangle&#10;&#10;Description automatically generated">
            <a:extLst>
              <a:ext uri="{FF2B5EF4-FFF2-40B4-BE49-F238E27FC236}">
                <a16:creationId xmlns:a16="http://schemas.microsoft.com/office/drawing/2014/main" id="{CD60445D-86F3-4BF4-B937-0B09208B8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9" y="4685917"/>
            <a:ext cx="5705475" cy="1343406"/>
          </a:xfrm>
          <a:prstGeom prst="rect">
            <a:avLst/>
          </a:prstGeom>
        </p:spPr>
      </p:pic>
      <p:pic>
        <p:nvPicPr>
          <p:cNvPr id="20" name="Picture 19" descr="A picture containing text, vector graphics&#10;&#10;Description automatically generated">
            <a:extLst>
              <a:ext uri="{FF2B5EF4-FFF2-40B4-BE49-F238E27FC236}">
                <a16:creationId xmlns:a16="http://schemas.microsoft.com/office/drawing/2014/main" id="{E17239D0-E2E6-455F-89EC-C3F17493C10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18917" y="5052792"/>
            <a:ext cx="995026" cy="1343495"/>
          </a:xfrm>
          <a:prstGeom prst="rect">
            <a:avLst/>
          </a:prstGeom>
        </p:spPr>
      </p:pic>
      <p:sp>
        <p:nvSpPr>
          <p:cNvPr id="2" name="TextBox 1">
            <a:extLst>
              <a:ext uri="{FF2B5EF4-FFF2-40B4-BE49-F238E27FC236}">
                <a16:creationId xmlns:a16="http://schemas.microsoft.com/office/drawing/2014/main" id="{4F37D743-C05C-4774-8952-7E59AB1C0DCE}"/>
              </a:ext>
            </a:extLst>
          </p:cNvPr>
          <p:cNvSpPr txBox="1"/>
          <p:nvPr/>
        </p:nvSpPr>
        <p:spPr>
          <a:xfrm>
            <a:off x="2139784" y="1396086"/>
            <a:ext cx="1806905" cy="523220"/>
          </a:xfrm>
          <a:prstGeom prst="rect">
            <a:avLst/>
          </a:prstGeom>
          <a:noFill/>
        </p:spPr>
        <p:txBody>
          <a:bodyPr wrap="none" rtlCol="0">
            <a:spAutoFit/>
          </a:bodyPr>
          <a:lstStyle/>
          <a:p>
            <a:r>
              <a:rPr lang="ar-AE" sz="2800" b="1" dirty="0">
                <a:solidFill>
                  <a:srgbClr val="00B050"/>
                </a:solidFill>
              </a:rPr>
              <a:t>سُؤال التّحدّي </a:t>
            </a:r>
            <a:endParaRPr lang="en-GB" sz="2800" b="1" dirty="0">
              <a:solidFill>
                <a:srgbClr val="00B050"/>
              </a:solidFill>
            </a:endParaRPr>
          </a:p>
        </p:txBody>
      </p:sp>
      <p:sp>
        <p:nvSpPr>
          <p:cNvPr id="10" name="TextBox 9">
            <a:extLst>
              <a:ext uri="{FF2B5EF4-FFF2-40B4-BE49-F238E27FC236}">
                <a16:creationId xmlns:a16="http://schemas.microsoft.com/office/drawing/2014/main" id="{0555FA25-F584-4756-9AF9-5D68561758CB}"/>
              </a:ext>
            </a:extLst>
          </p:cNvPr>
          <p:cNvSpPr txBox="1"/>
          <p:nvPr/>
        </p:nvSpPr>
        <p:spPr>
          <a:xfrm>
            <a:off x="844350" y="2430513"/>
            <a:ext cx="4397771" cy="1384995"/>
          </a:xfrm>
          <a:prstGeom prst="rect">
            <a:avLst/>
          </a:prstGeom>
          <a:noFill/>
        </p:spPr>
        <p:txBody>
          <a:bodyPr wrap="square" rtlCol="0">
            <a:spAutoFit/>
          </a:bodyPr>
          <a:lstStyle/>
          <a:p>
            <a:r>
              <a:rPr lang="ar-AE" sz="2800" b="1" dirty="0">
                <a:solidFill>
                  <a:srgbClr val="00B050"/>
                </a:solidFill>
              </a:rPr>
              <a:t>الهْدف:</a:t>
            </a:r>
            <a:r>
              <a:rPr lang="ar-AE" sz="2800" b="1" dirty="0">
                <a:solidFill>
                  <a:srgbClr val="FF0000"/>
                </a:solidFill>
              </a:rPr>
              <a:t>-يسْتنبِط أحْدَاث أخْرَى لِيوم القيَامة من النّصوص الشّرْعية.</a:t>
            </a:r>
          </a:p>
          <a:p>
            <a:endParaRPr lang="en-GB" sz="2800" b="1" dirty="0">
              <a:solidFill>
                <a:srgbClr val="00B050"/>
              </a:solidFill>
            </a:endParaRPr>
          </a:p>
        </p:txBody>
      </p:sp>
      <p:sp>
        <p:nvSpPr>
          <p:cNvPr id="11" name="TextBox 10">
            <a:extLst>
              <a:ext uri="{FF2B5EF4-FFF2-40B4-BE49-F238E27FC236}">
                <a16:creationId xmlns:a16="http://schemas.microsoft.com/office/drawing/2014/main" id="{08D2315F-835A-4364-A616-E1D5CDEA231E}"/>
              </a:ext>
            </a:extLst>
          </p:cNvPr>
          <p:cNvSpPr txBox="1"/>
          <p:nvPr/>
        </p:nvSpPr>
        <p:spPr>
          <a:xfrm>
            <a:off x="285596" y="3638224"/>
            <a:ext cx="5259773" cy="954107"/>
          </a:xfrm>
          <a:prstGeom prst="rect">
            <a:avLst/>
          </a:prstGeom>
          <a:noFill/>
        </p:spPr>
        <p:txBody>
          <a:bodyPr wrap="none" rtlCol="0">
            <a:spAutoFit/>
          </a:bodyPr>
          <a:lstStyle/>
          <a:p>
            <a:pPr algn="ctr"/>
            <a:r>
              <a:rPr lang="ar-AE" sz="2800" b="1" dirty="0">
                <a:solidFill>
                  <a:srgbClr val="00B050"/>
                </a:solidFill>
              </a:rPr>
              <a:t>النشّاط:اسْتنباطُ الأحْداث بعْد قَراءةِ النصوص</a:t>
            </a:r>
          </a:p>
          <a:p>
            <a:pPr algn="ctr"/>
            <a:r>
              <a:rPr lang="ar-AE" sz="2800" b="1" dirty="0">
                <a:solidFill>
                  <a:srgbClr val="00B050"/>
                </a:solidFill>
              </a:rPr>
              <a:t>والبَحثُ في الشّبكة العنْكبوتية .</a:t>
            </a:r>
            <a:endParaRPr lang="en-GB" sz="2800" b="1" dirty="0">
              <a:solidFill>
                <a:srgbClr val="00B050"/>
              </a:solidFill>
            </a:endParaRPr>
          </a:p>
        </p:txBody>
      </p:sp>
      <p:sp>
        <p:nvSpPr>
          <p:cNvPr id="16" name="TextBox 15">
            <a:extLst>
              <a:ext uri="{FF2B5EF4-FFF2-40B4-BE49-F238E27FC236}">
                <a16:creationId xmlns:a16="http://schemas.microsoft.com/office/drawing/2014/main" id="{CF83856F-799C-4BE0-919B-FBA8D23EB022}"/>
              </a:ext>
            </a:extLst>
          </p:cNvPr>
          <p:cNvSpPr txBox="1"/>
          <p:nvPr/>
        </p:nvSpPr>
        <p:spPr>
          <a:xfrm>
            <a:off x="1997602" y="5059195"/>
            <a:ext cx="1835760" cy="523220"/>
          </a:xfrm>
          <a:prstGeom prst="rect">
            <a:avLst/>
          </a:prstGeom>
          <a:noFill/>
        </p:spPr>
        <p:txBody>
          <a:bodyPr wrap="none" rtlCol="0">
            <a:spAutoFit/>
          </a:bodyPr>
          <a:lstStyle/>
          <a:p>
            <a:pPr algn="ctr"/>
            <a:r>
              <a:rPr lang="ar-AE" sz="2800" b="1" dirty="0">
                <a:solidFill>
                  <a:srgbClr val="00B050"/>
                </a:solidFill>
              </a:rPr>
              <a:t>التّقييم:شَفوي.</a:t>
            </a:r>
            <a:endParaRPr lang="en-GB" sz="2800" b="1" dirty="0">
              <a:solidFill>
                <a:srgbClr val="00B050"/>
              </a:solidFill>
            </a:endParaRPr>
          </a:p>
        </p:txBody>
      </p:sp>
      <p:sp>
        <p:nvSpPr>
          <p:cNvPr id="17" name="TextBox 16">
            <a:extLst>
              <a:ext uri="{FF2B5EF4-FFF2-40B4-BE49-F238E27FC236}">
                <a16:creationId xmlns:a16="http://schemas.microsoft.com/office/drawing/2014/main" id="{34A58B98-A915-4796-84D8-032E2C6BF527}"/>
              </a:ext>
            </a:extLst>
          </p:cNvPr>
          <p:cNvSpPr txBox="1"/>
          <p:nvPr/>
        </p:nvSpPr>
        <p:spPr>
          <a:xfrm>
            <a:off x="4910675" y="995436"/>
            <a:ext cx="6329778" cy="12003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ar-AE" b="0" i="0" dirty="0">
                <a:solidFill>
                  <a:srgbClr val="202122"/>
                </a:solidFill>
                <a:effectLst/>
                <a:latin typeface="arial" panose="020B0604020202020204" pitchFamily="34" charset="0"/>
              </a:rPr>
              <a:t>إِذَا السَّمَاءُ انْشَقَّتْ (1) وَأَذِنَتْ لِرَبِّهَا وَحُقَّتْ (2) وَإِذَا الْأَرْضُ مُدَّتْ (3) وَأَلْقَتْ مَا فِيهَا وَتَخَلَّتْ (4) وَأَذِنَتْ لِرَبِّهَا وَحُقَّتْ (5) يَا أَيُّهَا الْإِنْسَانُ إِنَّكَ كَادِحٌ إِلَى رَبِّكَ كَدْحًا فَمُلَاقِيهِ (6) فَأَمَّا مَنْ أُوتِيَ كِتَابَهُ بِيَمِينِهِ (7) فَسَوْفَ يُحَاسَبُ حِسَابًا يَسِيرًا (8) وَيَنْقَلِبُ إِلَى أَهْلِهِ مَسْرُورًا (9) وَأَمَّا مَنْ أُوتِيَ كِتَابَهُ وَرَاءَ ظَهْرِهِ (10) فَسَوْفَ يَدْعُو ثُبُورًا (11)</a:t>
            </a:r>
            <a:endParaRPr lang="en-US" dirty="0"/>
          </a:p>
        </p:txBody>
      </p:sp>
      <p:pic>
        <p:nvPicPr>
          <p:cNvPr id="8" name="Picture 7">
            <a:extLst>
              <a:ext uri="{FF2B5EF4-FFF2-40B4-BE49-F238E27FC236}">
                <a16:creationId xmlns:a16="http://schemas.microsoft.com/office/drawing/2014/main" id="{66877147-D1F8-4FA5-B582-E34A35A752DB}"/>
              </a:ext>
            </a:extLst>
          </p:cNvPr>
          <p:cNvPicPr>
            <a:picLocks noChangeAspect="1"/>
          </p:cNvPicPr>
          <p:nvPr/>
        </p:nvPicPr>
        <p:blipFill>
          <a:blip r:embed="rId7"/>
          <a:stretch>
            <a:fillRect/>
          </a:stretch>
        </p:blipFill>
        <p:spPr>
          <a:xfrm>
            <a:off x="6280101" y="2721658"/>
            <a:ext cx="3590925" cy="45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A5F33AF5-5116-4E27-836E-05732BFE5BE3}"/>
              </a:ext>
            </a:extLst>
          </p:cNvPr>
          <p:cNvPicPr>
            <a:picLocks noChangeAspect="1"/>
          </p:cNvPicPr>
          <p:nvPr/>
        </p:nvPicPr>
        <p:blipFill>
          <a:blip r:embed="rId8"/>
          <a:stretch>
            <a:fillRect/>
          </a:stretch>
        </p:blipFill>
        <p:spPr>
          <a:xfrm>
            <a:off x="5545369" y="3827200"/>
            <a:ext cx="5438775" cy="581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a:extLst>
              <a:ext uri="{FF2B5EF4-FFF2-40B4-BE49-F238E27FC236}">
                <a16:creationId xmlns:a16="http://schemas.microsoft.com/office/drawing/2014/main" id="{C98C57D7-B603-4B6E-AFF2-42C2CE6328E3}"/>
              </a:ext>
            </a:extLst>
          </p:cNvPr>
          <p:cNvPicPr>
            <a:picLocks noChangeAspect="1"/>
          </p:cNvPicPr>
          <p:nvPr/>
        </p:nvPicPr>
        <p:blipFill>
          <a:blip r:embed="rId9"/>
          <a:stretch>
            <a:fillRect/>
          </a:stretch>
        </p:blipFill>
        <p:spPr>
          <a:xfrm>
            <a:off x="4221755" y="5087895"/>
            <a:ext cx="7258050" cy="514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Oval 3">
            <a:extLst>
              <a:ext uri="{FF2B5EF4-FFF2-40B4-BE49-F238E27FC236}">
                <a16:creationId xmlns:a16="http://schemas.microsoft.com/office/drawing/2014/main" id="{49ECE883-A1DF-4C97-99AF-B7AA8B978DDA}"/>
              </a:ext>
            </a:extLst>
          </p:cNvPr>
          <p:cNvSpPr/>
          <p:nvPr/>
        </p:nvSpPr>
        <p:spPr>
          <a:xfrm>
            <a:off x="7173157" y="3133139"/>
            <a:ext cx="115410"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A4E6599-CD21-4F82-AAA4-9EEF935923D9}"/>
              </a:ext>
            </a:extLst>
          </p:cNvPr>
          <p:cNvSpPr/>
          <p:nvPr/>
        </p:nvSpPr>
        <p:spPr>
          <a:xfrm>
            <a:off x="11100412" y="5515303"/>
            <a:ext cx="9025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4754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4C0E2-C26E-49CA-9F97-7D14FB284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Shape, rectangle&#10;&#10;Description automatically generated">
            <a:extLst>
              <a:ext uri="{FF2B5EF4-FFF2-40B4-BE49-F238E27FC236}">
                <a16:creationId xmlns:a16="http://schemas.microsoft.com/office/drawing/2014/main" id="{36DE6178-A85E-48D4-8016-1138A3CF9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0807" y="414339"/>
            <a:ext cx="5705475" cy="1343406"/>
          </a:xfrm>
          <a:prstGeom prst="rect">
            <a:avLst/>
          </a:prstGeom>
        </p:spPr>
      </p:pic>
      <p:pic>
        <p:nvPicPr>
          <p:cNvPr id="13" name="Picture 12" descr="Shape, rectangle&#10;&#10;Description automatically generated">
            <a:extLst>
              <a:ext uri="{FF2B5EF4-FFF2-40B4-BE49-F238E27FC236}">
                <a16:creationId xmlns:a16="http://schemas.microsoft.com/office/drawing/2014/main" id="{5111E80A-5785-4EEE-AEF2-382EF90B8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9056" y="1903203"/>
            <a:ext cx="5705475" cy="1343406"/>
          </a:xfrm>
          <a:prstGeom prst="rect">
            <a:avLst/>
          </a:prstGeom>
        </p:spPr>
      </p:pic>
      <p:pic>
        <p:nvPicPr>
          <p:cNvPr id="14" name="Picture 13" descr="Shape, rectangle&#10;&#10;Description automatically generated">
            <a:extLst>
              <a:ext uri="{FF2B5EF4-FFF2-40B4-BE49-F238E27FC236}">
                <a16:creationId xmlns:a16="http://schemas.microsoft.com/office/drawing/2014/main" id="{072DFC09-C247-4787-BC3A-B2569E781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9255" y="3535376"/>
            <a:ext cx="5705475" cy="1343406"/>
          </a:xfrm>
          <a:prstGeom prst="rect">
            <a:avLst/>
          </a:prstGeom>
        </p:spPr>
      </p:pic>
      <p:pic>
        <p:nvPicPr>
          <p:cNvPr id="15" name="Picture 14" descr="Shape, rectangle&#10;&#10;Description automatically generated">
            <a:extLst>
              <a:ext uri="{FF2B5EF4-FFF2-40B4-BE49-F238E27FC236}">
                <a16:creationId xmlns:a16="http://schemas.microsoft.com/office/drawing/2014/main" id="{CD60445D-86F3-4BF4-B937-0B09208B8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8774" y="5196688"/>
            <a:ext cx="5705475" cy="1343406"/>
          </a:xfrm>
          <a:prstGeom prst="rect">
            <a:avLst/>
          </a:prstGeom>
        </p:spPr>
      </p:pic>
      <p:pic>
        <p:nvPicPr>
          <p:cNvPr id="1026" name="Picture 2" descr="الخاتمة - رحلة في عالم الطيور">
            <a:extLst>
              <a:ext uri="{FF2B5EF4-FFF2-40B4-BE49-F238E27FC236}">
                <a16:creationId xmlns:a16="http://schemas.microsoft.com/office/drawing/2014/main" id="{F7E2FE9B-BCEB-43CF-857C-A291AC1BF9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2746" y="2352583"/>
            <a:ext cx="2733675" cy="137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0D1FB01-C373-42A9-AE16-1B36E78446C4}"/>
              </a:ext>
            </a:extLst>
          </p:cNvPr>
          <p:cNvSpPr txBox="1"/>
          <p:nvPr/>
        </p:nvSpPr>
        <p:spPr>
          <a:xfrm>
            <a:off x="3959441" y="736847"/>
            <a:ext cx="5113305" cy="584775"/>
          </a:xfrm>
          <a:prstGeom prst="rect">
            <a:avLst/>
          </a:prstGeom>
          <a:noFill/>
        </p:spPr>
        <p:txBody>
          <a:bodyPr wrap="square" rtlCol="0">
            <a:spAutoFit/>
          </a:bodyPr>
          <a:lstStyle/>
          <a:p>
            <a:pPr algn="ctr"/>
            <a:r>
              <a:rPr lang="ar-AE" sz="3200" b="1" dirty="0">
                <a:solidFill>
                  <a:srgbClr val="00B050"/>
                </a:solidFill>
                <a:latin typeface="Arabic Typesetting" panose="03020402040406030203" pitchFamily="66" charset="-78"/>
                <a:cs typeface="Arabic Typesetting" panose="03020402040406030203" pitchFamily="66" charset="-78"/>
              </a:rPr>
              <a:t>الدّنيَا دَار عَملٍ والآخرَةُ حسَابٌ بِلا عَمل </a:t>
            </a:r>
            <a:endParaRPr lang="en-US" sz="3200" b="1" dirty="0">
              <a:solidFill>
                <a:srgbClr val="00B050"/>
              </a:solidFill>
              <a:latin typeface="Arabic Typesetting" panose="03020402040406030203" pitchFamily="66" charset="-78"/>
              <a:cs typeface="Arabic Typesetting" panose="03020402040406030203" pitchFamily="66" charset="-78"/>
            </a:endParaRPr>
          </a:p>
        </p:txBody>
      </p:sp>
      <p:sp>
        <p:nvSpPr>
          <p:cNvPr id="11" name="TextBox 10">
            <a:extLst>
              <a:ext uri="{FF2B5EF4-FFF2-40B4-BE49-F238E27FC236}">
                <a16:creationId xmlns:a16="http://schemas.microsoft.com/office/drawing/2014/main" id="{18B67EC0-5B19-441D-893D-36B4ED9999D5}"/>
              </a:ext>
            </a:extLst>
          </p:cNvPr>
          <p:cNvSpPr txBox="1"/>
          <p:nvPr/>
        </p:nvSpPr>
        <p:spPr>
          <a:xfrm>
            <a:off x="2655140" y="2066424"/>
            <a:ext cx="5113305" cy="1077218"/>
          </a:xfrm>
          <a:prstGeom prst="rect">
            <a:avLst/>
          </a:prstGeom>
          <a:noFill/>
        </p:spPr>
        <p:txBody>
          <a:bodyPr wrap="square" rtlCol="0">
            <a:spAutoFit/>
          </a:bodyPr>
          <a:lstStyle/>
          <a:p>
            <a:pPr algn="ctr"/>
            <a:r>
              <a:rPr lang="ar-AE" sz="3200" b="1" dirty="0">
                <a:solidFill>
                  <a:srgbClr val="00B050"/>
                </a:solidFill>
                <a:latin typeface="Arabic Typesetting" panose="03020402040406030203" pitchFamily="66" charset="-78"/>
                <a:cs typeface="Arabic Typesetting" panose="03020402040406030203" pitchFamily="66" charset="-78"/>
              </a:rPr>
              <a:t>من عَلامَات السّاعَة الصّغرَى مبْعثُ ووفَاة النّبي صلّى الله عليه وسلّم.</a:t>
            </a:r>
            <a:endParaRPr lang="en-US" sz="3200" b="1" dirty="0">
              <a:solidFill>
                <a:srgbClr val="00B050"/>
              </a:solidFill>
              <a:latin typeface="Arabic Typesetting" panose="03020402040406030203" pitchFamily="66" charset="-78"/>
              <a:cs typeface="Arabic Typesetting" panose="03020402040406030203" pitchFamily="66" charset="-78"/>
            </a:endParaRPr>
          </a:p>
        </p:txBody>
      </p:sp>
      <p:sp>
        <p:nvSpPr>
          <p:cNvPr id="16" name="TextBox 15">
            <a:extLst>
              <a:ext uri="{FF2B5EF4-FFF2-40B4-BE49-F238E27FC236}">
                <a16:creationId xmlns:a16="http://schemas.microsoft.com/office/drawing/2014/main" id="{A8FD8630-388D-42FE-A0D8-78C6BF75B49E}"/>
              </a:ext>
            </a:extLst>
          </p:cNvPr>
          <p:cNvSpPr txBox="1"/>
          <p:nvPr/>
        </p:nvSpPr>
        <p:spPr>
          <a:xfrm>
            <a:off x="3312851" y="3697609"/>
            <a:ext cx="5113305" cy="1077218"/>
          </a:xfrm>
          <a:prstGeom prst="rect">
            <a:avLst/>
          </a:prstGeom>
          <a:noFill/>
        </p:spPr>
        <p:txBody>
          <a:bodyPr wrap="square" rtlCol="0">
            <a:spAutoFit/>
          </a:bodyPr>
          <a:lstStyle/>
          <a:p>
            <a:pPr algn="ctr"/>
            <a:r>
              <a:rPr lang="ar-AE" sz="3200" b="1" dirty="0">
                <a:solidFill>
                  <a:srgbClr val="00B050"/>
                </a:solidFill>
                <a:latin typeface="Arabic Typesetting" panose="03020402040406030203" pitchFamily="66" charset="-78"/>
                <a:cs typeface="Arabic Typesetting" panose="03020402040406030203" pitchFamily="66" charset="-78"/>
              </a:rPr>
              <a:t>جَميع النّظريات تُؤكّد أنّ للكَون نهايَة ولهذا عَلاقَة بالإيمَان باليَومِ الآخر.</a:t>
            </a:r>
            <a:endParaRPr lang="en-US" sz="3200" b="1" dirty="0">
              <a:solidFill>
                <a:srgbClr val="00B050"/>
              </a:solidFill>
              <a:latin typeface="Arabic Typesetting" panose="03020402040406030203" pitchFamily="66" charset="-78"/>
              <a:cs typeface="Arabic Typesetting" panose="03020402040406030203" pitchFamily="66" charset="-78"/>
            </a:endParaRPr>
          </a:p>
        </p:txBody>
      </p:sp>
      <p:sp>
        <p:nvSpPr>
          <p:cNvPr id="17" name="TextBox 16">
            <a:extLst>
              <a:ext uri="{FF2B5EF4-FFF2-40B4-BE49-F238E27FC236}">
                <a16:creationId xmlns:a16="http://schemas.microsoft.com/office/drawing/2014/main" id="{0FA02B7E-2B2E-42A4-B923-BA436CEFB0FB}"/>
              </a:ext>
            </a:extLst>
          </p:cNvPr>
          <p:cNvSpPr txBox="1"/>
          <p:nvPr/>
        </p:nvSpPr>
        <p:spPr>
          <a:xfrm>
            <a:off x="4555724" y="5386557"/>
            <a:ext cx="5113305" cy="1077218"/>
          </a:xfrm>
          <a:prstGeom prst="rect">
            <a:avLst/>
          </a:prstGeom>
          <a:noFill/>
        </p:spPr>
        <p:txBody>
          <a:bodyPr wrap="square" rtlCol="0">
            <a:spAutoFit/>
          </a:bodyPr>
          <a:lstStyle/>
          <a:p>
            <a:pPr algn="ctr"/>
            <a:r>
              <a:rPr lang="ar-AE" sz="3200" b="1" dirty="0">
                <a:solidFill>
                  <a:srgbClr val="00B050"/>
                </a:solidFill>
                <a:latin typeface="Arabic Typesetting" panose="03020402040406030203" pitchFamily="66" charset="-78"/>
                <a:cs typeface="Arabic Typesetting" panose="03020402040406030203" pitchFamily="66" charset="-78"/>
              </a:rPr>
              <a:t>يحْرصُ المُؤمن أنْ يَعملَ رجَاء لثَوابِ الله تعَالى وخَوْفًا مِن عقَابِه.</a:t>
            </a:r>
            <a:endParaRPr lang="en-US" sz="3200" b="1" dirty="0">
              <a:solidFill>
                <a:srgbClr val="00B05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845972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4C0E2-C26E-49CA-9F97-7D14FB284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Shape&#10;&#10;Description automatically generated">
            <a:extLst>
              <a:ext uri="{FF2B5EF4-FFF2-40B4-BE49-F238E27FC236}">
                <a16:creationId xmlns:a16="http://schemas.microsoft.com/office/drawing/2014/main" id="{40ECAF26-ABC3-4DD3-AAC9-83F855283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21" y="-487554"/>
            <a:ext cx="8423342" cy="7833108"/>
          </a:xfrm>
          <a:prstGeom prst="rect">
            <a:avLst/>
          </a:prstGeom>
        </p:spPr>
      </p:pic>
      <p:pic>
        <p:nvPicPr>
          <p:cNvPr id="6" name="Picture 5" descr="Stop Bee">
            <a:extLst>
              <a:ext uri="{FF2B5EF4-FFF2-40B4-BE49-F238E27FC236}">
                <a16:creationId xmlns:a16="http://schemas.microsoft.com/office/drawing/2014/main" id="{66A9E50D-5DEE-4CBC-81F4-BDD0993A36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2584" y="2201662"/>
            <a:ext cx="2328170" cy="2328170"/>
          </a:xfrm>
          <a:prstGeom prst="rect">
            <a:avLst/>
          </a:prstGeom>
        </p:spPr>
      </p:pic>
      <p:sp>
        <p:nvSpPr>
          <p:cNvPr id="2" name="Rectangle 1">
            <a:extLst>
              <a:ext uri="{FF2B5EF4-FFF2-40B4-BE49-F238E27FC236}">
                <a16:creationId xmlns:a16="http://schemas.microsoft.com/office/drawing/2014/main" id="{EC85F71D-18E7-4919-9FAA-B562209840D7}"/>
              </a:ext>
            </a:extLst>
          </p:cNvPr>
          <p:cNvSpPr/>
          <p:nvPr/>
        </p:nvSpPr>
        <p:spPr>
          <a:xfrm>
            <a:off x="2674390" y="1270614"/>
            <a:ext cx="3839513" cy="2800767"/>
          </a:xfrm>
          <a:prstGeom prst="rect">
            <a:avLst/>
          </a:prstGeom>
          <a:noFill/>
        </p:spPr>
        <p:txBody>
          <a:bodyPr wrap="none" lIns="91440" tIns="45720" rIns="91440" bIns="45720">
            <a:spAutoFit/>
          </a:bodyPr>
          <a:lstStyle/>
          <a:p>
            <a:pPr algn="ctr"/>
            <a:r>
              <a:rPr lang="ar-AE" sz="3200" b="0" cap="none" spc="0" dirty="0">
                <a:ln w="0"/>
                <a:solidFill>
                  <a:schemeClr val="tx1"/>
                </a:solidFill>
                <a:effectLst>
                  <a:outerShdw blurRad="38100" dist="19050" dir="2700000" algn="tl" rotWithShape="0">
                    <a:schemeClr val="dk1">
                      <a:alpha val="40000"/>
                    </a:schemeClr>
                  </a:outerShdw>
                </a:effectLst>
              </a:rPr>
              <a:t>نكتُب على الدّردشَة </a:t>
            </a:r>
          </a:p>
          <a:p>
            <a:pPr algn="ctr"/>
            <a:endParaRPr lang="ar-AE" sz="3200" dirty="0">
              <a:ln w="0"/>
              <a:effectLst>
                <a:outerShdw blurRad="38100" dist="19050" dir="2700000" algn="tl" rotWithShape="0">
                  <a:schemeClr val="dk1">
                    <a:alpha val="40000"/>
                  </a:schemeClr>
                </a:outerShdw>
              </a:effectLst>
            </a:endParaRPr>
          </a:p>
          <a:p>
            <a:pPr algn="ctr"/>
            <a:r>
              <a:rPr lang="ar-AE" sz="3200" b="0" cap="none" spc="0" dirty="0">
                <a:ln w="0"/>
                <a:solidFill>
                  <a:srgbClr val="FF0000"/>
                </a:solidFill>
                <a:effectLst>
                  <a:outerShdw blurRad="38100" dist="19050" dir="2700000" algn="tl" rotWithShape="0">
                    <a:schemeClr val="dk1">
                      <a:alpha val="40000"/>
                    </a:schemeClr>
                  </a:outerShdw>
                </a:effectLst>
              </a:rPr>
              <a:t>ماذَا تعلمنا مِن درسِ اليَوم..؟</a:t>
            </a:r>
          </a:p>
          <a:p>
            <a:pPr algn="ctr"/>
            <a:endParaRPr lang="ar-AE" sz="3200" dirty="0">
              <a:ln w="0"/>
              <a:solidFill>
                <a:srgbClr val="FF0000"/>
              </a:solidFill>
              <a:effectLst>
                <a:outerShdw blurRad="38100" dist="19050" dir="2700000" algn="tl" rotWithShape="0">
                  <a:schemeClr val="dk1">
                    <a:alpha val="40000"/>
                  </a:schemeClr>
                </a:outerShdw>
              </a:effectLst>
            </a:endParaRPr>
          </a:p>
          <a:p>
            <a:pPr algn="ctr"/>
            <a:endParaRPr lang="ar-AE" sz="2400" b="0" cap="none" spc="0" dirty="0">
              <a:ln w="0"/>
              <a:solidFill>
                <a:srgbClr val="FF0000"/>
              </a:solidFill>
              <a:effectLst>
                <a:outerShdw blurRad="38100" dist="19050" dir="2700000" algn="tl" rotWithShape="0">
                  <a:schemeClr val="dk1">
                    <a:alpha val="40000"/>
                  </a:schemeClr>
                </a:outerShdw>
              </a:effectLst>
            </a:endParaRPr>
          </a:p>
          <a:p>
            <a:pPr algn="ctr"/>
            <a:endParaRPr lang="ar-AE" sz="240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38827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object 8">
            <a:extLst>
              <a:ext uri="{FF2B5EF4-FFF2-40B4-BE49-F238E27FC236}">
                <a16:creationId xmlns:a16="http://schemas.microsoft.com/office/drawing/2014/main" id="{BF7EA1D4-2977-4867-9B42-EDE310EAB241}"/>
              </a:ext>
            </a:extLst>
          </p:cNvPr>
          <p:cNvSpPr txBox="1"/>
          <p:nvPr/>
        </p:nvSpPr>
        <p:spPr>
          <a:xfrm>
            <a:off x="0" y="770621"/>
            <a:ext cx="12191999" cy="669414"/>
          </a:xfrm>
          <a:prstGeom prst="rect">
            <a:avLst/>
          </a:prstGeom>
        </p:spPr>
        <p:txBody>
          <a:bodyPr vert="horz" wrap="square" lIns="0" tIns="53340" rIns="0" bIns="0" rtlCol="0">
            <a:spAutoFit/>
          </a:bodyPr>
          <a:lstStyle/>
          <a:p>
            <a:pPr marL="12700" algn="ctr" rtl="1">
              <a:spcBef>
                <a:spcPts val="1455"/>
              </a:spcBef>
              <a:buClr>
                <a:srgbClr val="3A913F"/>
              </a:buClr>
              <a:tabLst>
                <a:tab pos="2340610" algn="l"/>
                <a:tab pos="5432425" algn="l"/>
              </a:tabLst>
            </a:pPr>
            <a:r>
              <a:rPr lang="ar-AE" sz="4000" dirty="0">
                <a:latin typeface="Ara Alm Bon " panose="00000500000000000000" pitchFamily="50" charset="-78"/>
                <a:cs typeface="Ara Alm Bon " panose="00000500000000000000" pitchFamily="50" charset="-78"/>
              </a:rPr>
              <a:t>هَل تسْتَطيعُ فك الشُّفرَة؟؟</a:t>
            </a:r>
            <a:endParaRPr lang="en-GB" sz="4000" dirty="0">
              <a:latin typeface="Ara Alm Bon " panose="00000500000000000000" pitchFamily="50" charset="-78"/>
              <a:cs typeface="Ara Alm Bon " panose="00000500000000000000" pitchFamily="50" charset="-78"/>
            </a:endParaRPr>
          </a:p>
        </p:txBody>
      </p:sp>
      <p:pic>
        <p:nvPicPr>
          <p:cNvPr id="4" name="Picture 2" descr="Alif">
            <a:extLst>
              <a:ext uri="{FF2B5EF4-FFF2-40B4-BE49-F238E27FC236}">
                <a16:creationId xmlns:a16="http://schemas.microsoft.com/office/drawing/2014/main" id="{3D80B136-F33E-43C5-998F-F404CEAEFF6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000" b="90000" l="10000" r="90000">
                        <a14:foregroundMark x1="70125" y1="8000" x2="64125" y2="13111"/>
                        <a14:foregroundMark x1="64125" y1="13111" x2="64125" y2="13333"/>
                        <a14:backgroundMark x1="36250" y1="52889" x2="26375" y2="62222"/>
                        <a14:backgroundMark x1="44750" y1="26667" x2="36875" y2="21556"/>
                        <a14:backgroundMark x1="36875" y1="21556" x2="34875" y2="21556"/>
                        <a14:backgroundMark x1="30875" y1="22889" x2="24625" y2="30889"/>
                        <a14:backgroundMark x1="24625" y1="30889" x2="21250" y2="42000"/>
                        <a14:backgroundMark x1="21250" y1="42000" x2="22750" y2="52000"/>
                        <a14:backgroundMark x1="33875" y1="39778" x2="25875" y2="53111"/>
                        <a14:backgroundMark x1="21000" y1="54667" x2="24000" y2="64444"/>
                        <a14:backgroundMark x1="24000" y1="64444" x2="30500" y2="69556"/>
                        <a14:backgroundMark x1="30500" y1="69556" x2="31250" y2="69556"/>
                        <a14:backgroundMark x1="44250" y1="76444" x2="43250" y2="65333"/>
                        <a14:backgroundMark x1="43250" y1="65333" x2="43250" y2="65333"/>
                        <a14:backgroundMark x1="42375" y1="60667" x2="53250" y2="69333"/>
                        <a14:backgroundMark x1="60625" y1="64000" x2="56750" y2="74000"/>
                        <a14:backgroundMark x1="56750" y1="74000" x2="55875" y2="74444"/>
                        <a14:backgroundMark x1="64750" y1="60000" x2="70375" y2="66667"/>
                        <a14:backgroundMark x1="70375" y1="66667" x2="71625" y2="69556"/>
                        <a14:backgroundMark x1="72750" y1="69333" x2="65500" y2="76444"/>
                        <a14:backgroundMark x1="65500" y1="76444" x2="61875" y2="76444"/>
                        <a14:backgroundMark x1="74875" y1="66222" x2="77500" y2="54444"/>
                        <a14:backgroundMark x1="77500" y1="54444" x2="66875" y2="34222"/>
                        <a14:backgroundMark x1="70125" y1="30889" x2="78000" y2="37111"/>
                        <a14:backgroundMark x1="78000" y1="37111" x2="82125" y2="48000"/>
                        <a14:backgroundMark x1="82125" y1="48000" x2="80625" y2="60222"/>
                        <a14:backgroundMark x1="80625" y1="60222" x2="79750" y2="62222"/>
                        <a14:backgroundMark x1="58750" y1="24667" x2="52375" y2="22222"/>
                      </a14:backgroundRemoval>
                    </a14:imgEffect>
                  </a14:imgLayer>
                </a14:imgProps>
              </a:ext>
              <a:ext uri="{28A0092B-C50C-407E-A947-70E740481C1C}">
                <a14:useLocalDpi xmlns:a14="http://schemas.microsoft.com/office/drawing/2010/main" val="0"/>
              </a:ext>
            </a:extLst>
          </a:blip>
          <a:srcRect l="25273" r="24492" b="20582"/>
          <a:stretch/>
        </p:blipFill>
        <p:spPr bwMode="auto">
          <a:xfrm rot="19841883" flipH="1">
            <a:off x="422926" y="-48518"/>
            <a:ext cx="2752803" cy="24479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EF4874F-0CDF-4625-837F-52C38B1A9E13}"/>
              </a:ext>
            </a:extLst>
          </p:cNvPr>
          <p:cNvPicPr>
            <a:picLocks noChangeAspect="1"/>
          </p:cNvPicPr>
          <p:nvPr/>
        </p:nvPicPr>
        <p:blipFill>
          <a:blip r:embed="rId5"/>
          <a:stretch>
            <a:fillRect/>
          </a:stretch>
        </p:blipFill>
        <p:spPr>
          <a:xfrm>
            <a:off x="2633661" y="1987883"/>
            <a:ext cx="6924675" cy="2000250"/>
          </a:xfrm>
          <a:prstGeom prst="rect">
            <a:avLst/>
          </a:prstGeom>
        </p:spPr>
      </p:pic>
      <p:pic>
        <p:nvPicPr>
          <p:cNvPr id="8" name="Picture 7" descr="Hi Bee">
            <a:extLst>
              <a:ext uri="{FF2B5EF4-FFF2-40B4-BE49-F238E27FC236}">
                <a16:creationId xmlns:a16="http://schemas.microsoft.com/office/drawing/2014/main" id="{1DE8BE3D-29DE-4E8C-80E8-357A62C10F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7597" y="1198094"/>
            <a:ext cx="1579577" cy="1579577"/>
          </a:xfrm>
          <a:prstGeom prst="rect">
            <a:avLst/>
          </a:prstGeom>
        </p:spPr>
      </p:pic>
      <p:sp>
        <p:nvSpPr>
          <p:cNvPr id="9" name="Rectangle 8">
            <a:extLst>
              <a:ext uri="{FF2B5EF4-FFF2-40B4-BE49-F238E27FC236}">
                <a16:creationId xmlns:a16="http://schemas.microsoft.com/office/drawing/2014/main" id="{E865A099-AF08-49BE-AB1C-E9B4EBBE180C}"/>
              </a:ext>
            </a:extLst>
          </p:cNvPr>
          <p:cNvSpPr/>
          <p:nvPr/>
        </p:nvSpPr>
        <p:spPr>
          <a:xfrm>
            <a:off x="9641150" y="181998"/>
            <a:ext cx="2428827" cy="92333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91440" tIns="45720" rIns="91440" bIns="45720">
            <a:spAutoFit/>
          </a:bodyPr>
          <a:lstStyle/>
          <a:p>
            <a:pPr algn="ctr"/>
            <a:r>
              <a:rPr lang="ar-AE" sz="5400" b="1" spc="50" dirty="0">
                <a:ln w="9525" cmpd="sng">
                  <a:solidFill>
                    <a:schemeClr val="accent1"/>
                  </a:solidFill>
                  <a:prstDash val="solid"/>
                </a:ln>
                <a:solidFill>
                  <a:srgbClr val="70AD47">
                    <a:tint val="1000"/>
                  </a:srgbClr>
                </a:solidFill>
                <a:effectLst>
                  <a:glow rad="38100">
                    <a:schemeClr val="accent1">
                      <a:alpha val="40000"/>
                    </a:schemeClr>
                  </a:glow>
                </a:effectLst>
              </a:rPr>
              <a:t>التّهيئَة </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7" name="Rectangle 6">
            <a:extLst>
              <a:ext uri="{FF2B5EF4-FFF2-40B4-BE49-F238E27FC236}">
                <a16:creationId xmlns:a16="http://schemas.microsoft.com/office/drawing/2014/main" id="{2342FB46-F049-46C3-ACA9-0C696ABF2C4D}"/>
              </a:ext>
            </a:extLst>
          </p:cNvPr>
          <p:cNvSpPr/>
          <p:nvPr/>
        </p:nvSpPr>
        <p:spPr>
          <a:xfrm>
            <a:off x="10644472" y="4714043"/>
            <a:ext cx="665825" cy="577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dirty="0"/>
              <a:t>1</a:t>
            </a:r>
            <a:endParaRPr lang="en-US" dirty="0"/>
          </a:p>
        </p:txBody>
      </p:sp>
      <p:sp>
        <p:nvSpPr>
          <p:cNvPr id="11" name="Rectangle 10">
            <a:extLst>
              <a:ext uri="{FF2B5EF4-FFF2-40B4-BE49-F238E27FC236}">
                <a16:creationId xmlns:a16="http://schemas.microsoft.com/office/drawing/2014/main" id="{FEE28CEF-F779-4686-8363-1165F7BC31EF}"/>
              </a:ext>
            </a:extLst>
          </p:cNvPr>
          <p:cNvSpPr/>
          <p:nvPr/>
        </p:nvSpPr>
        <p:spPr>
          <a:xfrm>
            <a:off x="9978647" y="4714043"/>
            <a:ext cx="665825" cy="577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dirty="0"/>
              <a:t>23</a:t>
            </a:r>
            <a:endParaRPr lang="en-US" dirty="0"/>
          </a:p>
        </p:txBody>
      </p:sp>
      <p:sp>
        <p:nvSpPr>
          <p:cNvPr id="12" name="Rectangle 11">
            <a:extLst>
              <a:ext uri="{FF2B5EF4-FFF2-40B4-BE49-F238E27FC236}">
                <a16:creationId xmlns:a16="http://schemas.microsoft.com/office/drawing/2014/main" id="{A4BA7F11-69CD-4D10-A19E-4BD836C489EE}"/>
              </a:ext>
            </a:extLst>
          </p:cNvPr>
          <p:cNvSpPr/>
          <p:nvPr/>
        </p:nvSpPr>
        <p:spPr>
          <a:xfrm>
            <a:off x="9308237" y="4714043"/>
            <a:ext cx="665825" cy="577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dirty="0"/>
              <a:t>1</a:t>
            </a:r>
            <a:endParaRPr lang="en-US" dirty="0"/>
          </a:p>
        </p:txBody>
      </p:sp>
      <p:sp>
        <p:nvSpPr>
          <p:cNvPr id="13" name="Rectangle 12">
            <a:extLst>
              <a:ext uri="{FF2B5EF4-FFF2-40B4-BE49-F238E27FC236}">
                <a16:creationId xmlns:a16="http://schemas.microsoft.com/office/drawing/2014/main" id="{8275693F-A6B4-4BC9-83E2-7566A4BCE336}"/>
              </a:ext>
            </a:extLst>
          </p:cNvPr>
          <p:cNvSpPr/>
          <p:nvPr/>
        </p:nvSpPr>
        <p:spPr>
          <a:xfrm>
            <a:off x="8637827" y="4714043"/>
            <a:ext cx="665825" cy="577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dirty="0"/>
              <a:t>12</a:t>
            </a:r>
            <a:endParaRPr lang="en-US" dirty="0"/>
          </a:p>
        </p:txBody>
      </p:sp>
      <p:sp>
        <p:nvSpPr>
          <p:cNvPr id="14" name="Rectangle 13">
            <a:extLst>
              <a:ext uri="{FF2B5EF4-FFF2-40B4-BE49-F238E27FC236}">
                <a16:creationId xmlns:a16="http://schemas.microsoft.com/office/drawing/2014/main" id="{DFA29D0C-9A87-4161-AEF5-F0C8836AEE5B}"/>
              </a:ext>
            </a:extLst>
          </p:cNvPr>
          <p:cNvSpPr/>
          <p:nvPr/>
        </p:nvSpPr>
        <p:spPr>
          <a:xfrm>
            <a:off x="7967417" y="4714043"/>
            <a:ext cx="665825" cy="577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dirty="0"/>
              <a:t>23</a:t>
            </a:r>
            <a:endParaRPr lang="en-US" dirty="0"/>
          </a:p>
        </p:txBody>
      </p:sp>
      <p:sp>
        <p:nvSpPr>
          <p:cNvPr id="15" name="Rectangle 14">
            <a:extLst>
              <a:ext uri="{FF2B5EF4-FFF2-40B4-BE49-F238E27FC236}">
                <a16:creationId xmlns:a16="http://schemas.microsoft.com/office/drawing/2014/main" id="{724B56E5-AC19-4662-BDF8-5540A3FD0832}"/>
              </a:ext>
            </a:extLst>
          </p:cNvPr>
          <p:cNvSpPr/>
          <p:nvPr/>
        </p:nvSpPr>
        <p:spPr>
          <a:xfrm>
            <a:off x="7282652" y="4714043"/>
            <a:ext cx="665825" cy="577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dirty="0"/>
              <a:t>1</a:t>
            </a:r>
            <a:endParaRPr lang="en-US" dirty="0"/>
          </a:p>
        </p:txBody>
      </p:sp>
      <p:sp>
        <p:nvSpPr>
          <p:cNvPr id="16" name="Rectangle 15">
            <a:extLst>
              <a:ext uri="{FF2B5EF4-FFF2-40B4-BE49-F238E27FC236}">
                <a16:creationId xmlns:a16="http://schemas.microsoft.com/office/drawing/2014/main" id="{9F65CEA8-608E-44BB-9A15-739181B85908}"/>
              </a:ext>
            </a:extLst>
          </p:cNvPr>
          <p:cNvSpPr/>
          <p:nvPr/>
        </p:nvSpPr>
        <p:spPr>
          <a:xfrm>
            <a:off x="6626225" y="4714043"/>
            <a:ext cx="665825" cy="577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dirty="0"/>
              <a:t>24</a:t>
            </a:r>
            <a:endParaRPr lang="en-US" dirty="0"/>
          </a:p>
        </p:txBody>
      </p:sp>
      <p:sp>
        <p:nvSpPr>
          <p:cNvPr id="18" name="Rectangle 17">
            <a:extLst>
              <a:ext uri="{FF2B5EF4-FFF2-40B4-BE49-F238E27FC236}">
                <a16:creationId xmlns:a16="http://schemas.microsoft.com/office/drawing/2014/main" id="{F3FDE3D4-22E3-4A0A-B873-C39EDC4CB27A}"/>
              </a:ext>
            </a:extLst>
          </p:cNvPr>
          <p:cNvSpPr/>
          <p:nvPr/>
        </p:nvSpPr>
        <p:spPr>
          <a:xfrm>
            <a:off x="5431652" y="4714043"/>
            <a:ext cx="665825" cy="577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dirty="0"/>
              <a:t>8</a:t>
            </a:r>
            <a:endParaRPr lang="en-US" dirty="0"/>
          </a:p>
        </p:txBody>
      </p:sp>
      <p:sp>
        <p:nvSpPr>
          <p:cNvPr id="19" name="Rectangle 18">
            <a:extLst>
              <a:ext uri="{FF2B5EF4-FFF2-40B4-BE49-F238E27FC236}">
                <a16:creationId xmlns:a16="http://schemas.microsoft.com/office/drawing/2014/main" id="{58E942FB-FFE6-406E-99E0-B3679BE16F47}"/>
              </a:ext>
            </a:extLst>
          </p:cNvPr>
          <p:cNvSpPr/>
          <p:nvPr/>
        </p:nvSpPr>
        <p:spPr>
          <a:xfrm>
            <a:off x="4756357" y="4714043"/>
            <a:ext cx="665825" cy="577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dirty="0"/>
              <a:t>28</a:t>
            </a:r>
            <a:endParaRPr lang="en-US" dirty="0"/>
          </a:p>
        </p:txBody>
      </p:sp>
      <p:sp>
        <p:nvSpPr>
          <p:cNvPr id="20" name="Rectangle 19">
            <a:extLst>
              <a:ext uri="{FF2B5EF4-FFF2-40B4-BE49-F238E27FC236}">
                <a16:creationId xmlns:a16="http://schemas.microsoft.com/office/drawing/2014/main" id="{DCDA2AAF-1778-4780-942F-3A7115ECB93E}"/>
              </a:ext>
            </a:extLst>
          </p:cNvPr>
          <p:cNvSpPr/>
          <p:nvPr/>
        </p:nvSpPr>
        <p:spPr>
          <a:xfrm>
            <a:off x="4071592" y="4714043"/>
            <a:ext cx="665825" cy="577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dirty="0"/>
              <a:t>25</a:t>
            </a:r>
            <a:endParaRPr lang="en-US" dirty="0"/>
          </a:p>
        </p:txBody>
      </p:sp>
      <p:sp>
        <p:nvSpPr>
          <p:cNvPr id="21" name="Rectangle 20">
            <a:extLst>
              <a:ext uri="{FF2B5EF4-FFF2-40B4-BE49-F238E27FC236}">
                <a16:creationId xmlns:a16="http://schemas.microsoft.com/office/drawing/2014/main" id="{5DE13122-1442-4F4D-B68D-67A3E6446C10}"/>
              </a:ext>
            </a:extLst>
          </p:cNvPr>
          <p:cNvSpPr/>
          <p:nvPr/>
        </p:nvSpPr>
        <p:spPr>
          <a:xfrm>
            <a:off x="2893259" y="4714043"/>
            <a:ext cx="665825" cy="577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dirty="0"/>
              <a:t>1</a:t>
            </a:r>
            <a:endParaRPr lang="en-US" dirty="0"/>
          </a:p>
        </p:txBody>
      </p:sp>
      <p:sp>
        <p:nvSpPr>
          <p:cNvPr id="22" name="Rectangle 21">
            <a:extLst>
              <a:ext uri="{FF2B5EF4-FFF2-40B4-BE49-F238E27FC236}">
                <a16:creationId xmlns:a16="http://schemas.microsoft.com/office/drawing/2014/main" id="{59A82A9D-E7B7-437C-BB00-9CE755306D0E}"/>
              </a:ext>
            </a:extLst>
          </p:cNvPr>
          <p:cNvSpPr/>
          <p:nvPr/>
        </p:nvSpPr>
        <p:spPr>
          <a:xfrm>
            <a:off x="2208494" y="4714043"/>
            <a:ext cx="665825" cy="577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dirty="0"/>
              <a:t>23</a:t>
            </a:r>
            <a:endParaRPr lang="en-US" dirty="0"/>
          </a:p>
        </p:txBody>
      </p:sp>
      <p:sp>
        <p:nvSpPr>
          <p:cNvPr id="23" name="Rectangle 22">
            <a:extLst>
              <a:ext uri="{FF2B5EF4-FFF2-40B4-BE49-F238E27FC236}">
                <a16:creationId xmlns:a16="http://schemas.microsoft.com/office/drawing/2014/main" id="{6742821F-AE47-4EB2-9A69-B0332E863D5F}"/>
              </a:ext>
            </a:extLst>
          </p:cNvPr>
          <p:cNvSpPr/>
          <p:nvPr/>
        </p:nvSpPr>
        <p:spPr>
          <a:xfrm>
            <a:off x="1523729" y="4714043"/>
            <a:ext cx="665825" cy="577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dirty="0"/>
              <a:t>1</a:t>
            </a:r>
            <a:endParaRPr lang="en-US" dirty="0"/>
          </a:p>
        </p:txBody>
      </p:sp>
      <p:sp>
        <p:nvSpPr>
          <p:cNvPr id="24" name="Rectangle 23">
            <a:extLst>
              <a:ext uri="{FF2B5EF4-FFF2-40B4-BE49-F238E27FC236}">
                <a16:creationId xmlns:a16="http://schemas.microsoft.com/office/drawing/2014/main" id="{DB2DE0FF-AD57-44DD-BEB8-08360059AAFB}"/>
              </a:ext>
            </a:extLst>
          </p:cNvPr>
          <p:cNvSpPr/>
          <p:nvPr/>
        </p:nvSpPr>
        <p:spPr>
          <a:xfrm>
            <a:off x="838964" y="4714043"/>
            <a:ext cx="665825" cy="577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dirty="0"/>
              <a:t>24</a:t>
            </a:r>
            <a:endParaRPr lang="en-US" dirty="0"/>
          </a:p>
        </p:txBody>
      </p:sp>
      <p:sp>
        <p:nvSpPr>
          <p:cNvPr id="25" name="Rectangle 24">
            <a:extLst>
              <a:ext uri="{FF2B5EF4-FFF2-40B4-BE49-F238E27FC236}">
                <a16:creationId xmlns:a16="http://schemas.microsoft.com/office/drawing/2014/main" id="{49550D27-E5BA-4F91-A15C-04D37E96ABB3}"/>
              </a:ext>
            </a:extLst>
          </p:cNvPr>
          <p:cNvSpPr/>
          <p:nvPr/>
        </p:nvSpPr>
        <p:spPr>
          <a:xfrm>
            <a:off x="154199" y="4714043"/>
            <a:ext cx="665825" cy="577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dirty="0"/>
              <a:t>23</a:t>
            </a:r>
            <a:endParaRPr lang="en-US" dirty="0"/>
          </a:p>
        </p:txBody>
      </p:sp>
      <p:sp>
        <p:nvSpPr>
          <p:cNvPr id="10" name="Rectangle 9">
            <a:extLst>
              <a:ext uri="{FF2B5EF4-FFF2-40B4-BE49-F238E27FC236}">
                <a16:creationId xmlns:a16="http://schemas.microsoft.com/office/drawing/2014/main" id="{F3B0F8DF-7DFA-4515-B9C6-EBFECB154B05}"/>
              </a:ext>
            </a:extLst>
          </p:cNvPr>
          <p:cNvSpPr/>
          <p:nvPr/>
        </p:nvSpPr>
        <p:spPr>
          <a:xfrm>
            <a:off x="4088878" y="5555336"/>
            <a:ext cx="4014240" cy="923330"/>
          </a:xfrm>
          <a:prstGeom prst="rect">
            <a:avLst/>
          </a:prstGeom>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ar-AE" sz="5400" dirty="0">
                <a:ln w="0"/>
                <a:effectLst>
                  <a:outerShdw blurRad="38100" dist="19050" dir="2700000" algn="tl" rotWithShape="0">
                    <a:schemeClr val="dk1">
                      <a:alpha val="40000"/>
                    </a:schemeClr>
                  </a:outerShdw>
                </a:effectLst>
              </a:rPr>
              <a:t>الإسْلَامُ دِينُ الأَمَل</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0723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144E46-2B34-4A94-9339-94B15798B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72" y="16192"/>
            <a:ext cx="7697842" cy="5388489"/>
          </a:xfrm>
          <a:prstGeom prst="rect">
            <a:avLst/>
          </a:prstGeom>
        </p:spPr>
      </p:pic>
      <p:sp>
        <p:nvSpPr>
          <p:cNvPr id="2" name="Rectangle 1">
            <a:extLst>
              <a:ext uri="{FF2B5EF4-FFF2-40B4-BE49-F238E27FC236}">
                <a16:creationId xmlns:a16="http://schemas.microsoft.com/office/drawing/2014/main" id="{21752004-A39B-4D81-A85F-D93C0E86DE0D}"/>
              </a:ext>
            </a:extLst>
          </p:cNvPr>
          <p:cNvSpPr/>
          <p:nvPr/>
        </p:nvSpPr>
        <p:spPr>
          <a:xfrm>
            <a:off x="5598026" y="4448175"/>
            <a:ext cx="2394857" cy="2409825"/>
          </a:xfrm>
          <a:prstGeom prst="rect">
            <a:avLst/>
          </a:prstGeom>
          <a:solidFill>
            <a:srgbClr val="716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00BEC826-A6B4-43DC-85D0-9A8E3A9813AB}"/>
              </a:ext>
            </a:extLst>
          </p:cNvPr>
          <p:cNvSpPr/>
          <p:nvPr/>
        </p:nvSpPr>
        <p:spPr>
          <a:xfrm>
            <a:off x="2062363" y="1089335"/>
            <a:ext cx="3704860" cy="1815882"/>
          </a:xfrm>
          <a:prstGeom prst="rect">
            <a:avLst/>
          </a:prstGeom>
          <a:noFill/>
        </p:spPr>
        <p:txBody>
          <a:bodyPr wrap="none" lIns="91440" tIns="45720" rIns="91440" bIns="45720">
            <a:spAutoFit/>
          </a:bodyPr>
          <a:lstStyle/>
          <a:p>
            <a:pPr algn="ctr"/>
            <a:r>
              <a:rPr lang="ar-AE" sz="2800" b="1" cap="none" spc="50" dirty="0">
                <a:ln w="9525" cmpd="sng">
                  <a:solidFill>
                    <a:schemeClr val="accent1"/>
                  </a:solidFill>
                  <a:prstDash val="solid"/>
                </a:ln>
                <a:solidFill>
                  <a:srgbClr val="70AD47">
                    <a:tint val="1000"/>
                  </a:srgbClr>
                </a:solidFill>
                <a:effectLst>
                  <a:glow rad="38100">
                    <a:schemeClr val="accent1">
                      <a:alpha val="40000"/>
                    </a:schemeClr>
                  </a:glow>
                </a:effectLst>
              </a:rPr>
              <a:t>الوحْدَة الثّالِثة-الدّرسُ الرّابِع</a:t>
            </a:r>
          </a:p>
          <a:p>
            <a:pPr algn="ctr"/>
            <a:r>
              <a:rPr lang="ar-AE" sz="2800" b="1" spc="50" dirty="0">
                <a:ln w="9525" cmpd="sng">
                  <a:solidFill>
                    <a:schemeClr val="accent1"/>
                  </a:solidFill>
                  <a:prstDash val="solid"/>
                </a:ln>
                <a:solidFill>
                  <a:srgbClr val="70AD47">
                    <a:tint val="1000"/>
                  </a:srgbClr>
                </a:solidFill>
                <a:effectLst>
                  <a:glow rad="38100">
                    <a:schemeClr val="accent1">
                      <a:alpha val="40000"/>
                    </a:schemeClr>
                  </a:glow>
                </a:effectLst>
              </a:rPr>
              <a:t>(مِن عَلَاماتِ السّاعَة)</a:t>
            </a:r>
          </a:p>
          <a:p>
            <a:pPr algn="ctr"/>
            <a:r>
              <a:rPr lang="ar-AE" sz="2800" b="1" cap="none" spc="50" dirty="0">
                <a:ln w="9525" cmpd="sng">
                  <a:solidFill>
                    <a:schemeClr val="accent1"/>
                  </a:solidFill>
                  <a:prstDash val="solid"/>
                </a:ln>
                <a:solidFill>
                  <a:srgbClr val="70AD47">
                    <a:tint val="1000"/>
                  </a:srgbClr>
                </a:solidFill>
                <a:effectLst>
                  <a:glow rad="38100">
                    <a:schemeClr val="accent1">
                      <a:alpha val="40000"/>
                    </a:schemeClr>
                  </a:glow>
                </a:effectLst>
              </a:rPr>
              <a:t>الفصْل الدّراسي الثّانِي السّعيد</a:t>
            </a:r>
          </a:p>
          <a:p>
            <a:pPr algn="ctr"/>
            <a:r>
              <a:rPr lang="ar-AE" sz="2800" b="1" spc="50" dirty="0">
                <a:ln w="9525" cmpd="sng">
                  <a:solidFill>
                    <a:schemeClr val="accent1"/>
                  </a:solidFill>
                  <a:prstDash val="solid"/>
                </a:ln>
                <a:solidFill>
                  <a:srgbClr val="70AD47">
                    <a:tint val="1000"/>
                  </a:srgbClr>
                </a:solidFill>
                <a:effectLst>
                  <a:glow rad="38100">
                    <a:schemeClr val="accent1">
                      <a:alpha val="40000"/>
                    </a:schemeClr>
                  </a:glow>
                </a:effectLst>
              </a:rPr>
              <a:t>2022-2021</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7" name="Picture 6" descr="A picture containing chart&#10;&#10;Description automatically generated">
            <a:extLst>
              <a:ext uri="{FF2B5EF4-FFF2-40B4-BE49-F238E27FC236}">
                <a16:creationId xmlns:a16="http://schemas.microsoft.com/office/drawing/2014/main" id="{6383C842-5F1A-4006-93FA-9D6C9302D3E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928411" y="96221"/>
            <a:ext cx="1106427" cy="16036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picture containing text, stationary, envelope, businesscard&#10;&#10;Description automatically generated">
            <a:extLst>
              <a:ext uri="{FF2B5EF4-FFF2-40B4-BE49-F238E27FC236}">
                <a16:creationId xmlns:a16="http://schemas.microsoft.com/office/drawing/2014/main" id="{A387F714-F4F7-4084-A76E-AD5566658FA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63297" y="4563752"/>
            <a:ext cx="6824281" cy="2409825"/>
          </a:xfrm>
          <a:prstGeom prst="rect">
            <a:avLst/>
          </a:prstGeom>
        </p:spPr>
      </p:pic>
      <p:sp>
        <p:nvSpPr>
          <p:cNvPr id="10" name="TextBox 9">
            <a:extLst>
              <a:ext uri="{FF2B5EF4-FFF2-40B4-BE49-F238E27FC236}">
                <a16:creationId xmlns:a16="http://schemas.microsoft.com/office/drawing/2014/main" id="{175FDBA2-F158-4F4B-B3CD-D5635BB8C920}"/>
              </a:ext>
            </a:extLst>
          </p:cNvPr>
          <p:cNvSpPr txBox="1"/>
          <p:nvPr/>
        </p:nvSpPr>
        <p:spPr>
          <a:xfrm>
            <a:off x="5919155" y="4899511"/>
            <a:ext cx="1752600" cy="461665"/>
          </a:xfrm>
          <a:prstGeom prst="rect">
            <a:avLst/>
          </a:prstGeom>
          <a:noFill/>
        </p:spPr>
        <p:txBody>
          <a:bodyPr wrap="square" rtlCol="0">
            <a:spAutoFit/>
          </a:bodyPr>
          <a:lstStyle/>
          <a:p>
            <a:pPr algn="ctr"/>
            <a:r>
              <a:rPr lang="ar-AE" sz="2400" b="1" dirty="0">
                <a:solidFill>
                  <a:schemeClr val="bg1"/>
                </a:solidFill>
              </a:rPr>
              <a:t>مُخطط الحصّة </a:t>
            </a:r>
            <a:endParaRPr lang="en-GB" sz="2400" b="1" dirty="0">
              <a:solidFill>
                <a:schemeClr val="bg1"/>
              </a:solidFill>
            </a:endParaRPr>
          </a:p>
        </p:txBody>
      </p:sp>
      <p:sp>
        <p:nvSpPr>
          <p:cNvPr id="4" name="TextBox 3">
            <a:extLst>
              <a:ext uri="{FF2B5EF4-FFF2-40B4-BE49-F238E27FC236}">
                <a16:creationId xmlns:a16="http://schemas.microsoft.com/office/drawing/2014/main" id="{0DFB7A2A-BA04-4FFB-8077-F60854C29F71}"/>
              </a:ext>
            </a:extLst>
          </p:cNvPr>
          <p:cNvSpPr txBox="1"/>
          <p:nvPr/>
        </p:nvSpPr>
        <p:spPr>
          <a:xfrm>
            <a:off x="7711412" y="1939796"/>
            <a:ext cx="4323426" cy="3046988"/>
          </a:xfrm>
          <a:prstGeom prst="rect">
            <a:avLst/>
          </a:prstGeom>
          <a:noFill/>
        </p:spPr>
        <p:txBody>
          <a:bodyPr wrap="square" rtlCol="0">
            <a:spAutoFit/>
          </a:bodyPr>
          <a:lstStyle/>
          <a:p>
            <a:pPr algn="r"/>
            <a:r>
              <a:rPr lang="ar-AE" sz="2000" b="1" dirty="0"/>
              <a:t>مَاذا سَيتعلّم الطّالب مِنْ هذَا الدّرس بإذِن الله؟</a:t>
            </a:r>
          </a:p>
          <a:p>
            <a:pPr algn="r"/>
            <a:r>
              <a:rPr lang="ar-AE" sz="2000" b="1" dirty="0"/>
              <a:t>1-يُدللّ عَلى عجْزِ الإنْسَان عن معْرِفَة وقْت قيَام السّاعَة.</a:t>
            </a:r>
          </a:p>
          <a:p>
            <a:pPr algn="r"/>
            <a:r>
              <a:rPr lang="ar-AE" sz="2000" b="1" dirty="0"/>
              <a:t>2-يُبيّن عَلامات قيَام السّاعَة.</a:t>
            </a:r>
          </a:p>
          <a:p>
            <a:pPr algn="r"/>
            <a:r>
              <a:rPr lang="ar-AE" sz="2000" b="1" dirty="0">
                <a:solidFill>
                  <a:srgbClr val="FF0000"/>
                </a:solidFill>
              </a:rPr>
              <a:t>3-يُقَارِن بيْن علم الله تعَالى وعلمُ العبَاد من خِلال الرّبط بالآيات..</a:t>
            </a:r>
            <a:endParaRPr lang="en-US" sz="2000" b="1" dirty="0">
              <a:solidFill>
                <a:srgbClr val="FF0000"/>
              </a:solidFill>
            </a:endParaRPr>
          </a:p>
          <a:p>
            <a:pPr algn="r"/>
            <a:r>
              <a:rPr lang="ar-AE" sz="2000" b="1" dirty="0"/>
              <a:t>4-يسْتنبِط دَوْر الإسْلام فِي مُقَاومة اليَأس والإحْبَاط</a:t>
            </a:r>
          </a:p>
          <a:p>
            <a:pPr algn="r"/>
            <a:r>
              <a:rPr lang="ar-AE" sz="2000" b="1" dirty="0"/>
              <a:t>5-يتعرّف على بعضِ أحكامِ التّجويد.</a:t>
            </a:r>
          </a:p>
          <a:p>
            <a:endParaRPr lang="en-US" sz="3200" b="1" dirty="0"/>
          </a:p>
        </p:txBody>
      </p:sp>
      <p:sp>
        <p:nvSpPr>
          <p:cNvPr id="6" name="Rectangle 5">
            <a:extLst>
              <a:ext uri="{FF2B5EF4-FFF2-40B4-BE49-F238E27FC236}">
                <a16:creationId xmlns:a16="http://schemas.microsoft.com/office/drawing/2014/main" id="{8DCCF51B-9E3F-47B1-B76C-EFFB118021DF}"/>
              </a:ext>
            </a:extLst>
          </p:cNvPr>
          <p:cNvSpPr/>
          <p:nvPr/>
        </p:nvSpPr>
        <p:spPr>
          <a:xfrm>
            <a:off x="10635449" y="209154"/>
            <a:ext cx="1556552" cy="1200329"/>
          </a:xfrm>
          <a:prstGeom prst="rect">
            <a:avLst/>
          </a:prstGeom>
          <a:noFill/>
        </p:spPr>
        <p:txBody>
          <a:bodyPr wrap="square" lIns="91440" tIns="45720" rIns="91440" bIns="45720">
            <a:spAutoFit/>
          </a:bodyPr>
          <a:lstStyle/>
          <a:p>
            <a:pPr algn="ctr"/>
            <a:r>
              <a:rPr lang="ar-AE" sz="3600" b="0" cap="none" spc="0" dirty="0">
                <a:ln w="0"/>
                <a:solidFill>
                  <a:schemeClr val="tx1"/>
                </a:solidFill>
                <a:effectLst>
                  <a:outerShdw blurRad="38100" dist="19050" dir="2700000" algn="tl" rotWithShape="0">
                    <a:schemeClr val="dk1">
                      <a:alpha val="40000"/>
                    </a:schemeClr>
                  </a:outerShdw>
                </a:effectLst>
              </a:rPr>
              <a:t>نَواتُج التّعلم</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8" name="TextBox 7">
            <a:extLst>
              <a:ext uri="{FF2B5EF4-FFF2-40B4-BE49-F238E27FC236}">
                <a16:creationId xmlns:a16="http://schemas.microsoft.com/office/drawing/2014/main" id="{D433CB4B-C9B3-49D6-BEA1-4D9E41DB156B}"/>
              </a:ext>
            </a:extLst>
          </p:cNvPr>
          <p:cNvSpPr txBox="1"/>
          <p:nvPr/>
        </p:nvSpPr>
        <p:spPr>
          <a:xfrm>
            <a:off x="4947007" y="5426564"/>
            <a:ext cx="1073489" cy="1015663"/>
          </a:xfrm>
          <a:prstGeom prst="rect">
            <a:avLst/>
          </a:prstGeom>
          <a:noFill/>
        </p:spPr>
        <p:txBody>
          <a:bodyPr wrap="square" rtlCol="0">
            <a:spAutoFit/>
          </a:bodyPr>
          <a:lstStyle/>
          <a:p>
            <a:r>
              <a:rPr lang="ar-AE" sz="2000" b="1" dirty="0">
                <a:latin typeface="Arabic Typesetting" panose="03020402040406030203" pitchFamily="66" charset="-78"/>
                <a:cs typeface="Arabic Typesetting" panose="03020402040406030203" pitchFamily="66" charset="-78"/>
              </a:rPr>
              <a:t>عجزُ الإنسَان عَن معْرفة وقْت قيَام السّاعة</a:t>
            </a:r>
            <a:endParaRPr lang="en-US" sz="2000" b="1" dirty="0">
              <a:latin typeface="Arabic Typesetting" panose="03020402040406030203" pitchFamily="66" charset="-78"/>
              <a:cs typeface="Arabic Typesetting" panose="03020402040406030203" pitchFamily="66" charset="-78"/>
            </a:endParaRPr>
          </a:p>
        </p:txBody>
      </p:sp>
      <p:sp>
        <p:nvSpPr>
          <p:cNvPr id="11" name="TextBox 10">
            <a:extLst>
              <a:ext uri="{FF2B5EF4-FFF2-40B4-BE49-F238E27FC236}">
                <a16:creationId xmlns:a16="http://schemas.microsoft.com/office/drawing/2014/main" id="{CC834D26-361C-4416-A924-1116D59B2F07}"/>
              </a:ext>
            </a:extLst>
          </p:cNvPr>
          <p:cNvSpPr txBox="1"/>
          <p:nvPr/>
        </p:nvSpPr>
        <p:spPr>
          <a:xfrm>
            <a:off x="3873208" y="5130343"/>
            <a:ext cx="1073489" cy="954107"/>
          </a:xfrm>
          <a:prstGeom prst="rect">
            <a:avLst/>
          </a:prstGeom>
          <a:noFill/>
        </p:spPr>
        <p:txBody>
          <a:bodyPr wrap="square" rtlCol="0">
            <a:spAutoFit/>
          </a:bodyPr>
          <a:lstStyle/>
          <a:p>
            <a:r>
              <a:rPr lang="ar-AE" sz="2800" b="1" dirty="0">
                <a:latin typeface="Arabic Typesetting" panose="03020402040406030203" pitchFamily="66" charset="-78"/>
                <a:cs typeface="Arabic Typesetting" panose="03020402040406030203" pitchFamily="66" charset="-78"/>
              </a:rPr>
              <a:t>عَلاماتُ السّاعَة </a:t>
            </a:r>
            <a:endParaRPr lang="en-US" sz="2800" b="1" dirty="0">
              <a:latin typeface="Arabic Typesetting" panose="03020402040406030203" pitchFamily="66" charset="-78"/>
              <a:cs typeface="Arabic Typesetting" panose="03020402040406030203" pitchFamily="66" charset="-78"/>
            </a:endParaRPr>
          </a:p>
        </p:txBody>
      </p:sp>
      <p:sp>
        <p:nvSpPr>
          <p:cNvPr id="12" name="TextBox 11">
            <a:extLst>
              <a:ext uri="{FF2B5EF4-FFF2-40B4-BE49-F238E27FC236}">
                <a16:creationId xmlns:a16="http://schemas.microsoft.com/office/drawing/2014/main" id="{11EFA663-276A-4608-8AC4-0EAF4BD38D9A}"/>
              </a:ext>
            </a:extLst>
          </p:cNvPr>
          <p:cNvSpPr txBox="1"/>
          <p:nvPr/>
        </p:nvSpPr>
        <p:spPr>
          <a:xfrm>
            <a:off x="2685134" y="5472392"/>
            <a:ext cx="1073489" cy="707886"/>
          </a:xfrm>
          <a:prstGeom prst="rect">
            <a:avLst/>
          </a:prstGeom>
          <a:noFill/>
        </p:spPr>
        <p:txBody>
          <a:bodyPr wrap="square" rtlCol="0">
            <a:spAutoFit/>
          </a:bodyPr>
          <a:lstStyle/>
          <a:p>
            <a:r>
              <a:rPr lang="ar-AE" sz="2000" b="1" dirty="0">
                <a:latin typeface="Arabic Typesetting" panose="03020402040406030203" pitchFamily="66" charset="-78"/>
                <a:cs typeface="Arabic Typesetting" panose="03020402040406030203" pitchFamily="66" charset="-78"/>
              </a:rPr>
              <a:t>علْمُ الله تعَالى وعلمُ العِباد </a:t>
            </a:r>
            <a:endParaRPr lang="en-US" sz="2000" b="1" dirty="0">
              <a:latin typeface="Arabic Typesetting" panose="03020402040406030203" pitchFamily="66" charset="-78"/>
              <a:cs typeface="Arabic Typesetting" panose="03020402040406030203" pitchFamily="66" charset="-78"/>
            </a:endParaRPr>
          </a:p>
        </p:txBody>
      </p:sp>
      <p:sp>
        <p:nvSpPr>
          <p:cNvPr id="13" name="TextBox 12">
            <a:extLst>
              <a:ext uri="{FF2B5EF4-FFF2-40B4-BE49-F238E27FC236}">
                <a16:creationId xmlns:a16="http://schemas.microsoft.com/office/drawing/2014/main" id="{28C120A7-8EAB-4936-8595-844DA9929A0B}"/>
              </a:ext>
            </a:extLst>
          </p:cNvPr>
          <p:cNvSpPr txBox="1"/>
          <p:nvPr/>
        </p:nvSpPr>
        <p:spPr>
          <a:xfrm>
            <a:off x="1496750" y="5499198"/>
            <a:ext cx="1073489" cy="707886"/>
          </a:xfrm>
          <a:prstGeom prst="rect">
            <a:avLst/>
          </a:prstGeom>
          <a:noFill/>
        </p:spPr>
        <p:txBody>
          <a:bodyPr wrap="square" rtlCol="0">
            <a:spAutoFit/>
          </a:bodyPr>
          <a:lstStyle/>
          <a:p>
            <a:pPr algn="ctr"/>
            <a:r>
              <a:rPr lang="ar-AE" sz="2000" b="1" dirty="0">
                <a:latin typeface="Arabic Typesetting" panose="03020402040406030203" pitchFamily="66" charset="-78"/>
                <a:cs typeface="Arabic Typesetting" panose="03020402040406030203" pitchFamily="66" charset="-78"/>
              </a:rPr>
              <a:t>الإسلامُ دينُ الأمَل</a:t>
            </a:r>
            <a:endParaRPr lang="en-US" sz="2000" b="1" dirty="0">
              <a:latin typeface="Arabic Typesetting" panose="03020402040406030203" pitchFamily="66" charset="-78"/>
              <a:cs typeface="Arabic Typesetting" panose="03020402040406030203" pitchFamily="66" charset="-78"/>
            </a:endParaRPr>
          </a:p>
        </p:txBody>
      </p:sp>
      <p:sp>
        <p:nvSpPr>
          <p:cNvPr id="14" name="TextBox 13">
            <a:extLst>
              <a:ext uri="{FF2B5EF4-FFF2-40B4-BE49-F238E27FC236}">
                <a16:creationId xmlns:a16="http://schemas.microsoft.com/office/drawing/2014/main" id="{0FD4DEF3-B9F5-4471-8343-72E59EFE85C1}"/>
              </a:ext>
            </a:extLst>
          </p:cNvPr>
          <p:cNvSpPr txBox="1"/>
          <p:nvPr/>
        </p:nvSpPr>
        <p:spPr>
          <a:xfrm>
            <a:off x="195827" y="5145255"/>
            <a:ext cx="1073489" cy="707886"/>
          </a:xfrm>
          <a:prstGeom prst="rect">
            <a:avLst/>
          </a:prstGeom>
          <a:noFill/>
        </p:spPr>
        <p:txBody>
          <a:bodyPr wrap="square" rtlCol="0">
            <a:spAutoFit/>
          </a:bodyPr>
          <a:lstStyle/>
          <a:p>
            <a:r>
              <a:rPr lang="ar-AE" sz="2000" b="1" dirty="0">
                <a:latin typeface="Arabic Typesetting" panose="03020402040406030203" pitchFamily="66" charset="-78"/>
                <a:cs typeface="Arabic Typesetting" panose="03020402040406030203" pitchFamily="66" charset="-78"/>
              </a:rPr>
              <a:t>التّقييم:</a:t>
            </a:r>
          </a:p>
          <a:p>
            <a:r>
              <a:rPr lang="ar-AE" sz="2000" b="1" dirty="0">
                <a:latin typeface="Arabic Typesetting" panose="03020402040406030203" pitchFamily="66" charset="-78"/>
                <a:cs typeface="Arabic Typesetting" panose="03020402040406030203" pitchFamily="66" charset="-78"/>
              </a:rPr>
              <a:t>منصّة ألِف.</a:t>
            </a:r>
            <a:endParaRPr lang="en-US" sz="20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801701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4" name="Picture 2" descr="Alif">
            <a:extLst>
              <a:ext uri="{FF2B5EF4-FFF2-40B4-BE49-F238E27FC236}">
                <a16:creationId xmlns:a16="http://schemas.microsoft.com/office/drawing/2014/main" id="{3D80B136-F33E-43C5-998F-F404CEAEFF6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000" b="90000" l="10000" r="90000">
                        <a14:foregroundMark x1="70125" y1="8000" x2="64125" y2="13111"/>
                        <a14:foregroundMark x1="64125" y1="13111" x2="64125" y2="13333"/>
                        <a14:backgroundMark x1="36250" y1="52889" x2="26375" y2="62222"/>
                        <a14:backgroundMark x1="44750" y1="26667" x2="36875" y2="21556"/>
                        <a14:backgroundMark x1="36875" y1="21556" x2="34875" y2="21556"/>
                        <a14:backgroundMark x1="30875" y1="22889" x2="24625" y2="30889"/>
                        <a14:backgroundMark x1="24625" y1="30889" x2="21250" y2="42000"/>
                        <a14:backgroundMark x1="21250" y1="42000" x2="22750" y2="52000"/>
                        <a14:backgroundMark x1="33875" y1="39778" x2="25875" y2="53111"/>
                        <a14:backgroundMark x1="21000" y1="54667" x2="24000" y2="64444"/>
                        <a14:backgroundMark x1="24000" y1="64444" x2="30500" y2="69556"/>
                        <a14:backgroundMark x1="30500" y1="69556" x2="31250" y2="69556"/>
                        <a14:backgroundMark x1="44250" y1="76444" x2="43250" y2="65333"/>
                        <a14:backgroundMark x1="43250" y1="65333" x2="43250" y2="65333"/>
                        <a14:backgroundMark x1="42375" y1="60667" x2="53250" y2="69333"/>
                        <a14:backgroundMark x1="60625" y1="64000" x2="56750" y2="74000"/>
                        <a14:backgroundMark x1="56750" y1="74000" x2="55875" y2="74444"/>
                        <a14:backgroundMark x1="64750" y1="60000" x2="70375" y2="66667"/>
                        <a14:backgroundMark x1="70375" y1="66667" x2="71625" y2="69556"/>
                        <a14:backgroundMark x1="72750" y1="69333" x2="65500" y2="76444"/>
                        <a14:backgroundMark x1="65500" y1="76444" x2="61875" y2="76444"/>
                        <a14:backgroundMark x1="74875" y1="66222" x2="77500" y2="54444"/>
                        <a14:backgroundMark x1="77500" y1="54444" x2="66875" y2="34222"/>
                        <a14:backgroundMark x1="70125" y1="30889" x2="78000" y2="37111"/>
                        <a14:backgroundMark x1="78000" y1="37111" x2="82125" y2="48000"/>
                        <a14:backgroundMark x1="82125" y1="48000" x2="80625" y2="60222"/>
                        <a14:backgroundMark x1="80625" y1="60222" x2="79750" y2="62222"/>
                        <a14:backgroundMark x1="58750" y1="24667" x2="52375" y2="22222"/>
                      </a14:backgroundRemoval>
                    </a14:imgEffect>
                  </a14:imgLayer>
                </a14:imgProps>
              </a:ext>
              <a:ext uri="{28A0092B-C50C-407E-A947-70E740481C1C}">
                <a14:useLocalDpi xmlns:a14="http://schemas.microsoft.com/office/drawing/2010/main" val="0"/>
              </a:ext>
            </a:extLst>
          </a:blip>
          <a:srcRect l="25273" r="24492" b="20582"/>
          <a:stretch/>
        </p:blipFill>
        <p:spPr bwMode="auto">
          <a:xfrm rot="19841883" flipH="1">
            <a:off x="7698737" y="4459823"/>
            <a:ext cx="2752803" cy="24479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i Bee">
            <a:extLst>
              <a:ext uri="{FF2B5EF4-FFF2-40B4-BE49-F238E27FC236}">
                <a16:creationId xmlns:a16="http://schemas.microsoft.com/office/drawing/2014/main" id="{1DE8BE3D-29DE-4E8C-80E8-357A62C10F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7628" y="25594"/>
            <a:ext cx="1579577" cy="1579577"/>
          </a:xfrm>
          <a:prstGeom prst="rect">
            <a:avLst/>
          </a:prstGeom>
        </p:spPr>
      </p:pic>
      <p:sp>
        <p:nvSpPr>
          <p:cNvPr id="9" name="Rectangle 8">
            <a:extLst>
              <a:ext uri="{FF2B5EF4-FFF2-40B4-BE49-F238E27FC236}">
                <a16:creationId xmlns:a16="http://schemas.microsoft.com/office/drawing/2014/main" id="{E865A099-AF08-49BE-AB1C-E9B4EBBE180C}"/>
              </a:ext>
            </a:extLst>
          </p:cNvPr>
          <p:cNvSpPr/>
          <p:nvPr/>
        </p:nvSpPr>
        <p:spPr>
          <a:xfrm>
            <a:off x="8471320" y="181998"/>
            <a:ext cx="3598657" cy="92333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91440" tIns="45720" rIns="91440" bIns="45720">
            <a:spAutoFit/>
          </a:bodyPr>
          <a:lstStyle/>
          <a:p>
            <a:pPr algn="ctr"/>
            <a:r>
              <a:rPr lang="ar-AE" sz="5400" b="1" spc="50" dirty="0">
                <a:ln w="9525" cmpd="sng">
                  <a:solidFill>
                    <a:schemeClr val="accent1"/>
                  </a:solidFill>
                  <a:prstDash val="solid"/>
                </a:ln>
                <a:solidFill>
                  <a:srgbClr val="70AD47">
                    <a:tint val="1000"/>
                  </a:srgbClr>
                </a:solidFill>
                <a:effectLst>
                  <a:glow rad="38100">
                    <a:schemeClr val="accent1">
                      <a:alpha val="40000"/>
                    </a:schemeClr>
                  </a:glow>
                </a:effectLst>
              </a:rPr>
              <a:t>سُؤَال التّحدي</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6" name="TextBox 25">
            <a:extLst>
              <a:ext uri="{FF2B5EF4-FFF2-40B4-BE49-F238E27FC236}">
                <a16:creationId xmlns:a16="http://schemas.microsoft.com/office/drawing/2014/main" id="{0D3EB72E-E602-46C6-8404-F18FA352DCFB}"/>
              </a:ext>
            </a:extLst>
          </p:cNvPr>
          <p:cNvSpPr txBox="1"/>
          <p:nvPr/>
        </p:nvSpPr>
        <p:spPr>
          <a:xfrm>
            <a:off x="5794101" y="1711426"/>
            <a:ext cx="6263196" cy="64633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ar-AE" b="1" i="0" dirty="0">
                <a:solidFill>
                  <a:srgbClr val="000000"/>
                </a:solidFill>
                <a:effectLst/>
                <a:latin typeface="Traditional Arabic" panose="02020603050405020304" pitchFamily="18" charset="-78"/>
                <a:cs typeface="Traditional Arabic" panose="02020603050405020304" pitchFamily="18" charset="-78"/>
              </a:rPr>
              <a:t>إِنَّ اللَّهَ عِندَهُ عِلْمُ السَّاعَةِ وَيُنَزِّلُ الْغَيْثَ وَيَعْلَمُ مَا فِي الْأَرْحَامِ ۖ وَمَا تَدْرِي نَفْسٌ مَّاذَا تَكْسِبُ غَدًا ۖ وَمَا تَدْرِي نَفْسٌ بِأَيِّ أَرْضٍ تَمُوتُ ۚ إِنَّ اللَّهَ عَلِيمٌ خَبِيرٌ</a:t>
            </a:r>
            <a:endParaRPr lang="en-US" dirty="0"/>
          </a:p>
        </p:txBody>
      </p:sp>
      <p:sp>
        <p:nvSpPr>
          <p:cNvPr id="27" name="TextBox 26">
            <a:extLst>
              <a:ext uri="{FF2B5EF4-FFF2-40B4-BE49-F238E27FC236}">
                <a16:creationId xmlns:a16="http://schemas.microsoft.com/office/drawing/2014/main" id="{80C081E5-B412-4D04-8CD4-C0C4A156C03B}"/>
              </a:ext>
            </a:extLst>
          </p:cNvPr>
          <p:cNvSpPr txBox="1"/>
          <p:nvPr/>
        </p:nvSpPr>
        <p:spPr>
          <a:xfrm>
            <a:off x="5794101" y="2445664"/>
            <a:ext cx="6263196" cy="70788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ar-AE" sz="2000" b="1" i="0" dirty="0">
                <a:solidFill>
                  <a:srgbClr val="000000"/>
                </a:solidFill>
                <a:effectLst/>
                <a:latin typeface="Traditional Arabic" panose="02020603050405020304" pitchFamily="18" charset="-78"/>
                <a:cs typeface="Traditional Arabic" panose="02020603050405020304" pitchFamily="18" charset="-78"/>
              </a:rPr>
              <a:t> وَعِندَهُ مَفَاتِحُ الْغَيْبِ لَا يَعْلَمُهَا إِلَّا هُوَ ۚ وَيَعْلَمُ مَا فِي الْبَرِّ وَالْبَحْرِ ۚ وَمَا تَسْقُطُ مِن وَرَقَةٍ إِلَّا يَعْلَمُهَا وَلَا حَبَّةٍ فِي ظُلُمَاتِ الْأَرْضِ وَلَا رَطْبٍ وَلَا يَابِسٍ إِلَّا فِي كِتَابٍ مُّبِينٍ</a:t>
            </a:r>
            <a:endParaRPr lang="en-US" sz="2000" dirty="0"/>
          </a:p>
        </p:txBody>
      </p:sp>
      <p:sp>
        <p:nvSpPr>
          <p:cNvPr id="28" name="TextBox 27">
            <a:extLst>
              <a:ext uri="{FF2B5EF4-FFF2-40B4-BE49-F238E27FC236}">
                <a16:creationId xmlns:a16="http://schemas.microsoft.com/office/drawing/2014/main" id="{5183C6D4-8416-4B54-BD66-089B4A39FCA0}"/>
              </a:ext>
            </a:extLst>
          </p:cNvPr>
          <p:cNvSpPr txBox="1"/>
          <p:nvPr/>
        </p:nvSpPr>
        <p:spPr>
          <a:xfrm>
            <a:off x="5778746" y="3271176"/>
            <a:ext cx="6229107"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ar-AE" b="1" i="0" dirty="0">
                <a:solidFill>
                  <a:srgbClr val="000000"/>
                </a:solidFill>
                <a:effectLst/>
                <a:latin typeface="Traditional Arabic" panose="02020603050405020304" pitchFamily="18" charset="-78"/>
                <a:cs typeface="Traditional Arabic" panose="02020603050405020304" pitchFamily="18" charset="-78"/>
              </a:rPr>
              <a:t>عَلَّمَ الْإِنسَانَ مَا لَمْ يَعْلَمْ </a:t>
            </a:r>
            <a:endParaRPr lang="en-US" dirty="0"/>
          </a:p>
        </p:txBody>
      </p:sp>
      <p:sp>
        <p:nvSpPr>
          <p:cNvPr id="30" name="TextBox 29">
            <a:extLst>
              <a:ext uri="{FF2B5EF4-FFF2-40B4-BE49-F238E27FC236}">
                <a16:creationId xmlns:a16="http://schemas.microsoft.com/office/drawing/2014/main" id="{18FDB4CA-FE78-4FB0-B9E8-A64BEE14C3DB}"/>
              </a:ext>
            </a:extLst>
          </p:cNvPr>
          <p:cNvSpPr txBox="1"/>
          <p:nvPr/>
        </p:nvSpPr>
        <p:spPr>
          <a:xfrm>
            <a:off x="5744657" y="3758134"/>
            <a:ext cx="6263196"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ar-AE" b="1" i="0" dirty="0">
                <a:solidFill>
                  <a:srgbClr val="000000"/>
                </a:solidFill>
                <a:effectLst/>
                <a:latin typeface="Traditional Arabic" panose="02020603050405020304" pitchFamily="18" charset="-78"/>
                <a:cs typeface="Traditional Arabic" panose="02020603050405020304" pitchFamily="18" charset="-78"/>
              </a:rPr>
              <a:t>وَيَسْأَلُونَكَ عَنِ الرُّوحِ ۖ قُلِ الرُّوحُ مِنْ أَمْرِ رَبِّي وَمَا أُوتِيتُم مِّنَ الْعِلْمِ إِلَّا قَلِيلًا</a:t>
            </a:r>
            <a:endParaRPr lang="en-US" dirty="0"/>
          </a:p>
        </p:txBody>
      </p:sp>
      <p:pic>
        <p:nvPicPr>
          <p:cNvPr id="31" name="Picture 30" descr="Shape, square&#10;&#10;Description automatically generated">
            <a:extLst>
              <a:ext uri="{FF2B5EF4-FFF2-40B4-BE49-F238E27FC236}">
                <a16:creationId xmlns:a16="http://schemas.microsoft.com/office/drawing/2014/main" id="{C977741C-CE71-4E45-B4C2-CEB6247768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93105">
            <a:off x="-31902" y="437537"/>
            <a:ext cx="6274561" cy="6411537"/>
          </a:xfrm>
          <a:prstGeom prst="rect">
            <a:avLst/>
          </a:prstGeom>
        </p:spPr>
      </p:pic>
      <p:sp>
        <p:nvSpPr>
          <p:cNvPr id="32" name="Rectangle 31">
            <a:extLst>
              <a:ext uri="{FF2B5EF4-FFF2-40B4-BE49-F238E27FC236}">
                <a16:creationId xmlns:a16="http://schemas.microsoft.com/office/drawing/2014/main" id="{E6A8C695-A8B6-486E-A1E6-D74408169D29}"/>
              </a:ext>
            </a:extLst>
          </p:cNvPr>
          <p:cNvSpPr/>
          <p:nvPr/>
        </p:nvSpPr>
        <p:spPr>
          <a:xfrm rot="20798003">
            <a:off x="301192" y="2267946"/>
            <a:ext cx="5231898" cy="2585323"/>
          </a:xfrm>
          <a:prstGeom prst="rect">
            <a:avLst/>
          </a:prstGeom>
          <a:noFill/>
        </p:spPr>
        <p:txBody>
          <a:bodyPr wrap="square" lIns="91440" tIns="45720" rIns="91440" bIns="45720">
            <a:spAutoFit/>
          </a:bodyPr>
          <a:lstStyle/>
          <a:p>
            <a:pPr algn="ctr"/>
            <a:r>
              <a:rPr lang="ar-AE" sz="5400" b="0" cap="none" spc="0" dirty="0">
                <a:ln w="0"/>
                <a:solidFill>
                  <a:schemeClr val="tx1"/>
                </a:solidFill>
                <a:effectLst>
                  <a:outerShdw blurRad="38100" dist="19050" dir="2700000" algn="tl" rotWithShape="0">
                    <a:schemeClr val="dk1">
                      <a:alpha val="40000"/>
                    </a:schemeClr>
                  </a:outerShdw>
                </a:effectLst>
              </a:rPr>
              <a:t>مِن خِلاَلِ الآياتِ الكَريمَة قَارِن بيْن عِلم الله تعَالى وعِلمُ العِبَاد</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 name="Rectangle 1">
            <a:extLst>
              <a:ext uri="{FF2B5EF4-FFF2-40B4-BE49-F238E27FC236}">
                <a16:creationId xmlns:a16="http://schemas.microsoft.com/office/drawing/2014/main" id="{3FAA15E1-5A95-4D78-B6E1-3448EE36E90C}"/>
              </a:ext>
            </a:extLst>
          </p:cNvPr>
          <p:cNvSpPr/>
          <p:nvPr/>
        </p:nvSpPr>
        <p:spPr>
          <a:xfrm rot="20779246">
            <a:off x="1784397" y="1572927"/>
            <a:ext cx="1566454" cy="923330"/>
          </a:xfrm>
          <a:prstGeom prst="rect">
            <a:avLst/>
          </a:prstGeom>
        </p:spPr>
        <p:style>
          <a:lnRef idx="2">
            <a:schemeClr val="accent5"/>
          </a:lnRef>
          <a:fillRef idx="1">
            <a:schemeClr val="lt1"/>
          </a:fillRef>
          <a:effectRef idx="0">
            <a:schemeClr val="accent5"/>
          </a:effectRef>
          <a:fontRef idx="minor">
            <a:schemeClr val="dk1"/>
          </a:fontRef>
        </p:style>
        <p:txBody>
          <a:bodyPr wrap="none" lIns="91440" tIns="45720" rIns="91440" bIns="45720">
            <a:spAutoFit/>
          </a:bodyPr>
          <a:lstStyle/>
          <a:p>
            <a:pPr algn="ctr"/>
            <a:r>
              <a:rPr lang="ar-AE" sz="5400" b="0" cap="none" spc="0" dirty="0">
                <a:ln w="0"/>
                <a:solidFill>
                  <a:schemeClr val="tx1"/>
                </a:solidFill>
                <a:effectLst>
                  <a:outerShdw blurRad="38100" dist="19050" dir="2700000" algn="tl" rotWithShape="0">
                    <a:schemeClr val="dk1">
                      <a:alpha val="40000"/>
                    </a:schemeClr>
                  </a:outerShdw>
                </a:effectLst>
              </a:rPr>
              <a:t>النشَاط</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 name="Rectangle 2">
            <a:extLst>
              <a:ext uri="{FF2B5EF4-FFF2-40B4-BE49-F238E27FC236}">
                <a16:creationId xmlns:a16="http://schemas.microsoft.com/office/drawing/2014/main" id="{804285A7-449E-4E3B-AA2B-E6255CF3F53A}"/>
              </a:ext>
            </a:extLst>
          </p:cNvPr>
          <p:cNvSpPr/>
          <p:nvPr/>
        </p:nvSpPr>
        <p:spPr>
          <a:xfrm>
            <a:off x="3101419" y="-72919"/>
            <a:ext cx="4473119" cy="1231106"/>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AE" sz="5400" b="0" cap="none" spc="0" dirty="0">
                <a:ln w="0"/>
                <a:solidFill>
                  <a:schemeClr val="tx1"/>
                </a:solidFill>
                <a:effectLst>
                  <a:outerShdw blurRad="38100" dist="19050" dir="2700000" algn="tl" rotWithShape="0">
                    <a:schemeClr val="dk1">
                      <a:alpha val="40000"/>
                    </a:schemeClr>
                  </a:outerShdw>
                </a:effectLst>
              </a:rPr>
              <a:t>الهدف:</a:t>
            </a:r>
            <a:r>
              <a:rPr kumimoji="0" lang="ar-AE" sz="20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3-يُقَارِن بيْن علم الله تعَالى وعلمُ العبَاد من خِلال الرّبط بالآيات..</a:t>
            </a:r>
            <a:endPar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017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4C0E2-C26E-49CA-9F97-7D14FB284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Shape, rectangle&#10;&#10;Description automatically generated">
            <a:extLst>
              <a:ext uri="{FF2B5EF4-FFF2-40B4-BE49-F238E27FC236}">
                <a16:creationId xmlns:a16="http://schemas.microsoft.com/office/drawing/2014/main" id="{36DE6178-A85E-48D4-8016-1138A3CF9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43"/>
            <a:ext cx="5705475" cy="1343406"/>
          </a:xfrm>
          <a:prstGeom prst="rect">
            <a:avLst/>
          </a:prstGeom>
        </p:spPr>
      </p:pic>
      <p:pic>
        <p:nvPicPr>
          <p:cNvPr id="12" name="Picture 11" descr="Shape, square&#10;&#10;Description automatically generated">
            <a:extLst>
              <a:ext uri="{FF2B5EF4-FFF2-40B4-BE49-F238E27FC236}">
                <a16:creationId xmlns:a16="http://schemas.microsoft.com/office/drawing/2014/main" id="{0291E273-5413-4918-8EBE-92C41376C1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05" y="-127450"/>
            <a:ext cx="12900808" cy="7258448"/>
          </a:xfrm>
          <a:prstGeom prst="rect">
            <a:avLst/>
          </a:prstGeom>
        </p:spPr>
      </p:pic>
      <p:sp>
        <p:nvSpPr>
          <p:cNvPr id="2" name="Rectangle 1">
            <a:extLst>
              <a:ext uri="{FF2B5EF4-FFF2-40B4-BE49-F238E27FC236}">
                <a16:creationId xmlns:a16="http://schemas.microsoft.com/office/drawing/2014/main" id="{251AEDF5-E663-4A4C-87F2-CB0D1D7B9515}"/>
              </a:ext>
            </a:extLst>
          </p:cNvPr>
          <p:cNvSpPr/>
          <p:nvPr/>
        </p:nvSpPr>
        <p:spPr>
          <a:xfrm>
            <a:off x="2680415" y="1099082"/>
            <a:ext cx="6545383" cy="523220"/>
          </a:xfrm>
          <a:prstGeom prst="rect">
            <a:avLst/>
          </a:prstGeom>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r"/>
            <a:r>
              <a:rPr lang="ar-AE" sz="2800" b="1"/>
              <a:t>1-يُدللّ عَلى عجْزِ الإنْسَان عن معْرِفَة وقْت قيَام السّاعَة.</a:t>
            </a:r>
            <a:endParaRPr lang="ar-AE" sz="2800" b="1" dirty="0"/>
          </a:p>
        </p:txBody>
      </p:sp>
      <p:pic>
        <p:nvPicPr>
          <p:cNvPr id="5" name="Picture 4">
            <a:extLst>
              <a:ext uri="{FF2B5EF4-FFF2-40B4-BE49-F238E27FC236}">
                <a16:creationId xmlns:a16="http://schemas.microsoft.com/office/drawing/2014/main" id="{018046F9-50F0-4FF4-A9B8-A1B59F9A9C84}"/>
              </a:ext>
            </a:extLst>
          </p:cNvPr>
          <p:cNvPicPr>
            <a:picLocks noChangeAspect="1"/>
          </p:cNvPicPr>
          <p:nvPr/>
        </p:nvPicPr>
        <p:blipFill>
          <a:blip r:embed="rId5"/>
          <a:stretch>
            <a:fillRect/>
          </a:stretch>
        </p:blipFill>
        <p:spPr>
          <a:xfrm>
            <a:off x="5233987" y="1735076"/>
            <a:ext cx="1724025" cy="514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7878CACB-7F8F-4D96-BD0E-393439859D64}"/>
              </a:ext>
            </a:extLst>
          </p:cNvPr>
          <p:cNvPicPr>
            <a:picLocks noChangeAspect="1"/>
          </p:cNvPicPr>
          <p:nvPr/>
        </p:nvPicPr>
        <p:blipFill>
          <a:blip r:embed="rId6"/>
          <a:stretch>
            <a:fillRect/>
          </a:stretch>
        </p:blipFill>
        <p:spPr>
          <a:xfrm>
            <a:off x="1344025" y="2362200"/>
            <a:ext cx="9503950"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06291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4C0E2-C26E-49CA-9F97-7D14FB284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Shape, rectangle&#10;&#10;Description automatically generated">
            <a:extLst>
              <a:ext uri="{FF2B5EF4-FFF2-40B4-BE49-F238E27FC236}">
                <a16:creationId xmlns:a16="http://schemas.microsoft.com/office/drawing/2014/main" id="{36DE6178-A85E-48D4-8016-1138A3CF9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262" y="5776814"/>
            <a:ext cx="5705475" cy="1343406"/>
          </a:xfrm>
          <a:prstGeom prst="rect">
            <a:avLst/>
          </a:prstGeom>
        </p:spPr>
      </p:pic>
      <p:pic>
        <p:nvPicPr>
          <p:cNvPr id="12" name="Picture 11" descr="Shape, square&#10;&#10;Description automatically generated">
            <a:extLst>
              <a:ext uri="{FF2B5EF4-FFF2-40B4-BE49-F238E27FC236}">
                <a16:creationId xmlns:a16="http://schemas.microsoft.com/office/drawing/2014/main" id="{0291E273-5413-4918-8EBE-92C41376C1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792" y="-200224"/>
            <a:ext cx="12900808" cy="7258448"/>
          </a:xfrm>
          <a:prstGeom prst="rect">
            <a:avLst/>
          </a:prstGeom>
        </p:spPr>
      </p:pic>
      <p:sp>
        <p:nvSpPr>
          <p:cNvPr id="2" name="Rectangle 1">
            <a:extLst>
              <a:ext uri="{FF2B5EF4-FFF2-40B4-BE49-F238E27FC236}">
                <a16:creationId xmlns:a16="http://schemas.microsoft.com/office/drawing/2014/main" id="{251AEDF5-E663-4A4C-87F2-CB0D1D7B9515}"/>
              </a:ext>
            </a:extLst>
          </p:cNvPr>
          <p:cNvSpPr/>
          <p:nvPr/>
        </p:nvSpPr>
        <p:spPr>
          <a:xfrm>
            <a:off x="1900566" y="418736"/>
            <a:ext cx="1619354" cy="523220"/>
          </a:xfrm>
          <a:prstGeom prst="rect">
            <a:avLst/>
          </a:prstGeom>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a:r>
              <a:rPr lang="ar-AE" sz="2800" b="0" cap="none" spc="0" dirty="0">
                <a:ln w="0"/>
                <a:solidFill>
                  <a:schemeClr val="tx1"/>
                </a:solidFill>
                <a:effectLst>
                  <a:outerShdw blurRad="38100" dist="19050" dir="2700000" algn="tl" rotWithShape="0">
                    <a:schemeClr val="dk1">
                      <a:alpha val="40000"/>
                    </a:schemeClr>
                  </a:outerShdw>
                </a:effectLst>
              </a:rPr>
              <a:t>نشَاط تعَاوُني</a:t>
            </a:r>
            <a:endParaRPr lang="en-US" sz="2800" b="0" cap="none" spc="0" dirty="0">
              <a:ln w="0"/>
              <a:solidFill>
                <a:schemeClr val="tx1"/>
              </a:solidFill>
              <a:effectLst>
                <a:outerShdw blurRad="38100" dist="19050" dir="2700000" algn="tl" rotWithShape="0">
                  <a:schemeClr val="dk1">
                    <a:alpha val="40000"/>
                  </a:schemeClr>
                </a:outerShdw>
              </a:effectLst>
            </a:endParaRPr>
          </a:p>
        </p:txBody>
      </p:sp>
      <p:pic>
        <p:nvPicPr>
          <p:cNvPr id="7" name="Picture 6">
            <a:extLst>
              <a:ext uri="{FF2B5EF4-FFF2-40B4-BE49-F238E27FC236}">
                <a16:creationId xmlns:a16="http://schemas.microsoft.com/office/drawing/2014/main" id="{A522268E-EC2D-4BD2-BED5-475FECDE06CD}"/>
              </a:ext>
            </a:extLst>
          </p:cNvPr>
          <p:cNvPicPr>
            <a:picLocks noChangeAspect="1"/>
          </p:cNvPicPr>
          <p:nvPr/>
        </p:nvPicPr>
        <p:blipFill>
          <a:blip r:embed="rId5"/>
          <a:stretch>
            <a:fillRect/>
          </a:stretch>
        </p:blipFill>
        <p:spPr>
          <a:xfrm>
            <a:off x="8306434" y="699526"/>
            <a:ext cx="2200275" cy="628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48D6F1A3-3A26-4153-B8CC-274034D97CDC}"/>
              </a:ext>
            </a:extLst>
          </p:cNvPr>
          <p:cNvPicPr>
            <a:picLocks noChangeAspect="1"/>
          </p:cNvPicPr>
          <p:nvPr/>
        </p:nvPicPr>
        <p:blipFill>
          <a:blip r:embed="rId6"/>
          <a:stretch>
            <a:fillRect/>
          </a:stretch>
        </p:blipFill>
        <p:spPr>
          <a:xfrm>
            <a:off x="1444286" y="994671"/>
            <a:ext cx="6791926" cy="1171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99F8C8B2-376B-4DF7-8AAD-C55237B06CFA}"/>
              </a:ext>
            </a:extLst>
          </p:cNvPr>
          <p:cNvPicPr>
            <a:picLocks noChangeAspect="1"/>
          </p:cNvPicPr>
          <p:nvPr/>
        </p:nvPicPr>
        <p:blipFill>
          <a:blip r:embed="rId7"/>
          <a:stretch>
            <a:fillRect/>
          </a:stretch>
        </p:blipFill>
        <p:spPr>
          <a:xfrm>
            <a:off x="1444287" y="2353540"/>
            <a:ext cx="6791926" cy="1583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a:extLst>
              <a:ext uri="{FF2B5EF4-FFF2-40B4-BE49-F238E27FC236}">
                <a16:creationId xmlns:a16="http://schemas.microsoft.com/office/drawing/2014/main" id="{CC9D8FD4-15F1-4591-B2CF-50C5D5DF5F54}"/>
              </a:ext>
            </a:extLst>
          </p:cNvPr>
          <p:cNvSpPr/>
          <p:nvPr/>
        </p:nvSpPr>
        <p:spPr>
          <a:xfrm>
            <a:off x="4393373" y="3180759"/>
            <a:ext cx="3714478" cy="523220"/>
          </a:xfrm>
          <a:prstGeom prst="rect">
            <a:avLst/>
          </a:prstGeom>
          <a:noFill/>
        </p:spPr>
        <p:txBody>
          <a:bodyPr wrap="none" lIns="91440" tIns="45720" rIns="91440" bIns="45720">
            <a:spAutoFit/>
          </a:bodyPr>
          <a:lstStyle/>
          <a:p>
            <a:pPr algn="ctr"/>
            <a:r>
              <a:rPr lang="ar-AE" sz="2800" b="1" cap="none" spc="0" dirty="0">
                <a:ln w="0"/>
                <a:solidFill>
                  <a:schemeClr val="tx1"/>
                </a:solidFill>
                <a:effectLst>
                  <a:outerShdw blurRad="38100" dist="19050" dir="2700000" algn="tl" rotWithShape="0">
                    <a:schemeClr val="dk1">
                      <a:alpha val="40000"/>
                    </a:schemeClr>
                  </a:outerShdw>
                </a:effectLst>
              </a:rPr>
              <a:t>بإمكَان المُجْمُوعَة إرْفَاق فيديُو</a:t>
            </a:r>
            <a:endParaRPr lang="en-US" sz="2800" b="1" cap="none" spc="0" dirty="0">
              <a:ln w="0"/>
              <a:solidFill>
                <a:schemeClr val="tx1"/>
              </a:solidFill>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9989F0E3-1056-41CB-AEFC-067E3CDAF136}"/>
              </a:ext>
            </a:extLst>
          </p:cNvPr>
          <p:cNvSpPr/>
          <p:nvPr/>
        </p:nvSpPr>
        <p:spPr>
          <a:xfrm>
            <a:off x="8418981" y="1430210"/>
            <a:ext cx="569387"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lIns="91440" tIns="45720" rIns="91440" bIns="45720">
            <a:spAutoFit/>
          </a:bodyPr>
          <a:lstStyle/>
          <a:p>
            <a:pPr algn="ctr"/>
            <a:r>
              <a:rPr lang="ar-AE" sz="5400" b="0" cap="none" spc="0" dirty="0">
                <a:ln w="0"/>
                <a:solidFill>
                  <a:schemeClr val="tx1"/>
                </a:solidFill>
                <a:effectLst>
                  <a:outerShdw blurRad="38100" dist="19050" dir="2700000" algn="tl" rotWithShape="0">
                    <a:schemeClr val="dk1">
                      <a:alpha val="40000"/>
                    </a:schemeClr>
                  </a:outerShdw>
                </a:effectLst>
              </a:rPr>
              <a:t>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E642214F-867A-4ADD-BD7F-E64BCCB2A5B2}"/>
              </a:ext>
            </a:extLst>
          </p:cNvPr>
          <p:cNvSpPr/>
          <p:nvPr/>
        </p:nvSpPr>
        <p:spPr>
          <a:xfrm>
            <a:off x="8454263" y="2769899"/>
            <a:ext cx="569387"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lIns="91440" tIns="45720" rIns="91440" bIns="45720">
            <a:spAutoFit/>
          </a:bodyPr>
          <a:lstStyle/>
          <a:p>
            <a:pPr algn="ctr"/>
            <a:r>
              <a:rPr lang="ar-AE" sz="5400" b="0" cap="none" spc="0" dirty="0">
                <a:ln w="0"/>
                <a:solidFill>
                  <a:schemeClr val="tx1"/>
                </a:solidFill>
                <a:effectLst>
                  <a:outerShdw blurRad="38100" dist="19050" dir="2700000" algn="tl" rotWithShape="0">
                    <a:schemeClr val="dk1">
                      <a:alpha val="40000"/>
                    </a:schemeClr>
                  </a:outerShdw>
                </a:effectLst>
              </a:rPr>
              <a:t>2</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AFAA3D64-14A3-4F06-ACE0-0B0BDBB29384}"/>
              </a:ext>
            </a:extLst>
          </p:cNvPr>
          <p:cNvSpPr/>
          <p:nvPr/>
        </p:nvSpPr>
        <p:spPr>
          <a:xfrm>
            <a:off x="9390317" y="4395380"/>
            <a:ext cx="569387"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lIns="91440" tIns="45720" rIns="91440" bIns="45720">
            <a:spAutoFit/>
          </a:bodyPr>
          <a:lstStyle/>
          <a:p>
            <a:pPr algn="ctr"/>
            <a:r>
              <a:rPr lang="ar-AE" sz="5400" b="0" cap="none" spc="0" dirty="0">
                <a:ln w="0"/>
                <a:solidFill>
                  <a:schemeClr val="tx1"/>
                </a:solidFill>
                <a:effectLst>
                  <a:outerShdw blurRad="38100" dist="19050" dir="2700000" algn="tl" rotWithShape="0">
                    <a:schemeClr val="dk1">
                      <a:alpha val="40000"/>
                    </a:schemeClr>
                  </a:outerShdw>
                </a:effectLst>
              </a:rPr>
              <a:t>3</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8" name="TextBox 17">
            <a:extLst>
              <a:ext uri="{FF2B5EF4-FFF2-40B4-BE49-F238E27FC236}">
                <a16:creationId xmlns:a16="http://schemas.microsoft.com/office/drawing/2014/main" id="{692B252B-7EC4-4E2E-8601-E0AA60616A1D}"/>
              </a:ext>
            </a:extLst>
          </p:cNvPr>
          <p:cNvSpPr txBox="1"/>
          <p:nvPr/>
        </p:nvSpPr>
        <p:spPr>
          <a:xfrm>
            <a:off x="1444286" y="3995271"/>
            <a:ext cx="7797227" cy="193899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r"/>
            <a:r>
              <a:rPr lang="ar-AE" sz="4000" dirty="0">
                <a:latin typeface="Arabic Typesetting" panose="03020402040406030203" pitchFamily="66" charset="-78"/>
                <a:cs typeface="Arabic Typesetting" panose="03020402040406030203" pitchFamily="66" charset="-78"/>
              </a:rPr>
              <a:t>تُعَانِي مهَا من الخَوف الشّديد حِين تسْمَعُ بقُرب عَلامات السّاعة ممّا يْجعلها تتْرُك أعَمالها وتُهمل دُروسها،حددّ المُشكلة بدقّة وأسبابِها ثمّ ضَعِ الحلُول لهَا.</a:t>
            </a:r>
            <a:endParaRPr lang="en-US" sz="4000" dirty="0">
              <a:latin typeface="Arabic Typesetting" panose="03020402040406030203" pitchFamily="66" charset="-78"/>
              <a:cs typeface="Arabic Typesetting" panose="03020402040406030203" pitchFamily="66" charset="-78"/>
            </a:endParaRPr>
          </a:p>
        </p:txBody>
      </p:sp>
      <p:sp>
        <p:nvSpPr>
          <p:cNvPr id="5" name="TextBox 4">
            <a:extLst>
              <a:ext uri="{FF2B5EF4-FFF2-40B4-BE49-F238E27FC236}">
                <a16:creationId xmlns:a16="http://schemas.microsoft.com/office/drawing/2014/main" id="{0022D2F9-C0B3-494D-8574-5ABD95AA4457}"/>
              </a:ext>
            </a:extLst>
          </p:cNvPr>
          <p:cNvSpPr txBox="1"/>
          <p:nvPr/>
        </p:nvSpPr>
        <p:spPr>
          <a:xfrm>
            <a:off x="1444286" y="5427790"/>
            <a:ext cx="7797227" cy="863027"/>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248842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C5F5B-1444-4E1B-8E2D-1B744B8693FB}"/>
              </a:ext>
            </a:extLst>
          </p:cNvPr>
          <p:cNvSpPr txBox="1">
            <a:spLocks/>
          </p:cNvSpPr>
          <p:nvPr/>
        </p:nvSpPr>
        <p:spPr>
          <a:xfrm>
            <a:off x="2541790" y="141210"/>
            <a:ext cx="7252607" cy="1041325"/>
          </a:xfrm>
          <a:prstGeom prst="rect">
            <a:avLst/>
          </a:prstGeom>
          <a:solidFill>
            <a:srgbClr val="FFFF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rtlCol="0" anchor="b">
            <a:noAutofit/>
          </a:bodyPr>
          <a:lstStyle>
            <a:lvl1pPr marL="0" marR="0" indent="0" algn="r" defTabSz="914400" rtl="1" latinLnBrk="0">
              <a:lnSpc>
                <a:spcPct val="90000"/>
              </a:lnSpc>
              <a:spcBef>
                <a:spcPts val="0"/>
              </a:spcBef>
              <a:spcAft>
                <a:spcPts val="0"/>
              </a:spcAft>
              <a:buClrTx/>
              <a:buSzTx/>
              <a:buFontTx/>
              <a:buNone/>
              <a:tabLst/>
              <a:defRPr sz="6000" b="0" i="0" u="none" strike="noStrike" cap="none" spc="0" baseline="0">
                <a:solidFill>
                  <a:srgbClr val="000000"/>
                </a:solidFill>
                <a:uFillTx/>
                <a:latin typeface="Calibri Light"/>
                <a:ea typeface="Calibri Light"/>
                <a:cs typeface="Calibri Light"/>
                <a:sym typeface="Calibri Light"/>
              </a:defRPr>
            </a:lvl1pPr>
            <a:lvl2pPr marL="0" marR="0" indent="0" algn="r" defTabSz="914400" rtl="1"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r" defTabSz="914400" rtl="1"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r" defTabSz="914400" rtl="1"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r" defTabSz="914400" rtl="1"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r" defTabSz="914400" rtl="1"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r" defTabSz="914400" rtl="1"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r" defTabSz="914400" rtl="1"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r" defTabSz="914400" rtl="1"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lgn="ctr" hangingPunct="1">
              <a:defRPr/>
            </a:pPr>
            <a:r>
              <a:rPr lang="ar-AE" sz="4000" b="1" dirty="0">
                <a:solidFill>
                  <a:schemeClr val="accent6">
                    <a:lumMod val="75000"/>
                  </a:schemeClr>
                </a:solidFill>
                <a:latin typeface="Dubai" panose="020B0503030403030204" pitchFamily="34" charset="-78"/>
                <a:cs typeface="Dubai" panose="020B0503030403030204" pitchFamily="34" charset="-78"/>
              </a:rPr>
              <a:t>قَوَانين التّعلم-يُحْسب لِكل التَزام نُقاط</a:t>
            </a:r>
            <a:endParaRPr lang="en-US" sz="4000" b="1" dirty="0">
              <a:solidFill>
                <a:schemeClr val="accent6">
                  <a:lumMod val="75000"/>
                </a:schemeClr>
              </a:solidFill>
              <a:latin typeface="Dubai" panose="020B0503030403030204" pitchFamily="34" charset="-78"/>
              <a:cs typeface="Dubai" panose="020B0503030403030204" pitchFamily="34" charset="-78"/>
            </a:endParaRPr>
          </a:p>
        </p:txBody>
      </p:sp>
      <p:graphicFrame>
        <p:nvGraphicFramePr>
          <p:cNvPr id="3" name="Table 2">
            <a:extLst>
              <a:ext uri="{FF2B5EF4-FFF2-40B4-BE49-F238E27FC236}">
                <a16:creationId xmlns:a16="http://schemas.microsoft.com/office/drawing/2014/main" id="{68B6678D-2EE4-4AF9-8A3D-715CB6B5B440}"/>
              </a:ext>
            </a:extLst>
          </p:cNvPr>
          <p:cNvGraphicFramePr>
            <a:graphicFrameLocks/>
          </p:cNvGraphicFramePr>
          <p:nvPr>
            <p:extLst>
              <p:ext uri="{D42A27DB-BD31-4B8C-83A1-F6EECF244321}">
                <p14:modId xmlns:p14="http://schemas.microsoft.com/office/powerpoint/2010/main" val="2482470715"/>
              </p:ext>
            </p:extLst>
          </p:nvPr>
        </p:nvGraphicFramePr>
        <p:xfrm>
          <a:off x="245891" y="1943663"/>
          <a:ext cx="11690252" cy="4667250"/>
        </p:xfrm>
        <a:graphic>
          <a:graphicData uri="http://schemas.openxmlformats.org/drawingml/2006/table">
            <a:tbl>
              <a:tblPr firstRow="1" bandRow="1">
                <a:tableStyleId>{5940675A-B579-460E-94D1-54222C63F5DA}</a:tableStyleId>
              </a:tblPr>
              <a:tblGrid>
                <a:gridCol w="2922563">
                  <a:extLst>
                    <a:ext uri="{9D8B030D-6E8A-4147-A177-3AD203B41FA5}">
                      <a16:colId xmlns:a16="http://schemas.microsoft.com/office/drawing/2014/main" val="20000"/>
                    </a:ext>
                  </a:extLst>
                </a:gridCol>
                <a:gridCol w="2922563">
                  <a:extLst>
                    <a:ext uri="{9D8B030D-6E8A-4147-A177-3AD203B41FA5}">
                      <a16:colId xmlns:a16="http://schemas.microsoft.com/office/drawing/2014/main" val="20001"/>
                    </a:ext>
                  </a:extLst>
                </a:gridCol>
                <a:gridCol w="2922563">
                  <a:extLst>
                    <a:ext uri="{9D8B030D-6E8A-4147-A177-3AD203B41FA5}">
                      <a16:colId xmlns:a16="http://schemas.microsoft.com/office/drawing/2014/main" val="20002"/>
                    </a:ext>
                  </a:extLst>
                </a:gridCol>
                <a:gridCol w="2922563">
                  <a:extLst>
                    <a:ext uri="{9D8B030D-6E8A-4147-A177-3AD203B41FA5}">
                      <a16:colId xmlns:a16="http://schemas.microsoft.com/office/drawing/2014/main" val="20003"/>
                    </a:ext>
                  </a:extLst>
                </a:gridCol>
              </a:tblGrid>
              <a:tr h="2333625">
                <a:tc>
                  <a:txBody>
                    <a:bodyPr/>
                    <a:lstStyle/>
                    <a:p>
                      <a:pPr marL="0" algn="ctr" defTabSz="914400" rtl="1" eaLnBrk="1" latinLnBrk="0" hangingPunct="1"/>
                      <a:r>
                        <a:rPr lang="ar-AE" sz="2400" kern="1200" dirty="0">
                          <a:solidFill>
                            <a:schemeClr val="tx1"/>
                          </a:solidFill>
                          <a:latin typeface="+mn-lt"/>
                          <a:ea typeface="+mn-ea"/>
                          <a:cs typeface="(AH) Manal Black" pitchFamily="2" charset="-78"/>
                        </a:rPr>
                        <a:t>جَهّز أدواتِك وتأكد بأن الجَهاز</a:t>
                      </a:r>
                    </a:p>
                    <a:p>
                      <a:pPr marL="0" algn="ctr" defTabSz="914400" rtl="1" eaLnBrk="1" latinLnBrk="0" hangingPunct="1"/>
                      <a:r>
                        <a:rPr lang="ar-AE" sz="2400" kern="1200" dirty="0">
                          <a:solidFill>
                            <a:schemeClr val="tx1"/>
                          </a:solidFill>
                          <a:latin typeface="+mn-lt"/>
                          <a:ea typeface="+mn-ea"/>
                          <a:cs typeface="(AH) Manal Black" pitchFamily="2" charset="-78"/>
                        </a:rPr>
                        <a:t>لَا عُطْل فِيه</a:t>
                      </a:r>
                      <a:endParaRPr lang="en-US" sz="2400" kern="1200" dirty="0">
                        <a:solidFill>
                          <a:schemeClr val="tx1"/>
                        </a:solidFill>
                        <a:latin typeface="+mn-lt"/>
                        <a:ea typeface="+mn-ea"/>
                        <a:cs typeface="(AH) Manal Black" pitchFamily="2" charset="-78"/>
                      </a:endParaRPr>
                    </a:p>
                  </a:txBody>
                  <a:tcPr marL="68583" marR="68583"/>
                </a:tc>
                <a:tc>
                  <a:txBody>
                    <a:bodyPr/>
                    <a:lstStyle/>
                    <a:p>
                      <a:pPr marL="0" algn="ctr" defTabSz="914400" rtl="1" eaLnBrk="1" latinLnBrk="0" hangingPunct="1"/>
                      <a:r>
                        <a:rPr lang="ar-AE" sz="2400" kern="1200" dirty="0">
                          <a:solidFill>
                            <a:schemeClr val="tx1"/>
                          </a:solidFill>
                          <a:latin typeface="+mn-lt"/>
                          <a:ea typeface="+mn-ea"/>
                          <a:cs typeface="(AH) Manal Black" pitchFamily="2" charset="-78"/>
                        </a:rPr>
                        <a:t>عَدم مُقاَطعة المُعلّمة وعَدم </a:t>
                      </a:r>
                    </a:p>
                    <a:p>
                      <a:pPr marL="0" algn="ctr" defTabSz="914400" rtl="1" eaLnBrk="1" latinLnBrk="0" hangingPunct="1"/>
                      <a:r>
                        <a:rPr lang="ar-AE" sz="2400" kern="1200" dirty="0">
                          <a:solidFill>
                            <a:schemeClr val="tx1"/>
                          </a:solidFill>
                          <a:latin typeface="+mn-lt"/>
                          <a:ea typeface="+mn-ea"/>
                          <a:cs typeface="(AH) Manal Black" pitchFamily="2" charset="-78"/>
                        </a:rPr>
                        <a:t>مُقاطَعة زَميلي</a:t>
                      </a:r>
                      <a:endParaRPr lang="en-US" sz="2400" kern="1200" dirty="0">
                        <a:solidFill>
                          <a:schemeClr val="tx1"/>
                        </a:solidFill>
                        <a:latin typeface="+mn-lt"/>
                        <a:ea typeface="+mn-ea"/>
                        <a:cs typeface="(AH) Manal Black" pitchFamily="2" charset="-78"/>
                      </a:endParaRPr>
                    </a:p>
                  </a:txBody>
                  <a:tcPr marL="68583" marR="68583"/>
                </a:tc>
                <a:tc>
                  <a:txBody>
                    <a:bodyPr/>
                    <a:lstStyle/>
                    <a:p>
                      <a:pPr algn="ctr"/>
                      <a:r>
                        <a:rPr lang="ar-AE" sz="2400" kern="1200" dirty="0">
                          <a:solidFill>
                            <a:schemeClr val="tx1"/>
                          </a:solidFill>
                          <a:latin typeface="+mn-lt"/>
                          <a:ea typeface="+mn-ea"/>
                          <a:cs typeface="(AH) Manal Black" pitchFamily="2" charset="-78"/>
                        </a:rPr>
                        <a:t>التّفاعُل الايجَابِي</a:t>
                      </a:r>
                    </a:p>
                    <a:p>
                      <a:pPr algn="ctr"/>
                      <a:r>
                        <a:rPr lang="ar-AE" sz="2400" kern="1200" dirty="0">
                          <a:solidFill>
                            <a:schemeClr val="tx1"/>
                          </a:solidFill>
                          <a:latin typeface="+mn-lt"/>
                          <a:ea typeface="+mn-ea"/>
                          <a:cs typeface="(AH) Manal Black" pitchFamily="2" charset="-78"/>
                        </a:rPr>
                        <a:t>ورفعُ اليد قبْل الإجَابَة</a:t>
                      </a:r>
                      <a:endParaRPr lang="en-US" sz="2400" kern="1200" dirty="0">
                        <a:solidFill>
                          <a:schemeClr val="tx1"/>
                        </a:solidFill>
                        <a:latin typeface="+mn-lt"/>
                        <a:ea typeface="+mn-ea"/>
                        <a:cs typeface="(AH) Manal Black" pitchFamily="2" charset="-78"/>
                      </a:endParaRPr>
                    </a:p>
                  </a:txBody>
                  <a:tcPr marL="68583" marR="68583"/>
                </a:tc>
                <a:tc>
                  <a:txBody>
                    <a:bodyPr/>
                    <a:lstStyle/>
                    <a:p>
                      <a:pPr algn="ctr" rtl="1"/>
                      <a:r>
                        <a:rPr lang="ar-AE" sz="2400" dirty="0">
                          <a:cs typeface="(AH) Manal Black" pitchFamily="2" charset="-78"/>
                        </a:rPr>
                        <a:t>الالْتزَامُ بالوَقتِ المُحددّ</a:t>
                      </a:r>
                      <a:endParaRPr lang="en-US" sz="2400" dirty="0">
                        <a:cs typeface="(AH) Manal Black" pitchFamily="2" charset="-78"/>
                      </a:endParaRPr>
                    </a:p>
                  </a:txBody>
                  <a:tcPr marL="68583" marR="68583"/>
                </a:tc>
                <a:extLst>
                  <a:ext uri="{0D108BD9-81ED-4DB2-BD59-A6C34878D82A}">
                    <a16:rowId xmlns:a16="http://schemas.microsoft.com/office/drawing/2014/main" val="10000"/>
                  </a:ext>
                </a:extLst>
              </a:tr>
              <a:tr h="2333625">
                <a:tc>
                  <a:txBody>
                    <a:bodyPr/>
                    <a:lstStyle/>
                    <a:p>
                      <a:pPr algn="ctr"/>
                      <a:r>
                        <a:rPr lang="ar-AE" sz="2400" kern="1200" dirty="0">
                          <a:solidFill>
                            <a:schemeClr val="tx1"/>
                          </a:solidFill>
                          <a:latin typeface="+mn-lt"/>
                          <a:ea typeface="+mn-ea"/>
                          <a:cs typeface="(AH) Manal Black" pitchFamily="2" charset="-78"/>
                        </a:rPr>
                        <a:t>أغْلِق الصّوت ولا تفْتحه إلّا</a:t>
                      </a:r>
                    </a:p>
                    <a:p>
                      <a:pPr algn="ctr"/>
                      <a:r>
                        <a:rPr lang="ar-AE" sz="2400" kern="1200" dirty="0">
                          <a:solidFill>
                            <a:schemeClr val="tx1"/>
                          </a:solidFill>
                          <a:latin typeface="+mn-lt"/>
                          <a:ea typeface="+mn-ea"/>
                          <a:cs typeface="(AH) Manal Black" pitchFamily="2" charset="-78"/>
                        </a:rPr>
                        <a:t>حين تطْلب منْك المُعلّمة فتْحَه</a:t>
                      </a:r>
                      <a:endParaRPr lang="en-US" sz="2400" kern="1200" dirty="0">
                        <a:solidFill>
                          <a:schemeClr val="tx1"/>
                        </a:solidFill>
                        <a:latin typeface="+mn-lt"/>
                        <a:ea typeface="+mn-ea"/>
                        <a:cs typeface="(AH) Manal Black" pitchFamily="2" charset="-78"/>
                      </a:endParaRPr>
                    </a:p>
                  </a:txBody>
                  <a:tcPr marL="68583" marR="68583"/>
                </a:tc>
                <a:tc>
                  <a:txBody>
                    <a:bodyPr/>
                    <a:lstStyle/>
                    <a:p>
                      <a:pPr algn="ctr"/>
                      <a:r>
                        <a:rPr lang="ar-AE" sz="2400" kern="1200" dirty="0">
                          <a:solidFill>
                            <a:schemeClr val="tx1"/>
                          </a:solidFill>
                          <a:latin typeface="+mn-lt"/>
                          <a:ea typeface="+mn-ea"/>
                          <a:cs typeface="(AH) Manal Black" pitchFamily="2" charset="-78"/>
                        </a:rPr>
                        <a:t>لا تُصوّر الشّاشة إلَا بإذن</a:t>
                      </a:r>
                      <a:endParaRPr lang="en-US" sz="2400" kern="1200" dirty="0">
                        <a:solidFill>
                          <a:schemeClr val="tx1"/>
                        </a:solidFill>
                        <a:latin typeface="+mn-lt"/>
                        <a:ea typeface="+mn-ea"/>
                        <a:cs typeface="(AH) Manal Black" pitchFamily="2" charset="-78"/>
                      </a:endParaRPr>
                    </a:p>
                  </a:txBody>
                  <a:tcPr marL="68583" marR="68583"/>
                </a:tc>
                <a:tc>
                  <a:txBody>
                    <a:bodyPr/>
                    <a:lstStyle/>
                    <a:p>
                      <a:pPr algn="ctr" rtl="1"/>
                      <a:r>
                        <a:rPr lang="ar-AE" sz="2400" kern="1200" dirty="0">
                          <a:solidFill>
                            <a:schemeClr val="tx1"/>
                          </a:solidFill>
                          <a:latin typeface="+mn-lt"/>
                          <a:ea typeface="+mn-ea"/>
                          <a:cs typeface="(AH) Manal Black" pitchFamily="2" charset="-78"/>
                        </a:rPr>
                        <a:t>احْرص عَلى الجلْسَة الصّحيحَة</a:t>
                      </a:r>
                      <a:endParaRPr lang="en-US" sz="2400" kern="1200" dirty="0">
                        <a:solidFill>
                          <a:schemeClr val="tx1"/>
                        </a:solidFill>
                        <a:latin typeface="+mn-lt"/>
                        <a:ea typeface="+mn-ea"/>
                        <a:cs typeface="(AH) Manal Black" pitchFamily="2" charset="-78"/>
                      </a:endParaRPr>
                    </a:p>
                  </a:txBody>
                  <a:tcPr marL="68583" marR="68583"/>
                </a:tc>
                <a:tc>
                  <a:txBody>
                    <a:bodyPr/>
                    <a:lstStyle/>
                    <a:p>
                      <a:pPr algn="ctr" rtl="1"/>
                      <a:r>
                        <a:rPr lang="ar-AE" sz="2400" kern="1200" dirty="0">
                          <a:solidFill>
                            <a:schemeClr val="tx1"/>
                          </a:solidFill>
                          <a:latin typeface="+mn-lt"/>
                          <a:ea typeface="+mn-ea"/>
                          <a:cs typeface="(AH) Manal Black" pitchFamily="2" charset="-78"/>
                        </a:rPr>
                        <a:t>اتّبع تعْليمَات المُعلّمة </a:t>
                      </a:r>
                      <a:endParaRPr lang="en-US" sz="2400" kern="1200" dirty="0">
                        <a:solidFill>
                          <a:schemeClr val="tx1"/>
                        </a:solidFill>
                        <a:latin typeface="+mn-lt"/>
                        <a:ea typeface="+mn-ea"/>
                        <a:cs typeface="(AH) Manal Black" pitchFamily="2" charset="-78"/>
                      </a:endParaRPr>
                    </a:p>
                  </a:txBody>
                  <a:tcPr marL="68583" marR="68583"/>
                </a:tc>
                <a:extLst>
                  <a:ext uri="{0D108BD9-81ED-4DB2-BD59-A6C34878D82A}">
                    <a16:rowId xmlns:a16="http://schemas.microsoft.com/office/drawing/2014/main" val="10001"/>
                  </a:ext>
                </a:extLst>
              </a:tr>
            </a:tbl>
          </a:graphicData>
        </a:graphic>
      </p:graphicFrame>
      <p:pic>
        <p:nvPicPr>
          <p:cNvPr id="4" name="Picture 3">
            <a:extLst>
              <a:ext uri="{FF2B5EF4-FFF2-40B4-BE49-F238E27FC236}">
                <a16:creationId xmlns:a16="http://schemas.microsoft.com/office/drawing/2014/main" id="{D286F900-09CE-4CB4-BC59-08D3D3F48A1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74108" y="3080345"/>
            <a:ext cx="126179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6B62A75-A029-49CE-952C-2AB0FC578E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92940" y="2990589"/>
            <a:ext cx="1538983" cy="10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813C373-7728-40DF-B97F-A7F956A5EE0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2040" y="2849386"/>
            <a:ext cx="1495678" cy="119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5F4A50B5-D3B0-4EB3-9544-A94F18547C7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55392" y="5033539"/>
            <a:ext cx="1493360" cy="140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a:extLst>
              <a:ext uri="{FF2B5EF4-FFF2-40B4-BE49-F238E27FC236}">
                <a16:creationId xmlns:a16="http://schemas.microsoft.com/office/drawing/2014/main" id="{D82F4B2A-3BFB-43AC-923E-3049272BE7C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30883" y="5293649"/>
            <a:ext cx="1638184" cy="1048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a:extLst>
              <a:ext uri="{FF2B5EF4-FFF2-40B4-BE49-F238E27FC236}">
                <a16:creationId xmlns:a16="http://schemas.microsoft.com/office/drawing/2014/main" id="{A0F46367-968C-434E-B1D0-93BAE1BE6D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22533" y="5272139"/>
            <a:ext cx="1638185" cy="106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DB857467-409D-43D4-9447-844F2E494B34}"/>
              </a:ext>
            </a:extLst>
          </p:cNvPr>
          <p:cNvSpPr/>
          <p:nvPr/>
        </p:nvSpPr>
        <p:spPr>
          <a:xfrm>
            <a:off x="8400571" y="3353958"/>
            <a:ext cx="551754" cy="923330"/>
          </a:xfrm>
          <a:prstGeom prst="rect">
            <a:avLst/>
          </a:prstGeom>
          <a:noFill/>
        </p:spPr>
        <p:txBody>
          <a:bodyPr wrap="none">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FF0000"/>
                  </a:solidFill>
                  <a:prstDash val="solid"/>
                </a:ln>
                <a:solidFill>
                  <a:srgbClr val="FFFF00"/>
                </a:solidFill>
                <a:effectLst>
                  <a:outerShdw blurRad="38100" dist="22860" dir="5400000" algn="tl" rotWithShape="0">
                    <a:srgbClr val="000000">
                      <a:alpha val="30000"/>
                    </a:srgbClr>
                  </a:outerShdw>
                </a:effectLst>
                <a:uLnTx/>
                <a:uFillTx/>
                <a:latin typeface="Tw Cen MT"/>
                <a:ea typeface="+mn-ea"/>
                <a:cs typeface="+mn-cs"/>
              </a:rPr>
              <a:t>2</a:t>
            </a:r>
          </a:p>
        </p:txBody>
      </p:sp>
      <p:sp>
        <p:nvSpPr>
          <p:cNvPr id="11" name="Rectangle 10">
            <a:extLst>
              <a:ext uri="{FF2B5EF4-FFF2-40B4-BE49-F238E27FC236}">
                <a16:creationId xmlns:a16="http://schemas.microsoft.com/office/drawing/2014/main" id="{E44C6867-9A1E-4C2F-97F6-F3CC54A2D8A9}"/>
              </a:ext>
            </a:extLst>
          </p:cNvPr>
          <p:cNvSpPr/>
          <p:nvPr/>
        </p:nvSpPr>
        <p:spPr>
          <a:xfrm>
            <a:off x="5548616" y="3400182"/>
            <a:ext cx="551754" cy="923330"/>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FF0000"/>
                  </a:solidFill>
                  <a:prstDash val="solid"/>
                </a:ln>
                <a:solidFill>
                  <a:srgbClr val="FFFF00"/>
                </a:solidFill>
                <a:effectLst>
                  <a:outerShdw blurRad="38100" dist="22860" dir="5400000" algn="tl" rotWithShape="0">
                    <a:srgbClr val="000000">
                      <a:alpha val="30000"/>
                    </a:srgbClr>
                  </a:outerShdw>
                </a:effectLst>
                <a:uLnTx/>
                <a:uFillTx/>
                <a:latin typeface="Tw Cen MT"/>
                <a:ea typeface="+mn-ea"/>
                <a:cs typeface="+mn-cs"/>
              </a:rPr>
              <a:t>3</a:t>
            </a:r>
          </a:p>
        </p:txBody>
      </p:sp>
      <p:sp>
        <p:nvSpPr>
          <p:cNvPr id="12" name="Rectangle 11">
            <a:extLst>
              <a:ext uri="{FF2B5EF4-FFF2-40B4-BE49-F238E27FC236}">
                <a16:creationId xmlns:a16="http://schemas.microsoft.com/office/drawing/2014/main" id="{CF9D10E3-C536-46F6-96B9-FFE6F7327B11}"/>
              </a:ext>
            </a:extLst>
          </p:cNvPr>
          <p:cNvSpPr/>
          <p:nvPr/>
        </p:nvSpPr>
        <p:spPr>
          <a:xfrm>
            <a:off x="11384389" y="3383558"/>
            <a:ext cx="551754" cy="923330"/>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FF0000"/>
                  </a:solidFill>
                  <a:prstDash val="solid"/>
                </a:ln>
                <a:solidFill>
                  <a:srgbClr val="FFFF00"/>
                </a:solidFill>
                <a:effectLst>
                  <a:outerShdw blurRad="38100" dist="22860" dir="5400000" algn="tl" rotWithShape="0">
                    <a:srgbClr val="000000">
                      <a:alpha val="30000"/>
                    </a:srgbClr>
                  </a:outerShdw>
                </a:effectLst>
                <a:uLnTx/>
                <a:uFillTx/>
                <a:latin typeface="Tw Cen MT"/>
                <a:ea typeface="+mn-ea"/>
                <a:cs typeface="+mn-cs"/>
              </a:rPr>
              <a:t>1</a:t>
            </a:r>
          </a:p>
        </p:txBody>
      </p:sp>
      <p:sp>
        <p:nvSpPr>
          <p:cNvPr id="13" name="Rectangle 12">
            <a:extLst>
              <a:ext uri="{FF2B5EF4-FFF2-40B4-BE49-F238E27FC236}">
                <a16:creationId xmlns:a16="http://schemas.microsoft.com/office/drawing/2014/main" id="{16C52BD2-B853-49A1-BF5B-27E5A98710F6}"/>
              </a:ext>
            </a:extLst>
          </p:cNvPr>
          <p:cNvSpPr/>
          <p:nvPr/>
        </p:nvSpPr>
        <p:spPr>
          <a:xfrm>
            <a:off x="5616340" y="5734542"/>
            <a:ext cx="551754" cy="923330"/>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FF0000"/>
                  </a:solidFill>
                  <a:prstDash val="solid"/>
                </a:ln>
                <a:solidFill>
                  <a:srgbClr val="FFFF00"/>
                </a:solidFill>
                <a:effectLst>
                  <a:outerShdw blurRad="38100" dist="22860" dir="5400000" algn="tl" rotWithShape="0">
                    <a:srgbClr val="000000">
                      <a:alpha val="30000"/>
                    </a:srgbClr>
                  </a:outerShdw>
                </a:effectLst>
                <a:uLnTx/>
                <a:uFillTx/>
                <a:latin typeface="Tw Cen MT"/>
                <a:ea typeface="+mn-ea"/>
                <a:cs typeface="+mn-cs"/>
              </a:rPr>
              <a:t>7</a:t>
            </a:r>
          </a:p>
        </p:txBody>
      </p:sp>
      <p:sp>
        <p:nvSpPr>
          <p:cNvPr id="14" name="Rectangle 13">
            <a:extLst>
              <a:ext uri="{FF2B5EF4-FFF2-40B4-BE49-F238E27FC236}">
                <a16:creationId xmlns:a16="http://schemas.microsoft.com/office/drawing/2014/main" id="{1FCF8F17-C188-484B-B3B0-DA8F543A1C09}"/>
              </a:ext>
            </a:extLst>
          </p:cNvPr>
          <p:cNvSpPr/>
          <p:nvPr/>
        </p:nvSpPr>
        <p:spPr>
          <a:xfrm>
            <a:off x="11384389" y="5734542"/>
            <a:ext cx="551754" cy="923330"/>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FF0000"/>
                  </a:solidFill>
                  <a:prstDash val="solid"/>
                </a:ln>
                <a:solidFill>
                  <a:srgbClr val="FFFF00"/>
                </a:solidFill>
                <a:effectLst>
                  <a:outerShdw blurRad="38100" dist="22860" dir="5400000" algn="tl" rotWithShape="0">
                    <a:srgbClr val="000000">
                      <a:alpha val="30000"/>
                    </a:srgbClr>
                  </a:outerShdw>
                </a:effectLst>
                <a:uLnTx/>
                <a:uFillTx/>
                <a:latin typeface="Tw Cen MT"/>
                <a:ea typeface="+mn-ea"/>
                <a:cs typeface="+mn-cs"/>
              </a:rPr>
              <a:t>5</a:t>
            </a:r>
          </a:p>
        </p:txBody>
      </p:sp>
      <p:sp>
        <p:nvSpPr>
          <p:cNvPr id="15" name="Rectangle 14">
            <a:extLst>
              <a:ext uri="{FF2B5EF4-FFF2-40B4-BE49-F238E27FC236}">
                <a16:creationId xmlns:a16="http://schemas.microsoft.com/office/drawing/2014/main" id="{DCEBCA0C-F115-4A40-9CE0-094F170AF50F}"/>
              </a:ext>
            </a:extLst>
          </p:cNvPr>
          <p:cNvSpPr/>
          <p:nvPr/>
        </p:nvSpPr>
        <p:spPr>
          <a:xfrm>
            <a:off x="8400571" y="5704480"/>
            <a:ext cx="551754" cy="923330"/>
          </a:xfrm>
          <a:prstGeom prst="rect">
            <a:avLst/>
          </a:prstGeom>
          <a:noFill/>
        </p:spPr>
        <p:txBody>
          <a:bodyPr wrap="none">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FF0000"/>
                  </a:solidFill>
                  <a:prstDash val="solid"/>
                </a:ln>
                <a:solidFill>
                  <a:srgbClr val="FFFF00"/>
                </a:solidFill>
                <a:effectLst>
                  <a:outerShdw blurRad="38100" dist="22860" dir="5400000" algn="tl" rotWithShape="0">
                    <a:srgbClr val="000000">
                      <a:alpha val="30000"/>
                    </a:srgbClr>
                  </a:outerShdw>
                </a:effectLst>
                <a:uLnTx/>
                <a:uFillTx/>
                <a:latin typeface="Tw Cen MT"/>
                <a:ea typeface="+mn-ea"/>
                <a:cs typeface="+mn-cs"/>
              </a:rPr>
              <a:t>6</a:t>
            </a:r>
          </a:p>
        </p:txBody>
      </p:sp>
      <p:pic>
        <p:nvPicPr>
          <p:cNvPr id="16" name="Picture 19" descr="A picture containing sitting, table, holding, game&#10;&#10;Description automatically generated">
            <a:extLst>
              <a:ext uri="{FF2B5EF4-FFF2-40B4-BE49-F238E27FC236}">
                <a16:creationId xmlns:a16="http://schemas.microsoft.com/office/drawing/2014/main" id="{988CD3E3-67C2-4218-B1E3-09A61595FE3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6090" y="3001783"/>
            <a:ext cx="1337343" cy="119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E8983F08-F761-406C-91B2-A71EBB31A347}"/>
              </a:ext>
            </a:extLst>
          </p:cNvPr>
          <p:cNvSpPr/>
          <p:nvPr/>
        </p:nvSpPr>
        <p:spPr>
          <a:xfrm>
            <a:off x="2682806" y="3400182"/>
            <a:ext cx="551754" cy="923330"/>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FF0000"/>
                  </a:solidFill>
                  <a:prstDash val="solid"/>
                </a:ln>
                <a:solidFill>
                  <a:srgbClr val="FFFF00"/>
                </a:solidFill>
                <a:effectLst>
                  <a:outerShdw blurRad="38100" dist="22860" dir="5400000" algn="tl" rotWithShape="0">
                    <a:srgbClr val="000000">
                      <a:alpha val="30000"/>
                    </a:srgbClr>
                  </a:outerShdw>
                </a:effectLst>
                <a:uLnTx/>
                <a:uFillTx/>
                <a:latin typeface="Tw Cen MT"/>
                <a:ea typeface="+mn-ea"/>
                <a:cs typeface="+mn-cs"/>
              </a:rPr>
              <a:t>4</a:t>
            </a:r>
          </a:p>
        </p:txBody>
      </p:sp>
      <p:sp>
        <p:nvSpPr>
          <p:cNvPr id="18" name="Rectangle 17">
            <a:extLst>
              <a:ext uri="{FF2B5EF4-FFF2-40B4-BE49-F238E27FC236}">
                <a16:creationId xmlns:a16="http://schemas.microsoft.com/office/drawing/2014/main" id="{6ACFF92E-75FE-444A-97C7-102DC91FE91F}"/>
              </a:ext>
            </a:extLst>
          </p:cNvPr>
          <p:cNvSpPr/>
          <p:nvPr/>
        </p:nvSpPr>
        <p:spPr>
          <a:xfrm>
            <a:off x="2698849" y="5712299"/>
            <a:ext cx="401793" cy="923330"/>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FF0000"/>
                  </a:solidFill>
                  <a:prstDash val="solid"/>
                </a:ln>
                <a:solidFill>
                  <a:srgbClr val="FFFF00"/>
                </a:solidFill>
                <a:effectLst>
                  <a:outerShdw blurRad="38100" dist="22860" dir="5400000" algn="tl" rotWithShape="0">
                    <a:srgbClr val="000000">
                      <a:alpha val="30000"/>
                    </a:srgbClr>
                  </a:outerShdw>
                </a:effectLst>
                <a:uLnTx/>
                <a:uFillTx/>
                <a:latin typeface="Tw Cen MT"/>
                <a:ea typeface="+mn-ea"/>
                <a:cs typeface="+mn-cs"/>
              </a:rPr>
              <a:t>8</a:t>
            </a:r>
          </a:p>
        </p:txBody>
      </p:sp>
      <p:pic>
        <p:nvPicPr>
          <p:cNvPr id="19" name="Picture 22">
            <a:extLst>
              <a:ext uri="{FF2B5EF4-FFF2-40B4-BE49-F238E27FC236}">
                <a16:creationId xmlns:a16="http://schemas.microsoft.com/office/drawing/2014/main" id="{D73055CE-1939-4083-9F3C-A65841C3258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77366" y="5335407"/>
            <a:ext cx="1616067" cy="92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18204802-08B4-4E83-8A06-7D599761E1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3385" y="1315510"/>
            <a:ext cx="3465230" cy="5429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a:extLst>
              <a:ext uri="{FF2B5EF4-FFF2-40B4-BE49-F238E27FC236}">
                <a16:creationId xmlns:a16="http://schemas.microsoft.com/office/drawing/2014/main" id="{3D02A48A-94FF-44C4-9D45-4CA1AB28597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0874" y="154239"/>
            <a:ext cx="1325963" cy="15765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0CC36618-D687-40B6-B950-B62CB1269E9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93151" y="4986580"/>
            <a:ext cx="1910694" cy="926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991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4C0E2-C26E-49CA-9F97-7D14FB284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Shape, rectangle&#10;&#10;Description automatically generated">
            <a:extLst>
              <a:ext uri="{FF2B5EF4-FFF2-40B4-BE49-F238E27FC236}">
                <a16:creationId xmlns:a16="http://schemas.microsoft.com/office/drawing/2014/main" id="{36DE6178-A85E-48D4-8016-1138A3CF9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262" y="5776814"/>
            <a:ext cx="5705475" cy="1343406"/>
          </a:xfrm>
          <a:prstGeom prst="rect">
            <a:avLst/>
          </a:prstGeom>
        </p:spPr>
      </p:pic>
      <p:pic>
        <p:nvPicPr>
          <p:cNvPr id="12" name="Picture 11" descr="Shape, square&#10;&#10;Description automatically generated">
            <a:extLst>
              <a:ext uri="{FF2B5EF4-FFF2-40B4-BE49-F238E27FC236}">
                <a16:creationId xmlns:a16="http://schemas.microsoft.com/office/drawing/2014/main" id="{0291E273-5413-4918-8EBE-92C41376C1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805" y="0"/>
            <a:ext cx="12900808" cy="7258448"/>
          </a:xfrm>
          <a:prstGeom prst="rect">
            <a:avLst/>
          </a:prstGeom>
        </p:spPr>
      </p:pic>
      <p:sp>
        <p:nvSpPr>
          <p:cNvPr id="2" name="Rectangle 1">
            <a:extLst>
              <a:ext uri="{FF2B5EF4-FFF2-40B4-BE49-F238E27FC236}">
                <a16:creationId xmlns:a16="http://schemas.microsoft.com/office/drawing/2014/main" id="{251AEDF5-E663-4A4C-87F2-CB0D1D7B9515}"/>
              </a:ext>
            </a:extLst>
          </p:cNvPr>
          <p:cNvSpPr/>
          <p:nvPr/>
        </p:nvSpPr>
        <p:spPr>
          <a:xfrm>
            <a:off x="1900566" y="418736"/>
            <a:ext cx="1619354" cy="523220"/>
          </a:xfrm>
          <a:prstGeom prst="rect">
            <a:avLst/>
          </a:prstGeom>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a:r>
              <a:rPr lang="ar-AE" sz="2800" b="0" cap="none" spc="0" dirty="0">
                <a:ln w="0"/>
                <a:solidFill>
                  <a:schemeClr val="tx1"/>
                </a:solidFill>
                <a:effectLst>
                  <a:outerShdw blurRad="38100" dist="19050" dir="2700000" algn="tl" rotWithShape="0">
                    <a:schemeClr val="dk1">
                      <a:alpha val="40000"/>
                    </a:schemeClr>
                  </a:outerShdw>
                </a:effectLst>
              </a:rPr>
              <a:t>نشَاط تعَاوُني</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AFAA3D64-14A3-4F06-ACE0-0B0BDBB29384}"/>
              </a:ext>
            </a:extLst>
          </p:cNvPr>
          <p:cNvSpPr/>
          <p:nvPr/>
        </p:nvSpPr>
        <p:spPr>
          <a:xfrm>
            <a:off x="9942140" y="1025004"/>
            <a:ext cx="569387"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lIns="91440" tIns="45720" rIns="91440" bIns="45720">
            <a:spAutoFit/>
          </a:bodyPr>
          <a:lstStyle/>
          <a:p>
            <a:pPr algn="ctr"/>
            <a:r>
              <a:rPr lang="ar-AE" sz="5400" b="0" cap="none" spc="0" dirty="0">
                <a:ln w="0"/>
                <a:solidFill>
                  <a:schemeClr val="tx1"/>
                </a:solidFill>
                <a:effectLst>
                  <a:outerShdw blurRad="38100" dist="19050" dir="2700000" algn="tl" rotWithShape="0">
                    <a:schemeClr val="dk1">
                      <a:alpha val="40000"/>
                    </a:schemeClr>
                  </a:outerShdw>
                </a:effectLst>
              </a:rPr>
              <a:t>4</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8" name="TextBox 17">
            <a:extLst>
              <a:ext uri="{FF2B5EF4-FFF2-40B4-BE49-F238E27FC236}">
                <a16:creationId xmlns:a16="http://schemas.microsoft.com/office/drawing/2014/main" id="{692B252B-7EC4-4E2E-8601-E0AA60616A1D}"/>
              </a:ext>
            </a:extLst>
          </p:cNvPr>
          <p:cNvSpPr txBox="1"/>
          <p:nvPr/>
        </p:nvSpPr>
        <p:spPr>
          <a:xfrm>
            <a:off x="1911399" y="1572852"/>
            <a:ext cx="7797227" cy="378565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r"/>
            <a:r>
              <a:rPr lang="ar-AE" sz="4000" dirty="0">
                <a:latin typeface="Arabic Typesetting" panose="03020402040406030203" pitchFamily="66" charset="-78"/>
                <a:cs typeface="Arabic Typesetting" panose="03020402040406030203" pitchFamily="66" charset="-78"/>
              </a:rPr>
              <a:t>مَا رأيُك في المَواقِف التّالية:</a:t>
            </a:r>
          </a:p>
          <a:p>
            <a:pPr algn="r"/>
            <a:r>
              <a:rPr lang="ar-AE" sz="4000" dirty="0">
                <a:latin typeface="Arabic Typesetting" panose="03020402040406030203" pitchFamily="66" charset="-78"/>
                <a:cs typeface="Arabic Typesetting" panose="03020402040406030203" pitchFamily="66" charset="-78"/>
              </a:rPr>
              <a:t>1-يُؤجّلُ التّوبَة لأنّه يقُول أنّ موعِدُ السّاعة بعِيد.</a:t>
            </a:r>
          </a:p>
          <a:p>
            <a:pPr algn="r"/>
            <a:r>
              <a:rPr lang="ar-AE" sz="4000" dirty="0">
                <a:latin typeface="Arabic Typesetting" panose="03020402040406030203" pitchFamily="66" charset="-78"/>
                <a:cs typeface="Arabic Typesetting" panose="03020402040406030203" pitchFamily="66" charset="-78"/>
              </a:rPr>
              <a:t>2-يُصلّي فقَط يَوم الجُمْعَة خشْيَة أن تُكون يَوم القِيامَة.</a:t>
            </a:r>
          </a:p>
          <a:p>
            <a:pPr algn="r"/>
            <a:r>
              <a:rPr lang="ar-AE" sz="4000" dirty="0">
                <a:latin typeface="Arabic Typesetting" panose="03020402040406030203" pitchFamily="66" charset="-78"/>
                <a:cs typeface="Arabic Typesetting" panose="03020402040406030203" pitchFamily="66" charset="-78"/>
              </a:rPr>
              <a:t>3-يرْتكبُ المعَاصي ويقُول حينَ أكْبُر أتُوب.</a:t>
            </a:r>
          </a:p>
          <a:p>
            <a:pPr algn="r"/>
            <a:r>
              <a:rPr lang="ar-AE" sz="4000" dirty="0">
                <a:latin typeface="Arabic Typesetting" panose="03020402040406030203" pitchFamily="66" charset="-78"/>
                <a:cs typeface="Arabic Typesetting" panose="03020402040406030203" pitchFamily="66" charset="-78"/>
              </a:rPr>
              <a:t>4-تتحدّثُ عَن كُل ِ مَاتعْرِفهُ ومَا لَا تعْرِفُه لِتُظهر أمَام زميلَاتِها أنّها تعلمُ كَل شيء.</a:t>
            </a:r>
            <a:endParaRPr lang="en-US" sz="4000" dirty="0">
              <a:latin typeface="Arabic Typesetting" panose="03020402040406030203" pitchFamily="66" charset="-78"/>
              <a:cs typeface="Arabic Typesetting" panose="03020402040406030203" pitchFamily="66" charset="-78"/>
            </a:endParaRPr>
          </a:p>
        </p:txBody>
      </p:sp>
      <p:sp>
        <p:nvSpPr>
          <p:cNvPr id="5" name="TextBox 4">
            <a:extLst>
              <a:ext uri="{FF2B5EF4-FFF2-40B4-BE49-F238E27FC236}">
                <a16:creationId xmlns:a16="http://schemas.microsoft.com/office/drawing/2014/main" id="{0022D2F9-C0B3-494D-8574-5ABD95AA4457}"/>
              </a:ext>
            </a:extLst>
          </p:cNvPr>
          <p:cNvSpPr txBox="1"/>
          <p:nvPr/>
        </p:nvSpPr>
        <p:spPr>
          <a:xfrm>
            <a:off x="1444286" y="5427790"/>
            <a:ext cx="7797227" cy="863027"/>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370377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4" name="Picture 2" descr="Alif">
            <a:extLst>
              <a:ext uri="{FF2B5EF4-FFF2-40B4-BE49-F238E27FC236}">
                <a16:creationId xmlns:a16="http://schemas.microsoft.com/office/drawing/2014/main" id="{3D80B136-F33E-43C5-998F-F404CEAEFF6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000" b="90000" l="10000" r="90000">
                        <a14:foregroundMark x1="70125" y1="8000" x2="64125" y2="13111"/>
                        <a14:foregroundMark x1="64125" y1="13111" x2="64125" y2="13333"/>
                        <a14:backgroundMark x1="36250" y1="52889" x2="26375" y2="62222"/>
                        <a14:backgroundMark x1="44750" y1="26667" x2="36875" y2="21556"/>
                        <a14:backgroundMark x1="36875" y1="21556" x2="34875" y2="21556"/>
                        <a14:backgroundMark x1="30875" y1="22889" x2="24625" y2="30889"/>
                        <a14:backgroundMark x1="24625" y1="30889" x2="21250" y2="42000"/>
                        <a14:backgroundMark x1="21250" y1="42000" x2="22750" y2="52000"/>
                        <a14:backgroundMark x1="33875" y1="39778" x2="25875" y2="53111"/>
                        <a14:backgroundMark x1="21000" y1="54667" x2="24000" y2="64444"/>
                        <a14:backgroundMark x1="24000" y1="64444" x2="30500" y2="69556"/>
                        <a14:backgroundMark x1="30500" y1="69556" x2="31250" y2="69556"/>
                        <a14:backgroundMark x1="44250" y1="76444" x2="43250" y2="65333"/>
                        <a14:backgroundMark x1="43250" y1="65333" x2="43250" y2="65333"/>
                        <a14:backgroundMark x1="42375" y1="60667" x2="53250" y2="69333"/>
                        <a14:backgroundMark x1="60625" y1="64000" x2="56750" y2="74000"/>
                        <a14:backgroundMark x1="56750" y1="74000" x2="55875" y2="74444"/>
                        <a14:backgroundMark x1="64750" y1="60000" x2="70375" y2="66667"/>
                        <a14:backgroundMark x1="70375" y1="66667" x2="71625" y2="69556"/>
                        <a14:backgroundMark x1="72750" y1="69333" x2="65500" y2="76444"/>
                        <a14:backgroundMark x1="65500" y1="76444" x2="61875" y2="76444"/>
                        <a14:backgroundMark x1="74875" y1="66222" x2="77500" y2="54444"/>
                        <a14:backgroundMark x1="77500" y1="54444" x2="66875" y2="34222"/>
                        <a14:backgroundMark x1="70125" y1="30889" x2="78000" y2="37111"/>
                        <a14:backgroundMark x1="78000" y1="37111" x2="82125" y2="48000"/>
                        <a14:backgroundMark x1="82125" y1="48000" x2="80625" y2="60222"/>
                        <a14:backgroundMark x1="80625" y1="60222" x2="79750" y2="62222"/>
                        <a14:backgroundMark x1="58750" y1="24667" x2="52375" y2="22222"/>
                      </a14:backgroundRemoval>
                    </a14:imgEffect>
                  </a14:imgLayer>
                </a14:imgProps>
              </a:ext>
              <a:ext uri="{28A0092B-C50C-407E-A947-70E740481C1C}">
                <a14:useLocalDpi xmlns:a14="http://schemas.microsoft.com/office/drawing/2010/main" val="0"/>
              </a:ext>
            </a:extLst>
          </a:blip>
          <a:srcRect l="25273" r="24492" b="20582"/>
          <a:stretch/>
        </p:blipFill>
        <p:spPr bwMode="auto">
          <a:xfrm rot="19841883" flipH="1">
            <a:off x="114740" y="80106"/>
            <a:ext cx="1292153" cy="11490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i Bee">
            <a:extLst>
              <a:ext uri="{FF2B5EF4-FFF2-40B4-BE49-F238E27FC236}">
                <a16:creationId xmlns:a16="http://schemas.microsoft.com/office/drawing/2014/main" id="{1DE8BE3D-29DE-4E8C-80E8-357A62C10F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839" y="6054629"/>
            <a:ext cx="803371" cy="803371"/>
          </a:xfrm>
          <a:prstGeom prst="rect">
            <a:avLst/>
          </a:prstGeom>
        </p:spPr>
      </p:pic>
      <p:sp>
        <p:nvSpPr>
          <p:cNvPr id="9" name="Rectangle 8">
            <a:extLst>
              <a:ext uri="{FF2B5EF4-FFF2-40B4-BE49-F238E27FC236}">
                <a16:creationId xmlns:a16="http://schemas.microsoft.com/office/drawing/2014/main" id="{E865A099-AF08-49BE-AB1C-E9B4EBBE180C}"/>
              </a:ext>
            </a:extLst>
          </p:cNvPr>
          <p:cNvSpPr/>
          <p:nvPr/>
        </p:nvSpPr>
        <p:spPr>
          <a:xfrm>
            <a:off x="8471320" y="181998"/>
            <a:ext cx="3598657" cy="92333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91440" tIns="45720" rIns="91440" bIns="45720">
            <a:spAutoFit/>
          </a:bodyPr>
          <a:lstStyle/>
          <a:p>
            <a:pPr algn="ct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31" name="Picture 30" descr="Shape, square&#10;&#10;Description automatically generated">
            <a:extLst>
              <a:ext uri="{FF2B5EF4-FFF2-40B4-BE49-F238E27FC236}">
                <a16:creationId xmlns:a16="http://schemas.microsoft.com/office/drawing/2014/main" id="{C977741C-CE71-4E45-B4C2-CEB6247768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840" y="392066"/>
            <a:ext cx="13062933" cy="6960764"/>
          </a:xfrm>
          <a:prstGeom prst="rect">
            <a:avLst/>
          </a:prstGeom>
        </p:spPr>
      </p:pic>
      <p:pic>
        <p:nvPicPr>
          <p:cNvPr id="3" name="Picture 2">
            <a:extLst>
              <a:ext uri="{FF2B5EF4-FFF2-40B4-BE49-F238E27FC236}">
                <a16:creationId xmlns:a16="http://schemas.microsoft.com/office/drawing/2014/main" id="{C3C656A5-5331-4046-8F2B-97025A47E049}"/>
              </a:ext>
            </a:extLst>
          </p:cNvPr>
          <p:cNvPicPr>
            <a:picLocks noChangeAspect="1"/>
          </p:cNvPicPr>
          <p:nvPr/>
        </p:nvPicPr>
        <p:blipFill>
          <a:blip r:embed="rId7"/>
          <a:stretch>
            <a:fillRect/>
          </a:stretch>
        </p:blipFill>
        <p:spPr>
          <a:xfrm>
            <a:off x="9384823" y="354604"/>
            <a:ext cx="1771650" cy="600075"/>
          </a:xfrm>
          <a:prstGeom prst="rect">
            <a:avLst/>
          </a:prstGeom>
          <a:ln w="88900" cap="sq" cmpd="thickThin">
            <a:solidFill>
              <a:srgbClr val="000000"/>
            </a:solidFill>
            <a:prstDash val="solid"/>
            <a:miter lim="800000"/>
          </a:ln>
          <a:effectLst>
            <a:innerShdw blurRad="76200">
              <a:srgbClr val="000000"/>
            </a:innerShdw>
          </a:effectLst>
        </p:spPr>
      </p:pic>
      <p:pic>
        <p:nvPicPr>
          <p:cNvPr id="13" name="Picture 12" descr="Shape, rectangle&#10;&#10;Description automatically generated">
            <a:extLst>
              <a:ext uri="{FF2B5EF4-FFF2-40B4-BE49-F238E27FC236}">
                <a16:creationId xmlns:a16="http://schemas.microsoft.com/office/drawing/2014/main" id="{32AA958C-707A-41F1-93D0-6C97BE5FCC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2576" y="22520"/>
            <a:ext cx="3138944" cy="739093"/>
          </a:xfrm>
          <a:prstGeom prst="rect">
            <a:avLst/>
          </a:prstGeom>
        </p:spPr>
      </p:pic>
      <p:sp>
        <p:nvSpPr>
          <p:cNvPr id="5" name="Rectangle 4">
            <a:extLst>
              <a:ext uri="{FF2B5EF4-FFF2-40B4-BE49-F238E27FC236}">
                <a16:creationId xmlns:a16="http://schemas.microsoft.com/office/drawing/2014/main" id="{AB018BA9-DD3B-4B77-8C74-08997D74578D}"/>
              </a:ext>
            </a:extLst>
          </p:cNvPr>
          <p:cNvSpPr/>
          <p:nvPr/>
        </p:nvSpPr>
        <p:spPr>
          <a:xfrm>
            <a:off x="898656" y="154549"/>
            <a:ext cx="3754751" cy="400110"/>
          </a:xfrm>
          <a:prstGeom prst="rect">
            <a:avLst/>
          </a:prstGeom>
          <a:noFill/>
        </p:spPr>
        <p:txBody>
          <a:bodyPr wrap="square" lIns="91440" tIns="45720" rIns="91440" bIns="45720">
            <a:spAutoFit/>
          </a:bodyPr>
          <a:lstStyle/>
          <a:p>
            <a:pPr algn="ctr"/>
            <a:r>
              <a:rPr lang="ar-AE" sz="2000" b="0" cap="none" spc="0" dirty="0">
                <a:ln w="0"/>
                <a:solidFill>
                  <a:schemeClr val="tx1"/>
                </a:solidFill>
                <a:effectLst>
                  <a:outerShdw blurRad="38100" dist="19050" dir="2700000" algn="tl" rotWithShape="0">
                    <a:schemeClr val="dk1">
                      <a:alpha val="40000"/>
                    </a:schemeClr>
                  </a:outerShdw>
                </a:effectLst>
              </a:rPr>
              <a:t>يُبيّن عَلامَاتُ قِيام السّاعَة</a:t>
            </a:r>
          </a:p>
        </p:txBody>
      </p:sp>
      <p:pic>
        <p:nvPicPr>
          <p:cNvPr id="12" name="Picture 11">
            <a:extLst>
              <a:ext uri="{FF2B5EF4-FFF2-40B4-BE49-F238E27FC236}">
                <a16:creationId xmlns:a16="http://schemas.microsoft.com/office/drawing/2014/main" id="{E7ABDC58-54FA-408C-972D-85B359BA8533}"/>
              </a:ext>
            </a:extLst>
          </p:cNvPr>
          <p:cNvPicPr>
            <a:picLocks noChangeAspect="1"/>
          </p:cNvPicPr>
          <p:nvPr/>
        </p:nvPicPr>
        <p:blipFill>
          <a:blip r:embed="rId9"/>
          <a:stretch>
            <a:fillRect/>
          </a:stretch>
        </p:blipFill>
        <p:spPr>
          <a:xfrm>
            <a:off x="2152311" y="1509327"/>
            <a:ext cx="8376630" cy="890093"/>
          </a:xfrm>
          <a:prstGeom prst="rect">
            <a:avLst/>
          </a:prstGeom>
        </p:spPr>
      </p:pic>
      <p:pic>
        <p:nvPicPr>
          <p:cNvPr id="15" name="Picture 14">
            <a:extLst>
              <a:ext uri="{FF2B5EF4-FFF2-40B4-BE49-F238E27FC236}">
                <a16:creationId xmlns:a16="http://schemas.microsoft.com/office/drawing/2014/main" id="{21C8F34F-2AF9-425B-964E-DF667C52D2E0}"/>
              </a:ext>
            </a:extLst>
          </p:cNvPr>
          <p:cNvPicPr>
            <a:picLocks noChangeAspect="1"/>
          </p:cNvPicPr>
          <p:nvPr/>
        </p:nvPicPr>
        <p:blipFill>
          <a:blip r:embed="rId10"/>
          <a:stretch>
            <a:fillRect/>
          </a:stretch>
        </p:blipFill>
        <p:spPr>
          <a:xfrm>
            <a:off x="2205037" y="2354634"/>
            <a:ext cx="7781925" cy="175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BFBDC63A-66EF-4323-87F0-739E3D2AFF1A}"/>
              </a:ext>
            </a:extLst>
          </p:cNvPr>
          <p:cNvPicPr>
            <a:picLocks noChangeAspect="1"/>
          </p:cNvPicPr>
          <p:nvPr/>
        </p:nvPicPr>
        <p:blipFill>
          <a:blip r:embed="rId11"/>
          <a:stretch>
            <a:fillRect/>
          </a:stretch>
        </p:blipFill>
        <p:spPr>
          <a:xfrm>
            <a:off x="6501627" y="4162013"/>
            <a:ext cx="2057400" cy="485775"/>
          </a:xfrm>
          <a:prstGeom prst="rect">
            <a:avLst/>
          </a:prstGeom>
        </p:spPr>
      </p:pic>
      <p:pic>
        <p:nvPicPr>
          <p:cNvPr id="19" name="Picture 18">
            <a:extLst>
              <a:ext uri="{FF2B5EF4-FFF2-40B4-BE49-F238E27FC236}">
                <a16:creationId xmlns:a16="http://schemas.microsoft.com/office/drawing/2014/main" id="{FF32B618-EC64-494E-B482-313A19F0FCD7}"/>
              </a:ext>
            </a:extLst>
          </p:cNvPr>
          <p:cNvPicPr>
            <a:picLocks noChangeAspect="1"/>
          </p:cNvPicPr>
          <p:nvPr/>
        </p:nvPicPr>
        <p:blipFill>
          <a:blip r:embed="rId12"/>
          <a:stretch>
            <a:fillRect/>
          </a:stretch>
        </p:blipFill>
        <p:spPr>
          <a:xfrm>
            <a:off x="3472676" y="4167298"/>
            <a:ext cx="3028950" cy="561975"/>
          </a:xfrm>
          <a:prstGeom prst="rect">
            <a:avLst/>
          </a:prstGeom>
        </p:spPr>
      </p:pic>
      <p:pic>
        <p:nvPicPr>
          <p:cNvPr id="21" name="Picture 20">
            <a:extLst>
              <a:ext uri="{FF2B5EF4-FFF2-40B4-BE49-F238E27FC236}">
                <a16:creationId xmlns:a16="http://schemas.microsoft.com/office/drawing/2014/main" id="{7F562E54-9097-4BD8-868F-73C4708A06CD}"/>
              </a:ext>
            </a:extLst>
          </p:cNvPr>
          <p:cNvPicPr>
            <a:picLocks noChangeAspect="1"/>
          </p:cNvPicPr>
          <p:nvPr/>
        </p:nvPicPr>
        <p:blipFill>
          <a:blip r:embed="rId13"/>
          <a:stretch>
            <a:fillRect/>
          </a:stretch>
        </p:blipFill>
        <p:spPr>
          <a:xfrm>
            <a:off x="2152311" y="4729273"/>
            <a:ext cx="7941600" cy="15276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9149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4" name="Picture 2" descr="Alif">
            <a:extLst>
              <a:ext uri="{FF2B5EF4-FFF2-40B4-BE49-F238E27FC236}">
                <a16:creationId xmlns:a16="http://schemas.microsoft.com/office/drawing/2014/main" id="{3D80B136-F33E-43C5-998F-F404CEAEFF6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000" b="90000" l="10000" r="90000">
                        <a14:foregroundMark x1="70125" y1="8000" x2="64125" y2="13111"/>
                        <a14:foregroundMark x1="64125" y1="13111" x2="64125" y2="13333"/>
                        <a14:backgroundMark x1="36250" y1="52889" x2="26375" y2="62222"/>
                        <a14:backgroundMark x1="44750" y1="26667" x2="36875" y2="21556"/>
                        <a14:backgroundMark x1="36875" y1="21556" x2="34875" y2="21556"/>
                        <a14:backgroundMark x1="30875" y1="22889" x2="24625" y2="30889"/>
                        <a14:backgroundMark x1="24625" y1="30889" x2="21250" y2="42000"/>
                        <a14:backgroundMark x1="21250" y1="42000" x2="22750" y2="52000"/>
                        <a14:backgroundMark x1="33875" y1="39778" x2="25875" y2="53111"/>
                        <a14:backgroundMark x1="21000" y1="54667" x2="24000" y2="64444"/>
                        <a14:backgroundMark x1="24000" y1="64444" x2="30500" y2="69556"/>
                        <a14:backgroundMark x1="30500" y1="69556" x2="31250" y2="69556"/>
                        <a14:backgroundMark x1="44250" y1="76444" x2="43250" y2="65333"/>
                        <a14:backgroundMark x1="43250" y1="65333" x2="43250" y2="65333"/>
                        <a14:backgroundMark x1="42375" y1="60667" x2="53250" y2="69333"/>
                        <a14:backgroundMark x1="60625" y1="64000" x2="56750" y2="74000"/>
                        <a14:backgroundMark x1="56750" y1="74000" x2="55875" y2="74444"/>
                        <a14:backgroundMark x1="64750" y1="60000" x2="70375" y2="66667"/>
                        <a14:backgroundMark x1="70375" y1="66667" x2="71625" y2="69556"/>
                        <a14:backgroundMark x1="72750" y1="69333" x2="65500" y2="76444"/>
                        <a14:backgroundMark x1="65500" y1="76444" x2="61875" y2="76444"/>
                        <a14:backgroundMark x1="74875" y1="66222" x2="77500" y2="54444"/>
                        <a14:backgroundMark x1="77500" y1="54444" x2="66875" y2="34222"/>
                        <a14:backgroundMark x1="70125" y1="30889" x2="78000" y2="37111"/>
                        <a14:backgroundMark x1="78000" y1="37111" x2="82125" y2="48000"/>
                        <a14:backgroundMark x1="82125" y1="48000" x2="80625" y2="60222"/>
                        <a14:backgroundMark x1="80625" y1="60222" x2="79750" y2="62222"/>
                        <a14:backgroundMark x1="58750" y1="24667" x2="52375" y2="22222"/>
                      </a14:backgroundRemoval>
                    </a14:imgEffect>
                  </a14:imgLayer>
                </a14:imgProps>
              </a:ext>
              <a:ext uri="{28A0092B-C50C-407E-A947-70E740481C1C}">
                <a14:useLocalDpi xmlns:a14="http://schemas.microsoft.com/office/drawing/2010/main" val="0"/>
              </a:ext>
            </a:extLst>
          </a:blip>
          <a:srcRect l="25273" r="24492" b="20582"/>
          <a:stretch/>
        </p:blipFill>
        <p:spPr bwMode="auto">
          <a:xfrm rot="19841883" flipH="1">
            <a:off x="44163" y="-97447"/>
            <a:ext cx="1292153" cy="11490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i Bee">
            <a:extLst>
              <a:ext uri="{FF2B5EF4-FFF2-40B4-BE49-F238E27FC236}">
                <a16:creationId xmlns:a16="http://schemas.microsoft.com/office/drawing/2014/main" id="{1DE8BE3D-29DE-4E8C-80E8-357A62C10F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103" y="4274387"/>
            <a:ext cx="803371" cy="803371"/>
          </a:xfrm>
          <a:prstGeom prst="rect">
            <a:avLst/>
          </a:prstGeom>
        </p:spPr>
      </p:pic>
      <p:sp>
        <p:nvSpPr>
          <p:cNvPr id="9" name="Rectangle 8">
            <a:extLst>
              <a:ext uri="{FF2B5EF4-FFF2-40B4-BE49-F238E27FC236}">
                <a16:creationId xmlns:a16="http://schemas.microsoft.com/office/drawing/2014/main" id="{E865A099-AF08-49BE-AB1C-E9B4EBBE180C}"/>
              </a:ext>
            </a:extLst>
          </p:cNvPr>
          <p:cNvSpPr/>
          <p:nvPr/>
        </p:nvSpPr>
        <p:spPr>
          <a:xfrm rot="16200000">
            <a:off x="9721351" y="1831277"/>
            <a:ext cx="2521258" cy="90056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91440" tIns="45720" rIns="91440" bIns="45720">
            <a:spAutoFit/>
          </a:bodyPr>
          <a:lstStyle/>
          <a:p>
            <a:pPr algn="ct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13" name="Picture 12" descr="Shape, rectangle&#10;&#10;Description automatically generated">
            <a:extLst>
              <a:ext uri="{FF2B5EF4-FFF2-40B4-BE49-F238E27FC236}">
                <a16:creationId xmlns:a16="http://schemas.microsoft.com/office/drawing/2014/main" id="{32AA958C-707A-41F1-93D0-6C97BE5FCC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2224" y="5304552"/>
            <a:ext cx="3138944" cy="739093"/>
          </a:xfrm>
          <a:prstGeom prst="rect">
            <a:avLst/>
          </a:prstGeom>
        </p:spPr>
      </p:pic>
      <p:sp>
        <p:nvSpPr>
          <p:cNvPr id="5" name="Rectangle 4">
            <a:extLst>
              <a:ext uri="{FF2B5EF4-FFF2-40B4-BE49-F238E27FC236}">
                <a16:creationId xmlns:a16="http://schemas.microsoft.com/office/drawing/2014/main" id="{AB018BA9-DD3B-4B77-8C74-08997D74578D}"/>
              </a:ext>
            </a:extLst>
          </p:cNvPr>
          <p:cNvSpPr/>
          <p:nvPr/>
        </p:nvSpPr>
        <p:spPr>
          <a:xfrm>
            <a:off x="8654320" y="5474043"/>
            <a:ext cx="3754751" cy="400110"/>
          </a:xfrm>
          <a:prstGeom prst="rect">
            <a:avLst/>
          </a:prstGeom>
          <a:noFill/>
        </p:spPr>
        <p:txBody>
          <a:bodyPr wrap="square" lIns="91440" tIns="45720" rIns="91440" bIns="45720">
            <a:spAutoFit/>
          </a:bodyPr>
          <a:lstStyle/>
          <a:p>
            <a:pPr algn="ctr"/>
            <a:r>
              <a:rPr lang="ar-AE" sz="2000" b="0" cap="none" spc="0" dirty="0">
                <a:ln w="0"/>
                <a:solidFill>
                  <a:schemeClr val="tx1"/>
                </a:solidFill>
                <a:effectLst>
                  <a:outerShdw blurRad="38100" dist="19050" dir="2700000" algn="tl" rotWithShape="0">
                    <a:schemeClr val="dk1">
                      <a:alpha val="40000"/>
                    </a:schemeClr>
                  </a:outerShdw>
                </a:effectLst>
              </a:rPr>
              <a:t>شَاركَنَا في الحَائط التّفاعلي</a:t>
            </a:r>
            <a:endParaRPr lang="en-US" sz="2000" b="0" cap="none" spc="0" dirty="0">
              <a:ln w="0"/>
              <a:solidFill>
                <a:schemeClr val="tx1"/>
              </a:solidFill>
              <a:effectLst>
                <a:outerShdw blurRad="38100" dist="19050" dir="2700000" algn="tl" rotWithShape="0">
                  <a:schemeClr val="dk1">
                    <a:alpha val="40000"/>
                  </a:schemeClr>
                </a:outerShdw>
              </a:effectLst>
            </a:endParaRPr>
          </a:p>
        </p:txBody>
      </p:sp>
      <p:pic>
        <p:nvPicPr>
          <p:cNvPr id="6" name="Picture 5">
            <a:extLst>
              <a:ext uri="{FF2B5EF4-FFF2-40B4-BE49-F238E27FC236}">
                <a16:creationId xmlns:a16="http://schemas.microsoft.com/office/drawing/2014/main" id="{41C1985D-071D-4682-BE43-E5405F97B45F}"/>
              </a:ext>
            </a:extLst>
          </p:cNvPr>
          <p:cNvPicPr>
            <a:picLocks noChangeAspect="1"/>
          </p:cNvPicPr>
          <p:nvPr/>
        </p:nvPicPr>
        <p:blipFill>
          <a:blip r:embed="rId7"/>
          <a:stretch>
            <a:fillRect/>
          </a:stretch>
        </p:blipFill>
        <p:spPr>
          <a:xfrm rot="16200000">
            <a:off x="10069434" y="1993557"/>
            <a:ext cx="1847850" cy="628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37765030-BE3E-4E63-A51D-924AE63D1732}"/>
              </a:ext>
            </a:extLst>
          </p:cNvPr>
          <p:cNvPicPr>
            <a:picLocks noChangeAspect="1"/>
          </p:cNvPicPr>
          <p:nvPr/>
        </p:nvPicPr>
        <p:blipFill>
          <a:blip r:embed="rId8"/>
          <a:stretch>
            <a:fillRect/>
          </a:stretch>
        </p:blipFill>
        <p:spPr>
          <a:xfrm>
            <a:off x="1016474" y="266330"/>
            <a:ext cx="9244958" cy="45846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2F766E8F-FF91-44EF-A9A7-178046E8FE1C}"/>
              </a:ext>
            </a:extLst>
          </p:cNvPr>
          <p:cNvSpPr txBox="1"/>
          <p:nvPr/>
        </p:nvSpPr>
        <p:spPr>
          <a:xfrm>
            <a:off x="426128" y="5380138"/>
            <a:ext cx="8380521"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3200" dirty="0">
                <a:hlinkClick r:id="rId9"/>
              </a:rPr>
              <a:t>https://padlet.com/tmoo7zq/vph3duuogt9y4x1x</a:t>
            </a:r>
            <a:endParaRPr lang="en-US" sz="3200" dirty="0"/>
          </a:p>
        </p:txBody>
      </p:sp>
    </p:spTree>
    <p:extLst>
      <p:ext uri="{BB962C8B-B14F-4D97-AF65-F5344CB8AC3E}">
        <p14:creationId xmlns:p14="http://schemas.microsoft.com/office/powerpoint/2010/main" val="2441452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4C0E2-C26E-49CA-9F97-7D14FB284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Shape, rectangle&#10;&#10;Description automatically generated">
            <a:extLst>
              <a:ext uri="{FF2B5EF4-FFF2-40B4-BE49-F238E27FC236}">
                <a16:creationId xmlns:a16="http://schemas.microsoft.com/office/drawing/2014/main" id="{36DE6178-A85E-48D4-8016-1138A3CF9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2305" y="621200"/>
            <a:ext cx="2325950" cy="799225"/>
          </a:xfrm>
          <a:prstGeom prst="rect">
            <a:avLst/>
          </a:prstGeom>
        </p:spPr>
      </p:pic>
      <p:pic>
        <p:nvPicPr>
          <p:cNvPr id="9" name="Picture 2" descr="الخاتمة - رحلة في عالم الطيور">
            <a:extLst>
              <a:ext uri="{FF2B5EF4-FFF2-40B4-BE49-F238E27FC236}">
                <a16:creationId xmlns:a16="http://schemas.microsoft.com/office/drawing/2014/main" id="{13C6D867-B3E1-4621-983A-C917671B26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2171" y="264664"/>
            <a:ext cx="2165272" cy="1086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1050D33-31D1-483D-913A-8B8E2C09747A}"/>
              </a:ext>
            </a:extLst>
          </p:cNvPr>
          <p:cNvPicPr>
            <a:picLocks noChangeAspect="1"/>
          </p:cNvPicPr>
          <p:nvPr/>
        </p:nvPicPr>
        <p:blipFill>
          <a:blip r:embed="rId5"/>
          <a:stretch>
            <a:fillRect/>
          </a:stretch>
        </p:blipFill>
        <p:spPr>
          <a:xfrm>
            <a:off x="5217160" y="768429"/>
            <a:ext cx="1216241" cy="5047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DBF314EC-833F-4583-97D9-6534ED46A0BA}"/>
              </a:ext>
            </a:extLst>
          </p:cNvPr>
          <p:cNvPicPr>
            <a:picLocks noChangeAspect="1"/>
          </p:cNvPicPr>
          <p:nvPr/>
        </p:nvPicPr>
        <p:blipFill>
          <a:blip r:embed="rId6"/>
          <a:stretch>
            <a:fillRect/>
          </a:stretch>
        </p:blipFill>
        <p:spPr>
          <a:xfrm>
            <a:off x="2196946" y="1972272"/>
            <a:ext cx="7515225" cy="4038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21977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4C0E2-C26E-49CA-9F97-7D14FB284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Shape, rectangle&#10;&#10;Description automatically generated">
            <a:extLst>
              <a:ext uri="{FF2B5EF4-FFF2-40B4-BE49-F238E27FC236}">
                <a16:creationId xmlns:a16="http://schemas.microsoft.com/office/drawing/2014/main" id="{36DE6178-A85E-48D4-8016-1138A3CF9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2305" y="621200"/>
            <a:ext cx="2325950" cy="799225"/>
          </a:xfrm>
          <a:prstGeom prst="rect">
            <a:avLst/>
          </a:prstGeom>
        </p:spPr>
      </p:pic>
      <p:pic>
        <p:nvPicPr>
          <p:cNvPr id="1026" name="Picture 2" descr="التقييم, نظام, المشروع صورة بابوا نيو غينيا">
            <a:extLst>
              <a:ext uri="{FF2B5EF4-FFF2-40B4-BE49-F238E27FC236}">
                <a16:creationId xmlns:a16="http://schemas.microsoft.com/office/drawing/2014/main" id="{2E9DEA05-686A-44D0-9013-FC231EEB2A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23552">
            <a:off x="426999" y="355631"/>
            <a:ext cx="1870822" cy="13303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4E23ACA-6FAB-43BC-9069-1ACE1094D85E}"/>
              </a:ext>
            </a:extLst>
          </p:cNvPr>
          <p:cNvSpPr/>
          <p:nvPr/>
        </p:nvSpPr>
        <p:spPr>
          <a:xfrm>
            <a:off x="5329791" y="697646"/>
            <a:ext cx="990977" cy="646331"/>
          </a:xfrm>
          <a:prstGeom prst="rect">
            <a:avLst/>
          </a:prstGeom>
          <a:noFill/>
        </p:spPr>
        <p:txBody>
          <a:bodyPr wrap="none" lIns="91440" tIns="45720" rIns="91440" bIns="45720">
            <a:spAutoFit/>
          </a:bodyPr>
          <a:lstStyle/>
          <a:p>
            <a:pPr algn="ctr"/>
            <a:r>
              <a:rPr lang="ar-AE" sz="3600" b="0" cap="none" spc="0" dirty="0">
                <a:ln w="0"/>
                <a:solidFill>
                  <a:schemeClr val="tx1"/>
                </a:solidFill>
                <a:effectLst>
                  <a:outerShdw blurRad="38100" dist="19050" dir="2700000" algn="tl" rotWithShape="0">
                    <a:schemeClr val="dk1">
                      <a:alpha val="40000"/>
                    </a:schemeClr>
                  </a:outerShdw>
                </a:effectLst>
              </a:rPr>
              <a:t>التّقْييم</a:t>
            </a:r>
            <a:endParaRPr lang="en-US" sz="3600" b="0" cap="none" spc="0" dirty="0">
              <a:ln w="0"/>
              <a:solidFill>
                <a:schemeClr val="tx1"/>
              </a:solidFill>
              <a:effectLst>
                <a:outerShdw blurRad="38100" dist="19050" dir="2700000" algn="tl" rotWithShape="0">
                  <a:schemeClr val="dk1">
                    <a:alpha val="40000"/>
                  </a:schemeClr>
                </a:outerShdw>
              </a:effectLst>
            </a:endParaRPr>
          </a:p>
        </p:txBody>
      </p:sp>
      <p:pic>
        <p:nvPicPr>
          <p:cNvPr id="5" name="Picture 4">
            <a:extLst>
              <a:ext uri="{FF2B5EF4-FFF2-40B4-BE49-F238E27FC236}">
                <a16:creationId xmlns:a16="http://schemas.microsoft.com/office/drawing/2014/main" id="{873AD3B1-ACF7-4C27-A0ED-2A46032DF36A}"/>
              </a:ext>
            </a:extLst>
          </p:cNvPr>
          <p:cNvPicPr>
            <a:picLocks noChangeAspect="1"/>
          </p:cNvPicPr>
          <p:nvPr/>
        </p:nvPicPr>
        <p:blipFill>
          <a:blip r:embed="rId5"/>
          <a:stretch>
            <a:fillRect/>
          </a:stretch>
        </p:blipFill>
        <p:spPr>
          <a:xfrm>
            <a:off x="1790330" y="1976845"/>
            <a:ext cx="8611340" cy="45212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05094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4C0E2-C26E-49CA-9F97-7D14FB284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Shape, square&#10;&#10;Description automatically generated">
            <a:extLst>
              <a:ext uri="{FF2B5EF4-FFF2-40B4-BE49-F238E27FC236}">
                <a16:creationId xmlns:a16="http://schemas.microsoft.com/office/drawing/2014/main" id="{2DF5B46E-10AB-4834-A185-377D0F82D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468" y="-243521"/>
            <a:ext cx="7332955" cy="7345042"/>
          </a:xfrm>
          <a:prstGeom prst="rect">
            <a:avLst/>
          </a:prstGeom>
        </p:spPr>
      </p:pic>
      <p:pic>
        <p:nvPicPr>
          <p:cNvPr id="12" name="Picture 11" descr="Hi Bee">
            <a:extLst>
              <a:ext uri="{FF2B5EF4-FFF2-40B4-BE49-F238E27FC236}">
                <a16:creationId xmlns:a16="http://schemas.microsoft.com/office/drawing/2014/main" id="{819FDCBF-542F-4CBB-9971-01C738BF7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052" y="4811697"/>
            <a:ext cx="1579577" cy="1579577"/>
          </a:xfrm>
          <a:prstGeom prst="rect">
            <a:avLst/>
          </a:prstGeom>
        </p:spPr>
      </p:pic>
      <p:sp>
        <p:nvSpPr>
          <p:cNvPr id="2" name="Rectangle 1">
            <a:extLst>
              <a:ext uri="{FF2B5EF4-FFF2-40B4-BE49-F238E27FC236}">
                <a16:creationId xmlns:a16="http://schemas.microsoft.com/office/drawing/2014/main" id="{AEF1DE5F-5221-4708-A0BA-32AF094FB992}"/>
              </a:ext>
            </a:extLst>
          </p:cNvPr>
          <p:cNvSpPr/>
          <p:nvPr/>
        </p:nvSpPr>
        <p:spPr>
          <a:xfrm>
            <a:off x="1739476" y="2580501"/>
            <a:ext cx="1903086" cy="92333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lIns="91440" tIns="45720" rIns="91440" bIns="45720">
            <a:spAutoFit/>
          </a:bodyPr>
          <a:lstStyle/>
          <a:p>
            <a:pPr algn="ctr"/>
            <a:r>
              <a:rPr lang="ar-AE" sz="5400" b="1" spc="50" dirty="0">
                <a:ln w="9525" cmpd="sng">
                  <a:solidFill>
                    <a:schemeClr val="accent1"/>
                  </a:solidFill>
                  <a:prstDash val="solid"/>
                </a:ln>
                <a:solidFill>
                  <a:srgbClr val="70AD47">
                    <a:tint val="1000"/>
                  </a:srgbClr>
                </a:solidFill>
                <a:effectLst>
                  <a:glow rad="38100">
                    <a:schemeClr val="accent1">
                      <a:alpha val="40000"/>
                    </a:schemeClr>
                  </a:glow>
                </a:effectLst>
              </a:rPr>
              <a:t>التّهيئَة </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angle 3">
            <a:extLst>
              <a:ext uri="{FF2B5EF4-FFF2-40B4-BE49-F238E27FC236}">
                <a16:creationId xmlns:a16="http://schemas.microsoft.com/office/drawing/2014/main" id="{1605A035-237A-4BEA-B360-4DFDE52F07DD}"/>
              </a:ext>
            </a:extLst>
          </p:cNvPr>
          <p:cNvSpPr/>
          <p:nvPr/>
        </p:nvSpPr>
        <p:spPr>
          <a:xfrm>
            <a:off x="5467723" y="2088058"/>
            <a:ext cx="5280613" cy="2277547"/>
          </a:xfrm>
          <a:prstGeom prst="rect">
            <a:avLst/>
          </a:prstGeom>
          <a:noFill/>
        </p:spPr>
        <p:txBody>
          <a:bodyPr wrap="none" lIns="91440" tIns="45720" rIns="91440" bIns="45720">
            <a:spAutoFit/>
          </a:bodyPr>
          <a:lstStyle/>
          <a:p>
            <a:pPr algn="ctr"/>
            <a:r>
              <a:rPr lang="ar-AE" sz="5400" dirty="0">
                <a:ln w="0"/>
                <a:effectLst>
                  <a:outerShdw blurRad="38100" dist="19050" dir="2700000" algn="tl" rotWithShape="0">
                    <a:schemeClr val="dk1">
                      <a:alpha val="40000"/>
                    </a:schemeClr>
                  </a:outerShdw>
                </a:effectLst>
              </a:rPr>
              <a:t>م</a:t>
            </a:r>
            <a:r>
              <a:rPr lang="ar-AE" sz="5400" u="sng" dirty="0">
                <a:ln w="0"/>
                <a:effectLst>
                  <a:outerShdw blurRad="38100" dist="19050" dir="2700000" algn="tl" rotWithShape="0">
                    <a:schemeClr val="dk1">
                      <a:alpha val="40000"/>
                    </a:schemeClr>
                  </a:outerShdw>
                </a:effectLst>
              </a:rPr>
              <a:t>َاذَا</a:t>
            </a:r>
            <a:r>
              <a:rPr lang="ar-AE" sz="4400" dirty="0">
                <a:ln w="0"/>
                <a:effectLst>
                  <a:outerShdw blurRad="38100" dist="19050" dir="2700000" algn="tl" rotWithShape="0">
                    <a:schemeClr val="dk1">
                      <a:alpha val="40000"/>
                    </a:schemeClr>
                  </a:outerShdw>
                </a:effectLst>
              </a:rPr>
              <a:t> تتَوقّع أنْ يَحْدُث</a:t>
            </a:r>
          </a:p>
          <a:p>
            <a:pPr algn="ctr"/>
            <a:r>
              <a:rPr lang="ar-AE" sz="4400" dirty="0">
                <a:ln w="0"/>
                <a:effectLst>
                  <a:outerShdw blurRad="38100" dist="19050" dir="2700000" algn="tl" rotWithShape="0">
                    <a:schemeClr val="dk1">
                      <a:alpha val="40000"/>
                    </a:schemeClr>
                  </a:outerShdw>
                </a:effectLst>
              </a:rPr>
              <a:t>لَو لَم يجْعل الله يَوْمًا آخرًا بعْد</a:t>
            </a:r>
          </a:p>
          <a:p>
            <a:pPr algn="ctr"/>
            <a:r>
              <a:rPr lang="ar-AE" sz="4400" dirty="0">
                <a:ln w="0"/>
                <a:effectLst>
                  <a:outerShdw blurRad="38100" dist="19050" dir="2700000" algn="tl" rotWithShape="0">
                    <a:schemeClr val="dk1">
                      <a:alpha val="40000"/>
                    </a:schemeClr>
                  </a:outerShdw>
                </a:effectLst>
              </a:rPr>
              <a:t>هذِه الدّنيا؟</a:t>
            </a:r>
          </a:p>
        </p:txBody>
      </p:sp>
    </p:spTree>
    <p:extLst>
      <p:ext uri="{BB962C8B-B14F-4D97-AF65-F5344CB8AC3E}">
        <p14:creationId xmlns:p14="http://schemas.microsoft.com/office/powerpoint/2010/main" val="366307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144E46-2B34-4A94-9339-94B15798B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72" y="16192"/>
            <a:ext cx="7697842" cy="5388489"/>
          </a:xfrm>
          <a:prstGeom prst="rect">
            <a:avLst/>
          </a:prstGeom>
        </p:spPr>
      </p:pic>
      <p:sp>
        <p:nvSpPr>
          <p:cNvPr id="2" name="Rectangle 1">
            <a:extLst>
              <a:ext uri="{FF2B5EF4-FFF2-40B4-BE49-F238E27FC236}">
                <a16:creationId xmlns:a16="http://schemas.microsoft.com/office/drawing/2014/main" id="{21752004-A39B-4D81-A85F-D93C0E86DE0D}"/>
              </a:ext>
            </a:extLst>
          </p:cNvPr>
          <p:cNvSpPr/>
          <p:nvPr/>
        </p:nvSpPr>
        <p:spPr>
          <a:xfrm>
            <a:off x="5598026" y="4448175"/>
            <a:ext cx="2394857" cy="2409825"/>
          </a:xfrm>
          <a:prstGeom prst="rect">
            <a:avLst/>
          </a:prstGeom>
          <a:solidFill>
            <a:srgbClr val="716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00BEC826-A6B4-43DC-85D0-9A8E3A9813AB}"/>
              </a:ext>
            </a:extLst>
          </p:cNvPr>
          <p:cNvSpPr/>
          <p:nvPr/>
        </p:nvSpPr>
        <p:spPr>
          <a:xfrm>
            <a:off x="2062363" y="1089335"/>
            <a:ext cx="3704860" cy="1815882"/>
          </a:xfrm>
          <a:prstGeom prst="rect">
            <a:avLst/>
          </a:prstGeom>
          <a:noFill/>
        </p:spPr>
        <p:txBody>
          <a:bodyPr wrap="none" lIns="91440" tIns="45720" rIns="91440" bIns="45720">
            <a:spAutoFit/>
          </a:bodyPr>
          <a:lstStyle/>
          <a:p>
            <a:pPr algn="ctr"/>
            <a:r>
              <a:rPr lang="ar-AE" sz="2800" b="1" cap="none" spc="50" dirty="0">
                <a:ln w="9525" cmpd="sng">
                  <a:solidFill>
                    <a:schemeClr val="accent1"/>
                  </a:solidFill>
                  <a:prstDash val="solid"/>
                </a:ln>
                <a:solidFill>
                  <a:srgbClr val="70AD47">
                    <a:tint val="1000"/>
                  </a:srgbClr>
                </a:solidFill>
                <a:effectLst>
                  <a:glow rad="38100">
                    <a:schemeClr val="accent1">
                      <a:alpha val="40000"/>
                    </a:schemeClr>
                  </a:glow>
                </a:effectLst>
              </a:rPr>
              <a:t>الوحْدَة الثّالِثة-الدّرسُ الرّابِع</a:t>
            </a:r>
          </a:p>
          <a:p>
            <a:pPr algn="ctr"/>
            <a:r>
              <a:rPr lang="ar-AE" sz="2800" b="1" spc="50" dirty="0">
                <a:ln w="9525" cmpd="sng">
                  <a:solidFill>
                    <a:schemeClr val="accent1"/>
                  </a:solidFill>
                  <a:prstDash val="solid"/>
                </a:ln>
                <a:solidFill>
                  <a:srgbClr val="70AD47">
                    <a:tint val="1000"/>
                  </a:srgbClr>
                </a:solidFill>
                <a:effectLst>
                  <a:glow rad="38100">
                    <a:schemeClr val="accent1">
                      <a:alpha val="40000"/>
                    </a:schemeClr>
                  </a:glow>
                </a:effectLst>
              </a:rPr>
              <a:t>(مِن عَلَاماتِ السّاعَة)</a:t>
            </a:r>
          </a:p>
          <a:p>
            <a:pPr algn="ctr"/>
            <a:r>
              <a:rPr lang="ar-AE" sz="2800" b="1" cap="none" spc="50" dirty="0">
                <a:ln w="9525" cmpd="sng">
                  <a:solidFill>
                    <a:schemeClr val="accent1"/>
                  </a:solidFill>
                  <a:prstDash val="solid"/>
                </a:ln>
                <a:solidFill>
                  <a:srgbClr val="70AD47">
                    <a:tint val="1000"/>
                  </a:srgbClr>
                </a:solidFill>
                <a:effectLst>
                  <a:glow rad="38100">
                    <a:schemeClr val="accent1">
                      <a:alpha val="40000"/>
                    </a:schemeClr>
                  </a:glow>
                </a:effectLst>
              </a:rPr>
              <a:t>الفصْل الدّراسي الثّانِي السّعيد</a:t>
            </a:r>
          </a:p>
          <a:p>
            <a:pPr algn="ctr"/>
            <a:r>
              <a:rPr lang="ar-AE" sz="2800" b="1" spc="50" dirty="0">
                <a:ln w="9525" cmpd="sng">
                  <a:solidFill>
                    <a:schemeClr val="accent1"/>
                  </a:solidFill>
                  <a:prstDash val="solid"/>
                </a:ln>
                <a:solidFill>
                  <a:srgbClr val="70AD47">
                    <a:tint val="1000"/>
                  </a:srgbClr>
                </a:solidFill>
                <a:effectLst>
                  <a:glow rad="38100">
                    <a:schemeClr val="accent1">
                      <a:alpha val="40000"/>
                    </a:schemeClr>
                  </a:glow>
                </a:effectLst>
              </a:rPr>
              <a:t>2022-2021</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7" name="Picture 6" descr="A picture containing chart&#10;&#10;Description automatically generated">
            <a:extLst>
              <a:ext uri="{FF2B5EF4-FFF2-40B4-BE49-F238E27FC236}">
                <a16:creationId xmlns:a16="http://schemas.microsoft.com/office/drawing/2014/main" id="{6383C842-5F1A-4006-93FA-9D6C9302D3E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928411" y="96221"/>
            <a:ext cx="1106427" cy="16036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picture containing text, stationary, envelope, businesscard&#10;&#10;Description automatically generated">
            <a:extLst>
              <a:ext uri="{FF2B5EF4-FFF2-40B4-BE49-F238E27FC236}">
                <a16:creationId xmlns:a16="http://schemas.microsoft.com/office/drawing/2014/main" id="{A387F714-F4F7-4084-A76E-AD5566658FA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63297" y="4563752"/>
            <a:ext cx="6824281" cy="2409825"/>
          </a:xfrm>
          <a:prstGeom prst="rect">
            <a:avLst/>
          </a:prstGeom>
        </p:spPr>
      </p:pic>
      <p:sp>
        <p:nvSpPr>
          <p:cNvPr id="10" name="TextBox 9">
            <a:extLst>
              <a:ext uri="{FF2B5EF4-FFF2-40B4-BE49-F238E27FC236}">
                <a16:creationId xmlns:a16="http://schemas.microsoft.com/office/drawing/2014/main" id="{175FDBA2-F158-4F4B-B3CD-D5635BB8C920}"/>
              </a:ext>
            </a:extLst>
          </p:cNvPr>
          <p:cNvSpPr txBox="1"/>
          <p:nvPr/>
        </p:nvSpPr>
        <p:spPr>
          <a:xfrm>
            <a:off x="5919155" y="4899511"/>
            <a:ext cx="1752600" cy="461665"/>
          </a:xfrm>
          <a:prstGeom prst="rect">
            <a:avLst/>
          </a:prstGeom>
          <a:noFill/>
        </p:spPr>
        <p:txBody>
          <a:bodyPr wrap="square" rtlCol="0">
            <a:spAutoFit/>
          </a:bodyPr>
          <a:lstStyle/>
          <a:p>
            <a:pPr algn="ctr"/>
            <a:r>
              <a:rPr lang="ar-AE" sz="2400" b="1" dirty="0">
                <a:solidFill>
                  <a:schemeClr val="bg1"/>
                </a:solidFill>
              </a:rPr>
              <a:t>مُخطط الحصّة </a:t>
            </a:r>
            <a:endParaRPr lang="en-GB" sz="2400" b="1" dirty="0">
              <a:solidFill>
                <a:schemeClr val="bg1"/>
              </a:solidFill>
            </a:endParaRPr>
          </a:p>
        </p:txBody>
      </p:sp>
      <p:sp>
        <p:nvSpPr>
          <p:cNvPr id="4" name="TextBox 3">
            <a:extLst>
              <a:ext uri="{FF2B5EF4-FFF2-40B4-BE49-F238E27FC236}">
                <a16:creationId xmlns:a16="http://schemas.microsoft.com/office/drawing/2014/main" id="{0DFB7A2A-BA04-4FFB-8077-F60854C29F71}"/>
              </a:ext>
            </a:extLst>
          </p:cNvPr>
          <p:cNvSpPr txBox="1"/>
          <p:nvPr/>
        </p:nvSpPr>
        <p:spPr>
          <a:xfrm>
            <a:off x="7711412" y="1939796"/>
            <a:ext cx="4323426" cy="4462760"/>
          </a:xfrm>
          <a:prstGeom prst="rect">
            <a:avLst/>
          </a:prstGeom>
          <a:noFill/>
        </p:spPr>
        <p:txBody>
          <a:bodyPr wrap="square" rtlCol="0">
            <a:spAutoFit/>
          </a:bodyPr>
          <a:lstStyle/>
          <a:p>
            <a:pPr algn="r"/>
            <a:r>
              <a:rPr lang="ar-AE" sz="2800" b="1" dirty="0"/>
              <a:t>مَاذا سَيتعلّم الطّالب مِنْ هذَا الدّرس بإذِن الله؟</a:t>
            </a:r>
          </a:p>
          <a:p>
            <a:pPr algn="r"/>
            <a:r>
              <a:rPr lang="ar-AE" sz="2800" b="1" dirty="0"/>
              <a:t>1-يُبيّن أنّ الدّنيا دَارُ عَمل واجْتهَاد.</a:t>
            </a:r>
          </a:p>
          <a:p>
            <a:pPr algn="r"/>
            <a:r>
              <a:rPr lang="ar-AE" sz="2800" b="1" dirty="0"/>
              <a:t>2-يذْكر بعْض عَلامَات السّاعَة.</a:t>
            </a:r>
          </a:p>
          <a:p>
            <a:pPr algn="r"/>
            <a:r>
              <a:rPr lang="ar-AE" sz="2800" b="1" dirty="0"/>
              <a:t>3-يسْتنتج العَلاقَة بيْن نهاية الكَون والإيَمَانُ باليَوم الآخر.</a:t>
            </a:r>
          </a:p>
          <a:p>
            <a:pPr algn="r"/>
            <a:r>
              <a:rPr lang="ar-AE" sz="2800" b="1" dirty="0">
                <a:solidFill>
                  <a:srgbClr val="FF0000"/>
                </a:solidFill>
              </a:rPr>
              <a:t>4-يسْتنبِط أحْدَاث أخْرَى لِيوم القيَامة من النّصوص الشّرْعية.</a:t>
            </a:r>
          </a:p>
          <a:p>
            <a:pPr algn="r"/>
            <a:r>
              <a:rPr lang="ar-AE" sz="2800" b="1" dirty="0">
                <a:solidFill>
                  <a:srgbClr val="FF0000"/>
                </a:solidFill>
              </a:rPr>
              <a:t>5-يتعرّف بعض أحكاَمِ الميم السّاكنة.</a:t>
            </a:r>
          </a:p>
          <a:p>
            <a:endParaRPr lang="en-US" sz="3200" b="1" dirty="0"/>
          </a:p>
        </p:txBody>
      </p:sp>
      <p:sp>
        <p:nvSpPr>
          <p:cNvPr id="6" name="Rectangle 5">
            <a:extLst>
              <a:ext uri="{FF2B5EF4-FFF2-40B4-BE49-F238E27FC236}">
                <a16:creationId xmlns:a16="http://schemas.microsoft.com/office/drawing/2014/main" id="{8DCCF51B-9E3F-47B1-B76C-EFFB118021DF}"/>
              </a:ext>
            </a:extLst>
          </p:cNvPr>
          <p:cNvSpPr/>
          <p:nvPr/>
        </p:nvSpPr>
        <p:spPr>
          <a:xfrm>
            <a:off x="10635449" y="209154"/>
            <a:ext cx="1556552" cy="1200329"/>
          </a:xfrm>
          <a:prstGeom prst="rect">
            <a:avLst/>
          </a:prstGeom>
          <a:noFill/>
        </p:spPr>
        <p:txBody>
          <a:bodyPr wrap="square" lIns="91440" tIns="45720" rIns="91440" bIns="45720">
            <a:spAutoFit/>
          </a:bodyPr>
          <a:lstStyle/>
          <a:p>
            <a:pPr algn="ctr"/>
            <a:r>
              <a:rPr lang="ar-AE" sz="3600" b="0" cap="none" spc="0" dirty="0">
                <a:ln w="0"/>
                <a:solidFill>
                  <a:schemeClr val="tx1"/>
                </a:solidFill>
                <a:effectLst>
                  <a:outerShdw blurRad="38100" dist="19050" dir="2700000" algn="tl" rotWithShape="0">
                    <a:schemeClr val="dk1">
                      <a:alpha val="40000"/>
                    </a:schemeClr>
                  </a:outerShdw>
                </a:effectLst>
              </a:rPr>
              <a:t>نَواتُج التّعلم</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8" name="TextBox 7">
            <a:extLst>
              <a:ext uri="{FF2B5EF4-FFF2-40B4-BE49-F238E27FC236}">
                <a16:creationId xmlns:a16="http://schemas.microsoft.com/office/drawing/2014/main" id="{D433CB4B-C9B3-49D6-BEA1-4D9E41DB156B}"/>
              </a:ext>
            </a:extLst>
          </p:cNvPr>
          <p:cNvSpPr txBox="1"/>
          <p:nvPr/>
        </p:nvSpPr>
        <p:spPr>
          <a:xfrm>
            <a:off x="5044486" y="5484628"/>
            <a:ext cx="1073489" cy="954107"/>
          </a:xfrm>
          <a:prstGeom prst="rect">
            <a:avLst/>
          </a:prstGeom>
          <a:noFill/>
        </p:spPr>
        <p:txBody>
          <a:bodyPr wrap="square" rtlCol="0">
            <a:spAutoFit/>
          </a:bodyPr>
          <a:lstStyle/>
          <a:p>
            <a:r>
              <a:rPr lang="ar-AE" sz="2800" b="1" dirty="0">
                <a:latin typeface="Arabic Typesetting" panose="03020402040406030203" pitchFamily="66" charset="-78"/>
                <a:cs typeface="Arabic Typesetting" panose="03020402040406030203" pitchFamily="66" charset="-78"/>
              </a:rPr>
              <a:t>الدّنيا دَار عَمل </a:t>
            </a:r>
            <a:endParaRPr lang="en-US" sz="2800" b="1" dirty="0">
              <a:latin typeface="Arabic Typesetting" panose="03020402040406030203" pitchFamily="66" charset="-78"/>
              <a:cs typeface="Arabic Typesetting" panose="03020402040406030203" pitchFamily="66" charset="-78"/>
            </a:endParaRPr>
          </a:p>
        </p:txBody>
      </p:sp>
      <p:sp>
        <p:nvSpPr>
          <p:cNvPr id="11" name="TextBox 10">
            <a:extLst>
              <a:ext uri="{FF2B5EF4-FFF2-40B4-BE49-F238E27FC236}">
                <a16:creationId xmlns:a16="http://schemas.microsoft.com/office/drawing/2014/main" id="{CC834D26-361C-4416-A924-1116D59B2F07}"/>
              </a:ext>
            </a:extLst>
          </p:cNvPr>
          <p:cNvSpPr txBox="1"/>
          <p:nvPr/>
        </p:nvSpPr>
        <p:spPr>
          <a:xfrm>
            <a:off x="3873208" y="5130343"/>
            <a:ext cx="1073489" cy="954107"/>
          </a:xfrm>
          <a:prstGeom prst="rect">
            <a:avLst/>
          </a:prstGeom>
          <a:noFill/>
        </p:spPr>
        <p:txBody>
          <a:bodyPr wrap="square" rtlCol="0">
            <a:spAutoFit/>
          </a:bodyPr>
          <a:lstStyle/>
          <a:p>
            <a:r>
              <a:rPr lang="ar-AE" sz="2800" b="1" dirty="0">
                <a:latin typeface="Arabic Typesetting" panose="03020402040406030203" pitchFamily="66" charset="-78"/>
                <a:cs typeface="Arabic Typesetting" panose="03020402040406030203" pitchFamily="66" charset="-78"/>
              </a:rPr>
              <a:t>عَلاماتُ السّاعَة </a:t>
            </a:r>
            <a:endParaRPr lang="en-US" sz="2800" b="1" dirty="0">
              <a:latin typeface="Arabic Typesetting" panose="03020402040406030203" pitchFamily="66" charset="-78"/>
              <a:cs typeface="Arabic Typesetting" panose="03020402040406030203" pitchFamily="66" charset="-78"/>
            </a:endParaRPr>
          </a:p>
        </p:txBody>
      </p:sp>
      <p:sp>
        <p:nvSpPr>
          <p:cNvPr id="12" name="TextBox 11">
            <a:extLst>
              <a:ext uri="{FF2B5EF4-FFF2-40B4-BE49-F238E27FC236}">
                <a16:creationId xmlns:a16="http://schemas.microsoft.com/office/drawing/2014/main" id="{11EFA663-276A-4608-8AC4-0EAF4BD38D9A}"/>
              </a:ext>
            </a:extLst>
          </p:cNvPr>
          <p:cNvSpPr txBox="1"/>
          <p:nvPr/>
        </p:nvSpPr>
        <p:spPr>
          <a:xfrm>
            <a:off x="2685134" y="5275491"/>
            <a:ext cx="1073489" cy="1015663"/>
          </a:xfrm>
          <a:prstGeom prst="rect">
            <a:avLst/>
          </a:prstGeom>
          <a:noFill/>
        </p:spPr>
        <p:txBody>
          <a:bodyPr wrap="square" rtlCol="0">
            <a:spAutoFit/>
          </a:bodyPr>
          <a:lstStyle/>
          <a:p>
            <a:r>
              <a:rPr lang="ar-AE" sz="2000" b="1" dirty="0">
                <a:latin typeface="Arabic Typesetting" panose="03020402040406030203" pitchFamily="66" charset="-78"/>
                <a:cs typeface="Arabic Typesetting" panose="03020402040406030203" pitchFamily="66" charset="-78"/>
              </a:rPr>
              <a:t>العَلاقَةُ بيْن نَهاية الكون والإيمَانُ باليوم الآخر</a:t>
            </a:r>
            <a:endParaRPr lang="en-US" sz="2000" b="1" dirty="0">
              <a:latin typeface="Arabic Typesetting" panose="03020402040406030203" pitchFamily="66" charset="-78"/>
              <a:cs typeface="Arabic Typesetting" panose="03020402040406030203" pitchFamily="66" charset="-78"/>
            </a:endParaRPr>
          </a:p>
        </p:txBody>
      </p:sp>
      <p:sp>
        <p:nvSpPr>
          <p:cNvPr id="13" name="TextBox 12">
            <a:extLst>
              <a:ext uri="{FF2B5EF4-FFF2-40B4-BE49-F238E27FC236}">
                <a16:creationId xmlns:a16="http://schemas.microsoft.com/office/drawing/2014/main" id="{28C120A7-8EAB-4936-8595-844DA9929A0B}"/>
              </a:ext>
            </a:extLst>
          </p:cNvPr>
          <p:cNvSpPr txBox="1"/>
          <p:nvPr/>
        </p:nvSpPr>
        <p:spPr>
          <a:xfrm>
            <a:off x="1432796" y="5275491"/>
            <a:ext cx="1073489" cy="707886"/>
          </a:xfrm>
          <a:prstGeom prst="rect">
            <a:avLst/>
          </a:prstGeom>
          <a:noFill/>
        </p:spPr>
        <p:txBody>
          <a:bodyPr wrap="square" rtlCol="0">
            <a:spAutoFit/>
          </a:bodyPr>
          <a:lstStyle/>
          <a:p>
            <a:r>
              <a:rPr lang="ar-AE" sz="2000" b="1" dirty="0">
                <a:latin typeface="Arabic Typesetting" panose="03020402040406030203" pitchFamily="66" charset="-78"/>
                <a:cs typeface="Arabic Typesetting" panose="03020402040406030203" pitchFamily="66" charset="-78"/>
              </a:rPr>
              <a:t>أحْداث أخرَى ليوَم القيَامَة </a:t>
            </a:r>
            <a:endParaRPr lang="en-US" sz="2000" b="1" dirty="0">
              <a:latin typeface="Arabic Typesetting" panose="03020402040406030203" pitchFamily="66" charset="-78"/>
              <a:cs typeface="Arabic Typesetting" panose="03020402040406030203" pitchFamily="66" charset="-78"/>
            </a:endParaRPr>
          </a:p>
        </p:txBody>
      </p:sp>
      <p:sp>
        <p:nvSpPr>
          <p:cNvPr id="14" name="TextBox 13">
            <a:extLst>
              <a:ext uri="{FF2B5EF4-FFF2-40B4-BE49-F238E27FC236}">
                <a16:creationId xmlns:a16="http://schemas.microsoft.com/office/drawing/2014/main" id="{0FD4DEF3-B9F5-4471-8343-72E59EFE85C1}"/>
              </a:ext>
            </a:extLst>
          </p:cNvPr>
          <p:cNvSpPr txBox="1"/>
          <p:nvPr/>
        </p:nvSpPr>
        <p:spPr>
          <a:xfrm>
            <a:off x="195827" y="5145255"/>
            <a:ext cx="1073489" cy="707886"/>
          </a:xfrm>
          <a:prstGeom prst="rect">
            <a:avLst/>
          </a:prstGeom>
          <a:noFill/>
        </p:spPr>
        <p:txBody>
          <a:bodyPr wrap="square" rtlCol="0">
            <a:spAutoFit/>
          </a:bodyPr>
          <a:lstStyle/>
          <a:p>
            <a:r>
              <a:rPr lang="ar-AE" sz="2000" b="1" dirty="0">
                <a:latin typeface="Arabic Typesetting" panose="03020402040406030203" pitchFamily="66" charset="-78"/>
                <a:cs typeface="Arabic Typesetting" panose="03020402040406030203" pitchFamily="66" charset="-78"/>
              </a:rPr>
              <a:t>سلُوك المُؤمن </a:t>
            </a:r>
          </a:p>
          <a:p>
            <a:r>
              <a:rPr lang="ar-AE" sz="2000" b="1" dirty="0">
                <a:latin typeface="Arabic Typesetting" panose="03020402040406030203" pitchFamily="66" charset="-78"/>
                <a:cs typeface="Arabic Typesetting" panose="03020402040406030203" pitchFamily="66" charset="-78"/>
              </a:rPr>
              <a:t>باليَومِ الآخر </a:t>
            </a:r>
            <a:endParaRPr lang="en-US" sz="20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582123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4C0E2-C26E-49CA-9F97-7D14FB284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picture containing square&#10;&#10;Description automatically generated">
            <a:extLst>
              <a:ext uri="{FF2B5EF4-FFF2-40B4-BE49-F238E27FC236}">
                <a16:creationId xmlns:a16="http://schemas.microsoft.com/office/drawing/2014/main" id="{9F18C1AA-A709-4722-9EBA-113740D35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867" y="1048875"/>
            <a:ext cx="2460716" cy="2609850"/>
          </a:xfrm>
          <a:prstGeom prst="rect">
            <a:avLst/>
          </a:prstGeom>
        </p:spPr>
      </p:pic>
      <p:pic>
        <p:nvPicPr>
          <p:cNvPr id="6" name="Picture 5" descr="Shape&#10;&#10;Description automatically generated">
            <a:extLst>
              <a:ext uri="{FF2B5EF4-FFF2-40B4-BE49-F238E27FC236}">
                <a16:creationId xmlns:a16="http://schemas.microsoft.com/office/drawing/2014/main" id="{9375758E-C513-4F74-AFF9-BCE8B1652A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7142" y="3602775"/>
            <a:ext cx="2555251" cy="2609850"/>
          </a:xfrm>
          <a:prstGeom prst="rect">
            <a:avLst/>
          </a:prstGeom>
        </p:spPr>
      </p:pic>
      <p:pic>
        <p:nvPicPr>
          <p:cNvPr id="8" name="Picture 7" descr="Shape, square&#10;&#10;Description automatically generated">
            <a:extLst>
              <a:ext uri="{FF2B5EF4-FFF2-40B4-BE49-F238E27FC236}">
                <a16:creationId xmlns:a16="http://schemas.microsoft.com/office/drawing/2014/main" id="{B24C920C-3EB0-41E0-B36E-164400A9A1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9013" y="1104825"/>
            <a:ext cx="2530893" cy="2609850"/>
          </a:xfrm>
          <a:prstGeom prst="rect">
            <a:avLst/>
          </a:prstGeom>
        </p:spPr>
      </p:pic>
      <p:pic>
        <p:nvPicPr>
          <p:cNvPr id="10" name="Picture 9" descr="A picture containing monitor&#10;&#10;Description automatically generated">
            <a:extLst>
              <a:ext uri="{FF2B5EF4-FFF2-40B4-BE49-F238E27FC236}">
                <a16:creationId xmlns:a16="http://schemas.microsoft.com/office/drawing/2014/main" id="{45C5DB20-3B66-4027-A2FD-8CFCF12D66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336" y="3602775"/>
            <a:ext cx="2528292" cy="2609850"/>
          </a:xfrm>
          <a:prstGeom prst="rect">
            <a:avLst/>
          </a:prstGeom>
        </p:spPr>
      </p:pic>
      <p:pic>
        <p:nvPicPr>
          <p:cNvPr id="12" name="Picture 11" descr="Shape, square&#10;&#10;Description automatically generated">
            <a:extLst>
              <a:ext uri="{FF2B5EF4-FFF2-40B4-BE49-F238E27FC236}">
                <a16:creationId xmlns:a16="http://schemas.microsoft.com/office/drawing/2014/main" id="{8CA3D645-7E1D-463F-824A-7FA33AF21A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484" y="1104825"/>
            <a:ext cx="2586144" cy="2609850"/>
          </a:xfrm>
          <a:prstGeom prst="rect">
            <a:avLst/>
          </a:prstGeom>
        </p:spPr>
      </p:pic>
      <p:pic>
        <p:nvPicPr>
          <p:cNvPr id="16" name="Picture 15" descr="Shape, square&#10;&#10;Description automatically generated">
            <a:extLst>
              <a:ext uri="{FF2B5EF4-FFF2-40B4-BE49-F238E27FC236}">
                <a16:creationId xmlns:a16="http://schemas.microsoft.com/office/drawing/2014/main" id="{C81DB511-E3F7-4965-8C85-E7808AF56A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5512" y="3658725"/>
            <a:ext cx="2403425" cy="2553900"/>
          </a:xfrm>
          <a:prstGeom prst="rect">
            <a:avLst/>
          </a:prstGeom>
        </p:spPr>
      </p:pic>
      <p:pic>
        <p:nvPicPr>
          <p:cNvPr id="18" name="Picture 17" descr="Well Bee">
            <a:extLst>
              <a:ext uri="{FF2B5EF4-FFF2-40B4-BE49-F238E27FC236}">
                <a16:creationId xmlns:a16="http://schemas.microsoft.com/office/drawing/2014/main" id="{EB4BB03C-566B-483B-AC76-CFD9AC7801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7834" y="229139"/>
            <a:ext cx="1547517" cy="1547517"/>
          </a:xfrm>
          <a:prstGeom prst="rect">
            <a:avLst/>
          </a:prstGeom>
        </p:spPr>
      </p:pic>
      <p:pic>
        <p:nvPicPr>
          <p:cNvPr id="20" name="Picture 19">
            <a:extLst>
              <a:ext uri="{FF2B5EF4-FFF2-40B4-BE49-F238E27FC236}">
                <a16:creationId xmlns:a16="http://schemas.microsoft.com/office/drawing/2014/main" id="{B3C98622-1088-48D5-9B1B-A3018AAC4B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0848" y="131888"/>
            <a:ext cx="4554952" cy="2797094"/>
          </a:xfrm>
          <a:prstGeom prst="rect">
            <a:avLst/>
          </a:prstGeom>
        </p:spPr>
      </p:pic>
      <p:sp>
        <p:nvSpPr>
          <p:cNvPr id="21" name="TextBox 20">
            <a:extLst>
              <a:ext uri="{FF2B5EF4-FFF2-40B4-BE49-F238E27FC236}">
                <a16:creationId xmlns:a16="http://schemas.microsoft.com/office/drawing/2014/main" id="{BEDC2FC4-E093-4F38-9A0B-F6D9D4015B51}"/>
              </a:ext>
            </a:extLst>
          </p:cNvPr>
          <p:cNvSpPr txBox="1"/>
          <p:nvPr/>
        </p:nvSpPr>
        <p:spPr>
          <a:xfrm>
            <a:off x="8459277" y="1238047"/>
            <a:ext cx="3124573" cy="1077218"/>
          </a:xfrm>
          <a:prstGeom prst="rect">
            <a:avLst/>
          </a:prstGeom>
          <a:noFill/>
        </p:spPr>
        <p:txBody>
          <a:bodyPr wrap="none" rtlCol="0">
            <a:spAutoFit/>
          </a:bodyPr>
          <a:lstStyle/>
          <a:p>
            <a:pPr algn="ctr"/>
            <a:r>
              <a:rPr lang="ar-AE" sz="3200" b="1" dirty="0"/>
              <a:t>المُقدّمَة فِي مِنصّة ألِف</a:t>
            </a:r>
          </a:p>
          <a:p>
            <a:pPr algn="ctr"/>
            <a:r>
              <a:rPr lang="ar-AE" sz="3200" b="1" dirty="0"/>
              <a:t>نشَاط فَرْدي</a:t>
            </a:r>
            <a:endParaRPr lang="en-GB" sz="3200" b="1" dirty="0"/>
          </a:p>
        </p:txBody>
      </p:sp>
      <p:sp>
        <p:nvSpPr>
          <p:cNvPr id="2" name="TextBox 1">
            <a:extLst>
              <a:ext uri="{FF2B5EF4-FFF2-40B4-BE49-F238E27FC236}">
                <a16:creationId xmlns:a16="http://schemas.microsoft.com/office/drawing/2014/main" id="{9FD116B8-9D6E-4661-9748-CBAE1A8B60B7}"/>
              </a:ext>
            </a:extLst>
          </p:cNvPr>
          <p:cNvSpPr txBox="1"/>
          <p:nvPr/>
        </p:nvSpPr>
        <p:spPr>
          <a:xfrm>
            <a:off x="5630161" y="1530434"/>
            <a:ext cx="1994126" cy="1938992"/>
          </a:xfrm>
          <a:prstGeom prst="rect">
            <a:avLst/>
          </a:prstGeom>
          <a:noFill/>
        </p:spPr>
        <p:txBody>
          <a:bodyPr wrap="square" rtlCol="0">
            <a:spAutoFit/>
          </a:bodyPr>
          <a:lstStyle/>
          <a:p>
            <a:pPr algn="ctr"/>
            <a:r>
              <a:rPr lang="ar-AE" sz="2400" dirty="0">
                <a:latin typeface="Arabic Typesetting" panose="03020402040406030203" pitchFamily="66" charset="-78"/>
                <a:cs typeface="Arabic Typesetting" panose="03020402040406030203" pitchFamily="66" charset="-78"/>
              </a:rPr>
              <a:t>مَا معْنَى أشْراطُ السّاعة..؟في قوْلِه تعَالى (</a:t>
            </a:r>
            <a:r>
              <a:rPr lang="ar-AE" sz="2400" b="1" i="0" dirty="0">
                <a:solidFill>
                  <a:srgbClr val="003468"/>
                </a:solidFill>
                <a:effectLst/>
                <a:latin typeface="Arabic Typesetting" panose="03020402040406030203" pitchFamily="66" charset="-78"/>
                <a:cs typeface="Arabic Typesetting" panose="03020402040406030203" pitchFamily="66" charset="-78"/>
              </a:rPr>
              <a:t>( فَهَلْ يَنْظُرُونَ إِلا السَّاعَةَ أَنْ تَأْتِيَهُمْ بَغْتَةً فَقَدْ جَاءَ أَشْرَاطُهَا ))</a:t>
            </a:r>
            <a:endParaRPr lang="en-US" sz="2400" dirty="0">
              <a:latin typeface="Arabic Typesetting" panose="03020402040406030203" pitchFamily="66" charset="-78"/>
              <a:cs typeface="Arabic Typesetting" panose="03020402040406030203" pitchFamily="66" charset="-78"/>
            </a:endParaRPr>
          </a:p>
        </p:txBody>
      </p:sp>
      <p:sp>
        <p:nvSpPr>
          <p:cNvPr id="13" name="TextBox 12">
            <a:extLst>
              <a:ext uri="{FF2B5EF4-FFF2-40B4-BE49-F238E27FC236}">
                <a16:creationId xmlns:a16="http://schemas.microsoft.com/office/drawing/2014/main" id="{FDDD1A2E-2ED2-41B3-931D-D406587F61F4}"/>
              </a:ext>
            </a:extLst>
          </p:cNvPr>
          <p:cNvSpPr txBox="1"/>
          <p:nvPr/>
        </p:nvSpPr>
        <p:spPr>
          <a:xfrm>
            <a:off x="3094610" y="1822822"/>
            <a:ext cx="1994126" cy="830997"/>
          </a:xfrm>
          <a:prstGeom prst="rect">
            <a:avLst/>
          </a:prstGeom>
          <a:noFill/>
        </p:spPr>
        <p:txBody>
          <a:bodyPr wrap="square" rtlCol="0">
            <a:spAutoFit/>
          </a:bodyPr>
          <a:lstStyle/>
          <a:p>
            <a:pPr algn="ctr"/>
            <a:r>
              <a:rPr lang="ar-AE" sz="2400" dirty="0">
                <a:latin typeface="Arabic Typesetting" panose="03020402040406030203" pitchFamily="66" charset="-78"/>
                <a:cs typeface="Arabic Typesetting" panose="03020402040406030203" pitchFamily="66" charset="-78"/>
              </a:rPr>
              <a:t>مَا سبب إخْفَاء موْعد يَوم القيَامة عَن النّاس؟</a:t>
            </a:r>
            <a:endParaRPr lang="en-US" sz="2400" dirty="0">
              <a:latin typeface="Arabic Typesetting" panose="03020402040406030203" pitchFamily="66" charset="-78"/>
              <a:cs typeface="Arabic Typesetting" panose="03020402040406030203" pitchFamily="66" charset="-78"/>
            </a:endParaRPr>
          </a:p>
        </p:txBody>
      </p:sp>
      <p:sp>
        <p:nvSpPr>
          <p:cNvPr id="14" name="TextBox 13">
            <a:extLst>
              <a:ext uri="{FF2B5EF4-FFF2-40B4-BE49-F238E27FC236}">
                <a16:creationId xmlns:a16="http://schemas.microsoft.com/office/drawing/2014/main" id="{D4DA6BB4-C9DD-41B3-938F-0BE67F6CE049}"/>
              </a:ext>
            </a:extLst>
          </p:cNvPr>
          <p:cNvSpPr txBox="1"/>
          <p:nvPr/>
        </p:nvSpPr>
        <p:spPr>
          <a:xfrm>
            <a:off x="651591" y="1938301"/>
            <a:ext cx="1994126" cy="830997"/>
          </a:xfrm>
          <a:prstGeom prst="rect">
            <a:avLst/>
          </a:prstGeom>
          <a:noFill/>
        </p:spPr>
        <p:txBody>
          <a:bodyPr wrap="square" rtlCol="0">
            <a:spAutoFit/>
          </a:bodyPr>
          <a:lstStyle/>
          <a:p>
            <a:pPr algn="ctr"/>
            <a:r>
              <a:rPr lang="ar-AE" sz="2400" dirty="0">
                <a:latin typeface="Arabic Typesetting" panose="03020402040406030203" pitchFamily="66" charset="-78"/>
                <a:cs typeface="Arabic Typesetting" panose="03020402040406030203" pitchFamily="66" charset="-78"/>
              </a:rPr>
              <a:t>كَيف يتحققُ العَدلُ يَوم القيَامَة؟</a:t>
            </a:r>
            <a:endParaRPr lang="en-US" sz="2400" dirty="0">
              <a:latin typeface="Arabic Typesetting" panose="03020402040406030203" pitchFamily="66" charset="-78"/>
              <a:cs typeface="Arabic Typesetting" panose="03020402040406030203" pitchFamily="66" charset="-78"/>
            </a:endParaRPr>
          </a:p>
        </p:txBody>
      </p:sp>
      <p:sp>
        <p:nvSpPr>
          <p:cNvPr id="17" name="TextBox 16">
            <a:extLst>
              <a:ext uri="{FF2B5EF4-FFF2-40B4-BE49-F238E27FC236}">
                <a16:creationId xmlns:a16="http://schemas.microsoft.com/office/drawing/2014/main" id="{15C8DC74-8F11-49F8-A7C1-702B3E21F1FC}"/>
              </a:ext>
            </a:extLst>
          </p:cNvPr>
          <p:cNvSpPr txBox="1"/>
          <p:nvPr/>
        </p:nvSpPr>
        <p:spPr>
          <a:xfrm>
            <a:off x="5662925" y="4409935"/>
            <a:ext cx="1994126" cy="1200329"/>
          </a:xfrm>
          <a:prstGeom prst="rect">
            <a:avLst/>
          </a:prstGeom>
          <a:noFill/>
        </p:spPr>
        <p:txBody>
          <a:bodyPr wrap="square" rtlCol="0">
            <a:spAutoFit/>
          </a:bodyPr>
          <a:lstStyle/>
          <a:p>
            <a:pPr algn="ctr"/>
            <a:r>
              <a:rPr lang="ar-AE" sz="2400" dirty="0">
                <a:latin typeface="Arabic Typesetting" panose="03020402040406030203" pitchFamily="66" charset="-78"/>
                <a:cs typeface="Arabic Typesetting" panose="03020402040406030203" pitchFamily="66" charset="-78"/>
              </a:rPr>
              <a:t>إذَا وصلتَك رسَالة تُخبرك بموعْد يَوم القيَامة مَاذا سَتَفعَل؟</a:t>
            </a:r>
            <a:endParaRPr lang="en-US" sz="2400" dirty="0">
              <a:latin typeface="Arabic Typesetting" panose="03020402040406030203" pitchFamily="66" charset="-78"/>
              <a:cs typeface="Arabic Typesetting" panose="03020402040406030203" pitchFamily="66" charset="-78"/>
            </a:endParaRPr>
          </a:p>
        </p:txBody>
      </p:sp>
      <p:sp>
        <p:nvSpPr>
          <p:cNvPr id="19" name="TextBox 18">
            <a:extLst>
              <a:ext uri="{FF2B5EF4-FFF2-40B4-BE49-F238E27FC236}">
                <a16:creationId xmlns:a16="http://schemas.microsoft.com/office/drawing/2014/main" id="{D138F073-F343-4629-A566-C224B7A50098}"/>
              </a:ext>
            </a:extLst>
          </p:cNvPr>
          <p:cNvSpPr txBox="1"/>
          <p:nvPr/>
        </p:nvSpPr>
        <p:spPr>
          <a:xfrm>
            <a:off x="3187704" y="4432672"/>
            <a:ext cx="1994126" cy="830997"/>
          </a:xfrm>
          <a:prstGeom prst="rect">
            <a:avLst/>
          </a:prstGeom>
          <a:noFill/>
        </p:spPr>
        <p:txBody>
          <a:bodyPr wrap="square" rtlCol="0">
            <a:spAutoFit/>
          </a:bodyPr>
          <a:lstStyle/>
          <a:p>
            <a:pPr algn="ctr"/>
            <a:r>
              <a:rPr lang="ar-AE" sz="2400" dirty="0">
                <a:latin typeface="Arabic Typesetting" panose="03020402040406030203" pitchFamily="66" charset="-78"/>
                <a:cs typeface="Arabic Typesetting" panose="03020402040406030203" pitchFamily="66" charset="-78"/>
              </a:rPr>
              <a:t>مَاذا تعْرِف عَن عَلاماتِ السّاعَة؟</a:t>
            </a:r>
            <a:endParaRPr lang="en-US" sz="2400" dirty="0">
              <a:latin typeface="Arabic Typesetting" panose="03020402040406030203" pitchFamily="66" charset="-78"/>
              <a:cs typeface="Arabic Typesetting" panose="03020402040406030203" pitchFamily="66" charset="-78"/>
            </a:endParaRPr>
          </a:p>
        </p:txBody>
      </p:sp>
      <p:sp>
        <p:nvSpPr>
          <p:cNvPr id="22" name="TextBox 21">
            <a:extLst>
              <a:ext uri="{FF2B5EF4-FFF2-40B4-BE49-F238E27FC236}">
                <a16:creationId xmlns:a16="http://schemas.microsoft.com/office/drawing/2014/main" id="{8D34DD92-183F-4DA4-A256-85590148A966}"/>
              </a:ext>
            </a:extLst>
          </p:cNvPr>
          <p:cNvSpPr txBox="1"/>
          <p:nvPr/>
        </p:nvSpPr>
        <p:spPr>
          <a:xfrm>
            <a:off x="569243" y="4273275"/>
            <a:ext cx="1994126" cy="830997"/>
          </a:xfrm>
          <a:prstGeom prst="rect">
            <a:avLst/>
          </a:prstGeom>
          <a:noFill/>
        </p:spPr>
        <p:txBody>
          <a:bodyPr wrap="square" rtlCol="0">
            <a:spAutoFit/>
          </a:bodyPr>
          <a:lstStyle/>
          <a:p>
            <a:pPr algn="ctr"/>
            <a:r>
              <a:rPr lang="ar-AE" sz="2400" dirty="0">
                <a:latin typeface="Arabic Typesetting" panose="03020402040406030203" pitchFamily="66" charset="-78"/>
                <a:cs typeface="Arabic Typesetting" panose="03020402040406030203" pitchFamily="66" charset="-78"/>
              </a:rPr>
              <a:t>ماهِي الأعْمَال التّي يقُوم بِها </a:t>
            </a:r>
          </a:p>
          <a:p>
            <a:pPr algn="ctr"/>
            <a:r>
              <a:rPr lang="ar-AE" sz="2400" dirty="0">
                <a:latin typeface="Arabic Typesetting" panose="03020402040406030203" pitchFamily="66" charset="-78"/>
                <a:cs typeface="Arabic Typesetting" panose="03020402040406030203" pitchFamily="66" charset="-78"/>
              </a:rPr>
              <a:t>مَن يُؤمنُ باليَومِ الآخر؟</a:t>
            </a:r>
            <a:endParaRPr lang="en-US" sz="2400" dirty="0">
              <a:latin typeface="Arabic Typesetting" panose="03020402040406030203" pitchFamily="66" charset="-78"/>
              <a:cs typeface="Arabic Typesetting" panose="03020402040406030203" pitchFamily="66" charset="-78"/>
            </a:endParaRPr>
          </a:p>
        </p:txBody>
      </p:sp>
      <p:pic>
        <p:nvPicPr>
          <p:cNvPr id="7" name="Picture 6">
            <a:extLst>
              <a:ext uri="{FF2B5EF4-FFF2-40B4-BE49-F238E27FC236}">
                <a16:creationId xmlns:a16="http://schemas.microsoft.com/office/drawing/2014/main" id="{E5B7ED89-CC35-4B07-BA92-A760C3459559}"/>
              </a:ext>
            </a:extLst>
          </p:cNvPr>
          <p:cNvPicPr>
            <a:picLocks noChangeAspect="1"/>
          </p:cNvPicPr>
          <p:nvPr/>
        </p:nvPicPr>
        <p:blipFill>
          <a:blip r:embed="rId11"/>
          <a:stretch>
            <a:fillRect/>
          </a:stretch>
        </p:blipFill>
        <p:spPr>
          <a:xfrm>
            <a:off x="7915435" y="3060870"/>
            <a:ext cx="4045074" cy="2292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66949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4C0E2-C26E-49CA-9F97-7D14FB284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Shape, square&#10;&#10;Description automatically generated">
            <a:extLst>
              <a:ext uri="{FF2B5EF4-FFF2-40B4-BE49-F238E27FC236}">
                <a16:creationId xmlns:a16="http://schemas.microsoft.com/office/drawing/2014/main" id="{6AB4F0F4-6CA8-4047-8B25-87EADAA30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 y="0"/>
            <a:ext cx="10131552" cy="6858000"/>
          </a:xfrm>
          <a:prstGeom prst="rect">
            <a:avLst/>
          </a:prstGeom>
        </p:spPr>
      </p:pic>
      <p:pic>
        <p:nvPicPr>
          <p:cNvPr id="10" name="Picture 9" descr="Like Bee">
            <a:extLst>
              <a:ext uri="{FF2B5EF4-FFF2-40B4-BE49-F238E27FC236}">
                <a16:creationId xmlns:a16="http://schemas.microsoft.com/office/drawing/2014/main" id="{6174127E-AF81-4D2B-823B-C0A3550B86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2288" y="4295775"/>
            <a:ext cx="1958721" cy="1958721"/>
          </a:xfrm>
          <a:prstGeom prst="rect">
            <a:avLst/>
          </a:prstGeom>
        </p:spPr>
      </p:pic>
      <p:sp>
        <p:nvSpPr>
          <p:cNvPr id="11" name="TextBox 10">
            <a:extLst>
              <a:ext uri="{FF2B5EF4-FFF2-40B4-BE49-F238E27FC236}">
                <a16:creationId xmlns:a16="http://schemas.microsoft.com/office/drawing/2014/main" id="{CCB20407-1EDE-437B-BD86-3F9E2388651E}"/>
              </a:ext>
            </a:extLst>
          </p:cNvPr>
          <p:cNvSpPr txBox="1"/>
          <p:nvPr/>
        </p:nvSpPr>
        <p:spPr>
          <a:xfrm>
            <a:off x="3300984" y="1280827"/>
            <a:ext cx="3520440" cy="132343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ar-AE" sz="4000" b="1" dirty="0"/>
              <a:t>الدّنيا دَارُ عَمَل</a:t>
            </a:r>
          </a:p>
          <a:p>
            <a:pPr algn="ctr"/>
            <a:r>
              <a:rPr lang="ar-AE" sz="4000" b="1" dirty="0"/>
              <a:t>والآخرَةُ دَارُ الجَزاء </a:t>
            </a:r>
            <a:endParaRPr lang="en-GB" sz="4000" b="1" dirty="0"/>
          </a:p>
        </p:txBody>
      </p:sp>
      <p:sp>
        <p:nvSpPr>
          <p:cNvPr id="2" name="TextBox 1">
            <a:extLst>
              <a:ext uri="{FF2B5EF4-FFF2-40B4-BE49-F238E27FC236}">
                <a16:creationId xmlns:a16="http://schemas.microsoft.com/office/drawing/2014/main" id="{E28B39F9-5CA8-4BF6-B794-80E731DE4CCA}"/>
              </a:ext>
            </a:extLst>
          </p:cNvPr>
          <p:cNvSpPr txBox="1"/>
          <p:nvPr/>
        </p:nvSpPr>
        <p:spPr>
          <a:xfrm>
            <a:off x="1367028" y="3161819"/>
            <a:ext cx="7562088" cy="1200329"/>
          </a:xfrm>
          <a:prstGeom prst="rect">
            <a:avLst/>
          </a:prstGeom>
          <a:noFill/>
        </p:spPr>
        <p:txBody>
          <a:bodyPr wrap="square" rtlCol="0">
            <a:spAutoFit/>
          </a:bodyPr>
          <a:lstStyle/>
          <a:p>
            <a:pPr algn="ctr"/>
            <a:r>
              <a:rPr lang="ar-AE" sz="3600" b="1" dirty="0">
                <a:latin typeface="Arabic Typesetting" panose="03020402040406030203" pitchFamily="66" charset="-78"/>
                <a:cs typeface="Arabic Typesetting" panose="03020402040406030203" pitchFamily="66" charset="-78"/>
              </a:rPr>
              <a:t>عُنوان قصِير ولكنّه يحْمِل معَانٍ كثيرَة </a:t>
            </a:r>
          </a:p>
          <a:p>
            <a:pPr algn="ctr"/>
            <a:r>
              <a:rPr lang="ar-AE" sz="3600" b="1" dirty="0">
                <a:latin typeface="Arabic Typesetting" panose="03020402040406030203" pitchFamily="66" charset="-78"/>
                <a:cs typeface="Arabic Typesetting" panose="03020402040406030203" pitchFamily="66" charset="-78"/>
              </a:rPr>
              <a:t>عبرّي من خَلال خَانةِ الكَتابة ما الذّي يُوحيهِ لكِ هذا العنوان..؟</a:t>
            </a:r>
            <a:endParaRPr lang="en-US" sz="3600" b="1" dirty="0">
              <a:latin typeface="Arabic Typesetting" panose="03020402040406030203" pitchFamily="66" charset="-78"/>
              <a:cs typeface="Arabic Typesetting" panose="03020402040406030203" pitchFamily="66" charset="-78"/>
            </a:endParaRPr>
          </a:p>
        </p:txBody>
      </p:sp>
      <p:sp>
        <p:nvSpPr>
          <p:cNvPr id="4" name="Rectangle 3">
            <a:extLst>
              <a:ext uri="{FF2B5EF4-FFF2-40B4-BE49-F238E27FC236}">
                <a16:creationId xmlns:a16="http://schemas.microsoft.com/office/drawing/2014/main" id="{0C696E1A-4CF6-47F6-9850-3ACCFB83FBFA}"/>
              </a:ext>
            </a:extLst>
          </p:cNvPr>
          <p:cNvSpPr/>
          <p:nvPr/>
        </p:nvSpPr>
        <p:spPr>
          <a:xfrm>
            <a:off x="2169532" y="4919701"/>
            <a:ext cx="5957080" cy="923330"/>
          </a:xfrm>
          <a:prstGeom prst="rect">
            <a:avLst/>
          </a:prstGeom>
          <a:noFill/>
        </p:spPr>
        <p:txBody>
          <a:bodyPr wrap="none" lIns="91440" tIns="45720" rIns="91440" bIns="45720">
            <a:spAutoFit/>
          </a:bodyPr>
          <a:lstStyle/>
          <a:p>
            <a:pPr algn="ctr"/>
            <a:r>
              <a:rPr lang="ar-AE" sz="5400" b="0" cap="none" spc="0" dirty="0">
                <a:ln w="0"/>
                <a:solidFill>
                  <a:schemeClr val="accent1"/>
                </a:solidFill>
                <a:effectLst>
                  <a:outerShdw blurRad="38100" dist="25400" dir="5400000" algn="ctr" rotWithShape="0">
                    <a:srgbClr val="6E747A">
                      <a:alpha val="43000"/>
                    </a:srgbClr>
                  </a:outerShdw>
                </a:effectLst>
              </a:rPr>
              <a:t>اسْتراتيجيّة العَصْفُ الذّهنِي</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pic>
        <p:nvPicPr>
          <p:cNvPr id="1026" name="Picture 2" descr="lovepik- صورة الخلفية ساعة الكرتون- صور ساعة الكرتون 200000+">
            <a:extLst>
              <a:ext uri="{FF2B5EF4-FFF2-40B4-BE49-F238E27FC236}">
                <a16:creationId xmlns:a16="http://schemas.microsoft.com/office/drawing/2014/main" id="{0CA85E07-06A8-49B4-978C-A273077177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3252" y="2367058"/>
            <a:ext cx="1323439" cy="13234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761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4C0E2-C26E-49CA-9F97-7D14FB284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81D0D94-F97A-4738-AA79-388E67805E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7612" y="0"/>
            <a:ext cx="6398978" cy="6858000"/>
          </a:xfrm>
          <a:prstGeom prst="rect">
            <a:avLst/>
          </a:prstGeom>
        </p:spPr>
      </p:pic>
      <p:pic>
        <p:nvPicPr>
          <p:cNvPr id="6" name="Picture 5" descr="Miss You Bee">
            <a:extLst>
              <a:ext uri="{FF2B5EF4-FFF2-40B4-BE49-F238E27FC236}">
                <a16:creationId xmlns:a16="http://schemas.microsoft.com/office/drawing/2014/main" id="{BD27ECC7-9CB9-4630-8596-F54ADB479B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410" y="5504155"/>
            <a:ext cx="1248283" cy="1248283"/>
          </a:xfrm>
          <a:prstGeom prst="rect">
            <a:avLst/>
          </a:prstGeom>
        </p:spPr>
      </p:pic>
      <p:sp>
        <p:nvSpPr>
          <p:cNvPr id="7" name="TextBox 6">
            <a:extLst>
              <a:ext uri="{FF2B5EF4-FFF2-40B4-BE49-F238E27FC236}">
                <a16:creationId xmlns:a16="http://schemas.microsoft.com/office/drawing/2014/main" id="{7042C4D7-A08B-4B61-8BBF-26FB15F1782A}"/>
              </a:ext>
            </a:extLst>
          </p:cNvPr>
          <p:cNvSpPr txBox="1"/>
          <p:nvPr/>
        </p:nvSpPr>
        <p:spPr>
          <a:xfrm>
            <a:off x="6415101" y="1359158"/>
            <a:ext cx="4820550" cy="1477328"/>
          </a:xfrm>
          <a:prstGeom prst="rect">
            <a:avLst/>
          </a:prstGeom>
          <a:noFill/>
        </p:spPr>
        <p:txBody>
          <a:bodyPr wrap="none" rtlCol="0">
            <a:spAutoFit/>
          </a:bodyPr>
          <a:lstStyle/>
          <a:p>
            <a:r>
              <a:rPr lang="ar-AE" b="1" dirty="0"/>
              <a:t>مِن عَلامات السّاعة –إعْداد المُبدعَة :ليَالي من الصّف السّابع-2</a:t>
            </a:r>
          </a:p>
          <a:p>
            <a:endParaRPr lang="ar-AE" dirty="0"/>
          </a:p>
          <a:p>
            <a:endParaRPr lang="ar-AE" dirty="0"/>
          </a:p>
          <a:p>
            <a:endParaRPr lang="ar-AE" dirty="0"/>
          </a:p>
          <a:p>
            <a:endParaRPr lang="ar-AE" dirty="0"/>
          </a:p>
        </p:txBody>
      </p:sp>
      <p:pic>
        <p:nvPicPr>
          <p:cNvPr id="5" name="Picture 4">
            <a:extLst>
              <a:ext uri="{FF2B5EF4-FFF2-40B4-BE49-F238E27FC236}">
                <a16:creationId xmlns:a16="http://schemas.microsoft.com/office/drawing/2014/main" id="{AEEA4029-4152-4E1F-AB5B-745A757E87C4}"/>
              </a:ext>
            </a:extLst>
          </p:cNvPr>
          <p:cNvPicPr>
            <a:picLocks noChangeAspect="1"/>
          </p:cNvPicPr>
          <p:nvPr/>
        </p:nvPicPr>
        <p:blipFill>
          <a:blip r:embed="rId7"/>
          <a:stretch>
            <a:fillRect/>
          </a:stretch>
        </p:blipFill>
        <p:spPr>
          <a:xfrm>
            <a:off x="208090" y="105562"/>
            <a:ext cx="5680525" cy="1148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BCD88402-E866-4320-B12A-4A287EF98C2C}"/>
              </a:ext>
            </a:extLst>
          </p:cNvPr>
          <p:cNvPicPr>
            <a:picLocks noChangeAspect="1"/>
          </p:cNvPicPr>
          <p:nvPr/>
        </p:nvPicPr>
        <p:blipFill>
          <a:blip r:embed="rId8"/>
          <a:stretch>
            <a:fillRect/>
          </a:stretch>
        </p:blipFill>
        <p:spPr>
          <a:xfrm>
            <a:off x="4395377" y="1359158"/>
            <a:ext cx="1493238" cy="3268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2F89B699-79F9-4BCC-A29C-D28E6EB27ACC}"/>
              </a:ext>
            </a:extLst>
          </p:cNvPr>
          <p:cNvPicPr>
            <a:picLocks noChangeAspect="1"/>
          </p:cNvPicPr>
          <p:nvPr/>
        </p:nvPicPr>
        <p:blipFill>
          <a:blip r:embed="rId9"/>
          <a:stretch>
            <a:fillRect/>
          </a:stretch>
        </p:blipFill>
        <p:spPr>
          <a:xfrm>
            <a:off x="194320" y="1755337"/>
            <a:ext cx="5680525" cy="83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E7C29EDD-4785-434F-ADCE-0C908BD07E8E}"/>
              </a:ext>
            </a:extLst>
          </p:cNvPr>
          <p:cNvPicPr>
            <a:picLocks noChangeAspect="1"/>
          </p:cNvPicPr>
          <p:nvPr/>
        </p:nvPicPr>
        <p:blipFill>
          <a:blip r:embed="rId10"/>
          <a:stretch>
            <a:fillRect/>
          </a:stretch>
        </p:blipFill>
        <p:spPr>
          <a:xfrm>
            <a:off x="4581133" y="2644709"/>
            <a:ext cx="1277362" cy="428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376D6D5A-9C30-4A27-8601-10AE90FE1ACE}"/>
              </a:ext>
            </a:extLst>
          </p:cNvPr>
          <p:cNvPicPr>
            <a:picLocks noChangeAspect="1"/>
          </p:cNvPicPr>
          <p:nvPr/>
        </p:nvPicPr>
        <p:blipFill>
          <a:blip r:embed="rId11"/>
          <a:stretch>
            <a:fillRect/>
          </a:stretch>
        </p:blipFill>
        <p:spPr>
          <a:xfrm>
            <a:off x="294699" y="3114714"/>
            <a:ext cx="5542810" cy="771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41424AFA-5EE9-4BD3-B4E4-63700A7C71C8}"/>
              </a:ext>
            </a:extLst>
          </p:cNvPr>
          <p:cNvPicPr>
            <a:picLocks noChangeAspect="1"/>
          </p:cNvPicPr>
          <p:nvPr/>
        </p:nvPicPr>
        <p:blipFill>
          <a:blip r:embed="rId12"/>
          <a:stretch>
            <a:fillRect/>
          </a:stretch>
        </p:blipFill>
        <p:spPr>
          <a:xfrm>
            <a:off x="4560147" y="3949772"/>
            <a:ext cx="1277362" cy="420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41BAB6A6-CE0E-47F0-A172-04A88B352FF8}"/>
              </a:ext>
            </a:extLst>
          </p:cNvPr>
          <p:cNvPicPr>
            <a:picLocks noChangeAspect="1"/>
          </p:cNvPicPr>
          <p:nvPr/>
        </p:nvPicPr>
        <p:blipFill>
          <a:blip r:embed="rId13"/>
          <a:stretch>
            <a:fillRect/>
          </a:stretch>
        </p:blipFill>
        <p:spPr>
          <a:xfrm>
            <a:off x="223584" y="4434254"/>
            <a:ext cx="5651262" cy="554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a:extLst>
              <a:ext uri="{FF2B5EF4-FFF2-40B4-BE49-F238E27FC236}">
                <a16:creationId xmlns:a16="http://schemas.microsoft.com/office/drawing/2014/main" id="{429B5E2D-3C37-4847-A929-2746272FC1CD}"/>
              </a:ext>
            </a:extLst>
          </p:cNvPr>
          <p:cNvPicPr>
            <a:picLocks noChangeAspect="1"/>
          </p:cNvPicPr>
          <p:nvPr/>
        </p:nvPicPr>
        <p:blipFill>
          <a:blip r:embed="rId14"/>
          <a:stretch>
            <a:fillRect/>
          </a:stretch>
        </p:blipFill>
        <p:spPr>
          <a:xfrm>
            <a:off x="4581133" y="5044526"/>
            <a:ext cx="1277362" cy="394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a:extLst>
              <a:ext uri="{FF2B5EF4-FFF2-40B4-BE49-F238E27FC236}">
                <a16:creationId xmlns:a16="http://schemas.microsoft.com/office/drawing/2014/main" id="{CEBF13EF-A6CF-4A66-871F-751984CFE47A}"/>
              </a:ext>
            </a:extLst>
          </p:cNvPr>
          <p:cNvPicPr>
            <a:picLocks noChangeAspect="1"/>
          </p:cNvPicPr>
          <p:nvPr/>
        </p:nvPicPr>
        <p:blipFill>
          <a:blip r:embed="rId15"/>
          <a:stretch>
            <a:fillRect/>
          </a:stretch>
        </p:blipFill>
        <p:spPr>
          <a:xfrm>
            <a:off x="535904" y="5504155"/>
            <a:ext cx="5301605" cy="6921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WhatsApp Video 2021-01-24 at 7.25.11 AM">
            <a:hlinkClick r:id="" action="ppaction://media"/>
            <a:extLst>
              <a:ext uri="{FF2B5EF4-FFF2-40B4-BE49-F238E27FC236}">
                <a16:creationId xmlns:a16="http://schemas.microsoft.com/office/drawing/2014/main" id="{1FDB75AD-657F-4611-8841-B01D7C7E8940}"/>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6288767" y="1973062"/>
            <a:ext cx="5176668" cy="2911876"/>
          </a:xfrm>
          <a:prstGeom prst="rect">
            <a:avLst/>
          </a:prstGeom>
        </p:spPr>
      </p:pic>
    </p:spTree>
    <p:extLst>
      <p:ext uri="{BB962C8B-B14F-4D97-AF65-F5344CB8AC3E}">
        <p14:creationId xmlns:p14="http://schemas.microsoft.com/office/powerpoint/2010/main" val="233025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4C0E2-C26E-49CA-9F97-7D14FB284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Shape&#10;&#10;Description automatically generated">
            <a:extLst>
              <a:ext uri="{FF2B5EF4-FFF2-40B4-BE49-F238E27FC236}">
                <a16:creationId xmlns:a16="http://schemas.microsoft.com/office/drawing/2014/main" id="{40ECAF26-ABC3-4DD3-AAC9-83F855283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21" y="-487554"/>
            <a:ext cx="8423342" cy="7833108"/>
          </a:xfrm>
          <a:prstGeom prst="rect">
            <a:avLst/>
          </a:prstGeom>
        </p:spPr>
      </p:pic>
      <p:pic>
        <p:nvPicPr>
          <p:cNvPr id="6" name="Picture 5" descr="Stop Bee">
            <a:extLst>
              <a:ext uri="{FF2B5EF4-FFF2-40B4-BE49-F238E27FC236}">
                <a16:creationId xmlns:a16="http://schemas.microsoft.com/office/drawing/2014/main" id="{66A9E50D-5DEE-4CBC-81F4-BDD0993A36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2584" y="2201662"/>
            <a:ext cx="2328170" cy="2328170"/>
          </a:xfrm>
          <a:prstGeom prst="rect">
            <a:avLst/>
          </a:prstGeom>
        </p:spPr>
      </p:pic>
      <p:sp>
        <p:nvSpPr>
          <p:cNvPr id="2" name="Rectangle 1">
            <a:extLst>
              <a:ext uri="{FF2B5EF4-FFF2-40B4-BE49-F238E27FC236}">
                <a16:creationId xmlns:a16="http://schemas.microsoft.com/office/drawing/2014/main" id="{EC85F71D-18E7-4919-9FAA-B562209840D7}"/>
              </a:ext>
            </a:extLst>
          </p:cNvPr>
          <p:cNvSpPr/>
          <p:nvPr/>
        </p:nvSpPr>
        <p:spPr>
          <a:xfrm>
            <a:off x="1652470" y="1270614"/>
            <a:ext cx="5883341" cy="4031873"/>
          </a:xfrm>
          <a:prstGeom prst="rect">
            <a:avLst/>
          </a:prstGeom>
          <a:noFill/>
        </p:spPr>
        <p:txBody>
          <a:bodyPr wrap="none" lIns="91440" tIns="45720" rIns="91440" bIns="45720">
            <a:spAutoFit/>
          </a:bodyPr>
          <a:lstStyle/>
          <a:p>
            <a:pPr algn="ctr"/>
            <a:r>
              <a:rPr lang="ar-AE" sz="3200" b="0" cap="none" spc="0" dirty="0">
                <a:ln w="0"/>
                <a:solidFill>
                  <a:schemeClr val="tx1"/>
                </a:solidFill>
                <a:effectLst>
                  <a:outerShdw blurRad="38100" dist="19050" dir="2700000" algn="tl" rotWithShape="0">
                    <a:schemeClr val="dk1">
                      <a:alpha val="40000"/>
                    </a:schemeClr>
                  </a:outerShdw>
                </a:effectLst>
              </a:rPr>
              <a:t>بعْدَ مُشَاهدتِك للمَقطع المَرئي أجِب عمّا يلي:</a:t>
            </a:r>
          </a:p>
          <a:p>
            <a:pPr algn="ctr"/>
            <a:endParaRPr lang="ar-AE" sz="3200" dirty="0">
              <a:ln w="0"/>
              <a:effectLst>
                <a:outerShdw blurRad="38100" dist="19050" dir="2700000" algn="tl" rotWithShape="0">
                  <a:schemeClr val="dk1">
                    <a:alpha val="40000"/>
                  </a:schemeClr>
                </a:outerShdw>
              </a:effectLst>
            </a:endParaRPr>
          </a:p>
          <a:p>
            <a:pPr algn="ctr"/>
            <a:r>
              <a:rPr lang="ar-AE" sz="2400" b="0" cap="none" spc="0" dirty="0">
                <a:ln w="0"/>
                <a:solidFill>
                  <a:srgbClr val="FF0000"/>
                </a:solidFill>
                <a:effectLst>
                  <a:outerShdw blurRad="38100" dist="19050" dir="2700000" algn="tl" rotWithShape="0">
                    <a:schemeClr val="dk1">
                      <a:alpha val="40000"/>
                    </a:schemeClr>
                  </a:outerShdw>
                </a:effectLst>
              </a:rPr>
              <a:t>1-مَتى موْعِدُ يَوم القيَامَة؟ومتَى بدأت ظُهور أولى عَلاماتِها؟</a:t>
            </a:r>
          </a:p>
          <a:p>
            <a:pPr algn="ctr"/>
            <a:endParaRPr lang="ar-AE" sz="2400" dirty="0">
              <a:ln w="0"/>
              <a:solidFill>
                <a:srgbClr val="FF0000"/>
              </a:solidFill>
              <a:effectLst>
                <a:outerShdw blurRad="38100" dist="19050" dir="2700000" algn="tl" rotWithShape="0">
                  <a:schemeClr val="dk1">
                    <a:alpha val="40000"/>
                  </a:schemeClr>
                </a:outerShdw>
              </a:effectLst>
            </a:endParaRPr>
          </a:p>
          <a:p>
            <a:pPr algn="ctr"/>
            <a:r>
              <a:rPr lang="ar-AE" sz="2400" b="0" cap="none" spc="0" dirty="0">
                <a:ln w="0"/>
                <a:solidFill>
                  <a:srgbClr val="FF0000"/>
                </a:solidFill>
                <a:effectLst>
                  <a:outerShdw blurRad="38100" dist="19050" dir="2700000" algn="tl" rotWithShape="0">
                    <a:schemeClr val="dk1">
                      <a:alpha val="40000"/>
                    </a:schemeClr>
                  </a:outerShdw>
                </a:effectLst>
              </a:rPr>
              <a:t>2-مَاهي أُولَى عَلامات يَوم القيَامة؟وإلَى مَتى سَتسْتمر؟</a:t>
            </a:r>
          </a:p>
          <a:p>
            <a:pPr algn="ctr"/>
            <a:endParaRPr lang="ar-AE" sz="2400" dirty="0">
              <a:ln w="0"/>
              <a:solidFill>
                <a:srgbClr val="FF0000"/>
              </a:solidFill>
              <a:effectLst>
                <a:outerShdw blurRad="38100" dist="19050" dir="2700000" algn="tl" rotWithShape="0">
                  <a:schemeClr val="dk1">
                    <a:alpha val="40000"/>
                  </a:schemeClr>
                </a:outerShdw>
              </a:effectLst>
            </a:endParaRPr>
          </a:p>
          <a:p>
            <a:pPr algn="ctr"/>
            <a:r>
              <a:rPr lang="ar-AE" sz="2400" b="0" cap="none" spc="0" dirty="0">
                <a:ln w="0"/>
                <a:solidFill>
                  <a:srgbClr val="FF0000"/>
                </a:solidFill>
                <a:effectLst>
                  <a:outerShdw blurRad="38100" dist="19050" dir="2700000" algn="tl" rotWithShape="0">
                    <a:schemeClr val="dk1">
                      <a:alpha val="40000"/>
                    </a:schemeClr>
                  </a:outerShdw>
                </a:effectLst>
              </a:rPr>
              <a:t>3-اذْكر بعْضًا من عَلامات السّاعةِ الصّغرَى.</a:t>
            </a:r>
          </a:p>
          <a:p>
            <a:pPr algn="ctr"/>
            <a:endParaRPr lang="ar-AE" sz="2400" b="0" cap="none" spc="0" dirty="0">
              <a:ln w="0"/>
              <a:solidFill>
                <a:srgbClr val="FF0000"/>
              </a:solidFill>
              <a:effectLst>
                <a:outerShdw blurRad="38100" dist="19050" dir="2700000" algn="tl" rotWithShape="0">
                  <a:schemeClr val="dk1">
                    <a:alpha val="40000"/>
                  </a:schemeClr>
                </a:outerShdw>
              </a:effectLst>
            </a:endParaRPr>
          </a:p>
          <a:p>
            <a:pPr algn="ctr"/>
            <a:r>
              <a:rPr lang="ar-AE" sz="2400" b="0" cap="none" spc="0" dirty="0">
                <a:ln w="0"/>
                <a:solidFill>
                  <a:srgbClr val="FF0000"/>
                </a:solidFill>
                <a:effectLst>
                  <a:outerShdw blurRad="38100" dist="19050" dir="2700000" algn="tl" rotWithShape="0">
                    <a:schemeClr val="dk1">
                      <a:alpha val="40000"/>
                    </a:schemeClr>
                  </a:outerShdw>
                </a:effectLst>
              </a:rPr>
              <a:t>4-مَاذا ينْبغِي للمُسلم أنْ يفْعَل اسْتعدادًا لهذا اليَوم؟</a:t>
            </a:r>
          </a:p>
          <a:p>
            <a:pPr algn="ctr"/>
            <a:endParaRPr lang="ar-AE" sz="240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88052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4C0E2-C26E-49CA-9F97-7D14FB284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Shape, rectangle&#10;&#10;Description automatically generated">
            <a:extLst>
              <a:ext uri="{FF2B5EF4-FFF2-40B4-BE49-F238E27FC236}">
                <a16:creationId xmlns:a16="http://schemas.microsoft.com/office/drawing/2014/main" id="{36DE6178-A85E-48D4-8016-1138A3CF9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2"/>
            <a:ext cx="3138944" cy="739093"/>
          </a:xfrm>
          <a:prstGeom prst="rect">
            <a:avLst/>
          </a:prstGeom>
        </p:spPr>
      </p:pic>
      <p:pic>
        <p:nvPicPr>
          <p:cNvPr id="12" name="Picture 11" descr="Shape, square&#10;&#10;Description automatically generated">
            <a:extLst>
              <a:ext uri="{FF2B5EF4-FFF2-40B4-BE49-F238E27FC236}">
                <a16:creationId xmlns:a16="http://schemas.microsoft.com/office/drawing/2014/main" id="{0291E273-5413-4918-8EBE-92C41376C1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188" y="-158320"/>
            <a:ext cx="5842061" cy="5969595"/>
          </a:xfrm>
          <a:prstGeom prst="rect">
            <a:avLst/>
          </a:prstGeom>
        </p:spPr>
      </p:pic>
      <p:pic>
        <p:nvPicPr>
          <p:cNvPr id="25" name="Picture 24" descr="A cartoon of a person&#10;&#10;Description automatically generated with low confidence">
            <a:extLst>
              <a:ext uri="{FF2B5EF4-FFF2-40B4-BE49-F238E27FC236}">
                <a16:creationId xmlns:a16="http://schemas.microsoft.com/office/drawing/2014/main" id="{C7F5326C-1FA4-440D-B089-1D324FDB9B6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198337" y="3092165"/>
            <a:ext cx="990601" cy="1319884"/>
          </a:xfrm>
          <a:prstGeom prst="rect">
            <a:avLst/>
          </a:prstGeom>
        </p:spPr>
      </p:pic>
      <p:sp>
        <p:nvSpPr>
          <p:cNvPr id="26" name="TextBox 25">
            <a:extLst>
              <a:ext uri="{FF2B5EF4-FFF2-40B4-BE49-F238E27FC236}">
                <a16:creationId xmlns:a16="http://schemas.microsoft.com/office/drawing/2014/main" id="{8828B31E-0DDE-4AB2-89C2-4F28FA328AB5}"/>
              </a:ext>
            </a:extLst>
          </p:cNvPr>
          <p:cNvSpPr txBox="1"/>
          <p:nvPr/>
        </p:nvSpPr>
        <p:spPr>
          <a:xfrm>
            <a:off x="520153" y="110110"/>
            <a:ext cx="1863011" cy="584775"/>
          </a:xfrm>
          <a:prstGeom prst="rect">
            <a:avLst/>
          </a:prstGeom>
          <a:noFill/>
        </p:spPr>
        <p:txBody>
          <a:bodyPr wrap="none" rtlCol="0">
            <a:spAutoFit/>
          </a:bodyPr>
          <a:lstStyle/>
          <a:p>
            <a:r>
              <a:rPr lang="ar-AE" sz="3200" b="1" dirty="0"/>
              <a:t>نشَاط تعَاوُني</a:t>
            </a:r>
            <a:endParaRPr lang="en-GB" sz="3200" b="1" dirty="0"/>
          </a:p>
        </p:txBody>
      </p:sp>
      <p:pic>
        <p:nvPicPr>
          <p:cNvPr id="4" name="Picture 3">
            <a:extLst>
              <a:ext uri="{FF2B5EF4-FFF2-40B4-BE49-F238E27FC236}">
                <a16:creationId xmlns:a16="http://schemas.microsoft.com/office/drawing/2014/main" id="{9F697894-5EAF-440E-B92F-4452C2E82C60}"/>
              </a:ext>
            </a:extLst>
          </p:cNvPr>
          <p:cNvPicPr>
            <a:picLocks noChangeAspect="1"/>
          </p:cNvPicPr>
          <p:nvPr/>
        </p:nvPicPr>
        <p:blipFill>
          <a:blip r:embed="rId7"/>
          <a:stretch>
            <a:fillRect/>
          </a:stretch>
        </p:blipFill>
        <p:spPr>
          <a:xfrm>
            <a:off x="7582688" y="1022448"/>
            <a:ext cx="3520400" cy="3389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07D607D8-EF4B-4784-A41D-7C202DB0BEBC}"/>
              </a:ext>
            </a:extLst>
          </p:cNvPr>
          <p:cNvSpPr txBox="1"/>
          <p:nvPr/>
        </p:nvSpPr>
        <p:spPr>
          <a:xfrm>
            <a:off x="7359588" y="4412049"/>
            <a:ext cx="2077375" cy="369332"/>
          </a:xfrm>
          <a:prstGeom prst="rect">
            <a:avLst/>
          </a:prstGeom>
          <a:noFill/>
        </p:spPr>
        <p:txBody>
          <a:bodyPr wrap="square" rtlCol="0">
            <a:spAutoFit/>
          </a:bodyPr>
          <a:lstStyle/>
          <a:p>
            <a:r>
              <a:rPr lang="ar-AE" dirty="0"/>
              <a:t>صفْحَة 38</a:t>
            </a:r>
            <a:endParaRPr lang="en-US" dirty="0"/>
          </a:p>
        </p:txBody>
      </p:sp>
      <p:pic>
        <p:nvPicPr>
          <p:cNvPr id="16" name="Picture 15" descr="Shape, square&#10;&#10;Description automatically generated">
            <a:extLst>
              <a:ext uri="{FF2B5EF4-FFF2-40B4-BE49-F238E27FC236}">
                <a16:creationId xmlns:a16="http://schemas.microsoft.com/office/drawing/2014/main" id="{782298F0-859E-4C2C-A227-AA7B5D7D1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22448"/>
            <a:ext cx="5842061" cy="5969595"/>
          </a:xfrm>
          <a:prstGeom prst="rect">
            <a:avLst/>
          </a:prstGeom>
        </p:spPr>
      </p:pic>
      <p:pic>
        <p:nvPicPr>
          <p:cNvPr id="17" name="Picture 16" descr="Shape, rectangle&#10;&#10;Description automatically generated">
            <a:extLst>
              <a:ext uri="{FF2B5EF4-FFF2-40B4-BE49-F238E27FC236}">
                <a16:creationId xmlns:a16="http://schemas.microsoft.com/office/drawing/2014/main" id="{4C01EDE9-13CC-4D73-A306-8ECC90F52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105" y="518858"/>
            <a:ext cx="3138944" cy="739093"/>
          </a:xfrm>
          <a:prstGeom prst="rect">
            <a:avLst/>
          </a:prstGeom>
        </p:spPr>
      </p:pic>
      <p:sp>
        <p:nvSpPr>
          <p:cNvPr id="18" name="TextBox 17">
            <a:extLst>
              <a:ext uri="{FF2B5EF4-FFF2-40B4-BE49-F238E27FC236}">
                <a16:creationId xmlns:a16="http://schemas.microsoft.com/office/drawing/2014/main" id="{DBAD5D6C-CA26-45A7-9087-0A6D6D6D80D2}"/>
              </a:ext>
            </a:extLst>
          </p:cNvPr>
          <p:cNvSpPr txBox="1"/>
          <p:nvPr/>
        </p:nvSpPr>
        <p:spPr>
          <a:xfrm>
            <a:off x="7487439" y="602646"/>
            <a:ext cx="2417650" cy="584775"/>
          </a:xfrm>
          <a:prstGeom prst="rect">
            <a:avLst/>
          </a:prstGeom>
          <a:noFill/>
        </p:spPr>
        <p:txBody>
          <a:bodyPr wrap="none" rtlCol="0">
            <a:spAutoFit/>
          </a:bodyPr>
          <a:lstStyle/>
          <a:p>
            <a:r>
              <a:rPr lang="ar-AE" sz="3200" b="1" dirty="0"/>
              <a:t>المجْمُوعَة الأوَلى</a:t>
            </a:r>
            <a:endParaRPr lang="en-GB" sz="3200" b="1" dirty="0"/>
          </a:p>
        </p:txBody>
      </p:sp>
      <p:pic>
        <p:nvPicPr>
          <p:cNvPr id="19" name="Picture 18" descr="Shape, rectangle&#10;&#10;Description automatically generated">
            <a:extLst>
              <a:ext uri="{FF2B5EF4-FFF2-40B4-BE49-F238E27FC236}">
                <a16:creationId xmlns:a16="http://schemas.microsoft.com/office/drawing/2014/main" id="{C976333B-F842-44AA-AF02-A78240E16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4610" y="1778643"/>
            <a:ext cx="3138944" cy="739093"/>
          </a:xfrm>
          <a:prstGeom prst="rect">
            <a:avLst/>
          </a:prstGeom>
        </p:spPr>
      </p:pic>
      <p:sp>
        <p:nvSpPr>
          <p:cNvPr id="20" name="TextBox 19">
            <a:extLst>
              <a:ext uri="{FF2B5EF4-FFF2-40B4-BE49-F238E27FC236}">
                <a16:creationId xmlns:a16="http://schemas.microsoft.com/office/drawing/2014/main" id="{224C11B5-CB29-4D5C-ABEC-B0D991C4DF4E}"/>
              </a:ext>
            </a:extLst>
          </p:cNvPr>
          <p:cNvSpPr txBox="1"/>
          <p:nvPr/>
        </p:nvSpPr>
        <p:spPr>
          <a:xfrm>
            <a:off x="1753944" y="1862431"/>
            <a:ext cx="2406428" cy="584775"/>
          </a:xfrm>
          <a:prstGeom prst="rect">
            <a:avLst/>
          </a:prstGeom>
          <a:noFill/>
        </p:spPr>
        <p:txBody>
          <a:bodyPr wrap="none" rtlCol="0">
            <a:spAutoFit/>
          </a:bodyPr>
          <a:lstStyle/>
          <a:p>
            <a:r>
              <a:rPr lang="ar-AE" sz="3200" b="1" dirty="0"/>
              <a:t>المجْمُوعَة الثّانِية</a:t>
            </a:r>
            <a:endParaRPr lang="en-GB" sz="3200" b="1" dirty="0"/>
          </a:p>
        </p:txBody>
      </p:sp>
      <p:pic>
        <p:nvPicPr>
          <p:cNvPr id="8" name="Picture 7">
            <a:extLst>
              <a:ext uri="{FF2B5EF4-FFF2-40B4-BE49-F238E27FC236}">
                <a16:creationId xmlns:a16="http://schemas.microsoft.com/office/drawing/2014/main" id="{ACDC1ADF-5403-468C-8E80-3FD85B1702B7}"/>
              </a:ext>
            </a:extLst>
          </p:cNvPr>
          <p:cNvPicPr>
            <a:picLocks noChangeAspect="1"/>
          </p:cNvPicPr>
          <p:nvPr/>
        </p:nvPicPr>
        <p:blipFill>
          <a:blip r:embed="rId8"/>
          <a:stretch>
            <a:fillRect/>
          </a:stretch>
        </p:blipFill>
        <p:spPr>
          <a:xfrm>
            <a:off x="736846" y="2774196"/>
            <a:ext cx="4253985" cy="29349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extBox 20">
            <a:extLst>
              <a:ext uri="{FF2B5EF4-FFF2-40B4-BE49-F238E27FC236}">
                <a16:creationId xmlns:a16="http://schemas.microsoft.com/office/drawing/2014/main" id="{0CCB27D5-4C8A-4D8F-B6F8-6395B0EF7356}"/>
              </a:ext>
            </a:extLst>
          </p:cNvPr>
          <p:cNvSpPr txBox="1"/>
          <p:nvPr/>
        </p:nvSpPr>
        <p:spPr>
          <a:xfrm>
            <a:off x="2183907" y="5729590"/>
            <a:ext cx="2077375" cy="369332"/>
          </a:xfrm>
          <a:prstGeom prst="rect">
            <a:avLst/>
          </a:prstGeom>
          <a:noFill/>
        </p:spPr>
        <p:txBody>
          <a:bodyPr wrap="square" rtlCol="0">
            <a:spAutoFit/>
          </a:bodyPr>
          <a:lstStyle/>
          <a:p>
            <a:r>
              <a:rPr lang="ar-AE" dirty="0"/>
              <a:t>صفْحَة 38</a:t>
            </a:r>
            <a:endParaRPr lang="en-US" dirty="0"/>
          </a:p>
        </p:txBody>
      </p:sp>
    </p:spTree>
    <p:extLst>
      <p:ext uri="{BB962C8B-B14F-4D97-AF65-F5344CB8AC3E}">
        <p14:creationId xmlns:p14="http://schemas.microsoft.com/office/powerpoint/2010/main" val="3585448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1307</TotalTime>
  <Words>880</Words>
  <Application>Microsoft Office PowerPoint</Application>
  <PresentationFormat>Widescreen</PresentationFormat>
  <Paragraphs>168</Paragraphs>
  <Slides>24</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(AH) Manal Black</vt:lpstr>
      <vt:lpstr>Ara Alm Bon </vt:lpstr>
      <vt:lpstr>Arabic Typesetting</vt:lpstr>
      <vt:lpstr>Arial</vt:lpstr>
      <vt:lpstr>Arial</vt:lpstr>
      <vt:lpstr>Calibri</vt:lpstr>
      <vt:lpstr>Calibri Light</vt:lpstr>
      <vt:lpstr>Dubai</vt:lpstr>
      <vt:lpstr>Traditional Arabic</vt:lpstr>
      <vt:lpstr>Tw Cen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Alia Saeed Ali Al Shamsi</dc:creator>
  <cp:lastModifiedBy>Zahra</cp:lastModifiedBy>
  <cp:revision>149</cp:revision>
  <dcterms:created xsi:type="dcterms:W3CDTF">2020-12-29T07:41:18Z</dcterms:created>
  <dcterms:modified xsi:type="dcterms:W3CDTF">2022-01-18T17:36:56Z</dcterms:modified>
</cp:coreProperties>
</file>