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6"/>
  </p:notesMasterIdLst>
  <p:sldIdLst>
    <p:sldId id="4087" r:id="rId2"/>
    <p:sldId id="4070" r:id="rId3"/>
    <p:sldId id="4114" r:id="rId4"/>
    <p:sldId id="4115" r:id="rId5"/>
    <p:sldId id="4116" r:id="rId6"/>
    <p:sldId id="4117" r:id="rId7"/>
    <p:sldId id="4118" r:id="rId8"/>
    <p:sldId id="4119" r:id="rId9"/>
    <p:sldId id="4120" r:id="rId10"/>
    <p:sldId id="4121" r:id="rId11"/>
    <p:sldId id="4122" r:id="rId12"/>
    <p:sldId id="262" r:id="rId13"/>
    <p:sldId id="302" r:id="rId14"/>
    <p:sldId id="263" r:id="rId15"/>
    <p:sldId id="301" r:id="rId16"/>
    <p:sldId id="304" r:id="rId17"/>
    <p:sldId id="4090" r:id="rId18"/>
    <p:sldId id="305" r:id="rId19"/>
    <p:sldId id="259" r:id="rId20"/>
    <p:sldId id="4105" r:id="rId21"/>
    <p:sldId id="4089" r:id="rId22"/>
    <p:sldId id="4113" r:id="rId23"/>
    <p:sldId id="275" r:id="rId24"/>
    <p:sldId id="256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ndalus" panose="02020603050405020304" pitchFamily="18" charset="-78"/>
      <p:regular r:id="rId31"/>
    </p:embeddedFont>
    <p:embeddedFont>
      <p:font typeface="Aldhabi" panose="01000000000000000000" pitchFamily="2" charset="-78"/>
      <p:regular r:id="rId32"/>
    </p:embeddedFont>
    <p:embeddedFont>
      <p:font typeface="Oxygen Light" panose="020B0604020202020204" charset="0"/>
      <p:regular r:id="rId33"/>
      <p:bold r:id="rId34"/>
    </p:embeddedFont>
    <p:embeddedFont>
      <p:font typeface="Abril Fatface" panose="020B0604020202020204" charset="0"/>
      <p:regular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57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9151C-D2DA-418D-B22C-540A1474FBEC}" v="1" dt="2021-01-22T17:21:33.160"/>
  </p1510:revLst>
</p1510:revInfo>
</file>

<file path=ppt/tableStyles.xml><?xml version="1.0" encoding="utf-8"?>
<a:tblStyleLst xmlns:a="http://schemas.openxmlformats.org/drawingml/2006/main" def="{DED9B18B-3569-4997-900A-A720BB1FB8AC}">
  <a:tblStyle styleId="{DED9B18B-3569-4997-900A-A720BB1FB8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96"/>
      </p:cViewPr>
      <p:guideLst>
        <p:guide orient="horz" pos="28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Google Shape;225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0" name="Google Shape;225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93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00065a858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00065a858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57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157fab5e6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157fab5e6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157fab5e6_4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6157fab5e6_4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14725" y="400850"/>
            <a:ext cx="8115300" cy="43434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72052" y="1201775"/>
            <a:ext cx="63999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5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730850" y="3181925"/>
            <a:ext cx="568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2800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11EDA8-9B09-4E15-A6A8-CFC8A652FA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59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BIG_NUMBER_1_1_3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1870200" y="2127525"/>
            <a:ext cx="5403600" cy="2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3013650" y="2454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3897150" y="1361375"/>
            <a:ext cx="13497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3013650" y="3216225"/>
            <a:ext cx="3116700" cy="15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IG_NUMBER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2091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3042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35173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36124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5825550" y="2894325"/>
            <a:ext cx="21093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5920650" y="3178250"/>
            <a:ext cx="1919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BIG_NUMBER_1_2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790539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71075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2722896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2703432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4655242" y="18485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4635778" y="21325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6587592" y="2839188"/>
            <a:ext cx="1765800" cy="6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6568128" y="3123113"/>
            <a:ext cx="180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615225" y="333450"/>
            <a:ext cx="5403600" cy="6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0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65" r:id="rId7"/>
    <p:sldLayoutId id="2147483666" r:id="rId8"/>
    <p:sldLayoutId id="2147483670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8.png"/><Relationship Id="rId7" Type="http://schemas.openxmlformats.org/officeDocument/2006/relationships/image" Target="../media/image32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jf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gif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hyperlink" Target="https://www.google.com/url?sa=i&amp;url=http://clipart-library.com/clipart/1136992.htm&amp;psig=AOvVaw28bxWECL6K_YP_MZ7usDFg&amp;ust=1611043603509000&amp;source=images&amp;cd=vfe&amp;ved=0CAIQjRxqFwoTCJjzvKKDpe4CFQAAAAAdAAAAABAp" TargetMode="External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94446" y="1165990"/>
            <a:ext cx="2691418" cy="17431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25154" y="1183191"/>
            <a:ext cx="2691418" cy="17431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6683" t="7913" r="9418" b="8340"/>
          <a:stretch>
            <a:fillRect/>
          </a:stretch>
        </p:blipFill>
        <p:spPr>
          <a:xfrm>
            <a:off x="0" y="-5363"/>
            <a:ext cx="9144000" cy="514787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22788" y="342900"/>
            <a:ext cx="7258050" cy="3499945"/>
          </a:xfrm>
          <a:prstGeom prst="rect">
            <a:avLst/>
          </a:prstGeom>
          <a:solidFill>
            <a:srgbClr val="322F5D"/>
          </a:solidFill>
        </p:spPr>
      </p:sp>
      <p:grpSp>
        <p:nvGrpSpPr>
          <p:cNvPr id="6" name="Group 6"/>
          <p:cNvGrpSpPr/>
          <p:nvPr/>
        </p:nvGrpSpPr>
        <p:grpSpPr>
          <a:xfrm>
            <a:off x="5614132" y="1046358"/>
            <a:ext cx="1857636" cy="2093030"/>
            <a:chOff x="0" y="0"/>
            <a:chExt cx="14526086" cy="16366790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4381306" cy="16222011"/>
            </a:xfrm>
            <a:custGeom>
              <a:avLst/>
              <a:gdLst/>
              <a:ahLst/>
              <a:cxnLst/>
              <a:rect l="l" t="t" r="r" b="b"/>
              <a:pathLst>
                <a:path w="14381306" h="16222011">
                  <a:moveTo>
                    <a:pt x="0" y="0"/>
                  </a:moveTo>
                  <a:lnTo>
                    <a:pt x="14381306" y="0"/>
                  </a:lnTo>
                  <a:lnTo>
                    <a:pt x="14381306" y="16222011"/>
                  </a:lnTo>
                  <a:lnTo>
                    <a:pt x="0" y="16222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4526087" cy="16366790"/>
            </a:xfrm>
            <a:custGeom>
              <a:avLst/>
              <a:gdLst/>
              <a:ahLst/>
              <a:cxnLst/>
              <a:rect l="l" t="t" r="r" b="b"/>
              <a:pathLst>
                <a:path w="14526087" h="16366790">
                  <a:moveTo>
                    <a:pt x="14381307" y="16222010"/>
                  </a:moveTo>
                  <a:lnTo>
                    <a:pt x="14526087" y="16222010"/>
                  </a:lnTo>
                  <a:lnTo>
                    <a:pt x="14526087" y="16366790"/>
                  </a:lnTo>
                  <a:lnTo>
                    <a:pt x="14381307" y="16366790"/>
                  </a:lnTo>
                  <a:lnTo>
                    <a:pt x="14381307" y="1622201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222010"/>
                  </a:lnTo>
                  <a:lnTo>
                    <a:pt x="0" y="16222010"/>
                  </a:lnTo>
                  <a:lnTo>
                    <a:pt x="0" y="144780"/>
                  </a:lnTo>
                  <a:close/>
                  <a:moveTo>
                    <a:pt x="0" y="16222010"/>
                  </a:moveTo>
                  <a:lnTo>
                    <a:pt x="144780" y="16222010"/>
                  </a:lnTo>
                  <a:lnTo>
                    <a:pt x="144780" y="16366790"/>
                  </a:lnTo>
                  <a:lnTo>
                    <a:pt x="0" y="16366790"/>
                  </a:lnTo>
                  <a:lnTo>
                    <a:pt x="0" y="16222010"/>
                  </a:lnTo>
                  <a:close/>
                  <a:moveTo>
                    <a:pt x="14381307" y="144780"/>
                  </a:moveTo>
                  <a:lnTo>
                    <a:pt x="14526087" y="144780"/>
                  </a:lnTo>
                  <a:lnTo>
                    <a:pt x="14526087" y="16222010"/>
                  </a:lnTo>
                  <a:lnTo>
                    <a:pt x="14381307" y="16222010"/>
                  </a:lnTo>
                  <a:lnTo>
                    <a:pt x="14381307" y="144780"/>
                  </a:lnTo>
                  <a:close/>
                  <a:moveTo>
                    <a:pt x="144780" y="16222010"/>
                  </a:moveTo>
                  <a:lnTo>
                    <a:pt x="14381307" y="16222010"/>
                  </a:lnTo>
                  <a:lnTo>
                    <a:pt x="14381307" y="16366790"/>
                  </a:lnTo>
                  <a:lnTo>
                    <a:pt x="144780" y="16366790"/>
                  </a:lnTo>
                  <a:lnTo>
                    <a:pt x="144780" y="16222010"/>
                  </a:lnTo>
                  <a:close/>
                  <a:moveTo>
                    <a:pt x="14381307" y="0"/>
                  </a:moveTo>
                  <a:lnTo>
                    <a:pt x="14526087" y="0"/>
                  </a:lnTo>
                  <a:lnTo>
                    <a:pt x="14526087" y="144780"/>
                  </a:lnTo>
                  <a:lnTo>
                    <a:pt x="14381307" y="144780"/>
                  </a:lnTo>
                  <a:lnTo>
                    <a:pt x="14381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4381307" y="0"/>
                  </a:lnTo>
                  <a:lnTo>
                    <a:pt x="14381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9568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08654" y="1644907"/>
            <a:ext cx="749861" cy="2316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09209" y="3210065"/>
            <a:ext cx="1143260" cy="14900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3418" y="3593076"/>
            <a:ext cx="1299866" cy="7042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04490" y="4297367"/>
            <a:ext cx="1539172" cy="8451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 b="30214"/>
          <a:stretch>
            <a:fillRect/>
          </a:stretch>
        </p:blipFill>
        <p:spPr>
          <a:xfrm>
            <a:off x="2120688" y="2028038"/>
            <a:ext cx="2615400" cy="182517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561774" y="1104479"/>
            <a:ext cx="1525807" cy="901476"/>
            <a:chOff x="-176927" y="0"/>
            <a:chExt cx="11931292" cy="7049235"/>
          </a:xfrm>
        </p:grpSpPr>
        <p:sp>
          <p:nvSpPr>
            <p:cNvPr id="15" name="Freeform 15"/>
            <p:cNvSpPr/>
            <p:nvPr/>
          </p:nvSpPr>
          <p:spPr>
            <a:xfrm>
              <a:off x="-176927" y="388238"/>
              <a:ext cx="11609583" cy="6660997"/>
            </a:xfrm>
            <a:custGeom>
              <a:avLst/>
              <a:gdLst/>
              <a:ahLst/>
              <a:cxnLst/>
              <a:rect l="l" t="t" r="r" b="b"/>
              <a:pathLst>
                <a:path w="11609585" h="6660998">
                  <a:moveTo>
                    <a:pt x="0" y="0"/>
                  </a:moveTo>
                  <a:lnTo>
                    <a:pt x="11609585" y="0"/>
                  </a:lnTo>
                  <a:lnTo>
                    <a:pt x="11609585" y="6660998"/>
                  </a:lnTo>
                  <a:lnTo>
                    <a:pt x="0" y="66609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1754365" cy="6805778"/>
            </a:xfrm>
            <a:custGeom>
              <a:avLst/>
              <a:gdLst/>
              <a:ahLst/>
              <a:cxnLst/>
              <a:rect l="l" t="t" r="r" b="b"/>
              <a:pathLst>
                <a:path w="11754365" h="6805778">
                  <a:moveTo>
                    <a:pt x="11609585" y="6660998"/>
                  </a:moveTo>
                  <a:lnTo>
                    <a:pt x="11754365" y="6660998"/>
                  </a:lnTo>
                  <a:lnTo>
                    <a:pt x="11754365" y="6805778"/>
                  </a:lnTo>
                  <a:lnTo>
                    <a:pt x="11609585" y="6805778"/>
                  </a:lnTo>
                  <a:lnTo>
                    <a:pt x="11609585" y="666099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660998"/>
                  </a:lnTo>
                  <a:lnTo>
                    <a:pt x="0" y="6660998"/>
                  </a:lnTo>
                  <a:lnTo>
                    <a:pt x="0" y="144780"/>
                  </a:lnTo>
                  <a:close/>
                  <a:moveTo>
                    <a:pt x="0" y="6660998"/>
                  </a:moveTo>
                  <a:lnTo>
                    <a:pt x="144780" y="6660998"/>
                  </a:lnTo>
                  <a:lnTo>
                    <a:pt x="144780" y="6805778"/>
                  </a:lnTo>
                  <a:lnTo>
                    <a:pt x="0" y="6805778"/>
                  </a:lnTo>
                  <a:lnTo>
                    <a:pt x="0" y="6660998"/>
                  </a:lnTo>
                  <a:close/>
                  <a:moveTo>
                    <a:pt x="11609585" y="144780"/>
                  </a:moveTo>
                  <a:lnTo>
                    <a:pt x="11754365" y="144780"/>
                  </a:lnTo>
                  <a:lnTo>
                    <a:pt x="11754365" y="6660998"/>
                  </a:lnTo>
                  <a:lnTo>
                    <a:pt x="11609585" y="6660998"/>
                  </a:lnTo>
                  <a:lnTo>
                    <a:pt x="11609585" y="144780"/>
                  </a:lnTo>
                  <a:close/>
                  <a:moveTo>
                    <a:pt x="144780" y="6660998"/>
                  </a:moveTo>
                  <a:lnTo>
                    <a:pt x="11609585" y="6660998"/>
                  </a:lnTo>
                  <a:lnTo>
                    <a:pt x="11609585" y="6805778"/>
                  </a:lnTo>
                  <a:lnTo>
                    <a:pt x="144780" y="6805778"/>
                  </a:lnTo>
                  <a:lnTo>
                    <a:pt x="144780" y="6660998"/>
                  </a:lnTo>
                  <a:close/>
                  <a:moveTo>
                    <a:pt x="11609585" y="0"/>
                  </a:moveTo>
                  <a:lnTo>
                    <a:pt x="11754365" y="0"/>
                  </a:lnTo>
                  <a:lnTo>
                    <a:pt x="11754365" y="144780"/>
                  </a:lnTo>
                  <a:lnTo>
                    <a:pt x="11609585" y="144780"/>
                  </a:lnTo>
                  <a:lnTo>
                    <a:pt x="11609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609585" y="0"/>
                  </a:lnTo>
                  <a:lnTo>
                    <a:pt x="11609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9568D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232908" y="1046358"/>
            <a:ext cx="2255921" cy="2093030"/>
            <a:chOff x="0" y="0"/>
            <a:chExt cx="17640542" cy="16366790"/>
          </a:xfrm>
        </p:grpSpPr>
        <p:sp>
          <p:nvSpPr>
            <p:cNvPr id="18" name="Freeform 18"/>
            <p:cNvSpPr/>
            <p:nvPr/>
          </p:nvSpPr>
          <p:spPr>
            <a:xfrm>
              <a:off x="72390" y="72390"/>
              <a:ext cx="17495762" cy="16222011"/>
            </a:xfrm>
            <a:custGeom>
              <a:avLst/>
              <a:gdLst/>
              <a:ahLst/>
              <a:cxnLst/>
              <a:rect l="l" t="t" r="r" b="b"/>
              <a:pathLst>
                <a:path w="17495762" h="16222011">
                  <a:moveTo>
                    <a:pt x="0" y="0"/>
                  </a:moveTo>
                  <a:lnTo>
                    <a:pt x="17495762" y="0"/>
                  </a:lnTo>
                  <a:lnTo>
                    <a:pt x="17495762" y="16222011"/>
                  </a:lnTo>
                  <a:lnTo>
                    <a:pt x="0" y="16222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7640542" cy="16366790"/>
            </a:xfrm>
            <a:custGeom>
              <a:avLst/>
              <a:gdLst/>
              <a:ahLst/>
              <a:cxnLst/>
              <a:rect l="l" t="t" r="r" b="b"/>
              <a:pathLst>
                <a:path w="17640542" h="16366790">
                  <a:moveTo>
                    <a:pt x="17495762" y="16222010"/>
                  </a:moveTo>
                  <a:lnTo>
                    <a:pt x="17640542" y="16222010"/>
                  </a:lnTo>
                  <a:lnTo>
                    <a:pt x="17640542" y="16366790"/>
                  </a:lnTo>
                  <a:lnTo>
                    <a:pt x="17495762" y="16366790"/>
                  </a:lnTo>
                  <a:lnTo>
                    <a:pt x="17495762" y="1622201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222010"/>
                  </a:lnTo>
                  <a:lnTo>
                    <a:pt x="0" y="16222010"/>
                  </a:lnTo>
                  <a:lnTo>
                    <a:pt x="0" y="144780"/>
                  </a:lnTo>
                  <a:close/>
                  <a:moveTo>
                    <a:pt x="0" y="16222010"/>
                  </a:moveTo>
                  <a:lnTo>
                    <a:pt x="144780" y="16222010"/>
                  </a:lnTo>
                  <a:lnTo>
                    <a:pt x="144780" y="16366790"/>
                  </a:lnTo>
                  <a:lnTo>
                    <a:pt x="0" y="16366790"/>
                  </a:lnTo>
                  <a:lnTo>
                    <a:pt x="0" y="16222010"/>
                  </a:lnTo>
                  <a:close/>
                  <a:moveTo>
                    <a:pt x="17495762" y="144780"/>
                  </a:moveTo>
                  <a:lnTo>
                    <a:pt x="17640542" y="144780"/>
                  </a:lnTo>
                  <a:lnTo>
                    <a:pt x="17640542" y="16222010"/>
                  </a:lnTo>
                  <a:lnTo>
                    <a:pt x="17495762" y="16222010"/>
                  </a:lnTo>
                  <a:lnTo>
                    <a:pt x="17495762" y="144780"/>
                  </a:lnTo>
                  <a:close/>
                  <a:moveTo>
                    <a:pt x="144780" y="16222010"/>
                  </a:moveTo>
                  <a:lnTo>
                    <a:pt x="17495762" y="16222010"/>
                  </a:lnTo>
                  <a:lnTo>
                    <a:pt x="17495762" y="16366790"/>
                  </a:lnTo>
                  <a:lnTo>
                    <a:pt x="144780" y="16366790"/>
                  </a:lnTo>
                  <a:lnTo>
                    <a:pt x="144780" y="16222010"/>
                  </a:lnTo>
                  <a:close/>
                  <a:moveTo>
                    <a:pt x="17495762" y="0"/>
                  </a:moveTo>
                  <a:lnTo>
                    <a:pt x="17640542" y="0"/>
                  </a:lnTo>
                  <a:lnTo>
                    <a:pt x="17640542" y="144780"/>
                  </a:lnTo>
                  <a:lnTo>
                    <a:pt x="17495762" y="144780"/>
                  </a:lnTo>
                  <a:lnTo>
                    <a:pt x="1749576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7495762" y="0"/>
                  </a:lnTo>
                  <a:lnTo>
                    <a:pt x="1749576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9568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596972" y="2093913"/>
            <a:ext cx="1503181" cy="1045475"/>
            <a:chOff x="0" y="0"/>
            <a:chExt cx="11754365" cy="817525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11609585" cy="8030477"/>
            </a:xfrm>
            <a:custGeom>
              <a:avLst/>
              <a:gdLst/>
              <a:ahLst/>
              <a:cxnLst/>
              <a:rect l="l" t="t" r="r" b="b"/>
              <a:pathLst>
                <a:path w="11609585" h="8030477">
                  <a:moveTo>
                    <a:pt x="0" y="0"/>
                  </a:moveTo>
                  <a:lnTo>
                    <a:pt x="11609585" y="0"/>
                  </a:lnTo>
                  <a:lnTo>
                    <a:pt x="11609585" y="8030477"/>
                  </a:lnTo>
                  <a:lnTo>
                    <a:pt x="0" y="80304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11754365" cy="8175257"/>
            </a:xfrm>
            <a:custGeom>
              <a:avLst/>
              <a:gdLst/>
              <a:ahLst/>
              <a:cxnLst/>
              <a:rect l="l" t="t" r="r" b="b"/>
              <a:pathLst>
                <a:path w="11754365" h="8175257">
                  <a:moveTo>
                    <a:pt x="11609585" y="8030476"/>
                  </a:moveTo>
                  <a:lnTo>
                    <a:pt x="11754365" y="8030476"/>
                  </a:lnTo>
                  <a:lnTo>
                    <a:pt x="11754365" y="8175257"/>
                  </a:lnTo>
                  <a:lnTo>
                    <a:pt x="11609585" y="8175257"/>
                  </a:lnTo>
                  <a:lnTo>
                    <a:pt x="11609585" y="803047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8030476"/>
                  </a:lnTo>
                  <a:lnTo>
                    <a:pt x="0" y="8030476"/>
                  </a:lnTo>
                  <a:lnTo>
                    <a:pt x="0" y="144780"/>
                  </a:lnTo>
                  <a:close/>
                  <a:moveTo>
                    <a:pt x="0" y="8030476"/>
                  </a:moveTo>
                  <a:lnTo>
                    <a:pt x="144780" y="8030476"/>
                  </a:lnTo>
                  <a:lnTo>
                    <a:pt x="144780" y="8175257"/>
                  </a:lnTo>
                  <a:lnTo>
                    <a:pt x="0" y="8175257"/>
                  </a:lnTo>
                  <a:lnTo>
                    <a:pt x="0" y="8030476"/>
                  </a:lnTo>
                  <a:close/>
                  <a:moveTo>
                    <a:pt x="11609585" y="144780"/>
                  </a:moveTo>
                  <a:lnTo>
                    <a:pt x="11754365" y="144780"/>
                  </a:lnTo>
                  <a:lnTo>
                    <a:pt x="11754365" y="8030476"/>
                  </a:lnTo>
                  <a:lnTo>
                    <a:pt x="11609585" y="8030476"/>
                  </a:lnTo>
                  <a:lnTo>
                    <a:pt x="11609585" y="144780"/>
                  </a:lnTo>
                  <a:close/>
                  <a:moveTo>
                    <a:pt x="144780" y="8030476"/>
                  </a:moveTo>
                  <a:lnTo>
                    <a:pt x="11609585" y="8030476"/>
                  </a:lnTo>
                  <a:lnTo>
                    <a:pt x="11609585" y="8175257"/>
                  </a:lnTo>
                  <a:lnTo>
                    <a:pt x="144780" y="8175257"/>
                  </a:lnTo>
                  <a:lnTo>
                    <a:pt x="144780" y="8030476"/>
                  </a:lnTo>
                  <a:close/>
                  <a:moveTo>
                    <a:pt x="11609585" y="0"/>
                  </a:moveTo>
                  <a:lnTo>
                    <a:pt x="11754365" y="0"/>
                  </a:lnTo>
                  <a:lnTo>
                    <a:pt x="11754365" y="144780"/>
                  </a:lnTo>
                  <a:lnTo>
                    <a:pt x="11609585" y="144780"/>
                  </a:lnTo>
                  <a:lnTo>
                    <a:pt x="1160958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609585" y="0"/>
                  </a:lnTo>
                  <a:lnTo>
                    <a:pt x="1160958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59568D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81262" y="2952988"/>
            <a:ext cx="718250" cy="1168750"/>
          </a:xfrm>
          <a:prstGeom prst="rect">
            <a:avLst/>
          </a:prstGeom>
        </p:spPr>
      </p:pic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F1B6BBCF-819D-48BC-9FF2-9A1DD665D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1222" y="1143173"/>
          <a:ext cx="578078" cy="447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Bitmap Image" r:id="rId11" imgW="542857" imgH="523810" progId="Paint.Picture">
                  <p:embed/>
                </p:oleObj>
              </mc:Choice>
              <mc:Fallback>
                <p:oleObj name="Bitmap Image" r:id="rId11" imgW="542857" imgH="523810" progId="Paint.Picture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F1B6BBCF-819D-48BC-9FF2-9A1DD665D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222" y="1143173"/>
                        <a:ext cx="578078" cy="4470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020CA4DA-E7A6-46D8-90FB-DCBBBC7DD48B}"/>
              </a:ext>
            </a:extLst>
          </p:cNvPr>
          <p:cNvSpPr txBox="1"/>
          <p:nvPr/>
        </p:nvSpPr>
        <p:spPr>
          <a:xfrm>
            <a:off x="3007989" y="1556481"/>
            <a:ext cx="26154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AE" sz="3600" b="1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مادة :</a:t>
            </a:r>
            <a:endParaRPr lang="ar-SA" sz="3600" b="1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>
              <a:defRPr/>
            </a:pPr>
            <a:r>
              <a:rPr lang="ar-AE" sz="3600" b="1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الدراسات الاجتماعية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83F689-E142-41B6-B130-6134923BC847}"/>
              </a:ext>
            </a:extLst>
          </p:cNvPr>
          <p:cNvSpPr txBox="1"/>
          <p:nvPr/>
        </p:nvSpPr>
        <p:spPr>
          <a:xfrm>
            <a:off x="1767636" y="1247726"/>
            <a:ext cx="14094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defRPr/>
            </a:pPr>
            <a:r>
              <a:rPr lang="ar-SA" sz="24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 اليوم </a:t>
            </a:r>
            <a:r>
              <a:rPr lang="ar-SA" sz="2400" b="1" dirty="0" smtClean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:</a:t>
            </a:r>
            <a:r>
              <a:rPr lang="ar-EG" sz="2400" b="1" dirty="0" err="1" smtClean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اللأثنين</a:t>
            </a:r>
            <a:endParaRPr lang="ar-AE" sz="2400" b="1" dirty="0">
              <a:solidFill>
                <a:srgbClr val="7030A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D246C4-D1D9-498B-91FC-29FEDBE88FCA}"/>
              </a:ext>
            </a:extLst>
          </p:cNvPr>
          <p:cNvSpPr txBox="1"/>
          <p:nvPr/>
        </p:nvSpPr>
        <p:spPr>
          <a:xfrm>
            <a:off x="1656580" y="2260011"/>
            <a:ext cx="1378904" cy="7386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>
              <a:defRPr/>
            </a:pPr>
            <a:r>
              <a:rPr lang="ar-AE" sz="21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التاريخ</a:t>
            </a:r>
            <a:r>
              <a:rPr lang="ar-SA" sz="2100" b="1" dirty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 : </a:t>
            </a:r>
            <a:endParaRPr lang="ar-DZ" sz="2100" b="1" dirty="0" smtClean="0">
              <a:solidFill>
                <a:srgbClr val="7030A0"/>
              </a:solidFill>
              <a:latin typeface="Calibri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ar-DZ" sz="2100" b="1" dirty="0" smtClean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24/</a:t>
            </a:r>
            <a:r>
              <a:rPr lang="ar-SA" sz="2100" b="1" dirty="0" smtClean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1</a:t>
            </a:r>
            <a:r>
              <a:rPr lang="ar-DZ" sz="2100" b="1" dirty="0" smtClean="0">
                <a:solidFill>
                  <a:srgbClr val="7030A0"/>
                </a:solidFill>
                <a:latin typeface="Calibri"/>
                <a:cs typeface="Arial" panose="020B0604020202020204" pitchFamily="34" charset="0"/>
              </a:rPr>
              <a:t>/2022</a:t>
            </a:r>
            <a:endParaRPr lang="ar-AE" sz="2100" b="1" dirty="0">
              <a:solidFill>
                <a:srgbClr val="7030A0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41" name="صورة 8" descr="صورة تحتوي على ساعة حائط, جهاز, أبعاد, أكبر&#10;&#10;تم إنشاء الوصف تلقائياً">
            <a:extLst>
              <a:ext uri="{FF2B5EF4-FFF2-40B4-BE49-F238E27FC236}">
                <a16:creationId xmlns:a16="http://schemas.microsoft.com/office/drawing/2014/main" id="{606FE8E8-45F9-461A-A9A4-D4997A40E47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3" t="27389" r="34516" b="30812"/>
          <a:stretch/>
        </p:blipFill>
        <p:spPr>
          <a:xfrm>
            <a:off x="7341421" y="275696"/>
            <a:ext cx="1069764" cy="109881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193B1A8-02AA-49E2-9714-DA61B1498A0A}"/>
              </a:ext>
            </a:extLst>
          </p:cNvPr>
          <p:cNvSpPr txBox="1"/>
          <p:nvPr/>
        </p:nvSpPr>
        <p:spPr>
          <a:xfrm>
            <a:off x="3491390" y="1151316"/>
            <a:ext cx="1448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1800" b="1" dirty="0"/>
              <a:t>الصف الثاني </a:t>
            </a:r>
            <a:endParaRPr lang="en-AE" sz="1800" b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F737795-71D3-458B-AB48-98E7211A91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3389" y="1017506"/>
            <a:ext cx="1839121" cy="21126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C8140D4-318E-4E6C-B27C-ECF9ADC053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04" y="403290"/>
            <a:ext cx="3929910" cy="4848625"/>
          </a:xfrm>
          <a:prstGeom prst="rect">
            <a:avLst/>
          </a:prstGeom>
        </p:spPr>
      </p:pic>
      <p:pic>
        <p:nvPicPr>
          <p:cNvPr id="46" name="Picture 45" descr="A picture containing cup, mug, coffee, vessel&#10;&#10;Description automatically generated">
            <a:extLst>
              <a:ext uri="{FF2B5EF4-FFF2-40B4-BE49-F238E27FC236}">
                <a16:creationId xmlns:a16="http://schemas.microsoft.com/office/drawing/2014/main" id="{48D08661-5094-46AD-890B-000B66D20C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21" y="3461594"/>
            <a:ext cx="535758" cy="722607"/>
          </a:xfrm>
          <a:prstGeom prst="rect">
            <a:avLst/>
          </a:prstGeom>
        </p:spPr>
      </p:pic>
      <p:pic>
        <p:nvPicPr>
          <p:cNvPr id="34" name="Picture 33" descr="شعار دائرة التعليم و المعرفة"/>
          <p:cNvPicPr/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415138" y="241298"/>
            <a:ext cx="1181772" cy="961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837237" y="2895503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الرياح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675894" y="2105918"/>
            <a:ext cx="2202378" cy="457290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الشمس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837237" y="3625650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الفحم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203434" y="4556222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344911" y="3519248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344911" y="2122482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344911" y="2820865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335636-296A-4EEF-8C23-5D194BC5F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6E244D15-30A8-449C-829F-466DE4EB3E78}"/>
              </a:ext>
            </a:extLst>
          </p:cNvPr>
          <p:cNvSpPr/>
          <p:nvPr/>
        </p:nvSpPr>
        <p:spPr>
          <a:xfrm>
            <a:off x="1579244" y="985752"/>
            <a:ext cx="6193301" cy="6587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من مصادر الطاقة الغير متجددة؟ 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579244" y="985752"/>
            <a:ext cx="6193301" cy="6587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استخدامي يلوث البيئة؟ 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3574705" y="2166315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مصادر الطاقة المتجددة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2923953" y="2779690"/>
            <a:ext cx="2853130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مصادر الطاقة الغير متجددة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352520" y="4494914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6017990" y="207799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6104436" y="272653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CA47657-5E6D-4FE7-ACE3-69B4D4FF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8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/>
          <p:nvPr/>
        </p:nvSpPr>
        <p:spPr>
          <a:xfrm>
            <a:off x="5287976" y="2496849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9"/>
          <p:cNvSpPr/>
          <p:nvPr/>
        </p:nvSpPr>
        <p:spPr>
          <a:xfrm>
            <a:off x="7636944" y="2456579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9"/>
          <p:cNvSpPr/>
          <p:nvPr/>
        </p:nvSpPr>
        <p:spPr>
          <a:xfrm>
            <a:off x="6498747" y="2374716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637" y="2534233"/>
            <a:ext cx="1168725" cy="9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5354" y="2467331"/>
            <a:ext cx="741743" cy="9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4946" y="2478669"/>
            <a:ext cx="938351" cy="90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9"/>
          <p:cNvCxnSpPr/>
          <p:nvPr/>
        </p:nvCxnSpPr>
        <p:spPr>
          <a:xfrm>
            <a:off x="2683903" y="695425"/>
            <a:ext cx="649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228;p29">
            <a:extLst>
              <a:ext uri="{FF2B5EF4-FFF2-40B4-BE49-F238E27FC236}">
                <a16:creationId xmlns:a16="http://schemas.microsoft.com/office/drawing/2014/main" id="{8BF17DF3-3CD2-41C5-9968-1A7F9A0D41BB}"/>
              </a:ext>
            </a:extLst>
          </p:cNvPr>
          <p:cNvSpPr/>
          <p:nvPr/>
        </p:nvSpPr>
        <p:spPr>
          <a:xfrm>
            <a:off x="2983905" y="2416343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34;p29">
            <a:extLst>
              <a:ext uri="{FF2B5EF4-FFF2-40B4-BE49-F238E27FC236}">
                <a16:creationId xmlns:a16="http://schemas.microsoft.com/office/drawing/2014/main" id="{C6483AD0-2C72-449F-914E-7960A82B1110}"/>
              </a:ext>
            </a:extLst>
          </p:cNvPr>
          <p:cNvSpPr/>
          <p:nvPr/>
        </p:nvSpPr>
        <p:spPr>
          <a:xfrm>
            <a:off x="4122102" y="2543954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" name="Google Shape;1145;p50">
            <a:extLst>
              <a:ext uri="{FF2B5EF4-FFF2-40B4-BE49-F238E27FC236}">
                <a16:creationId xmlns:a16="http://schemas.microsoft.com/office/drawing/2014/main" id="{570957BE-2E09-47F6-B410-53E992AAF7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02921" y="2716273"/>
            <a:ext cx="810056" cy="661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32;p50">
            <a:extLst>
              <a:ext uri="{FF2B5EF4-FFF2-40B4-BE49-F238E27FC236}">
                <a16:creationId xmlns:a16="http://schemas.microsoft.com/office/drawing/2014/main" id="{344D32A7-7A0F-4E56-928C-13915F7750A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9570" y="2455215"/>
            <a:ext cx="814094" cy="9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croll: Horizontal 33">
            <a:extLst>
              <a:ext uri="{FF2B5EF4-FFF2-40B4-BE49-F238E27FC236}">
                <a16:creationId xmlns:a16="http://schemas.microsoft.com/office/drawing/2014/main" id="{B9000A3C-C854-49D7-BCDA-7319F0F795D5}"/>
              </a:ext>
            </a:extLst>
          </p:cNvPr>
          <p:cNvSpPr/>
          <p:nvPr/>
        </p:nvSpPr>
        <p:spPr>
          <a:xfrm>
            <a:off x="487805" y="168133"/>
            <a:ext cx="3217595" cy="1214077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الرموز </a:t>
            </a:r>
            <a:endParaRPr lang="en-AE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Google Shape;1035;p39">
            <a:extLst>
              <a:ext uri="{FF2B5EF4-FFF2-40B4-BE49-F238E27FC236}">
                <a16:creationId xmlns:a16="http://schemas.microsoft.com/office/drawing/2014/main" id="{64B83A8D-DB78-496A-85A0-8A655E43C5F5}"/>
              </a:ext>
            </a:extLst>
          </p:cNvPr>
          <p:cNvSpPr txBox="1">
            <a:spLocks/>
          </p:cNvSpPr>
          <p:nvPr/>
        </p:nvSpPr>
        <p:spPr>
          <a:xfrm>
            <a:off x="3440649" y="1888560"/>
            <a:ext cx="5632520" cy="18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ar-SA" sz="2800" b="1" dirty="0">
                <a:solidFill>
                  <a:schemeClr val="bg1">
                    <a:lumMod val="25000"/>
                  </a:schemeClr>
                </a:solidFill>
                <a:cs typeface="+mn-cs"/>
              </a:rPr>
              <a:t>أقوم بقراءة الرموز للتوصل إلى موضوع درسنا</a:t>
            </a:r>
            <a:br>
              <a:rPr lang="ar-SA" sz="2800" b="1" dirty="0">
                <a:solidFill>
                  <a:schemeClr val="bg1">
                    <a:lumMod val="25000"/>
                  </a:schemeClr>
                </a:solidFill>
                <a:cs typeface="+mn-cs"/>
              </a:rPr>
            </a:br>
            <a:endParaRPr lang="ar-SA" sz="2800" dirty="0">
              <a:solidFill>
                <a:schemeClr val="accent4"/>
              </a:solidFill>
              <a:cs typeface="+mn-cs"/>
            </a:endParaRPr>
          </a:p>
        </p:txBody>
      </p:sp>
      <p:sp>
        <p:nvSpPr>
          <p:cNvPr id="36" name="Google Shape;228;p29">
            <a:extLst>
              <a:ext uri="{FF2B5EF4-FFF2-40B4-BE49-F238E27FC236}">
                <a16:creationId xmlns:a16="http://schemas.microsoft.com/office/drawing/2014/main" id="{C7B6C7AA-B952-4497-91BD-CEEA2B7C19E9}"/>
              </a:ext>
            </a:extLst>
          </p:cNvPr>
          <p:cNvSpPr/>
          <p:nvPr/>
        </p:nvSpPr>
        <p:spPr>
          <a:xfrm>
            <a:off x="7725867" y="3671748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34;p29">
            <a:extLst>
              <a:ext uri="{FF2B5EF4-FFF2-40B4-BE49-F238E27FC236}">
                <a16:creationId xmlns:a16="http://schemas.microsoft.com/office/drawing/2014/main" id="{078F744F-F942-4C12-BD46-41D4AE553279}"/>
              </a:ext>
            </a:extLst>
          </p:cNvPr>
          <p:cNvSpPr/>
          <p:nvPr/>
        </p:nvSpPr>
        <p:spPr>
          <a:xfrm>
            <a:off x="6622359" y="3671748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34;p29">
            <a:extLst>
              <a:ext uri="{FF2B5EF4-FFF2-40B4-BE49-F238E27FC236}">
                <a16:creationId xmlns:a16="http://schemas.microsoft.com/office/drawing/2014/main" id="{E233FB75-0ED8-438A-9C22-C110C56C2B58}"/>
              </a:ext>
            </a:extLst>
          </p:cNvPr>
          <p:cNvSpPr/>
          <p:nvPr/>
        </p:nvSpPr>
        <p:spPr>
          <a:xfrm>
            <a:off x="4181721" y="3636550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28;p29">
            <a:extLst>
              <a:ext uri="{FF2B5EF4-FFF2-40B4-BE49-F238E27FC236}">
                <a16:creationId xmlns:a16="http://schemas.microsoft.com/office/drawing/2014/main" id="{18003A01-4E44-47AF-9F95-837F7A18A6F6}"/>
              </a:ext>
            </a:extLst>
          </p:cNvPr>
          <p:cNvSpPr/>
          <p:nvPr/>
        </p:nvSpPr>
        <p:spPr>
          <a:xfrm>
            <a:off x="5402040" y="3707185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28;p29">
            <a:extLst>
              <a:ext uri="{FF2B5EF4-FFF2-40B4-BE49-F238E27FC236}">
                <a16:creationId xmlns:a16="http://schemas.microsoft.com/office/drawing/2014/main" id="{94E46C23-06E7-4FBE-8F90-6726D4273052}"/>
              </a:ext>
            </a:extLst>
          </p:cNvPr>
          <p:cNvSpPr/>
          <p:nvPr/>
        </p:nvSpPr>
        <p:spPr>
          <a:xfrm>
            <a:off x="2972257" y="3698799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A0DB15-03D2-4DC3-B848-AC9167A1C606}"/>
              </a:ext>
            </a:extLst>
          </p:cNvPr>
          <p:cNvSpPr txBox="1"/>
          <p:nvPr/>
        </p:nvSpPr>
        <p:spPr>
          <a:xfrm>
            <a:off x="8056084" y="3822187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ا</a:t>
            </a:r>
            <a:endParaRPr lang="en-AE" sz="44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F79960-4C43-41B7-A1B6-7A1861A1837F}"/>
              </a:ext>
            </a:extLst>
          </p:cNvPr>
          <p:cNvSpPr txBox="1"/>
          <p:nvPr/>
        </p:nvSpPr>
        <p:spPr>
          <a:xfrm>
            <a:off x="6799565" y="3805509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ل</a:t>
            </a:r>
            <a:endParaRPr lang="en-AE" sz="44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20E400D-E245-47E4-A8A3-DE00C47220E3}"/>
              </a:ext>
            </a:extLst>
          </p:cNvPr>
          <p:cNvSpPr txBox="1"/>
          <p:nvPr/>
        </p:nvSpPr>
        <p:spPr>
          <a:xfrm>
            <a:off x="5657776" y="3791665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ز</a:t>
            </a:r>
            <a:endParaRPr lang="en-AE" sz="44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59DB64-E5D4-4A01-A11B-2B719BAA12D7}"/>
              </a:ext>
            </a:extLst>
          </p:cNvPr>
          <p:cNvSpPr txBox="1"/>
          <p:nvPr/>
        </p:nvSpPr>
        <p:spPr>
          <a:xfrm>
            <a:off x="4462411" y="3707185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ر</a:t>
            </a:r>
            <a:endParaRPr lang="en-AE" sz="4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71E6E9-C35D-44E8-9D0D-A97C6737CC3F}"/>
              </a:ext>
            </a:extLst>
          </p:cNvPr>
          <p:cNvSpPr txBox="1"/>
          <p:nvPr/>
        </p:nvSpPr>
        <p:spPr>
          <a:xfrm>
            <a:off x="3308057" y="3840707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ا</a:t>
            </a:r>
            <a:endParaRPr lang="en-AE" sz="4400" b="1" dirty="0"/>
          </a:p>
        </p:txBody>
      </p:sp>
      <p:sp>
        <p:nvSpPr>
          <p:cNvPr id="46" name="Google Shape;234;p29">
            <a:extLst>
              <a:ext uri="{FF2B5EF4-FFF2-40B4-BE49-F238E27FC236}">
                <a16:creationId xmlns:a16="http://schemas.microsoft.com/office/drawing/2014/main" id="{5970E930-EDF6-49C7-AC2F-EB2A0290C05D}"/>
              </a:ext>
            </a:extLst>
          </p:cNvPr>
          <p:cNvSpPr/>
          <p:nvPr/>
        </p:nvSpPr>
        <p:spPr>
          <a:xfrm>
            <a:off x="1776935" y="2416343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234;p29">
            <a:extLst>
              <a:ext uri="{FF2B5EF4-FFF2-40B4-BE49-F238E27FC236}">
                <a16:creationId xmlns:a16="http://schemas.microsoft.com/office/drawing/2014/main" id="{DF51D172-F5A9-4193-97A4-8424CD101C85}"/>
              </a:ext>
            </a:extLst>
          </p:cNvPr>
          <p:cNvSpPr/>
          <p:nvPr/>
        </p:nvSpPr>
        <p:spPr>
          <a:xfrm>
            <a:off x="1745740" y="3683443"/>
            <a:ext cx="938400" cy="9384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1133;p50">
            <a:extLst>
              <a:ext uri="{FF2B5EF4-FFF2-40B4-BE49-F238E27FC236}">
                <a16:creationId xmlns:a16="http://schemas.microsoft.com/office/drawing/2014/main" id="{4CFA3B86-F603-435E-9EB7-6856FD3E1E4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6853" y="2554601"/>
            <a:ext cx="887237" cy="8390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28;p29">
            <a:extLst>
              <a:ext uri="{FF2B5EF4-FFF2-40B4-BE49-F238E27FC236}">
                <a16:creationId xmlns:a16="http://schemas.microsoft.com/office/drawing/2014/main" id="{6B1C1D7D-8D7D-4FD3-A9B0-B0072D8A0C56}"/>
              </a:ext>
            </a:extLst>
          </p:cNvPr>
          <p:cNvSpPr/>
          <p:nvPr/>
        </p:nvSpPr>
        <p:spPr>
          <a:xfrm>
            <a:off x="480140" y="2416343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228;p29">
            <a:extLst>
              <a:ext uri="{FF2B5EF4-FFF2-40B4-BE49-F238E27FC236}">
                <a16:creationId xmlns:a16="http://schemas.microsoft.com/office/drawing/2014/main" id="{5E944FC9-83B7-4E30-9367-E3FB8B3CF1A7}"/>
              </a:ext>
            </a:extLst>
          </p:cNvPr>
          <p:cNvSpPr/>
          <p:nvPr/>
        </p:nvSpPr>
        <p:spPr>
          <a:xfrm>
            <a:off x="503929" y="3671748"/>
            <a:ext cx="938400" cy="9384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" name="Google Shape;1129;p50">
            <a:extLst>
              <a:ext uri="{FF2B5EF4-FFF2-40B4-BE49-F238E27FC236}">
                <a16:creationId xmlns:a16="http://schemas.microsoft.com/office/drawing/2014/main" id="{D6413C66-ACC6-4097-8EE5-4CD0B7C9159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7268" y="2333142"/>
            <a:ext cx="664120" cy="110480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2A65756-673D-4884-8F84-ABFC46364B84}"/>
              </a:ext>
            </a:extLst>
          </p:cNvPr>
          <p:cNvSpPr txBox="1"/>
          <p:nvPr/>
        </p:nvSpPr>
        <p:spPr>
          <a:xfrm>
            <a:off x="1968409" y="3683443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ع</a:t>
            </a:r>
            <a:endParaRPr lang="en-AE" sz="4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DF0B6C-6F16-43B7-8B60-321AACE6CD1F}"/>
              </a:ext>
            </a:extLst>
          </p:cNvPr>
          <p:cNvSpPr txBox="1"/>
          <p:nvPr/>
        </p:nvSpPr>
        <p:spPr>
          <a:xfrm>
            <a:off x="752809" y="3791665"/>
            <a:ext cx="5839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dirty="0"/>
              <a:t>ة</a:t>
            </a:r>
            <a:endParaRPr lang="en-AE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27"/>
          <p:cNvCxnSpPr/>
          <p:nvPr/>
        </p:nvCxnSpPr>
        <p:spPr>
          <a:xfrm>
            <a:off x="3128272" y="695425"/>
            <a:ext cx="6477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7"/>
          <p:cNvSpPr/>
          <p:nvPr/>
        </p:nvSpPr>
        <p:spPr>
          <a:xfrm>
            <a:off x="-982050" y="2385875"/>
            <a:ext cx="2606100" cy="26061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096" y="-462275"/>
            <a:ext cx="2304025" cy="319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5473" y="2576601"/>
            <a:ext cx="1925124" cy="243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22A58C5-7C87-481A-8E01-EC00F61DA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4050" y="1519775"/>
            <a:ext cx="6815669" cy="652261"/>
          </a:xfrm>
        </p:spPr>
        <p:txBody>
          <a:bodyPr/>
          <a:lstStyle/>
          <a:p>
            <a:r>
              <a:rPr lang="ar-SA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/>
            </a:r>
            <a:br>
              <a:rPr lang="ar-SA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ar-AE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ثروات</a:t>
            </a:r>
            <a:r>
              <a:rPr lang="ar-SA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ُ</a:t>
            </a:r>
            <a:r>
              <a:rPr lang="ar-AE" sz="9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بلادي</a:t>
            </a:r>
            <a:endParaRPr lang="en-US" sz="9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283D16-2FDF-49FA-89B4-5DBFE9CE4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59" y="2974699"/>
            <a:ext cx="1885951" cy="19773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C5B0A6-FDA8-4654-845C-FAB02A2BD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90" y="2960114"/>
            <a:ext cx="1701311" cy="20547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A12CAE-241C-46E0-A765-E632338BF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74" y="2960113"/>
            <a:ext cx="1658999" cy="2081163"/>
          </a:xfrm>
          <a:prstGeom prst="rect">
            <a:avLst/>
          </a:prstGeom>
        </p:spPr>
      </p:pic>
      <p:pic>
        <p:nvPicPr>
          <p:cNvPr id="19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8C2C437D-F54B-46AB-9331-821E721ED5D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906886" y="2104186"/>
            <a:ext cx="1244288" cy="898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48490220-138A-4D18-868E-575CB80A2CB5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837273" y="2104187"/>
            <a:ext cx="1244288" cy="898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CF8324DF-B9EC-4C64-B422-2426A26EBCF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957061" y="2206490"/>
            <a:ext cx="1244288" cy="8980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30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>
            <a:off x="6271991" y="1522264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0"/>
          <p:cNvSpPr/>
          <p:nvPr/>
        </p:nvSpPr>
        <p:spPr>
          <a:xfrm>
            <a:off x="3602390" y="1973033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0"/>
          <p:cNvSpPr/>
          <p:nvPr/>
        </p:nvSpPr>
        <p:spPr>
          <a:xfrm>
            <a:off x="932789" y="1644100"/>
            <a:ext cx="1804800" cy="2019000"/>
          </a:xfrm>
          <a:prstGeom prst="rect">
            <a:avLst/>
          </a:prstGeom>
          <a:noFill/>
          <a:ln w="19050" cap="flat" cmpd="sng">
            <a:solidFill>
              <a:srgbClr val="A1C4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7" name="Google Shape;257;p30"/>
          <p:cNvCxnSpPr/>
          <p:nvPr/>
        </p:nvCxnSpPr>
        <p:spPr>
          <a:xfrm>
            <a:off x="4188850" y="695425"/>
            <a:ext cx="496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8" name="Google Shape;2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839" y="1019966"/>
            <a:ext cx="845026" cy="7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654" y="3229384"/>
            <a:ext cx="671806" cy="7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8850" y="3801975"/>
            <a:ext cx="781675" cy="7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39">
            <a:off x="2246255" y="1204847"/>
            <a:ext cx="751352" cy="76262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7C0B6B7-D301-4F4E-AC67-F33A3E662764}"/>
              </a:ext>
            </a:extLst>
          </p:cNvPr>
          <p:cNvSpPr txBox="1"/>
          <p:nvPr/>
        </p:nvSpPr>
        <p:spPr>
          <a:xfrm>
            <a:off x="6623465" y="1858239"/>
            <a:ext cx="1804799" cy="1489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 rtl="1">
              <a:lnSpc>
                <a:spcPct val="115000"/>
              </a:lnSpc>
            </a:pPr>
            <a:r>
              <a:rPr lang="ar-S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أتعرف المفاهيم والمصطلحات</a:t>
            </a:r>
          </a:p>
          <a:p>
            <a:pPr marL="685800" algn="ctr" rtl="1">
              <a:lnSpc>
                <a:spcPct val="115000"/>
              </a:lnSpc>
            </a:pPr>
            <a:r>
              <a:rPr lang="ar-SA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الواردة في </a:t>
            </a:r>
            <a:r>
              <a:rPr lang="ar-SA" sz="1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الدرس</a:t>
            </a:r>
            <a:endParaRPr lang="en-A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C16B8A-1EB6-4FBD-A219-7E13D18EF893}"/>
              </a:ext>
            </a:extLst>
          </p:cNvPr>
          <p:cNvSpPr txBox="1"/>
          <p:nvPr/>
        </p:nvSpPr>
        <p:spPr>
          <a:xfrm>
            <a:off x="2621931" y="2045771"/>
            <a:ext cx="4598894" cy="147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ctr" rtl="1">
              <a:lnSpc>
                <a:spcPct val="115000"/>
              </a:lnSpc>
            </a:pPr>
            <a:r>
              <a:rPr lang="ar-S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ar-SA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أُصنِّف أنواع </a:t>
            </a:r>
          </a:p>
          <a:p>
            <a:pPr marL="685800" algn="ctr" rtl="1">
              <a:lnSpc>
                <a:spcPct val="115000"/>
              </a:lnSpc>
            </a:pPr>
            <a:r>
              <a:rPr lang="ar-SA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المحاصيل</a:t>
            </a:r>
          </a:p>
          <a:p>
            <a:pPr marL="685800" algn="ctr" rtl="1">
              <a:lnSpc>
                <a:spcPct val="115000"/>
              </a:lnSpc>
            </a:pPr>
            <a:r>
              <a:rPr lang="ar-SA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الزراعيَّة </a:t>
            </a:r>
          </a:p>
          <a:p>
            <a:pPr marL="685800" algn="ctr" rtl="1">
              <a:lnSpc>
                <a:spcPct val="115000"/>
              </a:lnSpc>
            </a:pPr>
            <a:r>
              <a:rPr lang="ar-SA" sz="2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 دولةِ الإمارات  </a:t>
            </a:r>
            <a:r>
              <a:rPr lang="ar-SA" sz="1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E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C4EE34-657E-49CA-AE07-449EEBA029DF}"/>
              </a:ext>
            </a:extLst>
          </p:cNvPr>
          <p:cNvSpPr txBox="1"/>
          <p:nvPr/>
        </p:nvSpPr>
        <p:spPr>
          <a:xfrm>
            <a:off x="510584" y="27229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ar-SA" sz="4800" b="1" dirty="0">
                <a:solidFill>
                  <a:schemeClr val="accent1">
                    <a:lumMod val="50000"/>
                  </a:schemeClr>
                </a:solidFill>
                <a:latin typeface="Fira Sans Extra Condensed Medium"/>
                <a:sym typeface="Fira Sans Extra Condensed Medium"/>
              </a:rPr>
              <a:t>نواتج التعلم </a:t>
            </a:r>
            <a:endParaRPr lang="ar-SA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0172B8-D358-49CB-9477-A8566F932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073" y="-13623"/>
            <a:ext cx="1658256" cy="17641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3563" y="1999957"/>
            <a:ext cx="20632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Tx/>
              <a:defRPr/>
            </a:pPr>
            <a:r>
              <a:rPr lang="ar-AE" sz="2400" b="1" kern="1200" dirty="0">
                <a:ln w="10160">
                  <a:solidFill>
                    <a:srgbClr val="A3D5CA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استنتاج جهود بلادي لتطوير مجال الثروة الحيوانية</a:t>
            </a:r>
            <a:endParaRPr lang="ar-SA" sz="2400" b="1" kern="1200" dirty="0">
              <a:ln w="10160">
                <a:solidFill>
                  <a:srgbClr val="A3D5CA"/>
                </a:solidFill>
                <a:prstDash val="solid"/>
              </a:ln>
              <a:solidFill>
                <a:schemeClr val="tx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0452" y="3981975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369999">
            <a:off x="515588" y="4212270"/>
            <a:ext cx="977225" cy="99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21433">
            <a:off x="-29871" y="1948361"/>
            <a:ext cx="1649503" cy="346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83023" y="3954975"/>
            <a:ext cx="1374378" cy="1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20523" y="1435815"/>
            <a:ext cx="1109925" cy="13235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EF0EF8C-E43B-4CB7-8AC8-F5984C3E6C2F}"/>
              </a:ext>
            </a:extLst>
          </p:cNvPr>
          <p:cNvSpPr txBox="1">
            <a:spLocks/>
          </p:cNvSpPr>
          <p:nvPr/>
        </p:nvSpPr>
        <p:spPr>
          <a:xfrm>
            <a:off x="-381246" y="1732035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bril Fatface"/>
              <a:buNone/>
              <a:defRPr sz="5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ar-AE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أول</a:t>
            </a:r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ًا</a:t>
            </a:r>
            <a:r>
              <a:rPr lang="ar-AE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:</a:t>
            </a:r>
            <a:endParaRPr lang="ar-SA" sz="6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r>
              <a:rPr lang="ar-AE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الث</a:t>
            </a:r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ّ</a:t>
            </a:r>
            <a:r>
              <a:rPr lang="ar-AE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روة</a:t>
            </a:r>
            <a:r>
              <a:rPr lang="ar-SA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ُ</a:t>
            </a:r>
            <a:r>
              <a:rPr lang="ar-AE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الزراعي</a:t>
            </a:r>
            <a:r>
              <a:rPr lang="ar-SA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ّ</a:t>
            </a:r>
            <a:r>
              <a:rPr lang="ar-EG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ة</a:t>
            </a:r>
          </a:p>
          <a:p>
            <a:r>
              <a:rPr lang="ar-EG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والحيوانية</a:t>
            </a:r>
            <a:endParaRPr lang="en-GB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8" name="Google Shape;867;p38">
            <a:extLst>
              <a:ext uri="{FF2B5EF4-FFF2-40B4-BE49-F238E27FC236}">
                <a16:creationId xmlns:a16="http://schemas.microsoft.com/office/drawing/2014/main" id="{25815942-21C8-4C1F-A0EF-6BA56A1219B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6707" y="152435"/>
            <a:ext cx="1383505" cy="112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toy figurine of a child riding a horse&#10;&#10;Description automatically generated with medium confidence">
            <a:extLst>
              <a:ext uri="{FF2B5EF4-FFF2-40B4-BE49-F238E27FC236}">
                <a16:creationId xmlns:a16="http://schemas.microsoft.com/office/drawing/2014/main" id="{8CE0123C-5B18-4623-8FA3-1DB30F0469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38" y="2921200"/>
            <a:ext cx="2259579" cy="16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510F77-6BD8-4205-8A3B-945759465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3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Google Shape;914;p40">
            <a:extLst>
              <a:ext uri="{FF2B5EF4-FFF2-40B4-BE49-F238E27FC236}">
                <a16:creationId xmlns:a16="http://schemas.microsoft.com/office/drawing/2014/main" id="{A4CD86D4-B7DE-4D6A-9F63-C9823B96365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5612" y="3350239"/>
            <a:ext cx="1288883" cy="149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13;p40">
            <a:extLst>
              <a:ext uri="{FF2B5EF4-FFF2-40B4-BE49-F238E27FC236}">
                <a16:creationId xmlns:a16="http://schemas.microsoft.com/office/drawing/2014/main" id="{AEB32735-F15F-4BB6-9211-790AB00877D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624885">
            <a:off x="2878158" y="3386400"/>
            <a:ext cx="1450289" cy="137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03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914;p40">
            <a:extLst>
              <a:ext uri="{FF2B5EF4-FFF2-40B4-BE49-F238E27FC236}">
                <a16:creationId xmlns:a16="http://schemas.microsoft.com/office/drawing/2014/main" id="{A4CD86D4-B7DE-4D6A-9F63-C9823B96365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7931" y="169049"/>
            <a:ext cx="1288883" cy="149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13;p40">
            <a:extLst>
              <a:ext uri="{FF2B5EF4-FFF2-40B4-BE49-F238E27FC236}">
                <a16:creationId xmlns:a16="http://schemas.microsoft.com/office/drawing/2014/main" id="{AEB32735-F15F-4BB6-9211-790AB00877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624885">
            <a:off x="83766" y="136343"/>
            <a:ext cx="1450289" cy="13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أنشودة فوائد الخضار والفواكه">
            <a:hlinkClick r:id="" action="ppaction://media"/>
            <a:extLst>
              <a:ext uri="{FF2B5EF4-FFF2-40B4-BE49-F238E27FC236}">
                <a16:creationId xmlns:a16="http://schemas.microsoft.com/office/drawing/2014/main" id="{34374B5D-2010-445C-8326-DD393D4869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90380"/>
            <a:ext cx="9144000" cy="3353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7F181-E2D6-46C2-A590-9F8ECDE140A7}"/>
              </a:ext>
            </a:extLst>
          </p:cNvPr>
          <p:cNvSpPr txBox="1"/>
          <p:nvPr/>
        </p:nvSpPr>
        <p:spPr>
          <a:xfrm>
            <a:off x="2543188" y="437367"/>
            <a:ext cx="59205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/>
              <a:t>الربط مع الموسيقى والعلوم : </a:t>
            </a:r>
          </a:p>
          <a:p>
            <a:r>
              <a:rPr lang="ar-SA" sz="2800" b="1" dirty="0"/>
              <a:t>أنشودة فوائد الخضار والفواكه</a:t>
            </a:r>
            <a:endParaRPr lang="en-AE" sz="2800" b="1" dirty="0"/>
          </a:p>
        </p:txBody>
      </p:sp>
    </p:spTree>
    <p:extLst>
      <p:ext uri="{BB962C8B-B14F-4D97-AF65-F5344CB8AC3E}">
        <p14:creationId xmlns:p14="http://schemas.microsoft.com/office/powerpoint/2010/main" val="3628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235CCE-60DA-46E1-8E3B-3CD7F2A60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79"/>
            <a:ext cx="9144000" cy="5102942"/>
          </a:xfrm>
          <a:prstGeom prst="rect">
            <a:avLst/>
          </a:prstGeom>
        </p:spPr>
      </p:pic>
      <p:pic>
        <p:nvPicPr>
          <p:cNvPr id="4" name="Google Shape;140;p23">
            <a:extLst>
              <a:ext uri="{FF2B5EF4-FFF2-40B4-BE49-F238E27FC236}">
                <a16:creationId xmlns:a16="http://schemas.microsoft.com/office/drawing/2014/main" id="{AF434AB3-5378-4BA5-9F22-2BF8F8507E7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06" y="1102490"/>
            <a:ext cx="1109925" cy="1206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6;p23">
            <a:extLst>
              <a:ext uri="{FF2B5EF4-FFF2-40B4-BE49-F238E27FC236}">
                <a16:creationId xmlns:a16="http://schemas.microsoft.com/office/drawing/2014/main" id="{F0DD9D1D-3B68-4CFA-8963-86F427FA8B3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3921" y="1102490"/>
            <a:ext cx="1109925" cy="132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2;p23">
            <a:extLst>
              <a:ext uri="{FF2B5EF4-FFF2-40B4-BE49-F238E27FC236}">
                <a16:creationId xmlns:a16="http://schemas.microsoft.com/office/drawing/2014/main" id="{CDADAF0E-41CF-4F9C-81EB-2EBA155E85C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369999">
            <a:off x="4468189" y="4011908"/>
            <a:ext cx="977225" cy="991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86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2399" y="3709754"/>
            <a:ext cx="1670011" cy="17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4484" y="3166276"/>
            <a:ext cx="2225666" cy="26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4947" y="3275076"/>
            <a:ext cx="2762071" cy="278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9677" y="3564767"/>
            <a:ext cx="1731910" cy="209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03175" y="3768265"/>
            <a:ext cx="1582008" cy="16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773" y="3709750"/>
            <a:ext cx="1299312" cy="200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3813" y="3662024"/>
            <a:ext cx="1162152" cy="186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EF83DD7-53F5-4626-ADCE-25499312F8BC}"/>
              </a:ext>
            </a:extLst>
          </p:cNvPr>
          <p:cNvSpPr txBox="1">
            <a:spLocks/>
          </p:cNvSpPr>
          <p:nvPr/>
        </p:nvSpPr>
        <p:spPr>
          <a:xfrm>
            <a:off x="311700" y="22087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  <a:defRPr sz="24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ar-AE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تتنوع في بل</a:t>
            </a:r>
            <a:r>
              <a:rPr lang="ar-SA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ادي</a:t>
            </a:r>
            <a:r>
              <a:rPr lang="ar-AE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المحاصيل الزراعي</a:t>
            </a:r>
            <a:r>
              <a:rPr lang="ar-SA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ّ</a:t>
            </a:r>
            <a:r>
              <a:rPr lang="ar-AE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ة </a:t>
            </a:r>
            <a:endParaRPr lang="en-US" sz="4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745729-B404-49D7-ABB3-5D6F85A36A71}"/>
              </a:ext>
            </a:extLst>
          </p:cNvPr>
          <p:cNvSpPr/>
          <p:nvPr/>
        </p:nvSpPr>
        <p:spPr>
          <a:xfrm>
            <a:off x="3159869" y="890316"/>
            <a:ext cx="55121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AE" sz="2800" dirty="0"/>
              <a:t>فهناك العديد من الخ</a:t>
            </a:r>
            <a:r>
              <a:rPr lang="ar-SA" sz="2800" dirty="0"/>
              <a:t>َ</a:t>
            </a:r>
            <a:r>
              <a:rPr lang="ar-AE" sz="2800" dirty="0"/>
              <a:t>ض</a:t>
            </a:r>
            <a:r>
              <a:rPr lang="ar-SA" sz="2800" dirty="0"/>
              <a:t>ْ</a:t>
            </a:r>
            <a:r>
              <a:rPr lang="ar-AE" sz="2800" dirty="0"/>
              <a:t>راوات والفاكه</a:t>
            </a:r>
            <a:r>
              <a:rPr lang="ar-SA" sz="2800" dirty="0"/>
              <a:t>ة</a:t>
            </a:r>
            <a:r>
              <a:rPr lang="ar-AE" sz="2800" dirty="0"/>
              <a:t> منها :</a:t>
            </a:r>
          </a:p>
          <a:p>
            <a:pPr algn="r" rtl="1"/>
            <a:endParaRPr lang="en-US" sz="2800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D0BDD9E-0E91-402C-923F-1ACA5D4FE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998784"/>
              </p:ext>
            </p:extLst>
          </p:nvPr>
        </p:nvGraphicFramePr>
        <p:xfrm>
          <a:off x="1866025" y="1464565"/>
          <a:ext cx="5448298" cy="2438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4149">
                  <a:extLst>
                    <a:ext uri="{9D8B030D-6E8A-4147-A177-3AD203B41FA5}">
                      <a16:colId xmlns:a16="http://schemas.microsoft.com/office/drawing/2014/main" val="34248184"/>
                    </a:ext>
                  </a:extLst>
                </a:gridCol>
                <a:gridCol w="2724149">
                  <a:extLst>
                    <a:ext uri="{9D8B030D-6E8A-4147-A177-3AD203B41FA5}">
                      <a16:colId xmlns:a16="http://schemas.microsoft.com/office/drawing/2014/main" val="565888335"/>
                    </a:ext>
                  </a:extLst>
                </a:gridCol>
              </a:tblGrid>
              <a:tr h="585859">
                <a:tc>
                  <a:txBody>
                    <a:bodyPr/>
                    <a:lstStyle/>
                    <a:p>
                      <a:pPr algn="ctr" rtl="1"/>
                      <a:r>
                        <a:rPr lang="ar-AE" sz="4000" b="1" dirty="0">
                          <a:solidFill>
                            <a:schemeClr val="tx1"/>
                          </a:solidFill>
                        </a:rPr>
                        <a:t>الفاكه</a:t>
                      </a:r>
                      <a:r>
                        <a:rPr lang="ar-SA" sz="4000" b="1" dirty="0">
                          <a:solidFill>
                            <a:schemeClr val="tx1"/>
                          </a:solidFill>
                        </a:rPr>
                        <a:t>ة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4000" b="1" dirty="0">
                          <a:solidFill>
                            <a:schemeClr val="tx1"/>
                          </a:solidFill>
                        </a:rPr>
                        <a:t>الخ</a:t>
                      </a:r>
                      <a:r>
                        <a:rPr lang="ar-SA" sz="4000" b="1" dirty="0">
                          <a:solidFill>
                            <a:schemeClr val="tx1"/>
                          </a:solidFill>
                        </a:rPr>
                        <a:t>َ</a:t>
                      </a:r>
                      <a:r>
                        <a:rPr lang="ar-AE" sz="4000" b="1" dirty="0">
                          <a:solidFill>
                            <a:schemeClr val="tx1"/>
                          </a:solidFill>
                        </a:rPr>
                        <a:t>ضروات</a:t>
                      </a:r>
                      <a:endParaRPr lang="en-US" sz="4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044833"/>
                  </a:ext>
                </a:extLst>
              </a:tr>
              <a:tr h="483970"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dirty="0"/>
                        <a:t>مانجو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dirty="0"/>
                        <a:t>جزر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385482"/>
                  </a:ext>
                </a:extLst>
              </a:tr>
              <a:tr h="483970"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dirty="0"/>
                        <a:t>برتقال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dirty="0"/>
                        <a:t>خيار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331931"/>
                  </a:ext>
                </a:extLst>
              </a:tr>
              <a:tr h="483970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/>
                        <a:t>ل</a:t>
                      </a:r>
                      <a:r>
                        <a:rPr lang="ar-AE" sz="3200" b="1" dirty="0"/>
                        <a:t>يمون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3200" b="1" dirty="0"/>
                        <a:t>طماطم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659254"/>
                  </a:ext>
                </a:extLst>
              </a:tr>
            </a:tbl>
          </a:graphicData>
        </a:graphic>
      </p:graphicFrame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FF77B54-9450-435D-9EFA-FFE02D1EA6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1177" y="364465"/>
            <a:ext cx="2534328" cy="2534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08;p40">
            <a:extLst>
              <a:ext uri="{FF2B5EF4-FFF2-40B4-BE49-F238E27FC236}">
                <a16:creationId xmlns:a16="http://schemas.microsoft.com/office/drawing/2014/main" id="{CE63D0E4-56C3-4565-BA8E-05ABE0B08AE8}"/>
              </a:ext>
            </a:extLst>
          </p:cNvPr>
          <p:cNvGrpSpPr/>
          <p:nvPr/>
        </p:nvGrpSpPr>
        <p:grpSpPr>
          <a:xfrm>
            <a:off x="3579798" y="1640684"/>
            <a:ext cx="2201481" cy="2947484"/>
            <a:chOff x="2641525" y="539700"/>
            <a:chExt cx="796675" cy="1191625"/>
          </a:xfrm>
        </p:grpSpPr>
        <p:sp>
          <p:nvSpPr>
            <p:cNvPr id="6" name="Google Shape;1009;p40">
              <a:extLst>
                <a:ext uri="{FF2B5EF4-FFF2-40B4-BE49-F238E27FC236}">
                  <a16:creationId xmlns:a16="http://schemas.microsoft.com/office/drawing/2014/main" id="{0D29FE06-9BF6-4E20-B6BB-49E98E157DB9}"/>
                </a:ext>
              </a:extLst>
            </p:cNvPr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7" name="Google Shape;1010;p40">
              <a:extLst>
                <a:ext uri="{FF2B5EF4-FFF2-40B4-BE49-F238E27FC236}">
                  <a16:creationId xmlns:a16="http://schemas.microsoft.com/office/drawing/2014/main" id="{04EA9734-4188-40F7-977C-EC4B1209888C}"/>
                </a:ext>
              </a:extLst>
            </p:cNvPr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0" name="Google Shape;1011;p40">
              <a:extLst>
                <a:ext uri="{FF2B5EF4-FFF2-40B4-BE49-F238E27FC236}">
                  <a16:creationId xmlns:a16="http://schemas.microsoft.com/office/drawing/2014/main" id="{1B550F7F-B349-4964-8AA0-532F11BD6E3E}"/>
                </a:ext>
              </a:extLst>
            </p:cNvPr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1" name="Google Shape;1012;p40">
              <a:extLst>
                <a:ext uri="{FF2B5EF4-FFF2-40B4-BE49-F238E27FC236}">
                  <a16:creationId xmlns:a16="http://schemas.microsoft.com/office/drawing/2014/main" id="{F20F0F28-41AB-4076-8B5F-0FD7404780BA}"/>
                </a:ext>
              </a:extLst>
            </p:cNvPr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2" name="Google Shape;1013;p40">
              <a:extLst>
                <a:ext uri="{FF2B5EF4-FFF2-40B4-BE49-F238E27FC236}">
                  <a16:creationId xmlns:a16="http://schemas.microsoft.com/office/drawing/2014/main" id="{81FC2B97-C213-4E61-B5AB-4464A9F9BCC7}"/>
                </a:ext>
              </a:extLst>
            </p:cNvPr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3" name="Google Shape;1014;p40">
              <a:extLst>
                <a:ext uri="{FF2B5EF4-FFF2-40B4-BE49-F238E27FC236}">
                  <a16:creationId xmlns:a16="http://schemas.microsoft.com/office/drawing/2014/main" id="{0B516A8B-EB5E-4C3B-97BE-95271296893A}"/>
                </a:ext>
              </a:extLst>
            </p:cNvPr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" name="Google Shape;1015;p40">
              <a:extLst>
                <a:ext uri="{FF2B5EF4-FFF2-40B4-BE49-F238E27FC236}">
                  <a16:creationId xmlns:a16="http://schemas.microsoft.com/office/drawing/2014/main" id="{FA9A944F-0443-4FBA-AE80-5FEE81747B95}"/>
                </a:ext>
              </a:extLst>
            </p:cNvPr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" name="Google Shape;1016;p40">
              <a:extLst>
                <a:ext uri="{FF2B5EF4-FFF2-40B4-BE49-F238E27FC236}">
                  <a16:creationId xmlns:a16="http://schemas.microsoft.com/office/drawing/2014/main" id="{3215A7CC-BB4A-46FC-8FD2-6D6893B00A0A}"/>
                </a:ext>
              </a:extLst>
            </p:cNvPr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6" name="Google Shape;1017;p40">
              <a:extLst>
                <a:ext uri="{FF2B5EF4-FFF2-40B4-BE49-F238E27FC236}">
                  <a16:creationId xmlns:a16="http://schemas.microsoft.com/office/drawing/2014/main" id="{5AF1EBC4-E4BE-4CDF-8577-5EC66DAA67D7}"/>
                </a:ext>
              </a:extLst>
            </p:cNvPr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7" name="Google Shape;1018;p40">
              <a:extLst>
                <a:ext uri="{FF2B5EF4-FFF2-40B4-BE49-F238E27FC236}">
                  <a16:creationId xmlns:a16="http://schemas.microsoft.com/office/drawing/2014/main" id="{D2CDD7A5-651B-4C9E-A9D3-7582A2BE894B}"/>
                </a:ext>
              </a:extLst>
            </p:cNvPr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8" name="Google Shape;1019;p40">
              <a:extLst>
                <a:ext uri="{FF2B5EF4-FFF2-40B4-BE49-F238E27FC236}">
                  <a16:creationId xmlns:a16="http://schemas.microsoft.com/office/drawing/2014/main" id="{EA205A09-44A9-4854-BFD9-DBE9A5CD2F35}"/>
                </a:ext>
              </a:extLst>
            </p:cNvPr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9" name="Google Shape;1020;p40">
              <a:extLst>
                <a:ext uri="{FF2B5EF4-FFF2-40B4-BE49-F238E27FC236}">
                  <a16:creationId xmlns:a16="http://schemas.microsoft.com/office/drawing/2014/main" id="{3E833918-7D71-4EC3-80CB-7FE11B8E0E88}"/>
                </a:ext>
              </a:extLst>
            </p:cNvPr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0" name="Google Shape;1021;p40">
              <a:extLst>
                <a:ext uri="{FF2B5EF4-FFF2-40B4-BE49-F238E27FC236}">
                  <a16:creationId xmlns:a16="http://schemas.microsoft.com/office/drawing/2014/main" id="{E289E824-1371-4529-8C01-B308893D3923}"/>
                </a:ext>
              </a:extLst>
            </p:cNvPr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1" name="Google Shape;1022;p40">
              <a:extLst>
                <a:ext uri="{FF2B5EF4-FFF2-40B4-BE49-F238E27FC236}">
                  <a16:creationId xmlns:a16="http://schemas.microsoft.com/office/drawing/2014/main" id="{27AE8585-C8A2-442E-808C-D719CE3214DE}"/>
                </a:ext>
              </a:extLst>
            </p:cNvPr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2" name="Google Shape;1023;p40">
              <a:extLst>
                <a:ext uri="{FF2B5EF4-FFF2-40B4-BE49-F238E27FC236}">
                  <a16:creationId xmlns:a16="http://schemas.microsoft.com/office/drawing/2014/main" id="{3C3EF6E7-D708-4147-B1CB-A44E68F3C463}"/>
                </a:ext>
              </a:extLst>
            </p:cNvPr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3" name="Google Shape;1024;p40">
              <a:extLst>
                <a:ext uri="{FF2B5EF4-FFF2-40B4-BE49-F238E27FC236}">
                  <a16:creationId xmlns:a16="http://schemas.microsoft.com/office/drawing/2014/main" id="{E3681990-3D21-4CEE-ADE9-E0DBAE8A26A8}"/>
                </a:ext>
              </a:extLst>
            </p:cNvPr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Google Shape;1025;p40">
              <a:extLst>
                <a:ext uri="{FF2B5EF4-FFF2-40B4-BE49-F238E27FC236}">
                  <a16:creationId xmlns:a16="http://schemas.microsoft.com/office/drawing/2014/main" id="{8292D668-E151-4275-AB4A-A383578EC5FA}"/>
                </a:ext>
              </a:extLst>
            </p:cNvPr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5" name="Google Shape;1026;p40">
              <a:extLst>
                <a:ext uri="{FF2B5EF4-FFF2-40B4-BE49-F238E27FC236}">
                  <a16:creationId xmlns:a16="http://schemas.microsoft.com/office/drawing/2014/main" id="{81991870-8A9B-4453-AFAD-FB1395FB3E32}"/>
                </a:ext>
              </a:extLst>
            </p:cNvPr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6" name="Google Shape;1027;p40">
              <a:extLst>
                <a:ext uri="{FF2B5EF4-FFF2-40B4-BE49-F238E27FC236}">
                  <a16:creationId xmlns:a16="http://schemas.microsoft.com/office/drawing/2014/main" id="{12765E24-F587-498E-A341-3311FDE3C690}"/>
                </a:ext>
              </a:extLst>
            </p:cNvPr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7" name="Google Shape;1028;p40">
              <a:extLst>
                <a:ext uri="{FF2B5EF4-FFF2-40B4-BE49-F238E27FC236}">
                  <a16:creationId xmlns:a16="http://schemas.microsoft.com/office/drawing/2014/main" id="{00549679-B4B5-4514-B3D2-D8F1CE36C3C2}"/>
                </a:ext>
              </a:extLst>
            </p:cNvPr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8" name="Google Shape;1029;p40">
              <a:extLst>
                <a:ext uri="{FF2B5EF4-FFF2-40B4-BE49-F238E27FC236}">
                  <a16:creationId xmlns:a16="http://schemas.microsoft.com/office/drawing/2014/main" id="{441415FB-0BBA-47B5-8F8D-7F3440FC5834}"/>
                </a:ext>
              </a:extLst>
            </p:cNvPr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9" name="Google Shape;1030;p40">
              <a:extLst>
                <a:ext uri="{FF2B5EF4-FFF2-40B4-BE49-F238E27FC236}">
                  <a16:creationId xmlns:a16="http://schemas.microsoft.com/office/drawing/2014/main" id="{3461A782-660D-42D7-A628-48AE5B2910BC}"/>
                </a:ext>
              </a:extLst>
            </p:cNvPr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D322B-399E-4925-AF31-19B342E8A186}"/>
              </a:ext>
            </a:extLst>
          </p:cNvPr>
          <p:cNvSpPr/>
          <p:nvPr/>
        </p:nvSpPr>
        <p:spPr>
          <a:xfrm>
            <a:off x="1283234" y="75008"/>
            <a:ext cx="6047522" cy="12521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75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التهيئة</a:t>
            </a:r>
            <a:r>
              <a:rPr lang="ar-SA" sz="7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ar-SA" sz="75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الحافزة</a:t>
            </a:r>
            <a:r>
              <a:rPr lang="ar-SA" sz="75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endParaRPr lang="en-US" sz="75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391BE5AF-4727-48B6-A3C5-5691629A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27" y="866437"/>
            <a:ext cx="3429000" cy="3106661"/>
          </a:xfrm>
          <a:prstGeom prst="rect">
            <a:avLst/>
          </a:prstGeom>
        </p:spPr>
      </p:pic>
      <p:pic>
        <p:nvPicPr>
          <p:cNvPr id="33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8FD18963-DCC5-48C9-8F3A-D1BF2FD52E0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6076" y="3422289"/>
            <a:ext cx="1885414" cy="1700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D92C33-9873-40EC-83D8-FA8570EBD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38"/>
          <a:stretch/>
        </p:blipFill>
        <p:spPr>
          <a:xfrm>
            <a:off x="1" y="1255"/>
            <a:ext cx="9143999" cy="5140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55768F-4483-427E-AF19-73C593B8F4E7}"/>
              </a:ext>
            </a:extLst>
          </p:cNvPr>
          <p:cNvSpPr/>
          <p:nvPr/>
        </p:nvSpPr>
        <p:spPr>
          <a:xfrm>
            <a:off x="3219828" y="315686"/>
            <a:ext cx="5475514" cy="455022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 sz="1050"/>
          </a:p>
        </p:txBody>
      </p:sp>
      <p:pic>
        <p:nvPicPr>
          <p:cNvPr id="9" name="videoplayback (21)">
            <a:hlinkClick r:id="" action="ppaction://media"/>
            <a:extLst>
              <a:ext uri="{FF2B5EF4-FFF2-40B4-BE49-F238E27FC236}">
                <a16:creationId xmlns:a16="http://schemas.microsoft.com/office/drawing/2014/main" id="{CF302790-6E07-436A-A008-FF9F713731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976" t="3763" r="3689"/>
          <a:stretch/>
        </p:blipFill>
        <p:spPr>
          <a:xfrm>
            <a:off x="767256" y="590844"/>
            <a:ext cx="7802314" cy="4236971"/>
          </a:xfrm>
          <a:prstGeom prst="round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C2E6E0DE-A81A-48D5-A0F8-28FBDF2FD83E}"/>
              </a:ext>
            </a:extLst>
          </p:cNvPr>
          <p:cNvSpPr/>
          <p:nvPr/>
        </p:nvSpPr>
        <p:spPr>
          <a:xfrm>
            <a:off x="-1509421" y="-400995"/>
            <a:ext cx="3018842" cy="2436686"/>
          </a:xfrm>
          <a:prstGeom prst="irregularSeal2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700" b="1" dirty="0">
                <a:solidFill>
                  <a:schemeClr val="tx1"/>
                </a:solidFill>
              </a:rPr>
              <a:t>الربط بمادة الاسلامية</a:t>
            </a:r>
          </a:p>
        </p:txBody>
      </p:sp>
    </p:spTree>
    <p:extLst>
      <p:ext uri="{BB962C8B-B14F-4D97-AF65-F5344CB8AC3E}">
        <p14:creationId xmlns:p14="http://schemas.microsoft.com/office/powerpoint/2010/main" val="25945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152D4B-65F4-4638-83BB-50B2A98C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712"/>
          <a:stretch/>
        </p:blipFill>
        <p:spPr>
          <a:xfrm>
            <a:off x="0" y="28335"/>
            <a:ext cx="9081952" cy="50868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E4A7C2-9172-4EED-979F-751CE2E4C18A}"/>
              </a:ext>
            </a:extLst>
          </p:cNvPr>
          <p:cNvSpPr/>
          <p:nvPr/>
        </p:nvSpPr>
        <p:spPr>
          <a:xfrm>
            <a:off x="2005532" y="4395267"/>
            <a:ext cx="637775" cy="476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 descr="A picture containing weapon, knife&#10;&#10;Description automatically generated">
            <a:extLst>
              <a:ext uri="{FF2B5EF4-FFF2-40B4-BE49-F238E27FC236}">
                <a16:creationId xmlns:a16="http://schemas.microsoft.com/office/drawing/2014/main" id="{BBC1B589-E462-4010-B2C0-EE219F427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7122" y="2303769"/>
            <a:ext cx="1193897" cy="20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152D4B-65F4-4638-83BB-50B2A98C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0" y="0"/>
            <a:ext cx="9081952" cy="5143500"/>
          </a:xfrm>
          <a:prstGeom prst="rect">
            <a:avLst/>
          </a:prstGeom>
        </p:spPr>
      </p:pic>
      <p:pic>
        <p:nvPicPr>
          <p:cNvPr id="10" name="Picture 9" descr="A person holding a gun&#10;&#10;Description automatically generated with medium confidence">
            <a:extLst>
              <a:ext uri="{FF2B5EF4-FFF2-40B4-BE49-F238E27FC236}">
                <a16:creationId xmlns:a16="http://schemas.microsoft.com/office/drawing/2014/main" id="{5E8A8D9C-D98B-4E98-A7FE-D60BF97E3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8574" y="1396827"/>
            <a:ext cx="2079690" cy="36459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4F25FC-0FA7-4A68-B16E-216CF9F077D3}"/>
              </a:ext>
            </a:extLst>
          </p:cNvPr>
          <p:cNvSpPr txBox="1"/>
          <p:nvPr/>
        </p:nvSpPr>
        <p:spPr>
          <a:xfrm>
            <a:off x="6542668" y="3734441"/>
            <a:ext cx="129091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الغذاءُ</a:t>
            </a:r>
            <a:endParaRPr lang="en-AE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21915-F4BC-42AF-A3EE-9518AD4CFCE3}"/>
              </a:ext>
            </a:extLst>
          </p:cNvPr>
          <p:cNvSpPr txBox="1"/>
          <p:nvPr/>
        </p:nvSpPr>
        <p:spPr>
          <a:xfrm>
            <a:off x="1500661" y="3840737"/>
            <a:ext cx="1534532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400" b="1" dirty="0"/>
              <a:t>التِّجارةُ</a:t>
            </a:r>
            <a:endParaRPr lang="en-AE" sz="4400" b="1" dirty="0"/>
          </a:p>
        </p:txBody>
      </p:sp>
      <p:pic>
        <p:nvPicPr>
          <p:cNvPr id="13" name="Google Shape;145;p23">
            <a:extLst>
              <a:ext uri="{FF2B5EF4-FFF2-40B4-BE49-F238E27FC236}">
                <a16:creationId xmlns:a16="http://schemas.microsoft.com/office/drawing/2014/main" id="{E80B0222-9278-4D5D-A8EA-ADB5410CF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468" y="0"/>
            <a:ext cx="970463" cy="99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136;p50">
            <a:extLst>
              <a:ext uri="{FF2B5EF4-FFF2-40B4-BE49-F238E27FC236}">
                <a16:creationId xmlns:a16="http://schemas.microsoft.com/office/drawing/2014/main" id="{FA32C17B-6721-457A-986F-0A82CB7BEF5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278163" y="3011599"/>
            <a:ext cx="2692558" cy="788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7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4" name="Google Shape;974;p42"/>
          <p:cNvCxnSpPr/>
          <p:nvPr/>
        </p:nvCxnSpPr>
        <p:spPr>
          <a:xfrm>
            <a:off x="2911328" y="695425"/>
            <a:ext cx="6249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76" name="Google Shape;97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04479" flipH="1">
            <a:off x="6932021" y="305573"/>
            <a:ext cx="2188661" cy="345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0556" flipH="1">
            <a:off x="5936965" y="2282138"/>
            <a:ext cx="2738973" cy="270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185A5893-B18E-405A-AC5C-5A53EB0819DF}"/>
              </a:ext>
            </a:extLst>
          </p:cNvPr>
          <p:cNvSpPr txBox="1">
            <a:spLocks/>
          </p:cNvSpPr>
          <p:nvPr/>
        </p:nvSpPr>
        <p:spPr>
          <a:xfrm>
            <a:off x="0" y="1222972"/>
            <a:ext cx="8026352" cy="16236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AE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ُ</a:t>
            </a:r>
            <a:r>
              <a:rPr lang="ar-AE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باع هذه المحاصيل في </a:t>
            </a:r>
            <a:r>
              <a:rPr lang="ar-S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سوق الخضار </a:t>
            </a:r>
            <a:endParaRPr lang="ar-AE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S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S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AE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وهو </a:t>
            </a:r>
            <a:r>
              <a:rPr lang="ar-AE" sz="3200" dirty="0"/>
              <a:t>مكان ت</a:t>
            </a:r>
            <a:r>
              <a:rPr lang="ar-SA" sz="3200" dirty="0"/>
              <a:t>ُ</a:t>
            </a:r>
            <a:r>
              <a:rPr lang="ar-AE" sz="3200" dirty="0"/>
              <a:t>عرض فيه الخ</a:t>
            </a:r>
            <a:r>
              <a:rPr lang="ar-SA" sz="3200" dirty="0"/>
              <a:t>َ</a:t>
            </a:r>
            <a:r>
              <a:rPr lang="ar-AE" sz="3200" dirty="0"/>
              <a:t>ضراوات والفواكه ، ويلتقي فيه البائع والمشتري</a:t>
            </a:r>
            <a:r>
              <a:rPr lang="ar-SA" sz="3200" dirty="0"/>
              <a:t> .</a:t>
            </a:r>
            <a:endParaRPr lang="en-US" sz="3200" dirty="0"/>
          </a:p>
        </p:txBody>
      </p:sp>
      <p:pic>
        <p:nvPicPr>
          <p:cNvPr id="31" name="Google Shape;1050;p45">
            <a:extLst>
              <a:ext uri="{FF2B5EF4-FFF2-40B4-BE49-F238E27FC236}">
                <a16:creationId xmlns:a16="http://schemas.microsoft.com/office/drawing/2014/main" id="{EE29D231-9518-4A80-BD78-8D0AF315C1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23955">
            <a:off x="97889" y="3683106"/>
            <a:ext cx="1227609" cy="1249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655035">
            <a:off x="7066130" y="-826565"/>
            <a:ext cx="2500839" cy="247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0951" y="-116462"/>
            <a:ext cx="1165324" cy="10516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E9BE9-1C83-4562-90E7-1C1B04DA4D27}"/>
              </a:ext>
            </a:extLst>
          </p:cNvPr>
          <p:cNvSpPr txBox="1"/>
          <p:nvPr/>
        </p:nvSpPr>
        <p:spPr>
          <a:xfrm>
            <a:off x="214220" y="382247"/>
            <a:ext cx="6900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/>
              <a:t>الربط مع اللغة العربية : قصة سوق الخضار </a:t>
            </a:r>
            <a:endParaRPr lang="en-AE" sz="3600" b="1" dirty="0"/>
          </a:p>
        </p:txBody>
      </p:sp>
      <p:pic>
        <p:nvPicPr>
          <p:cNvPr id="9" name="قصص وحكايات - قصة سوق الخضار-قصص مصورة للأطفال - arabian fairy tales">
            <a:hlinkClick r:id="" action="ppaction://media"/>
            <a:extLst>
              <a:ext uri="{FF2B5EF4-FFF2-40B4-BE49-F238E27FC236}">
                <a16:creationId xmlns:a16="http://schemas.microsoft.com/office/drawing/2014/main" id="{EAD43193-67CB-4756-9E3D-2574803AA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659" y="1116581"/>
            <a:ext cx="8119458" cy="3643928"/>
          </a:xfrm>
          <a:prstGeom prst="rect">
            <a:avLst/>
          </a:prstGeom>
        </p:spPr>
      </p:pic>
      <p:pic>
        <p:nvPicPr>
          <p:cNvPr id="139" name="Google Shape;13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79745" y="2643400"/>
            <a:ext cx="1109925" cy="126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1575" y="0"/>
            <a:ext cx="1998375" cy="315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321905" y="1045612"/>
            <a:ext cx="6647276" cy="6568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1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الطاقة هي </a:t>
            </a: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: 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القدرة على .........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1186030" y="3317055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الكسل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1205908" y="2691948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النوم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1228783" y="2100280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 الحركة والقيام بالعمل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143799" y="4556222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3492526" y="204712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3492526" y="2665372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3492525" y="3283614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  <p:pic>
        <p:nvPicPr>
          <p:cNvPr id="2050" name="Picture 2" descr="gif of farmer - Clip Art Library">
            <a:hlinkClick r:id="rId5"/>
            <a:extLst>
              <a:ext uri="{FF2B5EF4-FFF2-40B4-BE49-F238E27FC236}">
                <a16:creationId xmlns:a16="http://schemas.microsoft.com/office/drawing/2014/main" id="{AB2F9037-07AE-46E2-8FEF-361F32E965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58" y="1973641"/>
            <a:ext cx="3599633" cy="22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03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321905" y="1045612"/>
            <a:ext cx="6647276" cy="6568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 rtl="1">
              <a:buClrTx/>
              <a:defRPr/>
            </a:pPr>
            <a:r>
              <a:rPr lang="en-US" sz="2501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2</a:t>
            </a:r>
            <a:r>
              <a:rPr lang="ar-AE" sz="2501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اين تقع مدينة مصدر؟</a:t>
            </a:r>
            <a:endParaRPr lang="en-US" sz="2501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227164" y="3553966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الشارقة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227164" y="2690974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دبي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227164" y="2097544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ar-AE" sz="2084" b="1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أبوظبى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143799" y="4556222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075698" y="204712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093090" y="2647321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093090" y="3333578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579244" y="985752"/>
            <a:ext cx="6193301" cy="6587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تعمل السيارات بمدينة مصدر بالطاقة؟ 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3574705" y="3393065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الغاز الطبيعى 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3574705" y="2166315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النفط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3574705" y="2779690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الكهربائية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352520" y="4494914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6017990" y="207799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6104436" y="272653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6104436" y="3339914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CA47657-5E6D-4FE7-ACE3-69B4D4FF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4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837237" y="2895503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المياه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675894" y="2105918"/>
            <a:ext cx="2202378" cy="457290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طاقة </a:t>
            </a: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الرياح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837237" y="3625650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الشمس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203434" y="4556222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344911" y="3519248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344911" y="2122482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344911" y="2820865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335636-296A-4EEF-8C23-5D194BC5F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6E244D15-30A8-449C-829F-466DE4EB3E78}"/>
              </a:ext>
            </a:extLst>
          </p:cNvPr>
          <p:cNvSpPr/>
          <p:nvPr/>
        </p:nvSpPr>
        <p:spPr>
          <a:xfrm>
            <a:off x="1579244" y="985752"/>
            <a:ext cx="6193301" cy="6587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ما </a:t>
            </a:r>
            <a:r>
              <a:rPr lang="ar-AE" sz="2501" b="1" kern="1200" dirty="0" smtClean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هو مصدر الطاقة الرئيسية فى مدينة مصدر؟ 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0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4837237" y="2895503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النفط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4675894" y="2105918"/>
            <a:ext cx="2202378" cy="457290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الغاز الطبيعى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4837237" y="3625650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الرياح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203434" y="4556222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7344911" y="3519248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7344911" y="2122482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7344911" y="2820865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4335636-296A-4EEF-8C23-5D194BC5F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  <p:sp>
        <p:nvSpPr>
          <p:cNvPr id="13" name="السؤال">
            <a:extLst>
              <a:ext uri="{FF2B5EF4-FFF2-40B4-BE49-F238E27FC236}">
                <a16:creationId xmlns:a16="http://schemas.microsoft.com/office/drawing/2014/main" id="{6E244D15-30A8-449C-829F-466DE4EB3E78}"/>
              </a:ext>
            </a:extLst>
          </p:cNvPr>
          <p:cNvSpPr/>
          <p:nvPr/>
        </p:nvSpPr>
        <p:spPr>
          <a:xfrm>
            <a:off x="1579244" y="985752"/>
            <a:ext cx="6193301" cy="6587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4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استخدامي لايلوث البيئة؟ 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74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579244" y="985752"/>
            <a:ext cx="6193301" cy="6587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 rtl="1">
              <a:buClrTx/>
              <a:defRPr/>
            </a:pPr>
            <a:r>
              <a:rPr lang="en-US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3</a:t>
            </a:r>
            <a:r>
              <a:rPr lang="ar-AE" sz="2501" b="1" kern="1200" dirty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rgbClr val="FFF8F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اتواجد فى الطبيعه بكميات محدودة؟ </a:t>
            </a:r>
            <a:endParaRPr lang="en-US" sz="2501" b="1" kern="1200" dirty="0">
              <a:solidFill>
                <a:srgbClr val="FFF8F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3574705" y="3393065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الرياح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3574705" y="2166315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الشمس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3574705" y="2779690"/>
            <a:ext cx="2202378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النفط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352520" y="4494914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6017990" y="207799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6104436" y="272653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6104436" y="3339914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51435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CA47657-5E6D-4FE7-ACE3-69B4D4FF5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السؤال">
            <a:extLst>
              <a:ext uri="{FF2B5EF4-FFF2-40B4-BE49-F238E27FC236}">
                <a16:creationId xmlns:a16="http://schemas.microsoft.com/office/drawing/2014/main" id="{7B62798F-CCBA-4CB4-9E2C-55D596A1027C}"/>
              </a:ext>
            </a:extLst>
          </p:cNvPr>
          <p:cNvSpPr/>
          <p:nvPr/>
        </p:nvSpPr>
        <p:spPr>
          <a:xfrm>
            <a:off x="1321905" y="1045612"/>
            <a:ext cx="6647276" cy="656813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 rtl="1">
              <a:buClrTx/>
              <a:defRPr/>
            </a:pPr>
            <a:r>
              <a:rPr lang="en-US" sz="2501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2</a:t>
            </a:r>
            <a:r>
              <a:rPr lang="ar-AE" sz="2501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- </a:t>
            </a:r>
            <a:r>
              <a:rPr lang="ar-AE" sz="2501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من مصادر الطاقة المتجددة؟</a:t>
            </a:r>
            <a:endParaRPr lang="en-US" sz="2501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5" name="خطأ 1">
            <a:extLst>
              <a:ext uri="{FF2B5EF4-FFF2-40B4-BE49-F238E27FC236}">
                <a16:creationId xmlns:a16="http://schemas.microsoft.com/office/drawing/2014/main" id="{C89F594B-1C0B-4277-A7D2-EDD9B92F9B89}"/>
              </a:ext>
            </a:extLst>
          </p:cNvPr>
          <p:cNvSpPr/>
          <p:nvPr/>
        </p:nvSpPr>
        <p:spPr>
          <a:xfrm>
            <a:off x="1186030" y="3317055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الغاز الطبيعي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6" name="خطأ 2">
            <a:extLst>
              <a:ext uri="{FF2B5EF4-FFF2-40B4-BE49-F238E27FC236}">
                <a16:creationId xmlns:a16="http://schemas.microsoft.com/office/drawing/2014/main" id="{13E089B6-F789-41B1-B7D3-520A901F73FE}"/>
              </a:ext>
            </a:extLst>
          </p:cNvPr>
          <p:cNvSpPr/>
          <p:nvPr/>
        </p:nvSpPr>
        <p:spPr>
          <a:xfrm>
            <a:off x="1205908" y="2691948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kern="1200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الفحم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7" name="صحيح">
            <a:extLst>
              <a:ext uri="{FF2B5EF4-FFF2-40B4-BE49-F238E27FC236}">
                <a16:creationId xmlns:a16="http://schemas.microsoft.com/office/drawing/2014/main" id="{C455D7F9-38D6-4B3D-B813-327E6BB5CA5F}"/>
              </a:ext>
            </a:extLst>
          </p:cNvPr>
          <p:cNvSpPr/>
          <p:nvPr/>
        </p:nvSpPr>
        <p:spPr>
          <a:xfrm>
            <a:off x="1228783" y="2100280"/>
            <a:ext cx="2446432" cy="387626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AE" sz="2084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ar-AE" sz="2084" b="1" dirty="0" smtClean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الرياح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" name="التالي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4B7D06-A64A-4285-B5FC-F83663F0DCD9}"/>
              </a:ext>
            </a:extLst>
          </p:cNvPr>
          <p:cNvSpPr/>
          <p:nvPr/>
        </p:nvSpPr>
        <p:spPr>
          <a:xfrm>
            <a:off x="143799" y="4556222"/>
            <a:ext cx="556298" cy="428625"/>
          </a:xfrm>
          <a:prstGeom prst="leftArrow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ar-SA" sz="1065" b="1" kern="1200" dirty="0">
                <a:solidFill>
                  <a:srgbClr val="FFF8F1"/>
                </a:solidFill>
                <a:latin typeface="Arial"/>
                <a:cs typeface="Arial" panose="020B0604020202020204" pitchFamily="34" charset="0"/>
              </a:rPr>
              <a:t>التالي</a:t>
            </a:r>
            <a:endParaRPr lang="en-US" sz="1065" b="1" kern="1200" dirty="0">
              <a:solidFill>
                <a:srgbClr val="FFF8F1"/>
              </a:solidFill>
              <a:latin typeface="Arial"/>
            </a:endParaRPr>
          </a:p>
        </p:txBody>
      </p:sp>
      <p:sp>
        <p:nvSpPr>
          <p:cNvPr id="9" name="صحيح">
            <a:extLst>
              <a:ext uri="{FF2B5EF4-FFF2-40B4-BE49-F238E27FC236}">
                <a16:creationId xmlns:a16="http://schemas.microsoft.com/office/drawing/2014/main" id="{93C1F280-F51A-435A-A960-E6262C35E724}"/>
              </a:ext>
            </a:extLst>
          </p:cNvPr>
          <p:cNvSpPr/>
          <p:nvPr/>
        </p:nvSpPr>
        <p:spPr>
          <a:xfrm>
            <a:off x="3492526" y="2047129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1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0" name="صحيح">
            <a:extLst>
              <a:ext uri="{FF2B5EF4-FFF2-40B4-BE49-F238E27FC236}">
                <a16:creationId xmlns:a16="http://schemas.microsoft.com/office/drawing/2014/main" id="{8221B84E-BF72-448B-BADB-7E42EA62BAF7}"/>
              </a:ext>
            </a:extLst>
          </p:cNvPr>
          <p:cNvSpPr/>
          <p:nvPr/>
        </p:nvSpPr>
        <p:spPr>
          <a:xfrm>
            <a:off x="3492526" y="2665372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1" name="صحيح">
            <a:extLst>
              <a:ext uri="{FF2B5EF4-FFF2-40B4-BE49-F238E27FC236}">
                <a16:creationId xmlns:a16="http://schemas.microsoft.com/office/drawing/2014/main" id="{87BF325B-3B70-4214-9880-7DA51D9C31D0}"/>
              </a:ext>
            </a:extLst>
          </p:cNvPr>
          <p:cNvSpPr/>
          <p:nvPr/>
        </p:nvSpPr>
        <p:spPr>
          <a:xfrm>
            <a:off x="3492525" y="3283614"/>
            <a:ext cx="427634" cy="44077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47645" tIns="23822" rIns="47645" bIns="23822" rtlCol="0" anchor="ctr"/>
          <a:lstStyle/>
          <a:p>
            <a:pPr algn="ctr" defTabSz="342900">
              <a:buClrTx/>
              <a:defRPr/>
            </a:pPr>
            <a:r>
              <a:rPr lang="en-US" sz="2084" b="1" kern="12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3</a:t>
            </a:r>
            <a:endParaRPr lang="en-US" sz="2084" b="1" kern="1200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9F6CE45-536C-4153-9526-CDB7756BC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1" y="0"/>
            <a:ext cx="1030260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3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292</Words>
  <Application>Microsoft Office PowerPoint</Application>
  <PresentationFormat>On-screen Show (16:9)</PresentationFormat>
  <Paragraphs>118</Paragraphs>
  <Slides>24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Andalus</vt:lpstr>
      <vt:lpstr>Aldhabi</vt:lpstr>
      <vt:lpstr>Arial</vt:lpstr>
      <vt:lpstr>Oxygen Light</vt:lpstr>
      <vt:lpstr>Abril Fatface</vt:lpstr>
      <vt:lpstr>Fira Sans Extra Condensed Medium</vt:lpstr>
      <vt:lpstr>FOOD DAY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ثرواتُ بلادي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ثرواتُ بلادي</dc:title>
  <dc:creator>Areej Fawzat Anagrh</dc:creator>
  <cp:lastModifiedBy>icskhalifa</cp:lastModifiedBy>
  <cp:revision>26</cp:revision>
  <dcterms:modified xsi:type="dcterms:W3CDTF">2022-01-25T04:49:33Z</dcterms:modified>
</cp:coreProperties>
</file>