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7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263" r:id="rId33"/>
    <p:sldId id="264" r:id="rId34"/>
    <p:sldId id="302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Gill Sans" panose="020B0502020104020203" pitchFamily="34" charset="-79"/>
      <p:regular r:id="rId41"/>
      <p:bold r:id="rId42"/>
    </p:embeddedFont>
    <p:embeddedFont>
      <p:font typeface="Helvetica Neue" panose="02000503000000020004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gcPq+T5CSQWfAja6pvHkUA9HmX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AD0A2AF-A411-4AE1-8428-DDE9A8102C5C}">
  <a:tblStyle styleId="{1AD0A2AF-A411-4AE1-8428-DDE9A8102C5C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 b="off" i="off"/>
      <a:tcStyle>
        <a:tcBdr/>
        <a:fill>
          <a:solidFill>
            <a:srgbClr val="E6E6E6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6E6E6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eCell>
    <a:swCell>
      <a:tcTxStyle b="on" i="off">
        <a:font>
          <a:latin typeface="Calibri"/>
          <a:ea typeface="Calibri"/>
          <a:cs typeface="Calibri"/>
        </a:font>
        <a:schemeClr val="dk1"/>
      </a:tcTxStyle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3" autoAdjust="0"/>
    <p:restoredTop sz="94595"/>
  </p:normalViewPr>
  <p:slideViewPr>
    <p:cSldViewPr snapToGrid="0" snapToObjects="1">
      <p:cViewPr varScale="1">
        <p:scale>
          <a:sx n="102" d="100"/>
          <a:sy n="102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customXml" Target="../customXml/item2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9" name="Google Shape;7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7" name="Google Shape;22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0" name="Google Shape;280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3" name="Google Shape;24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Waleed Abbas gets to travel around the world. He has travelled to most of the continents, including Antarctica and Australia, but he hasn’t been to South America.  He is not a businessman or a soldier, though.  He is a player in a UAE football team calle</a:t>
            </a:r>
            <a:r>
              <a:rPr lang="en-US" sz="1200" dirty="0">
                <a:solidFill>
                  <a:schemeClr val="dk1"/>
                </a:solidFill>
              </a:rPr>
              <a:t>d ‘Shabab Al-Ahli’.</a:t>
            </a:r>
            <a:endParaRPr lang="en-US" sz="12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6" name="Google Shape;25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Waleed Abbas gets to travel around the world. He has travelled to most of the continents, including Antarctica and Australia, but he hasn’t been to South America.  He is not a businessman or a soldier, though.  He is a player in a UAE football team calle</a:t>
            </a:r>
            <a:r>
              <a:rPr lang="en-US" sz="1200" dirty="0">
                <a:solidFill>
                  <a:schemeClr val="dk1"/>
                </a:solidFill>
              </a:rPr>
              <a:t>d ‘Shabab Al-Ahli’.</a:t>
            </a:r>
            <a:endParaRPr lang="en-US" sz="1200" b="0" i="0" u="none" strike="noStrike" cap="none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6" name="Google Shape;25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23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891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4" name="Google Shape;274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90efa2f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1090efa2f2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7" name="Google Shape;287;g1090efa2f2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didn’t know if I should knock on his door. He hadn’t seen me in over 3 years. We were best friends for so long and we always did everything together.  I never had the chance to say thank you, for all the help he gave me at school.</a:t>
            </a:r>
            <a:r>
              <a:rPr lang="en-US" sz="12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 got so busy with work, that I forgot about our friendship. </a:t>
            </a:r>
            <a:r>
              <a:rPr lang="en-US" sz="1200" b="0" i="1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 I stand by his front door, I am not sure what to do?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1" name="Google Shape;30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2" name="Google Shape;31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2" name="Google Shape;31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93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090efa2f2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1090efa2f2c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2" name="Google Shape;322;g1090efa2f2c_0_10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3" name="Google Shape;33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9" name="Google Shape;3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3" name="Google Shape;183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7719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2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231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2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7424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2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1368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2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00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2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2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52" name="Google Shape;52;p2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2787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2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9884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7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27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65;p2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017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228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2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2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422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body" idx="1"/>
          </p:nvPr>
        </p:nvSpPr>
        <p:spPr>
          <a:xfrm rot="5400000">
            <a:off x="2838641" y="329756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4" name="Google Shape;84;p3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3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883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" name="Google Shape;95;p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9193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0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" name="Google Shape;101;p1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12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" name="Google Shape;107;p1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0036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2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" name="Google Shape;112;p1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425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71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47" cy="310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9" name="Google Shape;119;p1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0" name="Google Shape;120;p1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138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4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14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48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84" cy="2596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4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48" cy="704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8" name="Google Shape;128;p1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510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3" name="Google Shape;133;p1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141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1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6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840" cy="524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60" cy="2194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6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2" name="Google Shape;142;p1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8515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7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9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7" name="Google Shape;147;p17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60" cy="2194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9" name="Google Shape;149;p17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797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0" name="Google Shape;150;p1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1898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body" idx="1"/>
          </p:nvPr>
        </p:nvSpPr>
        <p:spPr>
          <a:xfrm rot="5400000">
            <a:off x="4545009" y="324172"/>
            <a:ext cx="3101983" cy="7729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5" name="Google Shape;155;p1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6" name="Google Shape;156;p1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8683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 txBox="1">
            <a:spLocks noGrp="1"/>
          </p:cNvSpPr>
          <p:nvPr>
            <p:ph type="title"/>
          </p:nvPr>
        </p:nvSpPr>
        <p:spPr>
          <a:xfrm rot="5400000">
            <a:off x="6810676" y="2779696"/>
            <a:ext cx="4983480" cy="1298608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body" idx="1"/>
          </p:nvPr>
        </p:nvSpPr>
        <p:spPr>
          <a:xfrm rot="5400000">
            <a:off x="2838641" y="329756"/>
            <a:ext cx="4983480" cy="6198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1" name="Google Shape;161;p3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2" name="Google Shape;162;p3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894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90efa2f2c_0_11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1" name="Google Shape;171;g1090efa2f2c_0_11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2" name="Google Shape;172;g1090efa2f2c_0_11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720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90efa2f2c_0_120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1090efa2f2c_0_120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g1090efa2f2c_0_12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7" name="Google Shape;177;g1090efa2f2c_0_12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8" name="Google Shape;178;g1090efa2f2c_0_12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8708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90efa2f2c_0_126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g1090efa2f2c_0_126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800" cy="31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g1090efa2f2c_0_126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3" name="Google Shape;183;g1090efa2f2c_0_126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4" name="Google Shape;184;g1090efa2f2c_0_126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5246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90efa2f2c_0_132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g1090efa2f2c_0_132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00" cy="12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g1090efa2f2c_0_13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9" name="Google Shape;189;g1090efa2f2c_0_13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0" name="Google Shape;190;g1090efa2f2c_0_13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496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090efa2f2c_0_138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1090efa2f2c_0_138"/>
          <p:cNvSpPr txBox="1">
            <a:spLocks noGrp="1"/>
          </p:cNvSpPr>
          <p:nvPr>
            <p:ph type="body" idx="1"/>
          </p:nvPr>
        </p:nvSpPr>
        <p:spPr>
          <a:xfrm>
            <a:off x="1581912" y="2638044"/>
            <a:ext cx="4271700" cy="31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g1090efa2f2c_0_138"/>
          <p:cNvSpPr txBox="1">
            <a:spLocks noGrp="1"/>
          </p:cNvSpPr>
          <p:nvPr>
            <p:ph type="body" idx="2"/>
          </p:nvPr>
        </p:nvSpPr>
        <p:spPr>
          <a:xfrm>
            <a:off x="6338315" y="2638044"/>
            <a:ext cx="4270200" cy="31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g1090efa2f2c_0_13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6" name="Google Shape;196;g1090efa2f2c_0_13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7" name="Google Shape;197;g1090efa2f2c_0_13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0818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90efa2f2c_0_145"/>
          <p:cNvSpPr txBox="1">
            <a:spLocks noGrp="1"/>
          </p:cNvSpPr>
          <p:nvPr>
            <p:ph type="body" idx="1"/>
          </p:nvPr>
        </p:nvSpPr>
        <p:spPr>
          <a:xfrm>
            <a:off x="1583436" y="2313433"/>
            <a:ext cx="42702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g1090efa2f2c_0_145"/>
          <p:cNvSpPr txBox="1">
            <a:spLocks noGrp="1"/>
          </p:cNvSpPr>
          <p:nvPr>
            <p:ph type="body" idx="2"/>
          </p:nvPr>
        </p:nvSpPr>
        <p:spPr>
          <a:xfrm>
            <a:off x="1583436" y="3143250"/>
            <a:ext cx="42702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g1090efa2f2c_0_145"/>
          <p:cNvSpPr txBox="1">
            <a:spLocks noGrp="1"/>
          </p:cNvSpPr>
          <p:nvPr>
            <p:ph type="body" idx="3"/>
          </p:nvPr>
        </p:nvSpPr>
        <p:spPr>
          <a:xfrm>
            <a:off x="6338316" y="3143250"/>
            <a:ext cx="4253400" cy="2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g1090efa2f2c_0_145"/>
          <p:cNvSpPr txBox="1">
            <a:spLocks noGrp="1"/>
          </p:cNvSpPr>
          <p:nvPr>
            <p:ph type="body" idx="4"/>
          </p:nvPr>
        </p:nvSpPr>
        <p:spPr>
          <a:xfrm>
            <a:off x="6338316" y="2313433"/>
            <a:ext cx="42702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0" cap="none">
                <a:solidFill>
                  <a:srgbClr val="6B889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g1090efa2f2c_0_14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4" name="Google Shape;204;g1090efa2f2c_0_14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5" name="Google Shape;205;g1090efa2f2c_0_14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206" name="Google Shape;206;g1090efa2f2c_0_14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9013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90efa2f2c_0_154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1090efa2f2c_0_154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0" name="Google Shape;210;g1090efa2f2c_0_154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1" name="Google Shape;211;g1090efa2f2c_0_154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8609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090efa2f2c_0_15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1090efa2f2c_0_159"/>
          <p:cNvSpPr txBox="1">
            <a:spLocks noGrp="1"/>
          </p:cNvSpPr>
          <p:nvPr>
            <p:ph type="title"/>
          </p:nvPr>
        </p:nvSpPr>
        <p:spPr>
          <a:xfrm>
            <a:off x="804672" y="2243828"/>
            <a:ext cx="4486800" cy="11415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1090efa2f2c_0_159"/>
          <p:cNvSpPr txBox="1">
            <a:spLocks noGrp="1"/>
          </p:cNvSpPr>
          <p:nvPr>
            <p:ph type="body" idx="1"/>
          </p:nvPr>
        </p:nvSpPr>
        <p:spPr>
          <a:xfrm>
            <a:off x="6736080" y="804672"/>
            <a:ext cx="4815900" cy="52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00"/>
              <a:buChar char="•"/>
              <a:defRPr sz="19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3pPr>
            <a:lvl4pPr marL="1828800" lvl="3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4pPr>
            <a:lvl5pPr marL="2286000" lvl="4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>
                <a:solidFill>
                  <a:schemeClr val="dk1"/>
                </a:solidFill>
              </a:defRPr>
            </a:lvl5pPr>
            <a:lvl6pPr marL="2743200" lvl="5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16" name="Google Shape;216;g1090efa2f2c_0_159"/>
          <p:cNvSpPr txBox="1">
            <a:spLocks noGrp="1"/>
          </p:cNvSpPr>
          <p:nvPr>
            <p:ph type="body" idx="2"/>
          </p:nvPr>
        </p:nvSpPr>
        <p:spPr>
          <a:xfrm>
            <a:off x="1115568" y="3549918"/>
            <a:ext cx="3794700" cy="21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7" name="Google Shape;217;g1090efa2f2c_0_15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8" name="Google Shape;218;g1090efa2f2c_0_159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9" name="Google Shape;219;g1090efa2f2c_0_15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2275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90efa2f2c_0_16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1090efa2f2c_0_167"/>
          <p:cNvSpPr txBox="1">
            <a:spLocks noGrp="1"/>
          </p:cNvSpPr>
          <p:nvPr>
            <p:ph type="title"/>
          </p:nvPr>
        </p:nvSpPr>
        <p:spPr>
          <a:xfrm>
            <a:off x="808523" y="2243828"/>
            <a:ext cx="4494900" cy="1134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1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200"/>
              <a:buFont typeface="Gill Sans"/>
              <a:buNone/>
              <a:defRPr sz="2200">
                <a:solidFill>
                  <a:srgbClr val="26262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1090efa2f2c_0_167"/>
          <p:cNvSpPr>
            <a:spLocks noGrp="1"/>
          </p:cNvSpPr>
          <p:nvPr>
            <p:ph type="pic" idx="2"/>
          </p:nvPr>
        </p:nvSpPr>
        <p:spPr>
          <a:xfrm>
            <a:off x="6095999" y="0"/>
            <a:ext cx="61020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g1090efa2f2c_0_167"/>
          <p:cNvSpPr txBox="1">
            <a:spLocks noGrp="1"/>
          </p:cNvSpPr>
          <p:nvPr>
            <p:ph type="body" idx="1"/>
          </p:nvPr>
        </p:nvSpPr>
        <p:spPr>
          <a:xfrm>
            <a:off x="1115568" y="3549918"/>
            <a:ext cx="3794700" cy="21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5" name="Google Shape;225;g1090efa2f2c_0_167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6" name="Google Shape;226;g1090efa2f2c_0_167"/>
          <p:cNvSpPr txBox="1">
            <a:spLocks noGrp="1"/>
          </p:cNvSpPr>
          <p:nvPr>
            <p:ph type="ftr" idx="11"/>
          </p:nvPr>
        </p:nvSpPr>
        <p:spPr>
          <a:xfrm>
            <a:off x="804672" y="6236208"/>
            <a:ext cx="51249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7" name="Google Shape;227;g1090efa2f2c_0_167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15832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090efa2f2c_0_175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1090efa2f2c_0_175"/>
          <p:cNvSpPr txBox="1">
            <a:spLocks noGrp="1"/>
          </p:cNvSpPr>
          <p:nvPr>
            <p:ph type="body" idx="1"/>
          </p:nvPr>
        </p:nvSpPr>
        <p:spPr>
          <a:xfrm rot="5400000">
            <a:off x="4544965" y="324144"/>
            <a:ext cx="3102000" cy="7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g1090efa2f2c_0_175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2" name="Google Shape;232;g1090efa2f2c_0_175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3" name="Google Shape;233;g1090efa2f2c_0_175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1766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90efa2f2c_0_181"/>
          <p:cNvSpPr txBox="1">
            <a:spLocks noGrp="1"/>
          </p:cNvSpPr>
          <p:nvPr>
            <p:ph type="title"/>
          </p:nvPr>
        </p:nvSpPr>
        <p:spPr>
          <a:xfrm rot="5400000">
            <a:off x="6810570" y="2779710"/>
            <a:ext cx="4983600" cy="12987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g1090efa2f2c_0_181"/>
          <p:cNvSpPr txBox="1">
            <a:spLocks noGrp="1"/>
          </p:cNvSpPr>
          <p:nvPr>
            <p:ph type="body" idx="1"/>
          </p:nvPr>
        </p:nvSpPr>
        <p:spPr>
          <a:xfrm rot="5400000">
            <a:off x="2838526" y="329760"/>
            <a:ext cx="4983600" cy="6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g1090efa2f2c_0_18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8" name="Google Shape;238;g1090efa2f2c_0_18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9" name="Google Shape;239;g1090efa2f2c_0_18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291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4" name="Google Shape;14;p19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9380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8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9" name="Google Shape;89;p8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90" name="Google Shape;90;p8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91" name="Google Shape;91;p8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8235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742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090efa2f2c_0_110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g1090efa2f2c_0_110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800" cy="31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6" name="Google Shape;166;g1090efa2f2c_0_110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67" name="Google Shape;167;g1090efa2f2c_0_110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68" name="Google Shape;168;g1090efa2f2c_0_110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8627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Gill Sans"/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4175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pixabay.com/photo/2018/01/06/10/49/snake-3064737_960_720.jpg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hyperlink" Target="https://cdn.pixabay.com/photo/2016/07/15/18/59/snake-1519994_960_720.png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cdn.pixabay.com/photo/2017/09/29/17/45/snake-2799909_960_720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.jpg"/><Relationship Id="rId7" Type="http://schemas.openxmlformats.org/officeDocument/2006/relationships/hyperlink" Target="https://cdn.pixabay.com/photo/2016/09/29/03/34/photographer-1702074_960_720.jpg" TargetMode="External"/><Relationship Id="rId12" Type="http://schemas.openxmlformats.org/officeDocument/2006/relationships/hyperlink" Target="https://cdn.pixabay.com/photo/2014/04/03/11/53/photographer-312478_960_720.p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n.pixabay.com/photo/2014/08/22/18/46/photographer-424622_960_720.jpg" TargetMode="Externa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openxmlformats.org/officeDocument/2006/relationships/hyperlink" Target="https://cdn.pixabay.com/photo/2012/04/13/19/51/filmstrip-33429_960_720.png" TargetMode="External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hyperlink" Target="https://cdn.pixabay.com/photo/2012/04/12/11/16/flea-29538_960_720.png" TargetMode="External"/><Relationship Id="rId3" Type="http://schemas.openxmlformats.org/officeDocument/2006/relationships/image" Target="../media/image7.jpg"/><Relationship Id="rId7" Type="http://schemas.openxmlformats.org/officeDocument/2006/relationships/image" Target="../media/image35.png"/><Relationship Id="rId12" Type="http://schemas.openxmlformats.org/officeDocument/2006/relationships/hyperlink" Target="https://cdn.pixabay.com/photo/2020/12/27/08/06/dog-5863295_960_720.pn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hyperlink" Target="https://cdn.pixabay.com/photo/2015/04/12/21/29/mosquito-719613_960_720.jpg" TargetMode="External"/><Relationship Id="rId5" Type="http://schemas.openxmlformats.org/officeDocument/2006/relationships/image" Target="../media/image33.jpg"/><Relationship Id="rId15" Type="http://schemas.openxmlformats.org/officeDocument/2006/relationships/image" Target="../media/image37.png"/><Relationship Id="rId10" Type="http://schemas.openxmlformats.org/officeDocument/2006/relationships/hyperlink" Target="https://cdn.pixabay.com/photo/2020/05/06/03/05/shark-5135934_960_720.png" TargetMode="External"/><Relationship Id="rId4" Type="http://schemas.openxmlformats.org/officeDocument/2006/relationships/image" Target="../media/image32.png"/><Relationship Id="rId9" Type="http://schemas.openxmlformats.org/officeDocument/2006/relationships/hyperlink" Target="https://cdn.pixabay.com/photo/2014/08/03/02/12/kitten-408853_960_720.jpg" TargetMode="External"/><Relationship Id="rId14" Type="http://schemas.openxmlformats.org/officeDocument/2006/relationships/hyperlink" Target="https://cdn.pixabay.com/photo/2012/04/26/19/51/carrot-42956_960_720.pn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7.jpg"/><Relationship Id="rId7" Type="http://schemas.openxmlformats.org/officeDocument/2006/relationships/hyperlink" Target="https://cdn.pixabay.com/photo/2017/02/27/12/11/hand-2103085_960_720.jpg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hyperlink" Target="https://cdn.pixabay.com/photo/2014/04/02/10/21/splatter-303569_960_720.png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s://cdn.pixabay.com/photo/2016/02/24/02/54/finger-1218940_960_720.jpg" TargetMode="External"/><Relationship Id="rId4" Type="http://schemas.openxmlformats.org/officeDocument/2006/relationships/hyperlink" Target="https://cdn.pixabay.com/photo/2020/04/16/17/23/injury-5051623_960_720.png" TargetMode="External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dn.pixabay.com/photo/2017/10/06/07/54/fall-2822202_960_720.png" TargetMode="External"/><Relationship Id="rId3" Type="http://schemas.openxmlformats.org/officeDocument/2006/relationships/image" Target="../media/image7.jpg"/><Relationship Id="rId7" Type="http://schemas.openxmlformats.org/officeDocument/2006/relationships/hyperlink" Target="https://cdn.pixabay.com/photo/2017/05/25/19/22/mistake-2344150_960_720.jpg" TargetMode="Externa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n.pixabay.com/photo/2018/02/04/16/44/time-heals-all-wounds-3130248_960_720.jpg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5.jpg"/><Relationship Id="rId10" Type="http://schemas.openxmlformats.org/officeDocument/2006/relationships/hyperlink" Target="https://cdn.pixabay.com/photo/2014/04/02/16/21/dog-307003_960_720.png" TargetMode="External"/><Relationship Id="rId4" Type="http://schemas.openxmlformats.org/officeDocument/2006/relationships/image" Target="../media/image44.jp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dn.pixabay.com/photo/2016/12/21/08/58/questions-1922476_960_720.jpg" TargetMode="Externa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hyperlink" Target="https://cdn.pixabay.com/photo/2016/03/31/21/37/bright-1296538_960_720.p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dn.pixabay.com/photo/2018/01/12/21/04/listening-3079065_960_720.jpg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jpg"/><Relationship Id="rId7" Type="http://schemas.openxmlformats.org/officeDocument/2006/relationships/hyperlink" Target="https://cdn.pixabay.com/photo/2016/03/31/21/37/bright-1296538_960_720.p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dn.pixabay.com/photo/2018/01/12/21/04/listening-3079065_960_720.jpg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1.png"/><Relationship Id="rId4" Type="http://schemas.openxmlformats.org/officeDocument/2006/relationships/hyperlink" Target="https://cdn.pixabay.com/photo/2018/03/31/08/53/figure-3277579_960_720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cdn.pixabay.com/photo/2018/03/31/08/53/figure-3277579_960_720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dn.pixabay.com/photo/2013/07/13/12/31/microphone-159768_960_720.png" TargetMode="Externa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witter.com/ese_ae?s=09" TargetMode="External"/><Relationship Id="rId5" Type="http://schemas.openxmlformats.org/officeDocument/2006/relationships/image" Target="../media/image65.jpg"/><Relationship Id="rId4" Type="http://schemas.openxmlformats.org/officeDocument/2006/relationships/hyperlink" Target="https://www.instagram.com/ese.ae/?hl=e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hyperlink" Target="https://cdn.pixabay.com/photo/2019/12/02/18/57/group-4668492_960_720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hyperlink" Target="https://cdn.pixabay.com/photo/2014/04/03/10/54/boy-scout-311682_960_720.png" TargetMode="External"/><Relationship Id="rId5" Type="http://schemas.openxmlformats.org/officeDocument/2006/relationships/hyperlink" Target="https://cdn.pixabay.com/photo/2016/03/02/14/17/hiking-1232453_960_720.jpg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jpg"/><Relationship Id="rId7" Type="http://schemas.openxmlformats.org/officeDocument/2006/relationships/hyperlink" Target="https://cdn.pixabay.com/photo/2017/08/25/06/54/street-map-2679271_960_720.jpg" TargetMode="External"/><Relationship Id="rId12" Type="http://schemas.openxmlformats.org/officeDocument/2006/relationships/hyperlink" Target="https://cdn.pixabay.com/photo/2017/01/16/15/51/hiker-1984421_960_720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hyperlink" Target="https://cdn.pixabay.com/photo/2018/01/31/05/43/web-3120321_960_720.png" TargetMode="External"/><Relationship Id="rId10" Type="http://schemas.openxmlformats.org/officeDocument/2006/relationships/image" Target="../media/image17.jp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jpg"/><Relationship Id="rId7" Type="http://schemas.openxmlformats.org/officeDocument/2006/relationships/hyperlink" Target="https://cdn.pixabay.com/photo/2014/04/02/11/14/police-305626_960_720.pn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hyperlink" Target="https://cdn.pixabay.com/photo/2013/11/22/17/24/park-215832_960_720.jpg" TargetMode="External"/><Relationship Id="rId10" Type="http://schemas.openxmlformats.org/officeDocument/2006/relationships/hyperlink" Target="https://cdn.pixabay.com/photo/2017/05/01/00/06/helicopter-2274356_960_720.jpg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"/>
          <p:cNvSpPr txBox="1"/>
          <p:nvPr/>
        </p:nvSpPr>
        <p:spPr>
          <a:xfrm>
            <a:off x="7393260" y="4592586"/>
            <a:ext cx="43394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"/>
          <p:cNvSpPr txBox="1"/>
          <p:nvPr/>
        </p:nvSpPr>
        <p:spPr>
          <a:xfrm>
            <a:off x="3954819" y="2993769"/>
            <a:ext cx="358851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Listening Task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"/>
          <p:cNvSpPr txBox="1"/>
          <p:nvPr/>
        </p:nvSpPr>
        <p:spPr>
          <a:xfrm>
            <a:off x="3804746" y="3780739"/>
            <a:ext cx="35885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Level 3.1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5749076" y="4344161"/>
            <a:ext cx="164418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Term 2 2021-2022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3048000" y="6463994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9E770E"/>
                </a:solidFill>
                <a:latin typeface="Arial"/>
                <a:ea typeface="Arial"/>
                <a:cs typeface="Arial"/>
                <a:sym typeface="Arial"/>
              </a:rPr>
              <a:t>Federal Entity | هيئة اتحادية</a:t>
            </a: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4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06" name="Google Shape;206;p54"/>
          <p:cNvSpPr/>
          <p:nvPr/>
        </p:nvSpPr>
        <p:spPr>
          <a:xfrm>
            <a:off x="5358972" y="3761038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snake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long, thin animal with no legs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54" descr="https://cdn.pixabay.com/photo/2016/07/15/18/59/snake-1519994_960_720.png"/>
          <p:cNvPicPr preferRelativeResize="0"/>
          <p:nvPr/>
        </p:nvPicPr>
        <p:blipFill rotWithShape="1">
          <a:blip r:embed="rId4">
            <a:alphaModFix/>
          </a:blip>
          <a:srcRect l="-198" t="40685" r="49954" b="-2364"/>
          <a:stretch/>
        </p:blipFill>
        <p:spPr>
          <a:xfrm rot="749341">
            <a:off x="8750305" y="1731596"/>
            <a:ext cx="3170756" cy="257419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4"/>
          <p:cNvSpPr/>
          <p:nvPr/>
        </p:nvSpPr>
        <p:spPr>
          <a:xfrm>
            <a:off x="5257800" y="101441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54" descr="https://cdn.pixabay.com/photo/2017/09/29/17/45/snake-2799909_960_720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400" y="3649459"/>
            <a:ext cx="4127500" cy="275610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4"/>
          <p:cNvSpPr/>
          <p:nvPr/>
        </p:nvSpPr>
        <p:spPr>
          <a:xfrm>
            <a:off x="444714" y="3081336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54" descr="https://cdn.pixabay.com/photo/2018/01/06/10/49/snake-3064737_960_720.jpg"/>
          <p:cNvPicPr preferRelativeResize="0"/>
          <p:nvPr/>
        </p:nvPicPr>
        <p:blipFill rotWithShape="1">
          <a:blip r:embed="rId6">
            <a:alphaModFix/>
          </a:blip>
          <a:srcRect l="12816" t="19910" r="8701"/>
          <a:stretch/>
        </p:blipFill>
        <p:spPr>
          <a:xfrm>
            <a:off x="3586163" y="418102"/>
            <a:ext cx="4757737" cy="30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4" descr="Snak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273292">
            <a:off x="521363" y="1822737"/>
            <a:ext cx="974130" cy="97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4" descr="Snak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262497">
            <a:off x="1558239" y="2504672"/>
            <a:ext cx="974130" cy="974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4" descr="Snak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638064">
            <a:off x="1985573" y="1337906"/>
            <a:ext cx="974130" cy="97413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4"/>
          <p:cNvSpPr/>
          <p:nvPr/>
        </p:nvSpPr>
        <p:spPr>
          <a:xfrm>
            <a:off x="3586163" y="3333549"/>
            <a:ext cx="1459054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Snake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Rudy and Peter Skitterians, 2018, Pixabay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54"/>
          <p:cNvSpPr/>
          <p:nvPr/>
        </p:nvSpPr>
        <p:spPr>
          <a:xfrm>
            <a:off x="756636" y="6236287"/>
            <a:ext cx="102303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Snake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M.Maggs, 2017, Pixabay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4"/>
          <p:cNvSpPr/>
          <p:nvPr/>
        </p:nvSpPr>
        <p:spPr>
          <a:xfrm>
            <a:off x="9028915" y="3643265"/>
            <a:ext cx="130676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Snake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Alexander Lesnitsky, 2016, Pixabay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5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graphicFrame>
        <p:nvGraphicFramePr>
          <p:cNvPr id="223" name="Google Shape;223;p55"/>
          <p:cNvGraphicFramePr/>
          <p:nvPr/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snake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noun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 long, thin animal with no legs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When he saw the snake, he ran away.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30" name="Google Shape;230;p4"/>
          <p:cNvSpPr/>
          <p:nvPr/>
        </p:nvSpPr>
        <p:spPr>
          <a:xfrm>
            <a:off x="5358972" y="3761038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camera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something that is used to take photographs or make a film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"/>
          <p:cNvSpPr/>
          <p:nvPr/>
        </p:nvSpPr>
        <p:spPr>
          <a:xfrm rot="10800000" flipH="1">
            <a:off x="6958013" y="-1073286"/>
            <a:ext cx="6629907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4"/>
          <p:cNvPicPr preferRelativeResize="0"/>
          <p:nvPr/>
        </p:nvPicPr>
        <p:blipFill rotWithShape="1">
          <a:blip r:embed="rId4">
            <a:alphaModFix/>
          </a:blip>
          <a:srcRect r="16360"/>
          <a:stretch/>
        </p:blipFill>
        <p:spPr>
          <a:xfrm>
            <a:off x="7356098" y="612953"/>
            <a:ext cx="3478870" cy="2674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6320" y="602668"/>
            <a:ext cx="3899784" cy="2869336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4"/>
          <p:cNvSpPr/>
          <p:nvPr/>
        </p:nvSpPr>
        <p:spPr>
          <a:xfrm>
            <a:off x="3068051" y="3472004"/>
            <a:ext cx="2122697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sng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Photographer,</a:t>
            </a:r>
            <a:r>
              <a:rPr lang="en-US" sz="800" b="0" i="0" u="none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Michal Jarmoluk, 2014, Pixabay</a:t>
            </a:r>
            <a:endParaRPr/>
          </a:p>
        </p:txBody>
      </p:sp>
      <p:sp>
        <p:nvSpPr>
          <p:cNvPr id="235" name="Google Shape;235;p4"/>
          <p:cNvSpPr/>
          <p:nvPr/>
        </p:nvSpPr>
        <p:spPr>
          <a:xfrm>
            <a:off x="7287232" y="3287655"/>
            <a:ext cx="200888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sng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Photographer</a:t>
            </a:r>
            <a:r>
              <a:rPr lang="en-US" sz="800" b="0" i="0" u="none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Erika Wittlieb, 2016, Pixabay</a:t>
            </a:r>
            <a:endParaRPr/>
          </a:p>
        </p:txBody>
      </p:sp>
      <p:pic>
        <p:nvPicPr>
          <p:cNvPr id="236" name="Google Shape;236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66725">
            <a:off x="9969197" y="3630176"/>
            <a:ext cx="2199682" cy="1585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" descr="Camer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692836">
            <a:off x="3541060" y="3608621"/>
            <a:ext cx="1446081" cy="144608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"/>
          <p:cNvSpPr/>
          <p:nvPr/>
        </p:nvSpPr>
        <p:spPr>
          <a:xfrm>
            <a:off x="7903711" y="3570345"/>
            <a:ext cx="233429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sng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Filmstrip</a:t>
            </a:r>
            <a:r>
              <a:rPr lang="en-US" sz="800" b="0" i="0" u="none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Clker-Free-Vector-Images, 2012, Pixabay</a:t>
            </a:r>
            <a:endParaRPr/>
          </a:p>
        </p:txBody>
      </p:sp>
      <p:pic>
        <p:nvPicPr>
          <p:cNvPr id="239" name="Google Shape;239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45435" y="1892981"/>
            <a:ext cx="2334293" cy="446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" descr="Camer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695483">
            <a:off x="2766942" y="4940751"/>
            <a:ext cx="1504374" cy="1504374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"/>
          <p:cNvSpPr/>
          <p:nvPr/>
        </p:nvSpPr>
        <p:spPr>
          <a:xfrm>
            <a:off x="450112" y="6247656"/>
            <a:ext cx="250741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sng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Photographer</a:t>
            </a:r>
            <a:r>
              <a:rPr lang="en-US" sz="800" b="0" i="0" u="none" strike="noStrike" cap="none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Clker-Free-Vector-Images, 2014, Pixabay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aphicFrame>
        <p:nvGraphicFramePr>
          <p:cNvPr id="247" name="Google Shape;247;p5"/>
          <p:cNvGraphicFramePr/>
          <p:nvPr/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camera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noun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something that is used to take photographs or make a film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He took some great photos with his camera.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6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54" name="Google Shape;254;p56"/>
          <p:cNvSpPr/>
          <p:nvPr/>
        </p:nvSpPr>
        <p:spPr>
          <a:xfrm>
            <a:off x="5358972" y="3761038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bite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 teeth to cut something, </a:t>
            </a:r>
            <a:r>
              <a:rPr lang="en-US" sz="1800" dirty="0"/>
              <a:t>some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animals can hurt people this way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6"/>
          <p:cNvSpPr/>
          <p:nvPr/>
        </p:nvSpPr>
        <p:spPr>
          <a:xfrm>
            <a:off x="7072313" y="116656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56" descr="https://cdn.pixabay.com/photo/2012/04/26/19/51/carrot-42956_960_72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09201">
            <a:off x="3688240" y="1137530"/>
            <a:ext cx="3536948" cy="1985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56"/>
          <p:cNvSpPr/>
          <p:nvPr/>
        </p:nvSpPr>
        <p:spPr>
          <a:xfrm>
            <a:off x="8996136" y="83748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8" name="Google Shape;258;p56" descr="Mosquito, Macro, Insect, Bug, Animal, Parasite, Suck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4287" y="1846387"/>
            <a:ext cx="2514600" cy="16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6"/>
          <p:cNvSpPr/>
          <p:nvPr/>
        </p:nvSpPr>
        <p:spPr>
          <a:xfrm>
            <a:off x="464458" y="1726581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56" descr="https://cdn.pixabay.com/photo/2020/05/06/03/05/shark-5135934_960_7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8676" y="1012698"/>
            <a:ext cx="2580834" cy="22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6" descr="https://cdn.pixabay.com/photo/2012/04/12/11/16/flea-29538_960_7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755425">
            <a:off x="7250653" y="930653"/>
            <a:ext cx="1565275" cy="1387929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6"/>
          <p:cNvSpPr/>
          <p:nvPr/>
        </p:nvSpPr>
        <p:spPr>
          <a:xfrm>
            <a:off x="967624" y="484222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56" descr="https://cdn.pixabay.com/photo/2014/08/03/02/12/kitten-408853_960_72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7940" y="3510836"/>
            <a:ext cx="4587447" cy="306168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6"/>
          <p:cNvSpPr/>
          <p:nvPr/>
        </p:nvSpPr>
        <p:spPr>
          <a:xfrm>
            <a:off x="569355" y="6364930"/>
            <a:ext cx="234230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Kitten</a:t>
            </a:r>
            <a:r>
              <a:rPr lang="en-US"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Tania Van den Berghen, 2011, Pixabay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6"/>
          <p:cNvSpPr/>
          <p:nvPr/>
        </p:nvSpPr>
        <p:spPr>
          <a:xfrm>
            <a:off x="1261000" y="3131720"/>
            <a:ext cx="208422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Shark</a:t>
            </a:r>
            <a:r>
              <a:rPr lang="en-US"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Akikio Nagamatsu, 2020, Pixabay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6"/>
          <p:cNvSpPr/>
          <p:nvPr/>
        </p:nvSpPr>
        <p:spPr>
          <a:xfrm>
            <a:off x="7323787" y="3344626"/>
            <a:ext cx="192713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Mosquito</a:t>
            </a:r>
            <a:r>
              <a:rPr lang="en-US"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Mika Mamy, 2015, Pixabay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6"/>
          <p:cNvSpPr/>
          <p:nvPr/>
        </p:nvSpPr>
        <p:spPr>
          <a:xfrm>
            <a:off x="9454234" y="3733050"/>
            <a:ext cx="144462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</a:t>
            </a:r>
            <a:r>
              <a:rPr lang="en-US"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Shaun, 2020, Pixabay</a:t>
            </a:r>
            <a:endParaRPr sz="8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6"/>
          <p:cNvSpPr/>
          <p:nvPr/>
        </p:nvSpPr>
        <p:spPr>
          <a:xfrm>
            <a:off x="8784457" y="1647433"/>
            <a:ext cx="151676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Flea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Clker-Free-Vector-Images, 2012, Pixabay</a:t>
            </a:r>
            <a:endParaRPr sz="5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6"/>
          <p:cNvSpPr/>
          <p:nvPr/>
        </p:nvSpPr>
        <p:spPr>
          <a:xfrm>
            <a:off x="4538016" y="3286097"/>
            <a:ext cx="1569660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Carrot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Clker-Free-Vector-Images, 2012, Pixabay</a:t>
            </a:r>
            <a:endParaRPr sz="5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56" descr="https://cdn.pixabay.com/photo/2020/12/27/08/06/dog-5863295_960_720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050586">
            <a:off x="9908532" y="2638022"/>
            <a:ext cx="1604309" cy="224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7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graphicFrame>
        <p:nvGraphicFramePr>
          <p:cNvPr id="276" name="Google Shape;276;p57"/>
          <p:cNvGraphicFramePr/>
          <p:nvPr>
            <p:extLst>
              <p:ext uri="{D42A27DB-BD31-4B8C-83A1-F6EECF244321}">
                <p14:modId xmlns:p14="http://schemas.microsoft.com/office/powerpoint/2010/main" val="2294413173"/>
              </p:ext>
            </p:extLst>
          </p:nvPr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bite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verb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used teeth to cut something, some animals can hurt people this way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 cried when the dog bit me.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"/>
          <p:cNvSpPr/>
          <p:nvPr/>
        </p:nvSpPr>
        <p:spPr>
          <a:xfrm>
            <a:off x="660500" y="3240414"/>
            <a:ext cx="1184940" cy="17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Injury</a:t>
            </a:r>
            <a:r>
              <a:rPr lang="en-US" sz="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Emily Rosely, 2020, Pixabay</a:t>
            </a:r>
            <a:endParaRPr sz="5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58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84" name="Google Shape;284;p58"/>
          <p:cNvSpPr/>
          <p:nvPr/>
        </p:nvSpPr>
        <p:spPr>
          <a:xfrm>
            <a:off x="5358972" y="3761038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bleed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a person or animal loses blood from a cut or bite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8"/>
          <p:cNvSpPr/>
          <p:nvPr/>
        </p:nvSpPr>
        <p:spPr>
          <a:xfrm>
            <a:off x="8258175" y="8128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02524">
            <a:off x="10454215" y="1994820"/>
            <a:ext cx="1108291" cy="271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941" y="3429000"/>
            <a:ext cx="4593489" cy="2827867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8"/>
          <p:cNvSpPr/>
          <p:nvPr/>
        </p:nvSpPr>
        <p:spPr>
          <a:xfrm>
            <a:off x="541878" y="6081803"/>
            <a:ext cx="1919115" cy="22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Hand</a:t>
            </a: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Karsten Paulick, 2017. Pixabay</a:t>
            </a:r>
            <a:endParaRPr sz="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p5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888041">
            <a:off x="706248" y="1145682"/>
            <a:ext cx="2948352" cy="234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8"/>
          <p:cNvPicPr preferRelativeResize="0"/>
          <p:nvPr/>
        </p:nvPicPr>
        <p:blipFill rotWithShape="1">
          <a:blip r:embed="rId9">
            <a:alphaModFix/>
          </a:blip>
          <a:srcRect l="41372" b="34074"/>
          <a:stretch/>
        </p:blipFill>
        <p:spPr>
          <a:xfrm>
            <a:off x="5358972" y="676868"/>
            <a:ext cx="4917286" cy="286614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8"/>
          <p:cNvSpPr/>
          <p:nvPr/>
        </p:nvSpPr>
        <p:spPr>
          <a:xfrm>
            <a:off x="5281493" y="3352817"/>
            <a:ext cx="2654894" cy="22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Finger</a:t>
            </a: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Tulia Colombia Torres Hurtado, 2016, Pixabay</a:t>
            </a:r>
            <a:endParaRPr sz="8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8"/>
          <p:cNvSpPr/>
          <p:nvPr/>
        </p:nvSpPr>
        <p:spPr>
          <a:xfrm>
            <a:off x="9305308" y="3556747"/>
            <a:ext cx="1612942" cy="175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Splatter</a:t>
            </a:r>
            <a:r>
              <a:rPr lang="en-US" sz="5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, Clker-Free-Vector-Images, 2014, Pixabay</a:t>
            </a:r>
            <a:endParaRPr sz="5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p58" descr="IV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87982">
            <a:off x="4029687" y="601133"/>
            <a:ext cx="1187910" cy="118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8" descr="Ambula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246965">
            <a:off x="3755673" y="2114131"/>
            <a:ext cx="1329285" cy="1329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graphicFrame>
        <p:nvGraphicFramePr>
          <p:cNvPr id="300" name="Google Shape;300;p59"/>
          <p:cNvGraphicFramePr/>
          <p:nvPr>
            <p:extLst>
              <p:ext uri="{D42A27DB-BD31-4B8C-83A1-F6EECF244321}">
                <p14:modId xmlns:p14="http://schemas.microsoft.com/office/powerpoint/2010/main" val="245702065"/>
              </p:ext>
            </p:extLst>
          </p:nvPr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bleed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verb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when a person or animal loses blood from a cut or bite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Sit still, your nose is bleeding.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0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07" name="Google Shape;307;p60"/>
          <p:cNvSpPr/>
          <p:nvPr/>
        </p:nvSpPr>
        <p:spPr>
          <a:xfrm>
            <a:off x="5358972" y="3761038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hurt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be in pain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0"/>
          <p:cNvSpPr/>
          <p:nvPr/>
        </p:nvSpPr>
        <p:spPr>
          <a:xfrm>
            <a:off x="6096000" y="1154982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60" descr="https://cdn.pixabay.com/photo/2017/05/25/19/22/mistake-2344150_960_72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6168" y="944474"/>
            <a:ext cx="3911761" cy="248083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0"/>
          <p:cNvSpPr/>
          <p:nvPr/>
        </p:nvSpPr>
        <p:spPr>
          <a:xfrm>
            <a:off x="967624" y="3986213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60" descr="https://cdn.pixabay.com/photo/2018/02/04/16/44/time-heals-all-wounds-3130248_960_720.jpg"/>
          <p:cNvPicPr preferRelativeResize="0"/>
          <p:nvPr/>
        </p:nvPicPr>
        <p:blipFill rotWithShape="1">
          <a:blip r:embed="rId5">
            <a:alphaModFix/>
          </a:blip>
          <a:srcRect l="27646"/>
          <a:stretch/>
        </p:blipFill>
        <p:spPr>
          <a:xfrm>
            <a:off x="769562" y="3183388"/>
            <a:ext cx="4140200" cy="31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60"/>
          <p:cNvSpPr/>
          <p:nvPr/>
        </p:nvSpPr>
        <p:spPr>
          <a:xfrm>
            <a:off x="769562" y="6193810"/>
            <a:ext cx="6096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Time heals all wounds</a:t>
            </a:r>
            <a:r>
              <a:rPr lang="en-US" sz="8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Alexas_Fotos, 2018, </a:t>
            </a:r>
            <a:r>
              <a:rPr lang="en-US"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Pixabay</a:t>
            </a:r>
            <a:endParaRPr sz="8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0"/>
          <p:cNvSpPr/>
          <p:nvPr/>
        </p:nvSpPr>
        <p:spPr>
          <a:xfrm>
            <a:off x="5538867" y="3251904"/>
            <a:ext cx="192873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Mistake</a:t>
            </a:r>
            <a:r>
              <a:rPr lang="en-US" sz="8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Steve Buissinne, 2017, </a:t>
            </a:r>
            <a:r>
              <a:rPr lang="en-US" sz="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Pixabay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60"/>
          <p:cNvSpPr/>
          <p:nvPr/>
        </p:nvSpPr>
        <p:spPr>
          <a:xfrm>
            <a:off x="928120" y="3025471"/>
            <a:ext cx="1170513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Fall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Augusto Ordonez, 2017, Pixabay</a:t>
            </a:r>
            <a:endParaRPr sz="5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5" name="Google Shape;315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92093" y="1563173"/>
            <a:ext cx="2249557" cy="3067578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0"/>
          <p:cNvSpPr/>
          <p:nvPr/>
        </p:nvSpPr>
        <p:spPr>
          <a:xfrm>
            <a:off x="8691630" y="3637774"/>
            <a:ext cx="1406154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Dog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Clker-Free-Vector-Images, 2014, Pixabay</a:t>
            </a:r>
            <a:endParaRPr sz="5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7" name="Google Shape;317;p60" descr="Ambula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05367" y="672222"/>
            <a:ext cx="1299646" cy="129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6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238129" y="905688"/>
            <a:ext cx="3990729" cy="2591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graphicFrame>
        <p:nvGraphicFramePr>
          <p:cNvPr id="324" name="Google Shape;324;p61"/>
          <p:cNvGraphicFramePr/>
          <p:nvPr>
            <p:extLst>
              <p:ext uri="{D42A27DB-BD31-4B8C-83A1-F6EECF244321}">
                <p14:modId xmlns:p14="http://schemas.microsoft.com/office/powerpoint/2010/main" val="1310215209"/>
              </p:ext>
            </p:extLst>
          </p:nvPr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hurt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verb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to be in pain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His finger was hurting because he cut it with a knife.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/>
          <p:nvPr/>
        </p:nvSpPr>
        <p:spPr>
          <a:xfrm>
            <a:off x="999852" y="1583494"/>
            <a:ext cx="45472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1038544" y="1827827"/>
            <a:ext cx="509614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1: Preparation - vocabulary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2: Top tips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 dirty="0">
                <a:solidFill>
                  <a:srgbClr val="B68A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 dirty="0">
                <a:solidFill>
                  <a:srgbClr val="BCBDC0"/>
                </a:solidFill>
                <a:latin typeface="Arial"/>
                <a:ea typeface="Arial"/>
                <a:cs typeface="Arial"/>
                <a:sym typeface="Arial"/>
              </a:rPr>
              <a:t>Level 3.1</a:t>
            </a:r>
            <a:endParaRPr sz="2400" b="0" i="1" u="none" strike="noStrike" cap="none" dirty="0">
              <a:solidFill>
                <a:srgbClr val="BCBDC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 dirty="0">
                <a:solidFill>
                  <a:srgbClr val="B68A3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0" i="0" u="none" strike="noStrike" cap="none" dirty="0">
                <a:solidFill>
                  <a:srgbClr val="BCBDC0"/>
                </a:solidFill>
                <a:latin typeface="Arial"/>
                <a:ea typeface="Arial"/>
                <a:cs typeface="Arial"/>
                <a:sym typeface="Arial"/>
              </a:rPr>
              <a:t>Term 2 Academic Year 2021-2022</a:t>
            </a:r>
            <a:endParaRPr sz="2400" b="0" i="0" u="none" strike="noStrike" cap="none" dirty="0">
              <a:solidFill>
                <a:srgbClr val="BCBD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93" name="Google Shape;93;p2" descr="Des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2704" y="1583494"/>
            <a:ext cx="3640308" cy="369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 txBox="1"/>
          <p:nvPr/>
        </p:nvSpPr>
        <p:spPr>
          <a:xfrm>
            <a:off x="6565298" y="3811269"/>
            <a:ext cx="5861833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 2: Top tips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461" y="1916879"/>
            <a:ext cx="967615" cy="200966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246" name="Google Shape;246;p1" descr="Questions, Demand, Doubts, Psychology, Fear, Insecurit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75132" y="487296"/>
            <a:ext cx="1713574" cy="1713574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8627"/>
              </a:srgbClr>
            </a:outerShdw>
          </a:effectLst>
        </p:spPr>
      </p:pic>
      <p:sp>
        <p:nvSpPr>
          <p:cNvPr id="247" name="Google Shape;247;p1"/>
          <p:cNvSpPr txBox="1"/>
          <p:nvPr/>
        </p:nvSpPr>
        <p:spPr>
          <a:xfrm>
            <a:off x="0" y="44084"/>
            <a:ext cx="12192000" cy="6813916"/>
          </a:xfrm>
          <a:prstGeom prst="rect">
            <a:avLst/>
          </a:prstGeom>
          <a:gradFill>
            <a:gsLst>
              <a:gs pos="0">
                <a:srgbClr val="FFFAF2">
                  <a:alpha val="17647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48" name="Google Shape;248;p1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21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49" name="Google Shape;249;p1"/>
          <p:cNvSpPr/>
          <p:nvPr/>
        </p:nvSpPr>
        <p:spPr>
          <a:xfrm>
            <a:off x="740311" y="436163"/>
            <a:ext cx="10711377" cy="1815841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Listening Task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68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"/>
          <p:cNvSpPr txBox="1"/>
          <p:nvPr/>
        </p:nvSpPr>
        <p:spPr>
          <a:xfrm>
            <a:off x="1415385" y="2218381"/>
            <a:ext cx="102693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will listen to a narrative text -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 story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 to answer the questions for both Parts A and B.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 Listening Task is made up of two parts.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 A: Multiple Choice Questions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Questions 1 - 6 are multiple choice questions. This is where you will need to listen to the speaker and choose the correct answer.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	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Part B: Short Response Question (Making a Prediction)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Question 7 requires a short response. This is where you will need to listen to the speaker and answer the question in full sentences.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	 									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1" name="Google Shape;251;p1"/>
          <p:cNvSpPr txBox="1"/>
          <p:nvPr/>
        </p:nvSpPr>
        <p:spPr>
          <a:xfrm>
            <a:off x="9056348" y="2355057"/>
            <a:ext cx="156966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, ElisaRiva, 2016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"/>
          <p:cNvSpPr txBox="1"/>
          <p:nvPr/>
        </p:nvSpPr>
        <p:spPr>
          <a:xfrm rot="5400000">
            <a:off x="-669414" y="2921418"/>
            <a:ext cx="156966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Questions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, ElisaRiva, 2016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"/>
          <p:cNvSpPr txBox="1"/>
          <p:nvPr/>
        </p:nvSpPr>
        <p:spPr>
          <a:xfrm>
            <a:off x="0" y="44084"/>
            <a:ext cx="12192000" cy="6813900"/>
          </a:xfrm>
          <a:prstGeom prst="rect">
            <a:avLst/>
          </a:prstGeom>
          <a:gradFill>
            <a:gsLst>
              <a:gs pos="0">
                <a:srgbClr val="FFFAF2">
                  <a:alpha val="17647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9" name="Google Shape;259;p2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22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874500" y="784029"/>
            <a:ext cx="10711500" cy="1815900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Multiple Choice Questions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362F29-3453-D546-A620-120124E9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01" y="2892749"/>
            <a:ext cx="5247170" cy="3914389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5E735954-048B-3B41-AA3A-E0921F01B86B}"/>
              </a:ext>
            </a:extLst>
          </p:cNvPr>
          <p:cNvSpPr/>
          <p:nvPr/>
        </p:nvSpPr>
        <p:spPr>
          <a:xfrm rot="7591916">
            <a:off x="4775807" y="3184851"/>
            <a:ext cx="387006" cy="11202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F5944-C36A-544C-B6DD-D2B2134C0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38" y="1756173"/>
            <a:ext cx="10711500" cy="383509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D05B8B2B-9433-B448-9689-3833989EA33C}"/>
              </a:ext>
            </a:extLst>
          </p:cNvPr>
          <p:cNvSpPr/>
          <p:nvPr/>
        </p:nvSpPr>
        <p:spPr>
          <a:xfrm rot="9046572">
            <a:off x="8653514" y="2262347"/>
            <a:ext cx="384232" cy="894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CE589-3F67-424D-A403-80F1F4B85CB6}"/>
              </a:ext>
            </a:extLst>
          </p:cNvPr>
          <p:cNvSpPr txBox="1"/>
          <p:nvPr/>
        </p:nvSpPr>
        <p:spPr>
          <a:xfrm>
            <a:off x="9003802" y="3144922"/>
            <a:ext cx="2655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 Read the instructions.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7E2AB-8914-0346-B3B5-EFDC9E7F7D36}"/>
              </a:ext>
            </a:extLst>
          </p:cNvPr>
          <p:cNvSpPr txBox="1"/>
          <p:nvPr/>
        </p:nvSpPr>
        <p:spPr>
          <a:xfrm>
            <a:off x="5720842" y="3482723"/>
            <a:ext cx="2655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 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Read each question and the options </a:t>
            </a:r>
            <a:r>
              <a:rPr kumimoji="0" lang="en-A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A, B, 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r>
              <a:rPr kumimoji="0" lang="en-A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Think about w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 you heard then select your answer. W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ich answer did you hear?</a:t>
            </a:r>
          </a:p>
        </p:txBody>
      </p:sp>
      <p:pic>
        <p:nvPicPr>
          <p:cNvPr id="12" name="Picture 11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BB95041-29B6-3940-BF4B-E2C3DA668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1832" y="4855481"/>
            <a:ext cx="4487595" cy="15537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5DD5F-2803-EF42-A951-74DE15A9BD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38" y="2171850"/>
            <a:ext cx="5247170" cy="6700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0A79F9-352D-6A49-A6E1-5CB600B7264C}"/>
              </a:ext>
            </a:extLst>
          </p:cNvPr>
          <p:cNvSpPr txBox="1"/>
          <p:nvPr/>
        </p:nvSpPr>
        <p:spPr>
          <a:xfrm>
            <a:off x="5829700" y="2465312"/>
            <a:ext cx="265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Read the questions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play the audio track.</a:t>
            </a: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8ED4680E-33C6-3741-B48C-24EA00B7C1C3}"/>
              </a:ext>
            </a:extLst>
          </p:cNvPr>
          <p:cNvSpPr/>
          <p:nvPr/>
        </p:nvSpPr>
        <p:spPr>
          <a:xfrm rot="7005630">
            <a:off x="5185097" y="2106480"/>
            <a:ext cx="381575" cy="894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"/>
          <p:cNvSpPr txBox="1"/>
          <p:nvPr/>
        </p:nvSpPr>
        <p:spPr>
          <a:xfrm>
            <a:off x="0" y="37442"/>
            <a:ext cx="12192000" cy="6813900"/>
          </a:xfrm>
          <a:prstGeom prst="rect">
            <a:avLst/>
          </a:prstGeom>
          <a:gradFill>
            <a:gsLst>
              <a:gs pos="0">
                <a:srgbClr val="FFFAF2">
                  <a:alpha val="17647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59" name="Google Shape;259;p2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23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60" name="Google Shape;260;p2"/>
          <p:cNvSpPr/>
          <p:nvPr/>
        </p:nvSpPr>
        <p:spPr>
          <a:xfrm>
            <a:off x="874500" y="784029"/>
            <a:ext cx="10711500" cy="1815900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Multiple Choice Questions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362F29-3453-D546-A620-120124E9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02" y="2710448"/>
            <a:ext cx="5247170" cy="3914389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5E735954-048B-3B41-AA3A-E0921F01B86B}"/>
              </a:ext>
            </a:extLst>
          </p:cNvPr>
          <p:cNvSpPr/>
          <p:nvPr/>
        </p:nvSpPr>
        <p:spPr>
          <a:xfrm rot="2936165">
            <a:off x="4931351" y="4396538"/>
            <a:ext cx="387006" cy="11437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F5944-C36A-544C-B6DD-D2B2134C0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092" y="1555484"/>
            <a:ext cx="10711500" cy="383509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D05B8B2B-9433-B448-9689-3833989EA33C}"/>
              </a:ext>
            </a:extLst>
          </p:cNvPr>
          <p:cNvSpPr/>
          <p:nvPr/>
        </p:nvSpPr>
        <p:spPr>
          <a:xfrm rot="9046572">
            <a:off x="8726620" y="2021014"/>
            <a:ext cx="384232" cy="894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4493C2F-7A22-CC40-A401-00B14D5F5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1542" y="4547992"/>
            <a:ext cx="4285694" cy="1878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39670C-C6B4-B743-85F1-74F1789E6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092" y="1984153"/>
            <a:ext cx="5247170" cy="702298"/>
          </a:xfrm>
          <a:prstGeom prst="rect">
            <a:avLst/>
          </a:prstGeo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58E7B133-E43D-5B40-8BBF-7CD5A9B227E4}"/>
              </a:ext>
            </a:extLst>
          </p:cNvPr>
          <p:cNvSpPr/>
          <p:nvPr/>
        </p:nvSpPr>
        <p:spPr>
          <a:xfrm rot="7005630">
            <a:off x="5561750" y="1935098"/>
            <a:ext cx="384232" cy="894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F4EBA-505A-4D27-AC85-8DDA9374B875}"/>
              </a:ext>
            </a:extLst>
          </p:cNvPr>
          <p:cNvSpPr txBox="1"/>
          <p:nvPr/>
        </p:nvSpPr>
        <p:spPr>
          <a:xfrm>
            <a:off x="9003802" y="3144922"/>
            <a:ext cx="2655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 Read the instructions.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E7EE0B-D1C2-40DA-A53B-CAB802211B96}"/>
              </a:ext>
            </a:extLst>
          </p:cNvPr>
          <p:cNvSpPr txBox="1"/>
          <p:nvPr/>
        </p:nvSpPr>
        <p:spPr>
          <a:xfrm>
            <a:off x="5815604" y="2755362"/>
            <a:ext cx="2655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Read the questions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play the audio track.</a:t>
            </a: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9B0DB-91BE-492B-BA57-44A8778C5FCE}"/>
              </a:ext>
            </a:extLst>
          </p:cNvPr>
          <p:cNvSpPr txBox="1"/>
          <p:nvPr/>
        </p:nvSpPr>
        <p:spPr>
          <a:xfrm>
            <a:off x="5720842" y="3482723"/>
            <a:ext cx="2655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E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3:  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Read each question and the options </a:t>
            </a:r>
            <a:r>
              <a:rPr kumimoji="0" lang="en-A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A, B, 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 </a:t>
            </a:r>
            <a:r>
              <a:rPr kumimoji="0" lang="en-AE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Think about w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 you heard then select your answer. W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</a:t>
            </a:r>
            <a:r>
              <a:rPr kumimoji="0" lang="en-A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ich answer did you hear?</a:t>
            </a:r>
          </a:p>
        </p:txBody>
      </p:sp>
    </p:spTree>
    <p:extLst>
      <p:ext uri="{BB962C8B-B14F-4D97-AF65-F5344CB8AC3E}">
        <p14:creationId xmlns:p14="http://schemas.microsoft.com/office/powerpoint/2010/main" val="5154772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2"/>
          <p:cNvSpPr txBox="1"/>
          <p:nvPr/>
        </p:nvSpPr>
        <p:spPr>
          <a:xfrm>
            <a:off x="0" y="44084"/>
            <a:ext cx="12192000" cy="6813900"/>
          </a:xfrm>
          <a:prstGeom prst="rect">
            <a:avLst/>
          </a:prstGeom>
          <a:gradFill>
            <a:gsLst>
              <a:gs pos="0">
                <a:srgbClr val="FFFAF2">
                  <a:alpha val="17647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77" name="Google Shape;277;p32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24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78" name="Google Shape;278;p32"/>
          <p:cNvSpPr/>
          <p:nvPr/>
        </p:nvSpPr>
        <p:spPr>
          <a:xfrm>
            <a:off x="740311" y="436163"/>
            <a:ext cx="10711377" cy="1815841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Making a Prediction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68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2"/>
          <p:cNvSpPr txBox="1"/>
          <p:nvPr/>
        </p:nvSpPr>
        <p:spPr>
          <a:xfrm>
            <a:off x="740300" y="1971601"/>
            <a:ext cx="11036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Question 7 is the short response question,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will need to make a prediction.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is where you will describe what might happen next in the story.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will need to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listen carefully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use information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from the story to explain your ideas.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➔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 will not be assessed on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grammar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spelling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punctuation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80" name="Google Shape;28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76347" y="3635419"/>
            <a:ext cx="2086500" cy="249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1" name="Google Shape;281;p32" descr="Bright, Contemplation, Idea, Light Bulb, M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063" y="4994353"/>
            <a:ext cx="2481262" cy="1819564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2"/>
          <p:cNvSpPr txBox="1"/>
          <p:nvPr/>
        </p:nvSpPr>
        <p:spPr>
          <a:xfrm>
            <a:off x="10083230" y="6128437"/>
            <a:ext cx="1717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Listening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, RobinHiggins, 2018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2"/>
          <p:cNvSpPr txBox="1"/>
          <p:nvPr/>
        </p:nvSpPr>
        <p:spPr>
          <a:xfrm>
            <a:off x="2067400" y="6548238"/>
            <a:ext cx="196720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, OpenClipArt_Vectors, 2016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90efa2f2c_0_0"/>
          <p:cNvSpPr txBox="1"/>
          <p:nvPr/>
        </p:nvSpPr>
        <p:spPr>
          <a:xfrm>
            <a:off x="0" y="44084"/>
            <a:ext cx="12192000" cy="6813916"/>
          </a:xfrm>
          <a:prstGeom prst="rect">
            <a:avLst/>
          </a:prstGeom>
          <a:gradFill>
            <a:gsLst>
              <a:gs pos="0">
                <a:srgbClr val="FFFAF2">
                  <a:alpha val="17254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90" name="Google Shape;290;g1090efa2f2c_0_0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25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291" name="Google Shape;291;g1090efa2f2c_0_0"/>
          <p:cNvSpPr/>
          <p:nvPr/>
        </p:nvSpPr>
        <p:spPr>
          <a:xfrm>
            <a:off x="740311" y="436163"/>
            <a:ext cx="10711500" cy="1815900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Making a Prediction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68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090efa2f2c_0_0"/>
          <p:cNvSpPr txBox="1"/>
          <p:nvPr/>
        </p:nvSpPr>
        <p:spPr>
          <a:xfrm>
            <a:off x="740300" y="1685126"/>
            <a:ext cx="1103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Below is a grid showing how your short response will be assessed.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93" name="Google Shape;293;g1090efa2f2c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5122" y="2285294"/>
            <a:ext cx="2086500" cy="249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4" name="Google Shape;294;g1090efa2f2c_0_0" descr="Bright, Contemplation, Idea, Light Bulb, Ma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063" y="4994353"/>
            <a:ext cx="2481262" cy="181956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g1090efa2f2c_0_0"/>
          <p:cNvSpPr txBox="1"/>
          <p:nvPr/>
        </p:nvSpPr>
        <p:spPr>
          <a:xfrm>
            <a:off x="10314567" y="4662937"/>
            <a:ext cx="17172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Listening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, RobinHiggins, 2018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1090efa2f2c_0_0"/>
          <p:cNvSpPr txBox="1"/>
          <p:nvPr/>
        </p:nvSpPr>
        <p:spPr>
          <a:xfrm>
            <a:off x="2067400" y="6548238"/>
            <a:ext cx="1967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t>, OpenClipArt_Vectors, 2016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g1090efa2f2c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28174" y="2768690"/>
            <a:ext cx="6735756" cy="344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2011" y="1709850"/>
            <a:ext cx="2848052" cy="31907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4" name="Google Shape;304;p5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Gill Sans"/>
                <a:cs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26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5" name="Google Shape;305;p5"/>
          <p:cNvSpPr txBox="1"/>
          <p:nvPr/>
        </p:nvSpPr>
        <p:spPr>
          <a:xfrm>
            <a:off x="0" y="44100"/>
            <a:ext cx="12192000" cy="6813900"/>
          </a:xfrm>
          <a:prstGeom prst="rect">
            <a:avLst/>
          </a:prstGeom>
          <a:gradFill>
            <a:gsLst>
              <a:gs pos="0">
                <a:srgbClr val="FFBA4D">
                  <a:alpha val="0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06" name="Google Shape;306;p5"/>
          <p:cNvSpPr/>
          <p:nvPr/>
        </p:nvSpPr>
        <p:spPr>
          <a:xfrm>
            <a:off x="740313" y="784029"/>
            <a:ext cx="10711500" cy="1815900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Your Turn!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"/>
          <p:cNvSpPr txBox="1"/>
          <p:nvPr/>
        </p:nvSpPr>
        <p:spPr>
          <a:xfrm>
            <a:off x="9615488" y="5032734"/>
            <a:ext cx="164019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Alex_Fotos, 2018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87F5FA4-EE3E-3B4F-8908-9A7754A8C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492"/>
          <a:stretch/>
        </p:blipFill>
        <p:spPr>
          <a:xfrm>
            <a:off x="374571" y="1725724"/>
            <a:ext cx="7926101" cy="4497014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679B8B5B-E4DE-5940-9B7D-3888B92E41CA}"/>
              </a:ext>
            </a:extLst>
          </p:cNvPr>
          <p:cNvSpPr/>
          <p:nvPr/>
        </p:nvSpPr>
        <p:spPr>
          <a:xfrm rot="3028206">
            <a:off x="7742607" y="1021190"/>
            <a:ext cx="384232" cy="894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D78FF37A-796A-8148-A2A5-450D97314928}"/>
              </a:ext>
            </a:extLst>
          </p:cNvPr>
          <p:cNvSpPr/>
          <p:nvPr/>
        </p:nvSpPr>
        <p:spPr>
          <a:xfrm rot="4320276">
            <a:off x="5419098" y="2149333"/>
            <a:ext cx="384232" cy="894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CF9A635-CFA8-7643-9611-E0460EB37540}"/>
              </a:ext>
            </a:extLst>
          </p:cNvPr>
          <p:cNvSpPr/>
          <p:nvPr/>
        </p:nvSpPr>
        <p:spPr>
          <a:xfrm rot="8030670">
            <a:off x="7525394" y="3576593"/>
            <a:ext cx="384232" cy="1693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80D5640E-7306-E741-A689-A2C4DB4AB094}"/>
              </a:ext>
            </a:extLst>
          </p:cNvPr>
          <p:cNvSpPr/>
          <p:nvPr/>
        </p:nvSpPr>
        <p:spPr>
          <a:xfrm rot="8106411">
            <a:off x="1271969" y="4905779"/>
            <a:ext cx="384232" cy="894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FE3A98-9499-DC43-84E0-B6C22849ECE6}"/>
              </a:ext>
            </a:extLst>
          </p:cNvPr>
          <p:cNvSpPr txBox="1"/>
          <p:nvPr/>
        </p:nvSpPr>
        <p:spPr>
          <a:xfrm>
            <a:off x="8103404" y="548025"/>
            <a:ext cx="2655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1: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Read the instructions.</a:t>
            </a: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527C79-B90E-904A-8EE0-1C2CC155C41F}"/>
              </a:ext>
            </a:extLst>
          </p:cNvPr>
          <p:cNvSpPr txBox="1"/>
          <p:nvPr/>
        </p:nvSpPr>
        <p:spPr>
          <a:xfrm>
            <a:off x="6226493" y="2325974"/>
            <a:ext cx="2655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2: 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Read the questions.</a:t>
            </a: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66FE85-478F-204B-B83A-0AB51FBCE321}"/>
              </a:ext>
            </a:extLst>
          </p:cNvPr>
          <p:cNvSpPr txBox="1"/>
          <p:nvPr/>
        </p:nvSpPr>
        <p:spPr>
          <a:xfrm>
            <a:off x="8436570" y="5475044"/>
            <a:ext cx="2655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3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 Listen to the audio track when you are ready. Using a pen and paper take notes as you listen.</a:t>
            </a: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F05A8-EA48-A549-B717-587F07D04365}"/>
              </a:ext>
            </a:extLst>
          </p:cNvPr>
          <p:cNvSpPr txBox="1"/>
          <p:nvPr/>
        </p:nvSpPr>
        <p:spPr>
          <a:xfrm>
            <a:off x="2051792" y="5263813"/>
            <a:ext cx="2655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Step 4: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Write your answer in this box. What will you write? Have a go now! Remember to use ideas from what you heard.</a:t>
            </a:r>
            <a:endParaRPr kumimoji="0" lang="en-A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27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15" name="Google Shape;315;p33"/>
          <p:cNvSpPr txBox="1"/>
          <p:nvPr/>
        </p:nvSpPr>
        <p:spPr>
          <a:xfrm>
            <a:off x="0" y="44100"/>
            <a:ext cx="12237305" cy="6813900"/>
          </a:xfrm>
          <a:prstGeom prst="rect">
            <a:avLst/>
          </a:prstGeom>
          <a:gradFill>
            <a:gsLst>
              <a:gs pos="0">
                <a:srgbClr val="FFFAF2">
                  <a:alpha val="17647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6" name="Google Shape;316;p33" descr="Scribbl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3867" y="-105581"/>
            <a:ext cx="1960179" cy="196017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/>
          <p:nvPr/>
        </p:nvSpPr>
        <p:spPr>
          <a:xfrm>
            <a:off x="585834" y="264371"/>
            <a:ext cx="10711377" cy="1815841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Listening Task 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utcomes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68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8" name="Google Shape;318;p33"/>
          <p:cNvGraphicFramePr/>
          <p:nvPr/>
        </p:nvGraphicFramePr>
        <p:xfrm>
          <a:off x="585834" y="2080211"/>
          <a:ext cx="10538847" cy="353452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223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2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29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29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29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29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971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Assessment Focus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Level 3.1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Level 3.2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Level 4.1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Level 5.1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Level 6.1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Listen and identify details.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Listen and understand the overall meaning. 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Make and check predictions.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Make connections.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Listen and identify specific information.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X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28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15" name="Google Shape;315;p33"/>
          <p:cNvSpPr txBox="1"/>
          <p:nvPr/>
        </p:nvSpPr>
        <p:spPr>
          <a:xfrm>
            <a:off x="0" y="44100"/>
            <a:ext cx="12237305" cy="6813900"/>
          </a:xfrm>
          <a:prstGeom prst="rect">
            <a:avLst/>
          </a:prstGeom>
          <a:gradFill>
            <a:gsLst>
              <a:gs pos="0">
                <a:srgbClr val="FFFAF2">
                  <a:alpha val="17647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16" name="Google Shape;316;p33" descr="Scribbl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3867" y="-105581"/>
            <a:ext cx="1960179" cy="196017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/>
          <p:nvPr/>
        </p:nvSpPr>
        <p:spPr>
          <a:xfrm>
            <a:off x="585834" y="264371"/>
            <a:ext cx="10711377" cy="1815841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BF9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Story Titles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68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18" name="Google Shape;318;p33"/>
          <p:cNvGraphicFramePr/>
          <p:nvPr/>
        </p:nvGraphicFramePr>
        <p:xfrm>
          <a:off x="585833" y="2080212"/>
          <a:ext cx="10711377" cy="39120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972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39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202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Level</a:t>
                      </a:r>
                      <a:endParaRPr sz="16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Name of Story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0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Level 3.1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Danger in the Mountains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0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Level 3.2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An African Safari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7707556"/>
                  </a:ext>
                </a:extLst>
              </a:tr>
              <a:tr h="6740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Level 4.1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Day 57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(In the Wild)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0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Level 5.1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/>
                        <a:t>The Jungle Home</a:t>
                      </a:r>
                      <a:endParaRPr sz="1600" u="none" strike="noStrike" cap="none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01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800" u="none" strike="noStrike" cap="none" dirty="0"/>
                        <a:t>Level 6.1</a:t>
                      </a:r>
                      <a:endParaRPr sz="18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  <a:latin typeface="Arial"/>
                          <a:cs typeface="Arial"/>
                          <a:sym typeface="Arial"/>
                        </a:rPr>
                        <a:t>Taking to the Skies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2354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g1090efa2f2c_0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82011" y="1709850"/>
            <a:ext cx="2848200" cy="31908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25" name="Google Shape;325;g1090efa2f2c_0_100"/>
          <p:cNvSpPr txBox="1"/>
          <p:nvPr/>
        </p:nvSpPr>
        <p:spPr>
          <a:xfrm>
            <a:off x="0" y="44084"/>
            <a:ext cx="12192000" cy="6813916"/>
          </a:xfrm>
          <a:prstGeom prst="rect">
            <a:avLst/>
          </a:prstGeom>
          <a:gradFill>
            <a:gsLst>
              <a:gs pos="0">
                <a:srgbClr val="FFFAF2">
                  <a:alpha val="17254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26" name="Google Shape;326;g1090efa2f2c_0_100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29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27" name="Google Shape;327;g1090efa2f2c_0_100"/>
          <p:cNvSpPr/>
          <p:nvPr/>
        </p:nvSpPr>
        <p:spPr>
          <a:xfrm>
            <a:off x="740250" y="984272"/>
            <a:ext cx="10711500" cy="5462400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Top Tips</a:t>
            </a:r>
            <a:endParaRPr kumimoji="0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Multiple Choice Questions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Listen to the audio carefully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Answer each question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Listen to the audio again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Go over all your answer choices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Short Response Question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Think about the storyline and the characters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Read the question carefully </a:t>
            </a: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Take notes with a pen and paper when you listen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Think about what you think will happen next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Write your answer based on facts and information from the story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68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➔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Give as much detail as possible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B68A3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68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090efa2f2c_0_100"/>
          <p:cNvSpPr txBox="1"/>
          <p:nvPr/>
        </p:nvSpPr>
        <p:spPr>
          <a:xfrm>
            <a:off x="9615488" y="5032734"/>
            <a:ext cx="1640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Alex_Fotos, 2018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090efa2f2c_0_100"/>
          <p:cNvSpPr txBox="1"/>
          <p:nvPr/>
        </p:nvSpPr>
        <p:spPr>
          <a:xfrm>
            <a:off x="1240488" y="2828835"/>
            <a:ext cx="745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/>
          <p:nvPr/>
        </p:nvSpPr>
        <p:spPr>
          <a:xfrm>
            <a:off x="6527574" y="3734934"/>
            <a:ext cx="552887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1: Preparation – 		Vocabulary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" descr="Microphone, Audio, Music, Listen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3719" y="2711525"/>
            <a:ext cx="1876911" cy="375382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"/>
          <p:cNvSpPr txBox="1"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Gill Sans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sym typeface="Gill Sa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Gill Sans"/>
                <a:buNone/>
                <a:tabLst/>
                <a:defRPr/>
              </a:pPr>
              <a:t>30</a:t>
            </a:fld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sym typeface="Gill Sans"/>
            </a:endParaRPr>
          </a:p>
        </p:txBody>
      </p:sp>
      <p:sp>
        <p:nvSpPr>
          <p:cNvPr id="337" name="Google Shape;337;p4"/>
          <p:cNvSpPr txBox="1"/>
          <p:nvPr/>
        </p:nvSpPr>
        <p:spPr>
          <a:xfrm>
            <a:off x="0" y="44100"/>
            <a:ext cx="12192000" cy="6813900"/>
          </a:xfrm>
          <a:prstGeom prst="rect">
            <a:avLst/>
          </a:prstGeom>
          <a:gradFill>
            <a:gsLst>
              <a:gs pos="0">
                <a:srgbClr val="FFBA4D">
                  <a:alpha val="0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38" name="Google Shape;338;p4"/>
          <p:cNvSpPr txBox="1"/>
          <p:nvPr/>
        </p:nvSpPr>
        <p:spPr>
          <a:xfrm>
            <a:off x="9323537" y="5868754"/>
            <a:ext cx="2217274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-US" sz="900" b="0" i="0" u="sng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Microphone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OpenClipart-Vectors, 2013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4"/>
          <p:cNvGrpSpPr/>
          <p:nvPr/>
        </p:nvGrpSpPr>
        <p:grpSpPr>
          <a:xfrm>
            <a:off x="768867" y="2271786"/>
            <a:ext cx="8892347" cy="3323799"/>
            <a:chOff x="772" y="119861"/>
            <a:chExt cx="8892347" cy="3323799"/>
          </a:xfrm>
        </p:grpSpPr>
        <p:sp>
          <p:nvSpPr>
            <p:cNvPr id="340" name="Google Shape;340;p4"/>
            <p:cNvSpPr/>
            <p:nvPr/>
          </p:nvSpPr>
          <p:spPr>
            <a:xfrm>
              <a:off x="772" y="119861"/>
              <a:ext cx="1778700" cy="10167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4"/>
            <p:cNvSpPr txBox="1"/>
            <p:nvPr/>
          </p:nvSpPr>
          <p:spPr>
            <a:xfrm>
              <a:off x="772" y="119861"/>
              <a:ext cx="2129060" cy="6777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8000" tIns="128000" rIns="128000" bIns="685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Part 1 – Listening Task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42715" y="797660"/>
              <a:ext cx="2423700" cy="26460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"/>
            <p:cNvSpPr txBox="1"/>
            <p:nvPr/>
          </p:nvSpPr>
          <p:spPr>
            <a:xfrm>
              <a:off x="113699" y="868644"/>
              <a:ext cx="2281500" cy="25041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Introduction to the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tory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as part of the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Listening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ask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conducted in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Week 5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on Swift Assess.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2129833" y="237325"/>
              <a:ext cx="742500" cy="442800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4"/>
            <p:cNvSpPr txBox="1"/>
            <p:nvPr/>
          </p:nvSpPr>
          <p:spPr>
            <a:xfrm>
              <a:off x="2129833" y="325899"/>
              <a:ext cx="609600" cy="2658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180606" y="119861"/>
              <a:ext cx="1778700" cy="1016700"/>
            </a:xfrm>
            <a:prstGeom prst="roundRect">
              <a:avLst>
                <a:gd name="adj" fmla="val 10000"/>
              </a:avLst>
            </a:prstGeom>
            <a:noFill/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4"/>
            <p:cNvSpPr txBox="1"/>
            <p:nvPr/>
          </p:nvSpPr>
          <p:spPr>
            <a:xfrm>
              <a:off x="3180605" y="119861"/>
              <a:ext cx="2332085" cy="6777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8000" tIns="128000" rIns="128000" bIns="685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Part 2 – Listening Exam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189348" y="797660"/>
              <a:ext cx="2490000" cy="26460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"/>
            <p:cNvSpPr txBox="1"/>
            <p:nvPr/>
          </p:nvSpPr>
          <p:spPr>
            <a:xfrm>
              <a:off x="3262277" y="870589"/>
              <a:ext cx="2344200" cy="25002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Listen to part two of the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story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as part of the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Listening Exam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conducted in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Week 8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on Swift Assess.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5317968" y="237325"/>
              <a:ext cx="760200" cy="442800"/>
            </a:xfrm>
            <a:prstGeom prst="rightArrow">
              <a:avLst>
                <a:gd name="adj1" fmla="val 60000"/>
                <a:gd name="adj2" fmla="val 50000"/>
              </a:avLst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"/>
            <p:cNvSpPr txBox="1"/>
            <p:nvPr/>
          </p:nvSpPr>
          <p:spPr>
            <a:xfrm>
              <a:off x="5317968" y="325899"/>
              <a:ext cx="627300" cy="2658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6393642" y="119861"/>
              <a:ext cx="1778700" cy="10167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"/>
            <p:cNvSpPr txBox="1"/>
            <p:nvPr/>
          </p:nvSpPr>
          <p:spPr>
            <a:xfrm>
              <a:off x="6393642" y="119861"/>
              <a:ext cx="2331982" cy="6777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8000" tIns="128000" rIns="128000" bIns="685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Speaking Exam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6401619" y="797660"/>
              <a:ext cx="2491500" cy="2646000"/>
            </a:xfrm>
            <a:prstGeom prst="roundRect">
              <a:avLst>
                <a:gd name="adj" fmla="val 10000"/>
              </a:avLst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"/>
            <p:cNvSpPr txBox="1"/>
            <p:nvPr/>
          </p:nvSpPr>
          <p:spPr>
            <a:xfrm>
              <a:off x="6474593" y="870634"/>
              <a:ext cx="2345700" cy="2500200"/>
            </a:xfrm>
            <a:prstGeom prst="rect">
              <a:avLst/>
            </a:prstGeom>
            <a:gradFill>
              <a:gsLst>
                <a:gs pos="0">
                  <a:srgbClr val="FFFAF2">
                    <a:alpha val="18039"/>
                  </a:srgbClr>
                </a:gs>
                <a:gs pos="74000">
                  <a:srgbClr val="FBD497"/>
                </a:gs>
                <a:gs pos="83000">
                  <a:srgbClr val="FBD497"/>
                </a:gs>
                <a:gs pos="100000">
                  <a:srgbClr val="FCE2B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9550" tIns="99550" rIns="99550" bIns="995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Discuss the 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story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as part of the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Speaking Exam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in 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Week </a:t>
              </a:r>
              <a:r>
                <a:rPr lang="en-US" sz="1800" b="1" dirty="0">
                  <a:solidFill>
                    <a:srgbClr val="0070C0"/>
                  </a:solidFill>
                </a:rPr>
                <a:t>9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You will talk about your opinions as a group with your teacher.</a:t>
              </a:r>
            </a:p>
            <a:p>
              <a:pPr marL="114300" marR="0" lvl="1" indent="-25400" algn="l" defTabSz="914400" rtl="0" eaLnBrk="1" fontAlgn="auto" latinLnBrk="0" hangingPunct="1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6" name="Google Shape;356;p4"/>
          <p:cNvSpPr/>
          <p:nvPr/>
        </p:nvSpPr>
        <p:spPr>
          <a:xfrm>
            <a:off x="990975" y="792754"/>
            <a:ext cx="10711500" cy="1051500"/>
          </a:xfrm>
          <a:prstGeom prst="rect">
            <a:avLst/>
          </a:prstGeom>
          <a:noFill/>
          <a:ln>
            <a:noFill/>
          </a:ln>
          <a:effectLst>
            <a:outerShdw dist="12700" dir="2520000" algn="ctr" rotWithShape="0">
              <a:srgbClr val="FFC000"/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Assessment Timeline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B68A3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BCBD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"/>
          <p:cNvSpPr txBox="1"/>
          <p:nvPr/>
        </p:nvSpPr>
        <p:spPr>
          <a:xfrm>
            <a:off x="5243513" y="2738483"/>
            <a:ext cx="1651273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Follow us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7" descr="Icon&#10;&#10;Description automatically generated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5966" y="3917713"/>
            <a:ext cx="827980" cy="82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7" descr="Icon&#10;&#10;Description automatically generated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34129" y="3917712"/>
            <a:ext cx="827980" cy="82909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7"/>
          <p:cNvSpPr txBox="1"/>
          <p:nvPr/>
        </p:nvSpPr>
        <p:spPr>
          <a:xfrm>
            <a:off x="4811226" y="4742095"/>
            <a:ext cx="7427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ese.ae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7"/>
          <p:cNvSpPr txBox="1"/>
          <p:nvPr/>
        </p:nvSpPr>
        <p:spPr>
          <a:xfrm>
            <a:off x="6436352" y="4742095"/>
            <a:ext cx="82797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Ese_ae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"/>
          <p:cNvSpPr txBox="1"/>
          <p:nvPr/>
        </p:nvSpPr>
        <p:spPr>
          <a:xfrm>
            <a:off x="0" y="44084"/>
            <a:ext cx="12192000" cy="6813916"/>
          </a:xfrm>
          <a:prstGeom prst="rect">
            <a:avLst/>
          </a:prstGeom>
          <a:gradFill>
            <a:gsLst>
              <a:gs pos="0">
                <a:srgbClr val="FFFAF2">
                  <a:alpha val="17647"/>
                </a:srgbClr>
              </a:gs>
              <a:gs pos="74000">
                <a:srgbClr val="FBD497"/>
              </a:gs>
              <a:gs pos="83000">
                <a:srgbClr val="FBD497"/>
              </a:gs>
              <a:gs pos="100000">
                <a:srgbClr val="FCE2B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5358972" y="3741369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hike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long walk, usually in a beautiful place with nature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501650"/>
            <a:ext cx="4697597" cy="311705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"/>
          <p:cNvSpPr/>
          <p:nvPr/>
        </p:nvSpPr>
        <p:spPr>
          <a:xfrm>
            <a:off x="6095999" y="3479166"/>
            <a:ext cx="114326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Hiking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Mickey Estes, 2015, Pixabay</a:t>
            </a:r>
            <a:endParaRPr sz="5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658" y="1608667"/>
            <a:ext cx="4527209" cy="343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6"/>
          <p:cNvSpPr/>
          <p:nvPr/>
        </p:nvSpPr>
        <p:spPr>
          <a:xfrm>
            <a:off x="554067" y="4875238"/>
            <a:ext cx="121539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Group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Amy Spielmaker, 2018, Pixabay</a:t>
            </a:r>
            <a:endParaRPr sz="5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Google Shape;110;p6" descr="Boo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945693">
            <a:off x="1501464" y="517635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" descr="Shoe footpri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986298">
            <a:off x="11545251" y="257341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6" descr="Boo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945693">
            <a:off x="704566" y="55175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6" descr="Shoe footpri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57831">
            <a:off x="10888622" y="482160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6" descr="Shoe footpri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34286">
            <a:off x="10903978" y="358335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66538" y="3663312"/>
            <a:ext cx="2053396" cy="281073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6"/>
          <p:cNvSpPr/>
          <p:nvPr/>
        </p:nvSpPr>
        <p:spPr>
          <a:xfrm>
            <a:off x="3415619" y="6454272"/>
            <a:ext cx="1555234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Boy scout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Clker-Free-Vector-Images, 2015, Pixabay</a:t>
            </a:r>
            <a:endParaRPr sz="5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graphicFrame>
        <p:nvGraphicFramePr>
          <p:cNvPr id="122" name="Google Shape;122;p7"/>
          <p:cNvGraphicFramePr/>
          <p:nvPr/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hike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noun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Helvetica Neue"/>
                        <a:buNone/>
                      </a:pPr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 long walk, usually in a beautiful place with nature</a:t>
                      </a: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Take some water when you go on your hike.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5358972" y="3761038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picture that shows where countries, towns, roads, rivers etc. are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583986" y="2345635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8" descr="https://cdn.pixabay.com/photo/2018/01/31/05/43/web-3120321_960_720.png"/>
          <p:cNvPicPr preferRelativeResize="0"/>
          <p:nvPr/>
        </p:nvPicPr>
        <p:blipFill rotWithShape="1">
          <a:blip r:embed="rId4">
            <a:alphaModFix/>
          </a:blip>
          <a:srcRect t="31223"/>
          <a:stretch/>
        </p:blipFill>
        <p:spPr>
          <a:xfrm>
            <a:off x="583985" y="1476765"/>
            <a:ext cx="4611735" cy="22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/>
          <p:nvPr/>
        </p:nvSpPr>
        <p:spPr>
          <a:xfrm>
            <a:off x="555122" y="3257056"/>
            <a:ext cx="1181734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dapple designer, 2018, 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Pixabay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5730462" y="839255"/>
            <a:ext cx="14296374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8" descr="https://cdn.pixabay.com/photo/2017/08/25/06/54/street-map-2679271_960_72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0462" y="839255"/>
            <a:ext cx="4944163" cy="26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/>
          <p:nvPr/>
        </p:nvSpPr>
        <p:spPr>
          <a:xfrm>
            <a:off x="5658034" y="3311482"/>
            <a:ext cx="162897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Street map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, S.Hermann &amp; F.Richter, 2017, Pixabay</a:t>
            </a:r>
            <a:endParaRPr sz="50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8"/>
          <p:cNvSpPr/>
          <p:nvPr/>
        </p:nvSpPr>
        <p:spPr>
          <a:xfrm rot="10800000" flipH="1">
            <a:off x="1072077" y="2428874"/>
            <a:ext cx="7724916" cy="45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i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19746">
            <a:off x="10712422" y="2657083"/>
            <a:ext cx="1389600" cy="13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Map with pi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382761">
            <a:off x="4335712" y="744472"/>
            <a:ext cx="1065466" cy="1065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9" name="Google Shape;139;p8"/>
          <p:cNvGrpSpPr/>
          <p:nvPr/>
        </p:nvGrpSpPr>
        <p:grpSpPr>
          <a:xfrm>
            <a:off x="767771" y="3514028"/>
            <a:ext cx="4244162" cy="3089332"/>
            <a:chOff x="1085838" y="3254129"/>
            <a:chExt cx="4244162" cy="3089332"/>
          </a:xfrm>
        </p:grpSpPr>
        <p:pic>
          <p:nvPicPr>
            <p:cNvPr id="140" name="Google Shape;140;p8" descr="https://cdn.pixabay.com/photo/2017/01/16/15/51/hiker-1984421_960_720.jpg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5838" y="3254129"/>
              <a:ext cx="4244162" cy="30893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8" descr="Marker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 rot="342708">
              <a:off x="2914064" y="445318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8"/>
          <p:cNvSpPr/>
          <p:nvPr/>
        </p:nvSpPr>
        <p:spPr>
          <a:xfrm>
            <a:off x="767771" y="6402832"/>
            <a:ext cx="1180131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Hiker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Andrew Martin, 2017, 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Pixabay</a:t>
            </a:r>
            <a:endParaRPr sz="50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0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148" name="Google Shape;148;p50"/>
          <p:cNvGraphicFramePr/>
          <p:nvPr/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map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noun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 picture that shows where countries, towns, roads, rivers etc. are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He used the map to find his way around the city. 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2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86" name="Google Shape;186;p52"/>
          <p:cNvSpPr/>
          <p:nvPr/>
        </p:nvSpPr>
        <p:spPr>
          <a:xfrm>
            <a:off x="5358972" y="3761038"/>
            <a:ext cx="5865404" cy="2614980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rgbClr val="FFDD7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mountain police officer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someone who keeps people safe when they are in the mountains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2925" y="796329"/>
            <a:ext cx="3725816" cy="2794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52"/>
          <p:cNvSpPr/>
          <p:nvPr/>
        </p:nvSpPr>
        <p:spPr>
          <a:xfrm>
            <a:off x="4724400" y="3429000"/>
            <a:ext cx="1330814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Park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PublicDomainPictures, 2013, 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Pixabay</a:t>
            </a:r>
            <a:endParaRPr sz="5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52"/>
          <p:cNvPicPr preferRelativeResize="0"/>
          <p:nvPr/>
        </p:nvPicPr>
        <p:blipFill rotWithShape="1">
          <a:blip r:embed="rId6">
            <a:alphaModFix/>
          </a:blip>
          <a:srcRect r="10467"/>
          <a:stretch/>
        </p:blipFill>
        <p:spPr>
          <a:xfrm>
            <a:off x="8906933" y="548098"/>
            <a:ext cx="2099735" cy="302646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52"/>
          <p:cNvSpPr/>
          <p:nvPr/>
        </p:nvSpPr>
        <p:spPr>
          <a:xfrm>
            <a:off x="9014672" y="3560081"/>
            <a:ext cx="1494320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Police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Clker-Free-Vector-Images, 2014, 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Pixabay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52" descr="Poli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39160" y="877789"/>
            <a:ext cx="1540674" cy="154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52"/>
          <p:cNvPicPr preferRelativeResize="0"/>
          <p:nvPr/>
        </p:nvPicPr>
        <p:blipFill rotWithShape="1">
          <a:blip r:embed="rId9">
            <a:alphaModFix/>
          </a:blip>
          <a:srcRect l="10880" t="18156"/>
          <a:stretch/>
        </p:blipFill>
        <p:spPr>
          <a:xfrm>
            <a:off x="978228" y="2411842"/>
            <a:ext cx="3486637" cy="409022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52"/>
          <p:cNvSpPr/>
          <p:nvPr/>
        </p:nvSpPr>
        <p:spPr>
          <a:xfrm>
            <a:off x="909744" y="6340419"/>
            <a:ext cx="1301959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sng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Helicopter</a:t>
            </a:r>
            <a:r>
              <a:rPr lang="en-US" sz="500" b="0" i="0" u="none" strike="noStrike" cap="none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Heinz Hummel, 2013, </a:t>
            </a:r>
            <a:r>
              <a:rPr lang="en-US" sz="5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Pixabay</a:t>
            </a:r>
            <a:endParaRPr sz="500" b="0" i="0" u="none" strike="noStrike" cap="none">
              <a:solidFill>
                <a:srgbClr val="A5A5A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3"/>
          <p:cNvSpPr txBox="1">
            <a:spLocks noGrp="1"/>
          </p:cNvSpPr>
          <p:nvPr>
            <p:ph type="sldNum" idx="12"/>
          </p:nvPr>
        </p:nvSpPr>
        <p:spPr>
          <a:xfrm>
            <a:off x="47244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aphicFrame>
        <p:nvGraphicFramePr>
          <p:cNvPr id="199" name="Google Shape;199;p53"/>
          <p:cNvGraphicFramePr/>
          <p:nvPr>
            <p:extLst>
              <p:ext uri="{D42A27DB-BD31-4B8C-83A1-F6EECF244321}">
                <p14:modId xmlns:p14="http://schemas.microsoft.com/office/powerpoint/2010/main" val="2916716791"/>
              </p:ext>
            </p:extLst>
          </p:nvPr>
        </p:nvGraphicFramePr>
        <p:xfrm>
          <a:off x="886576" y="2585545"/>
          <a:ext cx="10891800" cy="2073300"/>
        </p:xfrm>
        <a:graphic>
          <a:graphicData uri="http://schemas.openxmlformats.org/drawingml/2006/table">
            <a:tbl>
              <a:tblPr firstRow="1" bandRow="1">
                <a:noFill/>
                <a:tableStyleId>{1AD0A2AF-A411-4AE1-8428-DDE9A8102C5C}</a:tableStyleId>
              </a:tblPr>
              <a:tblGrid>
                <a:gridCol w="235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2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2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5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word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class</a:t>
                      </a:r>
                      <a:endParaRPr sz="3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definition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sentence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mountain police officer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noun</a:t>
                      </a:r>
                      <a:endParaRPr sz="18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someone who keeps people safe when they are in the mountains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The mountain police officer showed the hikers how to get down the mountain.</a:t>
                      </a:r>
                      <a:endParaRPr sz="18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0D5AF4C96FC943BE69E732BE0FA005" ma:contentTypeVersion="12" ma:contentTypeDescription="Create a new document." ma:contentTypeScope="" ma:versionID="ffdfce82a691c6ee43fdc7dd0bcafde4">
  <xsd:schema xmlns:xsd="http://www.w3.org/2001/XMLSchema" xmlns:xs="http://www.w3.org/2001/XMLSchema" xmlns:p="http://schemas.microsoft.com/office/2006/metadata/properties" xmlns:ns2="455863f0-e14f-49a8-93b4-4b9a31439012" xmlns:ns3="2f846768-5a33-4038-a2a9-6275ea70022c" targetNamespace="http://schemas.microsoft.com/office/2006/metadata/properties" ma:root="true" ma:fieldsID="3221d6efa6a69befdb95bf4337ae2c9b" ns2:_="" ns3:_="">
    <xsd:import namespace="455863f0-e14f-49a8-93b4-4b9a31439012"/>
    <xsd:import namespace="2f846768-5a33-4038-a2a9-6275ea70022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5863f0-e14f-49a8-93b4-4b9a314390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846768-5a33-4038-a2a9-6275ea7002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AEDEB5-0A0B-4F22-B544-9846C21298A6}"/>
</file>

<file path=customXml/itemProps2.xml><?xml version="1.0" encoding="utf-8"?>
<ds:datastoreItem xmlns:ds="http://schemas.openxmlformats.org/officeDocument/2006/customXml" ds:itemID="{372C6494-C452-40C2-8D38-68565D951934}"/>
</file>

<file path=customXml/itemProps3.xml><?xml version="1.0" encoding="utf-8"?>
<ds:datastoreItem xmlns:ds="http://schemas.openxmlformats.org/officeDocument/2006/customXml" ds:itemID="{65F10914-A234-4F5B-BE32-679D7A2112C8}"/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1557</Words>
  <Application>Microsoft Macintosh PowerPoint</Application>
  <PresentationFormat>Widescreen</PresentationFormat>
  <Paragraphs>324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Calibri</vt:lpstr>
      <vt:lpstr>Arial</vt:lpstr>
      <vt:lpstr>Gill Sans</vt:lpstr>
      <vt:lpstr>Helvetica Neue</vt:lpstr>
      <vt:lpstr>Times New Roman</vt:lpstr>
      <vt:lpstr>Office Theme</vt:lpstr>
      <vt:lpstr>Parcel</vt:lpstr>
      <vt:lpstr>1_Parcel</vt:lpstr>
      <vt:lpstr>2_Parcel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Reem Samir Abu Ghaida</dc:creator>
  <cp:lastModifiedBy>Vivienne Sarah Morton</cp:lastModifiedBy>
  <cp:revision>6</cp:revision>
  <dcterms:created xsi:type="dcterms:W3CDTF">2021-02-06T17:30:35Z</dcterms:created>
  <dcterms:modified xsi:type="dcterms:W3CDTF">2022-01-25T10:28:45Z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0x010100A60D5AF4C96FC943BE69E732BE0FA005</vt:lpwstr>
  </property>
</Properties>
</file>