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0" r:id="rId2"/>
    <p:sldId id="1821" r:id="rId3"/>
    <p:sldId id="271" r:id="rId4"/>
    <p:sldId id="267" r:id="rId5"/>
    <p:sldId id="375" r:id="rId6"/>
    <p:sldId id="513" r:id="rId7"/>
    <p:sldId id="376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498" r:id="rId16"/>
    <p:sldId id="511" r:id="rId17"/>
    <p:sldId id="507" r:id="rId18"/>
    <p:sldId id="5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a Aljafari" initials="SA" lastIdx="1" clrIdx="0">
    <p:extLst>
      <p:ext uri="{19B8F6BF-5375-455C-9EA6-DF929625EA0E}">
        <p15:presenceInfo xmlns:p15="http://schemas.microsoft.com/office/powerpoint/2012/main" userId="S::SA28588@moe.gov.ae::05d1d398-c5c6-48fd-876f-7b34b26f5a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3" autoAdjust="0"/>
    <p:restoredTop sz="94660"/>
  </p:normalViewPr>
  <p:slideViewPr>
    <p:cSldViewPr snapToGrid="0">
      <p:cViewPr>
        <p:scale>
          <a:sx n="59" d="100"/>
          <a:sy n="59" d="100"/>
        </p:scale>
        <p:origin x="13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5149-1025-4593-9A70-34AFD6BE6120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7A15A-BB78-4B87-802D-BAACF5CA4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1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9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78C9-69D9-4BE3-A07A-D6AB1CC98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A0B78-8539-446F-90ED-4E495A361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4ADB3-2478-4CFA-A454-A018ABE3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683CB-1819-46E5-AF70-E38C13DC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802C0-C5A7-49CD-9160-EC17C0F7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690C8-17E6-4C62-84C4-F97988DB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B3353-9BCC-4E4F-BCC4-03AA5D60D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D3BF9-0997-471D-BBC7-7905B6F6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27444-C569-491C-B74D-C6B378DB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352C-D4EA-496C-B079-351A92D6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7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04318-51CC-43BA-852B-996CF7955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4780B-0053-4535-9093-44054123A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EB65C-FAD2-4E43-8D10-C875417E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DCB91-1BC1-4D9B-B93E-935043A6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F1FA6-AEEE-4CAA-8931-BA471747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F8EC-1A99-48B6-864F-C0909058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7CD0-FCDA-4232-A0F6-269CCE347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FECC4-0839-4BE6-830E-A61D2EC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483A7-6FB0-48E7-8AC8-23F04E75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F9BD8-5D0B-4B21-A81A-3501A595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0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5353-61A3-41C4-AEF6-6FCF220A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F7CF-FFBC-4C6C-B696-7AF9AB474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40F8-B364-4757-B40A-8B4B2B5E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0E3B3-5CC4-4CD1-8BA4-377B3131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F5FC3-9350-4856-8090-0E475D55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2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F692-F0D1-4F5D-AEA8-13EA7239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D617-E870-4560-8A20-DB94F95C6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B4058-2B58-4AED-B426-ECB094402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410B3-77E6-43A6-875E-AD00421E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7FC89-FD16-49A2-96FC-C74817E9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A33DC-BB7A-4CE8-9717-E773FDD1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0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1D0F-8F9D-437C-929C-9DABBC7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99937-2BBA-4704-A71F-1ECD6370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2F226-8404-41D4-9D1F-0B23CEF68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B91D5-9602-4A2C-8415-9AB7A3016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4CA0A-7BCC-45ED-A931-C6D812EC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9A55F-BE7A-490A-B7C7-9232BE0A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2484D-FADC-48D5-89FB-E6F74E35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368E11-3E8E-444D-8DCF-F7BC1DFD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6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D2DC-C7BA-439D-8420-A89D6B7C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038B3-8282-49C6-9615-71865AA5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551F2-88CC-4424-8364-51087766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E1EF9-167E-4112-B7A0-9609834A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1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8D3B29-022A-4E63-8744-3DD29E24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AB460-61CC-49BB-B880-A9036F48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8E44A-22EB-417A-A4A1-D73E1E1C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2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A3E9-40B3-4484-A29B-4CE17684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9D037-593A-4B2B-9D2D-182E3AD4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2581B-E7F9-41BC-85B6-6A4A982D8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0A03B-C546-438C-A8E9-6E78305D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326C2-60CA-4204-82CA-3B5A0F87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7F89E-01A0-4A65-9665-1E1CAEC0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EDEB-6ADB-45B0-B2C0-DAEB9624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27F8F-8E6F-46BB-BDEC-F6FAE6609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BCB14-E356-4C79-AE92-46CC31E24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213CC-0830-46F3-8C4C-D666091E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4528F-30BA-4E6D-ADB9-1300148A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98B7C-1FF5-4C47-A429-45581DF0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0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90436-15CE-4636-80DE-D99A6C92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289F1-04AA-426E-9C7E-E95A5E3D3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5D547-FF8E-41C6-9FF5-E5D979831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D1657-B679-483D-9D45-3265530049E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3EB18-E9AB-4103-847F-4D8C43C31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0B377-253D-4564-B655-D345EF1A2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5387C-F622-451F-A54F-6B44895B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gif"/><Relationship Id="rId5" Type="http://schemas.openxmlformats.org/officeDocument/2006/relationships/image" Target="../media/image4.gif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DD2187F-F004-466B-A8DB-EE4D5C251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71" y="5755441"/>
            <a:ext cx="731520" cy="7315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307310-409C-4ADF-BBF3-40CE9FE5C41F}"/>
              </a:ext>
            </a:extLst>
          </p:cNvPr>
          <p:cNvSpPr/>
          <p:nvPr/>
        </p:nvSpPr>
        <p:spPr>
          <a:xfrm>
            <a:off x="2010776" y="595157"/>
            <a:ext cx="7715917" cy="506605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CED32-380B-4455-8455-68DF8001D65B}"/>
              </a:ext>
            </a:extLst>
          </p:cNvPr>
          <p:cNvSpPr txBox="1"/>
          <p:nvPr/>
        </p:nvSpPr>
        <p:spPr>
          <a:xfrm>
            <a:off x="2242834" y="1735496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F2A45-87F2-49E8-A6E2-A05290EA50CD}"/>
              </a:ext>
            </a:extLst>
          </p:cNvPr>
          <p:cNvSpPr txBox="1"/>
          <p:nvPr/>
        </p:nvSpPr>
        <p:spPr>
          <a:xfrm>
            <a:off x="3957048" y="6256129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D3A1865-FA19-4F2A-9B0A-5FE8D28F4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9" y="5809568"/>
            <a:ext cx="1069848" cy="97536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A243A2-BCDE-47B2-B370-0A46D25D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100021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379F99-9864-41C2-90DA-5CBEE489F21A}"/>
              </a:ext>
            </a:extLst>
          </p:cNvPr>
          <p:cNvSpPr/>
          <p:nvPr/>
        </p:nvSpPr>
        <p:spPr>
          <a:xfrm>
            <a:off x="741569" y="1473886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98850-A562-41DB-9EE6-0625C59234E9}"/>
              </a:ext>
            </a:extLst>
          </p:cNvPr>
          <p:cNvSpPr txBox="1"/>
          <p:nvPr/>
        </p:nvSpPr>
        <p:spPr>
          <a:xfrm>
            <a:off x="8299938" y="6368704"/>
            <a:ext cx="33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المعلمة سناء الجعفري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890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1.11111E-6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22222E-6 L 2.083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0 L -2.70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4804C5-CB8F-4126-8FFD-A3008C8C5314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549D9-C090-4075-AA02-1A2BA3EE5406}"/>
              </a:ext>
            </a:extLst>
          </p:cNvPr>
          <p:cNvSpPr txBox="1"/>
          <p:nvPr/>
        </p:nvSpPr>
        <p:spPr>
          <a:xfrm>
            <a:off x="2146305" y="2047179"/>
            <a:ext cx="8145194" cy="27636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وُلِدَت بِقبَّعَةٍ تُغَطي رَأْسَها، وَ وَجْهَها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عِنْدَما كَبُرَتْ ذات الْقُبَّعَة سَأَلَت نَفْسَها: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solidFill>
                  <a:srgbClr val="FFC000"/>
                </a:solidFill>
                <a:cs typeface="+mj-cs"/>
              </a:rPr>
              <a:t>ماذا يُوْجَد خارِج الْقُبَّعة؟ </a:t>
            </a:r>
            <a:endParaRPr lang="en-US" sz="4000" b="1" dirty="0">
              <a:solidFill>
                <a:srgbClr val="FFC000"/>
              </a:solidFill>
              <a:cs typeface="+mj-c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28A966-2D4C-4122-A3B0-DB580556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E6CEF-7422-403A-9BD4-28D1C479478C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64BAD9A-BF66-47D4-BE61-ABEFCE8B0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879A9C18-6E67-4694-B9F3-8D1A6E30E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734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D9A977-5F42-4C27-B3D4-033522A77A97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F576F-AA31-4F2A-864F-BA0101A270D1}"/>
              </a:ext>
            </a:extLst>
          </p:cNvPr>
          <p:cNvSpPr txBox="1"/>
          <p:nvPr/>
        </p:nvSpPr>
        <p:spPr>
          <a:xfrm>
            <a:off x="2146305" y="2047179"/>
            <a:ext cx="8145194" cy="36902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هَل يُوْجَد لَوْن غَيْر لَوْنُ الظَّلام الذَّي أَراهُ تَحْتَ الْقُبَّعة؟ 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وَهَلْ يُوْجَد صَوْت غَيْرُ صَوْت السُّكونِ،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يُمْكِنُني أَنْ أَسْمَعَهُ؟</a:t>
            </a:r>
            <a:endParaRPr lang="en-US" sz="4000" b="1" dirty="0">
              <a:cs typeface="+mj-cs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3AF5F3-07DB-453D-98C7-812D1858A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EF43E-DFAA-4D88-92F2-F45E71A204C5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B55E300-07BF-4016-B6CA-F285C78C5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E9774FCF-E367-4F1E-8019-338235AD96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5245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73E744-26C5-4831-9900-194E932BB466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37E1E-DFB6-46CE-BF00-5532F30F184F}"/>
              </a:ext>
            </a:extLst>
          </p:cNvPr>
          <p:cNvSpPr txBox="1"/>
          <p:nvPr/>
        </p:nvSpPr>
        <p:spPr>
          <a:xfrm>
            <a:off x="2146305" y="2047179"/>
            <a:ext cx="8145194" cy="36750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وَهَل يُوْجَد رائِحَة غَيْرَ رائِحَة الْقُبَّعة التّي أَتَنَفَّسَها كُلَّ يَوْم؟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فَكَّرت أَن تَخْلَعَ الْقُبَّعَةَ ، لَكن  قَدْ يَكونَ شِيْئًا مُخيفًا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خارِجَ الْقُبَّعة.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AC51BB-3AC2-40DA-8001-A07E16706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28CA97-F76B-4DCD-A834-0C951729DC47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723ADA0-5DDD-4885-9059-FDAF9B1BB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9030509-BDF0-4296-BA7F-06E1EC6A9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3716" y="4875600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87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8B02F1-2F9F-4681-ADAF-9D3939B88E60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2146305" y="2047179"/>
            <a:ext cx="8145194" cy="2751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لَكن الشِّيء الْمُخيف سَيَكون مَوْجودًا حَتى لَو كانَت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الْقُبَّعَة على رَأْسي ، قالَت رُبَّما لا يُوْجَد شَيء!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سَأُجَرب .. رَفَعَت (ذاتَ الْقُبَّعة) قُبَّعّتَها قَليلًا.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013B47B-7E2B-4DA4-A5D9-2E23544FF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35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4E1E1-6BFC-495A-940B-9EF0580047B1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ED567-8562-4025-A1BA-826A1EDE9CE6}"/>
              </a:ext>
            </a:extLst>
          </p:cNvPr>
          <p:cNvSpPr txBox="1"/>
          <p:nvPr/>
        </p:nvSpPr>
        <p:spPr>
          <a:xfrm>
            <a:off x="0" y="7349613"/>
            <a:ext cx="1489587" cy="3693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AC0C3-97FD-4625-BE78-9700213D44E4}"/>
              </a:ext>
            </a:extLst>
          </p:cNvPr>
          <p:cNvSpPr txBox="1"/>
          <p:nvPr/>
        </p:nvSpPr>
        <p:spPr>
          <a:xfrm>
            <a:off x="2202576" y="1809750"/>
            <a:ext cx="8145194" cy="36750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فَشَمَّت رائِحَةَ الْوَرْد، والْحَشائِشِ، وَالْأَرْض الْمُبْتَلَّة.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رَفَعَت قُبَّعَتها أَكْثْر فَرَأَت قَمَرًا مُنيرًا، وَرَأَتْ حَوْلَها نُجومًا تَتَلَأْلَأْ راقِصَةً في صَفْحَةِ السَّماء.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FED0C5-8666-4C82-B0AC-D7757919D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B2574-FF81-45D3-868A-9340AF8E891B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5CED824-01F9-41CC-BBB6-3A91C1CE5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351666A-53F9-4E86-B264-232DDECE1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230" y="4967075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8843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68A22F-8D25-4013-979B-B10F9312CF6E}"/>
              </a:ext>
            </a:extLst>
          </p:cNvPr>
          <p:cNvSpPr/>
          <p:nvPr/>
        </p:nvSpPr>
        <p:spPr>
          <a:xfrm>
            <a:off x="1610198" y="984739"/>
            <a:ext cx="9628011" cy="511126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A301F2-BF29-46F2-B5B6-59B5A212F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EAD5C-B427-4CF5-947D-AD7A7397A63F}"/>
              </a:ext>
            </a:extLst>
          </p:cNvPr>
          <p:cNvSpPr txBox="1"/>
          <p:nvPr/>
        </p:nvSpPr>
        <p:spPr>
          <a:xfrm>
            <a:off x="-67362" y="-7620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التَّغذية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الرَّاجِعة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191E035-22C0-45C1-A409-DC347F04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07" y="-76200"/>
            <a:ext cx="3163770" cy="328832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EEB99A0-02D3-4825-BD96-996206F16BB2}"/>
              </a:ext>
            </a:extLst>
          </p:cNvPr>
          <p:cNvSpPr txBox="1">
            <a:spLocks/>
          </p:cNvSpPr>
          <p:nvPr/>
        </p:nvSpPr>
        <p:spPr>
          <a:xfrm>
            <a:off x="3473837" y="1714144"/>
            <a:ext cx="6318963" cy="365245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210000"/>
              </a:lnSpc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أُكْتُب في الدَّرْدَشَة الْجُمْلَة التِّي أَعْجَبَتْكَ في القِصَّة.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521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243840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2CDFBB-D7F5-4718-97F7-2B75FF82E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5" y="99579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E2C34F-055F-4183-8AA3-2FA301826407}"/>
              </a:ext>
            </a:extLst>
          </p:cNvPr>
          <p:cNvSpPr/>
          <p:nvPr/>
        </p:nvSpPr>
        <p:spPr>
          <a:xfrm>
            <a:off x="464086" y="977835"/>
            <a:ext cx="15969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0872D-2A48-4F45-A101-554E38D4E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08" b="68407" l="18375" r="50952">
                        <a14:foregroundMark x1="18448" y1="44918" x2="18448" y2="44918"/>
                        <a14:foregroundMark x1="28697" y1="17308" x2="28697" y2="17308"/>
                        <a14:foregroundMark x1="36823" y1="26511" x2="38507" y2="30769"/>
                        <a14:foregroundMark x1="39824" y1="29121" x2="41874" y2="25412"/>
                        <a14:foregroundMark x1="39312" y1="67308" x2="39312" y2="67308"/>
                        <a14:foregroundMark x1="39092" y1="68407" x2="44290" y2="68407"/>
                        <a14:foregroundMark x1="47804" y1="38736" x2="45900" y2="39286"/>
                      </a14:backgroundRemoval>
                    </a14:imgEffect>
                  </a14:imgLayer>
                </a14:imgProps>
              </a:ext>
            </a:extLst>
          </a:blip>
          <a:srcRect l="16137" t="14114" r="45100" b="29205"/>
          <a:stretch/>
        </p:blipFill>
        <p:spPr>
          <a:xfrm>
            <a:off x="-239547" y="3608245"/>
            <a:ext cx="4206240" cy="3277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BBBBC6-FA33-489B-9729-0CCEA4F269EB}"/>
              </a:ext>
            </a:extLst>
          </p:cNvPr>
          <p:cNvSpPr txBox="1"/>
          <p:nvPr/>
        </p:nvSpPr>
        <p:spPr>
          <a:xfrm>
            <a:off x="4702629" y="401154"/>
            <a:ext cx="600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</a:t>
            </a:r>
            <a:r>
              <a:rPr lang="ar-AE" sz="3600" u="sng" dirty="0">
                <a:cs typeface="(AH) Manal Black" pitchFamily="2" charset="-78"/>
              </a:rPr>
              <a:t>هل حققنا</a:t>
            </a:r>
            <a:r>
              <a:rPr lang="ar-BH" sz="3600" u="sng" dirty="0">
                <a:cs typeface="(AH) Manal Black" pitchFamily="2" charset="-78"/>
              </a:rPr>
              <a:t>أهداف درس اليوم</a:t>
            </a:r>
            <a:r>
              <a:rPr lang="ar-AE" sz="3600" u="sng" dirty="0">
                <a:cs typeface="(AH) Manal Black" pitchFamily="2" charset="-78"/>
              </a:rPr>
              <a:t>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54755A-5411-477D-8FB5-0D7A0A34F9F7}"/>
              </a:ext>
            </a:extLst>
          </p:cNvPr>
          <p:cNvSpPr/>
          <p:nvPr/>
        </p:nvSpPr>
        <p:spPr>
          <a:xfrm>
            <a:off x="1911146" y="1647655"/>
            <a:ext cx="9336370" cy="24006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400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اقْرَأُ 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قِراءَةً جَهْرِيَّةً سَليمَةً مُراعِيًا التَّنْغيمَ وَالضَّبْطَ السَّليمَ ِ عَلى أَنْ تَكونَ الكَلِماتُ مَشْكولَةً شَكْلاً تامًّا.</a:t>
            </a:r>
            <a:endParaRPr lang="ar-BH" sz="36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EAA66-EBB8-4DA9-87E4-A551637AF51A}"/>
              </a:ext>
            </a:extLst>
          </p:cNvPr>
          <p:cNvSpPr/>
          <p:nvPr/>
        </p:nvSpPr>
        <p:spPr>
          <a:xfrm>
            <a:off x="4206637" y="4513408"/>
            <a:ext cx="5087485" cy="9387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قْرَأُ بِطَلاقَةٍ وَبِنُطْقٍ سَليمٍ.</a:t>
            </a:r>
            <a:endParaRPr lang="ar-BH" sz="36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324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D8A6F-76F0-4E24-88A6-93CCE2C9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53" y="271594"/>
            <a:ext cx="9861226" cy="624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3001D-96E7-457D-A4D4-111D703F3B47}"/>
              </a:ext>
            </a:extLst>
          </p:cNvPr>
          <p:cNvSpPr txBox="1"/>
          <p:nvPr/>
        </p:nvSpPr>
        <p:spPr>
          <a:xfrm>
            <a:off x="6071609" y="677108"/>
            <a:ext cx="5075408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E4BF8E-4CB5-4A16-BD1A-077BE3BF8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3" y="40687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4C1D8-ED4E-4F78-B1AF-44E859BDC8FD}"/>
              </a:ext>
            </a:extLst>
          </p:cNvPr>
          <p:cNvSpPr txBox="1"/>
          <p:nvPr/>
        </p:nvSpPr>
        <p:spPr>
          <a:xfrm>
            <a:off x="0" y="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5258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5041C-C1EF-4E3D-8A19-9F3412478A6B}"/>
              </a:ext>
            </a:extLst>
          </p:cNvPr>
          <p:cNvSpPr/>
          <p:nvPr/>
        </p:nvSpPr>
        <p:spPr>
          <a:xfrm>
            <a:off x="4049153" y="2017880"/>
            <a:ext cx="5807226" cy="35394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DD2231-803E-44B9-BB61-1FE08068D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62" y="1856509"/>
            <a:ext cx="5070764" cy="519545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58F27F-93DB-4035-BF46-8460EDD1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BB1E1-6AA6-400E-B003-5D4142DFA04A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6172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2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736260" y="1339258"/>
          <a:ext cx="4039834" cy="36419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69" y="256500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الأثنين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9134844" y="3429000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835722" y="2399036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13</a:t>
            </a:r>
            <a:r>
              <a:rPr lang="ar-BH" sz="2286" b="1" dirty="0"/>
              <a:t>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67126" y="2787590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4" b="1" dirty="0"/>
              <a:t>10</a:t>
            </a:r>
            <a:r>
              <a:rPr lang="ar-BH" sz="1714" b="1" dirty="0"/>
              <a:t>/ جماد </a:t>
            </a:r>
            <a:r>
              <a:rPr lang="ar-BH" sz="1000" b="1" dirty="0"/>
              <a:t>الثاني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1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1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D3EF3F-9C7C-429C-87A9-A3BAE9ACB798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37562A-D7A7-420E-B26E-FF441FDB9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5A103E3-D4AF-4857-AD93-5A6CC0C62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AC0FE3-0D8B-4516-8325-C433886FD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24C87F-D2CF-4E1C-A6C0-49128F9707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AAACE80-4725-443C-8FFC-D1EF1D6F40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334213-BE64-4551-926E-D2EC94BB5CB9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AC338-3852-4DFF-8B18-66BC43D1754D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8FEC0-B972-4E8B-9431-0449B6A4192B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FEA0-97BB-4F19-BC53-2A903330C0F3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</a:t>
            </a:r>
            <a:r>
              <a:rPr lang="ar-AE" sz="2800" dirty="0">
                <a:cs typeface="(AH) Manal Black" pitchFamily="2" charset="-78"/>
              </a:rPr>
              <a:t>ال</a:t>
            </a:r>
            <a:r>
              <a:rPr lang="ar-BH" sz="2800" dirty="0">
                <a:cs typeface="(AH) Manal Black" pitchFamily="2" charset="-78"/>
              </a:rPr>
              <a:t>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49A0A-9542-4DB7-A3CB-4CE652C783C0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7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B405608A-033B-4450-AD98-C1B2AD0F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DC1368A-ECD1-46E7-8D33-EB826F804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1DCAF-DA20-4E17-A85B-67876C2D89D7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07E1DC-B432-4F7A-AD1E-429AA7FABA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" y="146392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7F8C9-DE22-4857-94E1-34ECCD3601A9}"/>
              </a:ext>
            </a:extLst>
          </p:cNvPr>
          <p:cNvSpPr txBox="1"/>
          <p:nvPr/>
        </p:nvSpPr>
        <p:spPr>
          <a:xfrm>
            <a:off x="303689" y="35461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8330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F2BCEA-B7C5-45EC-B239-A5E81AE612D3}"/>
              </a:ext>
            </a:extLst>
          </p:cNvPr>
          <p:cNvSpPr/>
          <p:nvPr/>
        </p:nvSpPr>
        <p:spPr>
          <a:xfrm>
            <a:off x="291080" y="2334484"/>
            <a:ext cx="3633608" cy="2154630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4F8ED1-C685-46AF-B8B4-60E6C28954FA}"/>
              </a:ext>
            </a:extLst>
          </p:cNvPr>
          <p:cNvSpPr/>
          <p:nvPr/>
        </p:nvSpPr>
        <p:spPr>
          <a:xfrm>
            <a:off x="4881389" y="941694"/>
            <a:ext cx="6723431" cy="439642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D6F5-B696-4D99-9107-2224697E9438}"/>
              </a:ext>
            </a:extLst>
          </p:cNvPr>
          <p:cNvSpPr txBox="1">
            <a:spLocks/>
          </p:cNvSpPr>
          <p:nvPr/>
        </p:nvSpPr>
        <p:spPr>
          <a:xfrm>
            <a:off x="5802257" y="2863556"/>
            <a:ext cx="4845862" cy="11032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الْقِراءَة الْجَهْرِيَّة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7B38D-BD05-4F74-B794-D36AFE498EF0}"/>
              </a:ext>
            </a:extLst>
          </p:cNvPr>
          <p:cNvSpPr txBox="1">
            <a:spLocks/>
          </p:cNvSpPr>
          <p:nvPr/>
        </p:nvSpPr>
        <p:spPr>
          <a:xfrm>
            <a:off x="6489146" y="4100583"/>
            <a:ext cx="3639601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ص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ة ب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لا 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ُ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ب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عة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0A53C-89C9-4D4D-B2E3-80765812F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119" y="941694"/>
            <a:ext cx="1452982" cy="1191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93855-5941-4FA9-9393-4F8F8A32E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4962">
            <a:off x="4066790" y="2898723"/>
            <a:ext cx="1629199" cy="111243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99B57E-07AC-4258-B6C2-0FD7D0045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61" y="87139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37E18-51ED-4378-912F-A63D6985E61C}"/>
              </a:ext>
            </a:extLst>
          </p:cNvPr>
          <p:cNvSpPr txBox="1"/>
          <p:nvPr/>
        </p:nvSpPr>
        <p:spPr>
          <a:xfrm>
            <a:off x="3618896" y="1090968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8BD7F-CBE1-438A-B5FA-F7BA4BBD1EAC}"/>
              </a:ext>
            </a:extLst>
          </p:cNvPr>
          <p:cNvSpPr txBox="1"/>
          <p:nvPr/>
        </p:nvSpPr>
        <p:spPr>
          <a:xfrm>
            <a:off x="5122965" y="1670927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1B5C6-5246-42B2-9D20-FDE9339EA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59" t="31607" r="59963" b="9277"/>
          <a:stretch/>
        </p:blipFill>
        <p:spPr>
          <a:xfrm>
            <a:off x="90899" y="179854"/>
            <a:ext cx="1920240" cy="215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5934C-93C5-442A-BA41-F54420508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83" t="55366" r="40465" b="19097"/>
          <a:stretch/>
        </p:blipFill>
        <p:spPr>
          <a:xfrm>
            <a:off x="507583" y="2578937"/>
            <a:ext cx="3222827" cy="17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86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243840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6947102" y="401154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2CDFBB-D7F5-4718-97F7-2B75FF82E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" y="75472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E2C34F-055F-4183-8AA3-2FA301826407}"/>
              </a:ext>
            </a:extLst>
          </p:cNvPr>
          <p:cNvSpPr/>
          <p:nvPr/>
        </p:nvSpPr>
        <p:spPr>
          <a:xfrm>
            <a:off x="541950" y="1228397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0872D-2A48-4F45-A101-554E38D4E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08" b="68407" l="18375" r="50952">
                        <a14:foregroundMark x1="18448" y1="44918" x2="18448" y2="44918"/>
                        <a14:foregroundMark x1="28697" y1="17308" x2="28697" y2="17308"/>
                        <a14:foregroundMark x1="36823" y1="26511" x2="38507" y2="30769"/>
                        <a14:foregroundMark x1="39824" y1="29121" x2="41874" y2="25412"/>
                        <a14:foregroundMark x1="39312" y1="67308" x2="39312" y2="67308"/>
                        <a14:foregroundMark x1="39092" y1="68407" x2="44290" y2="68407"/>
                        <a14:foregroundMark x1="47804" y1="38736" x2="45900" y2="39286"/>
                      </a14:backgroundRemoval>
                    </a14:imgEffect>
                  </a14:imgLayer>
                </a14:imgProps>
              </a:ext>
            </a:extLst>
          </a:blip>
          <a:srcRect l="16137" t="14114" r="45100" b="29205"/>
          <a:stretch/>
        </p:blipFill>
        <p:spPr>
          <a:xfrm>
            <a:off x="-174238" y="4304347"/>
            <a:ext cx="3383280" cy="26365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360D3D-70AC-458A-ABE4-738C47C5866A}"/>
              </a:ext>
            </a:extLst>
          </p:cNvPr>
          <p:cNvSpPr/>
          <p:nvPr/>
        </p:nvSpPr>
        <p:spPr>
          <a:xfrm>
            <a:off x="541950" y="7442359"/>
            <a:ext cx="5425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32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400" dirty="0"/>
              <a:t> </a:t>
            </a:r>
            <a:r>
              <a:rPr lang="ar-BH" sz="2000" dirty="0">
                <a:ln w="0"/>
                <a:cs typeface="(AH) Manal Black" pitchFamily="2" charset="-78"/>
              </a:rPr>
              <a:t>يجيب المتعلم عن الأسئلة(من-ماذا-متى-أين-لماذا-كيف)</a:t>
            </a:r>
            <a:r>
              <a:rPr lang="ar-AE" sz="2000" dirty="0">
                <a:ln w="0"/>
                <a:cs typeface="(AH) Manal Black" pitchFamily="2" charset="-78"/>
              </a:rPr>
              <a:t>.</a:t>
            </a:r>
            <a:endParaRPr lang="ar-BH" sz="2000" u="sng" dirty="0">
              <a:ln w="0"/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F016F-94A8-40F8-90BD-C2DFC0BB5F5E}"/>
              </a:ext>
            </a:extLst>
          </p:cNvPr>
          <p:cNvSpPr/>
          <p:nvPr/>
        </p:nvSpPr>
        <p:spPr>
          <a:xfrm>
            <a:off x="1613272" y="1512903"/>
            <a:ext cx="9336370" cy="24006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اقْرَأُ قِراءَةً جَهْرِيَّةً سَليمَةً مُراعِيًا التَّنْغيمَ وَالضَّبْطَ السَّليمَ ِ عَلى أَنْ تَكونَ الكَلِماتُ مَشْكولَةً شَكْلاً تامًّا.</a:t>
            </a:r>
            <a:endParaRPr lang="ar-BH" sz="36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A5CD2-BBC5-4346-8894-65FD08E91F04}"/>
              </a:ext>
            </a:extLst>
          </p:cNvPr>
          <p:cNvSpPr/>
          <p:nvPr/>
        </p:nvSpPr>
        <p:spPr>
          <a:xfrm>
            <a:off x="3737714" y="4488380"/>
            <a:ext cx="5087485" cy="9387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قْرَأُ بِطَلاقَةٍ وَبِنُطْقٍ سَليمٍ.</a:t>
            </a:r>
            <a:endParaRPr lang="ar-BH" sz="36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199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4" grpId="1" build="allAtOnce"/>
      <p:bldP spid="14" grpId="2" build="allAtOnce"/>
      <p:bldP spid="14" grpId="3" build="allAtOnce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5EFF6D-9079-4B0E-BF36-594217414AFF}"/>
              </a:ext>
            </a:extLst>
          </p:cNvPr>
          <p:cNvSpPr/>
          <p:nvPr/>
        </p:nvSpPr>
        <p:spPr>
          <a:xfrm>
            <a:off x="548641" y="243840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090817-51F7-4F64-98B5-A79E4337B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7" y="64910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791DEB-AF32-4320-B2B7-789C054F87CB}"/>
              </a:ext>
            </a:extLst>
          </p:cNvPr>
          <p:cNvSpPr/>
          <p:nvPr/>
        </p:nvSpPr>
        <p:spPr>
          <a:xfrm>
            <a:off x="656328" y="1122776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70776A-BF9B-4B6D-9FDC-4941DAC1FA1E}"/>
              </a:ext>
            </a:extLst>
          </p:cNvPr>
          <p:cNvSpPr/>
          <p:nvPr/>
        </p:nvSpPr>
        <p:spPr>
          <a:xfrm>
            <a:off x="8167321" y="1020572"/>
            <a:ext cx="3368351" cy="2747245"/>
          </a:xfrm>
          <a:prstGeom prst="rect">
            <a:avLst/>
          </a:prstGeom>
          <a:solidFill>
            <a:srgbClr val="49D58C">
              <a:alpha val="60000"/>
            </a:srgb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خَ</a:t>
            </a:r>
            <a:r>
              <a:rPr lang="ar-BH" sz="5400" dirty="0">
                <a:solidFill>
                  <a:schemeClr val="tx1"/>
                </a:solidFill>
                <a:cs typeface="(AH) Manal Black" pitchFamily="2" charset="-78"/>
              </a:rPr>
              <a:t>ريرِ الْماءِ</a:t>
            </a:r>
            <a:endParaRPr lang="en-GB" sz="5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7DB25E-FF5A-4EDB-B7D7-18004326B694}"/>
              </a:ext>
            </a:extLst>
          </p:cNvPr>
          <p:cNvSpPr/>
          <p:nvPr/>
        </p:nvSpPr>
        <p:spPr>
          <a:xfrm>
            <a:off x="5866703" y="3268312"/>
            <a:ext cx="3368351" cy="2747245"/>
          </a:xfrm>
          <a:prstGeom prst="rect">
            <a:avLst/>
          </a:prstGeom>
          <a:solidFill>
            <a:schemeClr val="accent4">
              <a:alpha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تَ</a:t>
            </a:r>
            <a:r>
              <a:rPr lang="ar-BH" sz="5400" dirty="0">
                <a:solidFill>
                  <a:schemeClr val="tx1"/>
                </a:solidFill>
                <a:latin typeface="Vivaldi" panose="03020602050506090804" pitchFamily="66" charset="0"/>
                <a:cs typeface="(AH) Manal Black" pitchFamily="2" charset="-78"/>
              </a:rPr>
              <a:t>تَلأْلأ</a:t>
            </a:r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ُ</a:t>
            </a:r>
            <a:endParaRPr lang="en-US" sz="4000" dirty="0">
              <a:latin typeface="Vivaldi" panose="03020602050506090804" pitchFamily="66" charset="0"/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8FA20A-A8F7-4C25-A356-256F2FC748F5}"/>
              </a:ext>
            </a:extLst>
          </p:cNvPr>
          <p:cNvSpPr/>
          <p:nvPr/>
        </p:nvSpPr>
        <p:spPr>
          <a:xfrm>
            <a:off x="3189853" y="1020572"/>
            <a:ext cx="3368351" cy="2747245"/>
          </a:xfrm>
          <a:prstGeom prst="rect">
            <a:avLst/>
          </a:prstGeom>
          <a:solidFill>
            <a:srgbClr val="00B0F0">
              <a:alpha val="60000"/>
            </a:srgb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ذ</a:t>
            </a:r>
            <a:r>
              <a:rPr lang="ar-BH" sz="5400" dirty="0">
                <a:solidFill>
                  <a:schemeClr val="tx1"/>
                </a:solidFill>
                <a:latin typeface="Vivaldi" panose="03020602050506090804" pitchFamily="66" charset="0"/>
                <a:cs typeface="(AH) Manal Black" pitchFamily="2" charset="-78"/>
              </a:rPr>
              <a:t>اتَ يَوْمٍ</a:t>
            </a:r>
            <a:endParaRPr lang="en-US" sz="5400" dirty="0">
              <a:latin typeface="Vivaldi" panose="03020602050506090804" pitchFamily="66" charset="0"/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89D5D1-559E-48CB-85BD-8CF75FA33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08" b="68407" l="18375" r="50952">
                        <a14:foregroundMark x1="18448" y1="44918" x2="18448" y2="44918"/>
                        <a14:foregroundMark x1="28697" y1="17308" x2="28697" y2="17308"/>
                        <a14:foregroundMark x1="36823" y1="26511" x2="38507" y2="30769"/>
                        <a14:foregroundMark x1="39824" y1="29121" x2="41874" y2="25412"/>
                        <a14:foregroundMark x1="39312" y1="67308" x2="39312" y2="67308"/>
                        <a14:foregroundMark x1="39092" y1="68407" x2="44290" y2="68407"/>
                        <a14:foregroundMark x1="47804" y1="38736" x2="45900" y2="39286"/>
                      </a14:backgroundRemoval>
                    </a14:imgEffect>
                  </a14:imgLayer>
                </a14:imgProps>
              </a:ext>
            </a:extLst>
          </a:blip>
          <a:srcRect l="16137" t="14114" r="45100" b="29205"/>
          <a:stretch/>
        </p:blipFill>
        <p:spPr>
          <a:xfrm>
            <a:off x="3829760" y="5124825"/>
            <a:ext cx="2286000" cy="178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1326F7A-8139-485B-AFC6-E08CF2C9FB48}"/>
              </a:ext>
            </a:extLst>
          </p:cNvPr>
          <p:cNvSpPr/>
          <p:nvPr/>
        </p:nvSpPr>
        <p:spPr>
          <a:xfrm>
            <a:off x="548641" y="3268312"/>
            <a:ext cx="3368351" cy="274724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حَ</a:t>
            </a:r>
            <a:r>
              <a:rPr lang="ar-BH" sz="5400" dirty="0">
                <a:solidFill>
                  <a:schemeClr val="tx1"/>
                </a:solidFill>
                <a:latin typeface="Vivaldi" panose="03020602050506090804" pitchFamily="66" charset="0"/>
                <a:cs typeface="(AH) Manal Black" pitchFamily="2" charset="-78"/>
              </a:rPr>
              <a:t>فيفُ الأْشْجارِ </a:t>
            </a:r>
            <a:endParaRPr lang="en-US" sz="5400" dirty="0">
              <a:solidFill>
                <a:schemeClr val="tx1"/>
              </a:solidFill>
              <a:latin typeface="Vivaldi" panose="03020602050506090804" pitchFamily="66" charset="0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D31D0-ADBE-43E1-827B-7AFCD735B232}"/>
              </a:ext>
            </a:extLst>
          </p:cNvPr>
          <p:cNvSpPr txBox="1"/>
          <p:nvPr/>
        </p:nvSpPr>
        <p:spPr>
          <a:xfrm>
            <a:off x="6171960" y="149552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" </a:t>
            </a:r>
            <a:r>
              <a:rPr lang="ar-BH" sz="4000" u="sng" dirty="0">
                <a:cs typeface="(AH) Manal Black" pitchFamily="2" charset="-78"/>
              </a:rPr>
              <a:t>هَيّا نَتَذَّكر مُفْرَدات الْقِصَّة</a:t>
            </a: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0833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9F55E26-16FD-4C66-AF83-D85C146E30D7}"/>
              </a:ext>
            </a:extLst>
          </p:cNvPr>
          <p:cNvSpPr/>
          <p:nvPr/>
        </p:nvSpPr>
        <p:spPr>
          <a:xfrm>
            <a:off x="548641" y="243840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D33382-D1E5-4149-9581-ACD27371D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7" y="64910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D2CF43-AE05-4B92-9B4E-54F80D43E372}"/>
              </a:ext>
            </a:extLst>
          </p:cNvPr>
          <p:cNvSpPr/>
          <p:nvPr/>
        </p:nvSpPr>
        <p:spPr>
          <a:xfrm>
            <a:off x="656328" y="1122776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DACE9D-068A-43EC-9DD5-F0E9B22378C2}"/>
              </a:ext>
            </a:extLst>
          </p:cNvPr>
          <p:cNvSpPr/>
          <p:nvPr/>
        </p:nvSpPr>
        <p:spPr>
          <a:xfrm>
            <a:off x="8167321" y="1020572"/>
            <a:ext cx="3368351" cy="2747245"/>
          </a:xfrm>
          <a:prstGeom prst="rect">
            <a:avLst/>
          </a:prstGeom>
          <a:solidFill>
            <a:srgbClr val="49D58C">
              <a:alpha val="60000"/>
            </a:srgb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نَ</a:t>
            </a:r>
            <a:r>
              <a:rPr lang="ar-BH" sz="5400" dirty="0">
                <a:solidFill>
                  <a:schemeClr val="tx1"/>
                </a:solidFill>
                <a:cs typeface="(AH) Manal Black" pitchFamily="2" charset="-78"/>
              </a:rPr>
              <a:t>سَجَت</a:t>
            </a:r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ْ</a:t>
            </a:r>
            <a:endParaRPr lang="en-GB" sz="5400" dirty="0"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194051-9F60-4561-A3F8-283B8E82EE30}"/>
              </a:ext>
            </a:extLst>
          </p:cNvPr>
          <p:cNvSpPr/>
          <p:nvPr/>
        </p:nvSpPr>
        <p:spPr>
          <a:xfrm>
            <a:off x="5866703" y="3268312"/>
            <a:ext cx="3368351" cy="2747245"/>
          </a:xfrm>
          <a:prstGeom prst="rect">
            <a:avLst/>
          </a:prstGeom>
          <a:solidFill>
            <a:schemeClr val="accent4">
              <a:alpha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مَ</a:t>
            </a:r>
            <a:r>
              <a:rPr lang="ar-BH" sz="5400" dirty="0">
                <a:solidFill>
                  <a:schemeClr val="tx1"/>
                </a:solidFill>
                <a:latin typeface="Vivaldi" panose="03020602050506090804" pitchFamily="66" charset="0"/>
                <a:cs typeface="(AH) Manal Black" pitchFamily="2" charset="-78"/>
              </a:rPr>
              <a:t>تانَة</a:t>
            </a:r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ِ</a:t>
            </a:r>
            <a:endParaRPr lang="en-US" sz="4000" dirty="0">
              <a:latin typeface="Vivaldi" panose="03020602050506090804" pitchFamily="66" charset="0"/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E51CE8-2D8A-42B5-B1A5-171E9A874491}"/>
              </a:ext>
            </a:extLst>
          </p:cNvPr>
          <p:cNvSpPr/>
          <p:nvPr/>
        </p:nvSpPr>
        <p:spPr>
          <a:xfrm>
            <a:off x="3189853" y="1020572"/>
            <a:ext cx="3368351" cy="2747245"/>
          </a:xfrm>
          <a:prstGeom prst="rect">
            <a:avLst/>
          </a:prstGeom>
          <a:solidFill>
            <a:srgbClr val="00B0F0">
              <a:alpha val="60000"/>
            </a:srgb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نَ</a:t>
            </a:r>
            <a:r>
              <a:rPr lang="ar-BH" sz="5400" dirty="0">
                <a:solidFill>
                  <a:schemeClr val="tx1"/>
                </a:solidFill>
                <a:latin typeface="Vivaldi" panose="03020602050506090804" pitchFamily="66" charset="0"/>
                <a:cs typeface="(AH) Manal Black" pitchFamily="2" charset="-78"/>
              </a:rPr>
              <a:t>سيمِ الْهَواءِ</a:t>
            </a:r>
            <a:endParaRPr lang="en-US" sz="5400" dirty="0">
              <a:solidFill>
                <a:schemeClr val="tx1"/>
              </a:solidFill>
              <a:latin typeface="Vivaldi" panose="03020602050506090804" pitchFamily="66" charset="0"/>
              <a:cs typeface="(AH) Manal Black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AD168A-D816-492C-BE36-EE1958B19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08" b="68407" l="18375" r="50952">
                        <a14:foregroundMark x1="18448" y1="44918" x2="18448" y2="44918"/>
                        <a14:foregroundMark x1="28697" y1="17308" x2="28697" y2="17308"/>
                        <a14:foregroundMark x1="36823" y1="26511" x2="38507" y2="30769"/>
                        <a14:foregroundMark x1="39824" y1="29121" x2="41874" y2="25412"/>
                        <a14:foregroundMark x1="39312" y1="67308" x2="39312" y2="67308"/>
                        <a14:foregroundMark x1="39092" y1="68407" x2="44290" y2="68407"/>
                        <a14:foregroundMark x1="47804" y1="38736" x2="45900" y2="39286"/>
                      </a14:backgroundRemoval>
                    </a14:imgEffect>
                  </a14:imgLayer>
                </a14:imgProps>
              </a:ext>
            </a:extLst>
          </a:blip>
          <a:srcRect l="16137" t="14114" r="45100" b="29205"/>
          <a:stretch/>
        </p:blipFill>
        <p:spPr>
          <a:xfrm>
            <a:off x="3829760" y="5124825"/>
            <a:ext cx="2286000" cy="17814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2F30AA-C41B-48CB-A29B-1B0A3C9C1B4E}"/>
              </a:ext>
            </a:extLst>
          </p:cNvPr>
          <p:cNvSpPr/>
          <p:nvPr/>
        </p:nvSpPr>
        <p:spPr>
          <a:xfrm>
            <a:off x="548641" y="3268312"/>
            <a:ext cx="3368351" cy="274724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أَ</a:t>
            </a:r>
            <a:r>
              <a:rPr lang="ar-BH" sz="5400" dirty="0">
                <a:solidFill>
                  <a:schemeClr val="tx1"/>
                </a:solidFill>
                <a:latin typeface="Vivaldi" panose="03020602050506090804" pitchFamily="66" charset="0"/>
                <a:cs typeface="(AH) Manal Black" pitchFamily="2" charset="-78"/>
              </a:rPr>
              <a:t>هْمِس</a:t>
            </a:r>
            <a:r>
              <a:rPr lang="ar-BH" sz="5400" dirty="0">
                <a:solidFill>
                  <a:srgbClr val="FF0000"/>
                </a:solidFill>
                <a:latin typeface="Vivaldi" panose="03020602050506090804" pitchFamily="66" charset="0"/>
                <a:cs typeface="(AH) Manal Black" pitchFamily="2" charset="-78"/>
              </a:rPr>
              <a:t>َ</a:t>
            </a:r>
            <a:endParaRPr lang="en-US" sz="5400" dirty="0">
              <a:latin typeface="Vivaldi" panose="03020602050506090804" pitchFamily="66" charset="0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67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E8C35B-68E2-4EB2-A3D7-85106106AFA0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D1BD9-653C-47DA-9072-F8838D2E2A5A}"/>
              </a:ext>
            </a:extLst>
          </p:cNvPr>
          <p:cNvSpPr txBox="1"/>
          <p:nvPr/>
        </p:nvSpPr>
        <p:spPr>
          <a:xfrm>
            <a:off x="2175334" y="2670034"/>
            <a:ext cx="8145194" cy="18403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في مَدينَةِ الْقُبَّعاتِ .. كانَ النَّاسُ يُوْلَدونَ بِقُبَّعاتٍ بِأَشْكالٍ وَ أَلوانٍ وَأَحْجامٍ مُخْتَلِفَةً.</a:t>
            </a:r>
            <a:endParaRPr lang="en-US" sz="4000" b="1" dirty="0">
              <a:cs typeface="+mj-cs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13EC36-63F2-4CE2-9A7C-2F0004D20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542F9A-DBF4-47D8-ADAD-95BC35B0BA3C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8CDF118-CECC-495D-B649-8A8E3A370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62CBC5D-5276-424F-857E-6979E8FB9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4040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66A21F-2FE9-459E-B57E-3C7833E42E3D}"/>
              </a:ext>
            </a:extLst>
          </p:cNvPr>
          <p:cNvSpPr/>
          <p:nvPr/>
        </p:nvSpPr>
        <p:spPr>
          <a:xfrm>
            <a:off x="1547349" y="428866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3B228-8D6A-44F3-80A7-36A968C9CF4C}"/>
              </a:ext>
            </a:extLst>
          </p:cNvPr>
          <p:cNvSpPr txBox="1"/>
          <p:nvPr/>
        </p:nvSpPr>
        <p:spPr>
          <a:xfrm>
            <a:off x="2175334" y="2670034"/>
            <a:ext cx="8145194" cy="18403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وَذاتَ يَوْمٍ ، وُلِدَت في مَدينَةِ الْقُبَّعاتِ طِفْلَةٌ جَديدَةٌ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طِفْلَةٌ مِثْلُ الآخرينَ تَمامًا.</a:t>
            </a:r>
            <a:endParaRPr lang="en-US" sz="4000" b="1" dirty="0">
              <a:cs typeface="+mj-cs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0BDD12-C73F-4925-AC9F-B3172CD8E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ABF529-E01F-4324-94F9-AC6072DF5CB0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قراءة جهرية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F29A851-6DCA-4362-A6FC-8ECD8EE38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98F3B19D-E686-4078-B733-7AC2AF637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850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462</Words>
  <Application>Microsoft Office PowerPoint</Application>
  <PresentationFormat>Widescreen</PresentationFormat>
  <Paragraphs>125</Paragraphs>
  <Slides>18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Tw Cen MT</vt:lpstr>
      <vt:lpstr>Vivaldi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68</cp:revision>
  <dcterms:created xsi:type="dcterms:W3CDTF">2021-01-12T08:06:23Z</dcterms:created>
  <dcterms:modified xsi:type="dcterms:W3CDTF">2022-01-07T19:50:23Z</dcterms:modified>
</cp:coreProperties>
</file>