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733" r:id="rId3"/>
    <p:sldId id="707" r:id="rId4"/>
    <p:sldId id="720" r:id="rId5"/>
    <p:sldId id="72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3205-8F06-4DD8-BC00-2C8763C22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50AA2-8798-460A-93A5-A4B8D5BB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89F3E-CC4B-4830-9B28-6A9DC453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2C82F-AE3A-47C7-905E-B1266F17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C696A-08AF-408A-845E-7FDDFDA5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0033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304D-DE7B-4717-BBD9-42EEEE57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CFE4B-CD19-46E1-B647-2B682A5A5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C41AD-B5B2-4001-B0F1-0A121624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71E68-9984-45CE-BB4B-B26F54F0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3539D-67ED-4050-8FBA-1CA7272E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4010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45D7EB-5BBC-4AC8-8BAF-D454997EC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CC81B-9F60-4CC1-A55A-7377B8BF6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D83F7-32F1-40E2-9964-65AB2F76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E2194-6BB2-47BA-9074-42A086331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6E5DE-145F-43A4-B33A-1865FE17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2524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A2AD-C13E-4AD4-B9B1-0FE5E59F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14D2-9BBB-4361-9B57-7BC663A5E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065-642A-450C-9199-419289AC9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209F-1968-425A-8FA2-9E691723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1B958-76CC-45E4-BBF8-037CF463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3170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1300-628B-4CA4-9AAB-40FEB493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2F6BC-927C-403B-A744-714042A0F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FDBFA-B907-48C3-81F4-7D31F929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D2001-435A-47B7-BB24-6ADAB688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81C38-21EA-433D-B8D7-3C97B209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380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D740-CB56-48F6-A8C8-0F5851F8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AB41D-0158-4813-AFA6-6D4770F6A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8B5ED-41F9-472D-81F5-AA3DE4D44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2EDD8-CE73-422A-BAD7-627A9E5B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A25A2-298D-4EC3-8647-A739D72D7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B349A4-CC9F-496B-9ACB-86026AFC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0685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49FE-1809-4569-9CF9-830C267E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E6821-176E-4ADB-B93E-264D6640D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C69B5-86FF-4F32-A09F-F7942A69B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D1703-25AD-4478-9C86-C732AC6C6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C11B-EEF0-44F3-825C-2450B1085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16AF3-0D29-4BBA-B89D-C77CD679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B9485-FFD9-40EE-868B-E3B5AD76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E8A91-64C1-4F56-AC58-7D4B6969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6513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0C2D-FF52-42B8-A4CD-5A8F4C1F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BBC76-9109-4FB1-844F-934BBA3D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0ECCE-7FD5-40D8-8ABC-FF23B38D7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7958F-99E3-4DBB-B007-0C8B155E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288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967B90-BEBD-4C0F-8431-98D7D7FE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4BBA4-0CE5-4E52-9622-E23260BE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17B10-6D30-4DC6-8F22-16063B3C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0161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79A4-2FA3-4F4F-8B49-AD418F66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E228B-2694-416F-A129-FE59A812E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1C8B4-6F1B-4FF0-A527-102841012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0B1E-569B-41B4-9EBE-2AAD3EB9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44286-C154-4EE6-A61A-789AD4CA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33481-6F78-4491-8E1C-2EB658E4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0015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48DD-26FF-49B7-AA3B-80106EE8D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CFF53A-5A3C-4499-9334-EE3A55256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122EA-C11D-4923-8CA6-A6824334E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5C81-D247-4256-A6E5-AB7C4957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05A32-4BBE-4122-9FDD-6CB5C6BE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92AB9-75D7-4188-90F8-217B7736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1066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CB2E5-F4DB-4BE4-8606-061432C1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BFEE9-BB60-4C3B-911D-A15C3C4F4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2EEE5-1313-4465-A4AF-CB4D1F505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37533-4648-49B6-894D-CE0003EA76BD}" type="datetimeFigureOut">
              <a:rPr lang="en-AE" smtClean="0"/>
              <a:t>24/01/2022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351E4-3AC3-471A-93F2-EFB900F7A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1844-D6AD-41DA-87D0-B3DE18360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FF3CE-13D8-453F-BAC3-4E2E3AAD2C9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189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image" Target="../media/image8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g"/><Relationship Id="rId5" Type="http://schemas.openxmlformats.org/officeDocument/2006/relationships/image" Target="../media/image10.tmp"/><Relationship Id="rId4" Type="http://schemas.openxmlformats.org/officeDocument/2006/relationships/hyperlink" Target="https://www.liveworksheets.com/1-ny1625647v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4AB57C8-E0E3-4CF1-B993-8B7EA302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7" y="1229297"/>
            <a:ext cx="3370835" cy="3933545"/>
          </a:xfrm>
          <a:prstGeom prst="rect">
            <a:avLst/>
          </a:prstGeom>
        </p:spPr>
      </p:pic>
      <p:pic>
        <p:nvPicPr>
          <p:cNvPr id="7" name="Picture 2" descr="Regolo Cartoon Gomma piazza - Cartoon righello gomma 2960*3142 Png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8673" y="5310875"/>
            <a:ext cx="1316726" cy="128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695791" y="1626408"/>
            <a:ext cx="804067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66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الدرس </a:t>
            </a:r>
            <a:r>
              <a:rPr lang="ar-JO" sz="66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الثاني</a:t>
            </a:r>
            <a:endParaRPr lang="ar-AE" sz="6600" b="1" dirty="0">
              <a:solidFill>
                <a:srgbClr val="FF3399"/>
              </a:solidFill>
              <a:latin typeface="Adobe Arabic" pitchFamily="18" charset="-78"/>
              <a:cs typeface="Adobe Arabic" pitchFamily="18" charset="-78"/>
            </a:endParaRPr>
          </a:p>
          <a:p>
            <a:pPr algn="ctr" rtl="1"/>
            <a:r>
              <a:rPr lang="ar-AE" sz="66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r>
              <a:rPr lang="ar-JO" sz="66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الأعداد من 11 الى 19</a:t>
            </a:r>
            <a:r>
              <a:rPr lang="ar-AE" sz="6600" b="1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ar-AE" sz="6600" b="1" dirty="0">
                <a:solidFill>
                  <a:srgbClr val="FF3399"/>
                </a:solidFill>
                <a:latin typeface="Adobe Arabic" pitchFamily="18" charset="-78"/>
                <a:cs typeface="Adobe Arabic" pitchFamily="18" charset="-78"/>
              </a:rPr>
              <a:t>" </a:t>
            </a:r>
            <a:endParaRPr lang="en-US" sz="6600" b="1" dirty="0">
              <a:ln w="1905"/>
              <a:solidFill>
                <a:srgbClr val="FF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93BACE-4C77-4245-A979-A256FAEE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58" y="4614301"/>
            <a:ext cx="10439630" cy="2167909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F762D7A8-02C1-4C1F-AFED-7590F6A692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99"/>
            </a:avLst>
          </a:prstGeom>
          <a:solidFill>
            <a:srgbClr val="E8D1BA"/>
          </a:solidFill>
          <a:ln w="38100">
            <a:solidFill>
              <a:srgbClr val="C0804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عنصر نائب للعنوان 1">
            <a:extLst>
              <a:ext uri="{FF2B5EF4-FFF2-40B4-BE49-F238E27FC236}">
                <a16:creationId xmlns:a16="http://schemas.microsoft.com/office/drawing/2014/main" id="{C4BBA450-49E8-4907-8B22-194735FF6F8B}"/>
              </a:ext>
            </a:extLst>
          </p:cNvPr>
          <p:cNvSpPr txBox="1">
            <a:spLocks/>
          </p:cNvSpPr>
          <p:nvPr/>
        </p:nvSpPr>
        <p:spPr bwMode="auto">
          <a:xfrm>
            <a:off x="825508" y="256774"/>
            <a:ext cx="10223846" cy="515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66"/>
                </a:solidFill>
                <a:latin typeface="Calibri" panose="020F0502020204030204" pitchFamily="34" charset="0"/>
                <a:cs typeface="(AH) Manal Black" pitchFamily="2" charset="-78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ar-AE" altLang="en-US" sz="2000" dirty="0"/>
              <a:t>عنوان الدرس: </a:t>
            </a:r>
            <a:r>
              <a:rPr lang="ar-AE" altLang="en-US" sz="2000" dirty="0">
                <a:solidFill>
                  <a:schemeClr val="accent4"/>
                </a:solidFill>
              </a:rPr>
              <a:t>الأعداد من 11 إلى 19</a:t>
            </a:r>
            <a:r>
              <a:rPr lang="ar-AE" altLang="en-US" sz="2000" dirty="0"/>
              <a:t>، ناتج التعلم:</a:t>
            </a:r>
            <a:r>
              <a:rPr lang="ar-AE" altLang="en-US" sz="2000" dirty="0">
                <a:solidFill>
                  <a:schemeClr val="accent4"/>
                </a:solidFill>
              </a:rPr>
              <a:t> </a:t>
            </a:r>
            <a:r>
              <a:rPr lang="ar-JO" sz="2000" dirty="0">
                <a:solidFill>
                  <a:schemeClr val="accent4"/>
                </a:solidFill>
              </a:rPr>
              <a:t>عد الأشياء و كتابة رموز الأعداد </a:t>
            </a:r>
            <a:r>
              <a:rPr lang="ar-AE" altLang="en-US" sz="2000" dirty="0"/>
              <a:t>، اليوم: </a:t>
            </a:r>
            <a:r>
              <a:rPr lang="ar-AE" altLang="en-US" sz="2000" dirty="0">
                <a:solidFill>
                  <a:schemeClr val="accent4"/>
                </a:solidFill>
              </a:rPr>
              <a:t>الأثنين </a:t>
            </a:r>
            <a:r>
              <a:rPr lang="ar-AE" altLang="en-US" sz="2000" dirty="0"/>
              <a:t>، التاريخ:</a:t>
            </a:r>
            <a:r>
              <a:rPr lang="en-US" altLang="en-US" sz="2000" dirty="0">
                <a:solidFill>
                  <a:schemeClr val="accent4"/>
                </a:solidFill>
              </a:rPr>
              <a:t>24/1/2022</a:t>
            </a:r>
            <a:r>
              <a:rPr lang="ar-AE" altLang="en-US" sz="2000" dirty="0">
                <a:solidFill>
                  <a:schemeClr val="accent4"/>
                </a:solidFill>
              </a:rPr>
              <a:t> .</a:t>
            </a:r>
            <a:endParaRPr lang="ar-AE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3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44E5F6B-9375-4F08-BF85-4BE04CEB1FB2}"/>
              </a:ext>
            </a:extLst>
          </p:cNvPr>
          <p:cNvSpPr txBox="1"/>
          <p:nvPr/>
        </p:nvSpPr>
        <p:spPr>
          <a:xfrm>
            <a:off x="9282085" y="4732312"/>
            <a:ext cx="2368309" cy="175432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990099"/>
                </a:solidFill>
              </a:rPr>
              <a:t>استنتج عنوان الدرس من الفيديو التالي 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D8BCF752-CC00-4352-8C94-AB78E208F8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99"/>
            </a:avLst>
          </a:prstGeom>
          <a:solidFill>
            <a:srgbClr val="E8D1BA"/>
          </a:solidFill>
          <a:ln w="38100">
            <a:solidFill>
              <a:srgbClr val="C0804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2" descr="Regolo Cartoon Gomma piazza - Cartoon righello gomma 2960*3142 Png ...">
            <a:extLst>
              <a:ext uri="{FF2B5EF4-FFF2-40B4-BE49-F238E27FC236}">
                <a16:creationId xmlns:a16="http://schemas.microsoft.com/office/drawing/2014/main" id="{C78E2E00-492A-45A8-B404-157385FD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9347" y="2249215"/>
            <a:ext cx="2271801" cy="23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C20C40-386D-49EF-8A53-987517337BFB}"/>
              </a:ext>
            </a:extLst>
          </p:cNvPr>
          <p:cNvSpPr/>
          <p:nvPr/>
        </p:nvSpPr>
        <p:spPr>
          <a:xfrm>
            <a:off x="9781598" y="1334608"/>
            <a:ext cx="1369286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التهيئة </a:t>
            </a:r>
          </a:p>
        </p:txBody>
      </p:sp>
      <p:pic>
        <p:nvPicPr>
          <p:cNvPr id="6" name="جمع الآحاد مع العدد 10">
            <a:hlinkClick r:id="" action="ppaction://media"/>
            <a:extLst>
              <a:ext uri="{FF2B5EF4-FFF2-40B4-BE49-F238E27FC236}">
                <a16:creationId xmlns:a16="http://schemas.microsoft.com/office/drawing/2014/main" id="{19B9D88F-F8D8-48FE-AED3-1CE9496CDC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852" y="1389766"/>
            <a:ext cx="8456644" cy="4351338"/>
          </a:xfrm>
        </p:spPr>
      </p:pic>
      <p:sp>
        <p:nvSpPr>
          <p:cNvPr id="9" name="عنصر نائب للعنوان 1">
            <a:extLst>
              <a:ext uri="{FF2B5EF4-FFF2-40B4-BE49-F238E27FC236}">
                <a16:creationId xmlns:a16="http://schemas.microsoft.com/office/drawing/2014/main" id="{8F1BB110-3D79-406C-8ACE-AB62935B9029}"/>
              </a:ext>
            </a:extLst>
          </p:cNvPr>
          <p:cNvSpPr txBox="1">
            <a:spLocks/>
          </p:cNvSpPr>
          <p:nvPr/>
        </p:nvSpPr>
        <p:spPr bwMode="auto">
          <a:xfrm>
            <a:off x="825508" y="256774"/>
            <a:ext cx="10223846" cy="515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66"/>
                </a:solidFill>
                <a:latin typeface="Calibri" panose="020F0502020204030204" pitchFamily="34" charset="0"/>
                <a:cs typeface="(AH) Manal Black" pitchFamily="2" charset="-78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ar-AE" altLang="en-US" sz="2000" dirty="0"/>
              <a:t>عنوان الدرس: </a:t>
            </a:r>
            <a:r>
              <a:rPr lang="ar-AE" altLang="en-US" sz="2000" dirty="0">
                <a:solidFill>
                  <a:schemeClr val="accent4"/>
                </a:solidFill>
              </a:rPr>
              <a:t>الأعداد من 11 إلى 19</a:t>
            </a:r>
            <a:r>
              <a:rPr lang="ar-AE" altLang="en-US" sz="2000" dirty="0"/>
              <a:t>، ناتج التعلم:</a:t>
            </a:r>
            <a:r>
              <a:rPr lang="ar-AE" altLang="en-US" sz="2000" dirty="0">
                <a:solidFill>
                  <a:schemeClr val="accent4"/>
                </a:solidFill>
              </a:rPr>
              <a:t> </a:t>
            </a:r>
            <a:r>
              <a:rPr lang="ar-JO" sz="2000" dirty="0">
                <a:solidFill>
                  <a:schemeClr val="accent4"/>
                </a:solidFill>
              </a:rPr>
              <a:t>عد الأشياء و كتابة رموز الأعداد </a:t>
            </a:r>
            <a:r>
              <a:rPr lang="ar-AE" altLang="en-US" sz="2000" dirty="0"/>
              <a:t>، اليوم: </a:t>
            </a:r>
            <a:r>
              <a:rPr lang="ar-AE" altLang="en-US" sz="2000" dirty="0">
                <a:solidFill>
                  <a:schemeClr val="accent4"/>
                </a:solidFill>
              </a:rPr>
              <a:t>الأثنين </a:t>
            </a:r>
            <a:r>
              <a:rPr lang="ar-AE" altLang="en-US" sz="2000" dirty="0"/>
              <a:t>، التاريخ:</a:t>
            </a:r>
            <a:r>
              <a:rPr lang="en-US" altLang="en-US" sz="2000" dirty="0">
                <a:solidFill>
                  <a:schemeClr val="accent4"/>
                </a:solidFill>
              </a:rPr>
              <a:t>24/1/2022</a:t>
            </a:r>
            <a:r>
              <a:rPr lang="ar-AE" altLang="en-US" sz="2000" dirty="0">
                <a:solidFill>
                  <a:schemeClr val="accent4"/>
                </a:solidFill>
              </a:rPr>
              <a:t> .</a:t>
            </a:r>
            <a:endParaRPr lang="ar-AE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0C2A796-F2BD-4421-B3E2-5E1B2C397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9" y="2109492"/>
            <a:ext cx="7852659" cy="4383383"/>
          </a:xfr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D2FD595-511A-4D9E-AE73-EF94034CF6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99"/>
            </a:avLst>
          </a:prstGeom>
          <a:solidFill>
            <a:srgbClr val="E8D1BA"/>
          </a:solidFill>
          <a:ln w="38100">
            <a:solidFill>
              <a:srgbClr val="C0804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A800D8A3-416A-4642-805C-4B374BC81B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124" y="3138935"/>
            <a:ext cx="3292410" cy="3794794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34F63833-FD53-4051-B4F4-40AC883E8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03" y="2471970"/>
            <a:ext cx="3696642" cy="44383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A12271-053D-453D-A8D9-64E09CBCB014}"/>
              </a:ext>
            </a:extLst>
          </p:cNvPr>
          <p:cNvSpPr/>
          <p:nvPr/>
        </p:nvSpPr>
        <p:spPr>
          <a:xfrm>
            <a:off x="9919998" y="2317471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انـــتبه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مستطيل 6">
            <a:extLst>
              <a:ext uri="{FF2B5EF4-FFF2-40B4-BE49-F238E27FC236}">
                <a16:creationId xmlns:a16="http://schemas.microsoft.com/office/drawing/2014/main" id="{49892740-6199-4F97-AA5F-37C4206DD2CE}"/>
              </a:ext>
            </a:extLst>
          </p:cNvPr>
          <p:cNvSpPr/>
          <p:nvPr/>
        </p:nvSpPr>
        <p:spPr>
          <a:xfrm>
            <a:off x="283578" y="1502631"/>
            <a:ext cx="2841333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كتاب الطالب صفحة </a:t>
            </a:r>
            <a:r>
              <a:rPr lang="ar-JO" sz="4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354</a:t>
            </a:r>
            <a:endParaRPr lang="ar-SA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25" name="مستطيل 6">
            <a:extLst>
              <a:ext uri="{FF2B5EF4-FFF2-40B4-BE49-F238E27FC236}">
                <a16:creationId xmlns:a16="http://schemas.microsoft.com/office/drawing/2014/main" id="{0FFFDD19-1697-4EB5-AF80-0E8404AEF01B}"/>
              </a:ext>
            </a:extLst>
          </p:cNvPr>
          <p:cNvSpPr/>
          <p:nvPr/>
        </p:nvSpPr>
        <p:spPr>
          <a:xfrm>
            <a:off x="6803877" y="1461893"/>
            <a:ext cx="5139595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الملاحظة والحساب </a:t>
            </a:r>
            <a:endParaRPr lang="ar-SA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9BDB2B-36B1-4098-9A79-54662ADAA75C}"/>
              </a:ext>
            </a:extLst>
          </p:cNvPr>
          <p:cNvSpPr/>
          <p:nvPr/>
        </p:nvSpPr>
        <p:spPr>
          <a:xfrm>
            <a:off x="6594410" y="366970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ED27D-A7F5-4F8A-9124-109B39A12431}"/>
              </a:ext>
            </a:extLst>
          </p:cNvPr>
          <p:cNvSpPr/>
          <p:nvPr/>
        </p:nvSpPr>
        <p:spPr>
          <a:xfrm>
            <a:off x="8686899" y="309480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A67F65-65E2-4184-B35E-5523F51EFF73}"/>
              </a:ext>
            </a:extLst>
          </p:cNvPr>
          <p:cNvSpPr/>
          <p:nvPr/>
        </p:nvSpPr>
        <p:spPr>
          <a:xfrm>
            <a:off x="6797037" y="5396107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340167-FA11-4E94-B2F3-BA7901A10D20}"/>
              </a:ext>
            </a:extLst>
          </p:cNvPr>
          <p:cNvSpPr/>
          <p:nvPr/>
        </p:nvSpPr>
        <p:spPr>
          <a:xfrm>
            <a:off x="8686898" y="479383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عنصر نائب للعنوان 1">
            <a:extLst>
              <a:ext uri="{FF2B5EF4-FFF2-40B4-BE49-F238E27FC236}">
                <a16:creationId xmlns:a16="http://schemas.microsoft.com/office/drawing/2014/main" id="{05046EB4-73D9-4989-A28C-F5A64266928A}"/>
              </a:ext>
            </a:extLst>
          </p:cNvPr>
          <p:cNvSpPr txBox="1">
            <a:spLocks/>
          </p:cNvSpPr>
          <p:nvPr/>
        </p:nvSpPr>
        <p:spPr bwMode="auto">
          <a:xfrm>
            <a:off x="825508" y="280962"/>
            <a:ext cx="10223846" cy="515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66"/>
                </a:solidFill>
                <a:latin typeface="Calibri" panose="020F0502020204030204" pitchFamily="34" charset="0"/>
                <a:cs typeface="(AH) Manal Black" pitchFamily="2" charset="-78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ar-AE" altLang="en-US" sz="2000" dirty="0"/>
              <a:t>عنوان الدرس: </a:t>
            </a:r>
            <a:r>
              <a:rPr lang="ar-AE" altLang="en-US" sz="2000" dirty="0">
                <a:solidFill>
                  <a:schemeClr val="accent4"/>
                </a:solidFill>
              </a:rPr>
              <a:t>الأعداد من 11 إلى 19</a:t>
            </a:r>
            <a:r>
              <a:rPr lang="ar-AE" altLang="en-US" sz="2000" dirty="0"/>
              <a:t>، ناتج التعلم:</a:t>
            </a:r>
            <a:r>
              <a:rPr lang="ar-AE" altLang="en-US" sz="2000" dirty="0">
                <a:solidFill>
                  <a:schemeClr val="accent4"/>
                </a:solidFill>
              </a:rPr>
              <a:t> </a:t>
            </a:r>
            <a:r>
              <a:rPr lang="ar-JO" sz="2000" dirty="0">
                <a:solidFill>
                  <a:schemeClr val="accent4"/>
                </a:solidFill>
              </a:rPr>
              <a:t>عد الأشياء و كتابة رموز الأعداد </a:t>
            </a:r>
            <a:r>
              <a:rPr lang="ar-AE" altLang="en-US" sz="2000" dirty="0"/>
              <a:t>، اليوم: </a:t>
            </a:r>
            <a:r>
              <a:rPr lang="ar-AE" altLang="en-US" sz="2000" dirty="0">
                <a:solidFill>
                  <a:schemeClr val="accent4"/>
                </a:solidFill>
              </a:rPr>
              <a:t>الأثنين </a:t>
            </a:r>
            <a:r>
              <a:rPr lang="ar-AE" altLang="en-US" sz="2000" dirty="0"/>
              <a:t>، التاريخ:</a:t>
            </a:r>
            <a:r>
              <a:rPr lang="en-US" altLang="en-US" sz="2000" dirty="0">
                <a:solidFill>
                  <a:schemeClr val="accent4"/>
                </a:solidFill>
              </a:rPr>
              <a:t>24/1/2022</a:t>
            </a:r>
            <a:r>
              <a:rPr lang="ar-AE" altLang="en-US" sz="2000" dirty="0">
                <a:solidFill>
                  <a:schemeClr val="accent4"/>
                </a:solidFill>
              </a:rPr>
              <a:t> .</a:t>
            </a:r>
            <a:endParaRPr lang="ar-AE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927C63D-6FC7-4138-BF6B-9D5B27C1F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99" y="2166129"/>
            <a:ext cx="8074057" cy="4261541"/>
          </a:xfr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6D2FD595-511A-4D9E-AE73-EF94034CF6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99"/>
            </a:avLst>
          </a:prstGeom>
          <a:solidFill>
            <a:srgbClr val="E8D1BA"/>
          </a:solidFill>
          <a:ln w="38100">
            <a:solidFill>
              <a:srgbClr val="C0804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A800D8A3-416A-4642-805C-4B374BC81B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34" y="3559559"/>
            <a:ext cx="2841333" cy="3274888"/>
          </a:xfrm>
          <a:prstGeom prst="rect">
            <a:avLst/>
          </a:prstGeom>
        </p:spPr>
      </p:pic>
      <p:sp>
        <p:nvSpPr>
          <p:cNvPr id="17" name="مستطيل 6">
            <a:extLst>
              <a:ext uri="{FF2B5EF4-FFF2-40B4-BE49-F238E27FC236}">
                <a16:creationId xmlns:a16="http://schemas.microsoft.com/office/drawing/2014/main" id="{205E0438-98F5-4ACC-9A82-C85B8FC86C14}"/>
              </a:ext>
            </a:extLst>
          </p:cNvPr>
          <p:cNvSpPr/>
          <p:nvPr/>
        </p:nvSpPr>
        <p:spPr>
          <a:xfrm>
            <a:off x="283579" y="1502631"/>
            <a:ext cx="2079238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كتاب الطالب </a:t>
            </a:r>
          </a:p>
          <a:p>
            <a:pPr algn="ctr"/>
            <a:r>
              <a:rPr lang="ar-AE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صفحة </a:t>
            </a:r>
            <a:r>
              <a:rPr lang="ar-JO" sz="36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354</a:t>
            </a:r>
            <a:endParaRPr lang="ar-SA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19" name="مستطيل 6">
            <a:extLst>
              <a:ext uri="{FF2B5EF4-FFF2-40B4-BE49-F238E27FC236}">
                <a16:creationId xmlns:a16="http://schemas.microsoft.com/office/drawing/2014/main" id="{9ACCCA61-2685-4FDD-ABF2-585B7844F840}"/>
              </a:ext>
            </a:extLst>
          </p:cNvPr>
          <p:cNvSpPr/>
          <p:nvPr/>
        </p:nvSpPr>
        <p:spPr>
          <a:xfrm>
            <a:off x="9067091" y="1461893"/>
            <a:ext cx="2876381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أتعلم بذاتي </a:t>
            </a:r>
            <a:endParaRPr lang="ar-SA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22" name="2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8A04C444-4253-47E4-89E2-7955E177E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444" t="33864" r="24023" b="31840"/>
          <a:stretch/>
        </p:blipFill>
        <p:spPr>
          <a:xfrm>
            <a:off x="529366" y="3084118"/>
            <a:ext cx="1598664" cy="5180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DFE037-79BC-4F1D-B10C-C9E0F260DB11}"/>
              </a:ext>
            </a:extLst>
          </p:cNvPr>
          <p:cNvSpPr/>
          <p:nvPr/>
        </p:nvSpPr>
        <p:spPr>
          <a:xfrm>
            <a:off x="5527832" y="406726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3E692-DE9E-4EAE-9469-FB2512A862FB}"/>
              </a:ext>
            </a:extLst>
          </p:cNvPr>
          <p:cNvSpPr/>
          <p:nvPr/>
        </p:nvSpPr>
        <p:spPr>
          <a:xfrm>
            <a:off x="8590037" y="3559559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39FCCA-23BC-4DCC-8D3B-E7BF3738B921}"/>
              </a:ext>
            </a:extLst>
          </p:cNvPr>
          <p:cNvSpPr/>
          <p:nvPr/>
        </p:nvSpPr>
        <p:spPr>
          <a:xfrm>
            <a:off x="5243138" y="567146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C7167-0318-43DE-84FD-223434442438}"/>
              </a:ext>
            </a:extLst>
          </p:cNvPr>
          <p:cNvSpPr/>
          <p:nvPr/>
        </p:nvSpPr>
        <p:spPr>
          <a:xfrm>
            <a:off x="8543161" y="5126238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عنصر نائب للعنوان 1">
            <a:extLst>
              <a:ext uri="{FF2B5EF4-FFF2-40B4-BE49-F238E27FC236}">
                <a16:creationId xmlns:a16="http://schemas.microsoft.com/office/drawing/2014/main" id="{1244145C-5B1B-4DAA-A18B-F57A96F05E35}"/>
              </a:ext>
            </a:extLst>
          </p:cNvPr>
          <p:cNvSpPr txBox="1">
            <a:spLocks/>
          </p:cNvSpPr>
          <p:nvPr/>
        </p:nvSpPr>
        <p:spPr bwMode="auto">
          <a:xfrm>
            <a:off x="825508" y="280962"/>
            <a:ext cx="10223846" cy="515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66"/>
                </a:solidFill>
                <a:latin typeface="Calibri" panose="020F0502020204030204" pitchFamily="34" charset="0"/>
                <a:cs typeface="(AH) Manal Black" pitchFamily="2" charset="-78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ar-AE" altLang="en-US" sz="2000" dirty="0"/>
              <a:t>عنوان الدرس: </a:t>
            </a:r>
            <a:r>
              <a:rPr lang="ar-AE" altLang="en-US" sz="2000" dirty="0">
                <a:solidFill>
                  <a:schemeClr val="accent4"/>
                </a:solidFill>
              </a:rPr>
              <a:t>الأعداد من 11 إلى 19</a:t>
            </a:r>
            <a:r>
              <a:rPr lang="ar-AE" altLang="en-US" sz="2000" dirty="0"/>
              <a:t>، ناتج التعلم:</a:t>
            </a:r>
            <a:r>
              <a:rPr lang="ar-AE" altLang="en-US" sz="2000" dirty="0">
                <a:solidFill>
                  <a:schemeClr val="accent4"/>
                </a:solidFill>
              </a:rPr>
              <a:t> </a:t>
            </a:r>
            <a:r>
              <a:rPr lang="ar-JO" sz="2000" dirty="0">
                <a:solidFill>
                  <a:schemeClr val="accent4"/>
                </a:solidFill>
              </a:rPr>
              <a:t>عد الأشياء و كتابة رموز الأعداد </a:t>
            </a:r>
            <a:r>
              <a:rPr lang="ar-AE" altLang="en-US" sz="2000" dirty="0"/>
              <a:t>، اليوم: </a:t>
            </a:r>
            <a:r>
              <a:rPr lang="ar-AE" altLang="en-US" sz="2000" dirty="0">
                <a:solidFill>
                  <a:schemeClr val="accent4"/>
                </a:solidFill>
              </a:rPr>
              <a:t>الأثنين </a:t>
            </a:r>
            <a:r>
              <a:rPr lang="ar-AE" altLang="en-US" sz="2000" dirty="0"/>
              <a:t>، التاريخ:</a:t>
            </a:r>
            <a:r>
              <a:rPr lang="en-US" altLang="en-US" sz="2000" dirty="0">
                <a:solidFill>
                  <a:schemeClr val="accent4"/>
                </a:solidFill>
              </a:rPr>
              <a:t>24/1/2022</a:t>
            </a:r>
            <a:r>
              <a:rPr lang="ar-AE" altLang="en-US" sz="2000" dirty="0">
                <a:solidFill>
                  <a:schemeClr val="accent4"/>
                </a:solidFill>
              </a:rPr>
              <a:t> .</a:t>
            </a:r>
            <a:endParaRPr lang="ar-AE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6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CB5CE-2332-407F-BE89-627FA8DB8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4"/>
              </a:rPr>
              <a:t>https://www.liveworksheets.com/1-ny1625647va</a:t>
            </a:r>
            <a:endParaRPr lang="ar-JO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0F1370-FEA9-429A-9BA1-81735FB24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55" y="2278709"/>
            <a:ext cx="4919845" cy="4579291"/>
          </a:xfrm>
          <a:prstGeom prst="rect">
            <a:avLst/>
          </a:prstGeom>
        </p:spPr>
      </p:pic>
      <p:sp>
        <p:nvSpPr>
          <p:cNvPr id="5" name="مستطيل 6">
            <a:extLst>
              <a:ext uri="{FF2B5EF4-FFF2-40B4-BE49-F238E27FC236}">
                <a16:creationId xmlns:a16="http://schemas.microsoft.com/office/drawing/2014/main" id="{DF096180-F497-4387-A675-7271627038EA}"/>
              </a:ext>
            </a:extLst>
          </p:cNvPr>
          <p:cNvSpPr/>
          <p:nvPr/>
        </p:nvSpPr>
        <p:spPr>
          <a:xfrm>
            <a:off x="8260257" y="1626465"/>
            <a:ext cx="364353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أعتمد على نفسي </a:t>
            </a:r>
            <a:endParaRPr lang="ar-SA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(AH) Manal Black" pitchFamily="2" charset="-78"/>
            </a:endParaRPr>
          </a:p>
        </p:txBody>
      </p:sp>
      <p:sp>
        <p:nvSpPr>
          <p:cNvPr id="8" name="مستطيل 6">
            <a:extLst>
              <a:ext uri="{FF2B5EF4-FFF2-40B4-BE49-F238E27FC236}">
                <a16:creationId xmlns:a16="http://schemas.microsoft.com/office/drawing/2014/main" id="{1E75DCAB-07E4-4C6A-A939-74AA1C8D5A4A}"/>
              </a:ext>
            </a:extLst>
          </p:cNvPr>
          <p:cNvSpPr/>
          <p:nvPr/>
        </p:nvSpPr>
        <p:spPr>
          <a:xfrm>
            <a:off x="410587" y="2461411"/>
            <a:ext cx="1758666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كتاب الطالب</a:t>
            </a:r>
          </a:p>
          <a:p>
            <a:pPr algn="ctr"/>
            <a:r>
              <a:rPr lang="ar-AE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 صفحة </a:t>
            </a:r>
            <a:r>
              <a:rPr lang="ar-JO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(AH) Manal Black" pitchFamily="2" charset="-78"/>
              </a:rPr>
              <a:t>355</a:t>
            </a:r>
            <a:endParaRPr lang="ar-SA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22D73C6-9D96-4F8A-841E-FFE08DC1347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1" y="4005998"/>
            <a:ext cx="2310211" cy="2662722"/>
          </a:xfrm>
          <a:prstGeom prst="rect">
            <a:avLst/>
          </a:prstGeom>
        </p:spPr>
      </p:pic>
      <p:pic>
        <p:nvPicPr>
          <p:cNvPr id="10" name="3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6ECA2993-0676-4DF2-8CDE-942E86EF4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08" t="21843" r="11278" b="27740"/>
          <a:stretch/>
        </p:blipFill>
        <p:spPr>
          <a:xfrm>
            <a:off x="300088" y="3737453"/>
            <a:ext cx="1602288" cy="52768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2A1FB9B-F648-4872-98CB-AEDC517FE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6" y="2796644"/>
            <a:ext cx="2578117" cy="3523759"/>
          </a:xfrm>
          <a:prstGeom prst="rect">
            <a:avLst/>
          </a:prstGeom>
        </p:spPr>
      </p:pic>
      <p:sp>
        <p:nvSpPr>
          <p:cNvPr id="13" name="عنصر نائب للعنوان 1">
            <a:extLst>
              <a:ext uri="{FF2B5EF4-FFF2-40B4-BE49-F238E27FC236}">
                <a16:creationId xmlns:a16="http://schemas.microsoft.com/office/drawing/2014/main" id="{B2069AA4-884B-48CB-9FBD-C95417B2E56E}"/>
              </a:ext>
            </a:extLst>
          </p:cNvPr>
          <p:cNvSpPr txBox="1">
            <a:spLocks/>
          </p:cNvSpPr>
          <p:nvPr/>
        </p:nvSpPr>
        <p:spPr bwMode="auto">
          <a:xfrm>
            <a:off x="825508" y="280962"/>
            <a:ext cx="10223846" cy="5152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0066"/>
                </a:solidFill>
                <a:latin typeface="Calibri" panose="020F0502020204030204" pitchFamily="34" charset="0"/>
                <a:cs typeface="(AH) Manal Black" pitchFamily="2" charset="-78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ar-AE" altLang="en-US" sz="2000" dirty="0"/>
              <a:t>عنوان الدرس: </a:t>
            </a:r>
            <a:r>
              <a:rPr lang="ar-AE" altLang="en-US" sz="2000" dirty="0">
                <a:solidFill>
                  <a:schemeClr val="accent4"/>
                </a:solidFill>
              </a:rPr>
              <a:t>الأعداد من 11 إلى 19</a:t>
            </a:r>
            <a:r>
              <a:rPr lang="ar-AE" altLang="en-US" sz="2000" dirty="0"/>
              <a:t>، ناتج التعلم:</a:t>
            </a:r>
            <a:r>
              <a:rPr lang="ar-AE" altLang="en-US" sz="2000" dirty="0">
                <a:solidFill>
                  <a:schemeClr val="accent4"/>
                </a:solidFill>
              </a:rPr>
              <a:t> </a:t>
            </a:r>
            <a:r>
              <a:rPr lang="ar-JO" sz="2000" dirty="0">
                <a:solidFill>
                  <a:schemeClr val="accent4"/>
                </a:solidFill>
              </a:rPr>
              <a:t>عد الأشياء و كتابة رموز الأعداد </a:t>
            </a:r>
            <a:r>
              <a:rPr lang="ar-AE" altLang="en-US" sz="2000" dirty="0"/>
              <a:t>، اليوم: </a:t>
            </a:r>
            <a:r>
              <a:rPr lang="ar-AE" altLang="en-US" sz="2000" dirty="0">
                <a:solidFill>
                  <a:schemeClr val="accent4"/>
                </a:solidFill>
              </a:rPr>
              <a:t>الأثنين </a:t>
            </a:r>
            <a:r>
              <a:rPr lang="ar-AE" altLang="en-US" sz="2000" dirty="0"/>
              <a:t>، التاريخ:</a:t>
            </a:r>
            <a:r>
              <a:rPr lang="en-US" altLang="en-US" sz="2000">
                <a:solidFill>
                  <a:schemeClr val="accent4"/>
                </a:solidFill>
              </a:rPr>
              <a:t>24/1/2022</a:t>
            </a:r>
            <a:r>
              <a:rPr lang="ar-AE" altLang="en-US" sz="2000">
                <a:solidFill>
                  <a:schemeClr val="accent4"/>
                </a:solidFill>
              </a:rPr>
              <a:t> </a:t>
            </a:r>
            <a:r>
              <a:rPr lang="ar-AE" altLang="en-US" sz="2000" dirty="0">
                <a:solidFill>
                  <a:schemeClr val="accent4"/>
                </a:solidFill>
              </a:rPr>
              <a:t>.</a:t>
            </a:r>
            <a:endParaRPr lang="ar-AE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9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Widescreen</PresentationFormat>
  <Paragraphs>27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(AH) Manal Black</vt:lpstr>
      <vt:lpstr>Adobe Arabic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Asala Hasan Mohammad Hammash</dc:creator>
  <cp:lastModifiedBy>Asala Hasan Mohammad Hammash</cp:lastModifiedBy>
  <cp:revision>2</cp:revision>
  <dcterms:created xsi:type="dcterms:W3CDTF">2022-01-24T18:19:31Z</dcterms:created>
  <dcterms:modified xsi:type="dcterms:W3CDTF">2022-01-24T18:35:44Z</dcterms:modified>
</cp:coreProperties>
</file>