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2"/>
  </p:sldMasterIdLst>
  <p:notesMasterIdLst>
    <p:notesMasterId r:id="rId28"/>
  </p:notesMasterIdLst>
  <p:sldIdLst>
    <p:sldId id="256" r:id="rId3"/>
    <p:sldId id="1006" r:id="rId4"/>
    <p:sldId id="284" r:id="rId5"/>
    <p:sldId id="268" r:id="rId6"/>
    <p:sldId id="257" r:id="rId7"/>
    <p:sldId id="258" r:id="rId8"/>
    <p:sldId id="276" r:id="rId9"/>
    <p:sldId id="288" r:id="rId10"/>
    <p:sldId id="260" r:id="rId11"/>
    <p:sldId id="273" r:id="rId12"/>
    <p:sldId id="279" r:id="rId13"/>
    <p:sldId id="280" r:id="rId14"/>
    <p:sldId id="281" r:id="rId15"/>
    <p:sldId id="267" r:id="rId16"/>
    <p:sldId id="274" r:id="rId17"/>
    <p:sldId id="261" r:id="rId18"/>
    <p:sldId id="286" r:id="rId19"/>
    <p:sldId id="292" r:id="rId20"/>
    <p:sldId id="293" r:id="rId21"/>
    <p:sldId id="294" r:id="rId22"/>
    <p:sldId id="287" r:id="rId23"/>
    <p:sldId id="262" r:id="rId24"/>
    <p:sldId id="265" r:id="rId25"/>
    <p:sldId id="272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652D"/>
    <a:srgbClr val="40C4F4"/>
    <a:srgbClr val="008080"/>
    <a:srgbClr val="FC8CD7"/>
    <a:srgbClr val="005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9E4C3-9F92-4616-954D-A2050AACB0C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31DEA-A64F-4870-A0E8-ADFFFD9B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1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31DEA-A64F-4870-A0E8-ADFFFD9BDE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5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A87A34-81AB-432B-8DAE-1953F412C12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1f57b1658f0e" TargetMode="External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1.xml"/><Relationship Id="rId4" Type="http://schemas.openxmlformats.org/officeDocument/2006/relationships/hyperlink" Target="https://www.sporcle.com/games/vikZ/all-rows-add-up-to-power-of-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11" Type="http://schemas.openxmlformats.org/officeDocument/2006/relationships/image" Target="../media/image38.jpeg"/><Relationship Id="rId5" Type="http://schemas.openxmlformats.org/officeDocument/2006/relationships/image" Target="../media/image120.png"/><Relationship Id="rId10" Type="http://schemas.openxmlformats.org/officeDocument/2006/relationships/image" Target="../media/image37.jpeg"/><Relationship Id="rId4" Type="http://schemas.openxmlformats.org/officeDocument/2006/relationships/image" Target="../media/image110.png"/><Relationship Id="rId9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11" Type="http://schemas.openxmlformats.org/officeDocument/2006/relationships/image" Target="../media/image38.jpeg"/><Relationship Id="rId5" Type="http://schemas.openxmlformats.org/officeDocument/2006/relationships/image" Target="../media/image120.png"/><Relationship Id="rId10" Type="http://schemas.openxmlformats.org/officeDocument/2006/relationships/image" Target="../media/image37.jpeg"/><Relationship Id="rId4" Type="http://schemas.openxmlformats.org/officeDocument/2006/relationships/image" Target="../media/image110.pn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cle.com/games/vikZ/all-rows-add-up-to-power-of-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531"/>
            <a:ext cx="12192000" cy="2509213"/>
          </a:xfrm>
        </p:spPr>
        <p:txBody>
          <a:bodyPr>
            <a:normAutofit/>
          </a:bodyPr>
          <a:lstStyle/>
          <a:p>
            <a:pPr algn="ctr"/>
            <a:r>
              <a:rPr lang="ar-AE" sz="10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>نظرية ذات الحدين</a:t>
            </a:r>
            <a:endParaRPr lang="en-US" sz="10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arsi Simple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848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7131608" y="2176700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3338867" y="2176699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-486279" y="2176698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-486279" y="2176698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3338867" y="2176699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-486279" y="2176697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5271" y="1871418"/>
                <a:ext cx="2101582" cy="4116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  <a:cs typeface="Akhbar MT" pitchFamily="2" charset="-78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𝟑</m:t>
                          </m:r>
                          <m:r>
                            <a:rPr lang="en-US" sz="2000" b="1" i="1">
                              <a:latin typeface="Cambria Math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ar-AE" sz="2000" b="1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71" y="1871418"/>
                <a:ext cx="2101582" cy="411651"/>
              </a:xfrm>
              <a:prstGeom prst="rect">
                <a:avLst/>
              </a:prstGeom>
              <a:blipFill>
                <a:blip r:embed="rId3"/>
                <a:stretch>
                  <a:fillRect l="-1449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3338867" y="2176698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7131608" y="2176698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7249" y="1852945"/>
                <a:ext cx="2101582" cy="4070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  <a:cs typeface="Akhbar MT" pitchFamily="2" charset="-78"/>
                            </a:rPr>
                            <m:t>(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𝐱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𝟒</m:t>
                          </m:r>
                          <m:r>
                            <a:rPr lang="en-US" sz="2000" b="1" i="0" smtClean="0">
                              <a:latin typeface="Cambria Math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249" y="1852945"/>
                <a:ext cx="2101582" cy="407099"/>
              </a:xfrm>
              <a:prstGeom prst="rect">
                <a:avLst/>
              </a:prstGeom>
              <a:blipFill>
                <a:blip r:embed="rId4"/>
                <a:stretch>
                  <a:fillRect l="-1449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23228" y="1862181"/>
                <a:ext cx="2101582" cy="4062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  <a:cs typeface="Akhbar MT" pitchFamily="2" charset="-78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𝒚</m:t>
                          </m:r>
                          <m:r>
                            <a:rPr lang="en-US" sz="2000" b="1" i="1" smtClean="0">
                              <a:latin typeface="Cambria Math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𝒛</m:t>
                          </m:r>
                          <m:r>
                            <a:rPr lang="en-US" sz="2000" b="1" i="1" smtClean="0">
                              <a:latin typeface="Cambria Math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228" y="1862181"/>
                <a:ext cx="2101582" cy="406265"/>
              </a:xfrm>
              <a:prstGeom prst="rect">
                <a:avLst/>
              </a:prstGeom>
              <a:blipFill>
                <a:blip r:embed="rId5"/>
                <a:stretch>
                  <a:fillRect l="-1449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948" y="376531"/>
            <a:ext cx="714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u="sng" dirty="0">
                <a:cs typeface="Akhbar MT" pitchFamily="2" charset="-78"/>
              </a:rPr>
              <a:t>استخدمِ مثلث باسكال لتفكيك ذات الحدين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60F75-4F94-48D2-B39A-3A24237E3D98}"/>
              </a:ext>
            </a:extLst>
          </p:cNvPr>
          <p:cNvSpPr txBox="1"/>
          <p:nvPr/>
        </p:nvSpPr>
        <p:spPr>
          <a:xfrm>
            <a:off x="7660148" y="6462595"/>
            <a:ext cx="45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استخدام مثلث باسكال </a:t>
            </a:r>
            <a:r>
              <a:rPr lang="ar-BH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لتفكيك أسس ذوات 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الحدين 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6B0CF9-0F23-4F57-8B02-9A80B27EBECB}"/>
              </a:ext>
            </a:extLst>
          </p:cNvPr>
          <p:cNvCxnSpPr>
            <a:cxnSpLocks/>
          </p:cNvCxnSpPr>
          <p:nvPr/>
        </p:nvCxnSpPr>
        <p:spPr>
          <a:xfrm flipH="1">
            <a:off x="8706678" y="6454998"/>
            <a:ext cx="3485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E3DA233C-F97B-43C1-9F44-29B729E00B82}"/>
              </a:ext>
            </a:extLst>
          </p:cNvPr>
          <p:cNvSpPr/>
          <p:nvPr/>
        </p:nvSpPr>
        <p:spPr>
          <a:xfrm>
            <a:off x="9621078" y="5565913"/>
            <a:ext cx="477079" cy="4770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6E0DAC-EDB8-4F59-B6FF-0EF1B5550B75}"/>
              </a:ext>
            </a:extLst>
          </p:cNvPr>
          <p:cNvSpPr/>
          <p:nvPr/>
        </p:nvSpPr>
        <p:spPr>
          <a:xfrm>
            <a:off x="5839181" y="5565913"/>
            <a:ext cx="477079" cy="47707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4E156F-0F5C-4145-9719-AE8B4B2841A2}"/>
              </a:ext>
            </a:extLst>
          </p:cNvPr>
          <p:cNvSpPr/>
          <p:nvPr/>
        </p:nvSpPr>
        <p:spPr>
          <a:xfrm>
            <a:off x="2014035" y="5565912"/>
            <a:ext cx="477079" cy="47707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73FA8B-A12C-4887-964B-D98E1F76BFE8}"/>
              </a:ext>
            </a:extLst>
          </p:cNvPr>
          <p:cNvSpPr txBox="1"/>
          <p:nvPr/>
        </p:nvSpPr>
        <p:spPr>
          <a:xfrm>
            <a:off x="9621078" y="2308690"/>
            <a:ext cx="1382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00B050"/>
                </a:solidFill>
                <a:cs typeface="(AH) Manal Black" pitchFamily="2" charset="-78"/>
              </a:rPr>
              <a:t>اسماء طالبات المجموعه الخضراء</a:t>
            </a:r>
          </a:p>
          <a:p>
            <a:pPr algn="r"/>
            <a:endParaRPr lang="ar-AE" dirty="0">
              <a:solidFill>
                <a:srgbClr val="00B050"/>
              </a:solidFill>
              <a:cs typeface="(AH) Manal Black" pitchFamily="2" charset="-78"/>
            </a:endParaRPr>
          </a:p>
          <a:p>
            <a:pPr algn="r"/>
            <a:endParaRPr lang="en-US" dirty="0">
              <a:solidFill>
                <a:srgbClr val="00B050"/>
              </a:solidFill>
              <a:cs typeface="(AH) Manal Black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A8949C-506E-4CAE-8B43-ACA24E3D354E}"/>
              </a:ext>
            </a:extLst>
          </p:cNvPr>
          <p:cNvSpPr txBox="1"/>
          <p:nvPr/>
        </p:nvSpPr>
        <p:spPr>
          <a:xfrm>
            <a:off x="5500914" y="2076994"/>
            <a:ext cx="168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00B0F0"/>
                </a:solidFill>
                <a:cs typeface="(AH) Manal Black" pitchFamily="2" charset="-78"/>
              </a:rPr>
              <a:t>اسماء طالبات المجموعه الزرقاء</a:t>
            </a:r>
            <a:endParaRPr lang="en-US" dirty="0">
              <a:solidFill>
                <a:srgbClr val="00B0F0"/>
              </a:solidFill>
              <a:cs typeface="(AH) Manal Black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FC82E5-1297-44B5-A5C4-DF1E9C767795}"/>
              </a:ext>
            </a:extLst>
          </p:cNvPr>
          <p:cNvSpPr txBox="1"/>
          <p:nvPr/>
        </p:nvSpPr>
        <p:spPr>
          <a:xfrm>
            <a:off x="2001344" y="2024377"/>
            <a:ext cx="1277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FFC000"/>
                </a:solidFill>
                <a:cs typeface="(AH) Manal Black" pitchFamily="2" charset="-78"/>
              </a:rPr>
              <a:t>اسماء طالبات المجموعه الصفراء</a:t>
            </a:r>
            <a:endParaRPr lang="en-US" dirty="0">
              <a:solidFill>
                <a:srgbClr val="FFC000"/>
              </a:solidFill>
              <a:cs typeface="(AH) Manal Black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595C7-84A2-42EF-8049-3C38D9D65F17}"/>
              </a:ext>
            </a:extLst>
          </p:cNvPr>
          <p:cNvSpPr txBox="1"/>
          <p:nvPr/>
        </p:nvSpPr>
        <p:spPr>
          <a:xfrm>
            <a:off x="36948" y="6335616"/>
            <a:ext cx="154593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/>
              <a:t>تعلم تعاوني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769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-897097" y="2300363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948" y="376531"/>
            <a:ext cx="714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u="sng" dirty="0">
                <a:cs typeface="Akhbar MT" pitchFamily="2" charset="-78"/>
              </a:rPr>
              <a:t>استخدمِ مثلث باسكال لتفكيك ذات الحدين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60F75-4F94-48D2-B39A-3A24237E3D98}"/>
              </a:ext>
            </a:extLst>
          </p:cNvPr>
          <p:cNvSpPr txBox="1"/>
          <p:nvPr/>
        </p:nvSpPr>
        <p:spPr>
          <a:xfrm>
            <a:off x="7660148" y="6462595"/>
            <a:ext cx="45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استخدام مثلث باسكال </a:t>
            </a:r>
            <a:r>
              <a:rPr lang="ar-BH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لتفكيك أسس ذوات 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الحدين 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6B0CF9-0F23-4F57-8B02-9A80B27EBECB}"/>
              </a:ext>
            </a:extLst>
          </p:cNvPr>
          <p:cNvCxnSpPr>
            <a:cxnSpLocks/>
          </p:cNvCxnSpPr>
          <p:nvPr/>
        </p:nvCxnSpPr>
        <p:spPr>
          <a:xfrm flipH="1">
            <a:off x="8706678" y="6454998"/>
            <a:ext cx="3485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75B2DC1-0565-467D-B0D8-FC62C80CC8F3}"/>
              </a:ext>
            </a:extLst>
          </p:cNvPr>
          <p:cNvSpPr/>
          <p:nvPr/>
        </p:nvSpPr>
        <p:spPr>
          <a:xfrm>
            <a:off x="1603217" y="5689578"/>
            <a:ext cx="477079" cy="47707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36A183-4B39-46CE-8868-61EE1D2A13BE}"/>
                  </a:ext>
                </a:extLst>
              </p:cNvPr>
              <p:cNvSpPr txBox="1"/>
              <p:nvPr/>
            </p:nvSpPr>
            <p:spPr>
              <a:xfrm>
                <a:off x="3391169" y="1871416"/>
                <a:ext cx="8800831" cy="256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khbar MT" pitchFamily="2" charset="-78"/>
                          </a:rPr>
                          <m:t>(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𝒙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+</m:t>
                        </m:r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𝟑</m:t>
                        </m:r>
                        <m:r>
                          <a:rPr lang="en-US" sz="26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𝟓</m:t>
                        </m:r>
                      </m:sup>
                    </m:sSup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5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  <m:r>
                      <a:rPr lang="en-US" sz="2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10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6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0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40C4F4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600" dirty="0">
                    <a:cs typeface="Akhbar MT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</m:oMath>
                </a14:m>
                <a:r>
                  <a:rPr lang="en-US" sz="2600" dirty="0">
                    <a:cs typeface="Akhbar MT" pitchFamily="2" charset="-7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0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</m:sup>
                    </m:sSup>
                  </m:oMath>
                </a14:m>
                <a:endParaRPr lang="en-US" sz="2600" dirty="0"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:endParaRPr lang="en-US" sz="2600" dirty="0"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cs typeface="Akhbar MT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15</m:t>
                    </m:r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90</m:t>
                    </m:r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270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405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𝑥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243</m:t>
                    </m:r>
                  </m:oMath>
                </a14:m>
                <a:endParaRPr lang="ar-AE" sz="2800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36A183-4B39-46CE-8868-61EE1D2A1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169" y="1871416"/>
                <a:ext cx="8800831" cy="25651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2AC19E-11DA-4353-A0A7-5CCBDE335529}"/>
                  </a:ext>
                </a:extLst>
              </p:cNvPr>
              <p:cNvSpPr txBox="1"/>
              <p:nvPr/>
            </p:nvSpPr>
            <p:spPr>
              <a:xfrm>
                <a:off x="783436" y="2013149"/>
                <a:ext cx="2101582" cy="4036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Akhbar MT" pitchFamily="2" charset="-78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ar-AE" sz="2000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2AC19E-11DA-4353-A0A7-5CCBDE335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36" y="2013149"/>
                <a:ext cx="2101582" cy="403637"/>
              </a:xfrm>
              <a:prstGeom prst="rect">
                <a:avLst/>
              </a:prstGeom>
              <a:blipFill>
                <a:blip r:embed="rId4"/>
                <a:stretch>
                  <a:fillRect l="-145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85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-1178999" y="2300363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948" y="376531"/>
            <a:ext cx="714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u="sng" dirty="0">
                <a:cs typeface="Akhbar MT" pitchFamily="2" charset="-78"/>
              </a:rPr>
              <a:t>استخدمِ مثلث باسكال لتفكيك ذات الحدين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60F75-4F94-48D2-B39A-3A24237E3D98}"/>
              </a:ext>
            </a:extLst>
          </p:cNvPr>
          <p:cNvSpPr txBox="1"/>
          <p:nvPr/>
        </p:nvSpPr>
        <p:spPr>
          <a:xfrm>
            <a:off x="7660148" y="6462595"/>
            <a:ext cx="45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استخدام مثلث باسكال </a:t>
            </a:r>
            <a:r>
              <a:rPr lang="ar-BH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لتفكيك أسس ذوات 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الحدين 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6B0CF9-0F23-4F57-8B02-9A80B27EBECB}"/>
              </a:ext>
            </a:extLst>
          </p:cNvPr>
          <p:cNvCxnSpPr>
            <a:cxnSpLocks/>
          </p:cNvCxnSpPr>
          <p:nvPr/>
        </p:nvCxnSpPr>
        <p:spPr>
          <a:xfrm flipH="1">
            <a:off x="8706678" y="6454998"/>
            <a:ext cx="3485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9C7B879-D9D1-4A3E-ABCE-4BD5EDD610A7}"/>
              </a:ext>
            </a:extLst>
          </p:cNvPr>
          <p:cNvSpPr/>
          <p:nvPr/>
        </p:nvSpPr>
        <p:spPr>
          <a:xfrm>
            <a:off x="1311670" y="5698433"/>
            <a:ext cx="477079" cy="47707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99788B-9317-48C1-B800-77AB65112B51}"/>
                  </a:ext>
                </a:extLst>
              </p:cNvPr>
              <p:cNvSpPr txBox="1"/>
              <p:nvPr/>
            </p:nvSpPr>
            <p:spPr>
              <a:xfrm>
                <a:off x="3192396" y="1862181"/>
                <a:ext cx="9045786" cy="3274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khbar MT" pitchFamily="2" charset="-78"/>
                            </a:rPr>
                            <m:t>(</m:t>
                          </m:r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𝟐</m:t>
                          </m:r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𝒚</m:t>
                          </m:r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𝒛</m:t>
                          </m:r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𝟓</m:t>
                          </m:r>
                        </m:sup>
                      </m:sSup>
                      <m:r>
                        <a:rPr lang="en-US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0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6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5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6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10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60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40C4F4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600" dirty="0">
                          <a:cs typeface="Akhbar MT" pitchFamily="2" charset="-78"/>
                        </a:rPr>
                        <m:t> </m:t>
                      </m:r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600" dirty="0">
                          <a:cs typeface="Akhbar MT" pitchFamily="2" charset="-78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0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600" dirty="0">
                  <a:cs typeface="Akhbar MT" pitchFamily="2" charset="-78"/>
                </a:endParaRPr>
              </a:p>
              <a:p>
                <a:pPr algn="r">
                  <a:lnSpc>
                    <a:spcPct val="150000"/>
                  </a:lnSpc>
                </a:pPr>
                <a:endParaRPr lang="en-US" sz="2600" dirty="0"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32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−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80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𝑧</m:t>
                      </m:r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80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0</m:t>
                          </m:r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10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𝑦</m:t>
                      </m:r>
                      <m:sSup>
                        <m:sSupPr>
                          <m:ctrlPr>
                            <a:rPr lang="en-US" sz="2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khbar MT" pitchFamily="2" charset="-78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ar-AE" sz="2800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99788B-9317-48C1-B800-77AB6511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396" y="1862181"/>
                <a:ext cx="9045786" cy="3274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45DFAD-1C60-41E4-8E05-CA5D1721CFBF}"/>
                  </a:ext>
                </a:extLst>
              </p:cNvPr>
              <p:cNvSpPr txBox="1"/>
              <p:nvPr/>
            </p:nvSpPr>
            <p:spPr>
              <a:xfrm>
                <a:off x="499418" y="2081545"/>
                <a:ext cx="2101582" cy="4036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Akhbar MT" pitchFamily="2" charset="-78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000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45DFAD-1C60-41E4-8E05-CA5D1721C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18" y="2081545"/>
                <a:ext cx="2101582" cy="403637"/>
              </a:xfrm>
              <a:prstGeom prst="rect">
                <a:avLst/>
              </a:prstGeom>
              <a:blipFill>
                <a:blip r:embed="rId4"/>
                <a:stretch>
                  <a:fillRect l="-1449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2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-1162141" y="2176697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948" y="376531"/>
            <a:ext cx="714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u="sng" dirty="0">
                <a:cs typeface="Akhbar MT" pitchFamily="2" charset="-78"/>
              </a:rPr>
              <a:t>استخدمِ مثلث باسكال لتفكيك ذات الحدين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60F75-4F94-48D2-B39A-3A24237E3D98}"/>
              </a:ext>
            </a:extLst>
          </p:cNvPr>
          <p:cNvSpPr txBox="1"/>
          <p:nvPr/>
        </p:nvSpPr>
        <p:spPr>
          <a:xfrm>
            <a:off x="7660148" y="6462595"/>
            <a:ext cx="45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استخدام مثلث باسكال </a:t>
            </a:r>
            <a:r>
              <a:rPr lang="ar-BH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لتفكيك أسس ذوات 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الحدين 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6B0CF9-0F23-4F57-8B02-9A80B27EBECB}"/>
              </a:ext>
            </a:extLst>
          </p:cNvPr>
          <p:cNvCxnSpPr>
            <a:cxnSpLocks/>
          </p:cNvCxnSpPr>
          <p:nvPr/>
        </p:nvCxnSpPr>
        <p:spPr>
          <a:xfrm flipH="1">
            <a:off x="8706678" y="6454998"/>
            <a:ext cx="3485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D716F8F-B5D1-4FD4-9B04-4B1BD703AB42}"/>
              </a:ext>
            </a:extLst>
          </p:cNvPr>
          <p:cNvSpPr/>
          <p:nvPr/>
        </p:nvSpPr>
        <p:spPr>
          <a:xfrm>
            <a:off x="1338469" y="5552661"/>
            <a:ext cx="463826" cy="4969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69514-576B-4469-8DAE-80DCB40E77D2}"/>
                  </a:ext>
                </a:extLst>
              </p:cNvPr>
              <p:cNvSpPr txBox="1"/>
              <p:nvPr/>
            </p:nvSpPr>
            <p:spPr>
              <a:xfrm>
                <a:off x="3142982" y="1245439"/>
                <a:ext cx="9215255" cy="3147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khbar MT" pitchFamily="2" charset="-78"/>
                            </a:rPr>
                            <m:t>(</m:t>
                          </m:r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𝒚</m:t>
                          </m:r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𝟒</m:t>
                          </m:r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𝒛</m:t>
                          </m:r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𝟒</m:t>
                          </m:r>
                        </m:sup>
                      </m:sSup>
                      <m:r>
                        <a:rPr lang="en-US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4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6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r>
                        <a:rPr lang="ar-BH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ar-BH" sz="2600" b="0" i="1" smtClean="0">
                              <a:solidFill>
                                <a:srgbClr val="C4652D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khbar MT" pitchFamily="2" charset="-78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0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cs typeface="Akhbar MT" pitchFamily="2" charset="-78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khbar MT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−</m:t>
                    </m:r>
                    <m:r>
                      <a:rPr lang="en-US" sz="2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1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𝑧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khbar MT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9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 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−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256</m:t>
                    </m:r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khbar MT" pitchFamily="2" charset="-78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2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khbar MT" pitchFamily="2" charset="-78"/>
                      </a:rPr>
                      <m:t>56</m:t>
                    </m:r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p>
                    </m:sSup>
                  </m:oMath>
                </a14:m>
                <a:endParaRPr lang="ar-AE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69514-576B-4469-8DAE-80DCB40E7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982" y="1245439"/>
                <a:ext cx="9215255" cy="3147978"/>
              </a:xfrm>
              <a:prstGeom prst="rect">
                <a:avLst/>
              </a:prstGeom>
              <a:blipFill>
                <a:blip r:embed="rId3"/>
                <a:stretch>
                  <a:fillRect b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A3F37B-19E9-4949-AC9F-A07F1916076D}"/>
                  </a:ext>
                </a:extLst>
              </p:cNvPr>
              <p:cNvSpPr txBox="1"/>
              <p:nvPr/>
            </p:nvSpPr>
            <p:spPr>
              <a:xfrm>
                <a:off x="519591" y="1903745"/>
                <a:ext cx="210158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Akhbar MT" pitchFamily="2" charset="-78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  <a:cs typeface="Akhbar MT" pitchFamily="2" charset="-78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/>
                              <a:cs typeface="Akhbar MT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A3F37B-19E9-4949-AC9F-A07F19160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1" y="1903745"/>
                <a:ext cx="2101582" cy="400110"/>
              </a:xfrm>
              <a:prstGeom prst="rect">
                <a:avLst/>
              </a:prstGeom>
              <a:blipFill>
                <a:blip r:embed="rId4"/>
                <a:stretch>
                  <a:fillRect l="-144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26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782" y="852222"/>
            <a:ext cx="10876591" cy="1596177"/>
          </a:xfrm>
        </p:spPr>
        <p:txBody>
          <a:bodyPr>
            <a:normAutofit fontScale="90000"/>
          </a:bodyPr>
          <a:lstStyle/>
          <a:p>
            <a:pPr algn="r"/>
            <a:r>
              <a:rPr lang="ar-AE" sz="5400" u="sng" dirty="0">
                <a:solidFill>
                  <a:srgbClr val="005654"/>
                </a:solidFill>
                <a:cs typeface="DecoType Naskh Variants" panose="02010400000000000000" pitchFamily="2" charset="-78"/>
              </a:rPr>
              <a:t>هل يمكنكِ استخدام مثلث باسكال لإيجاد التعبير ذي الحدين ذات القوي الكبيرة :</a:t>
            </a:r>
            <a:endParaRPr lang="en-US" sz="5400" u="sng" dirty="0">
              <a:solidFill>
                <a:srgbClr val="005654"/>
              </a:solidFill>
              <a:cs typeface="DecoType Naskh Variants" panose="0201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8251" y="2537178"/>
                <a:ext cx="23370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2"/>
                    </a:solidFill>
                  </a:rPr>
                  <a:t>                            </a:t>
                </a:r>
                <a:endParaRPr lang="ar-AE" sz="4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251" y="2537178"/>
                <a:ext cx="2337058" cy="769441"/>
              </a:xfrm>
              <a:prstGeom prst="rect">
                <a:avLst/>
              </a:prstGeom>
              <a:blipFill rotWithShape="1">
                <a:blip r:embed="rId2"/>
                <a:stretch>
                  <a:fillRect t="-16667" r="-17474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4" t="3706" r="28189" b="64589"/>
          <a:stretch/>
        </p:blipFill>
        <p:spPr>
          <a:xfrm>
            <a:off x="8473748" y="3306619"/>
            <a:ext cx="500530" cy="498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10" y="2884055"/>
            <a:ext cx="3429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9A3C8-5020-4940-8005-6EC0AA6F508B}"/>
              </a:ext>
            </a:extLst>
          </p:cNvPr>
          <p:cNvSpPr txBox="1"/>
          <p:nvPr/>
        </p:nvSpPr>
        <p:spPr>
          <a:xfrm>
            <a:off x="7660148" y="6462595"/>
            <a:ext cx="45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استخدام مثلث باسكال </a:t>
            </a:r>
            <a:r>
              <a:rPr lang="ar-BH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لتفكيك أسس ذوات 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الحدين 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562272-C0C1-4EAE-ACE7-9D18E37EBE63}"/>
              </a:ext>
            </a:extLst>
          </p:cNvPr>
          <p:cNvCxnSpPr>
            <a:cxnSpLocks/>
          </p:cNvCxnSpPr>
          <p:nvPr/>
        </p:nvCxnSpPr>
        <p:spPr>
          <a:xfrm flipH="1">
            <a:off x="8706678" y="6454998"/>
            <a:ext cx="3485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15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988" y="815277"/>
            <a:ext cx="6171094" cy="1596177"/>
          </a:xfrm>
        </p:spPr>
        <p:txBody>
          <a:bodyPr>
            <a:normAutofit/>
          </a:bodyPr>
          <a:lstStyle/>
          <a:p>
            <a:pPr algn="r"/>
            <a:r>
              <a:rPr lang="ar-AE" sz="5400" u="sng" dirty="0">
                <a:solidFill>
                  <a:srgbClr val="005654"/>
                </a:solidFill>
                <a:cs typeface="DecoType Naskh Variants" panose="02010400000000000000" pitchFamily="2" charset="-78"/>
              </a:rPr>
              <a:t>ماذا سنتعلم :</a:t>
            </a:r>
            <a:endParaRPr lang="en-US" sz="5400" u="sng" dirty="0">
              <a:solidFill>
                <a:srgbClr val="005654"/>
              </a:solidFill>
              <a:cs typeface="DecoType Naskh Variants" panose="0201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47" y="2221868"/>
            <a:ext cx="108313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15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2</a:t>
            </a:r>
            <a:r>
              <a:rPr lang="ar-AE" sz="8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 </a:t>
            </a:r>
            <a:r>
              <a:rPr lang="ar-AE" sz="44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 استخدام نظرية ذات الحدين </a:t>
            </a:r>
            <a:r>
              <a:rPr lang="ar-BH" sz="44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لتفكيك أسس ذوات الحدين </a:t>
            </a:r>
            <a:r>
              <a:rPr lang="ar-AE" sz="44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.</a:t>
            </a:r>
            <a:endParaRPr lang="en-US" sz="4400" dirty="0">
              <a:solidFill>
                <a:srgbClr val="005654"/>
              </a:solidFill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054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304"/>
            <a:ext cx="7195127" cy="1596177"/>
          </a:xfrm>
        </p:spPr>
        <p:txBody>
          <a:bodyPr>
            <a:normAutofit/>
          </a:bodyPr>
          <a:lstStyle/>
          <a:p>
            <a:pPr algn="ctr"/>
            <a:r>
              <a:rPr lang="ar-AE" sz="4400" dirty="0">
                <a:solidFill>
                  <a:srgbClr val="005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Variants" panose="02010400000000000000" pitchFamily="2" charset="-78"/>
              </a:rPr>
              <a:t>ثانيا : نظرية ذات الحدين</a:t>
            </a:r>
            <a:endParaRPr lang="en-US" sz="4400" dirty="0">
              <a:solidFill>
                <a:srgbClr val="005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Naskh Variants" panose="0201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933" t="56770" r="25773" b="21512"/>
          <a:stretch/>
        </p:blipFill>
        <p:spPr>
          <a:xfrm>
            <a:off x="753246" y="3429000"/>
            <a:ext cx="10338687" cy="2986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CD498E-57B0-4627-9E1A-DA6D30DD8127}"/>
              </a:ext>
            </a:extLst>
          </p:cNvPr>
          <p:cNvSpPr txBox="1"/>
          <p:nvPr/>
        </p:nvSpPr>
        <p:spPr>
          <a:xfrm>
            <a:off x="7513982" y="6462595"/>
            <a:ext cx="467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استخدام نظرية ذات الحدين </a:t>
            </a:r>
            <a:r>
              <a:rPr lang="ar-BH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لتفكيك أسس ذوات الحدين</a:t>
            </a:r>
            <a:r>
              <a:rPr lang="ar-AE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.</a:t>
            </a:r>
            <a:endParaRPr lang="ar-AE" sz="2000" dirty="0">
              <a:solidFill>
                <a:schemeClr val="bg2">
                  <a:lumMod val="25000"/>
                </a:schemeClr>
              </a:solidFill>
              <a:cs typeface="DecoType Naskh Special" panose="020100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1169A-6E6A-4148-9FD4-1CBD163CB024}"/>
              </a:ext>
            </a:extLst>
          </p:cNvPr>
          <p:cNvCxnSpPr>
            <a:cxnSpLocks/>
          </p:cNvCxnSpPr>
          <p:nvPr/>
        </p:nvCxnSpPr>
        <p:spPr>
          <a:xfrm flipH="1">
            <a:off x="8163339" y="6438092"/>
            <a:ext cx="4028660" cy="12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57D1A6A-B3D1-4384-8EF6-9EA35496F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67" y="1685925"/>
            <a:ext cx="873442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18A22F-B361-4431-BD9F-9F29F61F3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990" y="754185"/>
            <a:ext cx="2108240" cy="9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927" y="131180"/>
            <a:ext cx="6388528" cy="1596177"/>
          </a:xfrm>
        </p:spPr>
        <p:txBody>
          <a:bodyPr>
            <a:normAutofit/>
          </a:bodyPr>
          <a:lstStyle/>
          <a:p>
            <a:pPr algn="r"/>
            <a:r>
              <a:rPr lang="ar-BH" u="sng" dirty="0">
                <a:cs typeface="DecoType Naskh Variants" panose="02010400000000000000" pitchFamily="2" charset="-78"/>
              </a:rPr>
              <a:t>استخدام نظرية ذات الحدين : </a:t>
            </a:r>
            <a:endParaRPr lang="en-US" u="sng" dirty="0">
              <a:solidFill>
                <a:schemeClr val="tx2"/>
              </a:solidFill>
              <a:cs typeface="DecoType Naskh Variants" panose="0201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212" y="1099764"/>
                <a:ext cx="2868670" cy="673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BH" sz="3200" i="1" dirty="0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فكك</m:t>
                        </m:r>
                        <m:r>
                          <m:rPr>
                            <m:nor/>
                          </m:rPr>
                          <a:rPr lang="ar-BH" sz="3200" dirty="0">
                            <a:cs typeface="DecoType Naskh Variants" panose="02010400000000000000" pitchFamily="2" charset="-78"/>
                          </a:rPr>
                          <m:t>ِ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                          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2" y="1099764"/>
                <a:ext cx="2868670" cy="673069"/>
              </a:xfrm>
              <a:prstGeom prst="rect">
                <a:avLst/>
              </a:prstGeom>
              <a:blipFill>
                <a:blip r:embed="rId2"/>
                <a:stretch>
                  <a:fillRect r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FDF852-2260-471D-A511-8DCD1D780B38}"/>
                  </a:ext>
                </a:extLst>
              </p:cNvPr>
              <p:cNvSpPr txBox="1"/>
              <p:nvPr/>
            </p:nvSpPr>
            <p:spPr>
              <a:xfrm>
                <a:off x="0" y="1899669"/>
                <a:ext cx="1187323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 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  <a:cs typeface="Akhbar MT" pitchFamily="2" charset="-78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 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6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7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8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FF0000"/>
                    </a:solidFill>
                    <a:cs typeface="Akhbar MT" pitchFamily="2" charset="-78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10</m:t>
                        </m:r>
                      </m:sub>
                    </m:sSub>
                  </m:oMath>
                </a14:m>
                <a:endParaRPr lang="ar-BH" sz="2800" i="1" dirty="0">
                  <a:solidFill>
                    <a:srgbClr val="FF0000"/>
                  </a:solidFill>
                  <a:latin typeface="Cambria Math" panose="02040503050406030204" pitchFamily="18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FDF852-2260-471D-A511-8DCD1D780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99669"/>
                <a:ext cx="11873239" cy="2062103"/>
              </a:xfrm>
              <a:prstGeom prst="rect">
                <a:avLst/>
              </a:prstGeom>
              <a:blipFill>
                <a:blip r:embed="rId3"/>
                <a:stretch>
                  <a:fillRect l="-1283" b="-6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C2A133-16D2-440B-9CE8-553F6DFB5DB7}"/>
                  </a:ext>
                </a:extLst>
              </p:cNvPr>
              <p:cNvSpPr txBox="1"/>
              <p:nvPr/>
            </p:nvSpPr>
            <p:spPr>
              <a:xfrm>
                <a:off x="1205347" y="1941233"/>
                <a:ext cx="11048998" cy="2093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8080"/>
                  </a:solidFill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  </m:t>
                          </m:r>
                          <m:r>
                            <a:rPr lang="en-US" sz="2800" i="1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ar-BH" sz="2800" dirty="0">
                  <a:solidFill>
                    <a:srgbClr val="008080"/>
                  </a:solidFill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C2A133-16D2-440B-9CE8-553F6DFB5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7" y="1941233"/>
                <a:ext cx="11048998" cy="2093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07F7-4BCB-40B7-BC1F-049A6A32477A}"/>
                  </a:ext>
                </a:extLst>
              </p:cNvPr>
              <p:cNvSpPr txBox="1"/>
              <p:nvPr/>
            </p:nvSpPr>
            <p:spPr>
              <a:xfrm>
                <a:off x="1878758" y="1899314"/>
                <a:ext cx="10854812" cy="2086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khbar MT" pitchFamily="2" charset="-78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                          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khbar MT" pitchFamily="2" charset="-78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khbar MT" pitchFamily="2" charset="-78"/>
                  </a:rPr>
                  <a:t>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khbar MT" pitchFamily="2" charset="-78"/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9</m:t>
                        </m:r>
                      </m:sup>
                    </m:sSup>
                  </m:oMath>
                </a14:m>
                <a:endParaRPr lang="ar-BH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ar-BH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07F7-4BCB-40B7-BC1F-049A6A32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58" y="1899314"/>
                <a:ext cx="10854812" cy="2086661"/>
              </a:xfrm>
              <a:prstGeom prst="rect">
                <a:avLst/>
              </a:prstGeom>
              <a:blipFill>
                <a:blip r:embed="rId5"/>
                <a:stretch>
                  <a:fillRect l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2B2921-CED6-4E5C-9270-8B7090527080}"/>
                  </a:ext>
                </a:extLst>
              </p:cNvPr>
              <p:cNvSpPr/>
              <p:nvPr/>
            </p:nvSpPr>
            <p:spPr>
              <a:xfrm>
                <a:off x="159380" y="4580124"/>
                <a:ext cx="11873239" cy="1392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10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9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45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8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120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210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252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210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6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120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7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45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8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9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ar-BH" sz="3200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2B2921-CED6-4E5C-9270-8B7090527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80" y="4580124"/>
                <a:ext cx="11873239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5BFBD69-A3E5-461A-AE69-0A3A1076A8B2}"/>
              </a:ext>
            </a:extLst>
          </p:cNvPr>
          <p:cNvSpPr txBox="1"/>
          <p:nvPr/>
        </p:nvSpPr>
        <p:spPr>
          <a:xfrm>
            <a:off x="7513982" y="6462595"/>
            <a:ext cx="467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استخدام نظرية ذات الحدين </a:t>
            </a:r>
            <a:r>
              <a:rPr lang="ar-BH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لتفكيك أسس ذوات الحدين</a:t>
            </a:r>
            <a:r>
              <a:rPr lang="ar-AE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.</a:t>
            </a:r>
            <a:endParaRPr lang="ar-AE" sz="2000" dirty="0">
              <a:solidFill>
                <a:schemeClr val="bg2">
                  <a:lumMod val="25000"/>
                </a:schemeClr>
              </a:solidFill>
              <a:cs typeface="DecoType Naskh Special" panose="02010000000000000000" pitchFamily="2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8AE22D-8C5B-4195-A53A-C23D9A77C781}"/>
              </a:ext>
            </a:extLst>
          </p:cNvPr>
          <p:cNvCxnSpPr>
            <a:cxnSpLocks/>
          </p:cNvCxnSpPr>
          <p:nvPr/>
        </p:nvCxnSpPr>
        <p:spPr>
          <a:xfrm flipH="1">
            <a:off x="8163339" y="6438092"/>
            <a:ext cx="4028660" cy="12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1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828" y="592913"/>
            <a:ext cx="7195127" cy="1596177"/>
          </a:xfrm>
        </p:spPr>
        <p:txBody>
          <a:bodyPr>
            <a:normAutofit/>
          </a:bodyPr>
          <a:lstStyle/>
          <a:p>
            <a:pPr algn="ctr"/>
            <a:r>
              <a:rPr lang="ar-AE" sz="4400" dirty="0">
                <a:solidFill>
                  <a:srgbClr val="005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Variants" panose="02010400000000000000" pitchFamily="2" charset="-78"/>
              </a:rPr>
              <a:t>باستخدام نظرية ذات الحدين</a:t>
            </a:r>
            <a:endParaRPr lang="en-US" sz="4400" dirty="0">
              <a:solidFill>
                <a:srgbClr val="005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ecoType Naskh Variants" panose="0201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D498E-57B0-4627-9E1A-DA6D30DD8127}"/>
              </a:ext>
            </a:extLst>
          </p:cNvPr>
          <p:cNvSpPr txBox="1"/>
          <p:nvPr/>
        </p:nvSpPr>
        <p:spPr>
          <a:xfrm>
            <a:off x="7513982" y="6462595"/>
            <a:ext cx="467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استخدام نظرية ذات الحدين </a:t>
            </a:r>
            <a:r>
              <a:rPr lang="ar-BH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لتفكيك أسس ذوات الحدين</a:t>
            </a:r>
            <a:r>
              <a:rPr lang="ar-AE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.</a:t>
            </a:r>
            <a:endParaRPr lang="ar-AE" sz="2000" dirty="0">
              <a:solidFill>
                <a:schemeClr val="bg2">
                  <a:lumMod val="25000"/>
                </a:schemeClr>
              </a:solidFill>
              <a:cs typeface="DecoType Naskh Special" panose="020100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D1169A-6E6A-4148-9FD4-1CBD163CB024}"/>
              </a:ext>
            </a:extLst>
          </p:cNvPr>
          <p:cNvCxnSpPr>
            <a:cxnSpLocks/>
          </p:cNvCxnSpPr>
          <p:nvPr/>
        </p:nvCxnSpPr>
        <p:spPr>
          <a:xfrm flipH="1">
            <a:off x="8163339" y="6438092"/>
            <a:ext cx="4028660" cy="12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b="72276"/>
          <a:stretch/>
        </p:blipFill>
        <p:spPr>
          <a:xfrm>
            <a:off x="6067201" y="2348689"/>
            <a:ext cx="1841104" cy="379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8" y="3266471"/>
            <a:ext cx="8250725" cy="10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83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-486279" y="2176698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3338867" y="2176700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30922" r="24761" b="18724"/>
          <a:stretch/>
        </p:blipFill>
        <p:spPr bwMode="auto">
          <a:xfrm rot="5400000">
            <a:off x="7131608" y="2176699"/>
            <a:ext cx="5504212" cy="30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93614" y="1959429"/>
            <a:ext cx="1855986" cy="20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Rectangle 9"/>
          <p:cNvSpPr/>
          <p:nvPr/>
        </p:nvSpPr>
        <p:spPr>
          <a:xfrm>
            <a:off x="5161674" y="1981197"/>
            <a:ext cx="1855986" cy="3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Rectangle 10"/>
          <p:cNvSpPr/>
          <p:nvPr/>
        </p:nvSpPr>
        <p:spPr>
          <a:xfrm>
            <a:off x="9000708" y="1872343"/>
            <a:ext cx="1855986" cy="3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5B2DC1-0565-467D-B0D8-FC62C80CC8F3}"/>
              </a:ext>
            </a:extLst>
          </p:cNvPr>
          <p:cNvSpPr/>
          <p:nvPr/>
        </p:nvSpPr>
        <p:spPr>
          <a:xfrm>
            <a:off x="2009615" y="5558952"/>
            <a:ext cx="477079" cy="47707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716F8F-B5D1-4FD4-9B04-4B1BD703AB42}"/>
              </a:ext>
            </a:extLst>
          </p:cNvPr>
          <p:cNvSpPr/>
          <p:nvPr/>
        </p:nvSpPr>
        <p:spPr>
          <a:xfrm>
            <a:off x="9655157" y="5552661"/>
            <a:ext cx="463826" cy="4969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C7B879-D9D1-4A3E-ABCE-4BD5EDD610A7}"/>
              </a:ext>
            </a:extLst>
          </p:cNvPr>
          <p:cNvSpPr/>
          <p:nvPr/>
        </p:nvSpPr>
        <p:spPr>
          <a:xfrm>
            <a:off x="5840129" y="5538775"/>
            <a:ext cx="477079" cy="47707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t="6349" r="79556" b="45121"/>
          <a:stretch/>
        </p:blipFill>
        <p:spPr>
          <a:xfrm>
            <a:off x="1204685" y="1901370"/>
            <a:ext cx="1320801" cy="4934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0" t="49169" r="47715" b="-6264"/>
          <a:stretch/>
        </p:blipFill>
        <p:spPr>
          <a:xfrm>
            <a:off x="5057585" y="1901370"/>
            <a:ext cx="1190171" cy="5805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1" t="54879" r="2681" b="-3409"/>
          <a:stretch/>
        </p:blipFill>
        <p:spPr>
          <a:xfrm>
            <a:off x="8798183" y="1901370"/>
            <a:ext cx="1320800" cy="4934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3789C8-1920-48D3-9CE5-6B3878172971}"/>
              </a:ext>
            </a:extLst>
          </p:cNvPr>
          <p:cNvSpPr txBox="1"/>
          <p:nvPr/>
        </p:nvSpPr>
        <p:spPr>
          <a:xfrm>
            <a:off x="9621078" y="2308690"/>
            <a:ext cx="1382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00B050"/>
                </a:solidFill>
                <a:cs typeface="(AH) Manal Black" pitchFamily="2" charset="-78"/>
              </a:rPr>
              <a:t>اسماء طالبات المجموعه الخضراء</a:t>
            </a:r>
          </a:p>
          <a:p>
            <a:pPr algn="r"/>
            <a:endParaRPr lang="ar-AE" dirty="0">
              <a:solidFill>
                <a:srgbClr val="00B050"/>
              </a:solidFill>
              <a:cs typeface="(AH) Manal Black" pitchFamily="2" charset="-78"/>
            </a:endParaRPr>
          </a:p>
          <a:p>
            <a:pPr algn="r"/>
            <a:endParaRPr lang="en-US" dirty="0">
              <a:solidFill>
                <a:srgbClr val="00B050"/>
              </a:solidFill>
              <a:cs typeface="(AH) Manal Black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818118-17B8-4183-987B-17C95927064A}"/>
              </a:ext>
            </a:extLst>
          </p:cNvPr>
          <p:cNvSpPr txBox="1"/>
          <p:nvPr/>
        </p:nvSpPr>
        <p:spPr>
          <a:xfrm>
            <a:off x="5500914" y="2076994"/>
            <a:ext cx="168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00B0F0"/>
                </a:solidFill>
                <a:cs typeface="(AH) Manal Black" pitchFamily="2" charset="-78"/>
              </a:rPr>
              <a:t>اسماء طالبات المجموعه الزرقاء</a:t>
            </a:r>
            <a:endParaRPr lang="en-US" dirty="0">
              <a:solidFill>
                <a:srgbClr val="00B0F0"/>
              </a:solidFill>
              <a:cs typeface="(AH) Manal Black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A44320-1521-438F-AD17-EBA9448740B5}"/>
              </a:ext>
            </a:extLst>
          </p:cNvPr>
          <p:cNvSpPr txBox="1"/>
          <p:nvPr/>
        </p:nvSpPr>
        <p:spPr>
          <a:xfrm>
            <a:off x="2001344" y="2024377"/>
            <a:ext cx="1277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FFC000"/>
                </a:solidFill>
                <a:cs typeface="(AH) Manal Black" pitchFamily="2" charset="-78"/>
              </a:rPr>
              <a:t>اسماء طالبات المجموعه الصفراء</a:t>
            </a:r>
            <a:endParaRPr lang="en-US" dirty="0">
              <a:solidFill>
                <a:srgbClr val="FFC000"/>
              </a:solidFill>
              <a:cs typeface="(AH) Manal Black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B61507-6FC7-43C9-AAAD-533E0E6F967B}"/>
              </a:ext>
            </a:extLst>
          </p:cNvPr>
          <p:cNvSpPr txBox="1"/>
          <p:nvPr/>
        </p:nvSpPr>
        <p:spPr>
          <a:xfrm>
            <a:off x="36948" y="6335616"/>
            <a:ext cx="154593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/>
              <a:t>تعلم تعاوني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768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E441557-F46A-4D24-9686-9F0B907B0A85}"/>
              </a:ext>
            </a:extLst>
          </p:cNvPr>
          <p:cNvSpPr/>
          <p:nvPr/>
        </p:nvSpPr>
        <p:spPr>
          <a:xfrm>
            <a:off x="0" y="0"/>
            <a:ext cx="95297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058768-0372-487E-89AD-77D5E455DF5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991464617"/>
              </p:ext>
            </p:extLst>
          </p:nvPr>
        </p:nvGraphicFramePr>
        <p:xfrm>
          <a:off x="-24834" y="0"/>
          <a:ext cx="9579430" cy="682531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57903">
                  <a:extLst>
                    <a:ext uri="{9D8B030D-6E8A-4147-A177-3AD203B41FA5}">
                      <a16:colId xmlns:a16="http://schemas.microsoft.com/office/drawing/2014/main" val="1230509267"/>
                    </a:ext>
                  </a:extLst>
                </a:gridCol>
                <a:gridCol w="33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0008">
                  <a:extLst>
                    <a:ext uri="{9D8B030D-6E8A-4147-A177-3AD203B41FA5}">
                      <a16:colId xmlns:a16="http://schemas.microsoft.com/office/drawing/2014/main" val="4008292773"/>
                    </a:ext>
                  </a:extLst>
                </a:gridCol>
                <a:gridCol w="3166278">
                  <a:extLst>
                    <a:ext uri="{9D8B030D-6E8A-4147-A177-3AD203B41FA5}">
                      <a16:colId xmlns:a16="http://schemas.microsoft.com/office/drawing/2014/main" val="2336253990"/>
                    </a:ext>
                  </a:extLst>
                </a:gridCol>
              </a:tblGrid>
              <a:tr h="461468">
                <a:tc gridSpan="4">
                  <a:txBody>
                    <a:bodyPr/>
                    <a:lstStyle/>
                    <a:p>
                      <a:pPr algn="ctr" rtl="1"/>
                      <a:r>
                        <a:rPr lang="ar-AE" sz="2000" b="1" dirty="0">
                          <a:solidFill>
                            <a:schemeClr val="tx1"/>
                          </a:solidFill>
                        </a:rPr>
                        <a:t>المادة الدراسية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796632"/>
                  </a:ext>
                </a:extLst>
              </a:tr>
              <a:tr h="426428">
                <a:tc gridSpan="4">
                  <a:txBody>
                    <a:bodyPr/>
                    <a:lstStyle/>
                    <a:p>
                      <a:pPr algn="r" rtl="1"/>
                      <a:endParaRPr lang="ar-AE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061893"/>
                  </a:ext>
                </a:extLst>
              </a:tr>
              <a:tr h="461468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عنوان الدرس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نتاجات الدرس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ar-AE" sz="2000" b="1" dirty="0"/>
                    </a:p>
                  </a:txBody>
                  <a:tcPr>
                    <a:solidFill>
                      <a:srgbClr val="B2951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163208"/>
                  </a:ext>
                </a:extLst>
              </a:tr>
              <a:tr h="42642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5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38775"/>
                  </a:ext>
                </a:extLst>
              </a:tr>
              <a:tr h="461468">
                <a:tc row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التهيئة الحافزة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عنوان النشاط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000" b="1" dirty="0"/>
                    </a:p>
                  </a:txBody>
                  <a:tcPr>
                    <a:solidFill>
                      <a:srgbClr val="B295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التطبيق الالكتروني المستخدم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099707"/>
                  </a:ext>
                </a:extLst>
              </a:tr>
              <a:tr h="617516">
                <a:tc v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ar-AE" sz="2000" b="1" dirty="0">
                        <a:solidFill>
                          <a:srgbClr val="C00000"/>
                        </a:solidFill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64176"/>
                  </a:ext>
                </a:extLst>
              </a:tr>
              <a:tr h="461468">
                <a:tc row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استراتيجية التعلم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اسم الاستراتيجية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000" b="1" dirty="0"/>
                    </a:p>
                  </a:txBody>
                  <a:tcPr>
                    <a:solidFill>
                      <a:srgbClr val="B295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التطبيق الالكتروني المستخدم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14795"/>
                  </a:ext>
                </a:extLst>
              </a:tr>
              <a:tr h="704912">
                <a:tc v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3200" b="1" kern="1200" dirty="0">
                        <a:solidFill>
                          <a:srgbClr val="C06A07"/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2800" b="1" kern="1200" dirty="0">
                        <a:solidFill>
                          <a:srgbClr val="00B050"/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07533"/>
                  </a:ext>
                </a:extLst>
              </a:tr>
              <a:tr h="1097916">
                <a:tc gridSpan="4"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ar-AE" sz="2000" b="1" dirty="0"/>
                        <a:t>إجراءات الدرس</a:t>
                      </a:r>
                      <a:r>
                        <a:rPr lang="en-US" sz="2000" b="1" dirty="0"/>
                        <a:t> : </a:t>
                      </a:r>
                    </a:p>
                    <a:p>
                      <a:pPr marL="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عرض أهداف </a:t>
                      </a:r>
                      <a:r>
                        <a:rPr lang="ar-JO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الدرس </a:t>
                      </a: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ومن ثم </a:t>
                      </a:r>
                      <a:r>
                        <a:rPr lang="ar-JO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مناقشة </a:t>
                      </a: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التهيئة الحافزة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AE" sz="16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التعرف على </a:t>
                      </a:r>
                      <a:r>
                        <a:rPr lang="ar-AE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العمليات الحسابية وفك الاقواس </a:t>
                      </a: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endParaRPr lang="ar-AE" sz="16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lang="ar-JO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فقرة </a:t>
                      </a:r>
                      <a:r>
                        <a:rPr lang="ar-AE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فكر واستنتج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مع الطالبات </a:t>
                      </a:r>
                      <a:r>
                        <a:rPr lang="ar-JO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لاستنتاج مثلث باسكال.</a:t>
                      </a:r>
                    </a:p>
                    <a:p>
                      <a:pPr marL="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وثم عرض المفاهيم الأساسية </a:t>
                      </a:r>
                      <a:r>
                        <a:rPr lang="ar-AE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لمثلث باسكال</a:t>
                      </a: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وتطبيق أمثلة عليها </a:t>
                      </a:r>
                      <a:r>
                        <a:rPr lang="ar-AE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حل تحقق من فهمك من قبل الطالبات </a:t>
                      </a:r>
                      <a:r>
                        <a:rPr lang="ar-AE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 مجموعات </a:t>
                      </a: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وتقييم الحل وتعميم الإجابة الصحيحة  </a:t>
                      </a:r>
                      <a:endParaRPr lang="ar-AE" sz="16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تفعيل تمارين التمايز </a:t>
                      </a:r>
                      <a:r>
                        <a:rPr lang="ar-JO" sz="16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بشكل جماعي</a:t>
                      </a:r>
                      <a:r>
                        <a:rPr lang="ar-AE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endParaRPr lang="ar-BH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ar-AE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التقويم الختامي على برنامج لعبه حل المسائل</a:t>
                      </a:r>
                      <a:r>
                        <a:rPr lang="ar-AE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A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239405"/>
                  </a:ext>
                </a:extLst>
              </a:tr>
              <a:tr h="205453">
                <a:tc grid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التأمل في لدرس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ar-AE" sz="26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1785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73D65D3-15A5-4700-83C3-9E94F4BDD83F}"/>
              </a:ext>
            </a:extLst>
          </p:cNvPr>
          <p:cNvSpPr txBox="1"/>
          <p:nvPr/>
        </p:nvSpPr>
        <p:spPr>
          <a:xfrm>
            <a:off x="135340" y="3471591"/>
            <a:ext cx="300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PowerPoint – teams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www.sporcle.com</a:t>
            </a:r>
            <a:endParaRPr lang="ar-AE" sz="1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4FAD5-DAB6-485F-A7AE-4BC57E98BDAC}"/>
              </a:ext>
            </a:extLst>
          </p:cNvPr>
          <p:cNvSpPr txBox="1"/>
          <p:nvPr/>
        </p:nvSpPr>
        <p:spPr>
          <a:xfrm>
            <a:off x="689130" y="2298303"/>
            <a:ext cx="189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Power point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6CE2A-5874-44A6-81A8-4EC9F22C15E1}"/>
              </a:ext>
            </a:extLst>
          </p:cNvPr>
          <p:cNvSpPr txBox="1"/>
          <p:nvPr/>
        </p:nvSpPr>
        <p:spPr>
          <a:xfrm>
            <a:off x="-49667" y="960035"/>
            <a:ext cx="3137035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مثلث باسكال لتفكيك اسس ذات حدين</a:t>
            </a:r>
            <a:endParaRPr lang="ar-BH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مثلث باسكال لتفكيك اسس ذات حدين</a:t>
            </a:r>
            <a:endParaRPr lang="en-US" sz="1400" b="1" kern="1200" dirty="0">
              <a:solidFill>
                <a:schemeClr val="accent2">
                  <a:lumMod val="50000"/>
                </a:scheme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71CBE-32D7-47A1-82C0-6C34354D8103}"/>
              </a:ext>
            </a:extLst>
          </p:cNvPr>
          <p:cNvSpPr txBox="1"/>
          <p:nvPr/>
        </p:nvSpPr>
        <p:spPr>
          <a:xfrm>
            <a:off x="3143441" y="2274587"/>
            <a:ext cx="3454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AE" sz="1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لعبه المتاهة</a:t>
            </a:r>
          </a:p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1C4BF-BD0E-49B3-9D2F-505C2F52C4EF}"/>
              </a:ext>
            </a:extLst>
          </p:cNvPr>
          <p:cNvSpPr txBox="1"/>
          <p:nvPr/>
        </p:nvSpPr>
        <p:spPr>
          <a:xfrm>
            <a:off x="2952205" y="3363869"/>
            <a:ext cx="3625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685800">
              <a:defRPr/>
            </a:pPr>
            <a:r>
              <a:rPr lang="ar-AE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طرح الأسئلة</a:t>
            </a:r>
            <a:r>
              <a:rPr lang="en-US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العصف الذهني - </a:t>
            </a:r>
            <a:r>
              <a:rPr lang="ar-AE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المناقشة والحوار</a:t>
            </a:r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AE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التعلم التعاوني</a:t>
            </a:r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AE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المشكلات</a:t>
            </a:r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التفكير الناقد  </a:t>
            </a:r>
            <a:r>
              <a:rPr lang="ar-AE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defTabSz="685800">
              <a:defRPr/>
            </a:pPr>
            <a:r>
              <a:rPr lang="ar-AE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الملاحظة والاستنتاج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CEA1E-4CC4-4C79-B36C-36395CBED59D}"/>
              </a:ext>
            </a:extLst>
          </p:cNvPr>
          <p:cNvSpPr txBox="1"/>
          <p:nvPr/>
        </p:nvSpPr>
        <p:spPr>
          <a:xfrm>
            <a:off x="7018564" y="1415664"/>
            <a:ext cx="221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defRPr/>
            </a:pPr>
            <a:r>
              <a:rPr lang="ar-AE" sz="2000" dirty="0">
                <a:solidFill>
                  <a:schemeClr val="accent5">
                    <a:lumMod val="75000"/>
                  </a:schemeClr>
                </a:solidFill>
                <a:latin typeface="Arabic Typesetting" panose="03020402040406030203" pitchFamily="66" charset="-78"/>
              </a:rPr>
              <a:t>نظرية ذات الحدين</a:t>
            </a:r>
            <a:endParaRPr lang="en-US" sz="2000" kern="1200" dirty="0">
              <a:solidFill>
                <a:schemeClr val="accent5">
                  <a:lumMod val="75000"/>
                </a:schemeClr>
              </a:solidFill>
              <a:latin typeface="Arabic Typesetting" panose="03020402040406030203" pitchFamily="66" charset="-78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0808BD-9941-4691-B664-3D8265151282}"/>
              </a:ext>
            </a:extLst>
          </p:cNvPr>
          <p:cNvSpPr txBox="1"/>
          <p:nvPr/>
        </p:nvSpPr>
        <p:spPr>
          <a:xfrm>
            <a:off x="8125096" y="467885"/>
            <a:ext cx="142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800" b="1" dirty="0">
                <a:solidFill>
                  <a:schemeClr val="accent1">
                    <a:lumMod val="75000"/>
                  </a:schemeClr>
                </a:solidFill>
              </a:rPr>
              <a:t>اليوم </a:t>
            </a:r>
            <a:r>
              <a:rPr lang="ar-AE" sz="1800" b="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ar-AE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E96913-9F6D-4FCD-A96A-6DCD77594513}"/>
              </a:ext>
            </a:extLst>
          </p:cNvPr>
          <p:cNvSpPr txBox="1"/>
          <p:nvPr/>
        </p:nvSpPr>
        <p:spPr>
          <a:xfrm>
            <a:off x="3303642" y="499202"/>
            <a:ext cx="269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1800" b="1" dirty="0">
                <a:solidFill>
                  <a:schemeClr val="accent5">
                    <a:lumMod val="50000"/>
                  </a:schemeClr>
                </a:solidFill>
              </a:rPr>
              <a:t>الرياضيات</a:t>
            </a:r>
            <a:r>
              <a:rPr lang="ar-AE" sz="1800" b="1" dirty="0">
                <a:solidFill>
                  <a:schemeClr val="accent5">
                    <a:lumMod val="50000"/>
                  </a:schemeClr>
                </a:solidFill>
              </a:rPr>
              <a:t> – الصف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ar-AE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BH" sz="1800" b="1" dirty="0">
                <a:solidFill>
                  <a:schemeClr val="accent5">
                    <a:lumMod val="50000"/>
                  </a:schemeClr>
                </a:solidFill>
              </a:rPr>
              <a:t>11 عام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17247-6DB2-4CDB-BCB9-59613614C9A2}"/>
              </a:ext>
            </a:extLst>
          </p:cNvPr>
          <p:cNvSpPr txBox="1"/>
          <p:nvPr/>
        </p:nvSpPr>
        <p:spPr>
          <a:xfrm>
            <a:off x="1144903" y="475805"/>
            <a:ext cx="95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800" b="1" dirty="0">
                <a:solidFill>
                  <a:schemeClr val="accent1">
                    <a:lumMod val="75000"/>
                  </a:schemeClr>
                </a:solidFill>
              </a:rPr>
              <a:t>التاريخ 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8CCEB-BEF9-4599-B2AB-22DB41A37B7F}"/>
              </a:ext>
            </a:extLst>
          </p:cNvPr>
          <p:cNvSpPr txBox="1"/>
          <p:nvPr/>
        </p:nvSpPr>
        <p:spPr>
          <a:xfrm>
            <a:off x="-216274" y="6481072"/>
            <a:ext cx="68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تسلسل الأهداف والربط بالحياة اليومية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AE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Date Placeholder 10">
            <a:extLst>
              <a:ext uri="{FF2B5EF4-FFF2-40B4-BE49-F238E27FC236}">
                <a16:creationId xmlns:a16="http://schemas.microsoft.com/office/drawing/2014/main" id="{0D00389A-7CDD-4A06-B71C-A186D0EE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18" y="2094054"/>
            <a:ext cx="1243149" cy="365125"/>
          </a:xfrm>
        </p:spPr>
        <p:txBody>
          <a:bodyPr/>
          <a:lstStyle/>
          <a:p>
            <a:fld id="{4136AE20-2819-4673-986C-7AA84B1C9587}" type="datetime5">
              <a:rPr lang="en-US" b="1" smtClean="0"/>
              <a:t>6-Jan-21</a:t>
            </a:fld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2799256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">
            <a:extLst>
              <a:ext uri="{FF2B5EF4-FFF2-40B4-BE49-F238E27FC236}">
                <a16:creationId xmlns:a16="http://schemas.microsoft.com/office/drawing/2014/main" id="{80743A78-A4CC-4948-9AF3-EC97389E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pinner BG">
            <a:extLst>
              <a:ext uri="{FF2B5EF4-FFF2-40B4-BE49-F238E27FC236}">
                <a16:creationId xmlns:a16="http://schemas.microsoft.com/office/drawing/2014/main" id="{3E6CC895-E36A-4692-ACBA-F4ABBFECD834}"/>
              </a:ext>
            </a:extLst>
          </p:cNvPr>
          <p:cNvSpPr/>
          <p:nvPr/>
        </p:nvSpPr>
        <p:spPr>
          <a:xfrm>
            <a:off x="2856000" y="189000"/>
            <a:ext cx="6480000" cy="64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Tekhnologic Logo">
            <a:extLst>
              <a:ext uri="{FF2B5EF4-FFF2-40B4-BE49-F238E27FC236}">
                <a16:creationId xmlns:a16="http://schemas.microsoft.com/office/drawing/2014/main" id="{A3790BD6-4A08-403E-AB9F-2E81336F8353}"/>
              </a:ext>
            </a:extLst>
          </p:cNvPr>
          <p:cNvGrpSpPr/>
          <p:nvPr/>
        </p:nvGrpSpPr>
        <p:grpSpPr>
          <a:xfrm>
            <a:off x="5685616" y="6658600"/>
            <a:ext cx="820768" cy="180000"/>
            <a:chOff x="5464435" y="6630924"/>
            <a:chExt cx="820768" cy="180000"/>
          </a:xfrm>
        </p:grpSpPr>
        <p:pic>
          <p:nvPicPr>
            <p:cNvPr id="3" name="Image">
              <a:extLst>
                <a:ext uri="{FF2B5EF4-FFF2-40B4-BE49-F238E27FC236}">
                  <a16:creationId xmlns:a16="http://schemas.microsoft.com/office/drawing/2014/main" id="{C976358D-0800-4818-B73F-167AC990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4" name="Text">
              <a:extLst>
                <a:ext uri="{FF2B5EF4-FFF2-40B4-BE49-F238E27FC236}">
                  <a16:creationId xmlns:a16="http://schemas.microsoft.com/office/drawing/2014/main" id="{18655347-B1CE-46DF-A3CB-932EC68D4DE9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b="1" cap="none" spc="0" dirty="0">
                  <a:ln w="0"/>
                  <a:solidFill>
                    <a:srgbClr val="3059A2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Spinning Wheel 3">
            <a:extLst>
              <a:ext uri="{FF2B5EF4-FFF2-40B4-BE49-F238E27FC236}">
                <a16:creationId xmlns:a16="http://schemas.microsoft.com/office/drawing/2014/main" id="{BCFBB5B5-0D3A-45EA-A121-6ED66D7BD8B2}"/>
              </a:ext>
            </a:extLst>
          </p:cNvPr>
          <p:cNvGrpSpPr/>
          <p:nvPr/>
        </p:nvGrpSpPr>
        <p:grpSpPr>
          <a:xfrm>
            <a:off x="2377768" y="-91269"/>
            <a:ext cx="6548077" cy="6760650"/>
            <a:chOff x="2374284" y="-93289"/>
            <a:chExt cx="6548077" cy="6760650"/>
          </a:xfrm>
        </p:grpSpPr>
        <p:sp>
          <p:nvSpPr>
            <p:cNvPr id="23" name="Segment 3">
              <a:extLst>
                <a:ext uri="{FF2B5EF4-FFF2-40B4-BE49-F238E27FC236}">
                  <a16:creationId xmlns:a16="http://schemas.microsoft.com/office/drawing/2014/main" id="{736E5A06-03B5-429C-9A9B-1190C64FEBAF}"/>
                </a:ext>
              </a:extLst>
            </p:cNvPr>
            <p:cNvSpPr/>
            <p:nvPr/>
          </p:nvSpPr>
          <p:spPr>
            <a:xfrm rot="19800000">
              <a:off x="2374284" y="956606"/>
              <a:ext cx="4586319" cy="3061410"/>
            </a:xfrm>
            <a:custGeom>
              <a:avLst/>
              <a:gdLst>
                <a:gd name="connsiteX0" fmla="*/ 4586319 w 4586319"/>
                <a:gd name="connsiteY0" fmla="*/ 408752 h 3061410"/>
                <a:gd name="connsiteX1" fmla="*/ 3487764 w 4586319"/>
                <a:gd name="connsiteY1" fmla="*/ 2311505 h 3061410"/>
                <a:gd name="connsiteX2" fmla="*/ 3412331 w 4586319"/>
                <a:gd name="connsiteY2" fmla="*/ 2272887 h 3061410"/>
                <a:gd name="connsiteX3" fmla="*/ 2312118 w 4586319"/>
                <a:gd name="connsiteY3" fmla="*/ 2629020 h 3061410"/>
                <a:gd name="connsiteX4" fmla="*/ 2202894 w 4586319"/>
                <a:gd name="connsiteY4" fmla="*/ 2953836 h 3061410"/>
                <a:gd name="connsiteX5" fmla="*/ 2200063 w 4586319"/>
                <a:gd name="connsiteY5" fmla="*/ 3061410 h 3061410"/>
                <a:gd name="connsiteX6" fmla="*/ 1855 w 4586319"/>
                <a:gd name="connsiteY6" fmla="*/ 3061410 h 3061410"/>
                <a:gd name="connsiteX7" fmla="*/ 0 w 4586319"/>
                <a:gd name="connsiteY7" fmla="*/ 2978339 h 3061410"/>
                <a:gd name="connsiteX8" fmla="*/ 409444 w 4586319"/>
                <a:gd name="connsiteY8" fmla="*/ 1530510 h 3061410"/>
                <a:gd name="connsiteX9" fmla="*/ 4451120 w 4586319"/>
                <a:gd name="connsiteY9" fmla="*/ 335188 h 3061410"/>
                <a:gd name="connsiteX10" fmla="*/ 4586319 w 4586319"/>
                <a:gd name="connsiteY10" fmla="*/ 408752 h 306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6319" h="3061410">
                  <a:moveTo>
                    <a:pt x="4586319" y="408752"/>
                  </a:moveTo>
                  <a:lnTo>
                    <a:pt x="3487764" y="2311505"/>
                  </a:lnTo>
                  <a:lnTo>
                    <a:pt x="3412331" y="2272887"/>
                  </a:lnTo>
                  <a:cubicBezTo>
                    <a:pt x="3013372" y="2093579"/>
                    <a:pt x="2535529" y="2242060"/>
                    <a:pt x="2312118" y="2629020"/>
                  </a:cubicBezTo>
                  <a:cubicBezTo>
                    <a:pt x="2252542" y="2732209"/>
                    <a:pt x="2216698" y="2842588"/>
                    <a:pt x="2202894" y="2953836"/>
                  </a:cubicBezTo>
                  <a:lnTo>
                    <a:pt x="2200063" y="3061410"/>
                  </a:lnTo>
                  <a:lnTo>
                    <a:pt x="1855" y="3061410"/>
                  </a:lnTo>
                  <a:lnTo>
                    <a:pt x="0" y="2978339"/>
                  </a:lnTo>
                  <a:cubicBezTo>
                    <a:pt x="12811" y="2485078"/>
                    <a:pt x="145383" y="1987878"/>
                    <a:pt x="409444" y="1530510"/>
                  </a:cubicBezTo>
                  <a:cubicBezTo>
                    <a:pt x="1228033" y="112672"/>
                    <a:pt x="3009942" y="-402242"/>
                    <a:pt x="4451120" y="335188"/>
                  </a:cubicBezTo>
                  <a:lnTo>
                    <a:pt x="4586319" y="408752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egment 2">
              <a:extLst>
                <a:ext uri="{FF2B5EF4-FFF2-40B4-BE49-F238E27FC236}">
                  <a16:creationId xmlns:a16="http://schemas.microsoft.com/office/drawing/2014/main" id="{5E5D21D9-FEE5-4428-A9FA-2499159002CD}"/>
                </a:ext>
              </a:extLst>
            </p:cNvPr>
            <p:cNvSpPr/>
            <p:nvPr/>
          </p:nvSpPr>
          <p:spPr>
            <a:xfrm rot="19800000">
              <a:off x="3907377" y="3611351"/>
              <a:ext cx="4582421" cy="3056010"/>
            </a:xfrm>
            <a:custGeom>
              <a:avLst/>
              <a:gdLst>
                <a:gd name="connsiteX0" fmla="*/ 2198032 w 4582421"/>
                <a:gd name="connsiteY0" fmla="*/ 0 h 3056010"/>
                <a:gd name="connsiteX1" fmla="*/ 2196570 w 4582421"/>
                <a:gd name="connsiteY1" fmla="*/ 55560 h 3056010"/>
                <a:gd name="connsiteX2" fmla="*/ 2626055 w 4582421"/>
                <a:gd name="connsiteY2" fmla="*/ 742864 h 3056010"/>
                <a:gd name="connsiteX3" fmla="*/ 3436020 w 4582421"/>
                <a:gd name="connsiteY3" fmla="*/ 771157 h 3056010"/>
                <a:gd name="connsiteX4" fmla="*/ 3483405 w 4582421"/>
                <a:gd name="connsiteY4" fmla="*/ 742111 h 3056010"/>
                <a:gd name="connsiteX5" fmla="*/ 4582421 w 4582421"/>
                <a:gd name="connsiteY5" fmla="*/ 2645662 h 3056010"/>
                <a:gd name="connsiteX6" fmla="*/ 4399561 w 4582421"/>
                <a:gd name="connsiteY6" fmla="*/ 2745861 h 3056010"/>
                <a:gd name="connsiteX7" fmla="*/ 1527545 w 4582421"/>
                <a:gd name="connsiteY7" fmla="*/ 2645538 h 3056010"/>
                <a:gd name="connsiteX8" fmla="*/ 4655 w 4582421"/>
                <a:gd name="connsiteY8" fmla="*/ 208461 h 3056010"/>
                <a:gd name="connsiteX9" fmla="*/ 0 w 4582421"/>
                <a:gd name="connsiteY9" fmla="*/ 0 h 3056010"/>
                <a:gd name="connsiteX10" fmla="*/ 2198032 w 4582421"/>
                <a:gd name="connsiteY10" fmla="*/ 0 h 30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2421" h="3056010">
                  <a:moveTo>
                    <a:pt x="2198032" y="0"/>
                  </a:moveTo>
                  <a:lnTo>
                    <a:pt x="2196570" y="55560"/>
                  </a:lnTo>
                  <a:cubicBezTo>
                    <a:pt x="2216099" y="331901"/>
                    <a:pt x="2368082" y="593923"/>
                    <a:pt x="2626055" y="742864"/>
                  </a:cubicBezTo>
                  <a:cubicBezTo>
                    <a:pt x="2884028" y="891805"/>
                    <a:pt x="3186937" y="892415"/>
                    <a:pt x="3436020" y="771157"/>
                  </a:cubicBezTo>
                  <a:lnTo>
                    <a:pt x="3483405" y="742111"/>
                  </a:lnTo>
                  <a:lnTo>
                    <a:pt x="4582421" y="2645662"/>
                  </a:lnTo>
                  <a:lnTo>
                    <a:pt x="4399561" y="2745861"/>
                  </a:lnTo>
                  <a:cubicBezTo>
                    <a:pt x="3516347" y="3175824"/>
                    <a:pt x="2442280" y="3173660"/>
                    <a:pt x="1527545" y="2645538"/>
                  </a:cubicBezTo>
                  <a:cubicBezTo>
                    <a:pt x="612811" y="2117416"/>
                    <a:pt x="73904" y="1188328"/>
                    <a:pt x="4655" y="208461"/>
                  </a:cubicBezTo>
                  <a:lnTo>
                    <a:pt x="0" y="0"/>
                  </a:lnTo>
                  <a:lnTo>
                    <a:pt x="2198032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egment 1">
              <a:extLst>
                <a:ext uri="{FF2B5EF4-FFF2-40B4-BE49-F238E27FC236}">
                  <a16:creationId xmlns:a16="http://schemas.microsoft.com/office/drawing/2014/main" id="{73B5306A-6542-4CC2-8110-AE4C08391A6E}"/>
                </a:ext>
              </a:extLst>
            </p:cNvPr>
            <p:cNvSpPr/>
            <p:nvPr/>
          </p:nvSpPr>
          <p:spPr>
            <a:xfrm rot="19800000">
              <a:off x="6290780" y="-93289"/>
              <a:ext cx="2631581" cy="5298469"/>
            </a:xfrm>
            <a:custGeom>
              <a:avLst/>
              <a:gdLst>
                <a:gd name="connsiteX0" fmla="*/ 1101071 w 2631581"/>
                <a:gd name="connsiteY0" fmla="*/ 0 h 5298469"/>
                <a:gd name="connsiteX1" fmla="*/ 1235450 w 2631581"/>
                <a:gd name="connsiteY1" fmla="*/ 82182 h 5298469"/>
                <a:gd name="connsiteX2" fmla="*/ 2221108 w 2631581"/>
                <a:gd name="connsiteY2" fmla="*/ 4180037 h 5298469"/>
                <a:gd name="connsiteX3" fmla="*/ 1171973 w 2631581"/>
                <a:gd name="connsiteY3" fmla="*/ 5258540 h 5298469"/>
                <a:gd name="connsiteX4" fmla="*/ 1099104 w 2631581"/>
                <a:gd name="connsiteY4" fmla="*/ 5298469 h 5298469"/>
                <a:gd name="connsiteX5" fmla="*/ 0 w 2631581"/>
                <a:gd name="connsiteY5" fmla="*/ 3394766 h 5298469"/>
                <a:gd name="connsiteX6" fmla="*/ 91747 w 2631581"/>
                <a:gd name="connsiteY6" fmla="*/ 3338527 h 5298469"/>
                <a:gd name="connsiteX7" fmla="*/ 318434 w 2631581"/>
                <a:gd name="connsiteY7" fmla="*/ 3081528 h 5298469"/>
                <a:gd name="connsiteX8" fmla="*/ 76747 w 2631581"/>
                <a:gd name="connsiteY8" fmla="*/ 1950649 h 5298469"/>
                <a:gd name="connsiteX9" fmla="*/ 2562 w 2631581"/>
                <a:gd name="connsiteY9" fmla="*/ 1902674 h 5298469"/>
                <a:gd name="connsiteX10" fmla="*/ 1101071 w 2631581"/>
                <a:gd name="connsiteY10" fmla="*/ 0 h 52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1581" h="5298469">
                  <a:moveTo>
                    <a:pt x="1101071" y="0"/>
                  </a:moveTo>
                  <a:lnTo>
                    <a:pt x="1235450" y="82182"/>
                  </a:lnTo>
                  <a:cubicBezTo>
                    <a:pt x="2594672" y="961563"/>
                    <a:pt x="3039698" y="2762199"/>
                    <a:pt x="2221108" y="4180037"/>
                  </a:cubicBezTo>
                  <a:cubicBezTo>
                    <a:pt x="1957047" y="4637405"/>
                    <a:pt x="1592745" y="5000815"/>
                    <a:pt x="1171973" y="5258540"/>
                  </a:cubicBezTo>
                  <a:lnTo>
                    <a:pt x="1099104" y="5298469"/>
                  </a:lnTo>
                  <a:lnTo>
                    <a:pt x="0" y="3394766"/>
                  </a:lnTo>
                  <a:lnTo>
                    <a:pt x="91747" y="3338527"/>
                  </a:lnTo>
                  <a:cubicBezTo>
                    <a:pt x="181188" y="3270948"/>
                    <a:pt x="258857" y="3184717"/>
                    <a:pt x="318434" y="3081528"/>
                  </a:cubicBezTo>
                  <a:cubicBezTo>
                    <a:pt x="541845" y="2694568"/>
                    <a:pt x="431512" y="2206504"/>
                    <a:pt x="76747" y="1950649"/>
                  </a:cubicBezTo>
                  <a:lnTo>
                    <a:pt x="2562" y="1902674"/>
                  </a:lnTo>
                  <a:lnTo>
                    <a:pt x="1101071" y="0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196000" y="2529000"/>
            <a:ext cx="1800000" cy="1800000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927" y="131180"/>
            <a:ext cx="6388528" cy="1596177"/>
          </a:xfrm>
        </p:spPr>
        <p:txBody>
          <a:bodyPr>
            <a:normAutofit/>
          </a:bodyPr>
          <a:lstStyle/>
          <a:p>
            <a:pPr algn="r"/>
            <a:r>
              <a:rPr lang="ar-BH" u="sng" dirty="0">
                <a:cs typeface="DecoType Naskh Variants" panose="02010400000000000000" pitchFamily="2" charset="-78"/>
              </a:rPr>
              <a:t>معاملات بخلاف 1 : </a:t>
            </a:r>
            <a:endParaRPr lang="en-US" u="sng" dirty="0">
              <a:solidFill>
                <a:schemeClr val="tx2"/>
              </a:solidFill>
              <a:cs typeface="DecoType Naskh Variants" panose="0201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212" y="1099764"/>
                <a:ext cx="2868670" cy="681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BH" sz="3200" i="1" dirty="0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فكك</m:t>
                        </m:r>
                        <m:r>
                          <m:rPr>
                            <m:nor/>
                          </m:rPr>
                          <a:rPr lang="ar-BH" sz="3200" dirty="0">
                            <a:cs typeface="DecoType Naskh Variants" panose="02010400000000000000" pitchFamily="2" charset="-78"/>
                          </a:rPr>
                          <m:t>ِ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r-BH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BH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ar-BH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                          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2" y="1099764"/>
                <a:ext cx="2868670" cy="681149"/>
              </a:xfrm>
              <a:prstGeom prst="rect">
                <a:avLst/>
              </a:prstGeom>
              <a:blipFill>
                <a:blip r:embed="rId2"/>
                <a:stretch>
                  <a:fillRect r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FDF852-2260-471D-A511-8DCD1D780B38}"/>
                  </a:ext>
                </a:extLst>
              </p:cNvPr>
              <p:cNvSpPr txBox="1"/>
              <p:nvPr/>
            </p:nvSpPr>
            <p:spPr>
              <a:xfrm>
                <a:off x="0" y="1899669"/>
                <a:ext cx="11873239" cy="25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ar-BH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    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ar-BH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ar-BH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     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ar-BH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     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bPr>
                        <m:e>
                          <m:r>
                            <a:rPr lang="ar-BH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</m:t>
                      </m:r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+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bPr>
                      <m:e>
                        <m:r>
                          <a:rPr lang="ar-BH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Akhbar MT" pitchFamily="2" charset="-78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   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bPr>
                      <m:e>
                        <m:r>
                          <a:rPr lang="ar-BH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0000"/>
                  </a:solidFill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rgbClr val="FF0000"/>
                  </a:solidFill>
                  <a:cs typeface="Akhbar MT" pitchFamily="2" charset="-78"/>
                </a:endParaRPr>
              </a:p>
              <a:p>
                <a:pPr algn="r">
                  <a:lnSpc>
                    <a:spcPct val="150000"/>
                  </a:lnSpc>
                </a:pPr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FDF852-2260-471D-A511-8DCD1D780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99669"/>
                <a:ext cx="11873239" cy="2597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C2A133-16D2-440B-9CE8-553F6DFB5DB7}"/>
                  </a:ext>
                </a:extLst>
              </p:cNvPr>
              <p:cNvSpPr txBox="1"/>
              <p:nvPr/>
            </p:nvSpPr>
            <p:spPr>
              <a:xfrm>
                <a:off x="942057" y="1878090"/>
                <a:ext cx="11048998" cy="200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(3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(3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r>
                      <a:rPr lang="en-US" sz="2800" b="0" i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rgbClr val="008080"/>
                  </a:solidFill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C2A133-16D2-440B-9CE8-553F6DFB5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57" y="1878090"/>
                <a:ext cx="11048998" cy="2008242"/>
              </a:xfrm>
              <a:prstGeom prst="rect">
                <a:avLst/>
              </a:prstGeom>
              <a:blipFill>
                <a:blip r:embed="rId4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07F7-4BCB-40B7-BC1F-049A6A32477A}"/>
                  </a:ext>
                </a:extLst>
              </p:cNvPr>
              <p:cNvSpPr txBox="1"/>
              <p:nvPr/>
            </p:nvSpPr>
            <p:spPr>
              <a:xfrm>
                <a:off x="1774600" y="1868797"/>
                <a:ext cx="11873238" cy="133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khbar MT" pitchFamily="2" charset="-78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r>
                      <a:rPr lang="en-US" sz="2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                       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khbar MT" pitchFamily="2" charset="-78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khbar MT" pitchFamily="2" charset="-7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khbar MT" pitchFamily="2" charset="-78"/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</m:sup>
                    </m:sSup>
                  </m:oMath>
                </a14:m>
                <a:endParaRPr lang="ar-BH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07F7-4BCB-40B7-BC1F-049A6A32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600" y="1868797"/>
                <a:ext cx="11873238" cy="1337867"/>
              </a:xfrm>
              <a:prstGeom prst="rect">
                <a:avLst/>
              </a:prstGeom>
              <a:blipFill>
                <a:blip r:embed="rId5"/>
                <a:stretch>
                  <a:fillRect b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2B2921-CED6-4E5C-9270-8B7090527080}"/>
                  </a:ext>
                </a:extLst>
              </p:cNvPr>
              <p:cNvSpPr/>
              <p:nvPr/>
            </p:nvSpPr>
            <p:spPr>
              <a:xfrm>
                <a:off x="529937" y="4518947"/>
                <a:ext cx="11199518" cy="839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243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810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1080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720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240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𝑥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32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ar-BH" sz="3600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2B2921-CED6-4E5C-9270-8B7090527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7" y="4518947"/>
                <a:ext cx="11199518" cy="839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5BFBD69-A3E5-461A-AE69-0A3A1076A8B2}"/>
              </a:ext>
            </a:extLst>
          </p:cNvPr>
          <p:cNvSpPr txBox="1"/>
          <p:nvPr/>
        </p:nvSpPr>
        <p:spPr>
          <a:xfrm>
            <a:off x="7513982" y="6462595"/>
            <a:ext cx="467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استخدام نظرية ذات الحدين </a:t>
            </a:r>
            <a:r>
              <a:rPr lang="ar-BH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لتفكيك أسس ذوات الحدين</a:t>
            </a:r>
            <a:r>
              <a:rPr lang="ar-AE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.</a:t>
            </a:r>
            <a:endParaRPr lang="ar-AE" sz="2000" dirty="0">
              <a:solidFill>
                <a:schemeClr val="bg2">
                  <a:lumMod val="25000"/>
                </a:schemeClr>
              </a:solidFill>
              <a:cs typeface="DecoType Naskh Special" panose="02010000000000000000" pitchFamily="2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8AE22D-8C5B-4195-A53A-C23D9A77C781}"/>
              </a:ext>
            </a:extLst>
          </p:cNvPr>
          <p:cNvCxnSpPr>
            <a:cxnSpLocks/>
          </p:cNvCxnSpPr>
          <p:nvPr/>
        </p:nvCxnSpPr>
        <p:spPr>
          <a:xfrm flipH="1">
            <a:off x="8163339" y="6438092"/>
            <a:ext cx="4028660" cy="12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0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552" y="968442"/>
            <a:ext cx="10254496" cy="544361"/>
          </a:xfrm>
        </p:spPr>
        <p:txBody>
          <a:bodyPr>
            <a:normAutofit fontScale="90000"/>
          </a:bodyPr>
          <a:lstStyle/>
          <a:p>
            <a:pPr algn="r"/>
            <a:r>
              <a:rPr lang="ar-BH" sz="4000" dirty="0">
                <a:solidFill>
                  <a:srgbClr val="FF0000"/>
                </a:solidFill>
                <a:cs typeface="DecoType Naskh Variants" panose="02010400000000000000" pitchFamily="2" charset="-78"/>
              </a:rPr>
              <a:t>في بعض الأحيان نحتاج إلى إيجاد حد واحد فقط في مفكوك ذات الحدين ،</a:t>
            </a:r>
            <a:br>
              <a:rPr lang="ar-BH" sz="4000" dirty="0">
                <a:solidFill>
                  <a:srgbClr val="FF0000"/>
                </a:solidFill>
                <a:cs typeface="DecoType Naskh Variants" panose="02010400000000000000" pitchFamily="2" charset="-78"/>
              </a:rPr>
            </a:br>
            <a:r>
              <a:rPr lang="ar-BH" sz="4000" dirty="0">
                <a:solidFill>
                  <a:srgbClr val="FF0000"/>
                </a:solidFill>
                <a:cs typeface="DecoType Naskh Variants" panose="02010400000000000000" pitchFamily="2" charset="-78"/>
              </a:rPr>
              <a:t>وذلك من خلال استخدام صيغة حاصل الجمع من أجل نظرية ذات الحدين </a:t>
            </a:r>
            <a:r>
              <a:rPr lang="en-US" sz="4000" dirty="0">
                <a:solidFill>
                  <a:srgbClr val="FF0000"/>
                </a:solidFill>
                <a:cs typeface="DecoType Naskh Variants" panose="02010400000000000000" pitchFamily="2" charset="-78"/>
              </a:rPr>
              <a:t> </a:t>
            </a:r>
            <a:r>
              <a:rPr lang="ar-BH" sz="4000" dirty="0">
                <a:solidFill>
                  <a:srgbClr val="FF0000"/>
                </a:solidFill>
                <a:cs typeface="DecoType Naskh Variants" panose="02010400000000000000" pitchFamily="2" charset="-78"/>
              </a:rPr>
              <a:t> </a:t>
            </a:r>
            <a:endParaRPr lang="en-US" sz="4000" dirty="0">
              <a:solidFill>
                <a:srgbClr val="FF0000"/>
              </a:solidFill>
              <a:cs typeface="DecoType Naskh Variants" panose="0201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101274" y="2705396"/>
                <a:ext cx="10254496" cy="5443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2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cap="all" baseline="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rtl="1">
                  <a:lnSpc>
                    <a:spcPct val="110000"/>
                  </a:lnSpc>
                </a:pPr>
                <a:r>
                  <a:rPr lang="ar-BH" dirty="0">
                    <a:solidFill>
                      <a:schemeClr val="tx2"/>
                    </a:solidFill>
                    <a:cs typeface="DecoType Naskh Variants" panose="02010400000000000000" pitchFamily="2" charset="-78"/>
                  </a:rPr>
                  <a:t>أوجدي الحد السادس  من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BH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)</m:t>
                        </m:r>
                      </m:e>
                      <m:sup>
                        <m:r>
                          <a:rPr lang="ar-BH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10</m:t>
                        </m:r>
                      </m:sup>
                    </m:sSup>
                  </m:oMath>
                </a14:m>
                <a:endParaRPr lang="en-US" dirty="0">
                  <a:solidFill>
                    <a:schemeClr val="tx2"/>
                  </a:solidFill>
                  <a:cs typeface="DecoType Naskh Variants" panose="02010400000000000000" pitchFamily="2" charset="-78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74" y="2705396"/>
                <a:ext cx="10254496" cy="544361"/>
              </a:xfrm>
              <a:prstGeom prst="rect">
                <a:avLst/>
              </a:prstGeom>
              <a:blipFill>
                <a:blip r:embed="rId2"/>
                <a:stretch>
                  <a:fillRect t="-13483" r="-1367" b="-37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BE2C59B-DC48-4B5B-92E8-CDA768544487}"/>
              </a:ext>
            </a:extLst>
          </p:cNvPr>
          <p:cNvSpPr txBox="1"/>
          <p:nvPr/>
        </p:nvSpPr>
        <p:spPr>
          <a:xfrm>
            <a:off x="6228522" y="6462595"/>
            <a:ext cx="5963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استخدام نظرية ذات الحدين لكتابة وإيجاد معاملات حدود معينة في التعابير ذات الحدين .</a:t>
            </a:r>
            <a:endParaRPr lang="ar-AE" sz="2000" dirty="0">
              <a:solidFill>
                <a:schemeClr val="bg2">
                  <a:lumMod val="25000"/>
                </a:schemeClr>
              </a:solidFill>
              <a:cs typeface="DecoType Naskh Special" panose="02010000000000000000" pitchFamily="2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8ABEED-78A5-4D64-BE90-7E9594A23BF6}"/>
              </a:ext>
            </a:extLst>
          </p:cNvPr>
          <p:cNvCxnSpPr>
            <a:cxnSpLocks/>
          </p:cNvCxnSpPr>
          <p:nvPr/>
        </p:nvCxnSpPr>
        <p:spPr>
          <a:xfrm flipH="1">
            <a:off x="6400800" y="6454998"/>
            <a:ext cx="57912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394D6EA-A4DA-410F-8D0E-D1AB1B2A6388}"/>
              </a:ext>
            </a:extLst>
          </p:cNvPr>
          <p:cNvSpPr txBox="1">
            <a:spLocks/>
          </p:cNvSpPr>
          <p:nvPr/>
        </p:nvSpPr>
        <p:spPr>
          <a:xfrm>
            <a:off x="6920345" y="1689815"/>
            <a:ext cx="4809110" cy="9267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r>
              <a:rPr lang="ar-BH" u="sng" dirty="0">
                <a:cs typeface="DecoType Naskh Variants" panose="02010400000000000000" pitchFamily="2" charset="-78"/>
              </a:rPr>
              <a:t>تحديد حد واحد :</a:t>
            </a:r>
            <a:endParaRPr lang="en-US" u="sng" dirty="0">
              <a:cs typeface="DecoType Naskh Variants" panose="0201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CA885D86-8F21-47CB-9434-E2A36AE393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255" y="3112191"/>
                <a:ext cx="6234545" cy="273470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cap="all" baseline="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rtl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𝑐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10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DecoType Naskh Variants" panose="02010400000000000000" pitchFamily="2" charset="-78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10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10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5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!(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10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5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)!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10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5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  <a:cs typeface="DecoType Naskh Variants" panose="02010400000000000000" pitchFamily="2" charset="-78"/>
                </a:endParaRPr>
              </a:p>
              <a:p>
                <a:pPr algn="l" rtl="1">
                  <a:lnSpc>
                    <a:spcPct val="150000"/>
                  </a:lnSpc>
                </a:pPr>
                <a:r>
                  <a:rPr lang="en-US" sz="2800" b="0" dirty="0">
                    <a:solidFill>
                      <a:srgbClr val="C00000"/>
                    </a:solidFill>
                    <a:cs typeface="DecoType Naskh Variants" panose="02010400000000000000" pitchFamily="2" charset="-78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coType Naskh Variants" panose="02010400000000000000" pitchFamily="2" charset="-78"/>
                      </a:rPr>
                      <m:t>=</m:t>
                    </m:r>
                    <m:r>
                      <a:rPr lang="en-US" sz="3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DecoType Naskh Variants" panose="02010400000000000000" pitchFamily="2" charset="-78"/>
                      </a:rPr>
                      <m:t>252</m:t>
                    </m:r>
                    <m:sSup>
                      <m:sSupPr>
                        <m:ctrlPr>
                          <a:rPr lang="en-US" sz="3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</m:ctrlPr>
                      </m:sSupPr>
                      <m:e>
                        <m:r>
                          <a:rPr lang="en-US" sz="3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𝑐</m:t>
                        </m:r>
                      </m:e>
                      <m:sup>
                        <m:r>
                          <a:rPr lang="en-US" sz="3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3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</m:ctrlPr>
                      </m:sSupPr>
                      <m:e>
                        <m:r>
                          <a:rPr lang="en-US" sz="3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𝑑</m:t>
                        </m:r>
                      </m:e>
                      <m:sup>
                        <m:r>
                          <a:rPr lang="en-US" sz="3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5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C00000"/>
                  </a:solidFill>
                  <a:cs typeface="DecoType Naskh Variants" panose="02010400000000000000" pitchFamily="2" charset="-78"/>
                </a:endParaRP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CA885D86-8F21-47CB-9434-E2A36AE39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5" y="3112191"/>
                <a:ext cx="6234545" cy="2734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AD91998-4530-475C-8A1D-449206DAB1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327" y="1011106"/>
                <a:ext cx="2968892" cy="148740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cap="all" baseline="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 rtl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DecoType Naskh Variants" panose="02010400000000000000" pitchFamily="2" charset="-7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!(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)!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DecoType Naskh Variants" panose="02010400000000000000" pitchFamily="2" charset="-78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cs typeface="DecoType Naskh Variants" panose="02010400000000000000" pitchFamily="2" charset="-78"/>
                </a:endParaRPr>
              </a:p>
              <a:p>
                <a:pPr algn="l" rtl="1">
                  <a:lnSpc>
                    <a:spcPct val="150000"/>
                  </a:lnSpc>
                </a:pPr>
                <a:r>
                  <a:rPr lang="en-US" sz="2000" b="0" dirty="0">
                    <a:solidFill>
                      <a:schemeClr val="tx1"/>
                    </a:solidFill>
                    <a:cs typeface="DecoType Naskh Variants" panose="02010400000000000000" pitchFamily="2" charset="-78"/>
                  </a:rPr>
                  <a:t>              </a:t>
                </a:r>
                <a:endParaRPr lang="en-US" sz="2000" dirty="0">
                  <a:solidFill>
                    <a:schemeClr val="tx1"/>
                  </a:solidFill>
                  <a:cs typeface="DecoType Naskh Variants" panose="02010400000000000000" pitchFamily="2" charset="-78"/>
                </a:endParaRP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AD91998-4530-475C-8A1D-449206DAB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7" y="1011106"/>
                <a:ext cx="2968892" cy="1487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01E9873-397F-4A49-9B9E-5E639222B5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6473" y="4740306"/>
                <a:ext cx="3879271" cy="151659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cap="all" baseline="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rt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DecoType Naskh Variants" panose="020104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DecoType Naskh Variants" panose="02010400000000000000" pitchFamily="2" charset="-78"/>
                              </a:rPr>
                              <m:t>10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DecoType Naskh Variants" panose="02010400000000000000" pitchFamily="2" charset="-78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DecoType Naskh Variants" panose="02010400000000000000" pitchFamily="2" charset="-78"/>
                              </a:rPr>
                              <m:t>5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10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5</m:t>
                        </m:r>
                      </m:sup>
                    </m:sSup>
                  </m:oMath>
                </a14:m>
                <a:r>
                  <a:rPr lang="ar-BH" sz="2800" i="1" dirty="0">
                    <a:latin typeface="Cambria Math" panose="02040503050406030204" pitchFamily="18" charset="0"/>
                    <a:cs typeface="DecoType Naskh Variants" panose="02010400000000000000" pitchFamily="2" charset="-78"/>
                  </a:rPr>
                  <a:t>حل آخر</a:t>
                </a:r>
                <a:endParaRPr lang="en-US" sz="2800" i="1" dirty="0">
                  <a:latin typeface="Cambria Math" panose="02040503050406030204" pitchFamily="18" charset="0"/>
                  <a:cs typeface="DecoType Naskh Variants" panose="02010400000000000000" pitchFamily="2" charset="-78"/>
                </a:endParaRPr>
              </a:p>
              <a:p>
                <a:pPr rtl="1">
                  <a:lnSpc>
                    <a:spcPct val="100000"/>
                  </a:lnSpc>
                </a:pPr>
                <a:r>
                  <a:rPr lang="ar-BH" sz="2800" dirty="0">
                    <a:cs typeface="DecoType Naskh Variants" panose="02010400000000000000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DecoType Naskh Variants" panose="02010400000000000000" pitchFamily="2" charset="-78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DecoType Naskh Variants" panose="02010400000000000000" pitchFamily="2" charset="-78"/>
                      </a:rPr>
                      <m:t>252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5</m:t>
                        </m:r>
                      </m:sup>
                    </m:sSup>
                  </m:oMath>
                </a14:m>
                <a:r>
                  <a:rPr lang="ar-BH" sz="2800" i="1" dirty="0">
                    <a:latin typeface="Cambria Math" panose="02040503050406030204" pitchFamily="18" charset="0"/>
                    <a:cs typeface="DecoType Naskh Variants" panose="02010400000000000000" pitchFamily="2" charset="-78"/>
                  </a:rPr>
                  <a:t>  </a:t>
                </a:r>
                <a:endParaRPr lang="en-US" sz="2800" i="1" dirty="0">
                  <a:latin typeface="Cambria Math" panose="02040503050406030204" pitchFamily="18" charset="0"/>
                  <a:cs typeface="DecoType Naskh Variants" panose="02010400000000000000" pitchFamily="2" charset="-78"/>
                </a:endParaRP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01E9873-397F-4A49-9B9E-5E639222B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73" y="4740306"/>
                <a:ext cx="3879271" cy="1516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3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A8B352-4408-46A0-9E99-92DD94B7229E}"/>
              </a:ext>
            </a:extLst>
          </p:cNvPr>
          <p:cNvSpPr txBox="1"/>
          <p:nvPr/>
        </p:nvSpPr>
        <p:spPr>
          <a:xfrm>
            <a:off x="6228522" y="6462595"/>
            <a:ext cx="5963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rgbClr val="005654"/>
                </a:solidFill>
                <a:cs typeface="DecoType Naskh Variants" panose="02010400000000000000" pitchFamily="2" charset="-78"/>
              </a:rPr>
              <a:t>استخدام نظرية ذات الحدين لكتابة وإيجاد معاملات حدود معينة في التعابير ذات الحدين .</a:t>
            </a:r>
            <a:endParaRPr lang="ar-AE" sz="2000" dirty="0">
              <a:solidFill>
                <a:schemeClr val="bg2">
                  <a:lumMod val="25000"/>
                </a:schemeClr>
              </a:solidFill>
              <a:cs typeface="DecoType Naskh Special" panose="020100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FD4400-5C7F-4CA7-92F6-F5ECD9A50319}"/>
              </a:ext>
            </a:extLst>
          </p:cNvPr>
          <p:cNvCxnSpPr>
            <a:cxnSpLocks/>
          </p:cNvCxnSpPr>
          <p:nvPr/>
        </p:nvCxnSpPr>
        <p:spPr>
          <a:xfrm flipH="1">
            <a:off x="6400800" y="6454998"/>
            <a:ext cx="57912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31B5AF0-27DF-4E82-BF8F-A06F9349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00" y="1764839"/>
            <a:ext cx="9131444" cy="32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0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963" y="1131570"/>
            <a:ext cx="9500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/>
              <a:t>BEGIN</a:t>
            </a:r>
            <a:endParaRPr lang="ar-AE" dirty="0"/>
          </a:p>
        </p:txBody>
      </p:sp>
      <p:sp>
        <p:nvSpPr>
          <p:cNvPr id="4" name="TextBox 3"/>
          <p:cNvSpPr txBox="1"/>
          <p:nvPr/>
        </p:nvSpPr>
        <p:spPr>
          <a:xfrm>
            <a:off x="10003948" y="1118354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dirty="0"/>
              <a:t>END</a:t>
            </a:r>
            <a:endParaRPr lang="ar-AE" dirty="0"/>
          </a:p>
        </p:txBody>
      </p:sp>
      <p:sp>
        <p:nvSpPr>
          <p:cNvPr id="5" name="Rectangle 4"/>
          <p:cNvSpPr/>
          <p:nvPr/>
        </p:nvSpPr>
        <p:spPr>
          <a:xfrm>
            <a:off x="1357968" y="1020211"/>
            <a:ext cx="1532906" cy="65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/>
          <p:cNvSpPr/>
          <p:nvPr/>
        </p:nvSpPr>
        <p:spPr>
          <a:xfrm>
            <a:off x="2883877" y="1131570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Rectangle 6"/>
          <p:cNvSpPr/>
          <p:nvPr/>
        </p:nvSpPr>
        <p:spPr>
          <a:xfrm>
            <a:off x="5633676" y="1131570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8367498" y="1131570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Rectangle 8"/>
          <p:cNvSpPr/>
          <p:nvPr/>
        </p:nvSpPr>
        <p:spPr>
          <a:xfrm rot="5400000">
            <a:off x="1621641" y="194441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Rectangle 9"/>
          <p:cNvSpPr/>
          <p:nvPr/>
        </p:nvSpPr>
        <p:spPr>
          <a:xfrm>
            <a:off x="1343900" y="2663094"/>
            <a:ext cx="1538465" cy="662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Rectangle 10"/>
          <p:cNvSpPr/>
          <p:nvPr/>
        </p:nvSpPr>
        <p:spPr>
          <a:xfrm rot="5400000">
            <a:off x="1621641" y="359033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Rectangle 11"/>
          <p:cNvSpPr/>
          <p:nvPr/>
        </p:nvSpPr>
        <p:spPr>
          <a:xfrm>
            <a:off x="1343900" y="4303884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Rectangle 12"/>
          <p:cNvSpPr/>
          <p:nvPr/>
        </p:nvSpPr>
        <p:spPr>
          <a:xfrm rot="5400000">
            <a:off x="1621641" y="523625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Rectangle 13"/>
          <p:cNvSpPr/>
          <p:nvPr/>
        </p:nvSpPr>
        <p:spPr>
          <a:xfrm>
            <a:off x="1343899" y="5954999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Rectangle 14"/>
          <p:cNvSpPr/>
          <p:nvPr/>
        </p:nvSpPr>
        <p:spPr>
          <a:xfrm rot="5400000">
            <a:off x="4346299" y="1927226"/>
            <a:ext cx="1017174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Rectangle 15"/>
          <p:cNvSpPr/>
          <p:nvPr/>
        </p:nvSpPr>
        <p:spPr>
          <a:xfrm rot="5400000">
            <a:off x="4363396" y="359033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Rectangle 16"/>
          <p:cNvSpPr/>
          <p:nvPr/>
        </p:nvSpPr>
        <p:spPr>
          <a:xfrm>
            <a:off x="4099723" y="4303884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Rectangle 17"/>
          <p:cNvSpPr/>
          <p:nvPr/>
        </p:nvSpPr>
        <p:spPr>
          <a:xfrm rot="5400000">
            <a:off x="4363396" y="523625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Rectangle 18"/>
          <p:cNvSpPr/>
          <p:nvPr/>
        </p:nvSpPr>
        <p:spPr>
          <a:xfrm>
            <a:off x="4099721" y="5954999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Rectangle 19"/>
          <p:cNvSpPr/>
          <p:nvPr/>
        </p:nvSpPr>
        <p:spPr>
          <a:xfrm rot="5400000">
            <a:off x="7121240" y="191012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Rectangle 20"/>
          <p:cNvSpPr/>
          <p:nvPr/>
        </p:nvSpPr>
        <p:spPr>
          <a:xfrm rot="5400000">
            <a:off x="7109810" y="3578909"/>
            <a:ext cx="100584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Rectangle 21"/>
          <p:cNvSpPr/>
          <p:nvPr/>
        </p:nvSpPr>
        <p:spPr>
          <a:xfrm>
            <a:off x="6857566" y="4303884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3" name="Rectangle 22"/>
          <p:cNvSpPr/>
          <p:nvPr/>
        </p:nvSpPr>
        <p:spPr>
          <a:xfrm rot="5400000">
            <a:off x="7121240" y="523625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4" name="Rectangle 23"/>
          <p:cNvSpPr/>
          <p:nvPr/>
        </p:nvSpPr>
        <p:spPr>
          <a:xfrm>
            <a:off x="6857565" y="5954999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Rectangle 24"/>
          <p:cNvSpPr/>
          <p:nvPr/>
        </p:nvSpPr>
        <p:spPr>
          <a:xfrm rot="5400000">
            <a:off x="9874688" y="191012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Rectangle 25"/>
          <p:cNvSpPr/>
          <p:nvPr/>
        </p:nvSpPr>
        <p:spPr>
          <a:xfrm rot="5400000">
            <a:off x="9857543" y="3573194"/>
            <a:ext cx="101727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Rectangle 26"/>
          <p:cNvSpPr/>
          <p:nvPr/>
        </p:nvSpPr>
        <p:spPr>
          <a:xfrm>
            <a:off x="9611015" y="4303884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Rectangle 27"/>
          <p:cNvSpPr/>
          <p:nvPr/>
        </p:nvSpPr>
        <p:spPr>
          <a:xfrm rot="5400000">
            <a:off x="9874688" y="523625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Rectangle 28"/>
          <p:cNvSpPr/>
          <p:nvPr/>
        </p:nvSpPr>
        <p:spPr>
          <a:xfrm>
            <a:off x="9611014" y="5954999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Rectangle 29"/>
          <p:cNvSpPr/>
          <p:nvPr/>
        </p:nvSpPr>
        <p:spPr>
          <a:xfrm>
            <a:off x="2883877" y="283285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1" name="Rectangle 30"/>
          <p:cNvSpPr/>
          <p:nvPr/>
        </p:nvSpPr>
        <p:spPr>
          <a:xfrm>
            <a:off x="5633676" y="280999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2" name="Rectangle 31"/>
          <p:cNvSpPr/>
          <p:nvPr/>
        </p:nvSpPr>
        <p:spPr>
          <a:xfrm>
            <a:off x="8381565" y="280999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3" name="Rectangle 32"/>
          <p:cNvSpPr/>
          <p:nvPr/>
        </p:nvSpPr>
        <p:spPr>
          <a:xfrm>
            <a:off x="2883877" y="445591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Rectangle 33"/>
          <p:cNvSpPr/>
          <p:nvPr/>
        </p:nvSpPr>
        <p:spPr>
          <a:xfrm>
            <a:off x="5647744" y="445591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5" name="Rectangle 34"/>
          <p:cNvSpPr/>
          <p:nvPr/>
        </p:nvSpPr>
        <p:spPr>
          <a:xfrm>
            <a:off x="8395633" y="445591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6" name="Rectangle 35"/>
          <p:cNvSpPr/>
          <p:nvPr/>
        </p:nvSpPr>
        <p:spPr>
          <a:xfrm>
            <a:off x="2883877" y="611326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Rectangle 36"/>
          <p:cNvSpPr/>
          <p:nvPr/>
        </p:nvSpPr>
        <p:spPr>
          <a:xfrm>
            <a:off x="5647744" y="611326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8" name="Rectangle 37"/>
          <p:cNvSpPr/>
          <p:nvPr/>
        </p:nvSpPr>
        <p:spPr>
          <a:xfrm>
            <a:off x="8395633" y="611326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9" name="TextBox 38"/>
          <p:cNvSpPr txBox="1"/>
          <p:nvPr/>
        </p:nvSpPr>
        <p:spPr>
          <a:xfrm>
            <a:off x="1591599" y="1033494"/>
            <a:ext cx="883575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الخامس</a:t>
            </a:r>
          </a:p>
          <a:p>
            <a:r>
              <a:rPr lang="en-US" sz="1600" dirty="0"/>
              <a:t>(x-2)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611881" y="2725133"/>
            <a:ext cx="936475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الثالث</a:t>
            </a:r>
          </a:p>
          <a:p>
            <a:r>
              <a:rPr lang="en-US" sz="1600" dirty="0"/>
              <a:t>(4m+1)</a:t>
            </a:r>
            <a:r>
              <a:rPr lang="en-US" sz="1600" baseline="30000" dirty="0"/>
              <a:t>8</a:t>
            </a:r>
            <a:endParaRPr lang="ar-AE" sz="1600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1828447" y="1965039"/>
            <a:ext cx="654345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3360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76178" y="4346798"/>
            <a:ext cx="1031051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الثامن</a:t>
            </a:r>
          </a:p>
          <a:p>
            <a:r>
              <a:rPr lang="en-US" sz="1600" dirty="0"/>
              <a:t>(x + 3y)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1698243" y="3688706"/>
            <a:ext cx="835485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114688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53840" y="2871103"/>
            <a:ext cx="822661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114699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8298" y="1166084"/>
            <a:ext cx="538930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330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1669357" y="5350015"/>
            <a:ext cx="944489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262,440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79454" y="4486692"/>
            <a:ext cx="761747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26244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19735" y="5982683"/>
            <a:ext cx="978152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السادس</a:t>
            </a:r>
          </a:p>
          <a:p>
            <a:r>
              <a:rPr lang="en-US" sz="1600" dirty="0"/>
              <a:t>(2c - d)</a:t>
            </a:r>
            <a:r>
              <a:rPr lang="en-US" sz="1600" baseline="30000" dirty="0"/>
              <a:t>12</a:t>
            </a:r>
            <a:endParaRPr lang="ar-AE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2948480" y="6125977"/>
            <a:ext cx="896399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-101376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92609" y="5992830"/>
            <a:ext cx="1057884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pPr algn="r" rtl="1"/>
            <a:r>
              <a:rPr lang="ar-AE" sz="1600" dirty="0">
                <a:cs typeface="Akhbar MT" pitchFamily="2" charset="-78"/>
              </a:rPr>
              <a:t>حد </a:t>
            </a:r>
            <a:r>
              <a:rPr lang="en-US" sz="1600" dirty="0">
                <a:cs typeface="Akhbar MT" pitchFamily="2" charset="-78"/>
              </a:rPr>
              <a:t>x</a:t>
            </a:r>
            <a:r>
              <a:rPr lang="en-US" sz="1600" baseline="30000" dirty="0">
                <a:cs typeface="Akhbar MT" pitchFamily="2" charset="-78"/>
              </a:rPr>
              <a:t>2</a:t>
            </a:r>
            <a:r>
              <a:rPr lang="en-US" sz="1600" dirty="0">
                <a:cs typeface="Akhbar MT" pitchFamily="2" charset="-78"/>
              </a:rPr>
              <a:t>y</a:t>
            </a:r>
            <a:r>
              <a:rPr lang="en-US" sz="1600" baseline="30000" dirty="0">
                <a:cs typeface="Akhbar MT" pitchFamily="2" charset="-78"/>
              </a:rPr>
              <a:t>5</a:t>
            </a:r>
            <a:endParaRPr lang="ar-AE" sz="1600" baseline="30000" dirty="0">
              <a:cs typeface="Akhbar MT" pitchFamily="2" charset="-78"/>
            </a:endParaRPr>
          </a:p>
          <a:p>
            <a:r>
              <a:rPr lang="en-US" sz="1600" dirty="0"/>
              <a:t>(x + 4y)</a:t>
            </a:r>
            <a:r>
              <a:rPr lang="en-US" sz="1600" baseline="30000" dirty="0"/>
              <a:t>7</a:t>
            </a:r>
            <a:endParaRPr lang="ar-AE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5979553" y="6138799"/>
            <a:ext cx="409086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65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4509365" y="5299085"/>
            <a:ext cx="739305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21504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50543" y="4304577"/>
            <a:ext cx="1160895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الخامس</a:t>
            </a:r>
          </a:p>
          <a:p>
            <a:r>
              <a:rPr lang="en-US" sz="1600" dirty="0"/>
              <a:t>(2a + 3b)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5704556" y="4512227"/>
            <a:ext cx="1000594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1088640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4407604" y="3671570"/>
            <a:ext cx="994183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1088650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87639" y="4304577"/>
            <a:ext cx="877163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السادس</a:t>
            </a:r>
          </a:p>
          <a:p>
            <a:r>
              <a:rPr lang="en-US" sz="1600" dirty="0"/>
              <a:t>(x - y )</a:t>
            </a:r>
            <a:r>
              <a:rPr lang="en-US" sz="1600" baseline="30000" dirty="0"/>
              <a:t>9</a:t>
            </a:r>
            <a:endParaRPr lang="ar-AE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8624441" y="4512227"/>
            <a:ext cx="553357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-116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7356220" y="3602760"/>
            <a:ext cx="580607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-126</a:t>
            </a:r>
            <a:endParaRPr lang="ar-AE" sz="1600" dirty="0"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04391" y="2619710"/>
                <a:ext cx="878766" cy="687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ar-AE" sz="1600" dirty="0">
                    <a:cs typeface="Akhbar MT" pitchFamily="2" charset="-78"/>
                  </a:rPr>
                  <a:t>الحد الرابع</a:t>
                </a:r>
              </a:p>
              <a:p>
                <a:r>
                  <a:rPr lang="en-US" sz="1600" dirty="0"/>
                  <a:t>(x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 )</a:t>
                </a:r>
                <a:r>
                  <a:rPr lang="en-US" sz="1600" baseline="30000" dirty="0"/>
                  <a:t>7</a:t>
                </a:r>
                <a:endParaRPr lang="ar-AE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91" y="2619710"/>
                <a:ext cx="878766" cy="687496"/>
              </a:xfrm>
              <a:prstGeom prst="rect">
                <a:avLst/>
              </a:prstGeom>
              <a:blipFill rotWithShape="1">
                <a:blip r:embed="rId2"/>
                <a:stretch>
                  <a:fillRect l="-4861" t="-2655" r="-8333" b="-2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324697" y="1860946"/>
                <a:ext cx="457176" cy="4444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ar-AE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697" y="1860946"/>
                <a:ext cx="457176" cy="444417"/>
              </a:xfrm>
              <a:prstGeom prst="rect">
                <a:avLst/>
              </a:prstGeom>
              <a:blipFill rotWithShape="1">
                <a:blip r:embed="rId3"/>
                <a:stretch>
                  <a:fillRect l="-8000" r="-17333" b="-4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636442" y="2771399"/>
                <a:ext cx="457176" cy="440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ar-AE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442" y="2771399"/>
                <a:ext cx="457176" cy="440890"/>
              </a:xfrm>
              <a:prstGeom prst="rect">
                <a:avLst/>
              </a:prstGeom>
              <a:blipFill rotWithShape="1">
                <a:blip r:embed="rId4"/>
                <a:stretch>
                  <a:fillRect l="-8000" r="-17333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114646" y="943994"/>
                <a:ext cx="898003" cy="686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ar-AE" sz="1600" dirty="0">
                    <a:cs typeface="Akhbar MT" pitchFamily="2" charset="-78"/>
                  </a:rPr>
                  <a:t>الحد السادس</a:t>
                </a:r>
              </a:p>
              <a:p>
                <a:r>
                  <a:rPr lang="en-US" sz="1600" dirty="0"/>
                  <a:t>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/>
                  <a:t> )</a:t>
                </a:r>
                <a:r>
                  <a:rPr lang="en-US" sz="1600" baseline="30000" dirty="0"/>
                  <a:t>10</a:t>
                </a:r>
                <a:endParaRPr lang="ar-AE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646" y="943994"/>
                <a:ext cx="898003" cy="686213"/>
              </a:xfrm>
              <a:prstGeom prst="rect">
                <a:avLst/>
              </a:prstGeom>
              <a:blipFill rotWithShape="1">
                <a:blip r:embed="rId5"/>
                <a:stretch>
                  <a:fillRect l="-4082" t="-2679" r="-8844"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613076" y="1095990"/>
                <a:ext cx="599844" cy="442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ar-AE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076" y="1095990"/>
                <a:ext cx="599844" cy="442172"/>
              </a:xfrm>
              <a:prstGeom prst="rect">
                <a:avLst/>
              </a:prstGeom>
              <a:blipFill rotWithShape="1">
                <a:blip r:embed="rId6"/>
                <a:stretch>
                  <a:fillRect l="-6122" r="-13265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8327231" y="614142"/>
            <a:ext cx="2786339" cy="369332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dirty="0">
                <a:solidFill>
                  <a:schemeClr val="accent6">
                    <a:lumMod val="75000"/>
                  </a:schemeClr>
                </a:solidFill>
                <a:cs typeface="Akhbar MT" pitchFamily="2" charset="-78"/>
              </a:rPr>
              <a:t>أوجدي معامل الحد المشار الية في كل تفكيك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088432" y="991816"/>
            <a:ext cx="1532906" cy="65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6" name="Rectangle 65"/>
          <p:cNvSpPr/>
          <p:nvPr/>
        </p:nvSpPr>
        <p:spPr>
          <a:xfrm>
            <a:off x="6835637" y="993675"/>
            <a:ext cx="1532906" cy="65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7" name="Rectangle 66"/>
          <p:cNvSpPr/>
          <p:nvPr/>
        </p:nvSpPr>
        <p:spPr>
          <a:xfrm>
            <a:off x="9582842" y="983474"/>
            <a:ext cx="1532906" cy="65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8" name="Rectangle 67"/>
          <p:cNvSpPr/>
          <p:nvPr/>
        </p:nvSpPr>
        <p:spPr>
          <a:xfrm>
            <a:off x="4093105" y="2665469"/>
            <a:ext cx="1538465" cy="662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9" name="Rectangle 68"/>
          <p:cNvSpPr/>
          <p:nvPr/>
        </p:nvSpPr>
        <p:spPr>
          <a:xfrm>
            <a:off x="6841476" y="2634902"/>
            <a:ext cx="1538465" cy="662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0" name="Rectangle 69"/>
          <p:cNvSpPr/>
          <p:nvPr/>
        </p:nvSpPr>
        <p:spPr>
          <a:xfrm>
            <a:off x="9591388" y="2628294"/>
            <a:ext cx="1538465" cy="662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1" name="TextBox 70"/>
          <p:cNvSpPr txBox="1"/>
          <p:nvPr/>
        </p:nvSpPr>
        <p:spPr>
          <a:xfrm>
            <a:off x="4243615" y="2685791"/>
            <a:ext cx="1300554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pPr algn="r" rtl="1"/>
            <a:r>
              <a:rPr lang="ar-AE" sz="1600" dirty="0">
                <a:cs typeface="Akhbar MT" pitchFamily="2" charset="-78"/>
              </a:rPr>
              <a:t>الحد الثالث</a:t>
            </a:r>
          </a:p>
          <a:p>
            <a:r>
              <a:rPr lang="en-US" sz="1600" dirty="0"/>
              <a:t>(2a + 3b)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72" name="TextBox 71"/>
          <p:cNvSpPr txBox="1"/>
          <p:nvPr/>
        </p:nvSpPr>
        <p:spPr>
          <a:xfrm rot="16200000">
            <a:off x="4500547" y="1972045"/>
            <a:ext cx="756937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10850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26324" y="1013799"/>
            <a:ext cx="777777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الثاني</a:t>
            </a:r>
          </a:p>
          <a:p>
            <a:r>
              <a:rPr lang="en-US" sz="1600" dirty="0"/>
              <a:t>(x-2)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5891144" y="1162348"/>
            <a:ext cx="300082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</a:t>
            </a:r>
            <a:endParaRPr lang="ar-AE" sz="1600" dirty="0"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940235" y="2610202"/>
                <a:ext cx="878766" cy="687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ar-AE" sz="1600" dirty="0">
                    <a:cs typeface="Akhbar MT" pitchFamily="2" charset="-78"/>
                  </a:rPr>
                  <a:t>الحد الاخير</a:t>
                </a:r>
              </a:p>
              <a:p>
                <a:r>
                  <a:rPr lang="en-US" sz="1600" dirty="0"/>
                  <a:t>(x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 )</a:t>
                </a:r>
                <a:r>
                  <a:rPr lang="en-US" sz="1600" baseline="30000" dirty="0"/>
                  <a:t>7</a:t>
                </a:r>
                <a:endParaRPr lang="ar-AE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235" y="2610202"/>
                <a:ext cx="878766" cy="687496"/>
              </a:xfrm>
              <a:prstGeom prst="rect">
                <a:avLst/>
              </a:prstGeom>
              <a:blipFill rotWithShape="1">
                <a:blip r:embed="rId7"/>
                <a:stretch>
                  <a:fillRect l="-4861" t="-2655" r="-8333" b="-2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083226" y="1928418"/>
                <a:ext cx="457176" cy="440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ar-AE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226" y="1928418"/>
                <a:ext cx="457176" cy="440890"/>
              </a:xfrm>
              <a:prstGeom prst="rect">
                <a:avLst/>
              </a:prstGeom>
              <a:blipFill rotWithShape="1">
                <a:blip r:embed="rId8"/>
                <a:stretch>
                  <a:fillRect l="-6667" r="-18667" b="-4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9906914" y="4326750"/>
            <a:ext cx="1031051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التاسع</a:t>
            </a:r>
          </a:p>
          <a:p>
            <a:r>
              <a:rPr lang="en-US" sz="1600" dirty="0"/>
              <a:t>(x + 3y)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9908002" y="3641022"/>
            <a:ext cx="944489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262,440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78781" y="5992830"/>
            <a:ext cx="870751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الرابع</a:t>
            </a:r>
          </a:p>
          <a:p>
            <a:r>
              <a:rPr lang="en-US" sz="1600" dirty="0"/>
              <a:t>(a + b)</a:t>
            </a:r>
            <a:r>
              <a:rPr lang="en-US" sz="1600" baseline="30000" dirty="0"/>
              <a:t>8</a:t>
            </a:r>
            <a:endParaRPr lang="ar-AE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9790690" y="5997603"/>
            <a:ext cx="1057884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pPr algn="r" rtl="1"/>
            <a:r>
              <a:rPr lang="ar-AE" sz="1600" dirty="0">
                <a:cs typeface="Akhbar MT" pitchFamily="2" charset="-78"/>
              </a:rPr>
              <a:t>حد </a:t>
            </a:r>
            <a:r>
              <a:rPr lang="en-US" sz="1600" dirty="0">
                <a:cs typeface="Akhbar MT" pitchFamily="2" charset="-78"/>
              </a:rPr>
              <a:t>x</a:t>
            </a:r>
            <a:r>
              <a:rPr lang="en-US" sz="1600" baseline="30000" dirty="0">
                <a:cs typeface="Akhbar MT" pitchFamily="2" charset="-78"/>
              </a:rPr>
              <a:t>2</a:t>
            </a:r>
            <a:r>
              <a:rPr lang="en-US" sz="1600" dirty="0">
                <a:cs typeface="Akhbar MT" pitchFamily="2" charset="-78"/>
              </a:rPr>
              <a:t>y</a:t>
            </a:r>
            <a:r>
              <a:rPr lang="en-US" sz="1600" baseline="30000" dirty="0">
                <a:cs typeface="Akhbar MT" pitchFamily="2" charset="-78"/>
              </a:rPr>
              <a:t>5</a:t>
            </a:r>
            <a:endParaRPr lang="ar-AE" sz="1600" baseline="30000" dirty="0">
              <a:cs typeface="Akhbar MT" pitchFamily="2" charset="-78"/>
            </a:endParaRPr>
          </a:p>
          <a:p>
            <a:r>
              <a:rPr lang="en-US" sz="1600" dirty="0"/>
              <a:t>(x + 4y)</a:t>
            </a:r>
            <a:r>
              <a:rPr lang="en-US" sz="1600" baseline="30000" dirty="0"/>
              <a:t>7</a:t>
            </a:r>
            <a:endParaRPr lang="ar-AE" sz="1600" dirty="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10112067" y="5272269"/>
            <a:ext cx="630301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2104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 rot="16200000">
            <a:off x="7381065" y="5262604"/>
            <a:ext cx="530915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924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13404" y="6139243"/>
            <a:ext cx="388247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16</a:t>
            </a:r>
            <a:endParaRPr lang="ar-AE" sz="1600" dirty="0">
              <a:cs typeface="Akhbar MT" pitchFamily="2" charset="-78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10" y="4977277"/>
            <a:ext cx="1232950" cy="99008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3" y="1754889"/>
            <a:ext cx="1367662" cy="79786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17" y="3213684"/>
            <a:ext cx="1075450" cy="1049219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5778864" y="2824329"/>
            <a:ext cx="663963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8640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32514F-1647-47F9-99D0-0E6289673735}"/>
              </a:ext>
            </a:extLst>
          </p:cNvPr>
          <p:cNvSpPr txBox="1"/>
          <p:nvPr/>
        </p:nvSpPr>
        <p:spPr>
          <a:xfrm>
            <a:off x="0" y="508495"/>
            <a:ext cx="3583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000" dirty="0">
                <a:highlight>
                  <a:srgbClr val="FF0000"/>
                </a:highlight>
                <a:cs typeface="(AH) Manal Black" pitchFamily="2" charset="-78"/>
              </a:rPr>
              <a:t>15 دقيقة للانتهاء من النشاط التالي ..</a:t>
            </a:r>
            <a:endParaRPr lang="en-US" sz="2000" dirty="0">
              <a:highlight>
                <a:srgbClr val="FF0000"/>
              </a:highlight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4640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963" y="1131570"/>
            <a:ext cx="9500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/>
              <a:t>BEGIN</a:t>
            </a:r>
            <a:endParaRPr lang="ar-AE" dirty="0"/>
          </a:p>
        </p:txBody>
      </p:sp>
      <p:sp>
        <p:nvSpPr>
          <p:cNvPr id="4" name="TextBox 3"/>
          <p:cNvSpPr txBox="1"/>
          <p:nvPr/>
        </p:nvSpPr>
        <p:spPr>
          <a:xfrm>
            <a:off x="10003948" y="1118354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dirty="0"/>
              <a:t>END</a:t>
            </a:r>
            <a:endParaRPr lang="ar-AE" dirty="0"/>
          </a:p>
        </p:txBody>
      </p:sp>
      <p:sp>
        <p:nvSpPr>
          <p:cNvPr id="5" name="Rectangle 4"/>
          <p:cNvSpPr/>
          <p:nvPr/>
        </p:nvSpPr>
        <p:spPr>
          <a:xfrm>
            <a:off x="1357968" y="1020211"/>
            <a:ext cx="1532906" cy="65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/>
          <p:cNvSpPr/>
          <p:nvPr/>
        </p:nvSpPr>
        <p:spPr>
          <a:xfrm>
            <a:off x="2883877" y="1131570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Rectangle 6"/>
          <p:cNvSpPr/>
          <p:nvPr/>
        </p:nvSpPr>
        <p:spPr>
          <a:xfrm>
            <a:off x="5633676" y="1131570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8367498" y="1131570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Rectangle 8"/>
          <p:cNvSpPr/>
          <p:nvPr/>
        </p:nvSpPr>
        <p:spPr>
          <a:xfrm rot="5400000">
            <a:off x="1621641" y="194441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Rectangle 9"/>
          <p:cNvSpPr/>
          <p:nvPr/>
        </p:nvSpPr>
        <p:spPr>
          <a:xfrm>
            <a:off x="1343900" y="2663094"/>
            <a:ext cx="1538465" cy="662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Rectangle 10"/>
          <p:cNvSpPr/>
          <p:nvPr/>
        </p:nvSpPr>
        <p:spPr>
          <a:xfrm rot="5400000">
            <a:off x="1621641" y="359033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Rectangle 11"/>
          <p:cNvSpPr/>
          <p:nvPr/>
        </p:nvSpPr>
        <p:spPr>
          <a:xfrm>
            <a:off x="1343900" y="4303884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Rectangle 12"/>
          <p:cNvSpPr/>
          <p:nvPr/>
        </p:nvSpPr>
        <p:spPr>
          <a:xfrm rot="5400000">
            <a:off x="1621641" y="523625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Rectangle 13"/>
          <p:cNvSpPr/>
          <p:nvPr/>
        </p:nvSpPr>
        <p:spPr>
          <a:xfrm>
            <a:off x="1343899" y="5954999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Rectangle 14"/>
          <p:cNvSpPr/>
          <p:nvPr/>
        </p:nvSpPr>
        <p:spPr>
          <a:xfrm rot="5400000">
            <a:off x="4346299" y="1927226"/>
            <a:ext cx="1017174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Rectangle 15"/>
          <p:cNvSpPr/>
          <p:nvPr/>
        </p:nvSpPr>
        <p:spPr>
          <a:xfrm rot="5400000">
            <a:off x="4363396" y="359033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Rectangle 16"/>
          <p:cNvSpPr/>
          <p:nvPr/>
        </p:nvSpPr>
        <p:spPr>
          <a:xfrm>
            <a:off x="4099723" y="4303884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Rectangle 17"/>
          <p:cNvSpPr/>
          <p:nvPr/>
        </p:nvSpPr>
        <p:spPr>
          <a:xfrm rot="5400000">
            <a:off x="4363396" y="523625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Rectangle 18"/>
          <p:cNvSpPr/>
          <p:nvPr/>
        </p:nvSpPr>
        <p:spPr>
          <a:xfrm>
            <a:off x="4099721" y="5954999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Rectangle 19"/>
          <p:cNvSpPr/>
          <p:nvPr/>
        </p:nvSpPr>
        <p:spPr>
          <a:xfrm rot="5400000">
            <a:off x="7121240" y="191012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Rectangle 20"/>
          <p:cNvSpPr/>
          <p:nvPr/>
        </p:nvSpPr>
        <p:spPr>
          <a:xfrm rot="5400000">
            <a:off x="7109810" y="3578909"/>
            <a:ext cx="100584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Rectangle 21"/>
          <p:cNvSpPr/>
          <p:nvPr/>
        </p:nvSpPr>
        <p:spPr>
          <a:xfrm>
            <a:off x="6857566" y="4303884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3" name="Rectangle 22"/>
          <p:cNvSpPr/>
          <p:nvPr/>
        </p:nvSpPr>
        <p:spPr>
          <a:xfrm rot="5400000">
            <a:off x="7121240" y="523625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4" name="Rectangle 23"/>
          <p:cNvSpPr/>
          <p:nvPr/>
        </p:nvSpPr>
        <p:spPr>
          <a:xfrm>
            <a:off x="6857565" y="5954999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Rectangle 24"/>
          <p:cNvSpPr/>
          <p:nvPr/>
        </p:nvSpPr>
        <p:spPr>
          <a:xfrm rot="5400000">
            <a:off x="9874688" y="191012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Rectangle 25"/>
          <p:cNvSpPr/>
          <p:nvPr/>
        </p:nvSpPr>
        <p:spPr>
          <a:xfrm rot="5400000">
            <a:off x="9857543" y="3573194"/>
            <a:ext cx="101727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Rectangle 26"/>
          <p:cNvSpPr/>
          <p:nvPr/>
        </p:nvSpPr>
        <p:spPr>
          <a:xfrm>
            <a:off x="9611015" y="4303884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Rectangle 27"/>
          <p:cNvSpPr/>
          <p:nvPr/>
        </p:nvSpPr>
        <p:spPr>
          <a:xfrm rot="5400000">
            <a:off x="9874688" y="5236259"/>
            <a:ext cx="982980" cy="4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Rectangle 28"/>
          <p:cNvSpPr/>
          <p:nvPr/>
        </p:nvSpPr>
        <p:spPr>
          <a:xfrm>
            <a:off x="9611014" y="5954999"/>
            <a:ext cx="1538465" cy="669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Rectangle 29"/>
          <p:cNvSpPr/>
          <p:nvPr/>
        </p:nvSpPr>
        <p:spPr>
          <a:xfrm>
            <a:off x="2883877" y="283285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1" name="Rectangle 30"/>
          <p:cNvSpPr/>
          <p:nvPr/>
        </p:nvSpPr>
        <p:spPr>
          <a:xfrm>
            <a:off x="5633676" y="280999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2" name="Rectangle 31"/>
          <p:cNvSpPr/>
          <p:nvPr/>
        </p:nvSpPr>
        <p:spPr>
          <a:xfrm>
            <a:off x="8381565" y="280999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3" name="Rectangle 32"/>
          <p:cNvSpPr/>
          <p:nvPr/>
        </p:nvSpPr>
        <p:spPr>
          <a:xfrm>
            <a:off x="2883877" y="445591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Rectangle 33"/>
          <p:cNvSpPr/>
          <p:nvPr/>
        </p:nvSpPr>
        <p:spPr>
          <a:xfrm>
            <a:off x="5647744" y="445591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5" name="Rectangle 34"/>
          <p:cNvSpPr/>
          <p:nvPr/>
        </p:nvSpPr>
        <p:spPr>
          <a:xfrm>
            <a:off x="8395633" y="445591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6" name="Rectangle 35"/>
          <p:cNvSpPr/>
          <p:nvPr/>
        </p:nvSpPr>
        <p:spPr>
          <a:xfrm>
            <a:off x="2883877" y="611326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Rectangle 36"/>
          <p:cNvSpPr/>
          <p:nvPr/>
        </p:nvSpPr>
        <p:spPr>
          <a:xfrm>
            <a:off x="5647744" y="611326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8" name="Rectangle 37"/>
          <p:cNvSpPr/>
          <p:nvPr/>
        </p:nvSpPr>
        <p:spPr>
          <a:xfrm>
            <a:off x="8395633" y="6113264"/>
            <a:ext cx="1209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9" name="TextBox 38"/>
          <p:cNvSpPr txBox="1"/>
          <p:nvPr/>
        </p:nvSpPr>
        <p:spPr>
          <a:xfrm>
            <a:off x="1591599" y="1033494"/>
            <a:ext cx="883575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الخامس</a:t>
            </a:r>
          </a:p>
          <a:p>
            <a:r>
              <a:rPr lang="en-US" sz="1600" dirty="0"/>
              <a:t>(x-2)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611881" y="2725133"/>
            <a:ext cx="936475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الثالث</a:t>
            </a:r>
          </a:p>
          <a:p>
            <a:r>
              <a:rPr lang="en-US" sz="1600" dirty="0"/>
              <a:t>(4m+1)</a:t>
            </a:r>
            <a:r>
              <a:rPr lang="en-US" sz="1600" baseline="30000" dirty="0"/>
              <a:t>8</a:t>
            </a:r>
            <a:endParaRPr lang="ar-AE" sz="1600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1828447" y="1965039"/>
            <a:ext cx="654345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3360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76178" y="4346798"/>
            <a:ext cx="1031051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الثامن</a:t>
            </a:r>
          </a:p>
          <a:p>
            <a:r>
              <a:rPr lang="en-US" sz="1600" dirty="0"/>
              <a:t>(x + 3y)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1698243" y="3688706"/>
            <a:ext cx="835485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114688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53840" y="2871103"/>
            <a:ext cx="822661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114699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8298" y="1166084"/>
            <a:ext cx="538930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330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1669357" y="5350015"/>
            <a:ext cx="944489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262,440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79454" y="4486692"/>
            <a:ext cx="761747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26244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19735" y="5982683"/>
            <a:ext cx="978152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السادس</a:t>
            </a:r>
          </a:p>
          <a:p>
            <a:r>
              <a:rPr lang="en-US" sz="1600" dirty="0"/>
              <a:t>(2c - d)</a:t>
            </a:r>
            <a:r>
              <a:rPr lang="en-US" sz="1600" baseline="30000" dirty="0"/>
              <a:t>12</a:t>
            </a:r>
            <a:endParaRPr lang="ar-AE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2948480" y="6125977"/>
            <a:ext cx="896399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-101376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92609" y="5992830"/>
            <a:ext cx="1057884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pPr algn="r" rtl="1"/>
            <a:r>
              <a:rPr lang="ar-AE" sz="1600" dirty="0">
                <a:cs typeface="Akhbar MT" pitchFamily="2" charset="-78"/>
              </a:rPr>
              <a:t>حد </a:t>
            </a:r>
            <a:r>
              <a:rPr lang="en-US" sz="1600" dirty="0">
                <a:cs typeface="Akhbar MT" pitchFamily="2" charset="-78"/>
              </a:rPr>
              <a:t>x</a:t>
            </a:r>
            <a:r>
              <a:rPr lang="en-US" sz="1600" baseline="30000" dirty="0">
                <a:cs typeface="Akhbar MT" pitchFamily="2" charset="-78"/>
              </a:rPr>
              <a:t>2</a:t>
            </a:r>
            <a:r>
              <a:rPr lang="en-US" sz="1600" dirty="0">
                <a:cs typeface="Akhbar MT" pitchFamily="2" charset="-78"/>
              </a:rPr>
              <a:t>y</a:t>
            </a:r>
            <a:r>
              <a:rPr lang="en-US" sz="1600" baseline="30000" dirty="0">
                <a:cs typeface="Akhbar MT" pitchFamily="2" charset="-78"/>
              </a:rPr>
              <a:t>5</a:t>
            </a:r>
            <a:endParaRPr lang="ar-AE" sz="1600" baseline="30000" dirty="0">
              <a:cs typeface="Akhbar MT" pitchFamily="2" charset="-78"/>
            </a:endParaRPr>
          </a:p>
          <a:p>
            <a:r>
              <a:rPr lang="en-US" sz="1600" dirty="0"/>
              <a:t>(x + 4y)</a:t>
            </a:r>
            <a:r>
              <a:rPr lang="en-US" sz="1600" baseline="30000" dirty="0"/>
              <a:t>7</a:t>
            </a:r>
            <a:endParaRPr lang="ar-AE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5979553" y="6138799"/>
            <a:ext cx="409086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65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4509365" y="5299085"/>
            <a:ext cx="739305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21504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50543" y="4304577"/>
            <a:ext cx="1160895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الخامس</a:t>
            </a:r>
          </a:p>
          <a:p>
            <a:r>
              <a:rPr lang="en-US" sz="1600" dirty="0"/>
              <a:t>(2a + 3b)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5704556" y="4512227"/>
            <a:ext cx="1000594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1088640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4407604" y="3671570"/>
            <a:ext cx="994183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1088650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87639" y="4304577"/>
            <a:ext cx="877163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السادس</a:t>
            </a:r>
          </a:p>
          <a:p>
            <a:r>
              <a:rPr lang="en-US" sz="1600" dirty="0"/>
              <a:t>(x - y )</a:t>
            </a:r>
            <a:r>
              <a:rPr lang="en-US" sz="1600" baseline="30000" dirty="0"/>
              <a:t>9</a:t>
            </a:r>
            <a:endParaRPr lang="ar-AE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8624441" y="4512227"/>
            <a:ext cx="553357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-116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7356220" y="3602760"/>
            <a:ext cx="580607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-126</a:t>
            </a:r>
            <a:endParaRPr lang="ar-AE" sz="1600" dirty="0"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04391" y="2619710"/>
                <a:ext cx="878766" cy="687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ar-AE" sz="1600" dirty="0">
                    <a:cs typeface="Akhbar MT" pitchFamily="2" charset="-78"/>
                  </a:rPr>
                  <a:t>الحد الرابع</a:t>
                </a:r>
              </a:p>
              <a:p>
                <a:r>
                  <a:rPr lang="en-US" sz="1600" dirty="0"/>
                  <a:t>(x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 )</a:t>
                </a:r>
                <a:r>
                  <a:rPr lang="en-US" sz="1600" baseline="30000" dirty="0"/>
                  <a:t>7</a:t>
                </a:r>
                <a:endParaRPr lang="ar-AE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91" y="2619710"/>
                <a:ext cx="878766" cy="687496"/>
              </a:xfrm>
              <a:prstGeom prst="rect">
                <a:avLst/>
              </a:prstGeom>
              <a:blipFill rotWithShape="1">
                <a:blip r:embed="rId2"/>
                <a:stretch>
                  <a:fillRect l="-4861" t="-2655" r="-8333" b="-2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324697" y="1860946"/>
                <a:ext cx="457176" cy="4444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ar-AE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697" y="1860946"/>
                <a:ext cx="457176" cy="444417"/>
              </a:xfrm>
              <a:prstGeom prst="rect">
                <a:avLst/>
              </a:prstGeom>
              <a:blipFill rotWithShape="1">
                <a:blip r:embed="rId3"/>
                <a:stretch>
                  <a:fillRect l="-8000" r="-17333" b="-4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636442" y="2771399"/>
                <a:ext cx="457176" cy="440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ar-AE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442" y="2771399"/>
                <a:ext cx="457176" cy="440890"/>
              </a:xfrm>
              <a:prstGeom prst="rect">
                <a:avLst/>
              </a:prstGeom>
              <a:blipFill rotWithShape="1">
                <a:blip r:embed="rId4"/>
                <a:stretch>
                  <a:fillRect l="-8000" r="-17333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114646" y="943994"/>
                <a:ext cx="898003" cy="686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ar-AE" sz="1600" dirty="0">
                    <a:cs typeface="Akhbar MT" pitchFamily="2" charset="-78"/>
                  </a:rPr>
                  <a:t>الحد السادس</a:t>
                </a:r>
              </a:p>
              <a:p>
                <a:r>
                  <a:rPr lang="en-US" sz="1600" dirty="0"/>
                  <a:t>(x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/>
                  <a:t> )</a:t>
                </a:r>
                <a:r>
                  <a:rPr lang="en-US" sz="1600" baseline="30000" dirty="0"/>
                  <a:t>10</a:t>
                </a:r>
                <a:endParaRPr lang="ar-AE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646" y="943994"/>
                <a:ext cx="898003" cy="686213"/>
              </a:xfrm>
              <a:prstGeom prst="rect">
                <a:avLst/>
              </a:prstGeom>
              <a:blipFill rotWithShape="1">
                <a:blip r:embed="rId5"/>
                <a:stretch>
                  <a:fillRect l="-4082" t="-2679" r="-8844"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613076" y="1095990"/>
                <a:ext cx="599844" cy="442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ar-AE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076" y="1095990"/>
                <a:ext cx="599844" cy="442172"/>
              </a:xfrm>
              <a:prstGeom prst="rect">
                <a:avLst/>
              </a:prstGeom>
              <a:blipFill rotWithShape="1">
                <a:blip r:embed="rId6"/>
                <a:stretch>
                  <a:fillRect l="-6122" r="-13265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8327231" y="614142"/>
            <a:ext cx="2786339" cy="369332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dirty="0">
                <a:solidFill>
                  <a:schemeClr val="accent6">
                    <a:lumMod val="75000"/>
                  </a:schemeClr>
                </a:solidFill>
                <a:cs typeface="Akhbar MT" pitchFamily="2" charset="-78"/>
              </a:rPr>
              <a:t>أوجدي معامل الحد المشار الية في كل تفكيك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088432" y="991816"/>
            <a:ext cx="1532906" cy="65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6" name="Rectangle 65"/>
          <p:cNvSpPr/>
          <p:nvPr/>
        </p:nvSpPr>
        <p:spPr>
          <a:xfrm>
            <a:off x="6835637" y="993675"/>
            <a:ext cx="1532906" cy="65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7" name="Rectangle 66"/>
          <p:cNvSpPr/>
          <p:nvPr/>
        </p:nvSpPr>
        <p:spPr>
          <a:xfrm>
            <a:off x="9582842" y="983474"/>
            <a:ext cx="1532906" cy="65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8" name="Rectangle 67"/>
          <p:cNvSpPr/>
          <p:nvPr/>
        </p:nvSpPr>
        <p:spPr>
          <a:xfrm>
            <a:off x="4093105" y="2665469"/>
            <a:ext cx="1538465" cy="662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9" name="Rectangle 68"/>
          <p:cNvSpPr/>
          <p:nvPr/>
        </p:nvSpPr>
        <p:spPr>
          <a:xfrm>
            <a:off x="6841476" y="2634902"/>
            <a:ext cx="1538465" cy="662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0" name="Rectangle 69"/>
          <p:cNvSpPr/>
          <p:nvPr/>
        </p:nvSpPr>
        <p:spPr>
          <a:xfrm>
            <a:off x="9591388" y="2628294"/>
            <a:ext cx="1538465" cy="662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1" name="TextBox 70"/>
          <p:cNvSpPr txBox="1"/>
          <p:nvPr/>
        </p:nvSpPr>
        <p:spPr>
          <a:xfrm>
            <a:off x="4243615" y="2685791"/>
            <a:ext cx="1300554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pPr algn="r" rtl="1"/>
            <a:r>
              <a:rPr lang="ar-AE" sz="1600" dirty="0">
                <a:cs typeface="Akhbar MT" pitchFamily="2" charset="-78"/>
              </a:rPr>
              <a:t>الحد الثالث</a:t>
            </a:r>
          </a:p>
          <a:p>
            <a:r>
              <a:rPr lang="en-US" sz="1600" dirty="0"/>
              <a:t>(2a + 3b)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72" name="TextBox 71"/>
          <p:cNvSpPr txBox="1"/>
          <p:nvPr/>
        </p:nvSpPr>
        <p:spPr>
          <a:xfrm rot="16200000">
            <a:off x="4500547" y="1972045"/>
            <a:ext cx="756937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10850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26324" y="1013799"/>
            <a:ext cx="777777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الثاني</a:t>
            </a:r>
          </a:p>
          <a:p>
            <a:r>
              <a:rPr lang="en-US" sz="1600" dirty="0"/>
              <a:t>(x-2)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5891144" y="1162348"/>
            <a:ext cx="300082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</a:t>
            </a:r>
            <a:endParaRPr lang="ar-AE" sz="1600" dirty="0"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940235" y="2610202"/>
                <a:ext cx="878766" cy="687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ar-AE" sz="1600" dirty="0">
                    <a:cs typeface="Akhbar MT" pitchFamily="2" charset="-78"/>
                  </a:rPr>
                  <a:t>الحد الاخير</a:t>
                </a:r>
              </a:p>
              <a:p>
                <a:r>
                  <a:rPr lang="en-US" sz="1600" dirty="0"/>
                  <a:t>(x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 )</a:t>
                </a:r>
                <a:r>
                  <a:rPr lang="en-US" sz="1600" baseline="30000" dirty="0"/>
                  <a:t>7</a:t>
                </a:r>
                <a:endParaRPr lang="ar-AE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235" y="2610202"/>
                <a:ext cx="878766" cy="687496"/>
              </a:xfrm>
              <a:prstGeom prst="rect">
                <a:avLst/>
              </a:prstGeom>
              <a:blipFill rotWithShape="1">
                <a:blip r:embed="rId7"/>
                <a:stretch>
                  <a:fillRect l="-4861" t="-2655" r="-8333" b="-2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083226" y="1928418"/>
                <a:ext cx="457176" cy="440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ar-AE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226" y="1928418"/>
                <a:ext cx="457176" cy="440890"/>
              </a:xfrm>
              <a:prstGeom prst="rect">
                <a:avLst/>
              </a:prstGeom>
              <a:blipFill rotWithShape="1">
                <a:blip r:embed="rId8"/>
                <a:stretch>
                  <a:fillRect l="-6667" r="-18667" b="-4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9906914" y="4326750"/>
            <a:ext cx="1031051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التاسع</a:t>
            </a:r>
          </a:p>
          <a:p>
            <a:r>
              <a:rPr lang="en-US" sz="1600" dirty="0"/>
              <a:t>(x + 3y)</a:t>
            </a:r>
            <a:r>
              <a:rPr lang="en-US" sz="1600" baseline="30000" dirty="0"/>
              <a:t>10</a:t>
            </a:r>
            <a:endParaRPr lang="ar-AE" sz="1600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9908002" y="3641022"/>
            <a:ext cx="944489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262,440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78781" y="5992830"/>
            <a:ext cx="870751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ar-AE" sz="1600" dirty="0">
                <a:cs typeface="Akhbar MT" pitchFamily="2" charset="-78"/>
              </a:rPr>
              <a:t>الحد الرابع</a:t>
            </a:r>
          </a:p>
          <a:p>
            <a:r>
              <a:rPr lang="en-US" sz="1600" dirty="0"/>
              <a:t>(a + b)</a:t>
            </a:r>
            <a:r>
              <a:rPr lang="en-US" sz="1600" baseline="30000" dirty="0"/>
              <a:t>8</a:t>
            </a:r>
            <a:endParaRPr lang="ar-AE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9790690" y="5997603"/>
            <a:ext cx="1057884" cy="584775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pPr algn="r" rtl="1"/>
            <a:r>
              <a:rPr lang="ar-AE" sz="1600" dirty="0">
                <a:cs typeface="Akhbar MT" pitchFamily="2" charset="-78"/>
              </a:rPr>
              <a:t>حد </a:t>
            </a:r>
            <a:r>
              <a:rPr lang="en-US" sz="1600" dirty="0">
                <a:cs typeface="Akhbar MT" pitchFamily="2" charset="-78"/>
              </a:rPr>
              <a:t>x</a:t>
            </a:r>
            <a:r>
              <a:rPr lang="en-US" sz="1600" baseline="30000" dirty="0">
                <a:cs typeface="Akhbar MT" pitchFamily="2" charset="-78"/>
              </a:rPr>
              <a:t>2</a:t>
            </a:r>
            <a:r>
              <a:rPr lang="en-US" sz="1600" dirty="0">
                <a:cs typeface="Akhbar MT" pitchFamily="2" charset="-78"/>
              </a:rPr>
              <a:t>y</a:t>
            </a:r>
            <a:r>
              <a:rPr lang="en-US" sz="1600" baseline="30000" dirty="0">
                <a:cs typeface="Akhbar MT" pitchFamily="2" charset="-78"/>
              </a:rPr>
              <a:t>5</a:t>
            </a:r>
            <a:endParaRPr lang="ar-AE" sz="1600" baseline="30000" dirty="0">
              <a:cs typeface="Akhbar MT" pitchFamily="2" charset="-78"/>
            </a:endParaRPr>
          </a:p>
          <a:p>
            <a:r>
              <a:rPr lang="en-US" sz="1600" dirty="0"/>
              <a:t>(x + 4y)</a:t>
            </a:r>
            <a:r>
              <a:rPr lang="en-US" sz="1600" baseline="30000" dirty="0"/>
              <a:t>7</a:t>
            </a:r>
            <a:endParaRPr lang="ar-AE" sz="1600" dirty="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10112067" y="5272269"/>
            <a:ext cx="630301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2104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 rot="16200000">
            <a:off x="7381065" y="5262604"/>
            <a:ext cx="530915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924</a:t>
            </a:r>
            <a:endParaRPr lang="ar-AE" sz="1600" dirty="0">
              <a:cs typeface="Akhbar MT" pitchFamily="2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13404" y="6139243"/>
            <a:ext cx="388247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16</a:t>
            </a:r>
            <a:endParaRPr lang="ar-AE" sz="1600" dirty="0">
              <a:cs typeface="Akhbar MT" pitchFamily="2" charset="-78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10" y="4977277"/>
            <a:ext cx="1232950" cy="99008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3" y="1754889"/>
            <a:ext cx="1367662" cy="79786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17" y="3213684"/>
            <a:ext cx="1075450" cy="1049219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5778864" y="2824329"/>
            <a:ext cx="663963" cy="338554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sz="1600" dirty="0">
                <a:cs typeface="Akhbar MT" pitchFamily="2" charset="-78"/>
              </a:rPr>
              <a:t>8640</a:t>
            </a:r>
            <a:endParaRPr lang="ar-AE" sz="1600" dirty="0">
              <a:cs typeface="Akhbar MT" pitchFamily="2" charset="-78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ADF6EA2-5849-4570-AB2F-EF4AEDF3D7B8}"/>
              </a:ext>
            </a:extLst>
          </p:cNvPr>
          <p:cNvCxnSpPr/>
          <p:nvPr/>
        </p:nvCxnSpPr>
        <p:spPr>
          <a:xfrm>
            <a:off x="2122040" y="1231791"/>
            <a:ext cx="0" cy="521843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C38E6B2-6285-4B90-A221-9B8DFA2D0051}"/>
              </a:ext>
            </a:extLst>
          </p:cNvPr>
          <p:cNvCxnSpPr/>
          <p:nvPr/>
        </p:nvCxnSpPr>
        <p:spPr>
          <a:xfrm flipV="1">
            <a:off x="2310879" y="6308076"/>
            <a:ext cx="2271015" cy="524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5D6D1E7-C216-41FE-A0AE-6D73FADC3E8D}"/>
              </a:ext>
            </a:extLst>
          </p:cNvPr>
          <p:cNvCxnSpPr/>
          <p:nvPr/>
        </p:nvCxnSpPr>
        <p:spPr>
          <a:xfrm flipV="1">
            <a:off x="4815212" y="4595847"/>
            <a:ext cx="0" cy="178038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08FCB85-99A3-4373-97CB-A96BF6AE7505}"/>
              </a:ext>
            </a:extLst>
          </p:cNvPr>
          <p:cNvCxnSpPr/>
          <p:nvPr/>
        </p:nvCxnSpPr>
        <p:spPr>
          <a:xfrm flipV="1">
            <a:off x="7570316" y="1230998"/>
            <a:ext cx="0" cy="335877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963A967-B75E-4365-A8E7-21D698FF43A0}"/>
              </a:ext>
            </a:extLst>
          </p:cNvPr>
          <p:cNvCxnSpPr/>
          <p:nvPr/>
        </p:nvCxnSpPr>
        <p:spPr>
          <a:xfrm flipV="1">
            <a:off x="5001310" y="4616283"/>
            <a:ext cx="2271015" cy="524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D610ABB-EBCD-4470-A2C9-756B33433111}"/>
              </a:ext>
            </a:extLst>
          </p:cNvPr>
          <p:cNvCxnSpPr/>
          <p:nvPr/>
        </p:nvCxnSpPr>
        <p:spPr>
          <a:xfrm flipV="1">
            <a:off x="7816002" y="1309665"/>
            <a:ext cx="2271015" cy="524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34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849" y="1695663"/>
            <a:ext cx="4422845" cy="1596177"/>
          </a:xfrm>
        </p:spPr>
        <p:txBody>
          <a:bodyPr>
            <a:noAutofit/>
          </a:bodyPr>
          <a:lstStyle/>
          <a:p>
            <a:pPr algn="ctr"/>
            <a:r>
              <a:rPr lang="ar-BH" sz="7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تهيئة :</a:t>
            </a:r>
            <a:endParaRPr lang="en-US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272" y="777967"/>
            <a:ext cx="4788330" cy="2513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27D3FF-F786-4F35-A8F3-DA9A144503DC}"/>
              </a:ext>
            </a:extLst>
          </p:cNvPr>
          <p:cNvSpPr txBox="1"/>
          <p:nvPr/>
        </p:nvSpPr>
        <p:spPr>
          <a:xfrm>
            <a:off x="781878" y="6135757"/>
            <a:ext cx="111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Page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99" y="726884"/>
            <a:ext cx="5193071" cy="57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8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418335" y="960155"/>
            <a:ext cx="5487252" cy="313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AE" sz="4800" u="sng" dirty="0">
                <a:latin typeface="A Thuluth" pitchFamily="2" charset="-78"/>
                <a:cs typeface="Akhbar MT" pitchFamily="2" charset="-78"/>
              </a:rPr>
              <a:t>أوجدي مفكوك كل مما يلي :</a:t>
            </a:r>
            <a:endParaRPr lang="en-US" sz="4800" u="sng" dirty="0">
              <a:latin typeface="A Thuluth" pitchFamily="2" charset="-78"/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599034" y="1453540"/>
                <a:ext cx="9458641" cy="459209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3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.(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Matura MT Script Capitals" pitchFamily="66" charset="0"/>
                  </a:rPr>
                  <a:t>= -------------------</a:t>
                </a:r>
                <a:r>
                  <a:rPr lang="ar-AE" sz="2800" dirty="0">
                    <a:latin typeface="Matura MT Script Capitals" pitchFamily="66" charset="0"/>
                  </a:rPr>
                  <a:t>------------------------------</a:t>
                </a:r>
                <a:r>
                  <a:rPr lang="en-US" sz="2800" dirty="0">
                    <a:latin typeface="Matura MT Script Capitals" pitchFamily="66" charset="0"/>
                  </a:rPr>
                  <a:t>--------</a:t>
                </a:r>
              </a:p>
              <a:p>
                <a:pPr marL="0" indent="0">
                  <a:lnSpc>
                    <a:spcPct val="3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.(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latin typeface="Matura MT Script Capitals" pitchFamily="66" charset="0"/>
                  </a:rPr>
                  <a:t>= -----</a:t>
                </a:r>
                <a:r>
                  <a:rPr lang="ar-AE" sz="2800" dirty="0">
                    <a:latin typeface="Matura MT Script Capitals" pitchFamily="66" charset="0"/>
                  </a:rPr>
                  <a:t>------------------------------</a:t>
                </a:r>
                <a:r>
                  <a:rPr lang="en-US" sz="2800" dirty="0">
                    <a:latin typeface="Matura MT Script Capitals" pitchFamily="66" charset="0"/>
                  </a:rPr>
                  <a:t>----------------------</a:t>
                </a:r>
              </a:p>
              <a:p>
                <a:pPr marL="0" indent="0">
                  <a:lnSpc>
                    <a:spcPct val="3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.(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Matura MT Script Capitals" pitchFamily="66" charset="0"/>
                  </a:rPr>
                  <a:t>= ------</a:t>
                </a:r>
                <a:r>
                  <a:rPr lang="ar-AE" sz="2800" dirty="0">
                    <a:latin typeface="Matura MT Script Capitals" pitchFamily="66" charset="0"/>
                  </a:rPr>
                  <a:t>------------------------------</a:t>
                </a:r>
                <a:r>
                  <a:rPr lang="en-US" sz="2800" dirty="0">
                    <a:latin typeface="Matura MT Script Capitals" pitchFamily="66" charset="0"/>
                  </a:rPr>
                  <a:t>---------------------</a:t>
                </a:r>
              </a:p>
              <a:p>
                <a:pPr marL="0" indent="0">
                  <a:lnSpc>
                    <a:spcPct val="300000"/>
                  </a:lnSpc>
                  <a:buNone/>
                </a:pPr>
                <a:endParaRPr lang="en-US" sz="2800" dirty="0">
                  <a:latin typeface="Matura MT Script Capitals" pitchFamily="66" charset="0"/>
                </a:endParaRPr>
              </a:p>
            </p:txBody>
          </p:sp>
        </mc:Choice>
        <mc:Fallback xmlns=""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34" y="1453540"/>
                <a:ext cx="9458641" cy="4592096"/>
              </a:xfrm>
              <a:prstGeom prst="rect">
                <a:avLst/>
              </a:prstGeom>
              <a:blipFill rotWithShape="1">
                <a:blip r:embed="rId2"/>
                <a:stretch>
                  <a:fillRect l="-1289" b="-2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rawing of a clock&#10;&#10;Description generated with high confidence">
            <a:extLst>
              <a:ext uri="{FF2B5EF4-FFF2-40B4-BE49-F238E27FC236}">
                <a16:creationId xmlns:a16="http://schemas.microsoft.com/office/drawing/2014/main" id="{317E3E88-204A-4CD1-8598-544CF21E7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73" y="3496082"/>
            <a:ext cx="1930400" cy="2794310"/>
          </a:xfrm>
          <a:prstGeom prst="rect">
            <a:avLst/>
          </a:prstGeom>
        </p:spPr>
      </p:pic>
      <p:sp>
        <p:nvSpPr>
          <p:cNvPr id="8" name="Title 12">
            <a:extLst>
              <a:ext uri="{FF2B5EF4-FFF2-40B4-BE49-F238E27FC236}">
                <a16:creationId xmlns:a16="http://schemas.microsoft.com/office/drawing/2014/main" id="{B650680B-3B98-4F3B-93D8-F4B5BCA97902}"/>
              </a:ext>
            </a:extLst>
          </p:cNvPr>
          <p:cNvSpPr txBox="1">
            <a:spLocks/>
          </p:cNvSpPr>
          <p:nvPr/>
        </p:nvSpPr>
        <p:spPr>
          <a:xfrm>
            <a:off x="10402564" y="5421186"/>
            <a:ext cx="969830" cy="31686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في دقيقة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DEAE20-CD7C-4CA5-9D66-B14077819BC0}"/>
                  </a:ext>
                </a:extLst>
              </p:cNvPr>
              <p:cNvSpPr/>
              <p:nvPr/>
            </p:nvSpPr>
            <p:spPr>
              <a:xfrm>
                <a:off x="2664985" y="1681873"/>
                <a:ext cx="633507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44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DEAE20-CD7C-4CA5-9D66-B14077819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985" y="1681873"/>
                <a:ext cx="63350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78B292E-1D42-471A-BF36-BF2D4AB38DB6}"/>
                  </a:ext>
                </a:extLst>
              </p:cNvPr>
              <p:cNvSpPr/>
              <p:nvPr/>
            </p:nvSpPr>
            <p:spPr>
              <a:xfrm>
                <a:off x="2580085" y="3146239"/>
                <a:ext cx="1505669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78B292E-1D42-471A-BF36-BF2D4AB38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085" y="3146239"/>
                <a:ext cx="150566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6BFDB9-EF1D-43C6-8481-076B692B0951}"/>
                  </a:ext>
                </a:extLst>
              </p:cNvPr>
              <p:cNvSpPr/>
              <p:nvPr/>
            </p:nvSpPr>
            <p:spPr>
              <a:xfrm>
                <a:off x="2566278" y="4544343"/>
                <a:ext cx="345485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cap="none" spc="0" dirty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cap="none" spc="0" dirty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cap="none" spc="0" dirty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4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cap="none" spc="0" dirty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cap="none" spc="0" dirty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cap="none" spc="0" dirty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6BFDB9-EF1D-43C6-8481-076B692B0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278" y="4544343"/>
                <a:ext cx="3454857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4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113" y="1175494"/>
            <a:ext cx="6171094" cy="1596177"/>
          </a:xfrm>
        </p:spPr>
        <p:txBody>
          <a:bodyPr>
            <a:normAutofit/>
          </a:bodyPr>
          <a:lstStyle/>
          <a:p>
            <a:pPr algn="r"/>
            <a:r>
              <a:rPr lang="ar-AE" sz="5400" u="sng" dirty="0">
                <a:solidFill>
                  <a:srgbClr val="005654"/>
                </a:solidFill>
                <a:cs typeface="DecoType Naskh Variants" panose="02010400000000000000" pitchFamily="2" charset="-78"/>
              </a:rPr>
              <a:t>ماذا سنتعلم :</a:t>
            </a:r>
            <a:endParaRPr lang="en-US" sz="5400" u="sng" dirty="0">
              <a:solidFill>
                <a:srgbClr val="005654"/>
              </a:solidFill>
              <a:cs typeface="DecoType Naskh Variants" panose="0201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285" y="2637504"/>
            <a:ext cx="108313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1500" dirty="0">
                <a:solidFill>
                  <a:schemeClr val="bg2">
                    <a:lumMod val="25000"/>
                  </a:schemeClr>
                </a:solidFill>
                <a:cs typeface="DecoType Naskh Variants" panose="02010400000000000000" pitchFamily="2" charset="-78"/>
              </a:rPr>
              <a:t>1</a:t>
            </a:r>
            <a:r>
              <a:rPr lang="ar-AE" sz="11500" dirty="0">
                <a:solidFill>
                  <a:schemeClr val="bg2">
                    <a:lumMod val="25000"/>
                  </a:schemeClr>
                </a:solidFill>
                <a:cs typeface="DecoType Naskh Variants" panose="02010400000000000000" pitchFamily="2" charset="-78"/>
              </a:rPr>
              <a:t> </a:t>
            </a:r>
            <a:r>
              <a:rPr lang="ar-AE" sz="4400" dirty="0">
                <a:solidFill>
                  <a:schemeClr val="bg2">
                    <a:lumMod val="25000"/>
                  </a:schemeClr>
                </a:solidFill>
                <a:cs typeface="DecoType Naskh Variants" panose="02010400000000000000" pitchFamily="2" charset="-78"/>
              </a:rPr>
              <a:t> استخدام مثلث باسكال </a:t>
            </a:r>
            <a:r>
              <a:rPr lang="ar-BH" sz="4400" dirty="0">
                <a:solidFill>
                  <a:schemeClr val="bg2">
                    <a:lumMod val="25000"/>
                  </a:schemeClr>
                </a:solidFill>
                <a:cs typeface="DecoType Naskh Variants" panose="02010400000000000000" pitchFamily="2" charset="-78"/>
              </a:rPr>
              <a:t>لتفكيك أسس ذوات </a:t>
            </a:r>
            <a:r>
              <a:rPr lang="ar-AE" sz="4400" dirty="0">
                <a:solidFill>
                  <a:schemeClr val="bg2">
                    <a:lumMod val="25000"/>
                  </a:schemeClr>
                </a:solidFill>
                <a:cs typeface="DecoType Naskh Variants" panose="02010400000000000000" pitchFamily="2" charset="-78"/>
              </a:rPr>
              <a:t>الحدين .</a:t>
            </a:r>
          </a:p>
        </p:txBody>
      </p:sp>
    </p:spTree>
    <p:extLst>
      <p:ext uri="{BB962C8B-B14F-4D97-AF65-F5344CB8AC3E}">
        <p14:creationId xmlns:p14="http://schemas.microsoft.com/office/powerpoint/2010/main" val="248457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39" y="1595507"/>
            <a:ext cx="4432119" cy="4281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645" y="932965"/>
            <a:ext cx="876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u="sng" dirty="0">
                <a:solidFill>
                  <a:srgbClr val="005654"/>
                </a:solidFill>
                <a:latin typeface="AGA Mashq V2 مشق" panose="02000806000000020003" pitchFamily="2" charset="-78"/>
                <a:ea typeface="AGA Mashq V2 مشق" panose="02000806000000020003" pitchFamily="2" charset="-78"/>
                <a:cs typeface="Akhbar MT" pitchFamily="2" charset="-78"/>
              </a:rPr>
              <a:t>تأملـي الصورة .. ثم أكملي مثلث باسكال .. ماذا تلاحظين ..</a:t>
            </a:r>
            <a:endParaRPr lang="en-US" sz="3600" u="sng" dirty="0">
              <a:solidFill>
                <a:srgbClr val="005654"/>
              </a:solidFill>
              <a:latin typeface="AGA Mashq V2 مشق" panose="02000806000000020003" pitchFamily="2" charset="-78"/>
              <a:ea typeface="AGA Mashq V2 مشق" panose="02000806000000020003" pitchFamily="2" charset="-78"/>
              <a:cs typeface="Akhbar MT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31198" y="1786318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216923" y="3339650"/>
            <a:ext cx="734306" cy="715193"/>
          </a:xfrm>
          <a:prstGeom prst="ellipse">
            <a:avLst/>
          </a:prstGeom>
          <a:solidFill>
            <a:srgbClr val="FC8CD7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5883965" y="1236404"/>
            <a:ext cx="5403495" cy="4587777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-640502" y="259551"/>
            <a:ext cx="12192000" cy="1122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AE" dirty="0">
                <a:solidFill>
                  <a:srgbClr val="005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Variants" panose="02010400000000000000" pitchFamily="2" charset="-78"/>
              </a:rPr>
              <a:t>أولا : مثلث باسكال ..</a:t>
            </a:r>
            <a:r>
              <a:rPr lang="en-US" dirty="0">
                <a:solidFill>
                  <a:srgbClr val="005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Naskh Variants" panose="02010400000000000000" pitchFamily="2" charset="-78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964" y="6013031"/>
            <a:ext cx="463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https://www.sporcle.com/games/vikZ/all-rows-add-up-to-power-of-2</a:t>
            </a:r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67591B-DBEC-47C7-BC1F-81A9C3658A93}"/>
              </a:ext>
            </a:extLst>
          </p:cNvPr>
          <p:cNvSpPr/>
          <p:nvPr/>
        </p:nvSpPr>
        <p:spPr>
          <a:xfrm>
            <a:off x="8671884" y="2553754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DEE7CC4-BB0C-47D2-B6DF-76F928E74701}"/>
              </a:ext>
            </a:extLst>
          </p:cNvPr>
          <p:cNvSpPr/>
          <p:nvPr/>
        </p:nvSpPr>
        <p:spPr>
          <a:xfrm>
            <a:off x="7811440" y="2553754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D45958-C5FB-48F0-AE0E-3A27A2E04A38}"/>
              </a:ext>
            </a:extLst>
          </p:cNvPr>
          <p:cNvSpPr/>
          <p:nvPr/>
        </p:nvSpPr>
        <p:spPr>
          <a:xfrm>
            <a:off x="9105729" y="3345262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863F052-82C7-4473-821C-DF6DAAB0D4B7}"/>
              </a:ext>
            </a:extLst>
          </p:cNvPr>
          <p:cNvSpPr/>
          <p:nvPr/>
        </p:nvSpPr>
        <p:spPr>
          <a:xfrm>
            <a:off x="7356666" y="3347715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26478E6-C7AB-4610-B393-12AC71898D94}"/>
              </a:ext>
            </a:extLst>
          </p:cNvPr>
          <p:cNvSpPr/>
          <p:nvPr/>
        </p:nvSpPr>
        <p:spPr>
          <a:xfrm>
            <a:off x="7786894" y="4143258"/>
            <a:ext cx="734306" cy="715193"/>
          </a:xfrm>
          <a:prstGeom prst="ellipse">
            <a:avLst/>
          </a:prstGeom>
          <a:solidFill>
            <a:srgbClr val="FC8CD7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0B0D6FF-9168-441F-A025-DE51AED60CD8}"/>
              </a:ext>
            </a:extLst>
          </p:cNvPr>
          <p:cNvSpPr/>
          <p:nvPr/>
        </p:nvSpPr>
        <p:spPr>
          <a:xfrm>
            <a:off x="9577270" y="4136867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5B4BE9E-8F7C-462F-81F8-818C3F22259C}"/>
              </a:ext>
            </a:extLst>
          </p:cNvPr>
          <p:cNvSpPr/>
          <p:nvPr/>
        </p:nvSpPr>
        <p:spPr>
          <a:xfrm>
            <a:off x="6909672" y="4136867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1DEC95-3978-45ED-B208-10064BCB8DDA}"/>
              </a:ext>
            </a:extLst>
          </p:cNvPr>
          <p:cNvSpPr/>
          <p:nvPr/>
        </p:nvSpPr>
        <p:spPr>
          <a:xfrm>
            <a:off x="8645189" y="4143258"/>
            <a:ext cx="734306" cy="715193"/>
          </a:xfrm>
          <a:prstGeom prst="ellipse">
            <a:avLst/>
          </a:prstGeom>
          <a:solidFill>
            <a:srgbClr val="FC8CD7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B1ABAEB-77E7-41A4-BC7D-8C4ECBBF2774}"/>
              </a:ext>
            </a:extLst>
          </p:cNvPr>
          <p:cNvSpPr/>
          <p:nvPr/>
        </p:nvSpPr>
        <p:spPr>
          <a:xfrm>
            <a:off x="8216923" y="4998023"/>
            <a:ext cx="734306" cy="715193"/>
          </a:xfrm>
          <a:prstGeom prst="ellipse">
            <a:avLst/>
          </a:prstGeom>
          <a:solidFill>
            <a:srgbClr val="FC8CD7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1F7C0E6-FC67-43A2-8F7E-C6E7C99E2132}"/>
              </a:ext>
            </a:extLst>
          </p:cNvPr>
          <p:cNvSpPr/>
          <p:nvPr/>
        </p:nvSpPr>
        <p:spPr>
          <a:xfrm>
            <a:off x="9986867" y="4979738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3677628-2FB3-48CB-98FE-9DE419CF4C56}"/>
              </a:ext>
            </a:extLst>
          </p:cNvPr>
          <p:cNvSpPr/>
          <p:nvPr/>
        </p:nvSpPr>
        <p:spPr>
          <a:xfrm>
            <a:off x="6474867" y="4979738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A232392-C7CC-4BDC-BC9B-4D7543128885}"/>
              </a:ext>
            </a:extLst>
          </p:cNvPr>
          <p:cNvSpPr/>
          <p:nvPr/>
        </p:nvSpPr>
        <p:spPr>
          <a:xfrm>
            <a:off x="9105729" y="4998023"/>
            <a:ext cx="734306" cy="715193"/>
          </a:xfrm>
          <a:prstGeom prst="ellipse">
            <a:avLst/>
          </a:prstGeom>
          <a:solidFill>
            <a:srgbClr val="FC8CD7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AEE0548-522A-4AE6-8F64-52856E814C6C}"/>
              </a:ext>
            </a:extLst>
          </p:cNvPr>
          <p:cNvSpPr/>
          <p:nvPr/>
        </p:nvSpPr>
        <p:spPr>
          <a:xfrm>
            <a:off x="7328660" y="4999764"/>
            <a:ext cx="734306" cy="715193"/>
          </a:xfrm>
          <a:prstGeom prst="ellipse">
            <a:avLst/>
          </a:prstGeom>
          <a:solidFill>
            <a:srgbClr val="FC8CD7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76E1CB3-3248-4C96-A9A0-B3F3403C36CA}"/>
              </a:ext>
            </a:extLst>
          </p:cNvPr>
          <p:cNvSpPr/>
          <p:nvPr/>
        </p:nvSpPr>
        <p:spPr>
          <a:xfrm>
            <a:off x="8224574" y="1779694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2E236A4-C719-4E04-92D0-36F863B09463}"/>
              </a:ext>
            </a:extLst>
          </p:cNvPr>
          <p:cNvSpPr/>
          <p:nvPr/>
        </p:nvSpPr>
        <p:spPr>
          <a:xfrm>
            <a:off x="8671884" y="2554092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09C48B1-BACB-4ABC-9AFD-331D5F716A30}"/>
              </a:ext>
            </a:extLst>
          </p:cNvPr>
          <p:cNvSpPr/>
          <p:nvPr/>
        </p:nvSpPr>
        <p:spPr>
          <a:xfrm>
            <a:off x="7811440" y="2544898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C21D06E-9E5B-4DF1-A5EF-23E7B06F97EC}"/>
              </a:ext>
            </a:extLst>
          </p:cNvPr>
          <p:cNvSpPr/>
          <p:nvPr/>
        </p:nvSpPr>
        <p:spPr>
          <a:xfrm>
            <a:off x="9099105" y="3351890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B4B9160-5DFC-444A-94EB-3C7A3C6BCC24}"/>
              </a:ext>
            </a:extLst>
          </p:cNvPr>
          <p:cNvSpPr/>
          <p:nvPr/>
        </p:nvSpPr>
        <p:spPr>
          <a:xfrm>
            <a:off x="7356665" y="3358293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E4F2B37-883F-44C9-AD30-A67C183FD0A1}"/>
              </a:ext>
            </a:extLst>
          </p:cNvPr>
          <p:cNvSpPr/>
          <p:nvPr/>
        </p:nvSpPr>
        <p:spPr>
          <a:xfrm>
            <a:off x="6901714" y="4133638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B41D3A2-0615-4139-BDE0-0B7359831406}"/>
              </a:ext>
            </a:extLst>
          </p:cNvPr>
          <p:cNvSpPr/>
          <p:nvPr/>
        </p:nvSpPr>
        <p:spPr>
          <a:xfrm>
            <a:off x="6474867" y="4976509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A10BD00-66AD-497D-AEFA-C7E504D474AE}"/>
              </a:ext>
            </a:extLst>
          </p:cNvPr>
          <p:cNvSpPr/>
          <p:nvPr/>
        </p:nvSpPr>
        <p:spPr>
          <a:xfrm>
            <a:off x="9577270" y="4147189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7E23290-D9DE-4AE5-9470-3D0EF47B2325}"/>
              </a:ext>
            </a:extLst>
          </p:cNvPr>
          <p:cNvSpPr/>
          <p:nvPr/>
        </p:nvSpPr>
        <p:spPr>
          <a:xfrm>
            <a:off x="9994535" y="4976509"/>
            <a:ext cx="705757" cy="721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5BA8F3F-0B7D-41A5-AAE3-93571B4BA4B7}"/>
              </a:ext>
            </a:extLst>
          </p:cNvPr>
          <p:cNvSpPr/>
          <p:nvPr/>
        </p:nvSpPr>
        <p:spPr>
          <a:xfrm>
            <a:off x="8210299" y="3333026"/>
            <a:ext cx="734306" cy="715193"/>
          </a:xfrm>
          <a:prstGeom prst="ellipse">
            <a:avLst/>
          </a:prstGeom>
          <a:solidFill>
            <a:srgbClr val="FC8CD7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5F928A8-4E80-4BD2-997A-145374CE3BDA}"/>
              </a:ext>
            </a:extLst>
          </p:cNvPr>
          <p:cNvSpPr/>
          <p:nvPr/>
        </p:nvSpPr>
        <p:spPr>
          <a:xfrm>
            <a:off x="8651600" y="4149688"/>
            <a:ext cx="734306" cy="715193"/>
          </a:xfrm>
          <a:prstGeom prst="ellipse">
            <a:avLst/>
          </a:prstGeom>
          <a:solidFill>
            <a:srgbClr val="FC8CD7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DE7A808-072C-497D-8C59-26A693283386}"/>
              </a:ext>
            </a:extLst>
          </p:cNvPr>
          <p:cNvSpPr/>
          <p:nvPr/>
        </p:nvSpPr>
        <p:spPr>
          <a:xfrm>
            <a:off x="9113397" y="4991747"/>
            <a:ext cx="734306" cy="715193"/>
          </a:xfrm>
          <a:prstGeom prst="ellipse">
            <a:avLst/>
          </a:prstGeom>
          <a:solidFill>
            <a:srgbClr val="FC8CD7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E951483-E07F-4635-A37F-EC9D0291EA24}"/>
              </a:ext>
            </a:extLst>
          </p:cNvPr>
          <p:cNvSpPr/>
          <p:nvPr/>
        </p:nvSpPr>
        <p:spPr>
          <a:xfrm>
            <a:off x="7328660" y="4998540"/>
            <a:ext cx="734306" cy="715193"/>
          </a:xfrm>
          <a:prstGeom prst="ellipse">
            <a:avLst/>
          </a:prstGeom>
          <a:solidFill>
            <a:srgbClr val="FC8CD7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38BED0C-DBF7-4273-9227-FA7F35148318}"/>
              </a:ext>
            </a:extLst>
          </p:cNvPr>
          <p:cNvSpPr/>
          <p:nvPr/>
        </p:nvSpPr>
        <p:spPr>
          <a:xfrm>
            <a:off x="8210299" y="4991747"/>
            <a:ext cx="734306" cy="715193"/>
          </a:xfrm>
          <a:prstGeom prst="ellipse">
            <a:avLst/>
          </a:prstGeom>
          <a:solidFill>
            <a:srgbClr val="FC8CD7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B4B251A-0DB1-4967-87F3-43AAB5EBA3A2}"/>
              </a:ext>
            </a:extLst>
          </p:cNvPr>
          <p:cNvSpPr txBox="1"/>
          <p:nvPr/>
        </p:nvSpPr>
        <p:spPr>
          <a:xfrm>
            <a:off x="7660148" y="6462595"/>
            <a:ext cx="45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استخدام مثلث باسكال </a:t>
            </a:r>
            <a:r>
              <a:rPr lang="ar-BH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لتفكيك أسس ذوات 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الحدين .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54FF6ED-4962-4046-8666-941E7E3886D4}"/>
              </a:ext>
            </a:extLst>
          </p:cNvPr>
          <p:cNvCxnSpPr>
            <a:cxnSpLocks/>
          </p:cNvCxnSpPr>
          <p:nvPr/>
        </p:nvCxnSpPr>
        <p:spPr>
          <a:xfrm flipH="1">
            <a:off x="8706678" y="6454998"/>
            <a:ext cx="3485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A close up of a clock&#10;&#10;Description automatically generated">
            <a:extLst>
              <a:ext uri="{FF2B5EF4-FFF2-40B4-BE49-F238E27FC236}">
                <a16:creationId xmlns:a16="http://schemas.microsoft.com/office/drawing/2014/main" id="{578BB3F2-970C-4E8A-AF8C-DEBD502EE2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28" t="1801" r="1" b="1"/>
          <a:stretch/>
        </p:blipFill>
        <p:spPr>
          <a:xfrm>
            <a:off x="9945034" y="1010421"/>
            <a:ext cx="1994397" cy="20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5" grpId="0" animBg="1"/>
      <p:bldP spid="66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8096" y="176979"/>
            <a:ext cx="2802228" cy="1325563"/>
          </a:xfrm>
        </p:spPr>
        <p:txBody>
          <a:bodyPr>
            <a:normAutofit/>
          </a:bodyPr>
          <a:lstStyle/>
          <a:p>
            <a:pPr algn="r"/>
            <a:r>
              <a:rPr lang="ar-AE" sz="4400" b="1" dirty="0">
                <a:cs typeface="Akhbar MT" pitchFamily="2" charset="-78"/>
              </a:rPr>
              <a:t>مثلث باسكال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22" y="1293612"/>
            <a:ext cx="6017738" cy="24188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558" y="3901172"/>
            <a:ext cx="6279666" cy="2418886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r="25227"/>
          <a:stretch/>
        </p:blipFill>
        <p:spPr>
          <a:xfrm>
            <a:off x="314030" y="4273236"/>
            <a:ext cx="2336800" cy="2305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C3CF56-D278-417A-B679-7CD22DAC6E51}"/>
              </a:ext>
            </a:extLst>
          </p:cNvPr>
          <p:cNvSpPr txBox="1"/>
          <p:nvPr/>
        </p:nvSpPr>
        <p:spPr>
          <a:xfrm>
            <a:off x="7660148" y="6462595"/>
            <a:ext cx="45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استخدام مثلث باسكال </a:t>
            </a:r>
            <a:r>
              <a:rPr lang="ar-BH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لتفكيك أسس ذوات 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الحدين 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F51C1F-87A7-448C-9728-8ACC254519DB}"/>
              </a:ext>
            </a:extLst>
          </p:cNvPr>
          <p:cNvCxnSpPr>
            <a:cxnSpLocks/>
          </p:cNvCxnSpPr>
          <p:nvPr/>
        </p:nvCxnSpPr>
        <p:spPr>
          <a:xfrm flipH="1">
            <a:off x="8706678" y="6454998"/>
            <a:ext cx="3485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7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004" y="131180"/>
            <a:ext cx="10364451" cy="1596177"/>
          </a:xfrm>
        </p:spPr>
        <p:txBody>
          <a:bodyPr>
            <a:normAutofit/>
          </a:bodyPr>
          <a:lstStyle/>
          <a:p>
            <a:pPr algn="r"/>
            <a:r>
              <a:rPr lang="ar-BH" u="sng" dirty="0">
                <a:cs typeface="DecoType Naskh Variants" panose="02010400000000000000" pitchFamily="2" charset="-78"/>
              </a:rPr>
              <a:t>استخدام مثلث باسكال : </a:t>
            </a:r>
            <a:endParaRPr lang="en-US" u="sng" dirty="0">
              <a:solidFill>
                <a:schemeClr val="tx2"/>
              </a:solidFill>
              <a:cs typeface="DecoType Naskh Variants" panose="0201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212" y="1099764"/>
                <a:ext cx="2868670" cy="68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BH" sz="3200" i="1" dirty="0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فكك</m:t>
                        </m:r>
                        <m:r>
                          <m:rPr>
                            <m:nor/>
                          </m:rPr>
                          <a:rPr lang="ar-BH" sz="3200" dirty="0">
                            <a:cs typeface="DecoType Naskh Variants" panose="02010400000000000000" pitchFamily="2" charset="-78"/>
                          </a:rPr>
                          <m:t>ِ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DecoType Naskh Variants" panose="02010400000000000000" pitchFamily="2" charset="-78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                          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2" y="1099764"/>
                <a:ext cx="2868670" cy="6863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5F3CD6A-313B-4E17-88AF-EBEB08B069E7}"/>
              </a:ext>
            </a:extLst>
          </p:cNvPr>
          <p:cNvSpPr txBox="1"/>
          <p:nvPr/>
        </p:nvSpPr>
        <p:spPr>
          <a:xfrm>
            <a:off x="7660148" y="6462595"/>
            <a:ext cx="45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استخدام مثلث باسكال </a:t>
            </a:r>
            <a:r>
              <a:rPr lang="ar-BH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لتفكيك أسس ذوات 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cs typeface="DecoType Naskh Special" panose="02010000000000000000" pitchFamily="2" charset="-78"/>
              </a:rPr>
              <a:t>الحدين 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E94853-170A-410C-841D-47025687527C}"/>
              </a:ext>
            </a:extLst>
          </p:cNvPr>
          <p:cNvCxnSpPr>
            <a:cxnSpLocks/>
          </p:cNvCxnSpPr>
          <p:nvPr/>
        </p:nvCxnSpPr>
        <p:spPr>
          <a:xfrm flipH="1">
            <a:off x="8706678" y="6454998"/>
            <a:ext cx="3485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FDF852-2260-471D-A511-8DCD1D780B38}"/>
                  </a:ext>
                </a:extLst>
              </p:cNvPr>
              <p:cNvSpPr txBox="1"/>
              <p:nvPr/>
            </p:nvSpPr>
            <p:spPr>
              <a:xfrm>
                <a:off x="318760" y="1899669"/>
                <a:ext cx="1155447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9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 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36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     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84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   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126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  <a:cs typeface="Akhbar MT" pitchFamily="2" charset="-78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126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84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36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           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9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            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khbar MT" pitchFamily="2" charset="-78"/>
                        </a:rPr>
                        <m:t>1</m:t>
                      </m:r>
                    </m:oMath>
                  </m:oMathPara>
                </a14:m>
                <a:endParaRPr lang="ar-BH" sz="3200" dirty="0">
                  <a:solidFill>
                    <a:srgbClr val="FF0000"/>
                  </a:solidFill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FDF852-2260-471D-A511-8DCD1D780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0" y="1899669"/>
                <a:ext cx="11554479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C2A133-16D2-440B-9CE8-553F6DFB5DB7}"/>
                  </a:ext>
                </a:extLst>
              </p:cNvPr>
              <p:cNvSpPr txBox="1"/>
              <p:nvPr/>
            </p:nvSpPr>
            <p:spPr>
              <a:xfrm>
                <a:off x="874643" y="1884797"/>
                <a:ext cx="10854812" cy="1338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800" b="0" dirty="0">
                    <a:solidFill>
                      <a:srgbClr val="008080"/>
                    </a:solidFill>
                    <a:cs typeface="Akhbar MT" pitchFamily="2" charset="-78"/>
                  </a:rPr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8080"/>
                  </a:solidFill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   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8080"/>
                    </a:solidFill>
                    <a:cs typeface="Akhbar MT" pitchFamily="2" charset="-78"/>
                  </a:rPr>
                  <a:t>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0</m:t>
                        </m:r>
                      </m:sup>
                    </m:sSup>
                  </m:oMath>
                </a14:m>
                <a:endParaRPr lang="ar-BH" sz="2800" dirty="0">
                  <a:solidFill>
                    <a:srgbClr val="008080"/>
                  </a:solidFill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C2A133-16D2-440B-9CE8-553F6DFB5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43" y="1884797"/>
                <a:ext cx="10854812" cy="1338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07F7-4BCB-40B7-BC1F-049A6A32477A}"/>
                  </a:ext>
                </a:extLst>
              </p:cNvPr>
              <p:cNvSpPr txBox="1"/>
              <p:nvPr/>
            </p:nvSpPr>
            <p:spPr>
              <a:xfrm>
                <a:off x="1516547" y="1832365"/>
                <a:ext cx="10854812" cy="133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Akhbar MT" pitchFamily="2" charset="-78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cs typeface="Akhbar MT" pitchFamily="2" charset="-78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cs typeface="Akhbar MT" pitchFamily="2" charset="-78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>
                  <a:cs typeface="Akhbar MT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cs typeface="Akhbar MT" pitchFamily="2" charset="-78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cs typeface="Akhbar MT" pitchFamily="2" charset="-78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>
                    <a:cs typeface="Akhbar MT" pitchFamily="2" charset="-78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800" dirty="0">
                    <a:cs typeface="Akhbar MT" pitchFamily="2" charset="-78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>
                    <a:cs typeface="Akhbar MT" pitchFamily="2" charset="-78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khbar MT" pitchFamily="2" charset="-78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khbar MT" pitchFamily="2" charset="-78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khbar MT" pitchFamily="2" charset="-78"/>
                          </a:rPr>
                          <m:t>9</m:t>
                        </m:r>
                      </m:sup>
                    </m:sSup>
                  </m:oMath>
                </a14:m>
                <a:endParaRPr lang="ar-BH" sz="2800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07F7-4BCB-40B7-BC1F-049A6A32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547" y="1832365"/>
                <a:ext cx="10854812" cy="1337867"/>
              </a:xfrm>
              <a:prstGeom prst="rect">
                <a:avLst/>
              </a:prstGeom>
              <a:blipFill>
                <a:blip r:embed="rId5"/>
                <a:stretch>
                  <a:fillRect b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2B2921-CED6-4E5C-9270-8B7090527080}"/>
                  </a:ext>
                </a:extLst>
              </p:cNvPr>
              <p:cNvSpPr/>
              <p:nvPr/>
            </p:nvSpPr>
            <p:spPr>
              <a:xfrm>
                <a:off x="177814" y="4284082"/>
                <a:ext cx="12014186" cy="652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9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9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36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84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126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126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84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36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khbar MT" pitchFamily="2" charset="-78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khbar MT" pitchFamily="2" charset="-78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ar-BH" sz="2800" dirty="0"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2B2921-CED6-4E5C-9270-8B7090527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14" y="4284082"/>
                <a:ext cx="12014186" cy="652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7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d0341581-83b1-48b9-b950-d7b79a06b6f8" Revision="1" Stencil="System.MyShapes" StencilVersion="1.0"/>
</Control>
</file>

<file path=customXml/itemProps1.xml><?xml version="1.0" encoding="utf-8"?>
<ds:datastoreItem xmlns:ds="http://schemas.openxmlformats.org/officeDocument/2006/customXml" ds:itemID="{2126991C-938D-4AC3-B56B-1D46DAAEF94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5592</TotalTime>
  <Words>1230</Words>
  <Application>Microsoft Office PowerPoint</Application>
  <PresentationFormat>Widescreen</PresentationFormat>
  <Paragraphs>269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 Thuluth</vt:lpstr>
      <vt:lpstr>AGA Mashq V2 مشق</vt:lpstr>
      <vt:lpstr>Arabic Typesetting</vt:lpstr>
      <vt:lpstr>Arial</vt:lpstr>
      <vt:lpstr>Calibri</vt:lpstr>
      <vt:lpstr>Cambria Math</vt:lpstr>
      <vt:lpstr>Century Gothic</vt:lpstr>
      <vt:lpstr>Georgia</vt:lpstr>
      <vt:lpstr>Matura MT Script Capitals</vt:lpstr>
      <vt:lpstr>Sakkal Majalla</vt:lpstr>
      <vt:lpstr>Trebuchet MS</vt:lpstr>
      <vt:lpstr>Wingdings 2</vt:lpstr>
      <vt:lpstr>Urban</vt:lpstr>
      <vt:lpstr>نظرية ذات الحدين</vt:lpstr>
      <vt:lpstr>PowerPoint Presentation</vt:lpstr>
      <vt:lpstr>تهيئة :</vt:lpstr>
      <vt:lpstr>PowerPoint Presentation</vt:lpstr>
      <vt:lpstr>ماذا سنتعلم :</vt:lpstr>
      <vt:lpstr>PowerPoint Presentation</vt:lpstr>
      <vt:lpstr>مثلث باسكال</vt:lpstr>
      <vt:lpstr>PowerPoint Presentation</vt:lpstr>
      <vt:lpstr>استخدام مثلث باسكال : </vt:lpstr>
      <vt:lpstr>PowerPoint Presentation</vt:lpstr>
      <vt:lpstr>PowerPoint Presentation</vt:lpstr>
      <vt:lpstr>PowerPoint Presentation</vt:lpstr>
      <vt:lpstr>PowerPoint Presentation</vt:lpstr>
      <vt:lpstr>هل يمكنكِ استخدام مثلث باسكال لإيجاد التعبير ذي الحدين ذات القوي الكبيرة :</vt:lpstr>
      <vt:lpstr>ماذا سنتعلم :</vt:lpstr>
      <vt:lpstr>ثانيا : نظرية ذات الحدين</vt:lpstr>
      <vt:lpstr>استخدام نظرية ذات الحدين : </vt:lpstr>
      <vt:lpstr>باستخدام نظرية ذات الحدين</vt:lpstr>
      <vt:lpstr>PowerPoint Presentation</vt:lpstr>
      <vt:lpstr>PowerPoint Presentation</vt:lpstr>
      <vt:lpstr>معاملات بخلاف 1 : </vt:lpstr>
      <vt:lpstr>في بعض الأحيان نحتاج إلى إيجاد حد واحد فقط في مفكوك ذات الحدين ، وذلك من خلال استخدام صيغة حاصل الجمع من أجل نظرية ذات الحدين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نظرية ذات الحدين</dc:title>
  <dc:creator>عائشه راشد ماجد الغربي الشامسي</dc:creator>
  <cp:lastModifiedBy>فاطمة حمادي</cp:lastModifiedBy>
  <cp:revision>144</cp:revision>
  <dcterms:created xsi:type="dcterms:W3CDTF">2017-04-22T16:16:10Z</dcterms:created>
  <dcterms:modified xsi:type="dcterms:W3CDTF">2021-01-06T11:43:11Z</dcterms:modified>
</cp:coreProperties>
</file>