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518" r:id="rId2"/>
    <p:sldId id="1821" r:id="rId3"/>
    <p:sldId id="524" r:id="rId4"/>
    <p:sldId id="526" r:id="rId5"/>
    <p:sldId id="529" r:id="rId6"/>
    <p:sldId id="525" r:id="rId7"/>
    <p:sldId id="536" r:id="rId8"/>
    <p:sldId id="263" r:id="rId9"/>
    <p:sldId id="531" r:id="rId10"/>
    <p:sldId id="537" r:id="rId11"/>
    <p:sldId id="535" r:id="rId12"/>
    <p:sldId id="538" r:id="rId13"/>
    <p:sldId id="257" r:id="rId14"/>
    <p:sldId id="262" r:id="rId15"/>
    <p:sldId id="261" r:id="rId16"/>
    <p:sldId id="259" r:id="rId17"/>
    <p:sldId id="260" r:id="rId18"/>
    <p:sldId id="539" r:id="rId19"/>
    <p:sldId id="540" r:id="rId20"/>
    <p:sldId id="533" r:id="rId21"/>
    <p:sldId id="527" r:id="rId22"/>
    <p:sldId id="528" r:id="rId23"/>
    <p:sldId id="54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1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9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C8E37-79C1-473E-97CE-E54326E4B818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C00FA5-C5AF-41D0-A096-4FC987ED3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759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00FA5-C5AF-41D0-A096-4FC987ED3B0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49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5540b6adc3_2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5540b6adc3_2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5540b6adc3_2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5540b6adc3_2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3808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37886-DEDC-4537-938D-2F4E6461AB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10C56F-0532-40FA-8FC6-C594FBB5A8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C143C-696F-4D00-A7B0-0211BD7D9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5CD09-436A-4955-B9A8-CEFD0ED59C68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55331-EBFD-48FA-9DE7-6DA47B137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08850B-BE44-4A90-995A-E5DF0A5B5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2D0FD-0531-4AC1-971A-C58544045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897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CACB6-AF4D-4523-890F-261F3C382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5183F-4098-4431-AD13-968FF556F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D6F85-C2CC-41E0-90E9-3B613C89C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5CD09-436A-4955-B9A8-CEFD0ED59C68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3A893-09B6-4386-9266-83D313BCB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588DBB-8702-4F7C-B300-4EB5FD883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2D0FD-0531-4AC1-971A-C58544045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079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A97F2-145E-4A83-8BA1-C84E4044B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6C16E7-B0FB-4B79-A237-59FC4B3022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EB039-916B-4C57-8471-B9E911F64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5CD09-436A-4955-B9A8-CEFD0ED59C68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59E21-3A8E-48D8-B2F1-33A2A1B3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6A9E24-10DA-45C9-B807-EF875D11D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2D0FD-0531-4AC1-971A-C58544045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342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C443D-0FBD-4AC2-8D8F-124115356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F7878-5E45-4EE3-9CD7-469DA2388C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301CAA-1AC0-487E-9360-602FAC5576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C16108-04EE-4DA9-965F-F106E0619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5CD09-436A-4955-B9A8-CEFD0ED59C68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69EB6A-A3A3-4501-A84D-DF6998BAF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252A01-81A1-459C-BDEE-2F4AD22BF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2D0FD-0531-4AC1-971A-C58544045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218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44C95-080F-4F29-A25D-B7D928256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B1E70-2A52-4641-A1AE-2695A97CD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035836-F629-4867-AE88-FF51615843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01ABD7-C086-46AC-B62B-462701988D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F5C59C-393E-4890-BB24-88A58E75FC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617DA7-4D73-45EA-90DB-A15D6B521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5CD09-436A-4955-B9A8-CEFD0ED59C68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750A32-247B-47E9-A730-3511644C9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46CEF9-1744-4143-B30A-52EC14DA4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2D0FD-0531-4AC1-971A-C58544045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201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135FB-FF41-41AF-A7E9-B552EF673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B876B2-4918-4191-B1F7-A8231095F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5CD09-436A-4955-B9A8-CEFD0ED59C68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EA14AC-1B22-456E-8A67-CF3F039D3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71220-6BA4-4C04-9361-B5D25B58B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2D0FD-0531-4AC1-971A-C58544045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58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A5963A-7728-44DF-81C2-42120B37D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5CD09-436A-4955-B9A8-CEFD0ED59C68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7AFB35-96CE-4975-9A66-5C0F53666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BAD2F7-2BB7-4B5F-8FB9-CEAD0BD62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2D0FD-0531-4AC1-971A-C58544045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63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0C447-0D99-4632-9F61-825E3D8EF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2FD80-D605-4D69-8207-A3BF505731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05B2AA-7EBF-46C0-92B8-4B96FF5451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26D652-E0DC-4E67-8B62-658C39214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5CD09-436A-4955-B9A8-CEFD0ED59C68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4C664B-5B2F-4391-8C4E-F306579E2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03BEA9-D18A-4A23-90BB-14B2CB75E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2D0FD-0531-4AC1-971A-C58544045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205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9B1E9-2EDD-4887-8AA9-5C6A89CF7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34B382-5F30-4BEE-B4BD-68AF8E0866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9B54C2-5551-4377-BD26-718AF82EFC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FEB7D0-0D8E-4B13-A576-FE1FA1B93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5CD09-436A-4955-B9A8-CEFD0ED59C68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39E897-1AD3-476E-83CB-248F067E7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278CBD-947F-4CCE-828D-A17A2D3A1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2D0FD-0531-4AC1-971A-C58544045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15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D3891-A684-44D5-8D8A-00722683A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9DA01A-A70D-4E45-BE3E-87FA3FFE6E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907BB-6D56-42D2-9CA7-333EF3C98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5CD09-436A-4955-B9A8-CEFD0ED59C68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48A0B-1E1F-4902-BCFD-A1BBC8A66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0E479-EBD7-4D36-A03A-49CDCB2F6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2D0FD-0531-4AC1-971A-C58544045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270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08E232-4793-48EC-AD4D-E45F97F6F7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30A044-757A-4769-BC03-810FECF232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DC3361-D7D8-4838-9C68-58BB16E12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5CD09-436A-4955-B9A8-CEFD0ED59C68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6E924-412D-4A08-8E46-2CE341975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6CF35-9A4D-4607-B57F-25E3C8617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2D0FD-0531-4AC1-971A-C58544045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68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7A5BD0-5F5F-4733-84F0-B0ABFDDC0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A1E16B-9ACF-4895-9F40-FA65A575FC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F6244-0B16-4B9A-B6E1-18D613A25B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5CD09-436A-4955-B9A8-CEFD0ED59C68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92A91-BC4A-4E22-BDC4-F7260859AF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C9285-CCF3-4E19-9923-AFA8E990ED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2D0FD-0531-4AC1-971A-C58544045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912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microsoft.com/office/2007/relationships/hdphoto" Target="../media/hdphoto6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5" Type="http://schemas.openxmlformats.org/officeDocument/2006/relationships/image" Target="../media/image4.gif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2.png"/><Relationship Id="rId14" Type="http://schemas.microsoft.com/office/2007/relationships/hdphoto" Target="../media/hdphoto7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microsoft.com/office/2007/relationships/hdphoto" Target="../media/hdphoto8.wdp"/><Relationship Id="rId4" Type="http://schemas.openxmlformats.org/officeDocument/2006/relationships/image" Target="../media/image16.png"/><Relationship Id="rId9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1.png"/><Relationship Id="rId5" Type="http://schemas.openxmlformats.org/officeDocument/2006/relationships/image" Target="../media/image4.gif"/><Relationship Id="rId10" Type="http://schemas.microsoft.com/office/2007/relationships/hdphoto" Target="../media/hdphoto11.wdp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5.png"/><Relationship Id="rId5" Type="http://schemas.openxmlformats.org/officeDocument/2006/relationships/image" Target="../media/image4.gif"/><Relationship Id="rId10" Type="http://schemas.microsoft.com/office/2007/relationships/hdphoto" Target="../media/hdphoto12.wdp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microsoft.com/office/2007/relationships/hdphoto" Target="../media/hdphoto15.wdp"/><Relationship Id="rId18" Type="http://schemas.openxmlformats.org/officeDocument/2006/relationships/image" Target="../media/image35.png"/><Relationship Id="rId3" Type="http://schemas.openxmlformats.org/officeDocument/2006/relationships/slide" Target="slide17.xml"/><Relationship Id="rId21" Type="http://schemas.microsoft.com/office/2007/relationships/hdphoto" Target="../media/hdphoto16.wdp"/><Relationship Id="rId7" Type="http://schemas.microsoft.com/office/2007/relationships/hdphoto" Target="../media/hdphoto13.wdp"/><Relationship Id="rId12" Type="http://schemas.openxmlformats.org/officeDocument/2006/relationships/image" Target="../media/image32.png"/><Relationship Id="rId17" Type="http://schemas.openxmlformats.org/officeDocument/2006/relationships/slide" Target="slide18.xml"/><Relationship Id="rId2" Type="http://schemas.openxmlformats.org/officeDocument/2006/relationships/image" Target="../media/image28.jpg"/><Relationship Id="rId16" Type="http://schemas.openxmlformats.org/officeDocument/2006/relationships/image" Target="../media/image4.gif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slide" Target="slide14.xml"/><Relationship Id="rId5" Type="http://schemas.openxmlformats.org/officeDocument/2006/relationships/slide" Target="slide16.xml"/><Relationship Id="rId15" Type="http://schemas.openxmlformats.org/officeDocument/2006/relationships/image" Target="../media/image34.png"/><Relationship Id="rId10" Type="http://schemas.microsoft.com/office/2007/relationships/hdphoto" Target="../media/hdphoto14.wdp"/><Relationship Id="rId19" Type="http://schemas.openxmlformats.org/officeDocument/2006/relationships/hyperlink" Target="http://commons.wikimedia.org/wiki/File:Gnome-home.png" TargetMode="External"/><Relationship Id="rId4" Type="http://schemas.openxmlformats.org/officeDocument/2006/relationships/image" Target="../media/image29.jpeg"/><Relationship Id="rId9" Type="http://schemas.openxmlformats.org/officeDocument/2006/relationships/image" Target="../media/image31.png"/><Relationship Id="rId1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axpixel.net/Isolated-Lamp-Transparent-Electricity-Light-Bulb-3062906" TargetMode="External"/><Relationship Id="rId13" Type="http://schemas.openxmlformats.org/officeDocument/2006/relationships/image" Target="../media/image42.png"/><Relationship Id="rId3" Type="http://schemas.openxmlformats.org/officeDocument/2006/relationships/audio" Target="../media/audio4.wav"/><Relationship Id="rId7" Type="http://schemas.openxmlformats.org/officeDocument/2006/relationships/image" Target="../media/image39.png"/><Relationship Id="rId12" Type="http://schemas.openxmlformats.org/officeDocument/2006/relationships/hyperlink" Target="https://commons.wikimedia.org/wiki/File:Symbol_OK.svg" TargetMode="External"/><Relationship Id="rId17" Type="http://schemas.openxmlformats.org/officeDocument/2006/relationships/image" Target="../media/image43.jpg"/><Relationship Id="rId2" Type="http://schemas.openxmlformats.org/officeDocument/2006/relationships/audio" Target="../media/audio3.wav"/><Relationship Id="rId16" Type="http://schemas.openxmlformats.org/officeDocument/2006/relationships/hyperlink" Target="http://commons.wikimedia.org/wiki/File:Gnome-home.png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5.wdp"/><Relationship Id="rId11" Type="http://schemas.openxmlformats.org/officeDocument/2006/relationships/image" Target="../media/image41.png"/><Relationship Id="rId5" Type="http://schemas.openxmlformats.org/officeDocument/2006/relationships/image" Target="../media/image38.png"/><Relationship Id="rId15" Type="http://schemas.openxmlformats.org/officeDocument/2006/relationships/image" Target="../media/image35.png"/><Relationship Id="rId10" Type="http://schemas.openxmlformats.org/officeDocument/2006/relationships/hyperlink" Target="http://commons.wikimedia.org/wiki/File:Crystal_Clear_action_button_cancel.svg" TargetMode="External"/><Relationship Id="rId4" Type="http://schemas.openxmlformats.org/officeDocument/2006/relationships/image" Target="../media/image37.jpeg"/><Relationship Id="rId9" Type="http://schemas.openxmlformats.org/officeDocument/2006/relationships/image" Target="../media/image40.png"/><Relationship Id="rId14" Type="http://schemas.openxmlformats.org/officeDocument/2006/relationships/slide" Target="slide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axpixel.net/Isolated-Lamp-Transparent-Electricity-Light-Bulb-3062906" TargetMode="External"/><Relationship Id="rId13" Type="http://schemas.openxmlformats.org/officeDocument/2006/relationships/image" Target="../media/image45.png"/><Relationship Id="rId3" Type="http://schemas.openxmlformats.org/officeDocument/2006/relationships/audio" Target="../media/audio3.wav"/><Relationship Id="rId7" Type="http://schemas.openxmlformats.org/officeDocument/2006/relationships/image" Target="../media/image39.png"/><Relationship Id="rId12" Type="http://schemas.openxmlformats.org/officeDocument/2006/relationships/hyperlink" Target="https://commons.wikimedia.org/wiki/File:Symbol_OK.svg" TargetMode="External"/><Relationship Id="rId17" Type="http://schemas.openxmlformats.org/officeDocument/2006/relationships/image" Target="../media/image43.jpg"/><Relationship Id="rId2" Type="http://schemas.openxmlformats.org/officeDocument/2006/relationships/audio" Target="../media/audio4.wav"/><Relationship Id="rId16" Type="http://schemas.openxmlformats.org/officeDocument/2006/relationships/hyperlink" Target="http://commons.wikimedia.org/wiki/File:Gnome-home.png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7.wdp"/><Relationship Id="rId11" Type="http://schemas.openxmlformats.org/officeDocument/2006/relationships/image" Target="../media/image41.png"/><Relationship Id="rId5" Type="http://schemas.openxmlformats.org/officeDocument/2006/relationships/image" Target="../media/image44.png"/><Relationship Id="rId15" Type="http://schemas.openxmlformats.org/officeDocument/2006/relationships/image" Target="../media/image35.png"/><Relationship Id="rId10" Type="http://schemas.openxmlformats.org/officeDocument/2006/relationships/hyperlink" Target="http://commons.wikimedia.org/wiki/File:Crystal_Clear_action_button_cancel.svg" TargetMode="External"/><Relationship Id="rId4" Type="http://schemas.openxmlformats.org/officeDocument/2006/relationships/image" Target="../media/image37.jpeg"/><Relationship Id="rId9" Type="http://schemas.openxmlformats.org/officeDocument/2006/relationships/image" Target="../media/image40.png"/><Relationship Id="rId14" Type="http://schemas.openxmlformats.org/officeDocument/2006/relationships/slide" Target="slide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axpixel.net/Isolated-Lamp-Transparent-Electricity-Light-Bulb-3062906" TargetMode="External"/><Relationship Id="rId13" Type="http://schemas.openxmlformats.org/officeDocument/2006/relationships/image" Target="../media/image47.png"/><Relationship Id="rId18" Type="http://schemas.openxmlformats.org/officeDocument/2006/relationships/image" Target="../media/image48.jpg"/><Relationship Id="rId3" Type="http://schemas.openxmlformats.org/officeDocument/2006/relationships/audio" Target="../media/audio3.wav"/><Relationship Id="rId7" Type="http://schemas.openxmlformats.org/officeDocument/2006/relationships/image" Target="../media/image39.png"/><Relationship Id="rId12" Type="http://schemas.openxmlformats.org/officeDocument/2006/relationships/hyperlink" Target="https://commons.wikimedia.org/wiki/File:Symbol_OK.svg" TargetMode="External"/><Relationship Id="rId17" Type="http://schemas.openxmlformats.org/officeDocument/2006/relationships/image" Target="../media/image4.gif"/><Relationship Id="rId2" Type="http://schemas.openxmlformats.org/officeDocument/2006/relationships/audio" Target="../media/audio4.wav"/><Relationship Id="rId16" Type="http://schemas.openxmlformats.org/officeDocument/2006/relationships/hyperlink" Target="http://commons.wikimedia.org/wiki/File:Gnome-home.png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8.wdp"/><Relationship Id="rId11" Type="http://schemas.openxmlformats.org/officeDocument/2006/relationships/image" Target="../media/image41.png"/><Relationship Id="rId5" Type="http://schemas.openxmlformats.org/officeDocument/2006/relationships/image" Target="../media/image46.png"/><Relationship Id="rId15" Type="http://schemas.openxmlformats.org/officeDocument/2006/relationships/image" Target="../media/image35.png"/><Relationship Id="rId10" Type="http://schemas.openxmlformats.org/officeDocument/2006/relationships/hyperlink" Target="http://commons.wikimedia.org/wiki/File:Crystal_Clear_action_button_cancel.svg" TargetMode="External"/><Relationship Id="rId4" Type="http://schemas.openxmlformats.org/officeDocument/2006/relationships/image" Target="../media/image37.jpeg"/><Relationship Id="rId9" Type="http://schemas.openxmlformats.org/officeDocument/2006/relationships/image" Target="../media/image40.png"/><Relationship Id="rId14" Type="http://schemas.openxmlformats.org/officeDocument/2006/relationships/slide" Target="slide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axpixel.net/Isolated-Lamp-Transparent-Electricity-Light-Bulb-3062906" TargetMode="External"/><Relationship Id="rId13" Type="http://schemas.openxmlformats.org/officeDocument/2006/relationships/image" Target="../media/image50.png"/><Relationship Id="rId3" Type="http://schemas.openxmlformats.org/officeDocument/2006/relationships/audio" Target="../media/audio3.wav"/><Relationship Id="rId7" Type="http://schemas.openxmlformats.org/officeDocument/2006/relationships/image" Target="../media/image39.png"/><Relationship Id="rId12" Type="http://schemas.openxmlformats.org/officeDocument/2006/relationships/hyperlink" Target="https://commons.wikimedia.org/wiki/File:Symbol_OK.svg" TargetMode="External"/><Relationship Id="rId17" Type="http://schemas.openxmlformats.org/officeDocument/2006/relationships/image" Target="../media/image51.jpg"/><Relationship Id="rId2" Type="http://schemas.openxmlformats.org/officeDocument/2006/relationships/audio" Target="../media/audio4.wav"/><Relationship Id="rId16" Type="http://schemas.openxmlformats.org/officeDocument/2006/relationships/hyperlink" Target="http://commons.wikimedia.org/wiki/File:Gnome-home.png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9.wdp"/><Relationship Id="rId11" Type="http://schemas.openxmlformats.org/officeDocument/2006/relationships/image" Target="../media/image41.png"/><Relationship Id="rId5" Type="http://schemas.openxmlformats.org/officeDocument/2006/relationships/image" Target="../media/image49.png"/><Relationship Id="rId15" Type="http://schemas.openxmlformats.org/officeDocument/2006/relationships/image" Target="../media/image35.png"/><Relationship Id="rId10" Type="http://schemas.openxmlformats.org/officeDocument/2006/relationships/hyperlink" Target="http://commons.wikimedia.org/wiki/File:Crystal_Clear_action_button_cancel.svg" TargetMode="External"/><Relationship Id="rId4" Type="http://schemas.openxmlformats.org/officeDocument/2006/relationships/image" Target="../media/image37.jpeg"/><Relationship Id="rId9" Type="http://schemas.openxmlformats.org/officeDocument/2006/relationships/image" Target="../media/image40.png"/><Relationship Id="rId14" Type="http://schemas.openxmlformats.org/officeDocument/2006/relationships/slide" Target="slid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ar/resource/3002673/%D8%B8%D8%B1%D9%81-%D8%A7%D9%84%D8%B2%D9%85%D8%A7%D9%86-%D9%88%D8%A7%D9%84%D9%85%D9%83%D8%A7%D9%86" TargetMode="Externa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media" Target="../media/media5.m4a"/><Relationship Id="rId7" Type="http://schemas.openxmlformats.org/officeDocument/2006/relationships/image" Target="../media/image5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56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5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5040662-EBC3-4A74-8931-7EA147954E19}"/>
              </a:ext>
            </a:extLst>
          </p:cNvPr>
          <p:cNvSpPr/>
          <p:nvPr/>
        </p:nvSpPr>
        <p:spPr>
          <a:xfrm>
            <a:off x="557703" y="538327"/>
            <a:ext cx="11089396" cy="5649432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E7EAD842-3E50-421C-AF30-8F08364924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000" y="5880879"/>
            <a:ext cx="731520" cy="73152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6A823A4-CB88-471B-A371-17D4DAB3E577}"/>
              </a:ext>
            </a:extLst>
          </p:cNvPr>
          <p:cNvSpPr/>
          <p:nvPr/>
        </p:nvSpPr>
        <p:spPr>
          <a:xfrm>
            <a:off x="2237861" y="929309"/>
            <a:ext cx="7251803" cy="4520635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AB7AC1-3FA0-4B8C-A099-643190FF8BF2}"/>
              </a:ext>
            </a:extLst>
          </p:cNvPr>
          <p:cNvSpPr txBox="1"/>
          <p:nvPr/>
        </p:nvSpPr>
        <p:spPr>
          <a:xfrm>
            <a:off x="2237861" y="2567831"/>
            <a:ext cx="7251803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BH" sz="4400" dirty="0">
                <a:solidFill>
                  <a:srgbClr val="FF0000"/>
                </a:solidFill>
                <a:cs typeface="(AH) Manal Black" pitchFamily="2" charset="-78"/>
              </a:rPr>
              <a:t>أ</a:t>
            </a:r>
            <a:r>
              <a:rPr lang="ar-BH" sz="4400" dirty="0">
                <a:cs typeface="(AH) Manal Black" pitchFamily="2" charset="-78"/>
              </a:rPr>
              <a:t>هْلًا و</a:t>
            </a:r>
            <a:r>
              <a:rPr lang="ar-BH" sz="4400" dirty="0">
                <a:solidFill>
                  <a:srgbClr val="FF0000"/>
                </a:solidFill>
                <a:cs typeface="(AH) Manal Black" pitchFamily="2" charset="-78"/>
              </a:rPr>
              <a:t>َ</a:t>
            </a:r>
            <a:r>
              <a:rPr lang="ar-BH" sz="4400" dirty="0">
                <a:cs typeface="(AH) Manal Black" pitchFamily="2" charset="-78"/>
              </a:rPr>
              <a:t>سْهْلًا بِطُلابي الأبطال.</a:t>
            </a:r>
            <a:endParaRPr lang="en-US" sz="4400" dirty="0">
              <a:cs typeface="(AH) Manal Black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4ABAAF-E30B-4033-A477-53B71CFD8D7D}"/>
              </a:ext>
            </a:extLst>
          </p:cNvPr>
          <p:cNvSpPr txBox="1"/>
          <p:nvPr/>
        </p:nvSpPr>
        <p:spPr>
          <a:xfrm>
            <a:off x="3952075" y="6251714"/>
            <a:ext cx="3187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400" b="1" dirty="0">
                <a:latin typeface="Aldhabi" panose="01000000000000000000" pitchFamily="2" charset="-78"/>
                <a:cs typeface="Aldhabi" panose="01000000000000000000" pitchFamily="2" charset="-78"/>
              </a:rPr>
              <a:t>لِنَكُن رَمْوزًا يَفْخر بها وَطَنُنا الْغالي بِجِدِّنا واجْتِهادنا.</a:t>
            </a:r>
            <a:endParaRPr lang="en-US" sz="2400" b="1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pic>
        <p:nvPicPr>
          <p:cNvPr id="11" name="Picture 10" descr="A picture containing accessory, colorful, insect&#10;&#10;Description automatically generated">
            <a:extLst>
              <a:ext uri="{FF2B5EF4-FFF2-40B4-BE49-F238E27FC236}">
                <a16:creationId xmlns:a16="http://schemas.microsoft.com/office/drawing/2014/main" id="{8B345D92-77A6-4AE7-A135-0B15314315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875" b="91250" l="6268" r="96581">
                        <a14:foregroundMark x1="75783" y1="51875" x2="44444" y2="56250"/>
                        <a14:foregroundMark x1="44444" y1="57500" x2="54701" y2="80625"/>
                        <a14:foregroundMark x1="56125" y1="79063" x2="20228" y2="45313"/>
                        <a14:foregroundMark x1="20228" y1="45313" x2="6268" y2="43125"/>
                        <a14:foregroundMark x1="74644" y1="50313" x2="90313" y2="69063"/>
                        <a14:foregroundMark x1="90313" y1="69063" x2="83761" y2="11563"/>
                        <a14:foregroundMark x1="83761" y1="11563" x2="75783" y2="57500"/>
                        <a14:foregroundMark x1="75783" y1="57500" x2="65242" y2="40313"/>
                        <a14:foregroundMark x1="66667" y1="41563" x2="45584" y2="70625"/>
                        <a14:foregroundMark x1="61538" y1="69063" x2="86325" y2="53125"/>
                        <a14:foregroundMark x1="85185" y1="45938" x2="83761" y2="7187"/>
                        <a14:foregroundMark x1="54986" y1="91250" x2="54986" y2="91250"/>
                        <a14:foregroundMark x1="48433" y1="54375" x2="48433" y2="54375"/>
                        <a14:foregroundMark x1="50427" y1="54375" x2="45869" y2="51563"/>
                        <a14:foregroundMark x1="52137" y1="53438" x2="80342" y2="58438"/>
                        <a14:foregroundMark x1="96581" y1="63438" x2="96581" y2="63438"/>
                        <a14:foregroundMark x1="52137" y1="51563" x2="52137" y2="51563"/>
                        <a14:foregroundMark x1="52991" y1="60625" x2="52991" y2="60625"/>
                        <a14:foregroundMark x1="70370" y1="59375" x2="70370" y2="59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587" y="5805152"/>
            <a:ext cx="1069848" cy="975360"/>
          </a:xfrm>
          <a:prstGeom prst="rect">
            <a:avLst/>
          </a:prstGeom>
        </p:spPr>
      </p:pic>
      <p:pic>
        <p:nvPicPr>
          <p:cNvPr id="12" name="Picture 1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D868F4E-BDB7-4202-8E06-6DEFCD96D6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38" y="196569"/>
            <a:ext cx="1409611" cy="9473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17A0E7F-9518-4404-8379-1FFAD918DD92}"/>
              </a:ext>
            </a:extLst>
          </p:cNvPr>
          <p:cNvSpPr/>
          <p:nvPr/>
        </p:nvSpPr>
        <p:spPr>
          <a:xfrm>
            <a:off x="544901" y="670241"/>
            <a:ext cx="10518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80128" rtl="1"/>
            <a:r>
              <a:rPr lang="ar-BH" sz="2800" dirty="0">
                <a:solidFill>
                  <a:schemeClr val="bg1"/>
                </a:solidFill>
                <a:cs typeface="(AH) Manal Black" pitchFamily="2" charset="-78"/>
              </a:rPr>
              <a:t>الترحيب</a:t>
            </a:r>
            <a:endParaRPr lang="en-US" sz="2800" dirty="0">
              <a:solidFill>
                <a:schemeClr val="bg1"/>
              </a:solidFill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810356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25E-6 3.7037E-7 L -1.25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38D8177-F2EA-4679-9F57-68CF627D9239}"/>
              </a:ext>
            </a:extLst>
          </p:cNvPr>
          <p:cNvSpPr/>
          <p:nvPr/>
        </p:nvSpPr>
        <p:spPr>
          <a:xfrm>
            <a:off x="720793" y="497345"/>
            <a:ext cx="11160003" cy="5821683"/>
          </a:xfrm>
          <a:custGeom>
            <a:avLst/>
            <a:gdLst>
              <a:gd name="connsiteX0" fmla="*/ 0 w 11160003"/>
              <a:gd name="connsiteY0" fmla="*/ 0 h 5821683"/>
              <a:gd name="connsiteX1" fmla="*/ 11160003 w 11160003"/>
              <a:gd name="connsiteY1" fmla="*/ 0 h 5821683"/>
              <a:gd name="connsiteX2" fmla="*/ 11160003 w 11160003"/>
              <a:gd name="connsiteY2" fmla="*/ 5821683 h 5821683"/>
              <a:gd name="connsiteX3" fmla="*/ 0 w 11160003"/>
              <a:gd name="connsiteY3" fmla="*/ 5821683 h 5821683"/>
              <a:gd name="connsiteX4" fmla="*/ 0 w 11160003"/>
              <a:gd name="connsiteY4" fmla="*/ 0 h 5821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60003" h="5821683" fill="none" extrusionOk="0">
                <a:moveTo>
                  <a:pt x="0" y="0"/>
                </a:moveTo>
                <a:cubicBezTo>
                  <a:pt x="3679125" y="-33775"/>
                  <a:pt x="9893394" y="138873"/>
                  <a:pt x="11160003" y="0"/>
                </a:cubicBezTo>
                <a:cubicBezTo>
                  <a:pt x="11086232" y="1660948"/>
                  <a:pt x="11004120" y="3999176"/>
                  <a:pt x="11160003" y="5821683"/>
                </a:cubicBezTo>
                <a:cubicBezTo>
                  <a:pt x="9373712" y="5684353"/>
                  <a:pt x="4743424" y="5683827"/>
                  <a:pt x="0" y="5821683"/>
                </a:cubicBezTo>
                <a:cubicBezTo>
                  <a:pt x="152408" y="3299947"/>
                  <a:pt x="73868" y="2595214"/>
                  <a:pt x="0" y="0"/>
                </a:cubicBezTo>
                <a:close/>
              </a:path>
              <a:path w="11160003" h="5821683" stroke="0" extrusionOk="0">
                <a:moveTo>
                  <a:pt x="0" y="0"/>
                </a:moveTo>
                <a:cubicBezTo>
                  <a:pt x="5021384" y="-101487"/>
                  <a:pt x="7524637" y="-162162"/>
                  <a:pt x="11160003" y="0"/>
                </a:cubicBezTo>
                <a:cubicBezTo>
                  <a:pt x="11220716" y="2034581"/>
                  <a:pt x="11098931" y="4274384"/>
                  <a:pt x="11160003" y="5821683"/>
                </a:cubicBezTo>
                <a:cubicBezTo>
                  <a:pt x="8334312" y="5871748"/>
                  <a:pt x="3158385" y="5663234"/>
                  <a:pt x="0" y="5821683"/>
                </a:cubicBezTo>
                <a:cubicBezTo>
                  <a:pt x="-24452" y="3887554"/>
                  <a:pt x="-67663" y="1757931"/>
                  <a:pt x="0" y="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5901C0CB-EF12-403E-A88C-B33FBCF8B9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81" y="189040"/>
            <a:ext cx="2102304" cy="1061357"/>
          </a:xfrm>
          <a:prstGeom prst="rect">
            <a:avLst/>
          </a:prstGeom>
        </p:spPr>
      </p:pic>
      <p:pic>
        <p:nvPicPr>
          <p:cNvPr id="4" name="Picture 3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AF82B409-6F6B-4292-9A99-059FC1A276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243" y="1339356"/>
            <a:ext cx="2102304" cy="1061357"/>
          </a:xfrm>
          <a:prstGeom prst="rect">
            <a:avLst/>
          </a:prstGeom>
        </p:spPr>
      </p:pic>
      <p:sp>
        <p:nvSpPr>
          <p:cNvPr id="5" name="Google Shape;36;p4">
            <a:extLst>
              <a:ext uri="{FF2B5EF4-FFF2-40B4-BE49-F238E27FC236}">
                <a16:creationId xmlns:a16="http://schemas.microsoft.com/office/drawing/2014/main" id="{A725591C-441D-4A6E-9FF6-854B8378C657}"/>
              </a:ext>
            </a:extLst>
          </p:cNvPr>
          <p:cNvSpPr/>
          <p:nvPr/>
        </p:nvSpPr>
        <p:spPr>
          <a:xfrm>
            <a:off x="2613203" y="1848802"/>
            <a:ext cx="1814715" cy="2000287"/>
          </a:xfrm>
          <a:prstGeom prst="rect">
            <a:avLst/>
          </a:prstGeom>
          <a:solidFill>
            <a:srgbClr val="898788">
              <a:alpha val="57650"/>
            </a:srgbClr>
          </a:solidFill>
          <a:ln>
            <a:noFill/>
          </a:ln>
        </p:spPr>
        <p:txBody>
          <a:bodyPr spcFirstLastPara="1" wrap="square" lIns="58500" tIns="29244" rIns="58500" bIns="29244" anchor="ctr" anchorCtr="0">
            <a:noAutofit/>
          </a:bodyPr>
          <a:lstStyle/>
          <a:p>
            <a:pPr algn="ctr"/>
            <a:endParaRPr sz="114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37;p4">
            <a:extLst>
              <a:ext uri="{FF2B5EF4-FFF2-40B4-BE49-F238E27FC236}">
                <a16:creationId xmlns:a16="http://schemas.microsoft.com/office/drawing/2014/main" id="{AF01E368-250D-42FB-BD6F-C371944377E5}"/>
              </a:ext>
            </a:extLst>
          </p:cNvPr>
          <p:cNvSpPr/>
          <p:nvPr/>
        </p:nvSpPr>
        <p:spPr>
          <a:xfrm>
            <a:off x="4688545" y="1848802"/>
            <a:ext cx="1814715" cy="2000287"/>
          </a:xfrm>
          <a:prstGeom prst="rect">
            <a:avLst/>
          </a:prstGeom>
          <a:solidFill>
            <a:srgbClr val="898788">
              <a:alpha val="57650"/>
            </a:srgbClr>
          </a:solidFill>
          <a:ln>
            <a:noFill/>
          </a:ln>
        </p:spPr>
        <p:txBody>
          <a:bodyPr spcFirstLastPara="1" wrap="square" lIns="58500" tIns="29244" rIns="58500" bIns="29244" anchor="ctr" anchorCtr="0">
            <a:noAutofit/>
          </a:bodyPr>
          <a:lstStyle/>
          <a:p>
            <a:pPr algn="ctr"/>
            <a:endParaRPr sz="114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38;p4">
            <a:extLst>
              <a:ext uri="{FF2B5EF4-FFF2-40B4-BE49-F238E27FC236}">
                <a16:creationId xmlns:a16="http://schemas.microsoft.com/office/drawing/2014/main" id="{99CA4FF4-10F4-485C-8503-50269547AA06}"/>
              </a:ext>
            </a:extLst>
          </p:cNvPr>
          <p:cNvSpPr/>
          <p:nvPr/>
        </p:nvSpPr>
        <p:spPr>
          <a:xfrm>
            <a:off x="2613204" y="4195658"/>
            <a:ext cx="3862429" cy="2000287"/>
          </a:xfrm>
          <a:prstGeom prst="rect">
            <a:avLst/>
          </a:prstGeom>
          <a:solidFill>
            <a:srgbClr val="898788">
              <a:alpha val="57650"/>
            </a:srgbClr>
          </a:solidFill>
          <a:ln>
            <a:noFill/>
          </a:ln>
        </p:spPr>
        <p:txBody>
          <a:bodyPr spcFirstLastPara="1" wrap="square" lIns="58500" tIns="29244" rIns="58500" bIns="29244" anchor="ctr" anchorCtr="0">
            <a:noAutofit/>
          </a:bodyPr>
          <a:lstStyle/>
          <a:p>
            <a:pPr algn="ctr"/>
            <a:endParaRPr sz="114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39;p4">
            <a:extLst>
              <a:ext uri="{FF2B5EF4-FFF2-40B4-BE49-F238E27FC236}">
                <a16:creationId xmlns:a16="http://schemas.microsoft.com/office/drawing/2014/main" id="{BC3A12AD-FD91-4675-AAC8-6AAEA378B865}"/>
              </a:ext>
            </a:extLst>
          </p:cNvPr>
          <p:cNvSpPr/>
          <p:nvPr/>
        </p:nvSpPr>
        <p:spPr>
          <a:xfrm>
            <a:off x="2741506" y="1732942"/>
            <a:ext cx="1559231" cy="280895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rgbClr val="FF4A00">
              <a:alpha val="68720"/>
            </a:srgbClr>
          </a:solidFill>
          <a:ln>
            <a:noFill/>
          </a:ln>
        </p:spPr>
        <p:txBody>
          <a:bodyPr spcFirstLastPara="1" wrap="square" lIns="58500" tIns="29244" rIns="58500" bIns="29244" anchor="ctr" anchorCtr="0">
            <a:noAutofit/>
          </a:bodyPr>
          <a:lstStyle/>
          <a:p>
            <a:pPr algn="ctr"/>
            <a:r>
              <a:rPr lang="ar-BH" sz="2287" b="1" dirty="0">
                <a:solidFill>
                  <a:schemeClr val="lt1"/>
                </a:solidFill>
                <a:latin typeface="Coming Soon"/>
                <a:sym typeface="Coming Soon"/>
              </a:rPr>
              <a:t>التَّاريخ</a:t>
            </a:r>
            <a:endParaRPr sz="2287" b="1" dirty="0">
              <a:solidFill>
                <a:schemeClr val="lt1"/>
              </a:solidFill>
              <a:latin typeface="Coming Soon"/>
              <a:sym typeface="Coming Soon"/>
            </a:endParaRPr>
          </a:p>
        </p:txBody>
      </p:sp>
      <p:sp>
        <p:nvSpPr>
          <p:cNvPr id="9" name="Google Shape;40;p4">
            <a:extLst>
              <a:ext uri="{FF2B5EF4-FFF2-40B4-BE49-F238E27FC236}">
                <a16:creationId xmlns:a16="http://schemas.microsoft.com/office/drawing/2014/main" id="{2AC9AFEE-5592-4485-9068-ADA6D522A792}"/>
              </a:ext>
            </a:extLst>
          </p:cNvPr>
          <p:cNvSpPr/>
          <p:nvPr/>
        </p:nvSpPr>
        <p:spPr>
          <a:xfrm>
            <a:off x="4816849" y="1708507"/>
            <a:ext cx="1559231" cy="280895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rgbClr val="FEAF30">
              <a:alpha val="74860"/>
            </a:srgbClr>
          </a:solidFill>
          <a:ln>
            <a:noFill/>
          </a:ln>
        </p:spPr>
        <p:txBody>
          <a:bodyPr spcFirstLastPara="1" wrap="square" lIns="58500" tIns="29244" rIns="58500" bIns="29244" anchor="ctr" anchorCtr="0">
            <a:noAutofit/>
          </a:bodyPr>
          <a:lstStyle/>
          <a:p>
            <a:pPr algn="ctr"/>
            <a:r>
              <a:rPr lang="ar-BH" sz="2287" b="1" dirty="0">
                <a:solidFill>
                  <a:schemeClr val="lt1"/>
                </a:solidFill>
                <a:latin typeface="Coming Soon"/>
                <a:ea typeface="Coming Soon"/>
                <a:cs typeface="Coming Soon"/>
                <a:sym typeface="Coming Soon"/>
              </a:rPr>
              <a:t>الْيــوم</a:t>
            </a:r>
            <a:endParaRPr sz="2287" b="1" dirty="0">
              <a:solidFill>
                <a:schemeClr val="lt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10" name="Google Shape;41;p4">
            <a:extLst>
              <a:ext uri="{FF2B5EF4-FFF2-40B4-BE49-F238E27FC236}">
                <a16:creationId xmlns:a16="http://schemas.microsoft.com/office/drawing/2014/main" id="{D5E0BF4C-E8DB-4E61-809E-84CCD17BB707}"/>
              </a:ext>
            </a:extLst>
          </p:cNvPr>
          <p:cNvSpPr/>
          <p:nvPr/>
        </p:nvSpPr>
        <p:spPr>
          <a:xfrm>
            <a:off x="2741505" y="4055363"/>
            <a:ext cx="3537907" cy="315757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rgbClr val="FCE571">
              <a:alpha val="77090"/>
            </a:srgbClr>
          </a:solidFill>
          <a:ln>
            <a:noFill/>
          </a:ln>
        </p:spPr>
        <p:txBody>
          <a:bodyPr spcFirstLastPara="1" wrap="square" lIns="58500" tIns="29244" rIns="58500" bIns="29244" anchor="ctr" anchorCtr="0">
            <a:noAutofit/>
          </a:bodyPr>
          <a:lstStyle/>
          <a:p>
            <a:pPr algn="ctr"/>
            <a:r>
              <a:rPr lang="ar-AE" sz="2287" b="1" dirty="0">
                <a:solidFill>
                  <a:schemeClr val="lt1"/>
                </a:solidFill>
                <a:latin typeface="Coming Soon"/>
                <a:ea typeface="Coming Soon"/>
                <a:cs typeface="Coming Soon"/>
                <a:sym typeface="Coming Soon"/>
              </a:rPr>
              <a:t>الوحدة الخامسة</a:t>
            </a:r>
            <a:endParaRPr sz="2287" b="1" dirty="0">
              <a:solidFill>
                <a:schemeClr val="lt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graphicFrame>
        <p:nvGraphicFramePr>
          <p:cNvPr id="11" name="Google Shape;42;p4">
            <a:extLst>
              <a:ext uri="{FF2B5EF4-FFF2-40B4-BE49-F238E27FC236}">
                <a16:creationId xmlns:a16="http://schemas.microsoft.com/office/drawing/2014/main" id="{61F4B326-886F-4D33-A30E-4FDD2037C4D9}"/>
              </a:ext>
            </a:extLst>
          </p:cNvPr>
          <p:cNvGraphicFramePr/>
          <p:nvPr/>
        </p:nvGraphicFramePr>
        <p:xfrm>
          <a:off x="6736261" y="1339259"/>
          <a:ext cx="4039835" cy="365644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77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9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03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71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71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71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80872">
                <a:tc gridSpan="7">
                  <a:txBody>
                    <a:bodyPr/>
                    <a:lstStyle/>
                    <a:p>
                      <a:pPr marL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BH" sz="35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Simplified Arabic Fixed" panose="02070309020205020404" pitchFamily="49" charset="-78"/>
                          <a:ea typeface="Satisfy"/>
                          <a:cs typeface="Simplified Arabic Fixed" panose="02070309020205020404" pitchFamily="49" charset="-78"/>
                          <a:sym typeface="Satisfy"/>
                        </a:rPr>
                        <a:t>يناير</a:t>
                      </a:r>
                      <a:endParaRPr sz="35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Simplified Arabic Fixed" panose="02070309020205020404" pitchFamily="49" charset="-78"/>
                        <a:ea typeface="Satisfy"/>
                        <a:cs typeface="Simplified Arabic Fixed" panose="02070309020205020404" pitchFamily="49" charset="-78"/>
                        <a:sym typeface="Satisfy"/>
                      </a:endParaRPr>
                    </a:p>
                  </a:txBody>
                  <a:tcPr marL="55101" marR="55101" marT="65304" marB="65304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74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oming Soon"/>
                          <a:ea typeface="Coming Soon"/>
                          <a:cs typeface="Coming Soon"/>
                          <a:sym typeface="Coming Soon"/>
                        </a:rPr>
                        <a:t>S</a:t>
                      </a:r>
                      <a:endParaRPr sz="20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oming Soon"/>
                        <a:ea typeface="Coming Soon"/>
                        <a:cs typeface="Coming Soon"/>
                        <a:sym typeface="Coming Soon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oming Soon"/>
                          <a:ea typeface="Coming Soon"/>
                          <a:cs typeface="Coming Soon"/>
                          <a:sym typeface="Coming Soon"/>
                        </a:rPr>
                        <a:t>M</a:t>
                      </a:r>
                      <a:endParaRPr sz="20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oming Soon"/>
                        <a:ea typeface="Coming Soon"/>
                        <a:cs typeface="Coming Soon"/>
                        <a:sym typeface="Coming Soon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oming Soon"/>
                          <a:ea typeface="Coming Soon"/>
                          <a:cs typeface="Coming Soon"/>
                          <a:sym typeface="Coming Soon"/>
                        </a:rPr>
                        <a:t>T</a:t>
                      </a:r>
                      <a:endParaRPr sz="20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oming Soon"/>
                        <a:ea typeface="Coming Soon"/>
                        <a:cs typeface="Coming Soon"/>
                        <a:sym typeface="Coming Soon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oming Soon"/>
                          <a:ea typeface="Coming Soon"/>
                          <a:cs typeface="Coming Soon"/>
                          <a:sym typeface="Coming Soon"/>
                        </a:rPr>
                        <a:t>W</a:t>
                      </a:r>
                      <a:endParaRPr sz="20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oming Soon"/>
                        <a:ea typeface="Coming Soon"/>
                        <a:cs typeface="Coming Soon"/>
                        <a:sym typeface="Coming Soon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oming Soon"/>
                          <a:ea typeface="Coming Soon"/>
                          <a:cs typeface="Coming Soon"/>
                          <a:sym typeface="Coming Soon"/>
                        </a:rPr>
                        <a:t>T</a:t>
                      </a:r>
                      <a:endParaRPr sz="20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oming Soon"/>
                        <a:ea typeface="Coming Soon"/>
                        <a:cs typeface="Coming Soon"/>
                        <a:sym typeface="Coming Soon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oming Soon"/>
                          <a:ea typeface="Coming Soon"/>
                          <a:cs typeface="Coming Soon"/>
                          <a:sym typeface="Coming Soon"/>
                        </a:rPr>
                        <a:t>F</a:t>
                      </a:r>
                      <a:endParaRPr sz="20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oming Soon"/>
                        <a:ea typeface="Coming Soon"/>
                        <a:cs typeface="Coming Soon"/>
                        <a:sym typeface="Coming Soon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oming Soon"/>
                          <a:ea typeface="Coming Soon"/>
                          <a:cs typeface="Coming Soon"/>
                          <a:sym typeface="Coming Soon"/>
                        </a:rPr>
                        <a:t>S</a:t>
                      </a:r>
                      <a:endParaRPr sz="20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oming Soon"/>
                        <a:ea typeface="Coming Soon"/>
                        <a:cs typeface="Coming Soon"/>
                        <a:sym typeface="Coming Soon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02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endParaRPr sz="130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endParaRPr lang="es-ES"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endParaRPr lang="es-ES"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endParaRPr lang="es-ES"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endParaRPr lang="es-ES"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endParaRPr lang="ar-BH"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</a:t>
                      </a: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02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2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3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4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5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6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7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8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02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9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10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11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12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13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es-ES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</a:t>
                      </a: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4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15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028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16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17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18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19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20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21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22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871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23</a:t>
                      </a: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30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24</a:t>
                      </a: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31</a:t>
                      </a: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25</a:t>
                      </a:r>
                    </a:p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26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27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28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endParaRPr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r>
                        <a:rPr lang="ar-BH" sz="1300" u="none" strike="noStrike" cap="none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Grand Hotel"/>
                          <a:ea typeface="Grand Hotel"/>
                          <a:cs typeface="Grand Hotel"/>
                          <a:sym typeface="Grand Hotel"/>
                        </a:rPr>
                        <a:t>29</a:t>
                      </a: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400"/>
                        <a:buFont typeface="Arial"/>
                        <a:buNone/>
                      </a:pPr>
                      <a:endParaRPr lang="ar-BH" sz="1300" u="none" strike="noStrike" cap="non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Grand Hotel"/>
                        <a:ea typeface="Grand Hotel"/>
                        <a:cs typeface="Grand Hotel"/>
                        <a:sym typeface="Grand Hotel"/>
                      </a:endParaRPr>
                    </a:p>
                  </a:txBody>
                  <a:tcPr marL="55101" marR="55101" marT="65304" marB="65304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69F50FC-420D-4DF5-91F5-74EB150E0577}"/>
              </a:ext>
            </a:extLst>
          </p:cNvPr>
          <p:cNvSpPr txBox="1"/>
          <p:nvPr/>
        </p:nvSpPr>
        <p:spPr>
          <a:xfrm>
            <a:off x="5013070" y="2565005"/>
            <a:ext cx="1353484" cy="575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143" dirty="0">
                <a:cs typeface="(AH) Manal Black" pitchFamily="2" charset="-78"/>
              </a:rPr>
              <a:t>الخميس</a:t>
            </a:r>
            <a:endParaRPr lang="en-US" sz="3143" dirty="0">
              <a:cs typeface="(AH) Manal Black" pitchFamily="2" charset="-78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3A6F0AD-6226-49FE-9EA6-74A5A163327E}"/>
              </a:ext>
            </a:extLst>
          </p:cNvPr>
          <p:cNvSpPr/>
          <p:nvPr/>
        </p:nvSpPr>
        <p:spPr>
          <a:xfrm>
            <a:off x="9114626" y="3862888"/>
            <a:ext cx="443953" cy="457947"/>
          </a:xfrm>
          <a:prstGeom prst="ellipse">
            <a:avLst/>
          </a:prstGeom>
          <a:noFill/>
          <a:ln w="38100">
            <a:solidFill>
              <a:srgbClr val="C00000"/>
            </a:solidFill>
            <a:prstDash val="sysDash"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7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6C2899-2E3B-46B7-8874-0AF5CDC820BF}"/>
              </a:ext>
            </a:extLst>
          </p:cNvPr>
          <p:cNvSpPr txBox="1"/>
          <p:nvPr/>
        </p:nvSpPr>
        <p:spPr>
          <a:xfrm>
            <a:off x="2741127" y="2399037"/>
            <a:ext cx="1638271" cy="444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287" b="1" dirty="0"/>
              <a:t>20</a:t>
            </a:r>
            <a:r>
              <a:rPr lang="ar-BH" sz="2287" b="1" dirty="0"/>
              <a:t>/1/2022</a:t>
            </a:r>
            <a:endParaRPr lang="en-US" sz="3143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69568C-ED93-4AEC-8BE8-22C9E1E30119}"/>
              </a:ext>
            </a:extLst>
          </p:cNvPr>
          <p:cNvSpPr txBox="1"/>
          <p:nvPr/>
        </p:nvSpPr>
        <p:spPr>
          <a:xfrm>
            <a:off x="2567127" y="2787591"/>
            <a:ext cx="2110119" cy="444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1715" b="1" dirty="0"/>
              <a:t>17</a:t>
            </a:r>
            <a:r>
              <a:rPr lang="ar-BH" sz="1715" b="1" dirty="0"/>
              <a:t>/ جماد </a:t>
            </a:r>
            <a:r>
              <a:rPr lang="ar-BH" sz="1000" b="1" dirty="0"/>
              <a:t>الثاني</a:t>
            </a:r>
            <a:r>
              <a:rPr lang="ar-BH" sz="2287" b="1" dirty="0"/>
              <a:t>/</a:t>
            </a:r>
            <a:r>
              <a:rPr lang="ar-BH" sz="1715" b="1" dirty="0"/>
              <a:t>1443</a:t>
            </a:r>
            <a:endParaRPr lang="en-US" sz="1715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B76094-BDF2-49A1-9629-1CF4A5D0449F}"/>
              </a:ext>
            </a:extLst>
          </p:cNvPr>
          <p:cNvSpPr txBox="1"/>
          <p:nvPr/>
        </p:nvSpPr>
        <p:spPr>
          <a:xfrm>
            <a:off x="3047803" y="4934001"/>
            <a:ext cx="2993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800" b="1" dirty="0"/>
              <a:t>أفكارك تُغير العالَم</a:t>
            </a:r>
            <a:endParaRPr lang="en-US" sz="3600" b="1" dirty="0"/>
          </a:p>
        </p:txBody>
      </p:sp>
      <p:pic>
        <p:nvPicPr>
          <p:cNvPr id="17" name="Picture 16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1CBBC47F-348A-4BD6-BE08-9C0B1E46F0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500" y="1177202"/>
            <a:ext cx="2102304" cy="106135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36ECE32-6935-4653-BB0E-68084E630EBB}"/>
              </a:ext>
            </a:extLst>
          </p:cNvPr>
          <p:cNvSpPr txBox="1"/>
          <p:nvPr/>
        </p:nvSpPr>
        <p:spPr>
          <a:xfrm>
            <a:off x="-1088571" y="7094747"/>
            <a:ext cx="956196" cy="290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1287" b="1" dirty="0">
                <a:latin typeface="Aldhabi" panose="01000000000000000000" pitchFamily="2" charset="-78"/>
                <a:cs typeface="Aldhabi" panose="01000000000000000000" pitchFamily="2" charset="-78"/>
              </a:rPr>
              <a:t>المعلمة/ سناء الجعفري.</a:t>
            </a:r>
            <a:endParaRPr lang="en-US" sz="1287" b="1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grpSp>
        <p:nvGrpSpPr>
          <p:cNvPr id="22" name="مجموعة 14">
            <a:extLst>
              <a:ext uri="{FF2B5EF4-FFF2-40B4-BE49-F238E27FC236}">
                <a16:creationId xmlns:a16="http://schemas.microsoft.com/office/drawing/2014/main" id="{CA2D2361-0348-4757-89B4-BD3804E0AEEC}"/>
              </a:ext>
            </a:extLst>
          </p:cNvPr>
          <p:cNvGrpSpPr/>
          <p:nvPr/>
        </p:nvGrpSpPr>
        <p:grpSpPr>
          <a:xfrm flipH="1">
            <a:off x="9968319" y="0"/>
            <a:ext cx="2258448" cy="6389712"/>
            <a:chOff x="2507423" y="-1965727"/>
            <a:chExt cx="2765709" cy="8823726"/>
          </a:xfrm>
        </p:grpSpPr>
        <p:sp>
          <p:nvSpPr>
            <p:cNvPr id="23" name="مستطيل 15">
              <a:extLst>
                <a:ext uri="{FF2B5EF4-FFF2-40B4-BE49-F238E27FC236}">
                  <a16:creationId xmlns:a16="http://schemas.microsoft.com/office/drawing/2014/main" id="{15E915D8-1C62-47B4-8419-ACDC9008DA68}"/>
                </a:ext>
              </a:extLst>
            </p:cNvPr>
            <p:cNvSpPr/>
            <p:nvPr/>
          </p:nvSpPr>
          <p:spPr>
            <a:xfrm>
              <a:off x="2931101" y="-1616796"/>
              <a:ext cx="124322" cy="847479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dirty="0"/>
            </a:p>
          </p:txBody>
        </p:sp>
        <p:pic>
          <p:nvPicPr>
            <p:cNvPr id="24" name="Picture 2" descr="Image result for â«Ø¹ÙÙ Ø§ÙØ§ÙØ§Ø±Ø§Øª ÙØªØ­Ø±Ùâ¬â">
              <a:extLst>
                <a:ext uri="{FF2B5EF4-FFF2-40B4-BE49-F238E27FC236}">
                  <a16:creationId xmlns:a16="http://schemas.microsoft.com/office/drawing/2014/main" id="{030A5AB5-E3D0-4D2E-A315-EFB2345E405D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7423" y="-1965727"/>
              <a:ext cx="2765709" cy="23584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Arrow: Pentagon 24">
            <a:extLst>
              <a:ext uri="{FF2B5EF4-FFF2-40B4-BE49-F238E27FC236}">
                <a16:creationId xmlns:a16="http://schemas.microsoft.com/office/drawing/2014/main" id="{F2DD8770-9E0D-4C51-896E-428B1BA2F8F8}"/>
              </a:ext>
            </a:extLst>
          </p:cNvPr>
          <p:cNvSpPr/>
          <p:nvPr/>
        </p:nvSpPr>
        <p:spPr>
          <a:xfrm>
            <a:off x="0" y="445881"/>
            <a:ext cx="1597981" cy="518467"/>
          </a:xfrm>
          <a:custGeom>
            <a:avLst/>
            <a:gdLst>
              <a:gd name="connsiteX0" fmla="*/ 0 w 1597981"/>
              <a:gd name="connsiteY0" fmla="*/ 0 h 518467"/>
              <a:gd name="connsiteX1" fmla="*/ 457072 w 1597981"/>
              <a:gd name="connsiteY1" fmla="*/ 0 h 518467"/>
              <a:gd name="connsiteX2" fmla="*/ 862399 w 1597981"/>
              <a:gd name="connsiteY2" fmla="*/ 0 h 518467"/>
              <a:gd name="connsiteX3" fmla="*/ 1293599 w 1597981"/>
              <a:gd name="connsiteY3" fmla="*/ 0 h 518467"/>
              <a:gd name="connsiteX4" fmla="*/ 1597981 w 1597981"/>
              <a:gd name="connsiteY4" fmla="*/ 259234 h 518467"/>
              <a:gd name="connsiteX5" fmla="*/ 1293599 w 1597981"/>
              <a:gd name="connsiteY5" fmla="*/ 518467 h 518467"/>
              <a:gd name="connsiteX6" fmla="*/ 836527 w 1597981"/>
              <a:gd name="connsiteY6" fmla="*/ 518467 h 518467"/>
              <a:gd name="connsiteX7" fmla="*/ 392392 w 1597981"/>
              <a:gd name="connsiteY7" fmla="*/ 518467 h 518467"/>
              <a:gd name="connsiteX8" fmla="*/ 0 w 1597981"/>
              <a:gd name="connsiteY8" fmla="*/ 518467 h 518467"/>
              <a:gd name="connsiteX9" fmla="*/ 0 w 1597981"/>
              <a:gd name="connsiteY9" fmla="*/ 0 h 518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7981" h="518467" fill="none" extrusionOk="0">
                <a:moveTo>
                  <a:pt x="0" y="0"/>
                </a:moveTo>
                <a:cubicBezTo>
                  <a:pt x="219174" y="-54836"/>
                  <a:pt x="299723" y="18154"/>
                  <a:pt x="457072" y="0"/>
                </a:cubicBezTo>
                <a:cubicBezTo>
                  <a:pt x="614421" y="-18154"/>
                  <a:pt x="717442" y="5248"/>
                  <a:pt x="862399" y="0"/>
                </a:cubicBezTo>
                <a:cubicBezTo>
                  <a:pt x="1007356" y="-5248"/>
                  <a:pt x="1139773" y="5249"/>
                  <a:pt x="1293599" y="0"/>
                </a:cubicBezTo>
                <a:cubicBezTo>
                  <a:pt x="1377720" y="53359"/>
                  <a:pt x="1516864" y="210069"/>
                  <a:pt x="1597981" y="259234"/>
                </a:cubicBezTo>
                <a:cubicBezTo>
                  <a:pt x="1500773" y="368155"/>
                  <a:pt x="1382799" y="392088"/>
                  <a:pt x="1293599" y="518467"/>
                </a:cubicBezTo>
                <a:cubicBezTo>
                  <a:pt x="1125385" y="570397"/>
                  <a:pt x="1044827" y="481425"/>
                  <a:pt x="836527" y="518467"/>
                </a:cubicBezTo>
                <a:cubicBezTo>
                  <a:pt x="628227" y="555509"/>
                  <a:pt x="493774" y="508842"/>
                  <a:pt x="392392" y="518467"/>
                </a:cubicBezTo>
                <a:cubicBezTo>
                  <a:pt x="291010" y="528092"/>
                  <a:pt x="194718" y="483619"/>
                  <a:pt x="0" y="518467"/>
                </a:cubicBezTo>
                <a:cubicBezTo>
                  <a:pt x="-11248" y="402149"/>
                  <a:pt x="35720" y="129248"/>
                  <a:pt x="0" y="0"/>
                </a:cubicBezTo>
                <a:close/>
              </a:path>
              <a:path w="1597981" h="518467" stroke="0" extrusionOk="0">
                <a:moveTo>
                  <a:pt x="0" y="0"/>
                </a:moveTo>
                <a:cubicBezTo>
                  <a:pt x="119008" y="-42882"/>
                  <a:pt x="240797" y="26171"/>
                  <a:pt x="444136" y="0"/>
                </a:cubicBezTo>
                <a:cubicBezTo>
                  <a:pt x="647475" y="-26171"/>
                  <a:pt x="686267" y="34666"/>
                  <a:pt x="836527" y="0"/>
                </a:cubicBezTo>
                <a:cubicBezTo>
                  <a:pt x="986787" y="-34666"/>
                  <a:pt x="1127954" y="22493"/>
                  <a:pt x="1293599" y="0"/>
                </a:cubicBezTo>
                <a:cubicBezTo>
                  <a:pt x="1382264" y="53712"/>
                  <a:pt x="1487301" y="182913"/>
                  <a:pt x="1597981" y="259234"/>
                </a:cubicBezTo>
                <a:cubicBezTo>
                  <a:pt x="1493224" y="365306"/>
                  <a:pt x="1386077" y="382261"/>
                  <a:pt x="1293599" y="518467"/>
                </a:cubicBezTo>
                <a:cubicBezTo>
                  <a:pt x="1167286" y="547697"/>
                  <a:pt x="998588" y="486299"/>
                  <a:pt x="888271" y="518467"/>
                </a:cubicBezTo>
                <a:cubicBezTo>
                  <a:pt x="777954" y="550635"/>
                  <a:pt x="610248" y="473025"/>
                  <a:pt x="482944" y="518467"/>
                </a:cubicBezTo>
                <a:cubicBezTo>
                  <a:pt x="355640" y="563909"/>
                  <a:pt x="212713" y="499879"/>
                  <a:pt x="0" y="518467"/>
                </a:cubicBezTo>
                <a:cubicBezTo>
                  <a:pt x="-20368" y="359068"/>
                  <a:pt x="28599" y="244190"/>
                  <a:pt x="0" y="0"/>
                </a:cubicBezTo>
                <a:close/>
              </a:path>
            </a:pathLst>
          </a:custGeom>
          <a:solidFill>
            <a:srgbClr val="FFBB22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79925325">
                  <a:prstGeom prst="homePlate">
                    <a:avLst>
                      <a:gd name="adj" fmla="val 58708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3600" b="1" dirty="0">
                <a:solidFill>
                  <a:schemeClr val="tx1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اليوم والتاريخ</a:t>
            </a:r>
            <a:endParaRPr lang="en-AE" sz="3600" b="1" dirty="0">
              <a:solidFill>
                <a:schemeClr val="tx1"/>
              </a:solidFill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pic>
        <p:nvPicPr>
          <p:cNvPr id="20" name="Picture 19" descr="Calendar&#10;&#10;Description automatically generated">
            <a:extLst>
              <a:ext uri="{FF2B5EF4-FFF2-40B4-BE49-F238E27FC236}">
                <a16:creationId xmlns:a16="http://schemas.microsoft.com/office/drawing/2014/main" id="{1CB85E0F-4918-4990-8567-EDB190C859E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8" t="13484" r="69103" b="80841"/>
          <a:stretch/>
        </p:blipFill>
        <p:spPr>
          <a:xfrm>
            <a:off x="7919135" y="839382"/>
            <a:ext cx="1737360" cy="5310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442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  <p:sndAc>
          <p:stSnd>
            <p:snd r:embed="rId2" name="click.wav"/>
          </p:stSnd>
        </p:sndAc>
      </p:transition>
    </mc:Choice>
    <mc:Fallback xmlns="">
      <p:transition spd="slow">
        <p:checker/>
        <p:sndAc>
          <p:stSnd>
            <p:snd r:embed="rId7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988F910-7C6D-4C23-8C42-FDD4D5ACBE4A}"/>
              </a:ext>
            </a:extLst>
          </p:cNvPr>
          <p:cNvSpPr/>
          <p:nvPr/>
        </p:nvSpPr>
        <p:spPr>
          <a:xfrm>
            <a:off x="557703" y="538327"/>
            <a:ext cx="11089396" cy="5649432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17C279-0EA1-445D-ADBB-DCDFBF00DC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30" r="26106"/>
          <a:stretch/>
        </p:blipFill>
        <p:spPr>
          <a:xfrm>
            <a:off x="3626499" y="3690327"/>
            <a:ext cx="5455332" cy="26293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7BAFEE-4F09-466B-BD68-CFF3FF2E765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82" y="767057"/>
            <a:ext cx="10826639" cy="2629347"/>
          </a:xfrm>
          <a:prstGeom prst="rect">
            <a:avLst/>
          </a:prstGeom>
        </p:spPr>
      </p:pic>
      <p:pic>
        <p:nvPicPr>
          <p:cNvPr id="6" name="Picture 5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6C0AAE7E-2DB0-487D-9177-799C837744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50" b="94500" l="5250" r="96500">
                        <a14:foregroundMark x1="36500" y1="67250" x2="24750" y2="76500"/>
                        <a14:foregroundMark x1="24750" y1="76500" x2="11250" y2="73250"/>
                        <a14:foregroundMark x1="11250" y1="73250" x2="10250" y2="46750"/>
                        <a14:foregroundMark x1="10250" y1="46750" x2="11750" y2="40750"/>
                        <a14:foregroundMark x1="8500" y1="60750" x2="7750" y2="32250"/>
                        <a14:foregroundMark x1="7750" y1="32250" x2="14750" y2="20500"/>
                        <a14:foregroundMark x1="14750" y1="20500" x2="35000" y2="9000"/>
                        <a14:foregroundMark x1="9250" y1="61500" x2="5250" y2="48500"/>
                        <a14:foregroundMark x1="5250" y1="48500" x2="5250" y2="41500"/>
                        <a14:foregroundMark x1="26750" y1="38750" x2="50750" y2="36750"/>
                        <a14:foregroundMark x1="55250" y1="25750" x2="35000" y2="24500"/>
                        <a14:foregroundMark x1="52000" y1="19250" x2="52000" y2="27250"/>
                        <a14:foregroundMark x1="40250" y1="27750" x2="40250" y2="19250"/>
                        <a14:foregroundMark x1="42750" y1="17500" x2="34500" y2="28500"/>
                        <a14:foregroundMark x1="34500" y1="28500" x2="34500" y2="29000"/>
                        <a14:foregroundMark x1="32500" y1="30500" x2="40250" y2="19500"/>
                        <a14:foregroundMark x1="40250" y1="19500" x2="40250" y2="19250"/>
                        <a14:foregroundMark x1="35750" y1="7750" x2="49250" y2="7750"/>
                        <a14:foregroundMark x1="49250" y1="7750" x2="74750" y2="18000"/>
                        <a14:foregroundMark x1="74750" y1="18000" x2="78000" y2="20750"/>
                        <a14:foregroundMark x1="81750" y1="21250" x2="71250" y2="12000"/>
                        <a14:foregroundMark x1="71250" y1="12000" x2="56250" y2="6500"/>
                        <a14:foregroundMark x1="56250" y1="6500" x2="44750" y2="5750"/>
                        <a14:foregroundMark x1="48750" y1="5750" x2="84500" y2="29250"/>
                        <a14:foregroundMark x1="84500" y1="29250" x2="85000" y2="29750"/>
                        <a14:foregroundMark x1="85000" y1="22500" x2="92750" y2="46500"/>
                        <a14:foregroundMark x1="92750" y1="46500" x2="93250" y2="61500"/>
                        <a14:foregroundMark x1="93250" y1="61500" x2="86750" y2="73750"/>
                        <a14:foregroundMark x1="86750" y1="73750" x2="65500" y2="89000"/>
                        <a14:foregroundMark x1="65500" y1="89000" x2="38000" y2="89250"/>
                        <a14:foregroundMark x1="38000" y1="89250" x2="14500" y2="74500"/>
                        <a14:foregroundMark x1="14500" y1="74500" x2="14250" y2="74500"/>
                        <a14:foregroundMark x1="39500" y1="92750" x2="55750" y2="94500"/>
                        <a14:foregroundMark x1="20750" y1="38250" x2="37000" y2="17000"/>
                        <a14:foregroundMark x1="37000" y1="17000" x2="40250" y2="15500"/>
                        <a14:foregroundMark x1="95250" y1="59750" x2="96500" y2="4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176" y="984749"/>
            <a:ext cx="1645920" cy="1665335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F0CE2EBD-30C3-4AFB-81B2-8D8DE3DD78A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99" b="93103" l="9752" r="89894">
                        <a14:foregroundMark x1="28191" y1="34253" x2="33688" y2="30000"/>
                        <a14:foregroundMark x1="33688" y1="30000" x2="37766" y2="30920"/>
                        <a14:foregroundMark x1="52305" y1="35057" x2="59574" y2="31264"/>
                        <a14:foregroundMark x1="59574" y1="31264" x2="66312" y2="33563"/>
                        <a14:foregroundMark x1="66312" y1="33563" x2="66312" y2="33678"/>
                        <a14:foregroundMark x1="63830" y1="31609" x2="54787" y2="30805"/>
                        <a14:foregroundMark x1="54787" y1="30805" x2="52837" y2="33218"/>
                        <a14:foregroundMark x1="22163" y1="10000" x2="30142" y2="8851"/>
                        <a14:foregroundMark x1="30142" y1="8851" x2="36525" y2="5402"/>
                        <a14:foregroundMark x1="36525" y1="5402" x2="44504" y2="3218"/>
                        <a14:foregroundMark x1="44504" y1="3218" x2="53546" y2="4023"/>
                        <a14:foregroundMark x1="53546" y1="4023" x2="60816" y2="8851"/>
                        <a14:foregroundMark x1="60816" y1="8851" x2="63475" y2="13103"/>
                        <a14:foregroundMark x1="65071" y1="6897" x2="58156" y2="4368"/>
                        <a14:foregroundMark x1="58156" y1="4368" x2="47163" y2="2874"/>
                        <a14:foregroundMark x1="58333" y1="28046" x2="59929" y2="33448"/>
                        <a14:foregroundMark x1="59929" y1="33448" x2="59929" y2="33448"/>
                        <a14:foregroundMark x1="30142" y1="38046" x2="29078" y2="30460"/>
                        <a14:foregroundMark x1="29078" y1="30460" x2="31028" y2="25747"/>
                        <a14:foregroundMark x1="41667" y1="55287" x2="55496" y2="91379"/>
                        <a14:foregroundMark x1="32447" y1="82644" x2="29787" y2="69885"/>
                        <a14:foregroundMark x1="29787" y1="69885" x2="35638" y2="61494"/>
                        <a14:foregroundMark x1="31028" y1="78966" x2="23936" y2="76322"/>
                        <a14:foregroundMark x1="23936" y1="76322" x2="29787" y2="60115"/>
                        <a14:foregroundMark x1="29787" y1="60115" x2="37057" y2="56897"/>
                        <a14:foregroundMark x1="37057" y1="56897" x2="43972" y2="55632"/>
                        <a14:foregroundMark x1="29433" y1="73103" x2="25709" y2="82644"/>
                        <a14:foregroundMark x1="48050" y1="91149" x2="56915" y2="90920"/>
                        <a14:foregroundMark x1="56915" y1="90920" x2="74291" y2="92874"/>
                        <a14:foregroundMark x1="74291" y1="92874" x2="80142" y2="89310"/>
                        <a14:foregroundMark x1="80142" y1="89310" x2="72163" y2="75172"/>
                        <a14:foregroundMark x1="73759" y1="76207" x2="71809" y2="87816"/>
                        <a14:foregroundMark x1="69858" y1="93218" x2="62766" y2="67931"/>
                        <a14:foregroundMark x1="62766" y1="67931" x2="62766" y2="67126"/>
                        <a14:foregroundMark x1="61879" y1="68966" x2="64362" y2="83908"/>
                        <a14:foregroundMark x1="63830" y1="88506" x2="55674" y2="81379"/>
                        <a14:foregroundMark x1="55674" y1="81379" x2="56383" y2="75747"/>
                        <a14:foregroundMark x1="56383" y1="75747" x2="62234" y2="65747"/>
                        <a14:foregroundMark x1="62234" y1="65747" x2="67021" y2="62299"/>
                        <a14:foregroundMark x1="88830" y1="70000" x2="82092" y2="59425"/>
                        <a14:foregroundMark x1="82092" y1="59425" x2="75000" y2="56782"/>
                        <a14:foregroundMark x1="75000" y1="56782" x2="62234" y2="56667"/>
                        <a14:foregroundMark x1="59929" y1="55287" x2="68262" y2="54253"/>
                        <a14:foregroundMark x1="68262" y1="54253" x2="76064" y2="55402"/>
                        <a14:foregroundMark x1="76064" y1="55402" x2="81383" y2="59425"/>
                        <a14:foregroundMark x1="82624" y1="58161" x2="79787" y2="63678"/>
                        <a14:foregroundMark x1="79787" y1="63678" x2="79787" y2="66897"/>
                        <a14:foregroundMark x1="74291" y1="71034" x2="67376" y2="75402"/>
                        <a14:foregroundMark x1="67376" y1="75402" x2="58688" y2="68506"/>
                        <a14:foregroundMark x1="58688" y1="68506" x2="52837" y2="55632"/>
                        <a14:foregroundMark x1="52305" y1="60000" x2="57624" y2="74598"/>
                        <a14:foregroundMark x1="57624" y1="74598" x2="57624" y2="74598"/>
                        <a14:foregroundMark x1="53901" y1="82414" x2="44858" y2="58391"/>
                        <a14:foregroundMark x1="46099" y1="92414" x2="40248" y2="72069"/>
                        <a14:foregroundMark x1="40248" y1="72069" x2="41667" y2="63793"/>
                        <a14:foregroundMark x1="41312" y1="64368" x2="38830" y2="67701"/>
                        <a14:foregroundMark x1="38830" y1="68736" x2="42730" y2="81379"/>
                        <a14:foregroundMark x1="42730" y1="81379" x2="47163" y2="86667"/>
                        <a14:foregroundMark x1="47163" y1="86667" x2="47163" y2="87011"/>
                        <a14:foregroundMark x1="49291" y1="89310" x2="58688" y2="89885"/>
                        <a14:foregroundMark x1="58688" y1="89885" x2="64716" y2="89310"/>
                        <a14:foregroundMark x1="64362" y1="89080" x2="38121" y2="86207"/>
                        <a14:foregroundMark x1="37234" y1="84138" x2="53723" y2="81494"/>
                        <a14:foregroundMark x1="53723" y1="81494" x2="60284" y2="81379"/>
                        <a14:foregroundMark x1="57624" y1="80805" x2="34929" y2="78506"/>
                        <a14:foregroundMark x1="34929" y1="78506" x2="43617" y2="82644"/>
                        <a14:foregroundMark x1="13830" y1="13103" x2="21986" y2="10345"/>
                        <a14:foregroundMark x1="21986" y1="10345" x2="22518" y2="10345"/>
                        <a14:foregroundMark x1="24645" y1="8506" x2="31738" y2="4943"/>
                        <a14:foregroundMark x1="31738" y1="4943" x2="42021" y2="22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594"/>
          <a:stretch/>
        </p:blipFill>
        <p:spPr>
          <a:xfrm>
            <a:off x="4026012" y="3744134"/>
            <a:ext cx="1781675" cy="1854919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03531596-4BD9-477B-BE7D-FBF1ED524F1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2620" b="78435" l="9947" r="99645">
                        <a14:foregroundMark x1="19538" y1="74121" x2="18117" y2="53195"/>
                        <a14:foregroundMark x1="18117" y1="53195" x2="15275" y2="45208"/>
                        <a14:foregroundMark x1="15275" y1="45208" x2="13499" y2="31949"/>
                        <a14:foregroundMark x1="13499" y1="31949" x2="12966" y2="30671"/>
                        <a14:foregroundMark x1="12611" y1="30671" x2="12611" y2="58466"/>
                        <a14:foregroundMark x1="12611" y1="58466" x2="14387" y2="73802"/>
                        <a14:foregroundMark x1="14387" y1="73802" x2="24512" y2="77476"/>
                        <a14:foregroundMark x1="24512" y1="77476" x2="59147" y2="78435"/>
                        <a14:foregroundMark x1="59147" y1="78435" x2="83659" y2="74760"/>
                        <a14:foregroundMark x1="83659" y1="74760" x2="88099" y2="75719"/>
                        <a14:foregroundMark x1="88099" y1="74760" x2="82771" y2="43131"/>
                        <a14:foregroundMark x1="90053" y1="38498" x2="90053" y2="38498"/>
                        <a14:foregroundMark x1="90053" y1="38498" x2="99822" y2="28435"/>
                        <a14:foregroundMark x1="79396" y1="76038" x2="73712" y2="66134"/>
                        <a14:foregroundMark x1="73712" y1="66134" x2="69094" y2="45208"/>
                        <a14:foregroundMark x1="35879" y1="65815" x2="41918" y2="61182"/>
                        <a14:foregroundMark x1="41918" y1="61182" x2="42096" y2="57987"/>
                        <a14:foregroundMark x1="23091" y1="76677" x2="16163" y2="77316"/>
                        <a14:foregroundMark x1="16163" y1="77316" x2="11901" y2="75399"/>
                        <a14:foregroundMark x1="11901" y1="75399" x2="12611" y2="78594"/>
                        <a14:foregroundMark x1="15808" y1="76038" x2="52575" y2="63898"/>
                        <a14:foregroundMark x1="52575" y1="63898" x2="81705" y2="61981"/>
                        <a14:foregroundMark x1="81705" y1="61981" x2="83837" y2="61981"/>
                        <a14:foregroundMark x1="88099" y1="78594" x2="74600" y2="78275"/>
                        <a14:foregroundMark x1="23801" y1="77955" x2="15098" y2="77955"/>
                        <a14:foregroundMark x1="11545" y1="50479" x2="10124" y2="29233"/>
                        <a14:foregroundMark x1="10124" y1="29233" x2="15808" y2="29073"/>
                        <a14:foregroundMark x1="61812" y1="15974" x2="55595" y2="12939"/>
                        <a14:foregroundMark x1="55595" y1="12939" x2="50266" y2="126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288" t="8579" r="9906" b="21489"/>
          <a:stretch/>
        </p:blipFill>
        <p:spPr>
          <a:xfrm>
            <a:off x="6894473" y="4392431"/>
            <a:ext cx="2010379" cy="1795328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3AA6145F-296F-4DAA-95BC-C2E1F86DFD4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044" b="89954" l="9752" r="93440">
                        <a14:foregroundMark x1="93262" y1="58661" x2="90426" y2="56467"/>
                        <a14:foregroundMark x1="93617" y1="35219" x2="93617" y2="28406"/>
                        <a14:foregroundMark x1="71099" y1="21132" x2="69858" y2="7044"/>
                        <a14:foregroundMark x1="79965" y1="60162" x2="79965" y2="60162"/>
                        <a14:foregroundMark x1="72163" y1="75404" x2="68440" y2="53233"/>
                        <a14:foregroundMark x1="70213" y1="85335" x2="73050" y2="79792"/>
                        <a14:foregroundMark x1="73050" y1="79792" x2="73050" y2="795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589" b="25507"/>
          <a:stretch/>
        </p:blipFill>
        <p:spPr>
          <a:xfrm>
            <a:off x="796012" y="1277941"/>
            <a:ext cx="1634053" cy="20461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75C56E8-0AC1-4808-A892-8BAE352BBCC9}"/>
              </a:ext>
            </a:extLst>
          </p:cNvPr>
          <p:cNvSpPr txBox="1"/>
          <p:nvPr/>
        </p:nvSpPr>
        <p:spPr>
          <a:xfrm>
            <a:off x="631602" y="3463289"/>
            <a:ext cx="2618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800" dirty="0">
                <a:cs typeface="(AH) Manal Black" pitchFamily="2" charset="-78"/>
              </a:rPr>
              <a:t>أِسْتأْذِن قَبْلِ التَّحّدًّث</a:t>
            </a:r>
            <a:endParaRPr lang="en-US" sz="2800" dirty="0">
              <a:cs typeface="(AH) Manal Black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F18102-5622-4F46-9E2E-250C77DDDA58}"/>
              </a:ext>
            </a:extLst>
          </p:cNvPr>
          <p:cNvSpPr txBox="1"/>
          <p:nvPr/>
        </p:nvSpPr>
        <p:spPr>
          <a:xfrm>
            <a:off x="1647670" y="4727224"/>
            <a:ext cx="2618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800" dirty="0">
                <a:cs typeface="(AH) Manal Black" pitchFamily="2" charset="-78"/>
              </a:rPr>
              <a:t>أِلتِزِم الصَّمْت</a:t>
            </a:r>
            <a:endParaRPr lang="en-US" sz="2800" dirty="0">
              <a:cs typeface="(AH) Manal Black" pitchFamily="2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A3DAE8-5A00-4A1E-9283-DEACA28EE8F3}"/>
              </a:ext>
            </a:extLst>
          </p:cNvPr>
          <p:cNvSpPr txBox="1"/>
          <p:nvPr/>
        </p:nvSpPr>
        <p:spPr>
          <a:xfrm>
            <a:off x="8561730" y="5004999"/>
            <a:ext cx="2618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800" dirty="0">
                <a:cs typeface="(AH) Manal Black" pitchFamily="2" charset="-78"/>
              </a:rPr>
              <a:t>أًدَوِّن مُلاحَظاتي</a:t>
            </a:r>
            <a:endParaRPr lang="en-US" sz="2800" dirty="0">
              <a:cs typeface="(AH) Manal Black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8EB045-1324-42F0-ACC6-9FC36F1C20DB}"/>
              </a:ext>
            </a:extLst>
          </p:cNvPr>
          <p:cNvSpPr txBox="1"/>
          <p:nvPr/>
        </p:nvSpPr>
        <p:spPr>
          <a:xfrm>
            <a:off x="8620194" y="2777647"/>
            <a:ext cx="26185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800" dirty="0">
                <a:cs typeface="(AH) Manal Black" pitchFamily="2" charset="-78"/>
              </a:rPr>
              <a:t>أَبْتَعِد عَنْ ضّجيج مَنْ حَوْلي</a:t>
            </a:r>
            <a:endParaRPr lang="en-US" sz="2800" dirty="0">
              <a:cs typeface="(AH) Manal Black" pitchFamily="2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413143-E3B1-44AC-BA78-13A3E0247F27}"/>
              </a:ext>
            </a:extLst>
          </p:cNvPr>
          <p:cNvSpPr txBox="1"/>
          <p:nvPr/>
        </p:nvSpPr>
        <p:spPr>
          <a:xfrm>
            <a:off x="5985658" y="3459538"/>
            <a:ext cx="3259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800" dirty="0">
                <a:cs typeface="(AH) Manal Black" pitchFamily="2" charset="-78"/>
              </a:rPr>
              <a:t>أَسْتَمِع إلى الْمُعَلَّمة بِتِرْكيز</a:t>
            </a:r>
            <a:endParaRPr lang="en-US" sz="2800" dirty="0">
              <a:cs typeface="(AH) Manal Black" pitchFamily="2" charset="-78"/>
            </a:endParaRPr>
          </a:p>
        </p:txBody>
      </p:sp>
      <p:pic>
        <p:nvPicPr>
          <p:cNvPr id="15" name="Picture 2" descr="نتيجة بحث الصور عن أم تتحدث كرتون">
            <a:extLst>
              <a:ext uri="{FF2B5EF4-FFF2-40B4-BE49-F238E27FC236}">
                <a16:creationId xmlns:a16="http://schemas.microsoft.com/office/drawing/2014/main" id="{56EACAFA-5B91-44B6-B9F1-7F6C7F801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7" b="99538" l="1691" r="95572">
                        <a14:foregroundMark x1="36151" y1="98231" x2="17552" y2="96077"/>
                        <a14:foregroundMark x1="17552" y1="96077" x2="31401" y2="25462"/>
                        <a14:foregroundMark x1="31401" y1="25462" x2="30757" y2="6692"/>
                        <a14:foregroundMark x1="20129" y1="5231" x2="39936" y2="6846"/>
                        <a14:foregroundMark x1="39936" y1="6846" x2="41465" y2="8154"/>
                        <a14:foregroundMark x1="31562" y1="27923" x2="33816" y2="45538"/>
                        <a14:foregroundMark x1="4831" y1="44769" x2="7166" y2="56462"/>
                        <a14:foregroundMark x1="35346" y1="59462" x2="54670" y2="57923"/>
                        <a14:foregroundMark x1="54670" y1="57923" x2="55233" y2="57923"/>
                        <a14:foregroundMark x1="45330" y1="48462" x2="25443" y2="41077"/>
                        <a14:foregroundMark x1="25443" y1="41077" x2="22383" y2="59462"/>
                        <a14:foregroundMark x1="22383" y1="59462" x2="22383" y2="59462"/>
                        <a14:foregroundMark x1="17069" y1="52077" x2="14815" y2="38154"/>
                        <a14:foregroundMark x1="14815" y1="38154" x2="20129" y2="4462"/>
                        <a14:foregroundMark x1="38406" y1="41077" x2="34944" y2="97769"/>
                        <a14:foregroundMark x1="34944" y1="97769" x2="7729" y2="99692"/>
                        <a14:foregroundMark x1="7729" y1="99692" x2="1771" y2="97538"/>
                        <a14:foregroundMark x1="90338" y1="99692" x2="82689" y2="92385"/>
                        <a14:foregroundMark x1="95652" y1="86538" x2="94122" y2="69692"/>
                        <a14:foregroundMark x1="75845" y1="39615" x2="75845" y2="39615"/>
                        <a14:foregroundMark x1="79630" y1="40385" x2="75845" y2="36000"/>
                        <a14:foregroundMark x1="63607" y1="97538" x2="84219" y2="98231"/>
                        <a14:foregroundMark x1="21659" y1="44077" x2="17069" y2="35231"/>
                        <a14:foregroundMark x1="32287" y1="43308" x2="36151" y2="34538"/>
                        <a14:foregroundMark x1="23913" y1="38154" x2="17069" y2="32308"/>
                        <a14:foregroundMark x1="27778" y1="77" x2="27778" y2="77"/>
                        <a14:foregroundMark x1="14010" y1="11077" x2="22383" y2="4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4891" y="1077128"/>
            <a:ext cx="1554895" cy="1570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663600BD-EF77-4EFB-BC69-14C81042E79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667" b="96000" l="0" r="93778">
                        <a14:foregroundMark x1="8444" y1="55556" x2="6222" y2="32444"/>
                        <a14:foregroundMark x1="2222" y1="51111" x2="444" y2="39111"/>
                        <a14:foregroundMark x1="8444" y1="28000" x2="20444" y2="23556"/>
                        <a14:foregroundMark x1="40000" y1="31111" x2="63111" y2="34667"/>
                        <a14:foregroundMark x1="66222" y1="22222" x2="58222" y2="2667"/>
                        <a14:foregroundMark x1="62222" y1="96444" x2="83556" y2="96444"/>
                        <a14:foregroundMark x1="84444" y1="93333" x2="93333" y2="79111"/>
                        <a14:foregroundMark x1="93333" y1="79111" x2="93778" y2="79111"/>
                        <a14:foregroundMark x1="38222" y1="12889" x2="31111" y2="15111"/>
                        <a14:foregroundMark x1="44889" y1="7556" x2="47111" y2="7556"/>
                        <a14:foregroundMark x1="23111" y1="86222" x2="23111" y2="86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669" y="1510475"/>
            <a:ext cx="1828800" cy="18288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8A86F51-3F81-41F3-828A-38BD947ACE80}"/>
              </a:ext>
            </a:extLst>
          </p:cNvPr>
          <p:cNvSpPr txBox="1"/>
          <p:nvPr/>
        </p:nvSpPr>
        <p:spPr>
          <a:xfrm>
            <a:off x="3250111" y="2731597"/>
            <a:ext cx="26185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dirty="0">
                <a:cs typeface="(AH) Manal Black" pitchFamily="2" charset="-78"/>
              </a:rPr>
              <a:t>اُفَكِّر وأُجيب بِمُفْرَدي</a:t>
            </a:r>
          </a:p>
          <a:p>
            <a:pPr algn="ctr"/>
            <a:r>
              <a:rPr lang="ar-AE" sz="2800" dirty="0">
                <a:cs typeface="(AH) Manal Black" pitchFamily="2" charset="-78"/>
              </a:rPr>
              <a:t>دونَ مساعَدَة أُمي</a:t>
            </a:r>
            <a:endParaRPr lang="en-US" sz="2800" dirty="0">
              <a:cs typeface="(AH) Manal Black" pitchFamily="2" charset="-78"/>
            </a:endParaRPr>
          </a:p>
        </p:txBody>
      </p:sp>
      <p:pic>
        <p:nvPicPr>
          <p:cNvPr id="18" name="Picture 1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434BDF4-8AA0-470E-80FF-B7B3FA90463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03" y="146392"/>
            <a:ext cx="1409611" cy="9473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4C832B6-0A2B-4AE4-B9EA-A419CC769580}"/>
              </a:ext>
            </a:extLst>
          </p:cNvPr>
          <p:cNvSpPr txBox="1"/>
          <p:nvPr/>
        </p:nvSpPr>
        <p:spPr>
          <a:xfrm>
            <a:off x="303689" y="354613"/>
            <a:ext cx="19924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5400" dirty="0">
                <a:solidFill>
                  <a:srgbClr val="C00000"/>
                </a:solidFill>
                <a:cs typeface="(AH) Manal Black" pitchFamily="2" charset="-78"/>
              </a:rPr>
              <a:t> </a:t>
            </a:r>
            <a:r>
              <a:rPr lang="ar-BH" sz="2800" dirty="0">
                <a:solidFill>
                  <a:schemeClr val="bg1"/>
                </a:solidFill>
                <a:cs typeface="(AH) Manal Black" pitchFamily="2" charset="-78"/>
              </a:rPr>
              <a:t>قَوانين الْحِصَّة </a:t>
            </a:r>
            <a:endParaRPr lang="en-US" sz="5400" dirty="0">
              <a:solidFill>
                <a:schemeClr val="bg1"/>
              </a:solidFill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675090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58C0D97-98EC-4B30-B759-2E3866562207}"/>
              </a:ext>
            </a:extLst>
          </p:cNvPr>
          <p:cNvSpPr/>
          <p:nvPr/>
        </p:nvSpPr>
        <p:spPr>
          <a:xfrm>
            <a:off x="1099478" y="538327"/>
            <a:ext cx="9887500" cy="5178236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DD34FEAE-D1E4-4AA7-8DDD-E5F01DD19464}"/>
              </a:ext>
            </a:extLst>
          </p:cNvPr>
          <p:cNvSpPr txBox="1">
            <a:spLocks/>
          </p:cNvSpPr>
          <p:nvPr/>
        </p:nvSpPr>
        <p:spPr>
          <a:xfrm>
            <a:off x="5338336" y="2154478"/>
            <a:ext cx="5761979" cy="132337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60000"/>
              </a:lnSpc>
              <a:buNone/>
            </a:pPr>
            <a:r>
              <a:rPr lang="ar-BH" sz="5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 Qalam Kolkatta Quranic font" panose="02000506000000020003" pitchFamily="2" charset="-78"/>
                <a:cs typeface="(AH) Manal Black" pitchFamily="2" charset="-78"/>
              </a:rPr>
              <a:t>أعْرف لُغَتَكَ أَحِبَّها:</a:t>
            </a:r>
            <a:endParaRPr lang="en-US" sz="5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 Qalam Kolkatta Quranic font" panose="02000506000000020003" pitchFamily="2" charset="-78"/>
              <a:cs typeface="(AH) Manal Black" pitchFamily="2" charset="-78"/>
            </a:endParaRPr>
          </a:p>
        </p:txBody>
      </p:sp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A0B17A1-AB7F-421F-8975-84F4A7A09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141" y="351069"/>
            <a:ext cx="1409611" cy="9489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0533B3-9AD1-4E4B-8739-F2A4C2CFF12D}"/>
              </a:ext>
            </a:extLst>
          </p:cNvPr>
          <p:cNvSpPr txBox="1"/>
          <p:nvPr/>
        </p:nvSpPr>
        <p:spPr>
          <a:xfrm>
            <a:off x="734477" y="570646"/>
            <a:ext cx="19924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5400" dirty="0">
                <a:solidFill>
                  <a:srgbClr val="C00000"/>
                </a:solidFill>
                <a:cs typeface="(AH) Manal Black" pitchFamily="2" charset="-78"/>
              </a:rPr>
              <a:t> </a:t>
            </a:r>
            <a:r>
              <a:rPr lang="ar-BH" sz="2800" dirty="0">
                <a:solidFill>
                  <a:schemeClr val="bg1"/>
                </a:solidFill>
                <a:cs typeface="(AH) Manal Black" pitchFamily="2" charset="-78"/>
              </a:rPr>
              <a:t>عِنوان الدَّرس</a:t>
            </a:r>
            <a:endParaRPr lang="en-US" sz="5400" dirty="0">
              <a:solidFill>
                <a:schemeClr val="bg1"/>
              </a:solidFill>
              <a:cs typeface="(AH) Manal Black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BB000E-FD78-4478-A927-B49E1E0053D0}"/>
              </a:ext>
            </a:extLst>
          </p:cNvPr>
          <p:cNvSpPr txBox="1"/>
          <p:nvPr/>
        </p:nvSpPr>
        <p:spPr>
          <a:xfrm>
            <a:off x="2123465" y="682406"/>
            <a:ext cx="804731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BH" sz="4000" u="sng" dirty="0">
                <a:solidFill>
                  <a:srgbClr val="FF0000"/>
                </a:solidFill>
                <a:cs typeface="(AH) Manal Black" pitchFamily="2" charset="-78"/>
              </a:rPr>
              <a:t>*</a:t>
            </a:r>
            <a:r>
              <a:rPr lang="ar-BH" sz="4000" u="sng" dirty="0">
                <a:cs typeface="(AH) Manal Black" pitchFamily="2" charset="-78"/>
              </a:rPr>
              <a:t>الوحدة الخامسة: "أفكارك تغير العالَم"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67A166F-72E5-4176-B213-2277FA14BD74}"/>
              </a:ext>
            </a:extLst>
          </p:cNvPr>
          <p:cNvSpPr txBox="1">
            <a:spLocks/>
          </p:cNvSpPr>
          <p:nvPr/>
        </p:nvSpPr>
        <p:spPr>
          <a:xfrm>
            <a:off x="3589465" y="4011210"/>
            <a:ext cx="5013070" cy="106297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BH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Rezvan-fat" panose="01000500000000020002" pitchFamily="2" charset="-78"/>
                <a:cs typeface="(AH) Manal Black" pitchFamily="2" charset="-78"/>
              </a:rPr>
              <a:t>ظَرْف الْمَكانِ وَ ظَرْفُ الزَّمانِ</a:t>
            </a:r>
            <a:endParaRPr lang="en-US" dirty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 Rezvan-fat" panose="01000500000000020002" pitchFamily="2" charset="-78"/>
              <a:cs typeface="(AH) Manal Black" pitchFamily="2" charset="-78"/>
            </a:endParaRPr>
          </a:p>
        </p:txBody>
      </p:sp>
      <p:pic>
        <p:nvPicPr>
          <p:cNvPr id="17" name="Picture 16" descr="A picture containing text, lamp, plant&#10;&#10;Description automatically generated">
            <a:extLst>
              <a:ext uri="{FF2B5EF4-FFF2-40B4-BE49-F238E27FC236}">
                <a16:creationId xmlns:a16="http://schemas.microsoft.com/office/drawing/2014/main" id="{F24BC61F-2689-49E6-AE21-0FD41D8694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27" y="1594297"/>
            <a:ext cx="319087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0442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0187C1A-D99C-453B-9748-8BC5CF53FB33}"/>
              </a:ext>
            </a:extLst>
          </p:cNvPr>
          <p:cNvSpPr/>
          <p:nvPr/>
        </p:nvSpPr>
        <p:spPr>
          <a:xfrm>
            <a:off x="1708298" y="630826"/>
            <a:ext cx="8775404" cy="5475768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7EB827-E400-4886-9A7D-6A1ADD3BF49F}"/>
              </a:ext>
            </a:extLst>
          </p:cNvPr>
          <p:cNvSpPr txBox="1"/>
          <p:nvPr/>
        </p:nvSpPr>
        <p:spPr>
          <a:xfrm>
            <a:off x="6478772" y="862851"/>
            <a:ext cx="3756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600" u="sng" dirty="0">
                <a:solidFill>
                  <a:srgbClr val="FF0000"/>
                </a:solidFill>
                <a:cs typeface="(AH) Manal Black" pitchFamily="2" charset="-78"/>
              </a:rPr>
              <a:t>*</a:t>
            </a:r>
            <a:r>
              <a:rPr lang="ar-BH" sz="3600" u="sng" dirty="0">
                <a:cs typeface="(AH) Manal Black" pitchFamily="2" charset="-78"/>
              </a:rPr>
              <a:t> أهداف درس اليوم:</a:t>
            </a:r>
            <a:endParaRPr lang="en-US" sz="3600" u="sng" dirty="0">
              <a:cs typeface="(AH) Manal Black" pitchFamily="2" charset="-78"/>
            </a:endParaRPr>
          </a:p>
        </p:txBody>
      </p:sp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03D1B4D-01D1-4246-B9A6-064A632107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243" y="514193"/>
            <a:ext cx="1409611" cy="9473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69DC577-A085-4575-8975-DFE54B35FDFB}"/>
              </a:ext>
            </a:extLst>
          </p:cNvPr>
          <p:cNvSpPr/>
          <p:nvPr/>
        </p:nvSpPr>
        <p:spPr>
          <a:xfrm>
            <a:off x="1409469" y="987867"/>
            <a:ext cx="13051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80128" rtl="1"/>
            <a:r>
              <a:rPr lang="ar-BH" sz="3600" dirty="0">
                <a:solidFill>
                  <a:schemeClr val="bg1"/>
                </a:solidFill>
                <a:cs typeface="(AH) Manal Black" pitchFamily="2" charset="-78"/>
              </a:rPr>
              <a:t>الأهداف</a:t>
            </a:r>
            <a:endParaRPr lang="en-US" sz="3600" dirty="0">
              <a:solidFill>
                <a:schemeClr val="bg1"/>
              </a:solidFill>
              <a:cs typeface="(AH) Manal Black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9377F1-31EE-402A-9FD5-B635FE582AA0}"/>
              </a:ext>
            </a:extLst>
          </p:cNvPr>
          <p:cNvSpPr txBox="1"/>
          <p:nvPr/>
        </p:nvSpPr>
        <p:spPr>
          <a:xfrm>
            <a:off x="3679732" y="1625815"/>
            <a:ext cx="4441479" cy="64633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 rtl="1"/>
            <a:r>
              <a:rPr lang="ar-BH" sz="3600" dirty="0">
                <a:solidFill>
                  <a:srgbClr val="FF0000"/>
                </a:solidFill>
                <a:cs typeface="(AH) Manal Black" pitchFamily="2" charset="-78"/>
              </a:rPr>
              <a:t>*</a:t>
            </a:r>
            <a:r>
              <a:rPr lang="ar-BH" sz="3600" dirty="0">
                <a:ln w="0"/>
                <a:cs typeface="(AH) Manal Black" pitchFamily="2" charset="-78"/>
              </a:rPr>
              <a:t>ماذا سنتعلم اليوم يا أبطال؟</a:t>
            </a:r>
            <a:endParaRPr lang="en-US" sz="3600" dirty="0">
              <a:ln w="0"/>
              <a:cs typeface="(AH) Manal Black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A2C4ED-6AA9-4BA9-9265-68CAE3A1C5FA}"/>
              </a:ext>
            </a:extLst>
          </p:cNvPr>
          <p:cNvSpPr txBox="1"/>
          <p:nvPr/>
        </p:nvSpPr>
        <p:spPr>
          <a:xfrm>
            <a:off x="2062048" y="2455690"/>
            <a:ext cx="7676849" cy="3467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ar-AE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ar-BH" sz="3733" u="sng" dirty="0">
                <a:cs typeface="(AH) Manal Black" pitchFamily="2" charset="-78"/>
              </a:rPr>
              <a:t>يُحاكي المُتَعَلِّمُ جُمْلَةً فِعْلِيَّةً بَسيطَةً تَتَضَمَّنُ ظَرْفَ الزَّمانِ </a:t>
            </a:r>
            <a:r>
              <a:rPr lang="ar-BH" sz="3733" u="sng" dirty="0">
                <a:solidFill>
                  <a:srgbClr val="C00000"/>
                </a:solidFill>
                <a:cs typeface="(AH) Manal Black" pitchFamily="2" charset="-78"/>
              </a:rPr>
              <a:t>(صَباحًا، عَصْرًا، مَساءً..)</a:t>
            </a:r>
          </a:p>
          <a:p>
            <a:pPr algn="ctr">
              <a:lnSpc>
                <a:spcPct val="150000"/>
              </a:lnSpc>
            </a:pPr>
            <a:r>
              <a:rPr lang="ar-BH" sz="3733" u="sng" dirty="0">
                <a:cs typeface="(AH) Manal Black" pitchFamily="2" charset="-78"/>
              </a:rPr>
              <a:t> وَظَرْفَ الْمَكانِ</a:t>
            </a:r>
          </a:p>
          <a:p>
            <a:pPr algn="ctr">
              <a:lnSpc>
                <a:spcPct val="150000"/>
              </a:lnSpc>
            </a:pPr>
            <a:r>
              <a:rPr lang="ar-BH" sz="3733" u="sng" dirty="0">
                <a:cs typeface="(AH) Manal Black" pitchFamily="2" charset="-78"/>
              </a:rPr>
              <a:t> </a:t>
            </a:r>
            <a:r>
              <a:rPr lang="ar-BH" sz="3733" u="sng" dirty="0">
                <a:solidFill>
                  <a:srgbClr val="C00000"/>
                </a:solidFill>
                <a:cs typeface="(AH) Manal Black" pitchFamily="2" charset="-78"/>
              </a:rPr>
              <a:t>(خَلْفَ، أَمامَ، فَوْقَ، تَحْتَ، أَعْلى، أَسْفَلَ)</a:t>
            </a:r>
            <a:r>
              <a:rPr lang="ar-BH" sz="3733" u="sng" dirty="0">
                <a:cs typeface="(AH) Manal Black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24146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907C3AD-AC61-439E-B8F3-5B09DEEA787F}"/>
              </a:ext>
            </a:extLst>
          </p:cNvPr>
          <p:cNvSpPr/>
          <p:nvPr/>
        </p:nvSpPr>
        <p:spPr>
          <a:xfrm>
            <a:off x="557704" y="538327"/>
            <a:ext cx="9900085" cy="5649432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51044B-7FAF-4BB9-84F0-41ECE80537D3}"/>
              </a:ext>
            </a:extLst>
          </p:cNvPr>
          <p:cNvSpPr txBox="1"/>
          <p:nvPr/>
        </p:nvSpPr>
        <p:spPr>
          <a:xfrm>
            <a:off x="2525531" y="2285535"/>
            <a:ext cx="6100632" cy="236776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BH" sz="5143" dirty="0">
                <a:solidFill>
                  <a:srgbClr val="FF0000"/>
                </a:solidFill>
                <a:cs typeface="(AH) Manal Black" pitchFamily="2" charset="-78"/>
              </a:rPr>
              <a:t>ه</a:t>
            </a:r>
            <a:r>
              <a:rPr lang="ar-BH" sz="5143" dirty="0">
                <a:cs typeface="(AH) Manal Black" pitchFamily="2" charset="-78"/>
              </a:rPr>
              <a:t>َيّا </a:t>
            </a:r>
            <a:r>
              <a:rPr lang="ar-BH" sz="5143" dirty="0">
                <a:solidFill>
                  <a:srgbClr val="FF0000"/>
                </a:solidFill>
                <a:cs typeface="(AH) Manal Black" pitchFamily="2" charset="-78"/>
              </a:rPr>
              <a:t>ي</a:t>
            </a:r>
            <a:r>
              <a:rPr lang="ar-BH" sz="5143" dirty="0">
                <a:cs typeface="(AH) Manal Black" pitchFamily="2" charset="-78"/>
              </a:rPr>
              <a:t>ا</a:t>
            </a:r>
            <a:r>
              <a:rPr lang="ar-BH" sz="5143" dirty="0">
                <a:solidFill>
                  <a:srgbClr val="FF0000"/>
                </a:solidFill>
                <a:cs typeface="(AH) Manal Black" pitchFamily="2" charset="-78"/>
              </a:rPr>
              <a:t> أَ</a:t>
            </a:r>
            <a:r>
              <a:rPr lang="ar-BH" sz="5143" dirty="0">
                <a:cs typeface="(AH) Manal Black" pitchFamily="2" charset="-78"/>
              </a:rPr>
              <a:t>بْطال</a:t>
            </a:r>
          </a:p>
          <a:p>
            <a:pPr algn="ctr" rtl="1">
              <a:lnSpc>
                <a:spcPct val="150000"/>
              </a:lnSpc>
            </a:pPr>
            <a:r>
              <a:rPr lang="ar-BH" sz="5143" dirty="0">
                <a:solidFill>
                  <a:srgbClr val="FF0000"/>
                </a:solidFill>
                <a:cs typeface="(AH) Manal Black" pitchFamily="2" charset="-78"/>
              </a:rPr>
              <a:t> نَ</a:t>
            </a:r>
            <a:r>
              <a:rPr lang="ar-BH" sz="5143" dirty="0">
                <a:cs typeface="(AH) Manal Black" pitchFamily="2" charset="-78"/>
              </a:rPr>
              <a:t>سْتَعِد </a:t>
            </a:r>
            <a:r>
              <a:rPr lang="ar-BH" sz="5143" dirty="0">
                <a:solidFill>
                  <a:srgbClr val="FF0000"/>
                </a:solidFill>
                <a:cs typeface="(AH) Manal Black" pitchFamily="2" charset="-78"/>
              </a:rPr>
              <a:t>ل</a:t>
            </a:r>
            <a:r>
              <a:rPr lang="ar-BH" sz="5143" dirty="0">
                <a:cs typeface="(AH) Manal Black" pitchFamily="2" charset="-78"/>
              </a:rPr>
              <a:t>لسَّطْر </a:t>
            </a:r>
            <a:r>
              <a:rPr lang="ar-BH" sz="5143" dirty="0">
                <a:solidFill>
                  <a:srgbClr val="FF0000"/>
                </a:solidFill>
                <a:cs typeface="(AH) Manal Black" pitchFamily="2" charset="-78"/>
              </a:rPr>
              <a:t>ا</a:t>
            </a:r>
            <a:r>
              <a:rPr lang="ar-BH" sz="5143" dirty="0">
                <a:cs typeface="(AH) Manal Black" pitchFamily="2" charset="-78"/>
              </a:rPr>
              <a:t>لإملائي </a:t>
            </a:r>
            <a:r>
              <a:rPr lang="ar-BH" sz="5143" dirty="0">
                <a:solidFill>
                  <a:srgbClr val="FF0000"/>
                </a:solidFill>
                <a:cs typeface="(AH) Manal Black" pitchFamily="2" charset="-78"/>
              </a:rPr>
              <a:t>لِ</a:t>
            </a:r>
            <a:r>
              <a:rPr lang="ar-BH" sz="5143" dirty="0">
                <a:cs typeface="(AH) Manal Black" pitchFamily="2" charset="-78"/>
              </a:rPr>
              <a:t>لْيوم.</a:t>
            </a:r>
            <a:endParaRPr lang="en-US" sz="5143" dirty="0">
              <a:cs typeface="(AH) Manal Black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8A4B75-4E29-421A-89EB-96CEAE1818B1}"/>
              </a:ext>
            </a:extLst>
          </p:cNvPr>
          <p:cNvSpPr txBox="1"/>
          <p:nvPr/>
        </p:nvSpPr>
        <p:spPr>
          <a:xfrm>
            <a:off x="4891840" y="1032349"/>
            <a:ext cx="6100632" cy="81798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BH" sz="3429" u="sng" dirty="0">
                <a:solidFill>
                  <a:srgbClr val="C00000"/>
                </a:solidFill>
                <a:cs typeface="(AH) Manal Black" pitchFamily="2" charset="-78"/>
              </a:rPr>
              <a:t>*</a:t>
            </a:r>
            <a:r>
              <a:rPr lang="ar-BH" sz="3429" u="sng" dirty="0">
                <a:cs typeface="(AH) Manal Black" pitchFamily="2" charset="-78"/>
              </a:rPr>
              <a:t>اسْتراتيجية السَّطْر الإملائي:</a:t>
            </a:r>
            <a:endParaRPr lang="en-US" sz="3429" u="sng" dirty="0">
              <a:cs typeface="(AH) Manal Black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CADF72-C15F-48E2-BA20-0C8317B40C4C}"/>
              </a:ext>
            </a:extLst>
          </p:cNvPr>
          <p:cNvSpPr txBox="1"/>
          <p:nvPr/>
        </p:nvSpPr>
        <p:spPr>
          <a:xfrm>
            <a:off x="4223588" y="5046970"/>
            <a:ext cx="6100632" cy="96911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BH" sz="4287" b="1" dirty="0">
                <a:solidFill>
                  <a:srgbClr val="C00000"/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إِمْلائي سِرُّ تَمَيُّزي</a:t>
            </a:r>
            <a:endParaRPr lang="en-US" sz="4287" b="1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5FC5C34F-6FB3-48EB-9759-3BD31CE0DA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78" b="89963" l="9752" r="90780">
                        <a14:foregroundMark x1="54078" y1="9913" x2="52305" y2="2602"/>
                        <a14:foregroundMark x1="10106" y1="54151" x2="10106" y2="50062"/>
                        <a14:foregroundMark x1="90780" y1="58612" x2="90780" y2="58612"/>
                        <a14:foregroundMark x1="41844" y1="40273" x2="41844" y2="402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733" y="3692517"/>
            <a:ext cx="2481943" cy="3551291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9B7E2B52-C6EA-424C-93BB-83329AF7DB9A}"/>
              </a:ext>
            </a:extLst>
          </p:cNvPr>
          <p:cNvSpPr txBox="1"/>
          <p:nvPr/>
        </p:nvSpPr>
        <p:spPr>
          <a:xfrm>
            <a:off x="1381902" y="5366047"/>
            <a:ext cx="4592852" cy="620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1715" b="1" dirty="0">
                <a:effectLst>
                  <a:glow rad="101600">
                    <a:schemeClr val="bg1">
                      <a:lumMod val="8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ujahed Free" pitchFamily="2" charset="-78"/>
              </a:rPr>
              <a:t>اتأكد من تجهيز جميع مستلزماتي المدرسية </a:t>
            </a:r>
          </a:p>
          <a:p>
            <a:pPr algn="ctr"/>
            <a:r>
              <a:rPr lang="ar-AE" sz="1715" b="1" dirty="0">
                <a:effectLst>
                  <a:glow rad="101600">
                    <a:schemeClr val="bg1">
                      <a:lumMod val="8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-Mujahed Free" pitchFamily="2" charset="-78"/>
              </a:rPr>
              <a:t>و جمعهـا بعد الانتهاء من التعلم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6CF650-4081-4E21-ACF9-26E05230CF5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55773" y="953605"/>
            <a:ext cx="245579" cy="304339"/>
          </a:xfrm>
          <a:prstGeom prst="rect">
            <a:avLst/>
          </a:prstGeom>
          <a:solidFill>
            <a:srgbClr val="9BBB59">
              <a:lumMod val="100000"/>
              <a:lumOff val="0"/>
            </a:srgbClr>
          </a:solidFill>
          <a:ln w="38100">
            <a:noFill/>
            <a:miter lim="800000"/>
            <a:headEnd/>
            <a:tailEnd/>
          </a:ln>
          <a:effectLst>
            <a:outerShdw dist="28398" dir="3806097" algn="ctr" rotWithShape="0">
              <a:srgbClr val="9BBB59">
                <a:lumMod val="50000"/>
                <a:lumOff val="0"/>
                <a:alpha val="50000"/>
              </a:srgbClr>
            </a:outerShdw>
          </a:effectLst>
        </p:spPr>
        <p:txBody>
          <a:bodyPr rot="0" vert="horz" wrap="square" lIns="65315" tIns="32657" rIns="65315" bIns="32657" anchor="t" anchorCtr="0" upright="1">
            <a:noAutofit/>
          </a:bodyPr>
          <a:lstStyle/>
          <a:p>
            <a:pPr>
              <a:lnSpc>
                <a:spcPct val="107000"/>
              </a:lnSpc>
              <a:spcAft>
                <a:spcPts val="571"/>
              </a:spcAft>
            </a:pPr>
            <a:r>
              <a:rPr lang="en-US" sz="57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787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AutoShape 2">
            <a:extLst>
              <a:ext uri="{FF2B5EF4-FFF2-40B4-BE49-F238E27FC236}">
                <a16:creationId xmlns:a16="http://schemas.microsoft.com/office/drawing/2014/main" id="{8CEDFCD1-523E-4F3D-B741-8C7BBCE019C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07588" y="1476687"/>
            <a:ext cx="341949" cy="313411"/>
          </a:xfrm>
          <a:prstGeom prst="hexagon">
            <a:avLst>
              <a:gd name="adj" fmla="val 26020"/>
              <a:gd name="vf" fmla="val 115470"/>
            </a:avLst>
          </a:prstGeom>
          <a:solidFill>
            <a:srgbClr val="4BACC6">
              <a:lumMod val="100000"/>
              <a:lumOff val="0"/>
            </a:srgbClr>
          </a:solidFill>
          <a:ln w="127000" cmpd="dbl" algn="ctr">
            <a:noFill/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rot="0" vert="horz" wrap="square" lIns="65315" tIns="32657" rIns="65315" bIns="32657" anchor="t" anchorCtr="0" upright="1">
            <a:noAutofit/>
          </a:bodyPr>
          <a:lstStyle/>
          <a:p>
            <a:endParaRPr lang="en-US" sz="1287"/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6FC6AFBF-2ED1-4EC2-8954-BCFA27745F5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372391" y="1911186"/>
            <a:ext cx="377144" cy="412869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38100" cmpd="sng">
            <a:noFill/>
            <a:prstDash val="solid"/>
            <a:miter lim="800000"/>
            <a:headEnd/>
            <a:tailEnd/>
          </a:ln>
          <a:effectLst>
            <a:outerShdw dist="28398" dir="3806097" algn="ctr" rotWithShape="0">
              <a:srgbClr val="F79646">
                <a:lumMod val="50000"/>
                <a:lumOff val="0"/>
                <a:alpha val="50000"/>
              </a:srgbClr>
            </a:outerShdw>
          </a:effectLst>
        </p:spPr>
        <p:txBody>
          <a:bodyPr rot="0" vert="horz" wrap="square" lIns="65315" tIns="32657" rIns="65315" bIns="32657" anchor="t" anchorCtr="0" upright="1">
            <a:noAutofit/>
          </a:bodyPr>
          <a:lstStyle/>
          <a:p>
            <a:endParaRPr lang="en-US" sz="1287"/>
          </a:p>
        </p:txBody>
      </p:sp>
      <p:sp>
        <p:nvSpPr>
          <p:cNvPr id="11" name="AutoShape 5">
            <a:extLst>
              <a:ext uri="{FF2B5EF4-FFF2-40B4-BE49-F238E27FC236}">
                <a16:creationId xmlns:a16="http://schemas.microsoft.com/office/drawing/2014/main" id="{6953E1B8-7A5F-4627-81F5-B03F9D852E7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37315" y="2546211"/>
            <a:ext cx="264036" cy="315904"/>
          </a:xfrm>
          <a:custGeom>
            <a:avLst/>
            <a:gdLst>
              <a:gd name="T0" fmla="*/ 333338879 w 21600"/>
              <a:gd name="T1" fmla="*/ 81459697 h 21600"/>
              <a:gd name="T2" fmla="*/ 190479323 w 21600"/>
              <a:gd name="T3" fmla="*/ 162918611 h 21600"/>
              <a:gd name="T4" fmla="*/ 47619894 w 21600"/>
              <a:gd name="T5" fmla="*/ 81459697 h 21600"/>
              <a:gd name="T6" fmla="*/ 190479323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  <a:effectLst>
            <a:outerShdw dist="28398" dir="3806097" algn="ctr" rotWithShape="0">
              <a:srgbClr val="632523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65315" tIns="32657" rIns="65315" bIns="32657" anchor="t" anchorCtr="0" upright="1">
            <a:noAutofit/>
          </a:bodyPr>
          <a:lstStyle/>
          <a:p>
            <a:endParaRPr lang="en-US" sz="1287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989799-37E7-4189-B611-04E5D9CA2B9B}"/>
              </a:ext>
            </a:extLst>
          </p:cNvPr>
          <p:cNvSpPr txBox="1"/>
          <p:nvPr/>
        </p:nvSpPr>
        <p:spPr>
          <a:xfrm>
            <a:off x="4106226" y="1527851"/>
            <a:ext cx="1667599" cy="26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1143" b="1" u="sng" dirty="0">
                <a:highlight>
                  <a:srgbClr val="FFFF00"/>
                </a:highlight>
              </a:rPr>
              <a:t>مراعاة الفروق الفردية</a:t>
            </a:r>
            <a:endParaRPr lang="en-US" sz="1143" b="1" u="sng" dirty="0">
              <a:highlight>
                <a:srgbClr val="FFFF00"/>
              </a:highligh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8DE395-F90B-4921-A793-B17120FC91B5}"/>
              </a:ext>
            </a:extLst>
          </p:cNvPr>
          <p:cNvSpPr txBox="1"/>
          <p:nvPr/>
        </p:nvSpPr>
        <p:spPr>
          <a:xfrm>
            <a:off x="2785354" y="955497"/>
            <a:ext cx="541661" cy="26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1143" b="1" u="sng" dirty="0">
                <a:highlight>
                  <a:srgbClr val="00FF00"/>
                </a:highlight>
              </a:rPr>
              <a:t>متميز</a:t>
            </a:r>
            <a:endParaRPr lang="en-US" sz="1143" b="1" u="sng" dirty="0">
              <a:highlight>
                <a:srgbClr val="00FF00"/>
              </a:highlight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27AB4B-4336-4856-B1A5-1CD034AFE9F3}"/>
              </a:ext>
            </a:extLst>
          </p:cNvPr>
          <p:cNvSpPr txBox="1"/>
          <p:nvPr/>
        </p:nvSpPr>
        <p:spPr>
          <a:xfrm>
            <a:off x="2701351" y="1523220"/>
            <a:ext cx="625663" cy="26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1143" b="1" u="sng" dirty="0">
                <a:highlight>
                  <a:srgbClr val="00FFFF"/>
                </a:highlight>
              </a:rPr>
              <a:t>متوسط</a:t>
            </a:r>
            <a:endParaRPr lang="en-US" sz="1143" b="1" u="sng" dirty="0">
              <a:highlight>
                <a:srgbClr val="00FFFF"/>
              </a:highlight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BC207F-9D15-4D5B-BE8E-EA1F4BCE0F37}"/>
              </a:ext>
            </a:extLst>
          </p:cNvPr>
          <p:cNvSpPr txBox="1"/>
          <p:nvPr/>
        </p:nvSpPr>
        <p:spPr>
          <a:xfrm>
            <a:off x="2784423" y="2101681"/>
            <a:ext cx="625663" cy="26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1143" b="1" u="sng" dirty="0">
                <a:highlight>
                  <a:srgbClr val="FFFF00"/>
                </a:highlight>
              </a:rPr>
              <a:t>ضعيف</a:t>
            </a:r>
            <a:endParaRPr lang="en-US" sz="1143" b="1" u="sng" dirty="0">
              <a:highlight>
                <a:srgbClr val="FFFF00"/>
              </a:highlight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007BC7-E7FE-415D-87F1-4F8137B6C4C3}"/>
              </a:ext>
            </a:extLst>
          </p:cNvPr>
          <p:cNvSpPr txBox="1"/>
          <p:nvPr/>
        </p:nvSpPr>
        <p:spPr>
          <a:xfrm>
            <a:off x="2749535" y="2660692"/>
            <a:ext cx="625663" cy="26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1143" b="1" u="sng" dirty="0">
                <a:highlight>
                  <a:srgbClr val="FF00FF"/>
                </a:highlight>
              </a:rPr>
              <a:t>موهوب</a:t>
            </a:r>
            <a:endParaRPr lang="en-US" sz="1143" b="1" u="sng" dirty="0">
              <a:highlight>
                <a:srgbClr val="FF00FF"/>
              </a:highlight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41AFEDA-BCAA-4A04-8413-D1CBC440ACA9}"/>
              </a:ext>
            </a:extLst>
          </p:cNvPr>
          <p:cNvSpPr/>
          <p:nvPr/>
        </p:nvSpPr>
        <p:spPr>
          <a:xfrm>
            <a:off x="9390764" y="220537"/>
            <a:ext cx="1067025" cy="87483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دقائق</a:t>
            </a:r>
            <a:endPara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" name="telegram-video">
            <a:hlinkClick r:id="" action="ppaction://media"/>
            <a:extLst>
              <a:ext uri="{FF2B5EF4-FFF2-40B4-BE49-F238E27FC236}">
                <a16:creationId xmlns:a16="http://schemas.microsoft.com/office/drawing/2014/main" id="{BA7A783C-A000-4D9D-8429-00553ABC57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4105" y="4481138"/>
            <a:ext cx="1240971" cy="10354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5C81E13C-DC90-451D-B5BC-891C1F93CC7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413" t="6892" r="22573"/>
          <a:stretch/>
        </p:blipFill>
        <p:spPr>
          <a:xfrm rot="785432" flipH="1">
            <a:off x="8089825" y="2725402"/>
            <a:ext cx="1153267" cy="1436303"/>
          </a:xfrm>
          <a:prstGeom prst="rect">
            <a:avLst/>
          </a:prstGeom>
        </p:spPr>
      </p:pic>
      <p:pic>
        <p:nvPicPr>
          <p:cNvPr id="20" name="Picture 1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A14330E-4890-4763-AFA9-E3C769479F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45" y="303757"/>
            <a:ext cx="1409611" cy="9473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FBC3B17-C0E9-496C-9DA3-A66DB71D12BF}"/>
              </a:ext>
            </a:extLst>
          </p:cNvPr>
          <p:cNvSpPr/>
          <p:nvPr/>
        </p:nvSpPr>
        <p:spPr>
          <a:xfrm>
            <a:off x="40148" y="777429"/>
            <a:ext cx="17540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80128" rtl="1"/>
            <a:r>
              <a:rPr lang="ar-BH" sz="2800" dirty="0">
                <a:solidFill>
                  <a:schemeClr val="bg1"/>
                </a:solidFill>
                <a:cs typeface="(AH) Manal Black" pitchFamily="2" charset="-78"/>
              </a:rPr>
              <a:t>السطر الإملائي</a:t>
            </a:r>
            <a:endParaRPr lang="en-US" sz="2800" dirty="0">
              <a:solidFill>
                <a:schemeClr val="bg1"/>
              </a:solidFill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811361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6299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981117A-AE1B-4C1E-90C8-1C80591D2E50}"/>
              </a:ext>
            </a:extLst>
          </p:cNvPr>
          <p:cNvSpPr/>
          <p:nvPr/>
        </p:nvSpPr>
        <p:spPr>
          <a:xfrm>
            <a:off x="421250" y="505576"/>
            <a:ext cx="11428631" cy="5683393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A6E44F4-1A80-47C3-9322-739480321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45" y="303757"/>
            <a:ext cx="1409611" cy="9473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EF6FA3D-9DEB-4A7D-872B-EE6891A81F13}"/>
              </a:ext>
            </a:extLst>
          </p:cNvPr>
          <p:cNvSpPr/>
          <p:nvPr/>
        </p:nvSpPr>
        <p:spPr>
          <a:xfrm>
            <a:off x="56989" y="777429"/>
            <a:ext cx="17203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80128" rtl="1"/>
            <a:r>
              <a:rPr lang="ar-BH" sz="2800" dirty="0">
                <a:solidFill>
                  <a:schemeClr val="bg1"/>
                </a:solidFill>
                <a:cs typeface="(AH) Manal Black" pitchFamily="2" charset="-78"/>
              </a:rPr>
              <a:t>التهيئة الْحافِزة</a:t>
            </a:r>
            <a:endParaRPr lang="en-US" sz="2800" dirty="0">
              <a:solidFill>
                <a:schemeClr val="bg1"/>
              </a:solidFill>
              <a:cs typeface="(AH) Manal Black" pitchFamily="2" charset="-78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2545303-365B-4B39-900D-BF5DB7A51B42}"/>
              </a:ext>
            </a:extLst>
          </p:cNvPr>
          <p:cNvSpPr txBox="1">
            <a:spLocks/>
          </p:cNvSpPr>
          <p:nvPr/>
        </p:nvSpPr>
        <p:spPr>
          <a:xfrm>
            <a:off x="1799221" y="587741"/>
            <a:ext cx="9971529" cy="649562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BH" sz="3200" u="sng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Rezvan-fat" panose="01000500000000020002" pitchFamily="2" charset="-78"/>
                <a:cs typeface="(AH) Manal Black" pitchFamily="2" charset="-78"/>
              </a:rPr>
              <a:t>* عَبِّر عَنْ الصُّور الآتية مُسْتَخْدِمًا إِحْدى الْكَلِمات الآتية </a:t>
            </a:r>
            <a:r>
              <a:rPr lang="ar-BH" sz="32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Rezvan-fat" panose="01000500000000020002" pitchFamily="2" charset="-78"/>
                <a:cs typeface="(AH) Manal Black" pitchFamily="2" charset="-78"/>
              </a:rPr>
              <a:t>( خلف، أمام ،فوق ، تحت ، أسفل ، أعلى) </a:t>
            </a:r>
            <a:r>
              <a:rPr lang="ar-BH" sz="3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Rezvan-fat" panose="01000500000000020002" pitchFamily="2" charset="-78"/>
                <a:cs typeface="(AH) Manal Black" pitchFamily="2" charset="-78"/>
              </a:rPr>
              <a:t>شفهي</a:t>
            </a:r>
            <a:r>
              <a:rPr lang="ar-BH" sz="3200" u="sng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Rezvan-fat" panose="01000500000000020002" pitchFamily="2" charset="-78"/>
                <a:cs typeface="(AH) Manal Black" pitchFamily="2" charset="-78"/>
              </a:rPr>
              <a:t>:</a:t>
            </a:r>
            <a:endParaRPr lang="en-US" sz="3200" u="sng" dirty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 Rezvan-fat" panose="01000500000000020002" pitchFamily="2" charset="-78"/>
              <a:cs typeface="(AH) Manal Black" pitchFamily="2" charset="-78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6EE445-466A-4A7A-8D6E-49666E7E2F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750" t="16269" r="21406" b="50000"/>
          <a:stretch/>
        </p:blipFill>
        <p:spPr>
          <a:xfrm>
            <a:off x="8058148" y="1319468"/>
            <a:ext cx="2651760" cy="1918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27C899-8B0F-458C-BA09-91E81B2267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813" t="56451" r="22343" b="7522"/>
          <a:stretch/>
        </p:blipFill>
        <p:spPr>
          <a:xfrm>
            <a:off x="1482093" y="1319468"/>
            <a:ext cx="2651760" cy="1918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D330B3-DD3C-4B3A-A119-D70E4D98BA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58" t="16269" r="57187" b="52936"/>
          <a:stretch/>
        </p:blipFill>
        <p:spPr>
          <a:xfrm>
            <a:off x="4809685" y="1319469"/>
            <a:ext cx="2651760" cy="1918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FF6C00-CEF8-454B-96EE-65A6B89D6E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50" t="57037" r="57321" b="7523"/>
          <a:stretch/>
        </p:blipFill>
        <p:spPr>
          <a:xfrm>
            <a:off x="8058148" y="3744809"/>
            <a:ext cx="2651760" cy="19375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BB2AE37-D086-4FC2-9B8C-A4F9CB60FF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625" t="25666" r="59063" b="37393"/>
          <a:stretch/>
        </p:blipFill>
        <p:spPr>
          <a:xfrm>
            <a:off x="4809685" y="3744809"/>
            <a:ext cx="2651760" cy="19375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B261A57-E61C-4E36-9CDE-4AB6568B1B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906" t="24534" r="22656" b="37393"/>
          <a:stretch/>
        </p:blipFill>
        <p:spPr>
          <a:xfrm>
            <a:off x="1482093" y="3744809"/>
            <a:ext cx="2651760" cy="19375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6300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98A9E9B-56E2-40F4-9DE5-B21FF339EDBA}"/>
              </a:ext>
            </a:extLst>
          </p:cNvPr>
          <p:cNvSpPr/>
          <p:nvPr/>
        </p:nvSpPr>
        <p:spPr>
          <a:xfrm>
            <a:off x="421251" y="505576"/>
            <a:ext cx="11319646" cy="5683393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56008B7-19A1-453D-8CB4-2B5F192A63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45" y="303757"/>
            <a:ext cx="1409611" cy="9473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FDAC679-E90C-471F-BC25-7CE9FD17E7B7}"/>
              </a:ext>
            </a:extLst>
          </p:cNvPr>
          <p:cNvSpPr/>
          <p:nvPr/>
        </p:nvSpPr>
        <p:spPr>
          <a:xfrm>
            <a:off x="135533" y="777429"/>
            <a:ext cx="15632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80128" rtl="1"/>
            <a:r>
              <a:rPr lang="ar-BH" sz="2800" dirty="0">
                <a:solidFill>
                  <a:schemeClr val="bg1"/>
                </a:solidFill>
                <a:cs typeface="(AH) Manal Black" pitchFamily="2" charset="-78"/>
              </a:rPr>
              <a:t>عرض الدرس</a:t>
            </a:r>
            <a:endParaRPr lang="en-US" sz="2800" dirty="0">
              <a:solidFill>
                <a:schemeClr val="bg1"/>
              </a:solidFill>
              <a:cs typeface="(AH) Manal Black" pitchFamily="2" charset="-78"/>
            </a:endParaRPr>
          </a:p>
        </p:txBody>
      </p:sp>
      <p:sp>
        <p:nvSpPr>
          <p:cNvPr id="65" name="Subtitle 2">
            <a:extLst>
              <a:ext uri="{FF2B5EF4-FFF2-40B4-BE49-F238E27FC236}">
                <a16:creationId xmlns:a16="http://schemas.microsoft.com/office/drawing/2014/main" id="{359A1E65-EE1D-425E-8CFF-A543F9B173C8}"/>
              </a:ext>
            </a:extLst>
          </p:cNvPr>
          <p:cNvSpPr txBox="1">
            <a:spLocks/>
          </p:cNvSpPr>
          <p:nvPr/>
        </p:nvSpPr>
        <p:spPr>
          <a:xfrm>
            <a:off x="-569282" y="4322410"/>
            <a:ext cx="4852801" cy="23721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50000"/>
              </a:lnSpc>
              <a:buNone/>
            </a:pPr>
            <a:r>
              <a:rPr lang="ar-BH" sz="4267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 Qalam Kolkatta Quranic font" panose="02000506000000020003" pitchFamily="2" charset="-78"/>
                <a:cs typeface="(AH) Manal Black" pitchFamily="2" charset="-78"/>
              </a:rPr>
              <a:t>* ظرف الزَّمان.</a:t>
            </a:r>
            <a:endParaRPr lang="en-US" sz="4267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 Qalam Kolkatta Quranic font" panose="02000506000000020003" pitchFamily="2" charset="-78"/>
              <a:cs typeface="(AH) Manal Black" pitchFamily="2" charset="-78"/>
            </a:endParaRPr>
          </a:p>
        </p:txBody>
      </p:sp>
      <p:pic>
        <p:nvPicPr>
          <p:cNvPr id="25" name="ظروف الزمان الشائعة الصف الأول النحو">
            <a:hlinkClick r:id="" action="ppaction://media"/>
            <a:extLst>
              <a:ext uri="{FF2B5EF4-FFF2-40B4-BE49-F238E27FC236}">
                <a16:creationId xmlns:a16="http://schemas.microsoft.com/office/drawing/2014/main" id="{BAD93C02-DA01-4CC4-8917-AB0E0A7B8A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748297" y="980350"/>
            <a:ext cx="7680960" cy="48777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" name="Picture 29" descr="Shape, rectangle&#10;&#10;Description automatically generated">
            <a:extLst>
              <a:ext uri="{FF2B5EF4-FFF2-40B4-BE49-F238E27FC236}">
                <a16:creationId xmlns:a16="http://schemas.microsoft.com/office/drawing/2014/main" id="{78D5A83E-8FE9-4E41-BEB5-6E4F54D0D8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45" b="98191" l="2128" r="96809">
                        <a14:foregroundMark x1="47913" y1="3089" x2="93830" y2="3618"/>
                        <a14:foregroundMark x1="32200" y1="2908" x2="32525" y2="2912"/>
                        <a14:foregroundMark x1="8298" y1="2632" x2="30128" y2="2884"/>
                        <a14:foregroundMark x1="94255" y1="4112" x2="95106" y2="12171"/>
                        <a14:foregroundMark x1="95106" y1="12171" x2="95106" y2="19408"/>
                        <a14:foregroundMark x1="95106" y1="19408" x2="99149" y2="81414"/>
                        <a14:foregroundMark x1="99149" y1="81414" x2="94894" y2="88487"/>
                        <a14:foregroundMark x1="94894" y1="88487" x2="91704" y2="90248"/>
                        <a14:foregroundMark x1="82485" y1="94336" x2="49362" y2="95888"/>
                        <a14:foregroundMark x1="42340" y1="95888" x2="16383" y2="97039"/>
                        <a14:foregroundMark x1="2340" y1="98355" x2="2340" y2="98355"/>
                        <a14:foregroundMark x1="96809" y1="1645" x2="96809" y2="1645"/>
                        <a14:foregroundMark x1="6596" y1="2961" x2="4043" y2="16283"/>
                        <a14:foregroundMark x1="3830" y1="16283" x2="4468" y2="29276"/>
                        <a14:foregroundMark x1="4468" y1="29276" x2="4468" y2="32895"/>
                        <a14:foregroundMark x1="4468" y1="32895" x2="4468" y2="38980"/>
                        <a14:foregroundMark x1="4468" y1="38980" x2="5106" y2="45724"/>
                        <a14:foregroundMark x1="5106" y1="45724" x2="4255" y2="48520"/>
                        <a14:foregroundMark x1="4255" y1="48520" x2="4043" y2="63816"/>
                        <a14:foregroundMark x1="4043" y1="63816" x2="4043" y2="70066"/>
                        <a14:foregroundMark x1="4043" y1="70066" x2="4255" y2="77138"/>
                        <a14:foregroundMark x1="4255" y1="77138" x2="4043" y2="79441"/>
                        <a14:foregroundMark x1="4043" y1="79441" x2="4255" y2="86020"/>
                        <a14:foregroundMark x1="4255" y1="86020" x2="4043" y2="93586"/>
                        <a14:foregroundMark x1="4043" y1="93586" x2="5319" y2="94572"/>
                        <a14:foregroundMark x1="9362" y1="94572" x2="19787" y2="94408"/>
                        <a14:foregroundMark x1="6383" y1="89145" x2="6170" y2="63322"/>
                        <a14:foregroundMark x1="6383" y1="62007" x2="7660" y2="66283"/>
                        <a14:foregroundMark x1="7447" y1="66612" x2="6596" y2="67599"/>
                        <a14:foregroundMark x1="6809" y1="77796" x2="7447" y2="80263"/>
                        <a14:foregroundMark x1="8723" y1="87336" x2="8723" y2="87336"/>
                        <a14:foregroundMark x1="8723" y1="87336" x2="7872" y2="87171"/>
                        <a14:foregroundMark x1="27872" y1="4770" x2="52340" y2="4441"/>
                        <a14:foregroundMark x1="52128" y1="4441" x2="49787" y2="5757"/>
                        <a14:foregroundMark x1="8085" y1="87336" x2="7660" y2="85691"/>
                        <a14:foregroundMark x1="7660" y1="88322" x2="8085" y2="87500"/>
                        <a14:foregroundMark x1="8085" y1="87500" x2="8085" y2="85691"/>
                        <a14:foregroundMark x1="7447" y1="81250" x2="8085" y2="80428"/>
                        <a14:foregroundMark x1="7660" y1="78618" x2="7447" y2="76809"/>
                        <a14:foregroundMark x1="6809" y1="66447" x2="6809" y2="66283"/>
                        <a14:foregroundMark x1="6596" y1="69737" x2="7021" y2="70395"/>
                        <a14:backgroundMark x1="92553" y1="90954" x2="84681" y2="94243"/>
                        <a14:backgroundMark x1="84681" y1="94243" x2="84681" y2="94408"/>
                        <a14:backgroundMark x1="84681" y1="94408" x2="40000" y2="61842"/>
                        <a14:backgroundMark x1="40000" y1="61842" x2="30851" y2="57895"/>
                        <a14:backgroundMark x1="30851" y1="57895" x2="21064" y2="60033"/>
                        <a14:backgroundMark x1="21064" y1="60033" x2="20851" y2="60197"/>
                        <a14:backgroundMark x1="9183" y1="90213" x2="8298" y2="92105"/>
                        <a14:backgroundMark x1="9264" y1="90040" x2="9193" y2="90191"/>
                        <a14:backgroundMark x1="10528" y1="87336" x2="9269" y2="90029"/>
                        <a14:backgroundMark x1="21064" y1="64803" x2="10528" y2="87336"/>
                        <a14:backgroundMark x1="6724" y1="46013" x2="6711" y2="45633"/>
                        <a14:backgroundMark x1="7430" y1="66604" x2="7420" y2="66325"/>
                        <a14:backgroundMark x1="7525" y1="69404" x2="7477" y2="68000"/>
                        <a14:backgroundMark x1="7797" y1="77333" x2="7788" y2="77075"/>
                        <a14:backgroundMark x1="8110" y1="86475" x2="7915" y2="80771"/>
                        <a14:backgroundMark x1="8298" y1="91941" x2="8140" y2="87336"/>
                        <a14:backgroundMark x1="8087" y1="38341" x2="11277" y2="29934"/>
                        <a14:backgroundMark x1="11277" y1="29934" x2="10213" y2="16118"/>
                        <a14:backgroundMark x1="10213" y1="16118" x2="14255" y2="9539"/>
                        <a14:backgroundMark x1="14255" y1="9539" x2="27046" y2="5785"/>
                        <a14:backgroundMark x1="54463" y1="6527" x2="88511" y2="17763"/>
                        <a14:backgroundMark x1="88511" y1="17763" x2="91064" y2="24342"/>
                        <a14:backgroundMark x1="91064" y1="24342" x2="73617" y2="64474"/>
                        <a14:backgroundMark x1="73617" y1="64474" x2="61277" y2="75329"/>
                        <a14:backgroundMark x1="61277" y1="75329" x2="41064" y2="81908"/>
                        <a14:backgroundMark x1="41064" y1="81908" x2="34255" y2="81908"/>
                        <a14:backgroundMark x1="34255" y1="81908" x2="34255" y2="79276"/>
                        <a14:backgroundMark x1="1702" y1="98849" x2="1702" y2="988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814506" y="-767277"/>
            <a:ext cx="5519937" cy="83925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C9DF26-0D2E-4126-93B6-C0443E890B5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377" b="49564" l="177" r="99291">
                        <a14:foregroundMark x1="9043" y1="39267" x2="6915" y2="28098"/>
                        <a14:foregroundMark x1="92553" y1="42408" x2="92553" y2="33508"/>
                        <a14:foregroundMark x1="92553" y1="33508" x2="90780" y2="26876"/>
                        <a14:foregroundMark x1="79255" y1="10122" x2="75532" y2="8377"/>
                        <a14:foregroundMark x1="28369" y1="47469" x2="33333" y2="47993"/>
                        <a14:foregroundMark x1="30319" y1="48342" x2="6011" y2="42911"/>
                        <a14:foregroundMark x1="43932" y1="49116" x2="44365" y2="49144"/>
                        <a14:foregroundMark x1="31915" y1="48342" x2="37815" y2="48722"/>
                        <a14:foregroundMark x1="59175" y1="48634" x2="64894" y2="47993"/>
                        <a14:foregroundMark x1="90373" y1="44154" x2="99468" y2="42583"/>
                        <a14:foregroundMark x1="83173" y1="45398" x2="90373" y2="44154"/>
                        <a14:foregroundMark x1="79727" y1="45993" x2="80314" y2="45892"/>
                        <a14:foregroundMark x1="66135" y1="48342" x2="71143" y2="47477"/>
                        <a14:foregroundMark x1="5319" y1="42583" x2="2482" y2="41536"/>
                        <a14:foregroundMark x1="38652" y1="48691" x2="42553" y2="48691"/>
                        <a14:foregroundMark x1="47872" y1="49040" x2="53014" y2="49040"/>
                        <a14:foregroundMark x1="54433" y1="49040" x2="58865" y2="48691"/>
                        <a14:foregroundMark x1="56738" y1="48691" x2="43972" y2="49040"/>
                        <a14:foregroundMark x1="71631" y1="48517" x2="71631" y2="48517"/>
                        <a14:foregroundMark x1="71099" y1="47818" x2="80319" y2="46771"/>
                        <a14:foregroundMark x1="80319" y1="46771" x2="84043" y2="46771"/>
                        <a14:backgroundMark x1="13830" y1="47818" x2="6756" y2="45312"/>
                        <a14:backgroundMark x1="3538" y1="43540" x2="177" y2="42408"/>
                        <a14:backgroundMark x1="6915" y1="44677" x2="6316" y2="44475"/>
                        <a14:backgroundMark x1="41397" y1="50480" x2="42908" y2="50611"/>
                        <a14:backgroundMark x1="36879" y1="50087" x2="37703" y2="50159"/>
                        <a14:backgroundMark x1="43440" y1="50611" x2="44967" y2="50551"/>
                        <a14:backgroundMark x1="90248" y1="44154" x2="90248" y2="44154"/>
                        <a14:backgroundMark x1="59574" y1="49215" x2="58480" y2="493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474" b="47100"/>
          <a:stretch/>
        </p:blipFill>
        <p:spPr>
          <a:xfrm>
            <a:off x="212345" y="1973902"/>
            <a:ext cx="3308720" cy="18429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50180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  <p:bldLst>
      <p:bldP spid="6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DB6862B-3742-4E74-97BA-CCFA2B55C0B6}"/>
              </a:ext>
            </a:extLst>
          </p:cNvPr>
          <p:cNvSpPr/>
          <p:nvPr/>
        </p:nvSpPr>
        <p:spPr>
          <a:xfrm>
            <a:off x="421250" y="505576"/>
            <a:ext cx="11428631" cy="5683393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99CC40F-AE7F-4C7F-88F9-A217AD872BAC}"/>
              </a:ext>
            </a:extLst>
          </p:cNvPr>
          <p:cNvSpPr txBox="1">
            <a:spLocks/>
          </p:cNvSpPr>
          <p:nvPr/>
        </p:nvSpPr>
        <p:spPr>
          <a:xfrm>
            <a:off x="8055816" y="651087"/>
            <a:ext cx="3487792" cy="69684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BH" sz="3200" u="sng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Rezvan-fat" panose="01000500000000020002" pitchFamily="2" charset="-78"/>
                <a:cs typeface="(AH) Manal Black" pitchFamily="2" charset="-78"/>
              </a:rPr>
              <a:t>*اخْتر الإجابة الصَّحيحة:</a:t>
            </a:r>
            <a:endParaRPr lang="en-US" sz="3200" u="sng" dirty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 Rezvan-fat" panose="01000500000000020002" pitchFamily="2" charset="-78"/>
              <a:cs typeface="(AH) Manal Black" pitchFamily="2" charset="-78"/>
            </a:endParaRPr>
          </a:p>
        </p:txBody>
      </p:sp>
      <p:pic>
        <p:nvPicPr>
          <p:cNvPr id="15" name="Picture 1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90BD87D-86F4-45AE-87D9-4BA41923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45" y="303757"/>
            <a:ext cx="1409611" cy="9473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C24FE95-1935-483A-B787-D1BBED7F8BC0}"/>
              </a:ext>
            </a:extLst>
          </p:cNvPr>
          <p:cNvSpPr/>
          <p:nvPr/>
        </p:nvSpPr>
        <p:spPr>
          <a:xfrm>
            <a:off x="536283" y="777429"/>
            <a:ext cx="7617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80128" rtl="1"/>
            <a:r>
              <a:rPr lang="ar-BH" sz="2800" dirty="0">
                <a:solidFill>
                  <a:schemeClr val="bg1"/>
                </a:solidFill>
                <a:cs typeface="(AH) Manal Black" pitchFamily="2" charset="-78"/>
              </a:rPr>
              <a:t>نشاط</a:t>
            </a:r>
            <a:endParaRPr lang="en-US" sz="2800" dirty="0">
              <a:solidFill>
                <a:schemeClr val="bg1"/>
              </a:solidFill>
              <a:cs typeface="(AH) Manal Black" pitchFamily="2" charset="-78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90106DC-62F0-444C-9C05-11569FD08D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685" t="34167" r="21438" b="36455"/>
          <a:stretch/>
        </p:blipFill>
        <p:spPr>
          <a:xfrm>
            <a:off x="8595432" y="3428998"/>
            <a:ext cx="2765689" cy="20743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FD80952-31BC-42B7-A0F1-7DBB61C958AF}"/>
              </a:ext>
            </a:extLst>
          </p:cNvPr>
          <p:cNvSpPr txBox="1"/>
          <p:nvPr/>
        </p:nvSpPr>
        <p:spPr>
          <a:xfrm>
            <a:off x="7725352" y="2427564"/>
            <a:ext cx="4187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dirty="0">
                <a:cs typeface="(AH) Manal Black" pitchFamily="2" charset="-78"/>
              </a:rPr>
              <a:t>- يَسْقي الْعامِلُ الزَّرْعُ.......</a:t>
            </a:r>
            <a:endParaRPr lang="en-US" sz="3200" dirty="0">
              <a:cs typeface="(AH) Manal Black" pitchFamily="2" charset="-78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D9F648A-0B6E-4B5B-A724-55A8C15C85F5}"/>
              </a:ext>
            </a:extLst>
          </p:cNvPr>
          <p:cNvSpPr txBox="1"/>
          <p:nvPr/>
        </p:nvSpPr>
        <p:spPr>
          <a:xfrm>
            <a:off x="3790951" y="986965"/>
            <a:ext cx="1032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3200" dirty="0">
                <a:solidFill>
                  <a:srgbClr val="C00000"/>
                </a:solidFill>
                <a:cs typeface="(AH) Manal Black" pitchFamily="2" charset="-78"/>
              </a:rPr>
              <a:t>صَباحًا</a:t>
            </a:r>
            <a:endParaRPr lang="en-US" sz="3200" dirty="0">
              <a:solidFill>
                <a:srgbClr val="C00000"/>
              </a:solidFill>
              <a:cs typeface="(AH) Manal Black" pitchFamily="2" charset="-78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345128F1-B982-47D8-8FC3-862A8C201F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372" t="34168" r="46750" b="36454"/>
          <a:stretch/>
        </p:blipFill>
        <p:spPr>
          <a:xfrm>
            <a:off x="4823463" y="2622580"/>
            <a:ext cx="2765689" cy="20743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9E534F82-ACED-4F06-9301-905DA5FE288A}"/>
              </a:ext>
            </a:extLst>
          </p:cNvPr>
          <p:cNvSpPr txBox="1"/>
          <p:nvPr/>
        </p:nvSpPr>
        <p:spPr>
          <a:xfrm>
            <a:off x="3790951" y="5337810"/>
            <a:ext cx="4187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dirty="0">
                <a:cs typeface="(AH) Manal Black" pitchFamily="2" charset="-78"/>
              </a:rPr>
              <a:t>- يَنامُ الطِّفْلُ في سَريرِهِ...... </a:t>
            </a:r>
            <a:endParaRPr lang="en-US" sz="3200" dirty="0">
              <a:cs typeface="(AH) Manal Black" pitchFamily="2" charset="-78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4B86DBD-3430-4EB2-9D45-73E09F8AA9F3}"/>
              </a:ext>
            </a:extLst>
          </p:cNvPr>
          <p:cNvSpPr txBox="1"/>
          <p:nvPr/>
        </p:nvSpPr>
        <p:spPr>
          <a:xfrm>
            <a:off x="6992458" y="1076675"/>
            <a:ext cx="807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3200" dirty="0">
                <a:solidFill>
                  <a:srgbClr val="C00000"/>
                </a:solidFill>
                <a:cs typeface="(AH) Manal Black" pitchFamily="2" charset="-78"/>
              </a:rPr>
              <a:t>لَيْلًا</a:t>
            </a:r>
            <a:endParaRPr lang="en-US" sz="3200" dirty="0">
              <a:solidFill>
                <a:srgbClr val="C00000"/>
              </a:solidFill>
              <a:cs typeface="(AH) Manal Black" pitchFamily="2" charset="-78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116D2310-89A1-4B94-AB7D-C3462D0B2C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24" t="35927" r="73563" b="34696"/>
          <a:stretch/>
        </p:blipFill>
        <p:spPr>
          <a:xfrm>
            <a:off x="885688" y="3428998"/>
            <a:ext cx="2769063" cy="2074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F00BF719-6E95-40EE-93AD-C91F0F9B7A86}"/>
              </a:ext>
            </a:extLst>
          </p:cNvPr>
          <p:cNvSpPr txBox="1"/>
          <p:nvPr/>
        </p:nvSpPr>
        <p:spPr>
          <a:xfrm>
            <a:off x="-57680" y="2577612"/>
            <a:ext cx="4187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dirty="0">
                <a:cs typeface="(AH) Manal Black" pitchFamily="2" charset="-78"/>
              </a:rPr>
              <a:t>- لَعِبُتُ مَعَ أَصْدِقائي.......</a:t>
            </a:r>
            <a:endParaRPr lang="en-US" sz="3200" dirty="0">
              <a:cs typeface="(AH) Manal Black" pitchFamily="2" charset="-78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35122BC-3760-484E-AC44-3BB0084F2DCC}"/>
              </a:ext>
            </a:extLst>
          </p:cNvPr>
          <p:cNvSpPr txBox="1"/>
          <p:nvPr/>
        </p:nvSpPr>
        <p:spPr>
          <a:xfrm>
            <a:off x="5449396" y="986965"/>
            <a:ext cx="1002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3200" dirty="0">
                <a:solidFill>
                  <a:srgbClr val="C00000"/>
                </a:solidFill>
                <a:cs typeface="(AH) Manal Black" pitchFamily="2" charset="-78"/>
              </a:rPr>
              <a:t>عَصْرًا</a:t>
            </a:r>
            <a:endParaRPr lang="en-US" sz="3200" dirty="0">
              <a:solidFill>
                <a:srgbClr val="C00000"/>
              </a:solidFill>
              <a:cs typeface="(AH) Manal Black" pitchFamily="2" charset="-78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983F032-637C-466A-B769-20977CB93C7C}"/>
              </a:ext>
            </a:extLst>
          </p:cNvPr>
          <p:cNvSpPr/>
          <p:nvPr/>
        </p:nvSpPr>
        <p:spPr>
          <a:xfrm>
            <a:off x="3336120" y="6238606"/>
            <a:ext cx="50967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BH" sz="2000" dirty="0">
                <a:solidFill>
                  <a:srgbClr val="FF0000"/>
                </a:solidFill>
                <a:latin typeface="Tw Cen MT" panose="020B0602020104020603" pitchFamily="34" charset="0"/>
                <a:cs typeface="(AH) Manal Black" pitchFamily="2" charset="-78"/>
              </a:rPr>
              <a:t>*</a:t>
            </a:r>
            <a:r>
              <a:rPr lang="ar-AE" sz="1600" dirty="0"/>
              <a:t> </a:t>
            </a:r>
            <a:r>
              <a:rPr lang="ar-BH" sz="1600" u="sng" dirty="0">
                <a:cs typeface="(AH) Manal Black" pitchFamily="2" charset="-78"/>
              </a:rPr>
              <a:t>يُحاكي المُتَعَلِّمُ جُمْلَةً فِعْلِيَّةً بَسيطَةً تَتَضَمَّنُ ظَرْفَ الزَّمانِ </a:t>
            </a:r>
            <a:r>
              <a:rPr lang="ar-BH" sz="1600" u="sng" dirty="0">
                <a:solidFill>
                  <a:srgbClr val="C00000"/>
                </a:solidFill>
                <a:cs typeface="(AH) Manal Black" pitchFamily="2" charset="-78"/>
              </a:rPr>
              <a:t>(صَباحًا، عَصْرًا، مَساءً..)</a:t>
            </a:r>
          </a:p>
        </p:txBody>
      </p:sp>
    </p:spTree>
    <p:extLst>
      <p:ext uri="{BB962C8B-B14F-4D97-AF65-F5344CB8AC3E}">
        <p14:creationId xmlns:p14="http://schemas.microsoft.com/office/powerpoint/2010/main" val="3974342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9 -0.00555 L 0.36393 0.20949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24" y="1074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ممتا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0.01111 L -0.20521 0.62014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60" y="3155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ممتا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0.00833 L -0.38672 0.2301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36" y="119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ممتا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34" presetClass="emph" presetSubtype="0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91667E-6 2.59259E-6 L -2.91667E-6 -0.07222 " pathEditMode="relative" rAng="0" ptsTypes="AA">
                                      <p:cBhvr>
                                        <p:cTn id="5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400"/>
                            </p:stCondLst>
                            <p:childTnLst>
                              <p:par>
                                <p:cTn id="65" presetID="34" presetClass="emph" presetSubtype="0" fill="remove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91667E-6 2.59259E-6 L -2.91667E-6 -0.07222 " pathEditMode="relative" rAng="0" ptsTypes="AA">
                                      <p:cBhvr>
                                        <p:cTn id="6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91667E-6 2.59259E-6 L -2.91667E-6 -0.07222 " pathEditMode="relative" rAng="0" ptsTypes="AA">
                                      <p:cBhvr>
                                        <p:cTn id="7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400"/>
                            </p:stCondLst>
                            <p:childTnLst>
                              <p:par>
                                <p:cTn id="84" presetID="34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91667E-6 2.59259E-6 L -2.91667E-6 -0.07222 " pathEditMode="relative" rAng="0" ptsTypes="AA">
                                      <p:cBhvr>
                                        <p:cTn id="8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8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9" grpId="0"/>
      <p:bldP spid="30" grpId="0"/>
      <p:bldP spid="32" grpId="0"/>
      <p:bldP spid="33" grpId="0"/>
      <p:bldP spid="35" grpId="0"/>
      <p:bldP spid="36" grpId="0"/>
      <p:bldP spid="37" grpId="0" build="allAtOnce"/>
      <p:bldP spid="37" grpId="1" build="allAtOnce"/>
      <p:bldP spid="37" grpId="2" build="allAtOnce"/>
      <p:bldP spid="37" grpId="3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98A9E9B-56E2-40F4-9DE5-B21FF339EDBA}"/>
              </a:ext>
            </a:extLst>
          </p:cNvPr>
          <p:cNvSpPr/>
          <p:nvPr/>
        </p:nvSpPr>
        <p:spPr>
          <a:xfrm>
            <a:off x="421250" y="505576"/>
            <a:ext cx="11428631" cy="5683393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56008B7-19A1-453D-8CB4-2B5F192A63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45" y="303757"/>
            <a:ext cx="1409611" cy="9473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FDAC679-E90C-471F-BC25-7CE9FD17E7B7}"/>
              </a:ext>
            </a:extLst>
          </p:cNvPr>
          <p:cNvSpPr/>
          <p:nvPr/>
        </p:nvSpPr>
        <p:spPr>
          <a:xfrm>
            <a:off x="135533" y="777429"/>
            <a:ext cx="15632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80128" rtl="1"/>
            <a:r>
              <a:rPr lang="ar-BH" sz="2800" dirty="0">
                <a:solidFill>
                  <a:schemeClr val="bg1"/>
                </a:solidFill>
                <a:cs typeface="(AH) Manal Black" pitchFamily="2" charset="-78"/>
              </a:rPr>
              <a:t>عرض الدرس</a:t>
            </a:r>
            <a:endParaRPr lang="en-US" sz="2800" dirty="0">
              <a:solidFill>
                <a:schemeClr val="bg1"/>
              </a:solidFill>
              <a:cs typeface="(AH) Manal Black" pitchFamily="2" charset="-78"/>
            </a:endParaRPr>
          </a:p>
        </p:txBody>
      </p:sp>
      <p:sp>
        <p:nvSpPr>
          <p:cNvPr id="65" name="Subtitle 2">
            <a:extLst>
              <a:ext uri="{FF2B5EF4-FFF2-40B4-BE49-F238E27FC236}">
                <a16:creationId xmlns:a16="http://schemas.microsoft.com/office/drawing/2014/main" id="{359A1E65-EE1D-425E-8CFF-A543F9B173C8}"/>
              </a:ext>
            </a:extLst>
          </p:cNvPr>
          <p:cNvSpPr txBox="1">
            <a:spLocks/>
          </p:cNvSpPr>
          <p:nvPr/>
        </p:nvSpPr>
        <p:spPr>
          <a:xfrm>
            <a:off x="-347137" y="4434526"/>
            <a:ext cx="4852801" cy="23721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50000"/>
              </a:lnSpc>
              <a:buNone/>
            </a:pPr>
            <a:r>
              <a:rPr lang="ar-BH" sz="4267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 Qalam Kolkatta Quranic font" panose="02000506000000020003" pitchFamily="2" charset="-78"/>
                <a:cs typeface="(AH) Manal Black" pitchFamily="2" charset="-78"/>
              </a:rPr>
              <a:t>* ظرف الْمكان.</a:t>
            </a:r>
            <a:endParaRPr lang="en-US" sz="4267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 Qalam Kolkatta Quranic font" panose="02000506000000020003" pitchFamily="2" charset="-78"/>
              <a:cs typeface="(AH) Manal Black" pitchFamily="2" charset="-78"/>
            </a:endParaRPr>
          </a:p>
        </p:txBody>
      </p:sp>
      <p:pic>
        <p:nvPicPr>
          <p:cNvPr id="3" name="ظروف المكان الشائعة الصف الأول النحو">
            <a:hlinkClick r:id="" action="ppaction://media"/>
            <a:extLst>
              <a:ext uri="{FF2B5EF4-FFF2-40B4-BE49-F238E27FC236}">
                <a16:creationId xmlns:a16="http://schemas.microsoft.com/office/drawing/2014/main" id="{330DFB03-1FF7-4E82-AE43-C4348586CEB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13030" y="980350"/>
            <a:ext cx="7680960" cy="48777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 descr="Shape, rectangle&#10;&#10;Description automatically generated">
            <a:extLst>
              <a:ext uri="{FF2B5EF4-FFF2-40B4-BE49-F238E27FC236}">
                <a16:creationId xmlns:a16="http://schemas.microsoft.com/office/drawing/2014/main" id="{63E3B225-53E0-4D6D-97D6-6C6805D513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45" b="98191" l="2128" r="96809">
                        <a14:foregroundMark x1="47913" y1="3089" x2="93830" y2="3618"/>
                        <a14:foregroundMark x1="32200" y1="2908" x2="32525" y2="2912"/>
                        <a14:foregroundMark x1="8298" y1="2632" x2="30128" y2="2884"/>
                        <a14:foregroundMark x1="94255" y1="4112" x2="95106" y2="12171"/>
                        <a14:foregroundMark x1="95106" y1="12171" x2="95106" y2="19408"/>
                        <a14:foregroundMark x1="95106" y1="19408" x2="99149" y2="81414"/>
                        <a14:foregroundMark x1="99149" y1="81414" x2="94894" y2="88487"/>
                        <a14:foregroundMark x1="94894" y1="88487" x2="91704" y2="90248"/>
                        <a14:foregroundMark x1="82485" y1="94336" x2="49362" y2="95888"/>
                        <a14:foregroundMark x1="42340" y1="95888" x2="16383" y2="97039"/>
                        <a14:foregroundMark x1="2340" y1="98355" x2="2340" y2="98355"/>
                        <a14:foregroundMark x1="96809" y1="1645" x2="96809" y2="1645"/>
                        <a14:foregroundMark x1="6596" y1="2961" x2="4043" y2="16283"/>
                        <a14:foregroundMark x1="3830" y1="16283" x2="4468" y2="29276"/>
                        <a14:foregroundMark x1="4468" y1="29276" x2="4468" y2="32895"/>
                        <a14:foregroundMark x1="4468" y1="32895" x2="4468" y2="38980"/>
                        <a14:foregroundMark x1="4468" y1="38980" x2="5106" y2="45724"/>
                        <a14:foregroundMark x1="5106" y1="45724" x2="4255" y2="48520"/>
                        <a14:foregroundMark x1="4255" y1="48520" x2="4043" y2="63816"/>
                        <a14:foregroundMark x1="4043" y1="63816" x2="4043" y2="70066"/>
                        <a14:foregroundMark x1="4043" y1="70066" x2="4255" y2="77138"/>
                        <a14:foregroundMark x1="4255" y1="77138" x2="4043" y2="79441"/>
                        <a14:foregroundMark x1="4043" y1="79441" x2="4255" y2="86020"/>
                        <a14:foregroundMark x1="4255" y1="86020" x2="4043" y2="93586"/>
                        <a14:foregroundMark x1="4043" y1="93586" x2="5319" y2="94572"/>
                        <a14:foregroundMark x1="9362" y1="94572" x2="19787" y2="94408"/>
                        <a14:foregroundMark x1="6383" y1="89145" x2="6170" y2="63322"/>
                        <a14:foregroundMark x1="6383" y1="62007" x2="7660" y2="66283"/>
                        <a14:foregroundMark x1="7447" y1="66612" x2="6596" y2="67599"/>
                        <a14:foregroundMark x1="6809" y1="77796" x2="7447" y2="80263"/>
                        <a14:foregroundMark x1="8723" y1="87336" x2="8723" y2="87336"/>
                        <a14:foregroundMark x1="8723" y1="87336" x2="7872" y2="87171"/>
                        <a14:foregroundMark x1="27872" y1="4770" x2="52340" y2="4441"/>
                        <a14:foregroundMark x1="52128" y1="4441" x2="49787" y2="5757"/>
                        <a14:foregroundMark x1="8085" y1="87336" x2="7660" y2="85691"/>
                        <a14:foregroundMark x1="7660" y1="88322" x2="8085" y2="87500"/>
                        <a14:foregroundMark x1="8085" y1="87500" x2="8085" y2="85691"/>
                        <a14:foregroundMark x1="7447" y1="81250" x2="8085" y2="80428"/>
                        <a14:foregroundMark x1="7660" y1="78618" x2="7447" y2="76809"/>
                        <a14:foregroundMark x1="6809" y1="66447" x2="6809" y2="66283"/>
                        <a14:foregroundMark x1="6596" y1="69737" x2="7021" y2="70395"/>
                        <a14:backgroundMark x1="92553" y1="90954" x2="84681" y2="94243"/>
                        <a14:backgroundMark x1="84681" y1="94243" x2="84681" y2="94408"/>
                        <a14:backgroundMark x1="84681" y1="94408" x2="40000" y2="61842"/>
                        <a14:backgroundMark x1="40000" y1="61842" x2="30851" y2="57895"/>
                        <a14:backgroundMark x1="30851" y1="57895" x2="21064" y2="60033"/>
                        <a14:backgroundMark x1="21064" y1="60033" x2="20851" y2="60197"/>
                        <a14:backgroundMark x1="9183" y1="90213" x2="8298" y2="92105"/>
                        <a14:backgroundMark x1="9264" y1="90040" x2="9193" y2="90191"/>
                        <a14:backgroundMark x1="10528" y1="87336" x2="9269" y2="90029"/>
                        <a14:backgroundMark x1="21064" y1="64803" x2="10528" y2="87336"/>
                        <a14:backgroundMark x1="6724" y1="46013" x2="6711" y2="45633"/>
                        <a14:backgroundMark x1="7430" y1="66604" x2="7420" y2="66325"/>
                        <a14:backgroundMark x1="7525" y1="69404" x2="7477" y2="68000"/>
                        <a14:backgroundMark x1="7797" y1="77333" x2="7788" y2="77075"/>
                        <a14:backgroundMark x1="8110" y1="86475" x2="7915" y2="80771"/>
                        <a14:backgroundMark x1="8298" y1="91941" x2="8140" y2="87336"/>
                        <a14:backgroundMark x1="8087" y1="38341" x2="11277" y2="29934"/>
                        <a14:backgroundMark x1="11277" y1="29934" x2="10213" y2="16118"/>
                        <a14:backgroundMark x1="10213" y1="16118" x2="14255" y2="9539"/>
                        <a14:backgroundMark x1="14255" y1="9539" x2="27046" y2="5785"/>
                        <a14:backgroundMark x1="54463" y1="6527" x2="88511" y2="17763"/>
                        <a14:backgroundMark x1="88511" y1="17763" x2="91064" y2="24342"/>
                        <a14:backgroundMark x1="91064" y1="24342" x2="73617" y2="64474"/>
                        <a14:backgroundMark x1="73617" y1="64474" x2="61277" y2="75329"/>
                        <a14:backgroundMark x1="61277" y1="75329" x2="41064" y2="81908"/>
                        <a14:backgroundMark x1="41064" y1="81908" x2="34255" y2="81908"/>
                        <a14:backgroundMark x1="34255" y1="81908" x2="34255" y2="79276"/>
                        <a14:backgroundMark x1="1702" y1="98849" x2="1702" y2="988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143895" y="-847857"/>
            <a:ext cx="5189102" cy="82228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8F08CA-2371-49A8-A002-83D9509B3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000" b="98286" l="619" r="99794">
                        <a14:foregroundMark x1="7216" y1="41143" x2="11134" y2="12000"/>
                        <a14:foregroundMark x1="11134" y1="12000" x2="15876" y2="7143"/>
                        <a14:foregroundMark x1="5361" y1="41143" x2="4536" y2="35429"/>
                        <a14:foregroundMark x1="12371" y1="46857" x2="12371" y2="46857"/>
                        <a14:foregroundMark x1="9485" y1="46857" x2="619" y2="46857"/>
                        <a14:foregroundMark x1="29283" y1="44595" x2="29485" y2="44571"/>
                        <a14:foregroundMark x1="17526" y1="46000" x2="28388" y2="44702"/>
                        <a14:foregroundMark x1="29485" y1="44571" x2="32577" y2="44571"/>
                        <a14:foregroundMark x1="35052" y1="43429" x2="38969" y2="30571"/>
                        <a14:foregroundMark x1="41031" y1="8000" x2="38351" y2="5429"/>
                        <a14:foregroundMark x1="38351" y1="5429" x2="38969" y2="5429"/>
                        <a14:foregroundMark x1="49079" y1="45120" x2="59175" y2="44571"/>
                        <a14:foregroundMark x1="59175" y1="44571" x2="69691" y2="44571"/>
                        <a14:foregroundMark x1="69691" y1="44571" x2="80619" y2="42857"/>
                        <a14:foregroundMark x1="80619" y1="42857" x2="81269" y2="42857"/>
                        <a14:foregroundMark x1="95463" y1="42718" x2="99794" y2="42571"/>
                        <a14:foregroundMark x1="73608" y1="63714" x2="74845" y2="94857"/>
                        <a14:foregroundMark x1="66598" y1="91429" x2="59381" y2="81143"/>
                        <a14:foregroundMark x1="59381" y1="81143" x2="59381" y2="80571"/>
                        <a14:foregroundMark x1="67629" y1="94000" x2="75004" y2="98419"/>
                        <a14:foregroundMark x1="15801" y1="4857" x2="15258" y2="4857"/>
                        <a14:foregroundMark x1="17320" y1="4857" x2="16214" y2="4857"/>
                        <a14:foregroundMark x1="41031" y1="4000" x2="39794" y2="4000"/>
                        <a14:backgroundMark x1="54433" y1="14571" x2="54433" y2="29143"/>
                        <a14:backgroundMark x1="54433" y1="29143" x2="63918" y2="36571"/>
                        <a14:backgroundMark x1="63918" y1="36571" x2="88041" y2="34000"/>
                        <a14:backgroundMark x1="88041" y1="34000" x2="89485" y2="34000"/>
                        <a14:backgroundMark x1="81649" y1="42000" x2="96289" y2="40857"/>
                        <a14:backgroundMark x1="44330" y1="50571" x2="39794" y2="48000"/>
                        <a14:backgroundMark x1="46804" y1="46857" x2="48041" y2="47143"/>
                        <a14:backgroundMark x1="76495" y1="98286" x2="75258" y2="98857"/>
                        <a14:backgroundMark x1="75258" y1="99143" x2="72371" y2="99714"/>
                        <a14:backgroundMark x1="74845" y1="98857" x2="73196" y2="99714"/>
                        <a14:backgroundMark x1="16082" y1="4571" x2="15670" y2="4571"/>
                        <a14:backgroundMark x1="27423" y1="44286" x2="27423" y2="44286"/>
                        <a14:backgroundMark x1="29072" y1="44000" x2="27835" y2="43143"/>
                        <a14:backgroundMark x1="28660" y1="33714" x2="28660" y2="33714"/>
                        <a14:backgroundMark x1="7629" y1="47714" x2="7629" y2="47714"/>
                        <a14:backgroundMark x1="5155" y1="45714" x2="5155" y2="4571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2115" y="1237404"/>
            <a:ext cx="3474299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2687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035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6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94B61D1-BA20-46A6-845F-67CF1B51B3DA}"/>
              </a:ext>
            </a:extLst>
          </p:cNvPr>
          <p:cNvSpPr/>
          <p:nvPr/>
        </p:nvSpPr>
        <p:spPr>
          <a:xfrm>
            <a:off x="421250" y="505576"/>
            <a:ext cx="11428631" cy="5683393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C7EE433-AEA7-44AC-A2B9-66336A26E467}"/>
              </a:ext>
            </a:extLst>
          </p:cNvPr>
          <p:cNvSpPr txBox="1">
            <a:spLocks/>
          </p:cNvSpPr>
          <p:nvPr/>
        </p:nvSpPr>
        <p:spPr>
          <a:xfrm>
            <a:off x="8055816" y="651087"/>
            <a:ext cx="3487792" cy="69684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BH" sz="3200" u="sng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 Rezvan-fat" panose="01000500000000020002" pitchFamily="2" charset="-78"/>
                <a:cs typeface="(AH) Manal Black" pitchFamily="2" charset="-78"/>
              </a:rPr>
              <a:t>*اخْتر الإجابة الصَّحيحة:</a:t>
            </a:r>
            <a:endParaRPr lang="en-US" sz="3200" u="sng" dirty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 Rezvan-fat" panose="01000500000000020002" pitchFamily="2" charset="-78"/>
              <a:cs typeface="(AH) Manal Black" pitchFamily="2" charset="-78"/>
            </a:endParaRPr>
          </a:p>
        </p:txBody>
      </p:sp>
      <p:pic>
        <p:nvPicPr>
          <p:cNvPr id="17" name="Picture 1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D02FC24-78F3-43BC-912C-5F4C88708C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45" y="303757"/>
            <a:ext cx="1409611" cy="9473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F840649-91DC-44DD-81ED-EFEC8231B36F}"/>
              </a:ext>
            </a:extLst>
          </p:cNvPr>
          <p:cNvSpPr/>
          <p:nvPr/>
        </p:nvSpPr>
        <p:spPr>
          <a:xfrm>
            <a:off x="536283" y="777429"/>
            <a:ext cx="7617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80128" rtl="1"/>
            <a:r>
              <a:rPr lang="ar-BH" sz="2800" dirty="0">
                <a:solidFill>
                  <a:schemeClr val="bg1"/>
                </a:solidFill>
                <a:cs typeface="(AH) Manal Black" pitchFamily="2" charset="-78"/>
              </a:rPr>
              <a:t>نشاط</a:t>
            </a:r>
            <a:endParaRPr lang="en-US" sz="2800" dirty="0">
              <a:solidFill>
                <a:schemeClr val="bg1"/>
              </a:solidFill>
              <a:cs typeface="(AH) Manal Black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1D53F7-5460-44C4-A44A-0C27700A92D0}"/>
              </a:ext>
            </a:extLst>
          </p:cNvPr>
          <p:cNvSpPr/>
          <p:nvPr/>
        </p:nvSpPr>
        <p:spPr>
          <a:xfrm>
            <a:off x="2773537" y="6371084"/>
            <a:ext cx="6644925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BH" sz="2000" dirty="0">
                <a:solidFill>
                  <a:srgbClr val="FF0000"/>
                </a:solidFill>
                <a:latin typeface="Tw Cen MT" panose="020B0602020104020603" pitchFamily="34" charset="0"/>
                <a:cs typeface="(AH) Manal Black" pitchFamily="2" charset="-78"/>
              </a:rPr>
              <a:t>*</a:t>
            </a:r>
            <a:r>
              <a:rPr lang="ar-AE" sz="1600" dirty="0"/>
              <a:t> </a:t>
            </a:r>
            <a:r>
              <a:rPr lang="ar-BH" sz="1600" u="sng" dirty="0">
                <a:cs typeface="(AH) Manal Black" pitchFamily="2" charset="-78"/>
              </a:rPr>
              <a:t>يُحاكي المُتَعَلِّمُ جُمْلَةً فِعْلِيَّةً بَسيطَةً تَتَضَمَّنُ ظَرْفَ الْمَكانِ </a:t>
            </a:r>
            <a:r>
              <a:rPr lang="ar-BH" sz="1600" u="sng" dirty="0">
                <a:solidFill>
                  <a:srgbClr val="C00000"/>
                </a:solidFill>
                <a:cs typeface="(AH) Manal Black" pitchFamily="2" charset="-78"/>
              </a:rPr>
              <a:t>(خَلْفَ، أَمامَ، فَوْقَ، تَحْتَ، أَعْلى، أَسْفَلَ)</a:t>
            </a:r>
            <a:r>
              <a:rPr lang="ar-BH" sz="1600" u="sng" dirty="0">
                <a:cs typeface="(AH) Manal Black" pitchFamily="2" charset="-78"/>
              </a:rPr>
              <a:t>.</a:t>
            </a:r>
          </a:p>
          <a:p>
            <a:pPr algn="r" rtl="1"/>
            <a:endParaRPr lang="ar-BH" sz="1600" u="sng" dirty="0">
              <a:solidFill>
                <a:srgbClr val="C00000"/>
              </a:solidFill>
              <a:cs typeface="(AH) Manal Black" pitchFamily="2" charset="-78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F6A8240-51DD-48B8-A7BA-37765ECCED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529" t="12003" r="20874" b="56686"/>
          <a:stretch/>
        </p:blipFill>
        <p:spPr>
          <a:xfrm>
            <a:off x="8538015" y="1658006"/>
            <a:ext cx="2754924" cy="2034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335CD48-8132-4184-802A-18C0AFB64E07}"/>
              </a:ext>
            </a:extLst>
          </p:cNvPr>
          <p:cNvSpPr txBox="1"/>
          <p:nvPr/>
        </p:nvSpPr>
        <p:spPr>
          <a:xfrm>
            <a:off x="7583652" y="4156009"/>
            <a:ext cx="4187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dirty="0">
                <a:cs typeface="(AH) Manal Black" pitchFamily="2" charset="-78"/>
              </a:rPr>
              <a:t>- وَضَعْتُ الْكُرْسِيِّ...... الْمَكْتَبِ.</a:t>
            </a:r>
            <a:endParaRPr lang="en-US" sz="3200" dirty="0">
              <a:cs typeface="(AH) Manal Black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2FC827-BC45-4816-9C47-16EED8B9D32B}"/>
              </a:ext>
            </a:extLst>
          </p:cNvPr>
          <p:cNvSpPr txBox="1"/>
          <p:nvPr/>
        </p:nvSpPr>
        <p:spPr>
          <a:xfrm>
            <a:off x="4557202" y="986964"/>
            <a:ext cx="807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3200" dirty="0">
                <a:solidFill>
                  <a:srgbClr val="C00000"/>
                </a:solidFill>
                <a:cs typeface="(AH) Manal Black" pitchFamily="2" charset="-78"/>
              </a:rPr>
              <a:t>خَلْفَ</a:t>
            </a:r>
            <a:endParaRPr lang="en-US" sz="3200" dirty="0">
              <a:solidFill>
                <a:srgbClr val="C00000"/>
              </a:solidFill>
              <a:cs typeface="(AH) Manal Black" pitchFamily="2" charset="-78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2ED37AB-AABD-4783-B9ED-206DFD4F03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40" t="13761" r="73091" b="58365"/>
          <a:stretch/>
        </p:blipFill>
        <p:spPr>
          <a:xfrm>
            <a:off x="4447160" y="3251139"/>
            <a:ext cx="2754924" cy="2018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55C984E-6548-48FF-AD8A-5F0A18127000}"/>
              </a:ext>
            </a:extLst>
          </p:cNvPr>
          <p:cNvSpPr txBox="1"/>
          <p:nvPr/>
        </p:nvSpPr>
        <p:spPr>
          <a:xfrm>
            <a:off x="3850994" y="5496809"/>
            <a:ext cx="3947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dirty="0">
                <a:cs typeface="(AH) Manal Black" pitchFamily="2" charset="-78"/>
              </a:rPr>
              <a:t>- تَجْلِسُ الْقِطَّةُ...... الطّاولَةِ.</a:t>
            </a:r>
            <a:endParaRPr lang="en-US" sz="3200" dirty="0">
              <a:cs typeface="(AH) Manal Black" pitchFamily="2" charset="-7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AE2307F-F44A-411A-AE99-BF41D4704B09}"/>
              </a:ext>
            </a:extLst>
          </p:cNvPr>
          <p:cNvSpPr txBox="1"/>
          <p:nvPr/>
        </p:nvSpPr>
        <p:spPr>
          <a:xfrm>
            <a:off x="5449483" y="986964"/>
            <a:ext cx="807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3200" dirty="0">
                <a:solidFill>
                  <a:srgbClr val="C00000"/>
                </a:solidFill>
                <a:cs typeface="(AH) Manal Black" pitchFamily="2" charset="-78"/>
              </a:rPr>
              <a:t>فَوْقَ</a:t>
            </a:r>
            <a:endParaRPr lang="en-US" sz="3200" dirty="0">
              <a:solidFill>
                <a:srgbClr val="C00000"/>
              </a:solidFill>
              <a:cs typeface="(AH) Manal Black" pitchFamily="2" charset="-78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9D7F870-2535-478B-BB74-25A3E90F18B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938" t="13410" r="47879" b="60213"/>
          <a:stretch/>
        </p:blipFill>
        <p:spPr>
          <a:xfrm>
            <a:off x="1056743" y="1777135"/>
            <a:ext cx="2754924" cy="2034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B5D9255-C03B-4C52-BE38-270093785468}"/>
              </a:ext>
            </a:extLst>
          </p:cNvPr>
          <p:cNvSpPr txBox="1"/>
          <p:nvPr/>
        </p:nvSpPr>
        <p:spPr>
          <a:xfrm>
            <a:off x="69278" y="4013494"/>
            <a:ext cx="4187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dirty="0">
                <a:cs typeface="(AH) Manal Black" pitchFamily="2" charset="-78"/>
              </a:rPr>
              <a:t>- زَرَعْتُ الشَّجَرَة...... الْمَنْزِل.</a:t>
            </a:r>
            <a:endParaRPr lang="en-US" sz="3200" dirty="0">
              <a:cs typeface="(AH) Manal Black" pitchFamily="2" charset="-78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70CF4C7-C833-4B26-A9E7-692CB02CACD2}"/>
              </a:ext>
            </a:extLst>
          </p:cNvPr>
          <p:cNvSpPr txBox="1"/>
          <p:nvPr/>
        </p:nvSpPr>
        <p:spPr>
          <a:xfrm>
            <a:off x="6394361" y="986965"/>
            <a:ext cx="807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3200" dirty="0">
                <a:solidFill>
                  <a:srgbClr val="C00000"/>
                </a:solidFill>
                <a:cs typeface="(AH) Manal Black" pitchFamily="2" charset="-78"/>
              </a:rPr>
              <a:t>أَمامَ</a:t>
            </a:r>
            <a:endParaRPr lang="en-US" sz="3200" dirty="0">
              <a:solidFill>
                <a:srgbClr val="C00000"/>
              </a:solidFill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22680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4" presetClass="emph" presetSubtype="0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1.11022E-16 L 2.70833E-6 -0.07222 " pathEditMode="relative" rAng="0" ptsTypes="AA">
                                      <p:cBhvr>
                                        <p:cTn id="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400"/>
                            </p:stCondLst>
                            <p:childTnLst>
                              <p:par>
                                <p:cTn id="14" presetID="34" presetClass="emph" presetSubtype="0" fill="remove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1.11022E-16 L 2.70833E-6 -0.07222 " pathEditMode="relative" rAng="0" ptsTypes="AA">
                                      <p:cBhvr>
                                        <p:cTn id="1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1.11022E-16 L 2.70833E-6 -0.07222 " pathEditMode="relative" rAng="0" ptsTypes="AA">
                                      <p:cBhvr>
                                        <p:cTn id="2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400"/>
                            </p:stCondLst>
                            <p:childTnLst>
                              <p:par>
                                <p:cTn id="33" presetID="34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1.11022E-16 L 2.70833E-6 -0.07222 " pathEditMode="relative" rAng="0" ptsTypes="AA">
                                      <p:cBhvr>
                                        <p:cTn id="3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.00834 L 0.34987 0.46042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87" y="2259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ممتا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07407E-6 L -0.02435 0.64838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4" y="3240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ممتا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07407E-6 L -0.40989 0.44306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95" y="2215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ممتا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 build="allAtOnce"/>
      <p:bldP spid="19" grpId="1" build="allAtOnce"/>
      <p:bldP spid="19" grpId="2" build="allAtOnce"/>
      <p:bldP spid="19" grpId="3" build="allAtOnce"/>
      <p:bldP spid="20" grpId="0"/>
      <p:bldP spid="21" grpId="0"/>
      <p:bldP spid="23" grpId="0"/>
      <p:bldP spid="24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57D8DD8-DC03-41A7-9F34-F92810F43835}"/>
              </a:ext>
            </a:extLst>
          </p:cNvPr>
          <p:cNvSpPr/>
          <p:nvPr/>
        </p:nvSpPr>
        <p:spPr>
          <a:xfrm>
            <a:off x="421250" y="505576"/>
            <a:ext cx="11428631" cy="5683393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DD415D-14C1-4B56-85B2-2FB5C9EE77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64" t="57739" r="47258" b="14519"/>
          <a:stretch/>
        </p:blipFill>
        <p:spPr>
          <a:xfrm>
            <a:off x="4839994" y="2205544"/>
            <a:ext cx="2705780" cy="20949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F411F9-5135-44A3-B5E3-E99FEEDF80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34" t="60201" r="73048" b="12056"/>
          <a:stretch/>
        </p:blipFill>
        <p:spPr>
          <a:xfrm>
            <a:off x="841644" y="3428999"/>
            <a:ext cx="2728469" cy="20743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51BBA1-9A29-4A5C-8D65-CFC4A7D57B95}"/>
              </a:ext>
            </a:extLst>
          </p:cNvPr>
          <p:cNvSpPr txBox="1"/>
          <p:nvPr/>
        </p:nvSpPr>
        <p:spPr>
          <a:xfrm>
            <a:off x="7725352" y="2427564"/>
            <a:ext cx="4187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dirty="0">
                <a:cs typeface="(AH) Manal Black" pitchFamily="2" charset="-78"/>
              </a:rPr>
              <a:t>- وَجَدْتُ لُعْبَتي...... السَّرير.</a:t>
            </a:r>
            <a:endParaRPr lang="en-US" sz="3200" dirty="0">
              <a:cs typeface="(AH) Manal Black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FD1A0A-3439-4816-9AFE-1139EAC36022}"/>
              </a:ext>
            </a:extLst>
          </p:cNvPr>
          <p:cNvSpPr txBox="1"/>
          <p:nvPr/>
        </p:nvSpPr>
        <p:spPr>
          <a:xfrm>
            <a:off x="4015739" y="986965"/>
            <a:ext cx="807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3200" dirty="0">
                <a:solidFill>
                  <a:srgbClr val="C00000"/>
                </a:solidFill>
                <a:cs typeface="(AH) Manal Black" pitchFamily="2" charset="-78"/>
              </a:rPr>
              <a:t>تَحْتَ</a:t>
            </a:r>
            <a:endParaRPr lang="en-US" sz="3200" dirty="0">
              <a:solidFill>
                <a:srgbClr val="C00000"/>
              </a:solidFill>
              <a:cs typeface="(AH) Manal Black" pitchFamily="2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ED5C06-5DB1-465D-9512-B51BB3438F4E}"/>
              </a:ext>
            </a:extLst>
          </p:cNvPr>
          <p:cNvSpPr txBox="1"/>
          <p:nvPr/>
        </p:nvSpPr>
        <p:spPr>
          <a:xfrm>
            <a:off x="7429883" y="986965"/>
            <a:ext cx="807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3200" dirty="0">
                <a:solidFill>
                  <a:srgbClr val="C00000"/>
                </a:solidFill>
                <a:cs typeface="(AH) Manal Black" pitchFamily="2" charset="-78"/>
              </a:rPr>
              <a:t>أَعْلى</a:t>
            </a:r>
            <a:endParaRPr lang="en-US" sz="3200" dirty="0">
              <a:solidFill>
                <a:srgbClr val="C00000"/>
              </a:solidFill>
              <a:cs typeface="(AH) Manal Black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A7B434-51E5-4912-9128-766E59C593F7}"/>
              </a:ext>
            </a:extLst>
          </p:cNvPr>
          <p:cNvSpPr txBox="1"/>
          <p:nvPr/>
        </p:nvSpPr>
        <p:spPr>
          <a:xfrm>
            <a:off x="5644270" y="986965"/>
            <a:ext cx="8077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3200" dirty="0">
                <a:solidFill>
                  <a:srgbClr val="C00000"/>
                </a:solidFill>
                <a:cs typeface="(AH) Manal Black" pitchFamily="2" charset="-78"/>
              </a:rPr>
              <a:t>أَسْفَل</a:t>
            </a:r>
            <a:endParaRPr lang="en-US" sz="3200" dirty="0">
              <a:solidFill>
                <a:srgbClr val="C00000"/>
              </a:solidFill>
              <a:cs typeface="(AH) Manal Black" pitchFamily="2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F8A15B-B1F2-4D8B-94CE-B9E66221E570}"/>
              </a:ext>
            </a:extLst>
          </p:cNvPr>
          <p:cNvSpPr txBox="1"/>
          <p:nvPr/>
        </p:nvSpPr>
        <p:spPr>
          <a:xfrm>
            <a:off x="3908809" y="4934327"/>
            <a:ext cx="4187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dirty="0">
                <a:cs typeface="(AH) Manal Black" pitchFamily="2" charset="-78"/>
              </a:rPr>
              <a:t>- يُرَفْرِفُ الْعَلَمُ...... السَّارِيةِ.</a:t>
            </a:r>
            <a:endParaRPr lang="en-US" sz="3200" dirty="0">
              <a:cs typeface="(AH) Manal Black" pitchFamily="2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FFB1C69-17DD-4408-8AB8-B50A2CE138F1}"/>
              </a:ext>
            </a:extLst>
          </p:cNvPr>
          <p:cNvSpPr txBox="1"/>
          <p:nvPr/>
        </p:nvSpPr>
        <p:spPr>
          <a:xfrm>
            <a:off x="232502" y="2427564"/>
            <a:ext cx="4187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200" dirty="0">
                <a:cs typeface="(AH) Manal Black" pitchFamily="2" charset="-78"/>
              </a:rPr>
              <a:t>- شاهَدتُ بُحَيْرَةٌ...... الْجَبَلِ.</a:t>
            </a:r>
            <a:endParaRPr lang="en-US" sz="3200" dirty="0">
              <a:cs typeface="(AH) Manal Black" pitchFamily="2" charset="-78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33D1782-5C43-474E-9F3C-F328DAC946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049" t="57739" r="21249" b="14519"/>
          <a:stretch/>
        </p:blipFill>
        <p:spPr>
          <a:xfrm>
            <a:off x="8595432" y="3429000"/>
            <a:ext cx="2754924" cy="20743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E65C545-60E4-400D-98F4-03FE20C572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45" y="303757"/>
            <a:ext cx="1409611" cy="9473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EF79B86-9C3A-46A2-AAB2-154D5E7ACE9B}"/>
              </a:ext>
            </a:extLst>
          </p:cNvPr>
          <p:cNvSpPr/>
          <p:nvPr/>
        </p:nvSpPr>
        <p:spPr>
          <a:xfrm>
            <a:off x="536283" y="777429"/>
            <a:ext cx="7617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80128" rtl="1"/>
            <a:r>
              <a:rPr lang="ar-BH" sz="2800" dirty="0">
                <a:solidFill>
                  <a:schemeClr val="bg1"/>
                </a:solidFill>
                <a:cs typeface="(AH) Manal Black" pitchFamily="2" charset="-78"/>
              </a:rPr>
              <a:t>نشاط</a:t>
            </a:r>
            <a:endParaRPr lang="en-US" sz="2800" dirty="0">
              <a:solidFill>
                <a:schemeClr val="bg1"/>
              </a:solidFill>
              <a:cs typeface="(AH) Manal Black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F3B732E-2384-4C3D-BF48-BB12FC0ABC03}"/>
              </a:ext>
            </a:extLst>
          </p:cNvPr>
          <p:cNvSpPr/>
          <p:nvPr/>
        </p:nvSpPr>
        <p:spPr>
          <a:xfrm>
            <a:off x="2773537" y="6371084"/>
            <a:ext cx="6644925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BH" sz="2000" dirty="0">
                <a:solidFill>
                  <a:srgbClr val="FF0000"/>
                </a:solidFill>
                <a:latin typeface="Tw Cen MT" panose="020B0602020104020603" pitchFamily="34" charset="0"/>
                <a:cs typeface="(AH) Manal Black" pitchFamily="2" charset="-78"/>
              </a:rPr>
              <a:t>*</a:t>
            </a:r>
            <a:r>
              <a:rPr lang="ar-AE" sz="1600" dirty="0"/>
              <a:t> </a:t>
            </a:r>
            <a:r>
              <a:rPr lang="ar-BH" sz="1600" u="sng" dirty="0">
                <a:cs typeface="(AH) Manal Black" pitchFamily="2" charset="-78"/>
              </a:rPr>
              <a:t>يُحاكي المُتَعَلِّمُ جُمْلَةً فِعْلِيَّةً بَسيطَةً تَتَضَمَّنُ ظَرْفَ الْمَكانِ </a:t>
            </a:r>
            <a:r>
              <a:rPr lang="ar-BH" sz="1600" u="sng" dirty="0">
                <a:solidFill>
                  <a:srgbClr val="C00000"/>
                </a:solidFill>
                <a:cs typeface="(AH) Manal Black" pitchFamily="2" charset="-78"/>
              </a:rPr>
              <a:t>(خَلْفَ، أَمامَ، فَوْقَ، تَحْتَ، أَعْلى، أَسْفَلَ)</a:t>
            </a:r>
            <a:r>
              <a:rPr lang="ar-BH" sz="1600" u="sng" dirty="0">
                <a:cs typeface="(AH) Manal Black" pitchFamily="2" charset="-78"/>
              </a:rPr>
              <a:t>.</a:t>
            </a:r>
          </a:p>
          <a:p>
            <a:pPr algn="r" rtl="1"/>
            <a:endParaRPr lang="ar-BH" sz="1600" u="sng" dirty="0">
              <a:solidFill>
                <a:srgbClr val="C00000"/>
              </a:solidFill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038909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4.07407E-6 L 0.42031 0.21343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16" y="1067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ممتا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07407E-6 L -0.16667 0.5662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3" y="2831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ممتا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0.00833 L -0.32929 0.2051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71" y="1067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ممتا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34" presetClass="emph" presetSubtype="0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1.11022E-16 L 2.70833E-6 -0.07222 " pathEditMode="relative" rAng="0" ptsTypes="AA">
                                      <p:cBhvr>
                                        <p:cTn id="5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5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400"/>
                            </p:stCondLst>
                            <p:childTnLst>
                              <p:par>
                                <p:cTn id="61" presetID="34" presetClass="emph" presetSubtype="0" fill="remove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1.11022E-16 L 2.70833E-6 -0.07222 " pathEditMode="relative" rAng="0" ptsTypes="AA">
                                      <p:cBhvr>
                                        <p:cTn id="6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1.11022E-16 L 2.70833E-6 -0.07222 " pathEditMode="relative" rAng="0" ptsTypes="AA">
                                      <p:cBhvr>
                                        <p:cTn id="7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400"/>
                            </p:stCondLst>
                            <p:childTnLst>
                              <p:par>
                                <p:cTn id="80" presetID="34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1.11022E-16 L 2.70833E-6 -0.07222 " pathEditMode="relative" rAng="0" ptsTypes="AA">
                                      <p:cBhvr>
                                        <p:cTn id="8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8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  <p:bldP spid="13" grpId="0"/>
      <p:bldP spid="14" grpId="0"/>
      <p:bldP spid="15" grpId="0"/>
      <p:bldP spid="20" grpId="0" build="allAtOnce"/>
      <p:bldP spid="20" grpId="1" build="allAtOnce"/>
      <p:bldP spid="20" grpId="2" build="allAtOnce"/>
      <p:bldP spid="20" grpId="3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brick wall with bells&#10;&#10;Description automatically generated with low confidence">
            <a:extLst>
              <a:ext uri="{FF2B5EF4-FFF2-40B4-BE49-F238E27FC236}">
                <a16:creationId xmlns:a16="http://schemas.microsoft.com/office/drawing/2014/main" id="{5328211F-C1EE-4ADC-9535-A60495BA3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row of doors&#10;&#10;Description automatically generated with low confidence">
            <a:hlinkClick r:id="rId3" action="ppaction://hlinksldjump"/>
            <a:extLst>
              <a:ext uri="{FF2B5EF4-FFF2-40B4-BE49-F238E27FC236}">
                <a16:creationId xmlns:a16="http://schemas.microsoft.com/office/drawing/2014/main" id="{8742B32D-7280-4B99-BADC-BAA52CDCEEB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" t="9888" r="80937"/>
          <a:stretch/>
        </p:blipFill>
        <p:spPr>
          <a:xfrm>
            <a:off x="491142" y="2290725"/>
            <a:ext cx="2583665" cy="4226129"/>
          </a:xfrm>
          <a:prstGeom prst="rect">
            <a:avLst/>
          </a:prstGeom>
        </p:spPr>
      </p:pic>
      <p:pic>
        <p:nvPicPr>
          <p:cNvPr id="8" name="Picture 7" descr="A row of red doors&#10;&#10;Description automatically generated with medium confidence">
            <a:hlinkClick r:id="rId5" action="ppaction://hlinksldjump"/>
            <a:extLst>
              <a:ext uri="{FF2B5EF4-FFF2-40B4-BE49-F238E27FC236}">
                <a16:creationId xmlns:a16="http://schemas.microsoft.com/office/drawing/2014/main" id="{F52B2AD3-47DC-43D8-9623-756467D3529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73" b="91212" l="4637" r="19073">
                        <a14:foregroundMark x1="5615" y1="37197" x2="5615" y2="46970"/>
                        <a14:foregroundMark x1="10889" y1="9773" x2="13117" y2="9773"/>
                        <a14:foregroundMark x1="5501" y1="91212" x2="17663" y2="912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75" r="79086"/>
          <a:stretch/>
        </p:blipFill>
        <p:spPr>
          <a:xfrm>
            <a:off x="3170742" y="2171699"/>
            <a:ext cx="2612158" cy="4345155"/>
          </a:xfrm>
          <a:prstGeom prst="rect">
            <a:avLst/>
          </a:prstGeom>
        </p:spPr>
      </p:pic>
      <p:pic>
        <p:nvPicPr>
          <p:cNvPr id="10" name="Picture 9">
            <a:hlinkClick r:id="rId8" action="ppaction://hlinksldjump"/>
            <a:extLst>
              <a:ext uri="{FF2B5EF4-FFF2-40B4-BE49-F238E27FC236}">
                <a16:creationId xmlns:a16="http://schemas.microsoft.com/office/drawing/2014/main" id="{B559F9B1-666A-4F6A-9C1F-B05F6E6FFE8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9545" b="84773" l="80405" r="96408">
                        <a14:foregroundMark x1="81928" y1="19621" x2="93567" y2="20985"/>
                        <a14:foregroundMark x1="83042" y1="22955" x2="88316" y2="21288"/>
                        <a14:foregroundMark x1="88316" y1="21288" x2="92862" y2="21970"/>
                        <a14:foregroundMark x1="83451" y1="25379" x2="84246" y2="79697"/>
                        <a14:foregroundMark x1="80405" y1="83788" x2="96408" y2="84773"/>
                        <a14:foregroundMark x1="92657" y1="55076" x2="92657" y2="601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592" t="14200" r="1963" b="12174"/>
          <a:stretch/>
        </p:blipFill>
        <p:spPr>
          <a:xfrm>
            <a:off x="6003909" y="2290724"/>
            <a:ext cx="3406791" cy="4080661"/>
          </a:xfrm>
          <a:prstGeom prst="rect">
            <a:avLst/>
          </a:prstGeom>
        </p:spPr>
      </p:pic>
      <p:pic>
        <p:nvPicPr>
          <p:cNvPr id="12" name="Picture 11" descr="A row of black and white doors&#10;&#10;Description automatically generated with low confidence">
            <a:hlinkClick r:id="rId11" action="ppaction://hlinksldjump"/>
            <a:extLst>
              <a:ext uri="{FF2B5EF4-FFF2-40B4-BE49-F238E27FC236}">
                <a16:creationId xmlns:a16="http://schemas.microsoft.com/office/drawing/2014/main" id="{0959C0FD-B940-4821-B046-C4AD85361A15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5758" b="89545" l="5638" r="19300">
                        <a14:foregroundMark x1="5138" y1="20455" x2="15822" y2="19091"/>
                        <a14:foregroundMark x1="15822" y1="19091" x2="19300" y2="19773"/>
                        <a14:foregroundMark x1="10411" y1="15909" x2="13480" y2="16288"/>
                        <a14:foregroundMark x1="7774" y1="87121" x2="16981" y2="86364"/>
                        <a14:foregroundMark x1="7343" y1="88864" x2="17595" y2="89545"/>
                        <a14:foregroundMark x1="6820" y1="43409" x2="7252" y2="57500"/>
                        <a14:foregroundMark x1="17186" y1="60682" x2="17186" y2="673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90" t="11161" r="79086" b="6770"/>
          <a:stretch/>
        </p:blipFill>
        <p:spPr>
          <a:xfrm>
            <a:off x="9075324" y="2012306"/>
            <a:ext cx="2995746" cy="4359079"/>
          </a:xfrm>
          <a:prstGeom prst="rect">
            <a:avLst/>
          </a:prstGeom>
        </p:spPr>
      </p:pic>
      <p:pic>
        <p:nvPicPr>
          <p:cNvPr id="1026" name="Picture 2" descr="Key clipart old fashioned, Picture #1466962 key clipart old fashioned">
            <a:extLst>
              <a:ext uri="{FF2B5EF4-FFF2-40B4-BE49-F238E27FC236}">
                <a16:creationId xmlns:a16="http://schemas.microsoft.com/office/drawing/2014/main" id="{8F4B8F62-E6E9-43F6-B3CD-7F49A4FCC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26972">
            <a:off x="321465" y="3318203"/>
            <a:ext cx="988109" cy="988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Key clipart old fashioned, Picture #1466962 key clipart old fashioned">
            <a:extLst>
              <a:ext uri="{FF2B5EF4-FFF2-40B4-BE49-F238E27FC236}">
                <a16:creationId xmlns:a16="http://schemas.microsoft.com/office/drawing/2014/main" id="{0D8075FD-1F79-4437-9A53-611BE3FB1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26972">
            <a:off x="3146798" y="3848975"/>
            <a:ext cx="833067" cy="833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ey clipart old fashioned, Picture #1466962 key clipart old fashioned">
            <a:extLst>
              <a:ext uri="{FF2B5EF4-FFF2-40B4-BE49-F238E27FC236}">
                <a16:creationId xmlns:a16="http://schemas.microsoft.com/office/drawing/2014/main" id="{3130F134-677F-47FC-8F0C-EBF3C7E8D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26972">
            <a:off x="6260940" y="2929674"/>
            <a:ext cx="852238" cy="85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Key clipart old fashioned, Picture #1466962 key clipart old fashioned">
            <a:extLst>
              <a:ext uri="{FF2B5EF4-FFF2-40B4-BE49-F238E27FC236}">
                <a16:creationId xmlns:a16="http://schemas.microsoft.com/office/drawing/2014/main" id="{61F92B14-E2E8-4469-8138-6938A1299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26972">
            <a:off x="9116647" y="2766229"/>
            <a:ext cx="988109" cy="988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95DC6E-B49F-427D-83F4-D3077421806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39871" y="1117402"/>
            <a:ext cx="4212701" cy="1664352"/>
          </a:xfrm>
          <a:prstGeom prst="rect">
            <a:avLst/>
          </a:prstGeom>
        </p:spPr>
      </p:pic>
      <p:pic>
        <p:nvPicPr>
          <p:cNvPr id="13" name="Picture 1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9A191B3-9B15-42F0-A830-0DCED279219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45" y="303757"/>
            <a:ext cx="1409611" cy="9473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7EC6135-123B-49C4-846F-F35DEBE363F0}"/>
              </a:ext>
            </a:extLst>
          </p:cNvPr>
          <p:cNvSpPr/>
          <p:nvPr/>
        </p:nvSpPr>
        <p:spPr>
          <a:xfrm>
            <a:off x="389610" y="777429"/>
            <a:ext cx="10550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80128" rtl="1"/>
            <a:r>
              <a:rPr lang="ar-BH" sz="2800" dirty="0">
                <a:solidFill>
                  <a:schemeClr val="bg1"/>
                </a:solidFill>
                <a:cs typeface="(AH) Manal Black" pitchFamily="2" charset="-78"/>
              </a:rPr>
              <a:t>الأنشطة</a:t>
            </a:r>
            <a:endParaRPr lang="en-US" sz="2800" dirty="0">
              <a:solidFill>
                <a:schemeClr val="bg1"/>
              </a:solidFill>
              <a:cs typeface="(AH) Manal Black" pitchFamily="2" charset="-78"/>
            </a:endParaRPr>
          </a:p>
        </p:txBody>
      </p:sp>
      <p:pic>
        <p:nvPicPr>
          <p:cNvPr id="15" name="Picture 14" descr="A picture containing text, clipart&#10;&#10;Description automatically generated">
            <a:hlinkClick r:id="rId17" action="ppaction://hlinksldjump"/>
            <a:extLst>
              <a:ext uri="{FF2B5EF4-FFF2-40B4-BE49-F238E27FC236}">
                <a16:creationId xmlns:a16="http://schemas.microsoft.com/office/drawing/2014/main" id="{AE0DA1A1-D085-4674-B743-B566437668E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9"/>
              </a:ext>
            </a:extLst>
          </a:blip>
          <a:stretch>
            <a:fillRect/>
          </a:stretch>
        </p:blipFill>
        <p:spPr>
          <a:xfrm>
            <a:off x="91272" y="6072187"/>
            <a:ext cx="838200" cy="7858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07E24A8-68D2-49D4-93E6-0E60F1280DC1}"/>
              </a:ext>
            </a:extLst>
          </p:cNvPr>
          <p:cNvSpPr txBox="1"/>
          <p:nvPr/>
        </p:nvSpPr>
        <p:spPr>
          <a:xfrm>
            <a:off x="1208592" y="6371385"/>
            <a:ext cx="2236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dirty="0">
                <a:cs typeface="(AH) Manal Black" pitchFamily="2" charset="-78"/>
              </a:rPr>
              <a:t>الذهاب للتغذية الرّاجعة</a:t>
            </a:r>
            <a:endParaRPr lang="en-US" dirty="0">
              <a:cs typeface="(AH) Manal Black" pitchFamily="2" charset="-78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87A74543-ED9B-47DE-9726-180D4D175DA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694" b="96633" l="1437" r="96839">
                        <a14:foregroundMark x1="6322" y1="54209" x2="9195" y2="46801"/>
                        <a14:foregroundMark x1="1724" y1="50168" x2="18966" y2="37374"/>
                        <a14:foregroundMark x1="21839" y1="34007" x2="41954" y2="19865"/>
                        <a14:foregroundMark x1="46552" y1="16498" x2="63793" y2="5051"/>
                        <a14:foregroundMark x1="68391" y1="3030" x2="69540" y2="3030"/>
                        <a14:foregroundMark x1="69540" y1="3030" x2="72989" y2="21212"/>
                        <a14:foregroundMark x1="72989" y1="21212" x2="87644" y2="29966"/>
                        <a14:foregroundMark x1="87644" y1="29966" x2="96552" y2="45455"/>
                        <a14:foregroundMark x1="96552" y1="45455" x2="97126" y2="48148"/>
                        <a14:foregroundMark x1="97126" y1="48822" x2="88793" y2="63636"/>
                        <a14:foregroundMark x1="88793" y1="63636" x2="84483" y2="66330"/>
                        <a14:foregroundMark x1="60345" y1="85185" x2="71839" y2="96633"/>
                        <a14:foregroundMark x1="71839" y1="96633" x2="66092" y2="94613"/>
                        <a14:foregroundMark x1="73563" y1="95286" x2="73563" y2="75084"/>
                        <a14:foregroundMark x1="73563" y1="75084" x2="83333" y2="64310"/>
                        <a14:foregroundMark x1="7471" y1="57576" x2="33908" y2="73737"/>
                        <a14:foregroundMark x1="33908" y1="73737" x2="54598" y2="87205"/>
                        <a14:foregroundMark x1="55172" y1="89899" x2="34483" y2="757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414" y="6384635"/>
            <a:ext cx="457200" cy="390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3265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B2F3D949-E214-423F-8F55-0A20BA1165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row of black and white doors&#10;&#10;Description automatically generated with low confidence">
            <a:extLst>
              <a:ext uri="{FF2B5EF4-FFF2-40B4-BE49-F238E27FC236}">
                <a16:creationId xmlns:a16="http://schemas.microsoft.com/office/drawing/2014/main" id="{AD749D02-19D1-4BFC-82F4-4835923F0D2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152" b="88485" l="59650" r="76063">
                        <a14:foregroundMark x1="61559" y1="20379" x2="65174" y2="18712"/>
                        <a14:foregroundMark x1="65174" y1="18712" x2="72698" y2="20530"/>
                        <a14:foregroundMark x1="72698" y1="20530" x2="74631" y2="19848"/>
                        <a14:foregroundMark x1="74631" y1="19848" x2="76063" y2="19848"/>
                        <a14:foregroundMark x1="67402" y1="16667" x2="70039" y2="16667"/>
                        <a14:foregroundMark x1="66924" y1="15227" x2="70084" y2="16061"/>
                        <a14:foregroundMark x1="60400" y1="85606" x2="64446" y2="84318"/>
                        <a14:foregroundMark x1="64446" y1="84318" x2="71153" y2="85985"/>
                        <a14:foregroundMark x1="71153" y1="85985" x2="72153" y2="85833"/>
                        <a14:foregroundMark x1="59695" y1="21742" x2="60536" y2="53561"/>
                        <a14:foregroundMark x1="64719" y1="56970" x2="64810" y2="66742"/>
                        <a14:foregroundMark x1="61696" y1="29394" x2="61673" y2="68182"/>
                        <a14:foregroundMark x1="63514" y1="89242" x2="68947" y2="88485"/>
                        <a14:foregroundMark x1="68947" y1="88485" x2="69607" y2="884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803" t="12258" r="23514" b="8489"/>
          <a:stretch/>
        </p:blipFill>
        <p:spPr>
          <a:xfrm>
            <a:off x="1028766" y="201646"/>
            <a:ext cx="5229158" cy="66563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EB2837-D732-4960-8B22-80E634E1B9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0801349" y="485775"/>
            <a:ext cx="1476375" cy="178279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60A2A6E-42BE-443C-9CD1-EB3BECED28BB}"/>
              </a:ext>
            </a:extLst>
          </p:cNvPr>
          <p:cNvSpPr/>
          <p:nvPr/>
        </p:nvSpPr>
        <p:spPr>
          <a:xfrm>
            <a:off x="5900465" y="2268567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/>
              <a:t>الْفَأْر</a:t>
            </a:r>
            <a:r>
              <a:rPr lang="ar-BH" dirty="0">
                <a:solidFill>
                  <a:srgbClr val="C00000"/>
                </a:solidFill>
              </a:rPr>
              <a:t> تَحْتَ </a:t>
            </a:r>
            <a:r>
              <a:rPr lang="ar-BH" dirty="0"/>
              <a:t>الْكُرسي</a:t>
            </a:r>
            <a:endParaRPr lang="en-GB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CF569D6-A9FC-4197-92D9-93072C265317}"/>
              </a:ext>
            </a:extLst>
          </p:cNvPr>
          <p:cNvSpPr/>
          <p:nvPr/>
        </p:nvSpPr>
        <p:spPr>
          <a:xfrm>
            <a:off x="5900465" y="3111397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/>
              <a:t>الْفَأْر</a:t>
            </a:r>
            <a:r>
              <a:rPr lang="ar-BH" dirty="0">
                <a:solidFill>
                  <a:srgbClr val="C00000"/>
                </a:solidFill>
              </a:rPr>
              <a:t> أَمام </a:t>
            </a:r>
            <a:r>
              <a:rPr lang="ar-BH" dirty="0"/>
              <a:t>الْكُرسي</a:t>
            </a:r>
            <a:endParaRPr lang="en-GB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0C4FB3C-3F1F-4C48-AE8B-8D7B22429D63}"/>
              </a:ext>
            </a:extLst>
          </p:cNvPr>
          <p:cNvSpPr/>
          <p:nvPr/>
        </p:nvSpPr>
        <p:spPr>
          <a:xfrm>
            <a:off x="5921730" y="4857576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/>
              <a:t>الْفَأْر </a:t>
            </a:r>
            <a:r>
              <a:rPr lang="ar-BH" dirty="0">
                <a:solidFill>
                  <a:srgbClr val="C00000"/>
                </a:solidFill>
              </a:rPr>
              <a:t>خَلْفَ</a:t>
            </a:r>
            <a:r>
              <a:rPr lang="ar-BH" dirty="0"/>
              <a:t> الْكُرسي</a:t>
            </a:r>
            <a:endParaRPr lang="en-GB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A9C3230-4ACC-4994-A6F8-9F6F13E34943}"/>
              </a:ext>
            </a:extLst>
          </p:cNvPr>
          <p:cNvSpPr/>
          <p:nvPr/>
        </p:nvSpPr>
        <p:spPr>
          <a:xfrm>
            <a:off x="5935745" y="4007095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dirty="0"/>
              <a:t> </a:t>
            </a:r>
            <a:r>
              <a:rPr lang="ar-BH" dirty="0"/>
              <a:t>الْفأر</a:t>
            </a:r>
            <a:r>
              <a:rPr lang="ar-BH" dirty="0">
                <a:solidFill>
                  <a:srgbClr val="C00000"/>
                </a:solidFill>
              </a:rPr>
              <a:t> فوق </a:t>
            </a:r>
            <a:r>
              <a:rPr lang="ar-BH" dirty="0"/>
              <a:t>الْكُرسي</a:t>
            </a:r>
            <a:endParaRPr lang="en-GB" dirty="0"/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38058081-E1DA-4EFF-9373-3F8CE7C0C1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 flipH="1">
            <a:off x="10895454" y="2268567"/>
            <a:ext cx="721714" cy="721714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B3EAE09A-8FD3-4351-A3F8-96BE5B5F56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 flipH="1">
            <a:off x="10895454" y="3111397"/>
            <a:ext cx="721714" cy="721714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668BF47C-7F12-49AA-BE40-5952C71A82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 flipH="1">
            <a:off x="10916719" y="4894189"/>
            <a:ext cx="721714" cy="721714"/>
          </a:xfrm>
          <a:prstGeom prst="rect">
            <a:avLst/>
          </a:prstGeom>
        </p:spPr>
      </p:pic>
      <p:pic>
        <p:nvPicPr>
          <p:cNvPr id="14" name="Picture 13" descr="A green rectang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F117D400-E7F7-410A-8F40-C8C01A58B35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10954273" y="3954227"/>
            <a:ext cx="741487" cy="721714"/>
          </a:xfrm>
          <a:prstGeom prst="rect">
            <a:avLst/>
          </a:prstGeom>
        </p:spPr>
      </p:pic>
      <p:pic>
        <p:nvPicPr>
          <p:cNvPr id="16" name="Picture 15" descr="Wondering O Fox">
            <a:extLst>
              <a:ext uri="{FF2B5EF4-FFF2-40B4-BE49-F238E27FC236}">
                <a16:creationId xmlns:a16="http://schemas.microsoft.com/office/drawing/2014/main" id="{FB378038-04EE-43C5-B953-3F28F0EBBD2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701" y="144304"/>
            <a:ext cx="2304505" cy="2304505"/>
          </a:xfrm>
          <a:prstGeom prst="rect">
            <a:avLst/>
          </a:prstGeom>
        </p:spPr>
      </p:pic>
      <p:pic>
        <p:nvPicPr>
          <p:cNvPr id="18" name="Picture 17" descr="A picture containing text, clipart&#10;&#10;Description automatically generated">
            <a:hlinkClick r:id="rId14" action="ppaction://hlinksldjump"/>
            <a:extLst>
              <a:ext uri="{FF2B5EF4-FFF2-40B4-BE49-F238E27FC236}">
                <a16:creationId xmlns:a16="http://schemas.microsoft.com/office/drawing/2014/main" id="{E7A2E581-8169-4A0F-8128-EF7861EA688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6"/>
              </a:ext>
            </a:extLst>
          </a:blip>
          <a:stretch>
            <a:fillRect/>
          </a:stretch>
        </p:blipFill>
        <p:spPr>
          <a:xfrm>
            <a:off x="10701336" y="6010575"/>
            <a:ext cx="838200" cy="78581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621B7CF-00F1-459A-8C4B-152CDFBFC278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98" t="35332" r="2110" b="35877"/>
          <a:stretch/>
        </p:blipFill>
        <p:spPr>
          <a:xfrm>
            <a:off x="3163152" y="4386650"/>
            <a:ext cx="2106114" cy="2179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Subtitle 2">
            <a:extLst>
              <a:ext uri="{FF2B5EF4-FFF2-40B4-BE49-F238E27FC236}">
                <a16:creationId xmlns:a16="http://schemas.microsoft.com/office/drawing/2014/main" id="{0277CD5A-DA09-4239-B4E9-C9AE6DB04B5E}"/>
              </a:ext>
            </a:extLst>
          </p:cNvPr>
          <p:cNvSpPr txBox="1">
            <a:spLocks/>
          </p:cNvSpPr>
          <p:nvPr/>
        </p:nvSpPr>
        <p:spPr>
          <a:xfrm>
            <a:off x="5635795" y="886886"/>
            <a:ext cx="4254730" cy="88617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60000"/>
              </a:lnSpc>
              <a:buNone/>
            </a:pPr>
            <a:r>
              <a:rPr lang="ar-BH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 Qalam Kolkatta Quranic font" panose="02000506000000020003" pitchFamily="2" charset="-78"/>
                <a:cs typeface="(AH) Manal Black" pitchFamily="2" charset="-78"/>
              </a:rPr>
              <a:t>اخْتر الإجابة التَّي تُناسِب الصُّورة.</a:t>
            </a:r>
            <a:endParaRPr lang="en-US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 Qalam Kolkatta Quranic font" panose="02000506000000020003" pitchFamily="2" charset="-78"/>
              <a:cs typeface="(AH) Manal Black" pitchFamily="2" charset="-7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746A966-D436-4564-B676-C7D68B1A2840}"/>
              </a:ext>
            </a:extLst>
          </p:cNvPr>
          <p:cNvSpPr/>
          <p:nvPr/>
        </p:nvSpPr>
        <p:spPr>
          <a:xfrm>
            <a:off x="4680091" y="6361601"/>
            <a:ext cx="6644925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BH" sz="2000" dirty="0">
                <a:solidFill>
                  <a:srgbClr val="FF0000"/>
                </a:solidFill>
                <a:latin typeface="Tw Cen MT" panose="020B0602020104020603" pitchFamily="34" charset="0"/>
                <a:cs typeface="(AH) Manal Black" pitchFamily="2" charset="-78"/>
              </a:rPr>
              <a:t>*</a:t>
            </a:r>
            <a:r>
              <a:rPr lang="ar-AE" sz="1600" dirty="0"/>
              <a:t> </a:t>
            </a:r>
            <a:r>
              <a:rPr lang="ar-BH" sz="1600" u="sng" dirty="0">
                <a:cs typeface="(AH) Manal Black" pitchFamily="2" charset="-78"/>
              </a:rPr>
              <a:t>يُحاكي المُتَعَلِّمُ جُمْلَةً فِعْلِيَّةً بَسيطَةً تَتَضَمَّنُ ظَرْفَ الْمَكانِ </a:t>
            </a:r>
            <a:r>
              <a:rPr lang="ar-BH" sz="1600" u="sng" dirty="0">
                <a:solidFill>
                  <a:srgbClr val="C00000"/>
                </a:solidFill>
                <a:cs typeface="(AH) Manal Black" pitchFamily="2" charset="-78"/>
              </a:rPr>
              <a:t>(خَلْفَ، أَمامَ، فَوْقَ، تَحْتَ، أَعْلى، أَسْفَلَ)</a:t>
            </a:r>
            <a:r>
              <a:rPr lang="ar-BH" sz="1600" u="sng" dirty="0">
                <a:cs typeface="(AH) Manal Black" pitchFamily="2" charset="-78"/>
              </a:rPr>
              <a:t>.</a:t>
            </a:r>
          </a:p>
          <a:p>
            <a:pPr algn="r" rtl="1"/>
            <a:endParaRPr lang="ar-BH" sz="1600" u="sng" dirty="0">
              <a:solidFill>
                <a:srgbClr val="C00000"/>
              </a:solidFill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8787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8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34" presetClass="emph" presetSubtype="0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1.11022E-16 L 2.70833E-6 -0.07222 " pathEditMode="relative" rAng="0" ptsTypes="AA">
                                      <p:cBhvr>
                                        <p:cTn id="1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400"/>
                            </p:stCondLst>
                            <p:childTnLst>
                              <p:par>
                                <p:cTn id="21" presetID="34" presetClass="emph" presetSubtype="0" fill="remove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1.11022E-16 L 2.70833E-6 -0.07222 " pathEditMode="relative" rAng="0" ptsTypes="AA">
                                      <p:cBhvr>
                                        <p:cTn id="2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1.11022E-16 L 2.70833E-6 -0.07222 " pathEditMode="relative" rAng="0" ptsTypes="AA">
                                      <p:cBhvr>
                                        <p:cTn id="3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400"/>
                            </p:stCondLst>
                            <p:childTnLst>
                              <p:par>
                                <p:cTn id="40" presetID="34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1.11022E-16 L 2.70833E-6 -0.07222 " pathEditMode="relative" rAng="0" ptsTypes="AA">
                                      <p:cBhvr>
                                        <p:cTn id="4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4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0" grpId="0" build="p"/>
      <p:bldP spid="21" grpId="0" build="allAtOnce"/>
      <p:bldP spid="21" grpId="1" build="allAtOnce"/>
      <p:bldP spid="21" grpId="2" build="allAtOnce"/>
      <p:bldP spid="21" grpId="3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E0D05C88-8D74-46BC-B6A6-3FE8C2B983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B89865B-2310-49D3-B390-D3C4EC68E01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9697" b="85455" l="4206" r="23142">
                        <a14:foregroundMark x1="5297" y1="24697" x2="5297" y2="79697"/>
                        <a14:foregroundMark x1="4569" y1="24470" x2="5115" y2="35076"/>
                        <a14:foregroundMark x1="5115" y1="35076" x2="4933" y2="49924"/>
                        <a14:foregroundMark x1="8479" y1="20152" x2="13730" y2="20455"/>
                        <a14:foregroundMark x1="13730" y1="20455" x2="17027" y2="19697"/>
                        <a14:foregroundMark x1="17027" y1="19697" x2="18663" y2="19773"/>
                        <a14:foregroundMark x1="18663" y1="19773" x2="20391" y2="19697"/>
                        <a14:foregroundMark x1="20391" y1="19697" x2="20868" y2="19697"/>
                        <a14:foregroundMark x1="19777" y1="22879" x2="18936" y2="85227"/>
                        <a14:foregroundMark x1="9343" y1="81818" x2="17390" y2="82803"/>
                        <a14:foregroundMark x1="7524" y1="85152" x2="10843" y2="85455"/>
                        <a14:foregroundMark x1="10843" y1="85455" x2="17822" y2="84167"/>
                        <a14:foregroundMark x1="17822" y1="84167" x2="21891" y2="84470"/>
                        <a14:foregroundMark x1="10889" y1="80758" x2="16095" y2="81061"/>
                        <a14:foregroundMark x1="19414" y1="81515" x2="20868" y2="82273"/>
                        <a14:foregroundMark x1="21914" y1="84394" x2="23187" y2="84773"/>
                        <a14:foregroundMark x1="10048" y1="81591" x2="10593" y2="80379"/>
                        <a14:foregroundMark x1="9411" y1="81515" x2="10457" y2="81742"/>
                        <a14:foregroundMark x1="4637" y1="47727" x2="4933" y2="67045"/>
                        <a14:foregroundMark x1="4206" y1="24318" x2="4615" y2="48258"/>
                        <a14:foregroundMark x1="10048" y1="23864" x2="15163" y2="22348"/>
                        <a14:foregroundMark x1="15163" y1="22348" x2="19368" y2="23258"/>
                        <a14:foregroundMark x1="19004" y1="26288" x2="18481" y2="80379"/>
                        <a14:foregroundMark x1="6933" y1="85227" x2="7593" y2="852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82" t="14733" r="75944" b="11076"/>
          <a:stretch/>
        </p:blipFill>
        <p:spPr>
          <a:xfrm>
            <a:off x="733425" y="159233"/>
            <a:ext cx="6343651" cy="68310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9FF7E4-597D-4A69-8EBF-EA8907DAB4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0801349" y="466725"/>
            <a:ext cx="1476375" cy="178279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44462DF-D1C0-493A-8566-4B5EEA79B935}"/>
              </a:ext>
            </a:extLst>
          </p:cNvPr>
          <p:cNvSpPr/>
          <p:nvPr/>
        </p:nvSpPr>
        <p:spPr>
          <a:xfrm>
            <a:off x="5942748" y="4800859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/>
              <a:t>الْوَلَدُ يَقِفُ </a:t>
            </a:r>
            <a:r>
              <a:rPr lang="ar-BH" dirty="0">
                <a:solidFill>
                  <a:srgbClr val="C00000"/>
                </a:solidFill>
              </a:rPr>
              <a:t>تَحْتَ</a:t>
            </a:r>
            <a:r>
              <a:rPr lang="ar-BH" dirty="0"/>
              <a:t> سور الْحَديقة</a:t>
            </a:r>
            <a:endParaRPr lang="en-GB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56CECF5-EDB4-468F-871A-B038B4B5C7C4}"/>
              </a:ext>
            </a:extLst>
          </p:cNvPr>
          <p:cNvSpPr/>
          <p:nvPr/>
        </p:nvSpPr>
        <p:spPr>
          <a:xfrm>
            <a:off x="5900465" y="3111397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/>
              <a:t>الْوَلَدُ يَقِفُ </a:t>
            </a:r>
            <a:r>
              <a:rPr lang="ar-BH" dirty="0">
                <a:solidFill>
                  <a:srgbClr val="C00000"/>
                </a:solidFill>
              </a:rPr>
              <a:t>خَلْفَ</a:t>
            </a:r>
            <a:r>
              <a:rPr lang="ar-BH" dirty="0"/>
              <a:t> سور الْحَديقة</a:t>
            </a:r>
            <a:endParaRPr lang="en-GB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01979AF-6D52-4A0A-8BE5-F8987B602CBF}"/>
              </a:ext>
            </a:extLst>
          </p:cNvPr>
          <p:cNvSpPr/>
          <p:nvPr/>
        </p:nvSpPr>
        <p:spPr>
          <a:xfrm>
            <a:off x="5900465" y="3954227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/>
              <a:t>الْوَلَدُ يَقِفُ </a:t>
            </a:r>
            <a:r>
              <a:rPr lang="ar-BH" dirty="0">
                <a:solidFill>
                  <a:srgbClr val="C00000"/>
                </a:solidFill>
              </a:rPr>
              <a:t>فَوق</a:t>
            </a:r>
            <a:r>
              <a:rPr lang="ar-BH" dirty="0"/>
              <a:t> سور الْحَديقة</a:t>
            </a:r>
            <a:endParaRPr lang="en-GB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9B6D6F2-0025-404E-9B84-9A95AD9DBF73}"/>
              </a:ext>
            </a:extLst>
          </p:cNvPr>
          <p:cNvSpPr/>
          <p:nvPr/>
        </p:nvSpPr>
        <p:spPr>
          <a:xfrm>
            <a:off x="5921092" y="2220001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/>
              <a:t>الْوَلَدُ يَقِفُ </a:t>
            </a:r>
            <a:r>
              <a:rPr lang="ar-BH" dirty="0">
                <a:solidFill>
                  <a:srgbClr val="C00000"/>
                </a:solidFill>
              </a:rPr>
              <a:t>أَمام</a:t>
            </a:r>
            <a:r>
              <a:rPr lang="ar-BH" dirty="0"/>
              <a:t> سور الْحَديقة</a:t>
            </a:r>
            <a:endParaRPr lang="en-GB" dirty="0"/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BCF4EDAD-EF1A-4BE5-8DAA-67E8646F74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 flipH="1">
            <a:off x="10937737" y="4800859"/>
            <a:ext cx="721714" cy="721714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E304A1D9-EE02-4BC1-8B78-1B7C374D9F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 flipH="1">
            <a:off x="10895454" y="3111397"/>
            <a:ext cx="721714" cy="721714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D94D4549-61A9-4EE2-A506-F156A92FE7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 flipH="1">
            <a:off x="10895454" y="3990840"/>
            <a:ext cx="721714" cy="721714"/>
          </a:xfrm>
          <a:prstGeom prst="rect">
            <a:avLst/>
          </a:prstGeom>
        </p:spPr>
      </p:pic>
      <p:pic>
        <p:nvPicPr>
          <p:cNvPr id="14" name="Picture 13" descr="A green rectang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1C845325-0378-4977-84E6-59E7F7093DD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10939620" y="2167133"/>
            <a:ext cx="741487" cy="721714"/>
          </a:xfrm>
          <a:prstGeom prst="rect">
            <a:avLst/>
          </a:prstGeom>
        </p:spPr>
      </p:pic>
      <p:pic>
        <p:nvPicPr>
          <p:cNvPr id="16" name="Picture 15" descr="Angel O Fox">
            <a:extLst>
              <a:ext uri="{FF2B5EF4-FFF2-40B4-BE49-F238E27FC236}">
                <a16:creationId xmlns:a16="http://schemas.microsoft.com/office/drawing/2014/main" id="{F9A00BE6-40D1-4D21-8106-6E5C1BFE136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070" y="205467"/>
            <a:ext cx="2156251" cy="2156251"/>
          </a:xfrm>
          <a:prstGeom prst="rect">
            <a:avLst/>
          </a:prstGeom>
        </p:spPr>
      </p:pic>
      <p:pic>
        <p:nvPicPr>
          <p:cNvPr id="17" name="Picture 16" descr="A picture containing text, clipart&#10;&#10;Description automatically generated">
            <a:hlinkClick r:id="rId14" action="ppaction://hlinksldjump"/>
            <a:extLst>
              <a:ext uri="{FF2B5EF4-FFF2-40B4-BE49-F238E27FC236}">
                <a16:creationId xmlns:a16="http://schemas.microsoft.com/office/drawing/2014/main" id="{4569D509-3A64-476C-97B8-FD3D8E2AC32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6"/>
              </a:ext>
            </a:extLst>
          </a:blip>
          <a:stretch>
            <a:fillRect/>
          </a:stretch>
        </p:blipFill>
        <p:spPr>
          <a:xfrm>
            <a:off x="10879494" y="5998946"/>
            <a:ext cx="838200" cy="7858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2931C0D-15B9-45D2-98D9-B93397550C91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45" t="38772" r="47969" b="36648"/>
          <a:stretch/>
        </p:blipFill>
        <p:spPr>
          <a:xfrm>
            <a:off x="3247692" y="3833111"/>
            <a:ext cx="2077941" cy="2380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Subtitle 2">
            <a:extLst>
              <a:ext uri="{FF2B5EF4-FFF2-40B4-BE49-F238E27FC236}">
                <a16:creationId xmlns:a16="http://schemas.microsoft.com/office/drawing/2014/main" id="{19F62B1F-40CC-4BBA-ADC3-4C6B29B3B3F7}"/>
              </a:ext>
            </a:extLst>
          </p:cNvPr>
          <p:cNvSpPr txBox="1">
            <a:spLocks/>
          </p:cNvSpPr>
          <p:nvPr/>
        </p:nvSpPr>
        <p:spPr>
          <a:xfrm>
            <a:off x="5723940" y="1196396"/>
            <a:ext cx="4254730" cy="88617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60000"/>
              </a:lnSpc>
              <a:buNone/>
            </a:pPr>
            <a:r>
              <a:rPr lang="ar-BH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 Qalam Kolkatta Quranic font" panose="02000506000000020003" pitchFamily="2" charset="-78"/>
                <a:cs typeface="(AH) Manal Black" pitchFamily="2" charset="-78"/>
              </a:rPr>
              <a:t>اخْتر الإجابة التَّي تُناسِب الصُّورة.</a:t>
            </a:r>
            <a:endParaRPr lang="en-US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 Qalam Kolkatta Quranic font" panose="02000506000000020003" pitchFamily="2" charset="-78"/>
              <a:cs typeface="(AH) Manal Black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B5C462-5C3B-4663-AC89-8E2A4C86EC53}"/>
              </a:ext>
            </a:extLst>
          </p:cNvPr>
          <p:cNvSpPr/>
          <p:nvPr/>
        </p:nvSpPr>
        <p:spPr>
          <a:xfrm>
            <a:off x="4724396" y="6371383"/>
            <a:ext cx="6644925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BH" sz="2000" dirty="0">
                <a:solidFill>
                  <a:srgbClr val="FF0000"/>
                </a:solidFill>
                <a:latin typeface="Tw Cen MT" panose="020B0602020104020603" pitchFamily="34" charset="0"/>
                <a:cs typeface="(AH) Manal Black" pitchFamily="2" charset="-78"/>
              </a:rPr>
              <a:t>*</a:t>
            </a:r>
            <a:r>
              <a:rPr lang="ar-AE" sz="1600" dirty="0"/>
              <a:t> </a:t>
            </a:r>
            <a:r>
              <a:rPr lang="ar-BH" sz="1600" u="sng" dirty="0">
                <a:cs typeface="(AH) Manal Black" pitchFamily="2" charset="-78"/>
              </a:rPr>
              <a:t>يُحاكي المُتَعَلِّمُ جُمْلَةً فِعْلِيَّةً بَسيطَةً تَتَضَمَّنُ ظَرْفَ الْمَكانِ </a:t>
            </a:r>
            <a:r>
              <a:rPr lang="ar-BH" sz="1600" u="sng" dirty="0">
                <a:solidFill>
                  <a:srgbClr val="C00000"/>
                </a:solidFill>
                <a:cs typeface="(AH) Manal Black" pitchFamily="2" charset="-78"/>
              </a:rPr>
              <a:t>(خَلْفَ، أَمامَ، فَوْقَ، تَحْتَ، أَعْلى، أَسْفَلَ)</a:t>
            </a:r>
            <a:r>
              <a:rPr lang="ar-BH" sz="1600" u="sng" dirty="0">
                <a:cs typeface="(AH) Manal Black" pitchFamily="2" charset="-78"/>
              </a:rPr>
              <a:t>.</a:t>
            </a:r>
          </a:p>
          <a:p>
            <a:pPr algn="r" rtl="1"/>
            <a:endParaRPr lang="ar-BH" sz="1600" u="sng" dirty="0">
              <a:solidFill>
                <a:srgbClr val="C00000"/>
              </a:solidFill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949050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4" presetClass="emph" presetSubtype="0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1.11022E-16 L 2.70833E-6 -0.07222 " pathEditMode="relative" rAng="0" ptsTypes="AA">
                                      <p:cBhvr>
                                        <p:cTn id="1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400"/>
                            </p:stCondLst>
                            <p:childTnLst>
                              <p:par>
                                <p:cTn id="23" presetID="34" presetClass="emph" presetSubtype="0" fill="remove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1.11022E-16 L 2.70833E-6 -0.07222 " pathEditMode="relative" rAng="0" ptsTypes="AA">
                                      <p:cBhvr>
                                        <p:cTn id="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1.11022E-16 L 2.70833E-6 -0.07222 " pathEditMode="relative" rAng="0" ptsTypes="AA">
                                      <p:cBhvr>
                                        <p:cTn id="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400"/>
                            </p:stCondLst>
                            <p:childTnLst>
                              <p:par>
                                <p:cTn id="42" presetID="34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0833E-6 1.11022E-16 L 2.70833E-6 -0.07222 " pathEditMode="relative" rAng="0" ptsTypes="AA">
                                      <p:cBhvr>
                                        <p:cTn id="4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4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8000"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19" grpId="0" build="p"/>
      <p:bldP spid="20" grpId="0" build="allAtOnce"/>
      <p:bldP spid="20" grpId="1" build="allAtOnce"/>
      <p:bldP spid="20" grpId="2" build="allAtOnce"/>
      <p:bldP spid="20" grpId="3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3C7E42FF-FBCB-463C-92A9-4A3BA7CA10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row of red doors&#10;&#10;Description automatically generated with medium confidence">
            <a:extLst>
              <a:ext uri="{FF2B5EF4-FFF2-40B4-BE49-F238E27FC236}">
                <a16:creationId xmlns:a16="http://schemas.microsoft.com/office/drawing/2014/main" id="{C4F28628-E3CD-44F8-99EC-6B1EE73EF14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470" b="91591" l="58036" r="75153">
                        <a14:foregroundMark x1="62628" y1="41591" x2="62651" y2="27727"/>
                        <a14:foregroundMark x1="62651" y1="27727" x2="63855" y2="22348"/>
                        <a14:foregroundMark x1="63855" y1="22348" x2="67743" y2="16515"/>
                        <a14:foregroundMark x1="67743" y1="16515" x2="69720" y2="17045"/>
                        <a14:foregroundMark x1="69720" y1="17045" x2="72539" y2="25455"/>
                        <a14:foregroundMark x1="72539" y1="25455" x2="73517" y2="37348"/>
                        <a14:foregroundMark x1="62628" y1="23333" x2="63878" y2="18409"/>
                        <a14:foregroundMark x1="63878" y1="18409" x2="67311" y2="13788"/>
                        <a14:foregroundMark x1="67311" y1="13788" x2="69425" y2="13333"/>
                        <a14:foregroundMark x1="69425" y1="13333" x2="71380" y2="14545"/>
                        <a14:foregroundMark x1="71380" y1="14545" x2="73039" y2="18106"/>
                        <a14:foregroundMark x1="73039" y1="18106" x2="74358" y2="30227"/>
                        <a14:foregroundMark x1="74358" y1="30227" x2="74449" y2="43182"/>
                        <a14:foregroundMark x1="67015" y1="12424" x2="70084" y2="12424"/>
                        <a14:foregroundMark x1="67402" y1="9470" x2="69311" y2="9470"/>
                        <a14:foregroundMark x1="75540" y1="35909" x2="73971" y2="67348"/>
                        <a14:foregroundMark x1="73971" y1="67348" x2="73971" y2="90455"/>
                        <a14:foregroundMark x1="58513" y1="39015" x2="58968" y2="80909"/>
                        <a14:foregroundMark x1="75176" y1="91591" x2="72085" y2="91136"/>
                        <a14:foregroundMark x1="58036" y1="38485" x2="59013" y2="904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992" t="6885" r="23854" b="6745"/>
          <a:stretch/>
        </p:blipFill>
        <p:spPr>
          <a:xfrm>
            <a:off x="447674" y="0"/>
            <a:ext cx="5005117" cy="67722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522831-53AE-4971-BE50-9170692496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0801349" y="485775"/>
            <a:ext cx="1476375" cy="1782792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D66D41F-73E7-4E30-A72B-AA2CADE6A307}"/>
              </a:ext>
            </a:extLst>
          </p:cNvPr>
          <p:cNvSpPr/>
          <p:nvPr/>
        </p:nvSpPr>
        <p:spPr>
          <a:xfrm>
            <a:off x="5900465" y="2268567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/>
              <a:t>أذهب للنوم باكِرًا </a:t>
            </a:r>
            <a:r>
              <a:rPr lang="ar-BH" dirty="0">
                <a:solidFill>
                  <a:srgbClr val="C00000"/>
                </a:solidFill>
              </a:rPr>
              <a:t>ظُهرًا.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22C628A-963F-4401-8BBB-D51CFDAE71C4}"/>
              </a:ext>
            </a:extLst>
          </p:cNvPr>
          <p:cNvSpPr/>
          <p:nvPr/>
        </p:nvSpPr>
        <p:spPr>
          <a:xfrm>
            <a:off x="5900465" y="3111397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/>
              <a:t>أذهب للنوم باكِرًا </a:t>
            </a:r>
            <a:r>
              <a:rPr lang="ar-BH" dirty="0">
                <a:solidFill>
                  <a:srgbClr val="C00000"/>
                </a:solidFill>
              </a:rPr>
              <a:t>نَهارًا.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47991CD-C8CB-4756-A98A-22B64C6A33D8}"/>
              </a:ext>
            </a:extLst>
          </p:cNvPr>
          <p:cNvSpPr/>
          <p:nvPr/>
        </p:nvSpPr>
        <p:spPr>
          <a:xfrm>
            <a:off x="5900465" y="3954227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/>
              <a:t>أذهب للنوم باكِرًا </a:t>
            </a:r>
            <a:r>
              <a:rPr lang="ar-BH" dirty="0">
                <a:solidFill>
                  <a:srgbClr val="C00000"/>
                </a:solidFill>
              </a:rPr>
              <a:t>عَصْرًا.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D3FE71F-DCB2-4A35-B5BD-1527A3EF3983}"/>
              </a:ext>
            </a:extLst>
          </p:cNvPr>
          <p:cNvSpPr/>
          <p:nvPr/>
        </p:nvSpPr>
        <p:spPr>
          <a:xfrm>
            <a:off x="5900465" y="4825941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/>
              <a:t>أذهب للنوم </a:t>
            </a:r>
            <a:r>
              <a:rPr lang="ar-BH" dirty="0">
                <a:solidFill>
                  <a:srgbClr val="C00000"/>
                </a:solidFill>
              </a:rPr>
              <a:t>لَيْلًا.</a:t>
            </a:r>
            <a:endParaRPr lang="en-GB" dirty="0">
              <a:solidFill>
                <a:srgbClr val="C00000"/>
              </a:solidFill>
            </a:endParaRPr>
          </a:p>
        </p:txBody>
      </p:sp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CF7B7AAF-3A06-485D-9FFA-948C3D9301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 flipH="1">
            <a:off x="10895454" y="2268567"/>
            <a:ext cx="721714" cy="721714"/>
          </a:xfrm>
          <a:prstGeom prst="rect">
            <a:avLst/>
          </a:prstGeom>
        </p:spPr>
      </p:pic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id="{2CCD59C8-E086-466E-BD97-51B1C5D72C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 flipH="1">
            <a:off x="10895454" y="3111397"/>
            <a:ext cx="721714" cy="721714"/>
          </a:xfrm>
          <a:prstGeom prst="rect">
            <a:avLst/>
          </a:prstGeom>
        </p:spPr>
      </p:pic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D6F5F3C8-9F75-48D7-A987-A54993EC5E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 flipH="1">
            <a:off x="10895454" y="3990840"/>
            <a:ext cx="721714" cy="721714"/>
          </a:xfrm>
          <a:prstGeom prst="rect">
            <a:avLst/>
          </a:prstGeom>
        </p:spPr>
      </p:pic>
      <p:pic>
        <p:nvPicPr>
          <p:cNvPr id="28" name="Picture 27" descr="A green rectang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F678BB45-2CD9-492E-A4DF-FE18A84565D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10918993" y="4773073"/>
            <a:ext cx="741487" cy="721714"/>
          </a:xfrm>
          <a:prstGeom prst="rect">
            <a:avLst/>
          </a:prstGeom>
        </p:spPr>
      </p:pic>
      <p:pic>
        <p:nvPicPr>
          <p:cNvPr id="31" name="Picture 30" descr="Don't Know O Fox">
            <a:extLst>
              <a:ext uri="{FF2B5EF4-FFF2-40B4-BE49-F238E27FC236}">
                <a16:creationId xmlns:a16="http://schemas.microsoft.com/office/drawing/2014/main" id="{E30E1405-9307-4BF9-800B-BF9E0494BA5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633" y="184709"/>
            <a:ext cx="2079753" cy="2079753"/>
          </a:xfrm>
          <a:prstGeom prst="rect">
            <a:avLst/>
          </a:prstGeom>
        </p:spPr>
      </p:pic>
      <p:pic>
        <p:nvPicPr>
          <p:cNvPr id="35" name="Picture 34" descr="A picture containing text, clipart&#10;&#10;Description automatically generated">
            <a:hlinkClick r:id="rId14" action="ppaction://hlinksldjump"/>
            <a:extLst>
              <a:ext uri="{FF2B5EF4-FFF2-40B4-BE49-F238E27FC236}">
                <a16:creationId xmlns:a16="http://schemas.microsoft.com/office/drawing/2014/main" id="{680FA9B3-E3CD-4BDE-8A00-456A05B2C29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6"/>
              </a:ext>
            </a:extLst>
          </a:blip>
          <a:stretch>
            <a:fillRect/>
          </a:stretch>
        </p:blipFill>
        <p:spPr>
          <a:xfrm>
            <a:off x="10906126" y="5957887"/>
            <a:ext cx="838200" cy="785813"/>
          </a:xfrm>
          <a:prstGeom prst="rect">
            <a:avLst/>
          </a:prstGeom>
        </p:spPr>
      </p:pic>
      <p:pic>
        <p:nvPicPr>
          <p:cNvPr id="16" name="Picture 1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9E7DCD9-7228-439F-BB07-43A1ECD8E63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09" y="485775"/>
            <a:ext cx="1409611" cy="9473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901512B-C444-4331-9228-46DD6312B008}"/>
              </a:ext>
            </a:extLst>
          </p:cNvPr>
          <p:cNvSpPr/>
          <p:nvPr/>
        </p:nvSpPr>
        <p:spPr>
          <a:xfrm>
            <a:off x="447674" y="959447"/>
            <a:ext cx="10550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80128" rtl="1"/>
            <a:r>
              <a:rPr lang="ar-BH" sz="2800" dirty="0">
                <a:solidFill>
                  <a:schemeClr val="bg1"/>
                </a:solidFill>
                <a:cs typeface="(AH) Manal Black" pitchFamily="2" charset="-78"/>
              </a:rPr>
              <a:t>الأنشطة</a:t>
            </a:r>
            <a:endParaRPr lang="en-US" sz="2800" dirty="0">
              <a:solidFill>
                <a:schemeClr val="bg1"/>
              </a:solidFill>
              <a:cs typeface="(AH) Manal Black" pitchFamily="2" charset="-78"/>
            </a:endParaRPr>
          </a:p>
        </p:txBody>
      </p:sp>
      <p:pic>
        <p:nvPicPr>
          <p:cNvPr id="9" name="Picture 8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42237AA8-FBEC-481E-A85A-2C0726B6D7FD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6" t="19106" r="27421" b="19879"/>
          <a:stretch/>
        </p:blipFill>
        <p:spPr>
          <a:xfrm>
            <a:off x="2370666" y="3833111"/>
            <a:ext cx="2336801" cy="2777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E8D51518-D6A0-4BB7-B378-725CA0B12385}"/>
              </a:ext>
            </a:extLst>
          </p:cNvPr>
          <p:cNvSpPr txBox="1">
            <a:spLocks/>
          </p:cNvSpPr>
          <p:nvPr/>
        </p:nvSpPr>
        <p:spPr>
          <a:xfrm>
            <a:off x="6651396" y="1010207"/>
            <a:ext cx="4254730" cy="88617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60000"/>
              </a:lnSpc>
              <a:buNone/>
            </a:pPr>
            <a:r>
              <a:rPr lang="ar-BH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 Qalam Kolkatta Quranic font" panose="02000506000000020003" pitchFamily="2" charset="-78"/>
                <a:cs typeface="(AH) Manal Black" pitchFamily="2" charset="-78"/>
              </a:rPr>
              <a:t>اخْتر الإجابة التَّي تُناسِب الصُّورة.</a:t>
            </a:r>
            <a:endParaRPr lang="en-US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 Qalam Kolkatta Quranic font" panose="02000506000000020003" pitchFamily="2" charset="-78"/>
              <a:cs typeface="(AH) Manal Black" pitchFamily="2" charset="-7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82F0235-561F-4779-89B4-391962D1608D}"/>
              </a:ext>
            </a:extLst>
          </p:cNvPr>
          <p:cNvSpPr/>
          <p:nvPr/>
        </p:nvSpPr>
        <p:spPr>
          <a:xfrm>
            <a:off x="5452791" y="6410533"/>
            <a:ext cx="50967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BH" sz="2000" dirty="0">
                <a:solidFill>
                  <a:srgbClr val="FF0000"/>
                </a:solidFill>
                <a:latin typeface="Tw Cen MT" panose="020B0602020104020603" pitchFamily="34" charset="0"/>
                <a:cs typeface="(AH) Manal Black" pitchFamily="2" charset="-78"/>
              </a:rPr>
              <a:t>*</a:t>
            </a:r>
            <a:r>
              <a:rPr lang="ar-AE" sz="1600" dirty="0"/>
              <a:t> </a:t>
            </a:r>
            <a:r>
              <a:rPr lang="ar-BH" sz="1600" u="sng" dirty="0">
                <a:cs typeface="(AH) Manal Black" pitchFamily="2" charset="-78"/>
              </a:rPr>
              <a:t>يُحاكي المُتَعَلِّمُ جُمْلَةً فِعْلِيَّةً بَسيطَةً تَتَضَمَّنُ ظَرْفَ الزَّمانِ </a:t>
            </a:r>
            <a:r>
              <a:rPr lang="ar-BH" sz="1600" u="sng" dirty="0">
                <a:solidFill>
                  <a:srgbClr val="C00000"/>
                </a:solidFill>
                <a:cs typeface="(AH) Manal Black" pitchFamily="2" charset="-78"/>
              </a:rPr>
              <a:t>(صَباحًا، عَصْرًا، مَساءً..)</a:t>
            </a:r>
          </a:p>
        </p:txBody>
      </p:sp>
    </p:spTree>
    <p:extLst>
      <p:ext uri="{BB962C8B-B14F-4D97-AF65-F5344CB8AC3E}">
        <p14:creationId xmlns:p14="http://schemas.microsoft.com/office/powerpoint/2010/main" val="5160468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4" presetClass="emph" presetSubtype="0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1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400"/>
                            </p:stCondLst>
                            <p:childTnLst>
                              <p:par>
                                <p:cTn id="23" presetID="34" presetClass="emph" presetSubtype="0" fill="remove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400"/>
                            </p:stCondLst>
                            <p:childTnLst>
                              <p:par>
                                <p:cTn id="42" presetID="34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2.59259E-6 L -8.33333E-7 -0.07222 " pathEditMode="relative" rAng="0" ptsTypes="AA">
                                      <p:cBhvr>
                                        <p:cTn id="4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4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8000"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2" grpId="0" animBg="1"/>
      <p:bldP spid="23" grpId="0" build="p"/>
      <p:bldP spid="24" grpId="0" build="allAtOnce"/>
      <p:bldP spid="24" grpId="1" build="allAtOnce"/>
      <p:bldP spid="24" grpId="2" build="allAtOnce"/>
      <p:bldP spid="24" grpId="3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7B05F4F-504F-4557-BAD4-FABE2B185B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row of doors&#10;&#10;Description automatically generated with low confidence">
            <a:extLst>
              <a:ext uri="{FF2B5EF4-FFF2-40B4-BE49-F238E27FC236}">
                <a16:creationId xmlns:a16="http://schemas.microsoft.com/office/drawing/2014/main" id="{67FB2659-8B2B-485A-9AB5-CD26F029517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844" b="91452" l="77234" r="96372">
                        <a14:foregroundMark x1="96054" y1="28077" x2="95510" y2="41636"/>
                        <a14:foregroundMark x1="95488" y1="89094" x2="91406" y2="89094"/>
                        <a14:foregroundMark x1="91406" y1="89094" x2="81814" y2="86220"/>
                        <a14:foregroundMark x1="81814" y1="86220" x2="78571" y2="86220"/>
                        <a14:foregroundMark x1="95442" y1="90862" x2="93469" y2="90789"/>
                        <a14:foregroundMark x1="93469" y1="90789" x2="91701" y2="88873"/>
                        <a14:foregroundMark x1="91701" y1="88873" x2="89841" y2="88578"/>
                        <a14:foregroundMark x1="89841" y1="88578" x2="88980" y2="89315"/>
                        <a14:foregroundMark x1="91587" y1="21518" x2="87166" y2="21813"/>
                        <a14:foregroundMark x1="87166" y1="21813" x2="82109" y2="21297"/>
                        <a14:foregroundMark x1="82109" y1="21297" x2="77528" y2="21371"/>
                        <a14:foregroundMark x1="78390" y1="29256" x2="79229" y2="90715"/>
                        <a14:foregroundMark x1="89456" y1="91894" x2="85760" y2="90567"/>
                        <a14:foregroundMark x1="85760" y1="90567" x2="79388" y2="91378"/>
                        <a14:foregroundMark x1="92449" y1="14812" x2="86621" y2="16433"/>
                        <a14:foregroundMark x1="86621" y1="16433" x2="84626" y2="16360"/>
                        <a14:foregroundMark x1="84626" y1="16360" x2="78866" y2="16360"/>
                        <a14:foregroundMark x1="78866" y1="16360" x2="77256" y2="15844"/>
                        <a14:foregroundMark x1="92766" y1="75166" x2="90227" y2="75166"/>
                        <a14:foregroundMark x1="95057" y1="57259" x2="95125" y2="65586"/>
                        <a14:foregroundMark x1="96372" y1="28224" x2="96100" y2="41120"/>
                        <a14:foregroundMark x1="95782" y1="59543" x2="95873" y2="66102"/>
                        <a14:foregroundMark x1="95329" y1="59690" x2="95329" y2="62786"/>
                        <a14:foregroundMark x1="92880" y1="76934" x2="90272" y2="76934"/>
                        <a14:foregroundMark x1="95601" y1="91452" x2="94830" y2="91378"/>
                        <a14:foregroundMark x1="90431" y1="30214" x2="90068" y2="31098"/>
                        <a14:foregroundMark x1="90159" y1="30214" x2="86349" y2="28077"/>
                        <a14:foregroundMark x1="86349" y1="28077" x2="82676" y2="29550"/>
                        <a14:foregroundMark x1="82676" y1="29550" x2="80726" y2="29477"/>
                        <a14:foregroundMark x1="80726" y1="29477" x2="80476" y2="29477"/>
                        <a14:foregroundMark x1="89116" y1="30361" x2="85329" y2="29698"/>
                        <a14:foregroundMark x1="85329" y1="29698" x2="83469" y2="30508"/>
                        <a14:foregroundMark x1="83469" y1="30508" x2="82472" y2="302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328" t="11412" r="2109" b="5845"/>
          <a:stretch/>
        </p:blipFill>
        <p:spPr>
          <a:xfrm flipH="1">
            <a:off x="619124" y="100254"/>
            <a:ext cx="5637670" cy="66574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F79FE8-5780-404D-82B8-51A291FD28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0801349" y="485775"/>
            <a:ext cx="1476375" cy="1782792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690FA3D-2D1B-488F-A687-FA2989B67B32}"/>
              </a:ext>
            </a:extLst>
          </p:cNvPr>
          <p:cNvSpPr/>
          <p:nvPr/>
        </p:nvSpPr>
        <p:spPr>
          <a:xfrm>
            <a:off x="5900465" y="2268567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/>
              <a:t>يَعْمِلُ ساعي الْبَريد </a:t>
            </a:r>
            <a:r>
              <a:rPr lang="ar-BH" dirty="0">
                <a:solidFill>
                  <a:srgbClr val="C00000"/>
                </a:solidFill>
              </a:rPr>
              <a:t>مَساءً.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F71D91E-59F2-4AAF-B951-3C5CB609E7AA}"/>
              </a:ext>
            </a:extLst>
          </p:cNvPr>
          <p:cNvSpPr/>
          <p:nvPr/>
        </p:nvSpPr>
        <p:spPr>
          <a:xfrm>
            <a:off x="5900465" y="3111397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/>
              <a:t>يَعْمِلُ ساعي الْبَريد </a:t>
            </a:r>
            <a:r>
              <a:rPr lang="ar-BH" dirty="0">
                <a:solidFill>
                  <a:srgbClr val="C00000"/>
                </a:solidFill>
              </a:rPr>
              <a:t>عَصْرًا.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199D083-ABC7-45A0-BAA3-53C9EA304977}"/>
              </a:ext>
            </a:extLst>
          </p:cNvPr>
          <p:cNvSpPr/>
          <p:nvPr/>
        </p:nvSpPr>
        <p:spPr>
          <a:xfrm>
            <a:off x="5900465" y="3954227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/>
              <a:t>يَعْمِلُ ساعي الْبَريد </a:t>
            </a:r>
            <a:r>
              <a:rPr lang="ar-BH" dirty="0">
                <a:solidFill>
                  <a:srgbClr val="C00000"/>
                </a:solidFill>
              </a:rPr>
              <a:t>لَيْلًا.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B60600E-FE65-4514-AD66-85BDA1AD0CF3}"/>
              </a:ext>
            </a:extLst>
          </p:cNvPr>
          <p:cNvSpPr/>
          <p:nvPr/>
        </p:nvSpPr>
        <p:spPr>
          <a:xfrm>
            <a:off x="5900465" y="4825941"/>
            <a:ext cx="4857750" cy="7217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BH" dirty="0"/>
              <a:t>يَعْمِلُ ساعي الْبَريد </a:t>
            </a:r>
            <a:r>
              <a:rPr lang="ar-BH" dirty="0">
                <a:solidFill>
                  <a:srgbClr val="C00000"/>
                </a:solidFill>
              </a:rPr>
              <a:t>صَباحَا.</a:t>
            </a:r>
            <a:endParaRPr lang="en-GB" dirty="0">
              <a:solidFill>
                <a:srgbClr val="C00000"/>
              </a:solidFill>
            </a:endParaRP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30ECA51E-5D1C-474B-A060-F863C84E69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 flipH="1">
            <a:off x="10895454" y="2268567"/>
            <a:ext cx="721714" cy="721714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CCCAE93C-86FC-4F71-8132-93BBF2210A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 flipH="1">
            <a:off x="10895454" y="3111397"/>
            <a:ext cx="721714" cy="721714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748002D8-BDB0-40A4-91F4-6995281259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 flipH="1">
            <a:off x="10895454" y="3990840"/>
            <a:ext cx="721714" cy="721714"/>
          </a:xfrm>
          <a:prstGeom prst="rect">
            <a:avLst/>
          </a:prstGeom>
        </p:spPr>
      </p:pic>
      <p:pic>
        <p:nvPicPr>
          <p:cNvPr id="15" name="Picture 14" descr="A green rectang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4F139977-AF6D-438F-9615-93C7F257D19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10918993" y="4773073"/>
            <a:ext cx="741487" cy="721714"/>
          </a:xfrm>
          <a:prstGeom prst="rect">
            <a:avLst/>
          </a:prstGeom>
        </p:spPr>
      </p:pic>
      <p:pic>
        <p:nvPicPr>
          <p:cNvPr id="3" name="Picture 2" descr="Strong O Fox">
            <a:extLst>
              <a:ext uri="{FF2B5EF4-FFF2-40B4-BE49-F238E27FC236}">
                <a16:creationId xmlns:a16="http://schemas.microsoft.com/office/drawing/2014/main" id="{0671BAD9-C2A3-4013-B4E9-6D5BCCD9290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633" y="0"/>
            <a:ext cx="2695575" cy="2695575"/>
          </a:xfrm>
          <a:prstGeom prst="rect">
            <a:avLst/>
          </a:prstGeom>
        </p:spPr>
      </p:pic>
      <p:pic>
        <p:nvPicPr>
          <p:cNvPr id="18" name="Picture 17" descr="A picture containing text, clipart&#10;&#10;Description automatically generated">
            <a:hlinkClick r:id="rId14" action="ppaction://hlinksldjump"/>
            <a:extLst>
              <a:ext uri="{FF2B5EF4-FFF2-40B4-BE49-F238E27FC236}">
                <a16:creationId xmlns:a16="http://schemas.microsoft.com/office/drawing/2014/main" id="{DDABF218-B4DC-49A5-A402-F6A7C9B1EF0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6"/>
              </a:ext>
            </a:extLst>
          </a:blip>
          <a:stretch>
            <a:fillRect/>
          </a:stretch>
        </p:blipFill>
        <p:spPr>
          <a:xfrm>
            <a:off x="10696573" y="6040138"/>
            <a:ext cx="838200" cy="785813"/>
          </a:xfrm>
          <a:prstGeom prst="rect">
            <a:avLst/>
          </a:prstGeom>
        </p:spPr>
      </p:pic>
      <p:pic>
        <p:nvPicPr>
          <p:cNvPr id="7" name="Picture 6" descr="Graphical user interface&#10;&#10;Description automatically generated">
            <a:extLst>
              <a:ext uri="{FF2B5EF4-FFF2-40B4-BE49-F238E27FC236}">
                <a16:creationId xmlns:a16="http://schemas.microsoft.com/office/drawing/2014/main" id="{8A0DC591-CAF7-4D23-8A5D-69973A225203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81" t="34704" r="8311"/>
          <a:stretch/>
        </p:blipFill>
        <p:spPr>
          <a:xfrm>
            <a:off x="2977978" y="3534039"/>
            <a:ext cx="2347655" cy="2985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Subtitle 2">
            <a:extLst>
              <a:ext uri="{FF2B5EF4-FFF2-40B4-BE49-F238E27FC236}">
                <a16:creationId xmlns:a16="http://schemas.microsoft.com/office/drawing/2014/main" id="{3702098F-BB9C-4A77-A7C2-EFCAE8E57555}"/>
              </a:ext>
            </a:extLst>
          </p:cNvPr>
          <p:cNvSpPr txBox="1">
            <a:spLocks/>
          </p:cNvSpPr>
          <p:nvPr/>
        </p:nvSpPr>
        <p:spPr>
          <a:xfrm>
            <a:off x="7097032" y="168790"/>
            <a:ext cx="4254730" cy="88617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60000"/>
              </a:lnSpc>
              <a:buNone/>
            </a:pPr>
            <a:r>
              <a:rPr lang="ar-BH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 Qalam Kolkatta Quranic font" panose="02000506000000020003" pitchFamily="2" charset="-78"/>
                <a:cs typeface="(AH) Manal Black" pitchFamily="2" charset="-78"/>
              </a:rPr>
              <a:t>اخْتر الإجابة التَّي تُناسِب الصُّورة.</a:t>
            </a:r>
            <a:endParaRPr lang="en-US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 Qalam Kolkatta Quranic font" panose="02000506000000020003" pitchFamily="2" charset="-78"/>
              <a:cs typeface="(AH) Manal Black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075D7D-3E84-4EA2-82BD-FDFAE35A7ABE}"/>
              </a:ext>
            </a:extLst>
          </p:cNvPr>
          <p:cNvSpPr/>
          <p:nvPr/>
        </p:nvSpPr>
        <p:spPr>
          <a:xfrm>
            <a:off x="5704589" y="6320538"/>
            <a:ext cx="50967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BH" sz="2000" dirty="0">
                <a:solidFill>
                  <a:srgbClr val="FF0000"/>
                </a:solidFill>
                <a:latin typeface="Tw Cen MT" panose="020B0602020104020603" pitchFamily="34" charset="0"/>
                <a:cs typeface="(AH) Manal Black" pitchFamily="2" charset="-78"/>
              </a:rPr>
              <a:t>*</a:t>
            </a:r>
            <a:r>
              <a:rPr lang="ar-AE" sz="1600" dirty="0"/>
              <a:t> </a:t>
            </a:r>
            <a:r>
              <a:rPr lang="ar-BH" sz="1600" u="sng" dirty="0">
                <a:cs typeface="(AH) Manal Black" pitchFamily="2" charset="-78"/>
              </a:rPr>
              <a:t>يُحاكي المُتَعَلِّمُ جُمْلَةً فِعْلِيَّةً بَسيطَةً تَتَضَمَّنُ ظَرْفَ الزَّمانِ </a:t>
            </a:r>
            <a:r>
              <a:rPr lang="ar-BH" sz="1600" u="sng" dirty="0">
                <a:solidFill>
                  <a:srgbClr val="C00000"/>
                </a:solidFill>
                <a:cs typeface="(AH) Manal Black" pitchFamily="2" charset="-78"/>
              </a:rPr>
              <a:t>(صَباحًا، عَصْرًا، مَساءً..)</a:t>
            </a:r>
          </a:p>
        </p:txBody>
      </p:sp>
    </p:spTree>
    <p:extLst>
      <p:ext uri="{BB962C8B-B14F-4D97-AF65-F5344CB8AC3E}">
        <p14:creationId xmlns:p14="http://schemas.microsoft.com/office/powerpoint/2010/main" val="16630453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4" presetClass="emph" presetSubtype="0" fill="remove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75E-6 -2.96296E-6 L -3.75E-6 -0.07222 " pathEditMode="relative" rAng="0" ptsTypes="AA">
                                      <p:cBhvr>
                                        <p:cTn id="1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400"/>
                            </p:stCondLst>
                            <p:childTnLst>
                              <p:par>
                                <p:cTn id="23" presetID="34" presetClass="emph" presetSubtype="0" fill="remove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75E-6 -2.96296E-6 L -3.75E-6 -0.07222 " pathEditMode="relative" rAng="0" ptsTypes="AA">
                                      <p:cBhvr>
                                        <p:cTn id="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75E-6 -2.96296E-6 L -3.75E-6 -0.07222 " pathEditMode="relative" rAng="0" ptsTypes="AA">
                                      <p:cBhvr>
                                        <p:cTn id="3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400"/>
                            </p:stCondLst>
                            <p:childTnLst>
                              <p:par>
                                <p:cTn id="42" presetID="34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75E-6 -2.96296E-6 L -3.75E-6 -0.07222 " pathEditMode="relative" rAng="0" ptsTypes="AA">
                                      <p:cBhvr>
                                        <p:cTn id="4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4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ham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8000"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  <p:bldP spid="19" grpId="0" build="p"/>
      <p:bldP spid="20" grpId="0" build="allAtOnce"/>
      <p:bldP spid="20" grpId="1" build="allAtOnce"/>
      <p:bldP spid="20" grpId="2" build="allAtOnce"/>
      <p:bldP spid="20" grpId="3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ABC9EA1-6E3F-44F3-BA61-5716EC3C1E41}"/>
              </a:ext>
            </a:extLst>
          </p:cNvPr>
          <p:cNvSpPr/>
          <p:nvPr/>
        </p:nvSpPr>
        <p:spPr>
          <a:xfrm>
            <a:off x="421250" y="505576"/>
            <a:ext cx="11428631" cy="5683393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9835CA1-3C58-4E76-B36D-CD182DA236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50" y="341857"/>
            <a:ext cx="1409611" cy="9473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640DC12-2842-4E08-8358-93E50555BD13}"/>
              </a:ext>
            </a:extLst>
          </p:cNvPr>
          <p:cNvSpPr/>
          <p:nvPr/>
        </p:nvSpPr>
        <p:spPr>
          <a:xfrm>
            <a:off x="116405" y="827539"/>
            <a:ext cx="20193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80128" rtl="1"/>
            <a:r>
              <a:rPr lang="ar-BH" sz="2400" dirty="0">
                <a:solidFill>
                  <a:schemeClr val="bg1"/>
                </a:solidFill>
                <a:cs typeface="(AH) Manal Black" pitchFamily="2" charset="-78"/>
              </a:rPr>
              <a:t>التَّغذية الرّاجعة</a:t>
            </a:r>
            <a:endParaRPr lang="en-US" sz="2400" dirty="0">
              <a:solidFill>
                <a:schemeClr val="bg1"/>
              </a:solidFill>
              <a:cs typeface="(AH) Manal Black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182D87-283C-407B-977C-3ADD8F001D2A}"/>
              </a:ext>
            </a:extLst>
          </p:cNvPr>
          <p:cNvSpPr/>
          <p:nvPr/>
        </p:nvSpPr>
        <p:spPr>
          <a:xfrm>
            <a:off x="3048000" y="515209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https://wordwall.net/ar/resource/3002673/%D8%B8%D8%B1%D9%81-%D8%A7%D9%84%D8%B2%D9%85%D8%A7%D9%86-%D9%88%D8%A7%D9%84%D9%85%D9%83%D8%A7%D9%86</a:t>
            </a:r>
            <a:endParaRPr lang="ar-BH" dirty="0"/>
          </a:p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0B717D-42AC-4DAB-9100-E932F8197C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2771" y="1000036"/>
            <a:ext cx="6505588" cy="3657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26105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9082237-B472-47EC-B420-AD0A666CDF11}"/>
              </a:ext>
            </a:extLst>
          </p:cNvPr>
          <p:cNvSpPr/>
          <p:nvPr/>
        </p:nvSpPr>
        <p:spPr>
          <a:xfrm>
            <a:off x="800099" y="505576"/>
            <a:ext cx="10515601" cy="5524885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EB8CC6-9028-4A55-B0E2-481A81559D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718" t="16284" r="25938" b="53518"/>
          <a:stretch/>
        </p:blipFill>
        <p:spPr>
          <a:xfrm>
            <a:off x="2002355" y="2158591"/>
            <a:ext cx="8595360" cy="22188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C3B098D8-37C3-482D-ACF9-04B66E7A7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50" y="341857"/>
            <a:ext cx="1409611" cy="9473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AD211FC-6C6B-4B0F-90EA-BC6BB40DEBA2}"/>
              </a:ext>
            </a:extLst>
          </p:cNvPr>
          <p:cNvSpPr/>
          <p:nvPr/>
        </p:nvSpPr>
        <p:spPr>
          <a:xfrm>
            <a:off x="116405" y="827539"/>
            <a:ext cx="20193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80128" rtl="1"/>
            <a:r>
              <a:rPr lang="ar-BH" sz="2400" dirty="0">
                <a:solidFill>
                  <a:schemeClr val="bg1"/>
                </a:solidFill>
                <a:cs typeface="(AH) Manal Black" pitchFamily="2" charset="-78"/>
              </a:rPr>
              <a:t>الْواجِب</a:t>
            </a:r>
            <a:endParaRPr lang="en-US" sz="2400" dirty="0">
              <a:solidFill>
                <a:schemeClr val="bg1"/>
              </a:solidFill>
              <a:cs typeface="(AH) Manal Black" pitchFamily="2" charset="-78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50CA01D-5687-4842-A22A-1904B09B9C02}"/>
              </a:ext>
            </a:extLst>
          </p:cNvPr>
          <p:cNvSpPr txBox="1">
            <a:spLocks/>
          </p:cNvSpPr>
          <p:nvPr/>
        </p:nvSpPr>
        <p:spPr>
          <a:xfrm>
            <a:off x="3362178" y="5014762"/>
            <a:ext cx="4993166" cy="88617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lnSpc>
                <a:spcPct val="160000"/>
              </a:lnSpc>
              <a:buNone/>
            </a:pPr>
            <a:r>
              <a:rPr lang="ar-BH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 Qalam Kolkatta Quranic font" panose="02000506000000020003" pitchFamily="2" charset="-78"/>
                <a:cs typeface="(AH) Manal Black" pitchFamily="2" charset="-78"/>
              </a:rPr>
              <a:t>يرسل على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 Qalam Kolkatta Quranic font" panose="02000506000000020003" pitchFamily="2" charset="-78"/>
                <a:cs typeface="(AH) Manal Black" pitchFamily="2" charset="-78"/>
              </a:rPr>
              <a:t> LMS </a:t>
            </a:r>
            <a:r>
              <a:rPr lang="ar-BH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 Qalam Kolkatta Quranic font" panose="02000506000000020003" pitchFamily="2" charset="-78"/>
                <a:cs typeface="(AH) Manal Black" pitchFamily="2" charset="-78"/>
              </a:rPr>
              <a:t>ويوضع في ملفات </a:t>
            </a:r>
            <a:r>
              <a:rPr lang="ar-BH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 Qalam Kolkatta Quranic font" panose="02000506000000020003" pitchFamily="2" charset="-78"/>
                <a:cs typeface="(AH) Manal Black" pitchFamily="2" charset="-78"/>
              </a:rPr>
              <a:t>التيمز</a:t>
            </a:r>
            <a:r>
              <a:rPr lang="ar-BH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 Qalam Kolkatta Quranic font" panose="02000506000000020003" pitchFamily="2" charset="-78"/>
                <a:cs typeface="(AH) Manal Black" pitchFamily="2" charset="-78"/>
              </a:rPr>
              <a:t> </a:t>
            </a:r>
            <a:endParaRPr lang="en-US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 Qalam Kolkatta Quranic font" panose="02000506000000020003" pitchFamily="2" charset="-78"/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79062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FFFCABC-0FCF-4104-8F40-02EE455AC028}"/>
              </a:ext>
            </a:extLst>
          </p:cNvPr>
          <p:cNvSpPr/>
          <p:nvPr/>
        </p:nvSpPr>
        <p:spPr>
          <a:xfrm>
            <a:off x="421250" y="505576"/>
            <a:ext cx="11428631" cy="5683393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698116-EE6A-4CEF-90C7-EAD6EEB00549}"/>
              </a:ext>
            </a:extLst>
          </p:cNvPr>
          <p:cNvSpPr/>
          <p:nvPr/>
        </p:nvSpPr>
        <p:spPr>
          <a:xfrm>
            <a:off x="1630325" y="1148316"/>
            <a:ext cx="8874643" cy="4746544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8161B8E-3779-4321-B4BB-3D1BC3DFB1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98" y="459418"/>
            <a:ext cx="1409611" cy="9473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C4C912-8E1D-47C5-A468-E218DA339705}"/>
              </a:ext>
            </a:extLst>
          </p:cNvPr>
          <p:cNvSpPr/>
          <p:nvPr/>
        </p:nvSpPr>
        <p:spPr>
          <a:xfrm>
            <a:off x="421250" y="441457"/>
            <a:ext cx="159691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80128" rtl="1"/>
            <a:r>
              <a:rPr lang="ar-BH" sz="2800" dirty="0">
                <a:solidFill>
                  <a:schemeClr val="bg1"/>
                </a:solidFill>
                <a:cs typeface="(AH) Manal Black" pitchFamily="2" charset="-78"/>
              </a:rPr>
              <a:t>هل حققنا</a:t>
            </a:r>
          </a:p>
          <a:p>
            <a:pPr algn="ctr" defTabSz="1280128" rtl="1"/>
            <a:r>
              <a:rPr lang="ar-BH" sz="2800" dirty="0">
                <a:solidFill>
                  <a:schemeClr val="bg1"/>
                </a:solidFill>
                <a:cs typeface="(AH) Manal Black" pitchFamily="2" charset="-78"/>
              </a:rPr>
              <a:t>أهداف اليوم؟</a:t>
            </a:r>
            <a:endParaRPr lang="en-US" sz="2800" dirty="0">
              <a:solidFill>
                <a:schemeClr val="bg1"/>
              </a:solidFill>
              <a:cs typeface="(AH) Manal Black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750E8B-F7B8-40F4-AD4A-77C71311968B}"/>
              </a:ext>
            </a:extLst>
          </p:cNvPr>
          <p:cNvSpPr txBox="1"/>
          <p:nvPr/>
        </p:nvSpPr>
        <p:spPr>
          <a:xfrm>
            <a:off x="5286331" y="1406765"/>
            <a:ext cx="4646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3600" u="sng" dirty="0">
                <a:solidFill>
                  <a:srgbClr val="FF0000"/>
                </a:solidFill>
                <a:cs typeface="(AH) Manal Black" pitchFamily="2" charset="-78"/>
              </a:rPr>
              <a:t>*</a:t>
            </a:r>
            <a:r>
              <a:rPr lang="ar-BH" sz="3600" u="sng" dirty="0">
                <a:cs typeface="(AH) Manal Black" pitchFamily="2" charset="-78"/>
              </a:rPr>
              <a:t>  هل حَققنا أهداف درس اليوم؟</a:t>
            </a:r>
            <a:endParaRPr lang="en-US" sz="3600" u="sng" dirty="0">
              <a:cs typeface="(AH) Manal Black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6CA76E-E275-4963-9A26-81AFE7415489}"/>
              </a:ext>
            </a:extLst>
          </p:cNvPr>
          <p:cNvSpPr txBox="1"/>
          <p:nvPr/>
        </p:nvSpPr>
        <p:spPr>
          <a:xfrm>
            <a:off x="2297140" y="2427501"/>
            <a:ext cx="7676849" cy="3467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ar-AE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ar-BH" sz="3733" u="sng" dirty="0">
                <a:cs typeface="(AH) Manal Black" pitchFamily="2" charset="-78"/>
              </a:rPr>
              <a:t>يُحاكي المُتَعَلِّمُ جُمْلَةً فِعْلِيَّةً بَسيطَةً تَتَضَمَّنُ ظَرْفَ الزَّمانِ </a:t>
            </a:r>
            <a:r>
              <a:rPr lang="ar-BH" sz="3733" u="sng" dirty="0">
                <a:solidFill>
                  <a:srgbClr val="C00000"/>
                </a:solidFill>
                <a:cs typeface="(AH) Manal Black" pitchFamily="2" charset="-78"/>
              </a:rPr>
              <a:t>(صَباحًا، عَصْرًا، مَساءً..)</a:t>
            </a:r>
          </a:p>
          <a:p>
            <a:pPr algn="ctr">
              <a:lnSpc>
                <a:spcPct val="150000"/>
              </a:lnSpc>
            </a:pPr>
            <a:r>
              <a:rPr lang="ar-BH" sz="3733" u="sng" dirty="0">
                <a:cs typeface="(AH) Manal Black" pitchFamily="2" charset="-78"/>
              </a:rPr>
              <a:t> وَظَرْفَ الْمَكانِ</a:t>
            </a:r>
          </a:p>
          <a:p>
            <a:pPr algn="ctr">
              <a:lnSpc>
                <a:spcPct val="150000"/>
              </a:lnSpc>
            </a:pPr>
            <a:r>
              <a:rPr lang="ar-BH" sz="3733" u="sng" dirty="0">
                <a:cs typeface="(AH) Manal Black" pitchFamily="2" charset="-78"/>
              </a:rPr>
              <a:t> </a:t>
            </a:r>
            <a:r>
              <a:rPr lang="ar-BH" sz="3733" u="sng" dirty="0">
                <a:solidFill>
                  <a:srgbClr val="C00000"/>
                </a:solidFill>
                <a:cs typeface="(AH) Manal Black" pitchFamily="2" charset="-78"/>
              </a:rPr>
              <a:t>(خَلْفَ، أَمامَ، فَوْقَ، تَحْتَ، أَعْلى، أَسْفَلَ)</a:t>
            </a:r>
            <a:r>
              <a:rPr lang="ar-BH" sz="3733" u="sng" dirty="0">
                <a:cs typeface="(AH) Manal Black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32911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8BAE85-DC49-4944-947D-F0FE11931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321" y="771899"/>
            <a:ext cx="8163499" cy="54003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ADFBF1-308C-40AA-ADDE-84C6EDC78979}"/>
              </a:ext>
            </a:extLst>
          </p:cNvPr>
          <p:cNvSpPr txBox="1"/>
          <p:nvPr/>
        </p:nvSpPr>
        <p:spPr>
          <a:xfrm>
            <a:off x="2659258" y="1178770"/>
            <a:ext cx="6873487" cy="83099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r" rtl="1"/>
            <a:r>
              <a:rPr lang="ar-BH" sz="4800" u="sng" dirty="0">
                <a:solidFill>
                  <a:srgbClr val="C00000"/>
                </a:solidFill>
                <a:cs typeface="(AH) Manal Black" pitchFamily="2" charset="-78"/>
              </a:rPr>
              <a:t>*</a:t>
            </a:r>
            <a:r>
              <a:rPr lang="ar-BH" sz="4800" u="sng" dirty="0">
                <a:cs typeface="(AH) Manal Black" pitchFamily="2" charset="-78"/>
              </a:rPr>
              <a:t>عَبِّر عَنْ شُعورَك يا بَطَل</a:t>
            </a:r>
            <a:r>
              <a:rPr lang="en-US" sz="4800" u="sng" dirty="0">
                <a:cs typeface="(AH) Manal Black" pitchFamily="2" charset="-78"/>
              </a:rPr>
              <a:t>:</a:t>
            </a:r>
            <a:endParaRPr lang="en-US" sz="5400" u="sng" dirty="0">
              <a:cs typeface="(AH) Manal Black" pitchFamily="2" charset="-78"/>
            </a:endParaRPr>
          </a:p>
        </p:txBody>
      </p:sp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429A60C-80BC-45EF-B465-A8DACCA435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320" y="1178769"/>
            <a:ext cx="1409611" cy="9473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796EAB-B176-4508-BD2C-BC092924C654}"/>
              </a:ext>
            </a:extLst>
          </p:cNvPr>
          <p:cNvSpPr txBox="1"/>
          <p:nvPr/>
        </p:nvSpPr>
        <p:spPr>
          <a:xfrm>
            <a:off x="1523677" y="771898"/>
            <a:ext cx="199240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5400" dirty="0">
                <a:solidFill>
                  <a:srgbClr val="C00000"/>
                </a:solidFill>
                <a:cs typeface="(AH) Manal Black" pitchFamily="2" charset="-78"/>
              </a:rPr>
              <a:t> </a:t>
            </a:r>
            <a:r>
              <a:rPr lang="ar-BH" sz="2800" dirty="0">
                <a:solidFill>
                  <a:schemeClr val="bg1"/>
                </a:solidFill>
                <a:cs typeface="(AH) Manal Black" pitchFamily="2" charset="-78"/>
              </a:rPr>
              <a:t>عبر عن  </a:t>
            </a:r>
          </a:p>
          <a:p>
            <a:pPr algn="ctr" rtl="1"/>
            <a:r>
              <a:rPr lang="ar-BH" sz="2800" dirty="0">
                <a:solidFill>
                  <a:schemeClr val="bg1"/>
                </a:solidFill>
                <a:cs typeface="(AH) Manal Black" pitchFamily="2" charset="-78"/>
              </a:rPr>
              <a:t>شعورك</a:t>
            </a:r>
            <a:endParaRPr lang="en-US" sz="5400" dirty="0">
              <a:solidFill>
                <a:schemeClr val="bg1"/>
              </a:solidFill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9056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752DF26-5D87-49EA-B532-7307D171F781}"/>
              </a:ext>
            </a:extLst>
          </p:cNvPr>
          <p:cNvSpPr/>
          <p:nvPr/>
        </p:nvSpPr>
        <p:spPr>
          <a:xfrm>
            <a:off x="2219735" y="1146550"/>
            <a:ext cx="8100935" cy="4538325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EF854B-E674-45CE-A6FA-2410B0D3C89C}"/>
              </a:ext>
            </a:extLst>
          </p:cNvPr>
          <p:cNvSpPr/>
          <p:nvPr/>
        </p:nvSpPr>
        <p:spPr>
          <a:xfrm>
            <a:off x="3885867" y="1659286"/>
            <a:ext cx="580722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BH" sz="4400" dirty="0">
                <a:latin typeface="Sakkal Majalla" panose="02000000000000000000" pitchFamily="2" charset="-78"/>
                <a:cs typeface="(AH) Manal Black" pitchFamily="2" charset="-78"/>
              </a:rPr>
              <a:t>للتواصل - المعلمة / سناء الجعفري.</a:t>
            </a:r>
          </a:p>
          <a:p>
            <a:pPr algn="ctr" rtl="1">
              <a:lnSpc>
                <a:spcPct val="150000"/>
              </a:lnSpc>
            </a:pPr>
            <a:r>
              <a:rPr lang="ar-BH" sz="4400" dirty="0" err="1">
                <a:latin typeface="Sakkal Majalla" panose="02000000000000000000" pitchFamily="2" charset="-78"/>
                <a:cs typeface="(AH) Manal Black" pitchFamily="2" charset="-78"/>
              </a:rPr>
              <a:t>تلجرام</a:t>
            </a:r>
            <a:r>
              <a:rPr lang="ar-BH" sz="4400" dirty="0">
                <a:latin typeface="Sakkal Majalla" panose="02000000000000000000" pitchFamily="2" charset="-78"/>
                <a:cs typeface="(AH) Manal Black" pitchFamily="2" charset="-78"/>
              </a:rPr>
              <a:t>: </a:t>
            </a:r>
            <a:r>
              <a:rPr lang="en-US" sz="4400" dirty="0">
                <a:latin typeface="Sakkal Majalla" panose="02000000000000000000" pitchFamily="2" charset="-78"/>
                <a:cs typeface="(AH) Manal Black" pitchFamily="2" charset="-78"/>
              </a:rPr>
              <a:t>t.me/Sanaa21</a:t>
            </a:r>
          </a:p>
          <a:p>
            <a:pPr algn="ctr" rtl="1">
              <a:lnSpc>
                <a:spcPct val="150000"/>
              </a:lnSpc>
            </a:pPr>
            <a:r>
              <a:rPr lang="ar-BH" sz="3200" dirty="0" err="1">
                <a:cs typeface="(AH) Manal Black" pitchFamily="2" charset="-78"/>
              </a:rPr>
              <a:t>انستجرام</a:t>
            </a:r>
            <a:r>
              <a:rPr lang="ar-BH" sz="3200" dirty="0">
                <a:cs typeface="(AH) Manal Black" pitchFamily="2" charset="-78"/>
              </a:rPr>
              <a:t>: </a:t>
            </a:r>
            <a:r>
              <a:rPr lang="en-US" sz="3200" dirty="0">
                <a:cs typeface="(AH) Manal Black" pitchFamily="2" charset="-78"/>
              </a:rPr>
              <a:t>sanaa_ali1</a:t>
            </a:r>
          </a:p>
          <a:p>
            <a:pPr algn="ctr" rtl="1">
              <a:lnSpc>
                <a:spcPct val="150000"/>
              </a:lnSpc>
            </a:pPr>
            <a:r>
              <a:rPr lang="ar-BH" sz="3200" dirty="0">
                <a:cs typeface="(AH) Manal Black" pitchFamily="2" charset="-78"/>
              </a:rPr>
              <a:t>واتساب / 0503770211</a:t>
            </a:r>
            <a:endParaRPr lang="ar-SA" sz="3200" dirty="0">
              <a:cs typeface="(AH) Manal Black" pitchFamily="2" charset="-78"/>
            </a:endParaRPr>
          </a:p>
        </p:txBody>
      </p:sp>
      <p:pic>
        <p:nvPicPr>
          <p:cNvPr id="3" name="Picture 2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D5653157-2020-4CD6-8719-8946896A1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85" y="1851727"/>
            <a:ext cx="5070764" cy="5195455"/>
          </a:xfrm>
          <a:prstGeom prst="rect">
            <a:avLst/>
          </a:prstGeom>
        </p:spPr>
      </p:pic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8695521-885A-4B7B-8FF6-DD4099AB92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567" y="696160"/>
            <a:ext cx="1409611" cy="9473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ECA76B-253E-4C73-95FB-D3FCADCE3E09}"/>
              </a:ext>
            </a:extLst>
          </p:cNvPr>
          <p:cNvSpPr txBox="1"/>
          <p:nvPr/>
        </p:nvSpPr>
        <p:spPr>
          <a:xfrm>
            <a:off x="1223533" y="904380"/>
            <a:ext cx="19924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5400" dirty="0">
                <a:solidFill>
                  <a:srgbClr val="C00000"/>
                </a:solidFill>
                <a:cs typeface="(AH) Manal Black" pitchFamily="2" charset="-78"/>
              </a:rPr>
              <a:t> </a:t>
            </a:r>
            <a:r>
              <a:rPr lang="ar-BH" sz="2800" dirty="0">
                <a:solidFill>
                  <a:schemeClr val="bg1"/>
                </a:solidFill>
                <a:cs typeface="(AH) Manal Black" pitchFamily="2" charset="-78"/>
              </a:rPr>
              <a:t>التَّواصل</a:t>
            </a:r>
            <a:endParaRPr lang="en-US" sz="5400" dirty="0">
              <a:solidFill>
                <a:schemeClr val="bg1"/>
              </a:solidFill>
              <a:cs typeface="(AH) Manal Blac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163890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-2021-01-19-01-02-38">
            <a:hlinkClick r:id="" action="ppaction://media"/>
            <a:extLst>
              <a:ext uri="{FF2B5EF4-FFF2-40B4-BE49-F238E27FC236}">
                <a16:creationId xmlns:a16="http://schemas.microsoft.com/office/drawing/2014/main" id="{49EBA455-B8F4-4A5B-A95C-EC20CFFFEB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55163" y="535803"/>
            <a:ext cx="4937760" cy="57863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AUDIO-2021-01-19-01-02-51">
            <a:hlinkClick r:id="" action="ppaction://media"/>
            <a:extLst>
              <a:ext uri="{FF2B5EF4-FFF2-40B4-BE49-F238E27FC236}">
                <a16:creationId xmlns:a16="http://schemas.microsoft.com/office/drawing/2014/main" id="{FDE6B04C-9AA0-4577-B670-157AAEA8C72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07385" y="38263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67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7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2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706</Words>
  <Application>Microsoft Office PowerPoint</Application>
  <PresentationFormat>Widescreen</PresentationFormat>
  <Paragraphs>161</Paragraphs>
  <Slides>23</Slides>
  <Notes>3</Notes>
  <HiddenSlides>0</HiddenSlides>
  <MMClips>5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5" baseType="lpstr">
      <vt:lpstr>A Rezvan-fat</vt:lpstr>
      <vt:lpstr>Al Qalam Kolkatta Quranic font</vt:lpstr>
      <vt:lpstr>Aldhabi</vt:lpstr>
      <vt:lpstr>Arial</vt:lpstr>
      <vt:lpstr>Calibri</vt:lpstr>
      <vt:lpstr>Calibri Light</vt:lpstr>
      <vt:lpstr>Coming Soon</vt:lpstr>
      <vt:lpstr>Grand Hotel</vt:lpstr>
      <vt:lpstr>Sakkal Majalla</vt:lpstr>
      <vt:lpstr>Simplified Arabic Fixed</vt:lpstr>
      <vt:lpstr>Tw Cen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Sana Aljafari</dc:creator>
  <cp:lastModifiedBy>Sana Nader Ahmed  Aljafari</cp:lastModifiedBy>
  <cp:revision>76</cp:revision>
  <dcterms:created xsi:type="dcterms:W3CDTF">2021-01-15T09:04:12Z</dcterms:created>
  <dcterms:modified xsi:type="dcterms:W3CDTF">2022-01-10T07:52:52Z</dcterms:modified>
</cp:coreProperties>
</file>