
<file path=[Content_Types].xml><?xml version="1.0" encoding="utf-8"?>
<Types xmlns="http://schemas.openxmlformats.org/package/2006/content-types">
  <Default ContentType="image/jpeg" Extension="jpg"/>
  <Default ContentType="video/mp4" Extension="mp4"/>
  <Default ContentType="image/gif" Extension="gif"/>
  <Default ContentType="application/xml" Extension="xml"/>
  <Default ContentType="image/png" Extension="png"/>
  <Default ContentType="image/jpeg" Extension="jpeg"/>
  <Default ContentType="audio/wav" Extension="wav"/>
  <Default ContentType="application/vnd.openxmlformats-package.relationships+xml" Extension="rels"/>
  <Default ContentType="image/x-emf" Extension="emf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5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  <p:sldMasterId id="2147483649" r:id="rId5"/>
    <p:sldMasterId id="2147483650" r:id="rId6"/>
    <p:sldMasterId id="2147483651" r:id="rId7"/>
    <p:sldMasterId id="2147483652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</p:sldIdLst>
  <p:sldSz cy="6858000" cx="9144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1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5.xml"/><Relationship Id="rId29" Type="http://schemas.openxmlformats.org/officeDocument/2006/relationships/slide" Target="slides/slide20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11" Type="http://schemas.openxmlformats.org/officeDocument/2006/relationships/slide" Target="slides/slide2.xml"/><Relationship Id="rId33" Type="http://schemas.openxmlformats.org/officeDocument/2006/relationships/slide" Target="slides/slide24.xml"/><Relationship Id="rId10" Type="http://schemas.openxmlformats.org/officeDocument/2006/relationships/slide" Target="slides/slide1.xml"/><Relationship Id="rId32" Type="http://schemas.openxmlformats.org/officeDocument/2006/relationships/slide" Target="slides/slide23.xml"/><Relationship Id="rId13" Type="http://schemas.openxmlformats.org/officeDocument/2006/relationships/slide" Target="slides/slide4.xml"/><Relationship Id="rId35" Type="http://schemas.openxmlformats.org/officeDocument/2006/relationships/slide" Target="slides/slide26.xml"/><Relationship Id="rId12" Type="http://schemas.openxmlformats.org/officeDocument/2006/relationships/slide" Target="slides/slide3.xml"/><Relationship Id="rId34" Type="http://schemas.openxmlformats.org/officeDocument/2006/relationships/slide" Target="slides/slide25.xml"/><Relationship Id="rId15" Type="http://schemas.openxmlformats.org/officeDocument/2006/relationships/slide" Target="slides/slide6.xml"/><Relationship Id="rId37" Type="http://schemas.openxmlformats.org/officeDocument/2006/relationships/slide" Target="slides/slide28.xml"/><Relationship Id="rId14" Type="http://schemas.openxmlformats.org/officeDocument/2006/relationships/slide" Target="slides/slide5.xml"/><Relationship Id="rId36" Type="http://schemas.openxmlformats.org/officeDocument/2006/relationships/slide" Target="slides/slide27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38" Type="http://schemas.openxmlformats.org/officeDocument/2006/relationships/slide" Target="slides/slide29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9F478-3D77-411F-AA27-7E836EC96534}" type="datetimeFigureOut">
              <a:rPr lang="en-AE" smtClean="0"/>
              <a:t>10/03/2021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E86FF-8574-43FE-B40E-E77D78964FA9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42835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20285-63B7-415D-9431-D963667E0E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92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20285-63B7-415D-9431-D963667E0E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38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60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278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823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53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015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508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273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539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942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8775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21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0626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981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54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127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2514601"/>
            <a:ext cx="6686549" cy="226278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47773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4529541"/>
            <a:ext cx="584825" cy="365125"/>
          </a:xfrm>
        </p:spPr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0823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8068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058750"/>
            <a:ext cx="6686549" cy="14688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9820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46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35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6373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9624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46088"/>
            <a:ext cx="2628899" cy="976312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598613"/>
            <a:ext cx="2628899" cy="4262436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038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3479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073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13096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1"/>
            <a:ext cx="6686550" cy="2724845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9361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46244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01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9965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627406"/>
            <a:ext cx="16557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6"/>
            <a:ext cx="485775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060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CB4F8EB-56AB-457E-A819-2A29DCBFC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ABCC1AF-38AC-4D96-86A0-E1672BEB9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F545D5D-E819-4383-BFC8-FE616CA4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A5A2341-3CE9-4E29-B339-BF73E61A8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11DCA48-BED4-4A77-A10D-C6E249A69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9957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2EE60C2-C392-4789-9395-3CF3C22E7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EC9242A-C644-44FF-A005-814A72BAB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780B658-BE0B-4A35-B90D-0DA27EFEF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1C32EDE-DEBB-4EC8-901A-D903447E0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678A0BE-1E6B-47BD-8FD9-3555AFD33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2430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EC1086-B228-46AB-A0CD-4F6B2F4E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E63F883-8375-478B-B00B-F2F89972B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EA38099-BC26-4E5D-AD08-A2F7B1458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9860EA0-775E-4B85-8E68-E8A8127F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0704658-B657-466F-AC19-D28A283A8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8943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226CD00-F1EB-4D43-B716-5B549C3CD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7D9CD19-1A5C-43A2-A146-277AE5485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D1C958E-0FF8-428E-80A2-49E9AEEDA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8417006-D3C3-4690-A648-5D5C1EC8B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BDA90B4-8C96-40B9-8977-602B8EB92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2A3C461-49DC-48C0-930F-2F5260FD6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8075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703CD2-F9FD-4522-BA81-7FFDC7386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D4CE0D5-A3CE-4A3B-B817-3FD4A52DB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3296C44-E9B8-4B04-9BCC-9FB6419C2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77A82CB-3600-47B4-9B41-FF3B746F70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3F3C3F93-39F2-4FE1-9234-955434091C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EE7AFC71-8515-42D0-B118-8E1E2312E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204F228-E0CD-49BA-A8FD-9B61C46E6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E842047-16EC-4AF9-8C3E-82580007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457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75E46E2-BD50-42D6-82D2-D796DC65A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2019FEF-17F6-4BC8-8498-A489B10F8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99F44FB-9666-403A-BC9D-3B838C42D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9D1A6B7-A078-438A-B726-F2563C168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266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7EECD57-94E3-4235-A8C8-0390D2B75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7555D95-A6E7-4D95-9269-B244CB7E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98E6229-01AB-40C0-A19F-9E43351A2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4948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A420458-C6F0-493A-948B-612B50E75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1A0CC05-5C3C-4E28-80EC-0124F3350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298F6EC-5E51-468F-80FB-BB923CBEB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3CE2BFF-9AF3-4473-BCCE-80369BC17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14C8575-69C5-4BBE-A79F-DC1553AF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33922D9-28F2-4671-B3A4-B7B2C7F10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4415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E921DA-5E65-46BE-85A7-54217A727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2C326C7-4069-49ED-810D-75ACDE48BC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6C0D443-8E85-4DB4-9CB5-967486AAA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EC2C864-8CDF-4745-B4B0-84F1EC8E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6584F3F-B2E5-4868-BF44-94B67BFB9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0278D27-3588-40F3-A7B1-3404A68DD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713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321049-7E94-44DD-8A92-A48504935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3C9F38E-0EC5-4350-803F-78C444110B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40AC9F9-51B0-403D-B414-DEB067117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77EB4C5-9E9C-4C21-9649-E20EB44C6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8CA2F0F-6A24-4E02-A1F4-CEE1C3EF7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9132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8A33FAC-3E8E-40B3-96DA-89BE96AC4D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F57C932-D305-47DB-8BFF-9E3E5334D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1F4BC28-27CC-4E96-BEF6-A58045F1D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19D0E91-8094-4EB2-B4A4-A4299AA55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2B5215-9578-4C00-8C0F-D046EEF1D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3024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CB4F8EB-56AB-457E-A819-2A29DCBFC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ABCC1AF-38AC-4D96-86A0-E1672BEB9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F545D5D-E819-4383-BFC8-FE616CA4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A5A2341-3CE9-4E29-B339-BF73E61A8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11DCA48-BED4-4A77-A10D-C6E249A69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1968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2EE60C2-C392-4789-9395-3CF3C22E7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EC9242A-C644-44FF-A005-814A72BAB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780B658-BE0B-4A35-B90D-0DA27EFEF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1C32EDE-DEBB-4EC8-901A-D903447E0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678A0BE-1E6B-47BD-8FD9-3555AFD33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3130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EC1086-B228-46AB-A0CD-4F6B2F4E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E63F883-8375-478B-B00B-F2F89972B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EA38099-BC26-4E5D-AD08-A2F7B1458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9860EA0-775E-4B85-8E68-E8A8127F5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0704658-B657-466F-AC19-D28A283A8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2676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226CD00-F1EB-4D43-B716-5B549C3CD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7D9CD19-1A5C-43A2-A146-277AE5485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D1C958E-0FF8-428E-80A2-49E9AEEDA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8417006-D3C3-4690-A648-5D5C1EC8B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BDA90B4-8C96-40B9-8977-602B8EB92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2A3C461-49DC-48C0-930F-2F5260FD6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1106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703CD2-F9FD-4522-BA81-7FFDC7386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D4CE0D5-A3CE-4A3B-B817-3FD4A52DB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3296C44-E9B8-4B04-9BCC-9FB6419C2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77A82CB-3600-47B4-9B41-FF3B746F70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3F3C3F93-39F2-4FE1-9234-955434091C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EE7AFC71-8515-42D0-B118-8E1E2312E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204F228-E0CD-49BA-A8FD-9B61C46E6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E842047-16EC-4AF9-8C3E-82580007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928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75E46E2-BD50-42D6-82D2-D796DC65A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2019FEF-17F6-4BC8-8498-A489B10F8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99F44FB-9666-403A-BC9D-3B838C42D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9D1A6B7-A078-438A-B726-F2563C168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2817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7EECD57-94E3-4235-A8C8-0390D2B75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7555D95-A6E7-4D95-9269-B244CB7E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98E6229-01AB-40C0-A19F-9E43351A2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6245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A420458-C6F0-493A-948B-612B50E75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1A0CC05-5C3C-4E28-80EC-0124F3350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298F6EC-5E51-468F-80FB-BB923CBEB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3CE2BFF-9AF3-4473-BCCE-80369BC17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14C8575-69C5-4BBE-A79F-DC1553AFC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33922D9-28F2-4671-B3A4-B7B2C7F10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6360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E921DA-5E65-46BE-85A7-54217A727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2C326C7-4069-49ED-810D-75ACDE48BC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ar-A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6C0D443-8E85-4DB4-9CB5-967486AAA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EC2C864-8CDF-4745-B4B0-84F1EC8E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6584F3F-B2E5-4868-BF44-94B67BFB9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0278D27-3588-40F3-A7B1-3404A68DD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258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321049-7E94-44DD-8A92-A48504935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3C9F38E-0EC5-4350-803F-78C444110B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40AC9F9-51B0-403D-B414-DEB067117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77EB4C5-9E9C-4C21-9649-E20EB44C6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8CA2F0F-6A24-4E02-A1F4-CEE1C3EF7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1499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8A33FAC-3E8E-40B3-96DA-89BE96AC4D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F57C932-D305-47DB-8BFF-9E3E5334D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1F4BC28-27CC-4E96-BEF6-A58045F1D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19D0E91-8094-4EB2-B4A4-A4299AA55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2B5215-9578-4C00-8C0F-D046EEF1D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926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D39EA9E-C068-4C8E-A14A-8C7A0ECBAD49}" type="datetime12">
              <a:rPr lang="ar-AE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10/03/2021 11:52 م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5E7A-A0C4-4F06-B49F-EFCA267FD72F}" type="slidenum">
              <a:rPr lang="en-US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141529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74C79-C47D-4D57-BCD3-360C02FEABBF}" type="datetime12">
              <a:rPr lang="ar-AE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10/03/2021 11:52 م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5E7A-A0C4-4F06-B49F-EFCA267FD72F}" type="slidenum">
              <a:rPr lang="en-US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4656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3750" b="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303F-C2C6-4FB3-AE4F-81EC2632502E}" type="datetime12">
              <a:rPr lang="ar-AE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10/03/2021 11:52 م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5E7A-A0C4-4F06-B49F-EFCA267FD72F}" type="slidenum">
              <a:rPr lang="en-US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68268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5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8B78A-E64A-49A1-9A62-A9E2FA3EF9B4}" type="datetime12">
              <a:rPr lang="ar-AE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10/03/2021 11:52 م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5E7A-A0C4-4F06-B49F-EFCA267FD72F}" type="slidenum">
              <a:rPr lang="en-US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5147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725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316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725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316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A50E2-A22B-4C51-B0C9-841271D50C5E}" type="datetime12">
              <a:rPr lang="ar-AE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10/03/2021 11:52 م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5E7A-A0C4-4F06-B49F-EFCA267FD72F}" type="slidenum">
              <a:rPr lang="en-US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91317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10EEF-8BC7-4629-8A94-39596180FD59}" type="datetime12">
              <a:rPr lang="ar-AE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10/03/2021 11:52 م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5E7A-A0C4-4F06-B49F-EFCA267FD72F}" type="slidenum">
              <a:rPr lang="en-US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9783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78D6B-1301-4F96-A1C8-72E312078B2C}" type="datetime12">
              <a:rPr lang="ar-AE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10/03/2021 11:52 م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5E7A-A0C4-4F06-B49F-EFCA267FD72F}" type="slidenum">
              <a:rPr lang="en-US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3558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BECD8-112B-4BA9-86D8-FDE5B93722BC}" type="datetime12">
              <a:rPr lang="ar-AE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10/03/2021 11:52 م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5E7A-A0C4-4F06-B49F-EFCA267FD72F}" type="slidenum">
              <a:rPr lang="en-US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6640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009A-4562-4196-9B7B-AEE8814ACF4E}" type="datetime12">
              <a:rPr lang="ar-AE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10/03/2021 11:52 م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5E7A-A0C4-4F06-B49F-EFCA267FD72F}" type="slidenum">
              <a:rPr lang="en-US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9501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C32CC-7B60-4AF0-83E3-2B12225D1F9A}" type="datetime12">
              <a:rPr lang="ar-AE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10/03/2021 11:52 م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5E7A-A0C4-4F06-B49F-EFCA267FD72F}" type="slidenum">
              <a:rPr lang="en-US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56243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8DE03-C8DA-429C-A88E-25281FD55FB6}" type="datetime12">
              <a:rPr lang="ar-AE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10/03/2021 11:52 م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25E7A-A0C4-4F06-B49F-EFCA267FD72F}" type="slidenum">
              <a:rPr lang="en-US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452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D318E-00BC-4E84-928E-2DD6C348C0AB}" type="datetimeFigureOut">
              <a:rPr lang="en-US" smtClean="0"/>
              <a:pPr/>
              <a:t>3/10/2021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3CBF303-DA63-4FD7-946C-834693E32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728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6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45596-EC4C-43E3-AE15-19DE388166F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3/10/2021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613580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787783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7C62DE2C-ED5B-4F51-AB12-781F4827C2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337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B29FDF4-3845-4AEF-B4A8-C3F18006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5F8BAC4-9F78-4EDA-B84A-420547060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3F9F439-9795-46B1-A559-F2A3FE1B14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 defTabSz="914400"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1CB6CE6-F60B-4E4F-BBAC-1DA804F12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D5A2944-38A1-4B0F-8540-AE47DCA6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87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B29FDF4-3845-4AEF-B4A8-C3F18006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5F8BAC4-9F78-4EDA-B84A-420547060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3F9F439-9795-46B1-A559-F2A3FE1B14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E42BAAD-D673-4DAB-BBB6-13E72096FFB6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 defTabSz="914400"/>
              <a:t>27/07/1442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1CB6CE6-F60B-4E4F-BBAC-1DA804F12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D5A2944-38A1-4B0F-8540-AE47DCA6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D8B9709-4CDB-49C8-8537-E8DA4ADFDB8B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01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A7C66C2-C069-4941-9E93-0F382FDB903C}" type="datetime12">
              <a:rPr lang="ar-AE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10/03/2021 11:52 م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3125E7A-A0C4-4F06-B49F-EFCA267FD72F}" type="slidenum">
              <a:rPr lang="en-US" smtClean="0">
                <a:solidFill>
                  <a:srgbClr val="FFFFFF">
                    <a:lumMod val="95000"/>
                    <a:lumOff val="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lumMod val="95000"/>
                  <a:lumOff val="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1565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hf hdr="0" ftr="0"/>
  <p:txStyles>
    <p:titleStyle>
      <a:lvl1pPr algn="l" defTabSz="685800" rtl="0" eaLnBrk="1" latinLnBrk="0" hangingPunct="1">
        <a:lnSpc>
          <a:spcPct val="80000"/>
        </a:lnSpc>
        <a:spcBef>
          <a:spcPct val="0"/>
        </a:spcBef>
        <a:buNone/>
        <a:defRPr sz="3750" kern="1200" cap="all" spc="75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9888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360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4577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58293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795528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.png"/><Relationship Id="rId5" Type="http://schemas.openxmlformats.org/officeDocument/2006/relationships/hyperlink" Target="https://t.me/zaina_almarzooqi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16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58Lj0jxe1Q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xmlns="" id="{FC67DF15-66D5-4088-984F-CC9945816E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12"/>
          <a:stretch/>
        </p:blipFill>
        <p:spPr>
          <a:xfrm>
            <a:off x="179512" y="188640"/>
            <a:ext cx="8964488" cy="66693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B517126-04CC-4C29-AD5F-D59DA5D95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198" y="2934715"/>
            <a:ext cx="886049" cy="43509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6D240D5-44B9-4BC6-ABA7-D01176BBC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54" y="3278134"/>
            <a:ext cx="861946" cy="49790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98879AA-0129-4502-93B5-D702C7498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1253" y="3278134"/>
            <a:ext cx="889823" cy="49790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4B06CF2-CF92-4B18-95FB-13D123BA0E41}"/>
              </a:ext>
            </a:extLst>
          </p:cNvPr>
          <p:cNvSpPr/>
          <p:nvPr/>
        </p:nvSpPr>
        <p:spPr>
          <a:xfrm>
            <a:off x="3767096" y="2628880"/>
            <a:ext cx="1735932" cy="271240"/>
          </a:xfrm>
          <a:prstGeom prst="rect">
            <a:avLst/>
          </a:prstGeom>
          <a:ln w="76200">
            <a:solidFill>
              <a:schemeClr val="accent1">
                <a:lumMod val="50000"/>
              </a:schemeClr>
            </a:solidFill>
          </a:ln>
          <a:scene3d>
            <a:camera prst="obliqueBottomRight"/>
            <a:lightRig rig="threePt" dir="t"/>
          </a:scene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defTabSz="216992">
              <a:defRPr/>
            </a:pPr>
            <a:r>
              <a:rPr lang="ar-AE" sz="1196" b="1" dirty="0">
                <a:ln w="11430"/>
                <a:solidFill>
                  <a:srgbClr val="ED7D31">
                    <a:lumMod val="75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/>
                <a:cs typeface="Arial" panose="020B0604020202020204" pitchFamily="34" charset="0"/>
              </a:rPr>
              <a:t>مؤسسة الشعلة ال</a:t>
            </a:r>
            <a:r>
              <a:rPr lang="ar-JO" sz="1196" b="1" dirty="0">
                <a:ln w="11430"/>
                <a:solidFill>
                  <a:srgbClr val="ED7D31">
                    <a:lumMod val="75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alibri"/>
                <a:cs typeface="Arial" panose="020B0604020202020204" pitchFamily="34" charset="0"/>
              </a:rPr>
              <a:t>تّربوية </a:t>
            </a:r>
            <a:endParaRPr lang="en-US" sz="1196" b="1" dirty="0">
              <a:ln w="11430"/>
              <a:solidFill>
                <a:srgbClr val="ED7D31">
                  <a:lumMod val="75000"/>
                </a:srgb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01340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edia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520" y="1"/>
            <a:ext cx="8892480" cy="6000749"/>
          </a:xfrm>
        </p:spPr>
      </p:pic>
    </p:spTree>
    <p:extLst>
      <p:ext uri="{BB962C8B-B14F-4D97-AF65-F5344CB8AC3E}">
        <p14:creationId xmlns:p14="http://schemas.microsoft.com/office/powerpoint/2010/main" val="131930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742950"/>
            <a:ext cx="2209800" cy="5257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651" y="879913"/>
            <a:ext cx="7005851" cy="5131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63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electronics, white, computer&#10;&#10;Description automatically generated">
            <a:extLst>
              <a:ext uri="{FF2B5EF4-FFF2-40B4-BE49-F238E27FC236}">
                <a16:creationId xmlns="" xmlns:a16="http://schemas.microsoft.com/office/drawing/2014/main" id="{AAA8574F-6159-4201-AA67-CED5072AB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68" y="1039754"/>
            <a:ext cx="5834378" cy="4922782"/>
          </a:xfrm>
          <a:prstGeom prst="rect">
            <a:avLst/>
          </a:prstGeom>
        </p:spPr>
      </p:pic>
      <p:pic>
        <p:nvPicPr>
          <p:cNvPr id="11" name="Picture 10" descr="Shape&#10;&#10;Description automatically generated with low confidence">
            <a:extLst>
              <a:ext uri="{FF2B5EF4-FFF2-40B4-BE49-F238E27FC236}">
                <a16:creationId xmlns="" xmlns:a16="http://schemas.microsoft.com/office/drawing/2014/main" id="{C0CD32DA-D300-4A5A-923C-2F355D9EA1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947" y="857251"/>
            <a:ext cx="1414117" cy="317739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2AA27C09-7F6F-473D-9264-81625001E1CE}"/>
              </a:ext>
            </a:extLst>
          </p:cNvPr>
          <p:cNvSpPr/>
          <p:nvPr/>
        </p:nvSpPr>
        <p:spPr>
          <a:xfrm>
            <a:off x="1676400" y="1483950"/>
            <a:ext cx="4476052" cy="171970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914400"/>
            <a:r>
              <a:rPr lang="ar-SA" sz="27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Sultan bold" pitchFamily="2" charset="-78"/>
              </a:rPr>
              <a:t>قالب شهر القراءة </a:t>
            </a:r>
          </a:p>
          <a:p>
            <a:pPr algn="ctr" defTabSz="914400"/>
            <a:r>
              <a:rPr lang="ar-SY" sz="27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Sultan bold" pitchFamily="2" charset="-78"/>
              </a:rPr>
              <a:t>القراءة تجعل منك شخصا أفضل كل يوم  تتطور ,ترتقي ,تفهم ذاتك بعمق من خلال المعارف التي تكتسبها. </a:t>
            </a:r>
            <a:endParaRPr lang="ar-SA" sz="27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cs typeface="Sultan bold" pitchFamily="2" charset="-78"/>
            </a:endParaRPr>
          </a:p>
          <a:p>
            <a:pPr algn="ctr" defTabSz="914400"/>
            <a:endParaRPr lang="ar-SA" sz="825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cs typeface="Sultan bold" pitchFamily="2" charset="-78"/>
            </a:endParaRPr>
          </a:p>
          <a:p>
            <a:pPr algn="ctr" defTabSz="914400"/>
            <a:r>
              <a:rPr lang="ar-SA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Sultan bold" pitchFamily="2" charset="-78"/>
              </a:rPr>
              <a:t>للمزيد من الملفات يرجى الإنضمام للقناة</a:t>
            </a:r>
            <a:endParaRPr lang="en-US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cs typeface="Sultan bold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2E2096AA-0222-4585-819A-3DAAEEEC75DE}"/>
              </a:ext>
            </a:extLst>
          </p:cNvPr>
          <p:cNvSpPr txBox="1"/>
          <p:nvPr/>
        </p:nvSpPr>
        <p:spPr>
          <a:xfrm>
            <a:off x="2514600" y="3549901"/>
            <a:ext cx="4572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ar-AE" sz="1350" dirty="0">
                <a:solidFill>
                  <a:prstClr val="black"/>
                </a:solidFill>
                <a:hlinkClick r:id="rId5"/>
              </a:rPr>
              <a:t>https://t.me/zaina_almarzooqi</a:t>
            </a:r>
            <a:endParaRPr lang="ar-AE" sz="1350" dirty="0">
              <a:solidFill>
                <a:prstClr val="black"/>
              </a:solidFill>
            </a:endParaRPr>
          </a:p>
          <a:p>
            <a:pPr defTabSz="914400"/>
            <a:endParaRPr lang="ar-AE" sz="1350" dirty="0">
              <a:solidFill>
                <a:prstClr val="black"/>
              </a:solidFill>
            </a:endParaRPr>
          </a:p>
        </p:txBody>
      </p:sp>
      <p:pic>
        <p:nvPicPr>
          <p:cNvPr id="16" name="Picture 15" descr="A picture containing dark&#10;&#10;Description automatically generated">
            <a:extLst>
              <a:ext uri="{FF2B5EF4-FFF2-40B4-BE49-F238E27FC236}">
                <a16:creationId xmlns="" xmlns:a16="http://schemas.microsoft.com/office/drawing/2014/main" id="{CEACC3DB-F5AF-45E7-B508-E6AE5BEE616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132" y="2506623"/>
            <a:ext cx="1741670" cy="2086555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="" xmlns:a16="http://schemas.microsoft.com/office/drawing/2014/main" id="{EB6F34D6-7B6A-4089-A272-B9BB022F230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4" y="3290264"/>
            <a:ext cx="1462988" cy="1617356"/>
          </a:xfrm>
          <a:prstGeom prst="rect">
            <a:avLst/>
          </a:prstGeom>
        </p:spPr>
      </p:pic>
      <p:pic>
        <p:nvPicPr>
          <p:cNvPr id="20" name="Picture 19" descr="A picture containing text, colorful&#10;&#10;Description automatically generated">
            <a:extLst>
              <a:ext uri="{FF2B5EF4-FFF2-40B4-BE49-F238E27FC236}">
                <a16:creationId xmlns="" xmlns:a16="http://schemas.microsoft.com/office/drawing/2014/main" id="{A28ABA48-C3F5-4C49-B06C-1BB060D9A15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26" y="4308431"/>
            <a:ext cx="2123699" cy="146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557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electronics, white, computer&#10;&#10;Description automatically generated">
            <a:extLst>
              <a:ext uri="{FF2B5EF4-FFF2-40B4-BE49-F238E27FC236}">
                <a16:creationId xmlns="" xmlns:a16="http://schemas.microsoft.com/office/drawing/2014/main" id="{AAA8574F-6159-4201-AA67-CED5072AB4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68" y="1039754"/>
            <a:ext cx="5834378" cy="4922782"/>
          </a:xfrm>
          <a:prstGeom prst="rect">
            <a:avLst/>
          </a:prstGeom>
        </p:spPr>
      </p:pic>
      <p:pic>
        <p:nvPicPr>
          <p:cNvPr id="4" name="أنشودة (  اقرأ  )  تحدي القراءة العربي">
            <a:hlinkClick r:id="" action="ppaction://media"/>
            <a:extLst>
              <a:ext uri="{FF2B5EF4-FFF2-40B4-BE49-F238E27FC236}">
                <a16:creationId xmlns="" xmlns:a16="http://schemas.microsoft.com/office/drawing/2014/main" id="{0F7078B7-DE98-45EB-834E-E49CBF70481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374" end="7154.13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89122" y="1411311"/>
            <a:ext cx="4747359" cy="2521745"/>
          </a:xfrm>
          <a:prstGeom prst="rect">
            <a:avLst/>
          </a:prstGeom>
          <a:ln w="76200">
            <a:solidFill>
              <a:srgbClr val="FF896D"/>
            </a:solidFill>
          </a:ln>
        </p:spPr>
      </p:pic>
      <p:pic>
        <p:nvPicPr>
          <p:cNvPr id="7" name="Picture 6" descr="A yellow cartoon character&#10;&#10;Description automatically generated with low confidence">
            <a:extLst>
              <a:ext uri="{FF2B5EF4-FFF2-40B4-BE49-F238E27FC236}">
                <a16:creationId xmlns="" xmlns:a16="http://schemas.microsoft.com/office/drawing/2014/main" id="{C52EE382-C2BD-4907-BE4A-44B3FCE8622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319" y="3560134"/>
            <a:ext cx="1831861" cy="2402402"/>
          </a:xfrm>
          <a:prstGeom prst="rect">
            <a:avLst/>
          </a:prstGeom>
        </p:spPr>
      </p:pic>
      <p:pic>
        <p:nvPicPr>
          <p:cNvPr id="11" name="Picture 10" descr="Shape&#10;&#10;Description automatically generated with low confidence">
            <a:extLst>
              <a:ext uri="{FF2B5EF4-FFF2-40B4-BE49-F238E27FC236}">
                <a16:creationId xmlns="" xmlns:a16="http://schemas.microsoft.com/office/drawing/2014/main" id="{C0CD32DA-D300-4A5A-923C-2F355D9EA1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220" y="857250"/>
            <a:ext cx="1481456" cy="332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459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CD02A63-2FFE-48C1-B1BF-0BA4236F6075}"/>
              </a:ext>
            </a:extLst>
          </p:cNvPr>
          <p:cNvSpPr/>
          <p:nvPr/>
        </p:nvSpPr>
        <p:spPr>
          <a:xfrm>
            <a:off x="228600" y="1189569"/>
            <a:ext cx="560070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4500" i="1" dirty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قسم اللغة العربية </a:t>
            </a:r>
            <a:endParaRPr lang="ar-AE" sz="4500" i="1" dirty="0">
              <a:solidFill>
                <a:srgbClr val="00206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r>
              <a:rPr lang="ar-EG" sz="4500" i="1" dirty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الصف الرابع الأساسي</a:t>
            </a:r>
            <a:endParaRPr lang="ar-AE" sz="4500" i="1" dirty="0">
              <a:solidFill>
                <a:srgbClr val="00206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r>
              <a:rPr lang="ar-EG" sz="4500" i="1" dirty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الوحدة السابعة ( أرى بقلبي ) </a:t>
            </a:r>
            <a:endParaRPr lang="ar-AE" sz="4500" i="1" dirty="0">
              <a:solidFill>
                <a:srgbClr val="00206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r>
              <a:rPr lang="ar-EG" sz="4500" i="1" dirty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قصة ( ياسمين وزهرة دوار الشمس )</a:t>
            </a:r>
            <a:endParaRPr lang="ar-AE" sz="4500" i="1" dirty="0">
              <a:solidFill>
                <a:srgbClr val="00206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r>
              <a:rPr lang="ar-EG" sz="4500" i="1" dirty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548680"/>
            <a:ext cx="3207196" cy="516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48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heel spokes="1"/>
    <p:sndAc>
      <p:stSnd>
        <p:snd r:embed="rId2" name="chimes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28600"/>
            <a:ext cx="9144000" cy="662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heel spokes="1"/>
    <p:sndAc>
      <p:stSnd>
        <p:snd r:embed="rId2" name="chimes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E445E87E-E771-41CE-B268-D17B9062DF21}"/>
              </a:ext>
            </a:extLst>
          </p:cNvPr>
          <p:cNvSpPr/>
          <p:nvPr/>
        </p:nvSpPr>
        <p:spPr>
          <a:xfrm>
            <a:off x="171450" y="857250"/>
            <a:ext cx="8972550" cy="548640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6CC92B4-84A6-437D-A1D4-B37A093A4195}"/>
              </a:ext>
            </a:extLst>
          </p:cNvPr>
          <p:cNvSpPr/>
          <p:nvPr/>
        </p:nvSpPr>
        <p:spPr>
          <a:xfrm>
            <a:off x="228600" y="1200151"/>
            <a:ext cx="8972550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EG" sz="13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</a:t>
            </a:r>
            <a:r>
              <a:rPr lang="ar-AE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الأهداف التعليمية</a:t>
            </a:r>
            <a:r>
              <a:rPr lang="ar-EG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ar-EG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نواتج التعلم</a:t>
            </a:r>
            <a:r>
              <a:rPr lang="ar-EG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ar-EG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ar-EG" sz="13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EG" sz="13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AE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ar-AE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AE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ar-EG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يفسر المتعلم معاني المفردات والتراكيب الجديدة مستعينًا بالمعجم المصور المبسط.</a:t>
            </a:r>
            <a:br>
              <a:rPr lang="ar-AE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ar-EG" sz="2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ar-AE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ar-AE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ar-AE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  <a:r>
              <a:rPr lang="ar-EG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يقرأ المتعلم القصة قراءةً جهريةً سليمةً مشوقةً</a:t>
            </a:r>
            <a:r>
              <a:rPr lang="ar-EG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ومعبرةً.                              </a:t>
            </a:r>
            <a:r>
              <a:rPr lang="ar-AE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ar-AE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ar-AE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ar-EG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ar-AE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E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ar-E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ar-EG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(3) يحلل المتعلم العناصر الفنية للقصة .</a:t>
            </a:r>
            <a:br>
              <a:rPr lang="ar-EG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ar-EG" sz="2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ar-EG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ar-EG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ar-EG" sz="2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(4) يستنبط المتعلم الدرس المُستَفاد من القصة 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666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741368"/>
          </a:xfrm>
        </p:spPr>
      </p:pic>
      <p:sp>
        <p:nvSpPr>
          <p:cNvPr id="6" name="TextBox 4"/>
          <p:cNvSpPr txBox="1"/>
          <p:nvPr/>
        </p:nvSpPr>
        <p:spPr>
          <a:xfrm>
            <a:off x="5486400" y="5444"/>
            <a:ext cx="3657600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050" b="1" dirty="0">
                <a:solidFill>
                  <a:srgbClr val="FF0000"/>
                </a:solidFill>
              </a:rPr>
              <a:t>نبات له سيقان طويلة ،وزهرة لونها أصفر </a:t>
            </a:r>
            <a:r>
              <a:rPr lang="ar-AE" sz="3000" dirty="0">
                <a:solidFill>
                  <a:srgbClr val="FF0000"/>
                </a:solidFill>
              </a:rPr>
              <a:t>.</a:t>
            </a:r>
            <a:endParaRPr lang="en-US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453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استخدام رموز ثلاثية الابعاد لتدريب اطفال الاعاقة البصرية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32656" y="188640"/>
            <a:ext cx="13321480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21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F20B01A-10C5-4551-83ED-3CE609F24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3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6035" y="1868488"/>
            <a:ext cx="8180784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AE" sz="3200" b="1" dirty="0">
                <a:latin typeface="Arial" pitchFamily="34" charset="0"/>
              </a:rPr>
              <a:t>تابع المقطع ،ثمّ فكّر وعلّق حول</a:t>
            </a:r>
          </a:p>
          <a:p>
            <a:pPr algn="ctr">
              <a:defRPr/>
            </a:pPr>
            <a:r>
              <a:rPr lang="ar-AE" sz="4000" b="1" dirty="0">
                <a:solidFill>
                  <a:srgbClr val="FF0000"/>
                </a:solidFill>
                <a:latin typeface="Arial" pitchFamily="34" charset="0"/>
              </a:rPr>
              <a:t> ((هل من الممكن لفكرةٍ بسيطةٍ أنْ تغييّر حياة</a:t>
            </a:r>
            <a:endParaRPr lang="en-US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80185" y="492126"/>
            <a:ext cx="3458765" cy="646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AE" sz="3600" b="1" dirty="0">
                <a:latin typeface="Arial" pitchFamily="34" charset="0"/>
              </a:rPr>
              <a:t>التهيئة </a:t>
            </a:r>
            <a:r>
              <a:rPr lang="ar-AE" sz="3200" b="1" dirty="0">
                <a:latin typeface="Arial" pitchFamily="34" charset="0"/>
              </a:rPr>
              <a:t>: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6035" y="1868489"/>
            <a:ext cx="8180784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ar-AE" sz="3200" b="1" dirty="0">
                <a:latin typeface="Arial" pitchFamily="34" charset="0"/>
              </a:rPr>
              <a:t>تابع المقطع ،</a:t>
            </a:r>
            <a:r>
              <a:rPr lang="ar-AE" sz="3200" b="1" dirty="0">
                <a:solidFill>
                  <a:srgbClr val="FF0000"/>
                </a:solidFill>
                <a:latin typeface="Arial" pitchFamily="34" charset="0"/>
              </a:rPr>
              <a:t>ثمّ فكّر وعلّق حول سر الاختلاف بين الناس</a:t>
            </a:r>
            <a:r>
              <a:rPr lang="ar-AE" sz="3600" b="1" dirty="0">
                <a:solidFill>
                  <a:srgbClr val="FF0000"/>
                </a:solidFill>
                <a:latin typeface="Arial" pitchFamily="34" charset="0"/>
              </a:rPr>
              <a:t>؟ وضح ذلك</a:t>
            </a:r>
            <a:endParaRPr lang="en-US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717032"/>
            <a:ext cx="8180784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4000" dirty="0">
                <a:hlinkClick r:id="rId2"/>
              </a:rPr>
              <a:t>https://www.youtube.com/watch?v=W58Lj0jxe1Q</a:t>
            </a:r>
            <a:endParaRPr lang="ar-AE" sz="4000" dirty="0"/>
          </a:p>
          <a:p>
            <a:pPr algn="ctr">
              <a:defRPr/>
            </a:pPr>
            <a:endParaRPr lang="en-US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xmlns="" id="{BBCDEE1E-6A6D-4A70-ABD4-DBE2F44B0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566124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8245E923-774E-4283-9212-EF70DAF178DF}"/>
              </a:ext>
            </a:extLst>
          </p:cNvPr>
          <p:cNvSpPr/>
          <p:nvPr/>
        </p:nvSpPr>
        <p:spPr>
          <a:xfrm>
            <a:off x="107504" y="332656"/>
            <a:ext cx="8928992" cy="996741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ar-AE" sz="45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الاستجابة الأدبية لقصة</a:t>
            </a:r>
            <a:r>
              <a:rPr lang="ar-EG" sz="45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( ياسمين وزهرةُ دوارِ الشمسِ ) </a:t>
            </a:r>
            <a:endParaRPr lang="en-US" sz="4500" b="1" i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99769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397B88D-990A-450C-892C-81E1F7F196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42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  <p:sndAc>
          <p:stSnd>
            <p:snd r:embed="rId2" name="chimes.wav"/>
          </p:stSnd>
        </p:sndAc>
      </p:transition>
    </mc:Choice>
    <mc:Fallback xmlns="">
      <p:transition spd="slow">
        <p:checker/>
        <p:sndAc>
          <p:stSnd>
            <p:snd r:embed="rId4" name="chimes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3EE5B95-077E-4F3A-B28E-34BEA8211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71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  <p:sndAc>
          <p:stSnd>
            <p:snd r:embed="rId2" name="chimes.wav"/>
          </p:stSnd>
        </p:sndAc>
      </p:transition>
    </mc:Choice>
    <mc:Fallback xmlns="">
      <p:transition spd="slow">
        <p:checker/>
        <p:sndAc>
          <p:stSnd>
            <p:snd r:embed="rId4" name="chimes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56320"/>
            <a:ext cx="8856984" cy="67453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252520" cy="6858000"/>
          </a:xfrm>
          <a:prstGeom prst="rect">
            <a:avLst/>
          </a:prstGeom>
        </p:spPr>
      </p:pic>
      <p:sp>
        <p:nvSpPr>
          <p:cNvPr id="4" name="شكل بيضاوي 3"/>
          <p:cNvSpPr/>
          <p:nvPr/>
        </p:nvSpPr>
        <p:spPr>
          <a:xfrm>
            <a:off x="-756592" y="1484784"/>
            <a:ext cx="1728192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sz="4000" dirty="0" smtClean="0"/>
              <a:t>181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4544" y="1899592"/>
            <a:ext cx="914654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314" y="0"/>
            <a:ext cx="929830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18926"/>
          </a:xfrm>
          <a:prstGeom prst="rect">
            <a:avLst/>
          </a:prstGeom>
        </p:spPr>
      </p:pic>
      <p:sp>
        <p:nvSpPr>
          <p:cNvPr id="5" name="شكل بيضاوي 4"/>
          <p:cNvSpPr/>
          <p:nvPr/>
        </p:nvSpPr>
        <p:spPr>
          <a:xfrm>
            <a:off x="9468544" y="1484784"/>
            <a:ext cx="1872208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dirty="0" smtClean="0"/>
              <a:t>188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032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550"/>
            <a:ext cx="9144000" cy="68935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760" y="0"/>
            <a:ext cx="917876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43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0"/>
            <a:ext cx="9252520" cy="695739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Y"/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152"/>
            <a:ext cx="9144000" cy="688315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xmlns="" id="{69305634-9A0B-4F2F-AEEE-17A669B42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588900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1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4825F1AF-8DBC-4E3D-9F3D-688338DA83FC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