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013" autoAdjust="0"/>
    <p:restoredTop sz="94660"/>
  </p:normalViewPr>
  <p:slideViewPr>
    <p:cSldViewPr snapToGrid="0">
      <p:cViewPr varScale="1">
        <p:scale>
          <a:sx n="86" d="100"/>
          <a:sy n="86" d="100"/>
        </p:scale>
        <p:origin x="29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473E-7456-4A39-A672-2D4CD068DFC4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48DC1-A996-491B-A64D-52A6389B8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119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473E-7456-4A39-A672-2D4CD068DFC4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48DC1-A996-491B-A64D-52A6389B8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068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473E-7456-4A39-A672-2D4CD068DFC4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48DC1-A996-491B-A64D-52A6389B8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60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473E-7456-4A39-A672-2D4CD068DFC4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48DC1-A996-491B-A64D-52A6389B8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83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473E-7456-4A39-A672-2D4CD068DFC4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48DC1-A996-491B-A64D-52A6389B8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57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473E-7456-4A39-A672-2D4CD068DFC4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48DC1-A996-491B-A64D-52A6389B8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9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473E-7456-4A39-A672-2D4CD068DFC4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48DC1-A996-491B-A64D-52A6389B8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986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473E-7456-4A39-A672-2D4CD068DFC4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48DC1-A996-491B-A64D-52A6389B8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804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473E-7456-4A39-A672-2D4CD068DFC4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48DC1-A996-491B-A64D-52A6389B8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032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473E-7456-4A39-A672-2D4CD068DFC4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48DC1-A996-491B-A64D-52A6389B8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602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473E-7456-4A39-A672-2D4CD068DFC4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48DC1-A996-491B-A64D-52A6389B8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3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5473E-7456-4A39-A672-2D4CD068DFC4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48DC1-A996-491B-A64D-52A6389B8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578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>
            <a:extLst>
              <a:ext uri="{FF2B5EF4-FFF2-40B4-BE49-F238E27FC236}">
                <a16:creationId xmlns:a16="http://schemas.microsoft.com/office/drawing/2014/main" id="{6DCB35DC-914F-4B3D-AA5B-2D8066B71672}"/>
              </a:ext>
            </a:extLst>
          </p:cNvPr>
          <p:cNvSpPr txBox="1"/>
          <p:nvPr/>
        </p:nvSpPr>
        <p:spPr>
          <a:xfrm>
            <a:off x="1029620" y="1754782"/>
            <a:ext cx="54417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000" b="1" dirty="0"/>
              <a:t>اكتب اسمي : ...........................</a:t>
            </a:r>
            <a:endParaRPr lang="en-US" sz="2000" b="1" dirty="0"/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8AA98EC3-24DF-4891-B054-641163AB3AE5}"/>
              </a:ext>
            </a:extLst>
          </p:cNvPr>
          <p:cNvSpPr txBox="1"/>
          <p:nvPr/>
        </p:nvSpPr>
        <p:spPr>
          <a:xfrm>
            <a:off x="349399" y="2347950"/>
            <a:ext cx="6073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000" b="1" u="sng" dirty="0"/>
              <a:t>صل بين اسم الصورة و الحرف المناسب لها </a:t>
            </a:r>
            <a:endParaRPr lang="en-US" sz="2000" b="1" u="sng" dirty="0"/>
          </a:p>
        </p:txBody>
      </p:sp>
      <p:sp>
        <p:nvSpPr>
          <p:cNvPr id="7" name="شكل بيضاوي 6">
            <a:extLst>
              <a:ext uri="{FF2B5EF4-FFF2-40B4-BE49-F238E27FC236}">
                <a16:creationId xmlns:a16="http://schemas.microsoft.com/office/drawing/2014/main" id="{F8A2657F-C7D2-477B-9C19-3E162FB4AB60}"/>
              </a:ext>
            </a:extLst>
          </p:cNvPr>
          <p:cNvSpPr/>
          <p:nvPr/>
        </p:nvSpPr>
        <p:spPr>
          <a:xfrm>
            <a:off x="4761570" y="4586708"/>
            <a:ext cx="1139277" cy="95972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6000" dirty="0">
                <a:solidFill>
                  <a:schemeClr val="tx1"/>
                </a:solidFill>
              </a:rPr>
              <a:t>ض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8" name="شكل بيضاوي 7">
            <a:extLst>
              <a:ext uri="{FF2B5EF4-FFF2-40B4-BE49-F238E27FC236}">
                <a16:creationId xmlns:a16="http://schemas.microsoft.com/office/drawing/2014/main" id="{288A2E77-ACAA-4BA1-A372-EEF230F38804}"/>
              </a:ext>
            </a:extLst>
          </p:cNvPr>
          <p:cNvSpPr/>
          <p:nvPr/>
        </p:nvSpPr>
        <p:spPr>
          <a:xfrm>
            <a:off x="4761570" y="3296883"/>
            <a:ext cx="1139277" cy="95972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AE" sz="4400" b="1" dirty="0">
                <a:solidFill>
                  <a:schemeClr val="tx1"/>
                </a:solidFill>
              </a:rPr>
              <a:t>ص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9" name="شكل بيضاوي 8">
            <a:extLst>
              <a:ext uri="{FF2B5EF4-FFF2-40B4-BE49-F238E27FC236}">
                <a16:creationId xmlns:a16="http://schemas.microsoft.com/office/drawing/2014/main" id="{A4F9283A-F618-48DA-84BF-A889265BB10C}"/>
              </a:ext>
            </a:extLst>
          </p:cNvPr>
          <p:cNvSpPr/>
          <p:nvPr/>
        </p:nvSpPr>
        <p:spPr>
          <a:xfrm>
            <a:off x="4761570" y="5991762"/>
            <a:ext cx="1139277" cy="95972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6000" dirty="0">
                <a:solidFill>
                  <a:schemeClr val="tx1"/>
                </a:solidFill>
              </a:rPr>
              <a:t>ط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10" name="شكل بيضاوي 9">
            <a:extLst>
              <a:ext uri="{FF2B5EF4-FFF2-40B4-BE49-F238E27FC236}">
                <a16:creationId xmlns:a16="http://schemas.microsoft.com/office/drawing/2014/main" id="{F6BE4D12-9BA2-4466-97FA-90383CE77469}"/>
              </a:ext>
            </a:extLst>
          </p:cNvPr>
          <p:cNvSpPr/>
          <p:nvPr/>
        </p:nvSpPr>
        <p:spPr>
          <a:xfrm>
            <a:off x="4761570" y="7444286"/>
            <a:ext cx="1139277" cy="95972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6000" dirty="0">
                <a:solidFill>
                  <a:schemeClr val="tx1"/>
                </a:solidFill>
              </a:rPr>
              <a:t>ظ</a:t>
            </a:r>
            <a:endParaRPr lang="en-US" sz="6000" dirty="0">
              <a:solidFill>
                <a:schemeClr val="tx1"/>
              </a:solidFill>
            </a:endParaRPr>
          </a:p>
        </p:txBody>
      </p:sp>
      <p:pic>
        <p:nvPicPr>
          <p:cNvPr id="11" name="Picture 2" descr="Deer Clipart | i2Clipart - Royalty Free Public Domain Clipart">
            <a:extLst>
              <a:ext uri="{FF2B5EF4-FFF2-40B4-BE49-F238E27FC236}">
                <a16:creationId xmlns:a16="http://schemas.microsoft.com/office/drawing/2014/main" id="{A3088D3D-4865-42C9-9900-92CDC3B1B3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038" y="4399467"/>
            <a:ext cx="1383604" cy="1221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بازل طيور الغابة 6 مجموعات - فلافي بير افضل سعر شراء عبر الانترنت| لعب ستور">
            <a:extLst>
              <a:ext uri="{FF2B5EF4-FFF2-40B4-BE49-F238E27FC236}">
                <a16:creationId xmlns:a16="http://schemas.microsoft.com/office/drawing/2014/main" id="{8135DBC2-2907-4043-92AB-0B4D1AB97A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456" y="7251929"/>
            <a:ext cx="969481" cy="1170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ضفدع أخضر قصاصات فنية ، تحميل مجاني قصاصة فنية ، قصاصة فنية مجانية - آخر">
            <a:extLst>
              <a:ext uri="{FF2B5EF4-FFF2-40B4-BE49-F238E27FC236}">
                <a16:creationId xmlns:a16="http://schemas.microsoft.com/office/drawing/2014/main" id="{06F2A17B-E8AA-4722-81FC-E7A140AD50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0482" y="2956349"/>
            <a:ext cx="1011430" cy="1052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>
            <a:extLst>
              <a:ext uri="{FF2B5EF4-FFF2-40B4-BE49-F238E27FC236}">
                <a16:creationId xmlns:a16="http://schemas.microsoft.com/office/drawing/2014/main" id="{7D8A90F0-42A1-4E43-BB86-0F80CEECB8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250" y="6100221"/>
            <a:ext cx="955181" cy="851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مستطيل 14">
            <a:extLst>
              <a:ext uri="{FF2B5EF4-FFF2-40B4-BE49-F238E27FC236}">
                <a16:creationId xmlns:a16="http://schemas.microsoft.com/office/drawing/2014/main" id="{F0D51E02-3F77-4CAE-AE90-D53B2D4A9DEA}"/>
              </a:ext>
            </a:extLst>
          </p:cNvPr>
          <p:cNvSpPr/>
          <p:nvPr/>
        </p:nvSpPr>
        <p:spPr>
          <a:xfrm>
            <a:off x="392152" y="356838"/>
            <a:ext cx="6073696" cy="850844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6">
            <a:extLst>
              <a:ext uri="{FF2B5EF4-FFF2-40B4-BE49-F238E27FC236}">
                <a16:creationId xmlns:a16="http://schemas.microsoft.com/office/drawing/2014/main" id="{E4F7AF1F-146C-4437-9310-4A1DFB6BDC77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344" t="3142" r="80326" b="77985"/>
          <a:stretch/>
        </p:blipFill>
        <p:spPr>
          <a:xfrm>
            <a:off x="477891" y="523017"/>
            <a:ext cx="1661401" cy="698474"/>
          </a:xfrm>
          <a:prstGeom prst="rect">
            <a:avLst/>
          </a:prstGeom>
        </p:spPr>
      </p:pic>
      <p:sp>
        <p:nvSpPr>
          <p:cNvPr id="17" name="مربع نص 16">
            <a:extLst>
              <a:ext uri="{FF2B5EF4-FFF2-40B4-BE49-F238E27FC236}">
                <a16:creationId xmlns:a16="http://schemas.microsoft.com/office/drawing/2014/main" id="{7022B9F8-0073-4B61-BFE2-5E247959695E}"/>
              </a:ext>
            </a:extLst>
          </p:cNvPr>
          <p:cNvSpPr txBox="1"/>
          <p:nvPr/>
        </p:nvSpPr>
        <p:spPr>
          <a:xfrm>
            <a:off x="2185905" y="533929"/>
            <a:ext cx="4322696" cy="8617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sz="1600" b="1" dirty="0"/>
              <a:t> اختبار مادة اللغة العربية</a:t>
            </a:r>
          </a:p>
          <a:p>
            <a:pPr algn="r"/>
            <a:r>
              <a:rPr lang="ar-AE" sz="1600" b="1" dirty="0"/>
              <a:t>الصف الأول الأساسي </a:t>
            </a:r>
          </a:p>
          <a:p>
            <a:pPr algn="r"/>
            <a:r>
              <a:rPr lang="ar-AE" sz="1600" b="1" dirty="0"/>
              <a:t>الفصل الدراسي الثاني  التقويم الأول </a:t>
            </a:r>
            <a:r>
              <a:rPr lang="ar-AE" sz="1600" b="1" u="sng" dirty="0"/>
              <a:t>المستوى الثاني  </a:t>
            </a:r>
          </a:p>
        </p:txBody>
      </p:sp>
      <p:sp>
        <p:nvSpPr>
          <p:cNvPr id="18" name="شكل بيضاوي 17">
            <a:extLst>
              <a:ext uri="{FF2B5EF4-FFF2-40B4-BE49-F238E27FC236}">
                <a16:creationId xmlns:a16="http://schemas.microsoft.com/office/drawing/2014/main" id="{70D0A661-26D8-4D1E-B880-AC3C831C39A0}"/>
              </a:ext>
            </a:extLst>
          </p:cNvPr>
          <p:cNvSpPr/>
          <p:nvPr/>
        </p:nvSpPr>
        <p:spPr>
          <a:xfrm>
            <a:off x="721616" y="1239467"/>
            <a:ext cx="1173950" cy="11688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مربع نص 19">
            <a:extLst>
              <a:ext uri="{FF2B5EF4-FFF2-40B4-BE49-F238E27FC236}">
                <a16:creationId xmlns:a16="http://schemas.microsoft.com/office/drawing/2014/main" id="{54CBC04A-3146-47E4-BD82-29B2A3ADFC0E}"/>
              </a:ext>
            </a:extLst>
          </p:cNvPr>
          <p:cNvSpPr txBox="1"/>
          <p:nvPr/>
        </p:nvSpPr>
        <p:spPr>
          <a:xfrm>
            <a:off x="1029620" y="1954837"/>
            <a:ext cx="643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/>
              <a:t>10</a:t>
            </a:r>
            <a:endParaRPr lang="en-US" dirty="0"/>
          </a:p>
        </p:txBody>
      </p:sp>
      <p:cxnSp>
        <p:nvCxnSpPr>
          <p:cNvPr id="22" name="رابط مستقيم 21">
            <a:extLst>
              <a:ext uri="{FF2B5EF4-FFF2-40B4-BE49-F238E27FC236}">
                <a16:creationId xmlns:a16="http://schemas.microsoft.com/office/drawing/2014/main" id="{B1E082C6-B4F7-4D24-A5BD-FD29B615AE27}"/>
              </a:ext>
            </a:extLst>
          </p:cNvPr>
          <p:cNvCxnSpPr>
            <a:stCxn id="18" idx="6"/>
            <a:endCxn id="18" idx="2"/>
          </p:cNvCxnSpPr>
          <p:nvPr/>
        </p:nvCxnSpPr>
        <p:spPr>
          <a:xfrm flipH="1">
            <a:off x="721616" y="1823911"/>
            <a:ext cx="11739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1208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>
            <a:extLst>
              <a:ext uri="{FF2B5EF4-FFF2-40B4-BE49-F238E27FC236}">
                <a16:creationId xmlns:a16="http://schemas.microsoft.com/office/drawing/2014/main" id="{56505129-33E0-4174-9975-ED04534B631B}"/>
              </a:ext>
            </a:extLst>
          </p:cNvPr>
          <p:cNvSpPr txBox="1"/>
          <p:nvPr/>
        </p:nvSpPr>
        <p:spPr>
          <a:xfrm>
            <a:off x="1048213" y="356838"/>
            <a:ext cx="5441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3200" dirty="0"/>
              <a:t>أكمل كتابة الحرف في الكلمات التالية :</a:t>
            </a:r>
            <a:endParaRPr lang="en-US" sz="3200" dirty="0"/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6DCB35DC-914F-4B3D-AA5B-2D8066B71672}"/>
              </a:ext>
            </a:extLst>
          </p:cNvPr>
          <p:cNvSpPr txBox="1"/>
          <p:nvPr/>
        </p:nvSpPr>
        <p:spPr>
          <a:xfrm>
            <a:off x="4405336" y="2172492"/>
            <a:ext cx="1878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3200" dirty="0" err="1"/>
              <a:t>صـو</a:t>
            </a:r>
            <a:r>
              <a:rPr lang="ar-AE" sz="3200" dirty="0"/>
              <a:t>.........</a:t>
            </a:r>
            <a:endParaRPr lang="en-US" sz="3200" dirty="0"/>
          </a:p>
        </p:txBody>
      </p:sp>
      <p:sp>
        <p:nvSpPr>
          <p:cNvPr id="15" name="مستطيل 14">
            <a:extLst>
              <a:ext uri="{FF2B5EF4-FFF2-40B4-BE49-F238E27FC236}">
                <a16:creationId xmlns:a16="http://schemas.microsoft.com/office/drawing/2014/main" id="{F0D51E02-3F77-4CAE-AE90-D53B2D4A9DEA}"/>
              </a:ext>
            </a:extLst>
          </p:cNvPr>
          <p:cNvSpPr/>
          <p:nvPr/>
        </p:nvSpPr>
        <p:spPr>
          <a:xfrm>
            <a:off x="392152" y="356838"/>
            <a:ext cx="6073696" cy="850844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2" descr="Deer Clipart | i2Clipart - Royalty Free Public Domain Clipart">
            <a:extLst>
              <a:ext uri="{FF2B5EF4-FFF2-40B4-BE49-F238E27FC236}">
                <a16:creationId xmlns:a16="http://schemas.microsoft.com/office/drawing/2014/main" id="{D86B43A5-83B8-48A4-8B10-18EB786FF6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352" y="2763780"/>
            <a:ext cx="1532948" cy="1353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ضفدع أخضر قصاصات فنية ، تحميل مجاني قصاصة فنية ، قصاصة فنية مجانية - آخر">
            <a:extLst>
              <a:ext uri="{FF2B5EF4-FFF2-40B4-BE49-F238E27FC236}">
                <a16:creationId xmlns:a16="http://schemas.microsoft.com/office/drawing/2014/main" id="{6E0402BE-9647-43AF-82EF-178DE149BE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3963" y="881972"/>
            <a:ext cx="1411094" cy="1468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>
            <a:extLst>
              <a:ext uri="{FF2B5EF4-FFF2-40B4-BE49-F238E27FC236}">
                <a16:creationId xmlns:a16="http://schemas.microsoft.com/office/drawing/2014/main" id="{80884E62-0929-4438-9CFF-31B848C560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681" y="986032"/>
            <a:ext cx="1332619" cy="1187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مربع نص 19">
            <a:extLst>
              <a:ext uri="{FF2B5EF4-FFF2-40B4-BE49-F238E27FC236}">
                <a16:creationId xmlns:a16="http://schemas.microsoft.com/office/drawing/2014/main" id="{CA60EFC5-5925-46B7-9753-B1BF90EA8310}"/>
              </a:ext>
            </a:extLst>
          </p:cNvPr>
          <p:cNvSpPr txBox="1"/>
          <p:nvPr/>
        </p:nvSpPr>
        <p:spPr>
          <a:xfrm>
            <a:off x="1550020" y="2279039"/>
            <a:ext cx="1878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3200" dirty="0"/>
              <a:t>......ــفـدع</a:t>
            </a:r>
            <a:endParaRPr lang="en-US" sz="3200" dirty="0"/>
          </a:p>
        </p:txBody>
      </p:sp>
      <p:sp>
        <p:nvSpPr>
          <p:cNvPr id="21" name="مربع نص 20">
            <a:extLst>
              <a:ext uri="{FF2B5EF4-FFF2-40B4-BE49-F238E27FC236}">
                <a16:creationId xmlns:a16="http://schemas.microsoft.com/office/drawing/2014/main" id="{9CD47BA8-1ADA-41BB-8016-FC8C33EB66DE}"/>
              </a:ext>
            </a:extLst>
          </p:cNvPr>
          <p:cNvSpPr txBox="1"/>
          <p:nvPr/>
        </p:nvSpPr>
        <p:spPr>
          <a:xfrm>
            <a:off x="1319566" y="4222672"/>
            <a:ext cx="1878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3200" dirty="0" err="1"/>
              <a:t>خَيْ</a:t>
            </a:r>
            <a:r>
              <a:rPr lang="ar-AE" sz="3200" dirty="0"/>
              <a:t>ـ......</a:t>
            </a:r>
            <a:endParaRPr lang="en-US" sz="3200" dirty="0"/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E585ED60-544D-4590-8C52-41A7B179EA1E}"/>
              </a:ext>
            </a:extLst>
          </p:cNvPr>
          <p:cNvSpPr txBox="1"/>
          <p:nvPr/>
        </p:nvSpPr>
        <p:spPr>
          <a:xfrm>
            <a:off x="4405336" y="4222672"/>
            <a:ext cx="1878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3200" dirty="0"/>
              <a:t>.......ـبْيٌ</a:t>
            </a:r>
            <a:endParaRPr lang="en-US" sz="3200" dirty="0"/>
          </a:p>
        </p:txBody>
      </p:sp>
      <p:pic>
        <p:nvPicPr>
          <p:cNvPr id="1026" name="Picture 2" descr="الكريسماس الخيط مجانا ، تحميل مجاني قصاصة فنية ، قصاصة فنية مجانية - آخر">
            <a:extLst>
              <a:ext uri="{FF2B5EF4-FFF2-40B4-BE49-F238E27FC236}">
                <a16:creationId xmlns:a16="http://schemas.microsoft.com/office/drawing/2014/main" id="{B094D338-08D7-4C81-AD4F-0500493226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447" b="35575"/>
          <a:stretch/>
        </p:blipFill>
        <p:spPr bwMode="auto">
          <a:xfrm>
            <a:off x="1716961" y="2917788"/>
            <a:ext cx="1276841" cy="1217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مربع نص 22">
            <a:extLst>
              <a:ext uri="{FF2B5EF4-FFF2-40B4-BE49-F238E27FC236}">
                <a16:creationId xmlns:a16="http://schemas.microsoft.com/office/drawing/2014/main" id="{77368114-BD5C-4C8F-B12B-FBFFE24A1C0B}"/>
              </a:ext>
            </a:extLst>
          </p:cNvPr>
          <p:cNvSpPr txBox="1"/>
          <p:nvPr/>
        </p:nvSpPr>
        <p:spPr>
          <a:xfrm>
            <a:off x="367992" y="4874483"/>
            <a:ext cx="6073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dirty="0"/>
              <a:t> حول على الكلمات التي تحتوي على الصوت القصير </a:t>
            </a:r>
            <a:endParaRPr lang="en-US" sz="2400" dirty="0"/>
          </a:p>
        </p:txBody>
      </p:sp>
      <p:sp>
        <p:nvSpPr>
          <p:cNvPr id="24" name="مربع نص 23">
            <a:extLst>
              <a:ext uri="{FF2B5EF4-FFF2-40B4-BE49-F238E27FC236}">
                <a16:creationId xmlns:a16="http://schemas.microsoft.com/office/drawing/2014/main" id="{2903CF8F-385A-4A87-A351-9C2803D8B539}"/>
              </a:ext>
            </a:extLst>
          </p:cNvPr>
          <p:cNvSpPr txBox="1"/>
          <p:nvPr/>
        </p:nvSpPr>
        <p:spPr>
          <a:xfrm>
            <a:off x="3843431" y="5507721"/>
            <a:ext cx="1878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3200" dirty="0"/>
              <a:t>مَـطَـرُ</a:t>
            </a:r>
            <a:endParaRPr lang="en-US" sz="3200" dirty="0"/>
          </a:p>
        </p:txBody>
      </p:sp>
      <p:sp>
        <p:nvSpPr>
          <p:cNvPr id="25" name="مربع نص 24">
            <a:extLst>
              <a:ext uri="{FF2B5EF4-FFF2-40B4-BE49-F238E27FC236}">
                <a16:creationId xmlns:a16="http://schemas.microsoft.com/office/drawing/2014/main" id="{80ADF967-1EE1-4D51-B38F-8F92EE2F32EE}"/>
              </a:ext>
            </a:extLst>
          </p:cNvPr>
          <p:cNvSpPr txBox="1"/>
          <p:nvPr/>
        </p:nvSpPr>
        <p:spPr>
          <a:xfrm>
            <a:off x="1765587" y="5470227"/>
            <a:ext cx="1878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3200" dirty="0"/>
              <a:t>ضاعَ</a:t>
            </a:r>
            <a:endParaRPr lang="en-US" sz="3200" dirty="0"/>
          </a:p>
        </p:txBody>
      </p:sp>
      <p:sp>
        <p:nvSpPr>
          <p:cNvPr id="26" name="مربع نص 25">
            <a:extLst>
              <a:ext uri="{FF2B5EF4-FFF2-40B4-BE49-F238E27FC236}">
                <a16:creationId xmlns:a16="http://schemas.microsoft.com/office/drawing/2014/main" id="{10584B44-58B4-456B-9359-B6196E5B6CC7}"/>
              </a:ext>
            </a:extLst>
          </p:cNvPr>
          <p:cNvSpPr txBox="1"/>
          <p:nvPr/>
        </p:nvSpPr>
        <p:spPr>
          <a:xfrm>
            <a:off x="3842802" y="6472060"/>
            <a:ext cx="1878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3200" dirty="0"/>
              <a:t>طافَ</a:t>
            </a:r>
            <a:endParaRPr lang="en-US" sz="3200" dirty="0"/>
          </a:p>
        </p:txBody>
      </p:sp>
      <p:sp>
        <p:nvSpPr>
          <p:cNvPr id="27" name="مربع نص 26">
            <a:extLst>
              <a:ext uri="{FF2B5EF4-FFF2-40B4-BE49-F238E27FC236}">
                <a16:creationId xmlns:a16="http://schemas.microsoft.com/office/drawing/2014/main" id="{71592059-BE79-4FB3-BAD6-5FD0DCC395FB}"/>
              </a:ext>
            </a:extLst>
          </p:cNvPr>
          <p:cNvSpPr txBox="1"/>
          <p:nvPr/>
        </p:nvSpPr>
        <p:spPr>
          <a:xfrm>
            <a:off x="1764958" y="6434566"/>
            <a:ext cx="1878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3200" dirty="0"/>
              <a:t>فَـتَـحَ </a:t>
            </a:r>
            <a:endParaRPr lang="en-US" sz="3200" dirty="0"/>
          </a:p>
        </p:txBody>
      </p:sp>
      <p:graphicFrame>
        <p:nvGraphicFramePr>
          <p:cNvPr id="28" name="Table 10">
            <a:extLst>
              <a:ext uri="{FF2B5EF4-FFF2-40B4-BE49-F238E27FC236}">
                <a16:creationId xmlns:a16="http://schemas.microsoft.com/office/drawing/2014/main" id="{7329C0E5-FCAF-4D3F-8A65-B06F3AA126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124840"/>
              </p:ext>
            </p:extLst>
          </p:nvPr>
        </p:nvGraphicFramePr>
        <p:xfrm>
          <a:off x="680224" y="7084626"/>
          <a:ext cx="5761464" cy="15875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0122">
                  <a:extLst>
                    <a:ext uri="{9D8B030D-6E8A-4147-A177-3AD203B41FA5}">
                      <a16:colId xmlns:a16="http://schemas.microsoft.com/office/drawing/2014/main" val="856680077"/>
                    </a:ext>
                  </a:extLst>
                </a:gridCol>
                <a:gridCol w="480122">
                  <a:extLst>
                    <a:ext uri="{9D8B030D-6E8A-4147-A177-3AD203B41FA5}">
                      <a16:colId xmlns:a16="http://schemas.microsoft.com/office/drawing/2014/main" val="9228243"/>
                    </a:ext>
                  </a:extLst>
                </a:gridCol>
                <a:gridCol w="480122">
                  <a:extLst>
                    <a:ext uri="{9D8B030D-6E8A-4147-A177-3AD203B41FA5}">
                      <a16:colId xmlns:a16="http://schemas.microsoft.com/office/drawing/2014/main" val="2310491034"/>
                    </a:ext>
                  </a:extLst>
                </a:gridCol>
                <a:gridCol w="480122">
                  <a:extLst>
                    <a:ext uri="{9D8B030D-6E8A-4147-A177-3AD203B41FA5}">
                      <a16:colId xmlns:a16="http://schemas.microsoft.com/office/drawing/2014/main" val="169530655"/>
                    </a:ext>
                  </a:extLst>
                </a:gridCol>
                <a:gridCol w="480122">
                  <a:extLst>
                    <a:ext uri="{9D8B030D-6E8A-4147-A177-3AD203B41FA5}">
                      <a16:colId xmlns:a16="http://schemas.microsoft.com/office/drawing/2014/main" val="366680607"/>
                    </a:ext>
                  </a:extLst>
                </a:gridCol>
                <a:gridCol w="480122">
                  <a:extLst>
                    <a:ext uri="{9D8B030D-6E8A-4147-A177-3AD203B41FA5}">
                      <a16:colId xmlns:a16="http://schemas.microsoft.com/office/drawing/2014/main" val="195690603"/>
                    </a:ext>
                  </a:extLst>
                </a:gridCol>
                <a:gridCol w="480122">
                  <a:extLst>
                    <a:ext uri="{9D8B030D-6E8A-4147-A177-3AD203B41FA5}">
                      <a16:colId xmlns:a16="http://schemas.microsoft.com/office/drawing/2014/main" val="779658966"/>
                    </a:ext>
                  </a:extLst>
                </a:gridCol>
                <a:gridCol w="480122">
                  <a:extLst>
                    <a:ext uri="{9D8B030D-6E8A-4147-A177-3AD203B41FA5}">
                      <a16:colId xmlns:a16="http://schemas.microsoft.com/office/drawing/2014/main" val="3738467144"/>
                    </a:ext>
                  </a:extLst>
                </a:gridCol>
                <a:gridCol w="480122">
                  <a:extLst>
                    <a:ext uri="{9D8B030D-6E8A-4147-A177-3AD203B41FA5}">
                      <a16:colId xmlns:a16="http://schemas.microsoft.com/office/drawing/2014/main" val="2071542656"/>
                    </a:ext>
                  </a:extLst>
                </a:gridCol>
                <a:gridCol w="480122">
                  <a:extLst>
                    <a:ext uri="{9D8B030D-6E8A-4147-A177-3AD203B41FA5}">
                      <a16:colId xmlns:a16="http://schemas.microsoft.com/office/drawing/2014/main" val="266503762"/>
                    </a:ext>
                  </a:extLst>
                </a:gridCol>
                <a:gridCol w="395249">
                  <a:extLst>
                    <a:ext uri="{9D8B030D-6E8A-4147-A177-3AD203B41FA5}">
                      <a16:colId xmlns:a16="http://schemas.microsoft.com/office/drawing/2014/main" val="727663583"/>
                    </a:ext>
                  </a:extLst>
                </a:gridCol>
                <a:gridCol w="564995">
                  <a:extLst>
                    <a:ext uri="{9D8B030D-6E8A-4147-A177-3AD203B41FA5}">
                      <a16:colId xmlns:a16="http://schemas.microsoft.com/office/drawing/2014/main" val="3595282202"/>
                    </a:ext>
                  </a:extLst>
                </a:gridCol>
              </a:tblGrid>
              <a:tr h="454660">
                <a:tc rowSpan="2">
                  <a:txBody>
                    <a:bodyPr/>
                    <a:lstStyle/>
                    <a:p>
                      <a:pPr algn="ctr"/>
                      <a:endParaRPr lang="ar-AE" sz="1000" b="1" dirty="0"/>
                    </a:p>
                    <a:p>
                      <a:pPr algn="ctr"/>
                      <a:endParaRPr lang="ar-AE" sz="1000" b="1" dirty="0"/>
                    </a:p>
                    <a:p>
                      <a:pPr algn="ctr"/>
                      <a:r>
                        <a:rPr lang="ar-AE" sz="1000" b="1" dirty="0"/>
                        <a:t>م</a:t>
                      </a:r>
                      <a:endParaRPr lang="en-US" sz="1000" b="1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ar-AE" sz="1000" b="1" dirty="0"/>
                        <a:t>الكتابة </a:t>
                      </a:r>
                      <a:endParaRPr lang="en-US" sz="1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ar-AE" sz="1000" b="1" dirty="0"/>
                        <a:t>الكتابة </a:t>
                      </a:r>
                      <a:endParaRPr lang="en-US" sz="1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ar-AE" sz="1000" dirty="0"/>
                        <a:t>الكتابة </a:t>
                      </a:r>
                      <a:endParaRPr lang="en-US" sz="10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ar-AE" sz="1000" dirty="0"/>
                        <a:t>أساسيات القراءة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000" b="1" dirty="0"/>
                        <a:t>كتابة الاسم </a:t>
                      </a:r>
                      <a:endParaRPr lang="en-US" sz="10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ar-AE" sz="800" b="1" dirty="0"/>
                    </a:p>
                    <a:p>
                      <a:pPr algn="ctr"/>
                      <a:endParaRPr lang="ar-AE" sz="800" b="1" dirty="0"/>
                    </a:p>
                    <a:p>
                      <a:pPr algn="ctr"/>
                      <a:r>
                        <a:rPr lang="ar-AE" sz="800" b="1" dirty="0"/>
                        <a:t>السؤال</a:t>
                      </a:r>
                      <a:endParaRPr lang="en-US" sz="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733161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b="1" dirty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b="1" dirty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b="1" dirty="0"/>
                        <a:t>3</a:t>
                      </a:r>
                      <a:endParaRPr lang="en-US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b="1" dirty="0"/>
                        <a:t>2</a:t>
                      </a:r>
                      <a:endParaRPr lang="en-US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b="1" dirty="0"/>
                        <a:t>1</a:t>
                      </a:r>
                      <a:endParaRPr lang="en-US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b="1" dirty="0"/>
                        <a:t>4</a:t>
                      </a:r>
                      <a:endParaRPr lang="en-US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b="1" dirty="0"/>
                        <a:t>3</a:t>
                      </a:r>
                      <a:endParaRPr lang="en-US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b="1" dirty="0"/>
                        <a:t>2</a:t>
                      </a:r>
                      <a:endParaRPr lang="en-US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b="1" dirty="0"/>
                        <a:t>1</a:t>
                      </a:r>
                      <a:endParaRPr lang="en-US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b="1" dirty="0"/>
                        <a:t>1</a:t>
                      </a:r>
                      <a:endParaRPr lang="en-US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146190"/>
                  </a:ext>
                </a:extLst>
              </a:tr>
              <a:tr h="154326">
                <a:tc>
                  <a:txBody>
                    <a:bodyPr/>
                    <a:lstStyle/>
                    <a:p>
                      <a:pPr algn="ctr"/>
                      <a:r>
                        <a:rPr lang="ar-AE" b="1" dirty="0"/>
                        <a:t>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b="1" dirty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b="1" dirty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b="1" dirty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b="1" dirty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b="1" dirty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b="1" dirty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b="1" dirty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b="1" dirty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b="1" dirty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b="1" dirty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100" b="1" dirty="0"/>
                        <a:t>الدرجة</a:t>
                      </a:r>
                      <a:endParaRPr lang="en-US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1170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409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143255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نسق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نسق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834</TotalTime>
  <Words>87</Words>
  <Application>Microsoft Office PowerPoint</Application>
  <PresentationFormat>عرض على الشاشة (4:3)</PresentationFormat>
  <Paragraphs>50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فاطمة عبد الله الشحي</dc:creator>
  <cp:lastModifiedBy>فاطمة عبد الله الشحي</cp:lastModifiedBy>
  <cp:revision>5</cp:revision>
  <dcterms:created xsi:type="dcterms:W3CDTF">2022-01-26T11:56:22Z</dcterms:created>
  <dcterms:modified xsi:type="dcterms:W3CDTF">2022-01-27T01:52:41Z</dcterms:modified>
</cp:coreProperties>
</file>