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4"/>
  </p:notesMasterIdLst>
  <p:sldIdLst>
    <p:sldId id="434" r:id="rId2"/>
    <p:sldId id="444" r:id="rId3"/>
    <p:sldId id="439" r:id="rId4"/>
    <p:sldId id="304" r:id="rId5"/>
    <p:sldId id="426" r:id="rId6"/>
    <p:sldId id="428" r:id="rId7"/>
    <p:sldId id="435" r:id="rId8"/>
    <p:sldId id="431" r:id="rId9"/>
    <p:sldId id="436" r:id="rId10"/>
    <p:sldId id="443" r:id="rId11"/>
    <p:sldId id="424" r:id="rId12"/>
    <p:sldId id="262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90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048" autoAdjust="0"/>
    <p:restoredTop sz="94660"/>
  </p:normalViewPr>
  <p:slideViewPr>
    <p:cSldViewPr snapToGrid="0" showGuides="1">
      <p:cViewPr>
        <p:scale>
          <a:sx n="62" d="100"/>
          <a:sy n="62" d="100"/>
        </p:scale>
        <p:origin x="-162" y="-1014"/>
      </p:cViewPr>
      <p:guideLst>
        <p:guide orient="horz" pos="2160"/>
        <p:guide pos="39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fld id="{14A948A3-D1CA-4AF6-82ED-1D12B569AB3C}" type="datetimeFigureOut">
              <a:rPr lang="en-GB" smtClean="0"/>
              <a:pPr/>
              <a:t>15/02/2021</a:t>
            </a:fld>
            <a:endParaRPr lang="en-GB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en-GB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GB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fld id="{0DEB976F-5991-4DCE-81EC-18BF4D5D4E5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893800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abppt.com/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AE" sz="1200" dirty="0">
                <a:solidFill>
                  <a:schemeClr val="bg1">
                    <a:lumMod val="85000"/>
                  </a:schemeClr>
                </a:solidFill>
                <a:latin typeface="A Jannat LT" panose="01000000000000000000" pitchFamily="2" charset="-78"/>
                <a:cs typeface="A Jannat LT" panose="01000000000000000000" pitchFamily="2" charset="-78"/>
              </a:rPr>
              <a:t>تعريب، وتغيير اتجاه العرض من اليمين إلى الشمال، واضافة الحركات التفاعلية من قبل موقع بوربوينت بالعربي </a:t>
            </a:r>
            <a:endParaRPr lang="en-US" sz="1200" dirty="0">
              <a:solidFill>
                <a:schemeClr val="bg1">
                  <a:lumMod val="85000"/>
                </a:schemeClr>
              </a:solidFill>
              <a:latin typeface="A Jannat LT" panose="01000000000000000000" pitchFamily="2" charset="-78"/>
              <a:cs typeface="A Jannat LT" panose="01000000000000000000" pitchFamily="2" charset="-78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bg1">
                    <a:lumMod val="85000"/>
                  </a:schemeClr>
                </a:solidFill>
                <a:latin typeface="A Jannat LT" panose="01000000000000000000" pitchFamily="2" charset="-78"/>
                <a:cs typeface="A Jannat LT" panose="01000000000000000000" pitchFamily="2" charset="-78"/>
                <a:hlinkClick r:id="rId3"/>
              </a:rPr>
              <a:t>www.ArabPPT.com</a:t>
            </a:r>
            <a:endParaRPr lang="ar-EG" sz="1200" dirty="0">
              <a:solidFill>
                <a:schemeClr val="bg1">
                  <a:lumMod val="85000"/>
                </a:schemeClr>
              </a:solidFill>
              <a:latin typeface="A Jannat LT" panose="01000000000000000000" pitchFamily="2" charset="-78"/>
              <a:cs typeface="A Jannat LT" panose="01000000000000000000" pitchFamily="2" charset="-78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7B8197-E3B2-48E4-B44A-3EC06DAFF52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621334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4F2F1-1CCE-4199-B925-2E2111542D6C}" type="datetimeFigureOut">
              <a:rPr lang="en-GB" smtClean="0"/>
              <a:pPr/>
              <a:t>15/02/2021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090C0-50FC-45B1-A1D3-B532B12DB0C6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212044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4F2F1-1CCE-4199-B925-2E2111542D6C}" type="datetimeFigureOut">
              <a:rPr lang="en-GB" smtClean="0"/>
              <a:pPr/>
              <a:t>15/02/2021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090C0-50FC-45B1-A1D3-B532B12DB0C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095851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4F2F1-1CCE-4199-B925-2E2111542D6C}" type="datetimeFigureOut">
              <a:rPr lang="en-GB" smtClean="0"/>
              <a:pPr/>
              <a:t>15/02/2021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090C0-50FC-45B1-A1D3-B532B12DB0C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1079244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927648" y="2410104"/>
            <a:ext cx="5280587" cy="1440161"/>
          </a:xfrm>
          <a:prstGeom prst="rect">
            <a:avLst/>
          </a:prstGeom>
        </p:spPr>
        <p:txBody>
          <a:bodyPr anchor="ctr"/>
          <a:lstStyle>
            <a:lvl1pPr marL="0" indent="0" algn="r" rtl="1">
              <a:lnSpc>
                <a:spcPct val="100000"/>
              </a:lnSpc>
              <a:buNone/>
              <a:defRPr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>
                <a:ea typeface="맑은 고딕" pitchFamily="50" charset="-127"/>
              </a:rPr>
              <a:t>FREE </a:t>
            </a:r>
          </a:p>
          <a:p>
            <a:r>
              <a:rPr lang="en-US" altLang="ko-KR" dirty="0">
                <a:ea typeface="맑은 고딕" pitchFamily="50" charset="-127"/>
              </a:rPr>
              <a:t>PPT TEMPLATES</a:t>
            </a:r>
            <a:endParaRPr lang="en-US" altLang="ko-KR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927451" y="4005064"/>
            <a:ext cx="5280784" cy="651755"/>
          </a:xfrm>
          <a:prstGeom prst="rect">
            <a:avLst/>
          </a:prstGeom>
        </p:spPr>
        <p:txBody>
          <a:bodyPr anchor="ctr"/>
          <a:lstStyle>
            <a:lvl1pPr marL="0" indent="0" algn="r" rtl="1">
              <a:spcBef>
                <a:spcPts val="0"/>
              </a:spcBef>
              <a:buNone/>
              <a:defRPr sz="1867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>
              <a:spcBef>
                <a:spcPts val="0"/>
              </a:spcBef>
              <a:defRPr/>
            </a:pPr>
            <a:r>
              <a:rPr lang="en-US" altLang="ko-KR" b="1" dirty="0"/>
              <a:t>INSERT THE TITLE </a:t>
            </a:r>
          </a:p>
          <a:p>
            <a:pPr>
              <a:spcBef>
                <a:spcPts val="0"/>
              </a:spcBef>
              <a:defRPr/>
            </a:pPr>
            <a:r>
              <a:rPr lang="en-US" altLang="ko-KR" b="1" dirty="0"/>
              <a:t>OF YOUR PRESENTATION HERE</a:t>
            </a:r>
            <a:endParaRPr lang="en-US" altLang="ko-KR" dirty="0"/>
          </a:p>
        </p:txBody>
      </p:sp>
      <p:pic>
        <p:nvPicPr>
          <p:cNvPr id="1026" name="Picture 2" descr="E:\002-KIMS BUSINESS\007-02-Fullslidesppt-Contents\20161228\02-edu\bulb-item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88288" y="1028733"/>
            <a:ext cx="2353733" cy="5223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097805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 rtl="1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 rtl="1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6618000"/>
            <a:ext cx="12192000" cy="2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12192000" cy="9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</p:spTree>
    <p:extLst>
      <p:ext uri="{BB962C8B-B14F-4D97-AF65-F5344CB8AC3E}">
        <p14:creationId xmlns:p14="http://schemas.microsoft.com/office/powerpoint/2010/main" xmlns="" val="138900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4F2F1-1CCE-4199-B925-2E2111542D6C}" type="datetimeFigureOut">
              <a:rPr lang="en-GB" smtClean="0"/>
              <a:pPr/>
              <a:t>15/02/2021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090C0-50FC-45B1-A1D3-B532B12DB0C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014909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4F2F1-1CCE-4199-B925-2E2111542D6C}" type="datetimeFigureOut">
              <a:rPr lang="en-GB" smtClean="0"/>
              <a:pPr/>
              <a:t>15/02/2021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090C0-50FC-45B1-A1D3-B532B12DB0C6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226340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4F2F1-1CCE-4199-B925-2E2111542D6C}" type="datetimeFigureOut">
              <a:rPr lang="en-GB" smtClean="0"/>
              <a:pPr/>
              <a:t>15/02/2021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090C0-50FC-45B1-A1D3-B532B12DB0C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996469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4F2F1-1CCE-4199-B925-2E2111542D6C}" type="datetimeFigureOut">
              <a:rPr lang="en-GB" smtClean="0"/>
              <a:pPr/>
              <a:t>15/02/2021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090C0-50FC-45B1-A1D3-B532B12DB0C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196200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4F2F1-1CCE-4199-B925-2E2111542D6C}" type="datetimeFigureOut">
              <a:rPr lang="en-GB" smtClean="0"/>
              <a:pPr/>
              <a:t>15/02/2021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090C0-50FC-45B1-A1D3-B532B12DB0C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226089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4F2F1-1CCE-4199-B925-2E2111542D6C}" type="datetimeFigureOut">
              <a:rPr lang="en-GB" smtClean="0"/>
              <a:pPr/>
              <a:t>15/02/2021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090C0-50FC-45B1-A1D3-B532B12DB0C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563511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7964F2F1-1CCE-4199-B925-2E2111542D6C}" type="datetimeFigureOut">
              <a:rPr lang="en-GB" smtClean="0"/>
              <a:pPr/>
              <a:t>15/02/2021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AA090C0-50FC-45B1-A1D3-B532B12DB0C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33061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 cstate="print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4F2F1-1CCE-4199-B925-2E2111542D6C}" type="datetimeFigureOut">
              <a:rPr lang="en-GB" smtClean="0"/>
              <a:pPr/>
              <a:t>15/02/2021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090C0-50FC-45B1-A1D3-B532B12DB0C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255133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7964F2F1-1CCE-4199-B925-2E2111542D6C}" type="datetimeFigureOut">
              <a:rPr lang="en-GB" smtClean="0"/>
              <a:pPr/>
              <a:t>15/02/2021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AA090C0-50FC-45B1-A1D3-B532B12DB0C6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442700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xmlns="" id="{F9607358-8FDC-476E-BE77-69A96609BCD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3826" t="18718" b="5919"/>
          <a:stretch/>
        </p:blipFill>
        <p:spPr>
          <a:xfrm>
            <a:off x="0" y="0"/>
            <a:ext cx="12192000" cy="6341806"/>
          </a:xfrm>
          <a:prstGeom prst="rect">
            <a:avLst/>
          </a:prstGeom>
        </p:spPr>
      </p:pic>
      <p:sp>
        <p:nvSpPr>
          <p:cNvPr id="13" name="مربع نص 12">
            <a:extLst>
              <a:ext uri="{FF2B5EF4-FFF2-40B4-BE49-F238E27FC236}">
                <a16:creationId xmlns:a16="http://schemas.microsoft.com/office/drawing/2014/main" xmlns="" id="{ACBFC287-F7F7-479E-B5B5-4D15E3EAC175}"/>
              </a:ext>
            </a:extLst>
          </p:cNvPr>
          <p:cNvSpPr txBox="1"/>
          <p:nvPr/>
        </p:nvSpPr>
        <p:spPr>
          <a:xfrm>
            <a:off x="7098890" y="516194"/>
            <a:ext cx="141584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AE" sz="4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cs typeface="K Tabassom" panose="00000500000000000000" pitchFamily="2" charset="-78"/>
              </a:rPr>
              <a:t>درسنا اليوم </a:t>
            </a:r>
            <a:endParaRPr lang="en-GB" sz="48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Freeform: Shape 9">
            <a:extLst>
              <a:ext uri="{FF2B5EF4-FFF2-40B4-BE49-F238E27FC236}">
                <a16:creationId xmlns:a16="http://schemas.microsoft.com/office/drawing/2014/main" xmlns="" id="{C0E57D16-AB4E-43B8-9E3A-FDB7A4C2DAEA}"/>
              </a:ext>
            </a:extLst>
          </p:cNvPr>
          <p:cNvSpPr/>
          <p:nvPr/>
        </p:nvSpPr>
        <p:spPr>
          <a:xfrm>
            <a:off x="10009237" y="481782"/>
            <a:ext cx="1703629" cy="1216762"/>
          </a:xfrm>
          <a:custGeom>
            <a:avLst/>
            <a:gdLst>
              <a:gd name="connsiteX0" fmla="*/ 169682 w 2469823"/>
              <a:gd name="connsiteY0" fmla="*/ 227104 h 2064634"/>
              <a:gd name="connsiteX1" fmla="*/ 169682 w 2469823"/>
              <a:gd name="connsiteY1" fmla="*/ 1837529 h 2064634"/>
              <a:gd name="connsiteX2" fmla="*/ 2300139 w 2469823"/>
              <a:gd name="connsiteY2" fmla="*/ 1837529 h 2064634"/>
              <a:gd name="connsiteX3" fmla="*/ 2300139 w 2469823"/>
              <a:gd name="connsiteY3" fmla="*/ 227104 h 2064634"/>
              <a:gd name="connsiteX4" fmla="*/ 0 w 2469823"/>
              <a:gd name="connsiteY4" fmla="*/ 0 h 2064634"/>
              <a:gd name="connsiteX5" fmla="*/ 2469823 w 2469823"/>
              <a:gd name="connsiteY5" fmla="*/ 0 h 2064634"/>
              <a:gd name="connsiteX6" fmla="*/ 2469823 w 2469823"/>
              <a:gd name="connsiteY6" fmla="*/ 2064634 h 2064634"/>
              <a:gd name="connsiteX7" fmla="*/ 0 w 2469823"/>
              <a:gd name="connsiteY7" fmla="*/ 2064634 h 2064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69823" h="2064634">
                <a:moveTo>
                  <a:pt x="169682" y="227104"/>
                </a:moveTo>
                <a:lnTo>
                  <a:pt x="169682" y="1837529"/>
                </a:lnTo>
                <a:lnTo>
                  <a:pt x="2300139" y="1837529"/>
                </a:lnTo>
                <a:lnTo>
                  <a:pt x="2300139" y="227104"/>
                </a:lnTo>
                <a:close/>
                <a:moveTo>
                  <a:pt x="0" y="0"/>
                </a:moveTo>
                <a:lnTo>
                  <a:pt x="2469823" y="0"/>
                </a:lnTo>
                <a:lnTo>
                  <a:pt x="2469823" y="2064634"/>
                </a:lnTo>
                <a:lnTo>
                  <a:pt x="0" y="2064634"/>
                </a:lnTo>
                <a:close/>
              </a:path>
            </a:pathLst>
          </a:cu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2800" b="1" dirty="0">
              <a:solidFill>
                <a:schemeClr val="bg1"/>
              </a:solidFill>
              <a:cs typeface="K Tabassom" panose="00000500000000000000" pitchFamily="2" charset="-78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xmlns="" id="{04D1CF35-99C5-413C-867A-B7E0DE5DF0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317" y="1347191"/>
            <a:ext cx="6436148" cy="1625455"/>
          </a:xfrm>
        </p:spPr>
        <p:txBody>
          <a:bodyPr/>
          <a:lstStyle/>
          <a:p>
            <a:r>
              <a:rPr lang="ar-AE" sz="7200" smtClean="0">
                <a:solidFill>
                  <a:schemeClr val="bg1"/>
                </a:solidFill>
                <a:latin typeface="Arabic UI Display Black" panose="00000A00000000000000" pitchFamily="2" charset="-78"/>
                <a:cs typeface="Arabic UI Display Black" panose="00000A00000000000000" pitchFamily="2" charset="-78"/>
              </a:rPr>
              <a:t>قصيدة نثر الجو </a:t>
            </a:r>
            <a:r>
              <a:rPr lang="ar-AE" sz="7200" dirty="0" smtClean="0">
                <a:solidFill>
                  <a:schemeClr val="bg1"/>
                </a:solidFill>
                <a:latin typeface="Arabic UI Display Black" panose="00000A00000000000000" pitchFamily="2" charset="-78"/>
                <a:cs typeface="Arabic UI Display Black" panose="00000A00000000000000" pitchFamily="2" charset="-78"/>
              </a:rPr>
              <a:t>على الأرض </a:t>
            </a:r>
            <a:endParaRPr lang="en-GB" sz="7200" dirty="0">
              <a:solidFill>
                <a:schemeClr val="bg1"/>
              </a:solidFill>
              <a:latin typeface="Arabic UI Display Black" panose="00000A00000000000000" pitchFamily="2" charset="-78"/>
              <a:cs typeface="Arabic UI Display Black" panose="00000A00000000000000" pitchFamily="2" charset="-78"/>
            </a:endParaRPr>
          </a:p>
        </p:txBody>
      </p:sp>
      <p:pic>
        <p:nvPicPr>
          <p:cNvPr id="17" name="صورة 16">
            <a:extLst>
              <a:ext uri="{FF2B5EF4-FFF2-40B4-BE49-F238E27FC236}">
                <a16:creationId xmlns:a16="http://schemas.microsoft.com/office/drawing/2014/main" xmlns="" id="{C805E8C9-220A-4FC4-BAB1-11220C5756E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26641" r="18203"/>
          <a:stretch/>
        </p:blipFill>
        <p:spPr>
          <a:xfrm>
            <a:off x="9822424" y="3981207"/>
            <a:ext cx="1238866" cy="142721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Freeform: Shape 9">
            <a:extLst>
              <a:ext uri="{FF2B5EF4-FFF2-40B4-BE49-F238E27FC236}">
                <a16:creationId xmlns:a16="http://schemas.microsoft.com/office/drawing/2014/main" xmlns="" id="{F184A4DC-82BF-442C-A534-83D74C2465ED}"/>
              </a:ext>
            </a:extLst>
          </p:cNvPr>
          <p:cNvSpPr/>
          <p:nvPr/>
        </p:nvSpPr>
        <p:spPr>
          <a:xfrm>
            <a:off x="647272" y="4728947"/>
            <a:ext cx="4765823" cy="1216762"/>
          </a:xfrm>
          <a:custGeom>
            <a:avLst/>
            <a:gdLst>
              <a:gd name="connsiteX0" fmla="*/ 169682 w 2469823"/>
              <a:gd name="connsiteY0" fmla="*/ 227104 h 2064634"/>
              <a:gd name="connsiteX1" fmla="*/ 169682 w 2469823"/>
              <a:gd name="connsiteY1" fmla="*/ 1837529 h 2064634"/>
              <a:gd name="connsiteX2" fmla="*/ 2300139 w 2469823"/>
              <a:gd name="connsiteY2" fmla="*/ 1837529 h 2064634"/>
              <a:gd name="connsiteX3" fmla="*/ 2300139 w 2469823"/>
              <a:gd name="connsiteY3" fmla="*/ 227104 h 2064634"/>
              <a:gd name="connsiteX4" fmla="*/ 0 w 2469823"/>
              <a:gd name="connsiteY4" fmla="*/ 0 h 2064634"/>
              <a:gd name="connsiteX5" fmla="*/ 2469823 w 2469823"/>
              <a:gd name="connsiteY5" fmla="*/ 0 h 2064634"/>
              <a:gd name="connsiteX6" fmla="*/ 2469823 w 2469823"/>
              <a:gd name="connsiteY6" fmla="*/ 2064634 h 2064634"/>
              <a:gd name="connsiteX7" fmla="*/ 0 w 2469823"/>
              <a:gd name="connsiteY7" fmla="*/ 2064634 h 2064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69823" h="2064634">
                <a:moveTo>
                  <a:pt x="169682" y="227104"/>
                </a:moveTo>
                <a:lnTo>
                  <a:pt x="169682" y="1837529"/>
                </a:lnTo>
                <a:lnTo>
                  <a:pt x="2300139" y="1837529"/>
                </a:lnTo>
                <a:lnTo>
                  <a:pt x="2300139" y="227104"/>
                </a:lnTo>
                <a:close/>
                <a:moveTo>
                  <a:pt x="0" y="0"/>
                </a:moveTo>
                <a:lnTo>
                  <a:pt x="2469823" y="0"/>
                </a:lnTo>
                <a:lnTo>
                  <a:pt x="2469823" y="2064634"/>
                </a:lnTo>
                <a:lnTo>
                  <a:pt x="0" y="2064634"/>
                </a:lnTo>
                <a:close/>
              </a:path>
            </a:pathLst>
          </a:cu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2800" b="1" dirty="0">
              <a:solidFill>
                <a:schemeClr val="tx1"/>
              </a:solidFill>
              <a:cs typeface="K Tabassom" panose="000005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0690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579120"/>
            <a:ext cx="11277600" cy="1158240"/>
          </a:xfrm>
        </p:spPr>
        <p:txBody>
          <a:bodyPr>
            <a:noAutofit/>
          </a:bodyPr>
          <a:lstStyle/>
          <a:p>
            <a:pPr algn="ctr"/>
            <a:r>
              <a:rPr lang="ar-AE" sz="8800" b="1" dirty="0" smtClean="0">
                <a:solidFill>
                  <a:srgbClr val="C00000"/>
                </a:solidFill>
              </a:rPr>
              <a:t>مهمة التعميم والتوسيع </a:t>
            </a:r>
            <a:endParaRPr lang="ar-AE" sz="8800" b="1" dirty="0">
              <a:solidFill>
                <a:srgbClr val="C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488668"/>
            <a:ext cx="1219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AE" b="1" dirty="0" smtClean="0"/>
              <a:t>نواتج التعلم :1- يبين المتعلم المعنى الإجمالي للنصوص الشعرية وعلاقة الفكر يبعضها . 2- يفسر مفردات النص من خلال السياق والقرائن .</a:t>
            </a:r>
            <a:endParaRPr lang="ar-AE" b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ar-AE" sz="4400" b="1" dirty="0" smtClean="0">
              <a:solidFill>
                <a:schemeClr val="tx1"/>
              </a:solidFill>
            </a:endParaRPr>
          </a:p>
          <a:p>
            <a:pPr algn="ctr"/>
            <a:endParaRPr lang="ar-AE" sz="4400" b="1" dirty="0" smtClean="0">
              <a:solidFill>
                <a:schemeClr val="tx1"/>
              </a:solidFill>
            </a:endParaRPr>
          </a:p>
        </p:txBody>
      </p:sp>
      <p:pic>
        <p:nvPicPr>
          <p:cNvPr id="9" name="Picture 8" descr="63e2f9b101b7d0ecbcd570dee6649eeb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51295" y="2285999"/>
            <a:ext cx="4205426" cy="311848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883920" y="1935480"/>
            <a:ext cx="5349240" cy="37642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4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ما الأثرُ الّذي تتركُه في نفسِكَ </a:t>
            </a:r>
          </a:p>
          <a:p>
            <a:pPr algn="ctr"/>
            <a:r>
              <a:rPr lang="ar-AE" sz="4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الآيةُ الكريمةُ؟</a:t>
            </a:r>
          </a:p>
          <a:p>
            <a:pPr algn="ctr"/>
            <a:r>
              <a:rPr lang="ar-AE" sz="4400" b="1" dirty="0" smtClean="0">
                <a:solidFill>
                  <a:srgbClr val="FFFF00"/>
                </a:solidFill>
              </a:rPr>
              <a:t>فسري جوابك .</a:t>
            </a:r>
            <a:endParaRPr lang="ar-AE" sz="4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itle 2">
            <a:extLst>
              <a:ext uri="{FF2B5EF4-FFF2-40B4-BE49-F238E27FC236}">
                <a16:creationId xmlns:a16="http://schemas.microsoft.com/office/drawing/2014/main" xmlns="" id="{27015BA8-8870-40C0-A2BC-EF2F81815852}"/>
              </a:ext>
            </a:extLst>
          </p:cNvPr>
          <p:cNvSpPr txBox="1">
            <a:spLocks/>
          </p:cNvSpPr>
          <p:nvPr/>
        </p:nvSpPr>
        <p:spPr>
          <a:xfrm>
            <a:off x="911425" y="2506384"/>
            <a:ext cx="7680855" cy="733777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2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28575">
            <a:solidFill>
              <a:schemeClr val="accent2">
                <a:lumMod val="75000"/>
              </a:schemeClr>
            </a:solidFill>
          </a:ln>
        </p:spPr>
        <p:txBody>
          <a:bodyPr vert="horz" lIns="121920" tIns="60960" rIns="121920" bIns="6096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8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lang="ar-AE" sz="3733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طالبتي أرجو تقييم مستوى تعلمك </a:t>
            </a:r>
            <a:r>
              <a:rPr lang="ar-AE" sz="3733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في نهاية الدرس.</a:t>
            </a:r>
            <a:endParaRPr lang="ar-AE" sz="3733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xmlns="" id="{073A0032-F552-42FF-9C05-3F42AC29523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939" t="8404" r="4313" b="10699"/>
          <a:stretch/>
        </p:blipFill>
        <p:spPr>
          <a:xfrm>
            <a:off x="210780" y="164638"/>
            <a:ext cx="2812880" cy="1901591"/>
          </a:xfrm>
          <a:prstGeom prst="rect">
            <a:avLst/>
          </a:prstGeom>
        </p:spPr>
      </p:pic>
      <p:sp>
        <p:nvSpPr>
          <p:cNvPr id="13" name="Subtitle 2">
            <a:extLst>
              <a:ext uri="{FF2B5EF4-FFF2-40B4-BE49-F238E27FC236}">
                <a16:creationId xmlns:a16="http://schemas.microsoft.com/office/drawing/2014/main" xmlns="" id="{A7656FBC-059E-49CC-8E19-5EAFAE2D3A57}"/>
              </a:ext>
            </a:extLst>
          </p:cNvPr>
          <p:cNvSpPr txBox="1">
            <a:spLocks/>
          </p:cNvSpPr>
          <p:nvPr/>
        </p:nvSpPr>
        <p:spPr>
          <a:xfrm>
            <a:off x="335360" y="3813043"/>
            <a:ext cx="8839120" cy="170320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2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28575">
            <a:solidFill>
              <a:schemeClr val="accent2">
                <a:lumMod val="75000"/>
              </a:schemeClr>
            </a:solidFill>
          </a:ln>
        </p:spPr>
        <p:txBody>
          <a:bodyPr vert="horz" lIns="121920" tIns="60960" rIns="121920" bIns="6096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8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lang="ar-AE" sz="3733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قومي باختيار الزر المناسب </a:t>
            </a:r>
            <a:r>
              <a:rPr lang="ar-AE" sz="3733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لتعبري </a:t>
            </a:r>
            <a:r>
              <a:rPr lang="ar-AE" sz="3733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عن مدى فهمك واستيعابك </a:t>
            </a:r>
            <a:r>
              <a:rPr lang="ar-AE" sz="3733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للدرس.</a:t>
            </a:r>
            <a:endParaRPr lang="ar-AE" sz="3733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2491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871531" y="1892829"/>
            <a:ext cx="8776725" cy="2741171"/>
          </a:xfr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r>
              <a:rPr lang="ar-EG" altLang="ko-KR" sz="6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شكرا لكم</a:t>
            </a:r>
            <a:r>
              <a:rPr lang="en-GB" altLang="ko-KR" sz="6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AE" altLang="ko-KR" sz="6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على هذا التّفاعل الرائع</a:t>
            </a:r>
          </a:p>
          <a:p>
            <a:r>
              <a:rPr lang="ar-AE" altLang="ko-KR" sz="6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دمتن </a:t>
            </a:r>
            <a:r>
              <a:rPr lang="ar-AE" altLang="ko-KR" sz="6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بخير</a:t>
            </a:r>
            <a:endParaRPr lang="ko-KR" altLang="en-US" sz="6000" b="1" dirty="0">
              <a:solidFill>
                <a:schemeClr val="tx1">
                  <a:lumMod val="95000"/>
                  <a:lumOff val="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14F6733-8780-4E9F-B7D1-4BAB52FB483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7495" y="3525011"/>
            <a:ext cx="3018431" cy="27434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614559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ar-AE" sz="5400" b="1" dirty="0" smtClean="0"/>
              <a:t>مهمة </a:t>
            </a:r>
            <a:r>
              <a:rPr lang="ar-AE" sz="5400" b="1" dirty="0" smtClean="0"/>
              <a:t>بحثية1</a:t>
            </a:r>
            <a:endParaRPr lang="ar-AE" sz="5400" b="1" dirty="0"/>
          </a:p>
        </p:txBody>
      </p:sp>
      <p:sp>
        <p:nvSpPr>
          <p:cNvPr id="7" name="Rectangle 6"/>
          <p:cNvSpPr/>
          <p:nvPr/>
        </p:nvSpPr>
        <p:spPr>
          <a:xfrm>
            <a:off x="1422400" y="4876800"/>
            <a:ext cx="2133600" cy="1295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1" name="Rectangle 10"/>
          <p:cNvSpPr/>
          <p:nvPr/>
        </p:nvSpPr>
        <p:spPr>
          <a:xfrm>
            <a:off x="0" y="6488668"/>
            <a:ext cx="1219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AE" b="1" dirty="0" smtClean="0"/>
              <a:t>نواتج التعلم :1- يبين المتعلم المعنى الإجمالي للنصوص الشعرية وعلاقة الفكر يبعضها  2- يفسر مفردات النص من خلال السياق والقرائن .</a:t>
            </a:r>
            <a:endParaRPr lang="ar-AE" b="1" dirty="0"/>
          </a:p>
        </p:txBody>
      </p:sp>
      <p:pic>
        <p:nvPicPr>
          <p:cNvPr id="9" name="Picture 2" descr="Five minutes clock icon isolated on white background. 5 minutes vector time  symbol.">
            <a:extLst>
              <a:ext uri="{FF2B5EF4-FFF2-40B4-BE49-F238E27FC236}">
                <a16:creationId xmlns:a16="http://schemas.microsoft.com/office/drawing/2014/main" xmlns="" id="{43CB1DDF-5F35-44F0-9624-97EC07F1BA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375" t="10044" r="17127" b="17090"/>
          <a:stretch/>
        </p:blipFill>
        <p:spPr bwMode="auto">
          <a:xfrm>
            <a:off x="7744316" y="414211"/>
            <a:ext cx="1028024" cy="1172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AE" dirty="0"/>
          </a:p>
        </p:txBody>
      </p:sp>
      <p:sp>
        <p:nvSpPr>
          <p:cNvPr id="10" name="Horizontal Scroll 9"/>
          <p:cNvSpPr/>
          <p:nvPr/>
        </p:nvSpPr>
        <p:spPr>
          <a:xfrm>
            <a:off x="1752600" y="2407920"/>
            <a:ext cx="8275320" cy="309372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4800" b="1" dirty="0" smtClean="0"/>
              <a:t>الوصف في الشعر الأندلسي وعلاقته بجمال الطبيعة الفاتنة.</a:t>
            </a:r>
            <a:endParaRPr lang="ar-AE" sz="48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ar-AE" sz="8800" b="1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7575" t="26464" r="22414" b="4586"/>
          <a:stretch>
            <a:fillRect/>
          </a:stretch>
        </p:blipFill>
        <p:spPr bwMode="auto">
          <a:xfrm>
            <a:off x="594360" y="350520"/>
            <a:ext cx="10866120" cy="605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xmlns="" id="{F9607358-8FDC-476E-BE77-69A96609BCD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3826" t="18718" b="5919"/>
          <a:stretch/>
        </p:blipFill>
        <p:spPr>
          <a:xfrm>
            <a:off x="0" y="0"/>
            <a:ext cx="12192000" cy="6341806"/>
          </a:xfrm>
          <a:prstGeom prst="rect">
            <a:avLst/>
          </a:prstGeom>
        </p:spPr>
      </p:pic>
      <p:sp>
        <p:nvSpPr>
          <p:cNvPr id="13" name="مربع نص 12">
            <a:extLst>
              <a:ext uri="{FF2B5EF4-FFF2-40B4-BE49-F238E27FC236}">
                <a16:creationId xmlns:a16="http://schemas.microsoft.com/office/drawing/2014/main" xmlns="" id="{ACBFC287-F7F7-479E-B5B5-4D15E3EAC175}"/>
              </a:ext>
            </a:extLst>
          </p:cNvPr>
          <p:cNvSpPr txBox="1"/>
          <p:nvPr/>
        </p:nvSpPr>
        <p:spPr>
          <a:xfrm>
            <a:off x="6558117" y="481782"/>
            <a:ext cx="222209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AE" sz="6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نواتج التعلم</a:t>
            </a:r>
            <a:endParaRPr lang="en-GB" sz="6000" dirty="0">
              <a:solidFill>
                <a:schemeClr val="accent2">
                  <a:lumMod val="60000"/>
                  <a:lumOff val="40000"/>
                </a:schemeClr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14" name="Freeform: Shape 9">
            <a:extLst>
              <a:ext uri="{FF2B5EF4-FFF2-40B4-BE49-F238E27FC236}">
                <a16:creationId xmlns:a16="http://schemas.microsoft.com/office/drawing/2014/main" xmlns="" id="{C0E57D16-AB4E-43B8-9E3A-FDB7A4C2DAEA}"/>
              </a:ext>
            </a:extLst>
          </p:cNvPr>
          <p:cNvSpPr/>
          <p:nvPr/>
        </p:nvSpPr>
        <p:spPr>
          <a:xfrm>
            <a:off x="10009237" y="481782"/>
            <a:ext cx="1703629" cy="1216762"/>
          </a:xfrm>
          <a:custGeom>
            <a:avLst/>
            <a:gdLst>
              <a:gd name="connsiteX0" fmla="*/ 169682 w 2469823"/>
              <a:gd name="connsiteY0" fmla="*/ 227104 h 2064634"/>
              <a:gd name="connsiteX1" fmla="*/ 169682 w 2469823"/>
              <a:gd name="connsiteY1" fmla="*/ 1837529 h 2064634"/>
              <a:gd name="connsiteX2" fmla="*/ 2300139 w 2469823"/>
              <a:gd name="connsiteY2" fmla="*/ 1837529 h 2064634"/>
              <a:gd name="connsiteX3" fmla="*/ 2300139 w 2469823"/>
              <a:gd name="connsiteY3" fmla="*/ 227104 h 2064634"/>
              <a:gd name="connsiteX4" fmla="*/ 0 w 2469823"/>
              <a:gd name="connsiteY4" fmla="*/ 0 h 2064634"/>
              <a:gd name="connsiteX5" fmla="*/ 2469823 w 2469823"/>
              <a:gd name="connsiteY5" fmla="*/ 0 h 2064634"/>
              <a:gd name="connsiteX6" fmla="*/ 2469823 w 2469823"/>
              <a:gd name="connsiteY6" fmla="*/ 2064634 h 2064634"/>
              <a:gd name="connsiteX7" fmla="*/ 0 w 2469823"/>
              <a:gd name="connsiteY7" fmla="*/ 2064634 h 2064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69823" h="2064634">
                <a:moveTo>
                  <a:pt x="169682" y="227104"/>
                </a:moveTo>
                <a:lnTo>
                  <a:pt x="169682" y="1837529"/>
                </a:lnTo>
                <a:lnTo>
                  <a:pt x="2300139" y="1837529"/>
                </a:lnTo>
                <a:lnTo>
                  <a:pt x="2300139" y="227104"/>
                </a:lnTo>
                <a:close/>
                <a:moveTo>
                  <a:pt x="0" y="0"/>
                </a:moveTo>
                <a:lnTo>
                  <a:pt x="2469823" y="0"/>
                </a:lnTo>
                <a:lnTo>
                  <a:pt x="2469823" y="2064634"/>
                </a:lnTo>
                <a:lnTo>
                  <a:pt x="0" y="2064634"/>
                </a:lnTo>
                <a:close/>
              </a:path>
            </a:pathLst>
          </a:cu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2800" b="1" dirty="0">
              <a:solidFill>
                <a:schemeClr val="bg1"/>
              </a:solidFill>
              <a:cs typeface="K Tabassom" panose="00000500000000000000" pitchFamily="2" charset="-78"/>
            </a:endParaRPr>
          </a:p>
        </p:txBody>
      </p:sp>
      <p:pic>
        <p:nvPicPr>
          <p:cNvPr id="17" name="صورة 16">
            <a:extLst>
              <a:ext uri="{FF2B5EF4-FFF2-40B4-BE49-F238E27FC236}">
                <a16:creationId xmlns:a16="http://schemas.microsoft.com/office/drawing/2014/main" xmlns="" id="{C805E8C9-220A-4FC4-BAB1-11220C5756E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26641" r="18203"/>
          <a:stretch/>
        </p:blipFill>
        <p:spPr>
          <a:xfrm>
            <a:off x="9822424" y="3981207"/>
            <a:ext cx="1238866" cy="142721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xmlns="" id="{16D050E7-5DB4-4AF5-B7C4-F1C3F6C95E88}"/>
              </a:ext>
            </a:extLst>
          </p:cNvPr>
          <p:cNvSpPr txBox="1"/>
          <p:nvPr/>
        </p:nvSpPr>
        <p:spPr>
          <a:xfrm>
            <a:off x="444388" y="1426662"/>
            <a:ext cx="796677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 indent="-914400" algn="r" rtl="1">
              <a:buFontTx/>
              <a:buAutoNum type="arabicPeriod"/>
            </a:pPr>
            <a:endParaRPr lang="en-GB" sz="4000" b="1" dirty="0" smtClean="0">
              <a:solidFill>
                <a:schemeClr val="bg1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914400" indent="-914400" algn="r" rtl="1">
              <a:buAutoNum type="arabicPeriod"/>
            </a:pPr>
            <a:endParaRPr lang="en-GB" sz="4000" b="1" dirty="0">
              <a:solidFill>
                <a:schemeClr val="bg1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xmlns="" id="{709109ED-F928-4236-92C1-9B97851267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2" name="Rounded Rectangle 11"/>
          <p:cNvSpPr/>
          <p:nvPr/>
        </p:nvSpPr>
        <p:spPr>
          <a:xfrm>
            <a:off x="1173480" y="1005840"/>
            <a:ext cx="5090160" cy="248412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2800" b="1" dirty="0" smtClean="0"/>
              <a:t>1- يبين المتعلم المعنى الإجمالي للنصوص الشعرية وعلاقة الفكر يبعضها  2- يفسر مفردات النص من خلال السياق والقرائن وباستخدام المهارة البحثية  .</a:t>
            </a:r>
            <a:endParaRPr lang="ar-AE" sz="2800" b="1" dirty="0"/>
          </a:p>
        </p:txBody>
      </p:sp>
    </p:spTree>
    <p:extLst>
      <p:ext uri="{BB962C8B-B14F-4D97-AF65-F5344CB8AC3E}">
        <p14:creationId xmlns:p14="http://schemas.microsoft.com/office/powerpoint/2010/main" xmlns="" val="2355201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ar-AE" sz="5400" b="1" dirty="0" smtClean="0"/>
              <a:t>مهمة بحثية </a:t>
            </a:r>
            <a:r>
              <a:rPr lang="ar-AE" sz="5400" b="1" dirty="0" smtClean="0"/>
              <a:t>2</a:t>
            </a:r>
            <a:endParaRPr lang="ar-AE" sz="5400" b="1" dirty="0"/>
          </a:p>
        </p:txBody>
      </p:sp>
      <p:sp>
        <p:nvSpPr>
          <p:cNvPr id="7" name="Rectangle 6"/>
          <p:cNvSpPr/>
          <p:nvPr/>
        </p:nvSpPr>
        <p:spPr>
          <a:xfrm>
            <a:off x="1422400" y="4876800"/>
            <a:ext cx="2133600" cy="1295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1" name="Rectangle 10"/>
          <p:cNvSpPr/>
          <p:nvPr/>
        </p:nvSpPr>
        <p:spPr>
          <a:xfrm>
            <a:off x="0" y="6488668"/>
            <a:ext cx="1219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AE" b="1" dirty="0" smtClean="0"/>
              <a:t>نواتج التعلم :1- يبين المتعلم المعنى الإجمالي للنصوص الشعرية وعلاقة الفكر يبعضها  2- يفسر مفردات النص من خلال السياق والقرائن .</a:t>
            </a:r>
            <a:endParaRPr lang="ar-AE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7575" t="27222" r="22414" b="25801"/>
          <a:stretch>
            <a:fillRect/>
          </a:stretch>
        </p:blipFill>
        <p:spPr bwMode="auto">
          <a:xfrm>
            <a:off x="1264920" y="1783080"/>
            <a:ext cx="9585960" cy="4511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 descr="Five minutes clock icon isolated on white background. 5 minutes vector time  symbol.">
            <a:extLst>
              <a:ext uri="{FF2B5EF4-FFF2-40B4-BE49-F238E27FC236}">
                <a16:creationId xmlns:a16="http://schemas.microsoft.com/office/drawing/2014/main" xmlns="" id="{43CB1DDF-5F35-44F0-9624-97EC07F1BA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375" t="10044" r="17127" b="17090"/>
          <a:stretch/>
        </p:blipFill>
        <p:spPr bwMode="auto">
          <a:xfrm>
            <a:off x="7744316" y="414211"/>
            <a:ext cx="1028024" cy="1172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81001"/>
            <a:ext cx="10972800" cy="5745163"/>
          </a:xfrm>
        </p:spPr>
        <p:txBody>
          <a:bodyPr>
            <a:normAutofit/>
          </a:bodyPr>
          <a:lstStyle/>
          <a:p>
            <a:pPr algn="ctr"/>
            <a:endParaRPr lang="ar-AE" sz="4400" b="1" dirty="0" smtClean="0"/>
          </a:p>
          <a:p>
            <a:pPr algn="ctr"/>
            <a:endParaRPr lang="ar-AE" sz="4400" b="1" dirty="0" smtClean="0"/>
          </a:p>
          <a:p>
            <a:pPr algn="ctr"/>
            <a:endParaRPr lang="ar-AE" sz="4400" b="1" dirty="0" smtClean="0"/>
          </a:p>
          <a:p>
            <a:pPr algn="ctr"/>
            <a:r>
              <a:rPr lang="ar-AE" sz="4400" b="1" dirty="0" smtClean="0"/>
              <a:t>قراءة القصيدةَ قراءةً صامتةً، والتدِّقيق في المعنى، باحثة عن </a:t>
            </a:r>
            <a:endParaRPr lang="en-US" sz="4400" b="1" dirty="0" smtClean="0"/>
          </a:p>
          <a:p>
            <a:pPr algn="ctr">
              <a:buNone/>
            </a:pPr>
            <a:r>
              <a:rPr lang="ar-AE" sz="4400" b="1" dirty="0" smtClean="0"/>
              <a:t>الفكر الرئيسة للأبيات</a:t>
            </a:r>
            <a:endParaRPr lang="ar-AE" sz="4400" dirty="0" smtClean="0"/>
          </a:p>
          <a:p>
            <a:r>
              <a:rPr lang="ar-AE" sz="4400" b="1" dirty="0" smtClean="0"/>
              <a:t>ومحاولة إنشاء أسئلةً حولَ النّصِّ لمناقشتِها معَ أقرانِك. .</a:t>
            </a:r>
            <a:endParaRPr lang="en-US" sz="4400" b="1" dirty="0" smtClean="0"/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20040" y="0"/>
            <a:ext cx="11353800" cy="59131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8" name="Rectangle 7"/>
          <p:cNvSpPr/>
          <p:nvPr/>
        </p:nvSpPr>
        <p:spPr>
          <a:xfrm>
            <a:off x="0" y="6488668"/>
            <a:ext cx="1219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AE" b="1" dirty="0" smtClean="0"/>
              <a:t>نواتج التعلم :1- يبين المتعلم المعنى الإجمالي للنصوص الشعرية وعلاقة الفكر يبعضها  2- يفسر مفردات النص من خلال السياق والقرائن .</a:t>
            </a:r>
            <a:endParaRPr lang="ar-AE" b="1" dirty="0"/>
          </a:p>
        </p:txBody>
      </p:sp>
      <p:pic>
        <p:nvPicPr>
          <p:cNvPr id="7" name="Picture 2" descr="Five minutes clock icon isolated on white background. 5 minutes vector time  symbol.">
            <a:extLst>
              <a:ext uri="{FF2B5EF4-FFF2-40B4-BE49-F238E27FC236}">
                <a16:creationId xmlns:a16="http://schemas.microsoft.com/office/drawing/2014/main" xmlns="" id="{43CB1DDF-5F35-44F0-9624-97EC07F1BA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375" t="10044" r="17127" b="17090"/>
          <a:stretch/>
        </p:blipFill>
        <p:spPr bwMode="auto">
          <a:xfrm>
            <a:off x="5473556" y="764731"/>
            <a:ext cx="1028024" cy="1172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81001"/>
            <a:ext cx="10972800" cy="5745163"/>
          </a:xfrm>
        </p:spPr>
        <p:txBody>
          <a:bodyPr>
            <a:normAutofit/>
          </a:bodyPr>
          <a:lstStyle/>
          <a:p>
            <a:pPr algn="ctr"/>
            <a:endParaRPr lang="ar-AE" sz="4400" b="1" dirty="0" smtClean="0"/>
          </a:p>
          <a:p>
            <a:pPr algn="ctr"/>
            <a:endParaRPr lang="ar-AE" sz="4400" b="1" dirty="0" smtClean="0"/>
          </a:p>
          <a:p>
            <a:pPr algn="ctr"/>
            <a:endParaRPr lang="ar-AE" sz="4400" b="1" dirty="0" smtClean="0"/>
          </a:p>
          <a:p>
            <a:pPr algn="ctr"/>
            <a:r>
              <a:rPr lang="ar-AE" sz="4400" b="1" u="sng" dirty="0" smtClean="0">
                <a:solidFill>
                  <a:srgbClr val="C00000"/>
                </a:solidFill>
              </a:rPr>
              <a:t>الاستماع للقراءة القدوة والاستماع لنماذج من الطالبات .</a:t>
            </a:r>
          </a:p>
          <a:p>
            <a:pPr algn="ctr"/>
            <a:r>
              <a:rPr lang="ar-AE" sz="4400" b="1" dirty="0" smtClean="0"/>
              <a:t>أرجو تدقيق النظر في الأبيات أثناء الاستماع للتمكن من قراءة صحيحة فيما بعد .</a:t>
            </a:r>
            <a:endParaRPr lang="en-US" sz="4400" b="1" dirty="0" smtClean="0"/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20040" y="0"/>
            <a:ext cx="11353800" cy="59131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8" name="Rectangle 7"/>
          <p:cNvSpPr/>
          <p:nvPr/>
        </p:nvSpPr>
        <p:spPr>
          <a:xfrm>
            <a:off x="0" y="6488668"/>
            <a:ext cx="1219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AE" b="1" dirty="0" smtClean="0"/>
              <a:t>نواتج التعلم :1- يبين المتعلم المعنى الإجمالي للنصوص الشعرية وعلاقة الفكر يبعضها  2- يفسر مفردات النص من خلال السياق والقرائن .</a:t>
            </a:r>
            <a:endParaRPr lang="ar-AE" b="1" dirty="0"/>
          </a:p>
        </p:txBody>
      </p:sp>
      <p:pic>
        <p:nvPicPr>
          <p:cNvPr id="9" name="Picture 2" descr="Five minutes clock icon isolated on white background. 5 minutes vector time  symbol.">
            <a:extLst>
              <a:ext uri="{FF2B5EF4-FFF2-40B4-BE49-F238E27FC236}">
                <a16:creationId xmlns:a16="http://schemas.microsoft.com/office/drawing/2014/main" xmlns="" id="{43CB1DDF-5F35-44F0-9624-97EC07F1BA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375" t="10044" r="17127" b="17090"/>
          <a:stretch/>
        </p:blipFill>
        <p:spPr bwMode="auto">
          <a:xfrm>
            <a:off x="5183996" y="429451"/>
            <a:ext cx="1028024" cy="1172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rmAutofit/>
          </a:bodyPr>
          <a:lstStyle/>
          <a:p>
            <a:pPr algn="ctr"/>
            <a:r>
              <a:rPr lang="ar-AE" sz="7200" b="1" dirty="0" smtClean="0">
                <a:solidFill>
                  <a:srgbClr val="C00000"/>
                </a:solidFill>
              </a:rPr>
              <a:t>حوار ومناقشة</a:t>
            </a:r>
            <a:endParaRPr lang="ar-AE" sz="72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ar-AE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كل طالبة تطرح :</a:t>
            </a:r>
          </a:p>
          <a:p>
            <a:pPr algn="ctr"/>
            <a:r>
              <a:rPr lang="ar-AE" sz="4800" b="1" dirty="0" smtClean="0">
                <a:solidFill>
                  <a:schemeClr val="tx1"/>
                </a:solidFill>
              </a:rPr>
              <a:t>الكلمات الصعبة  التي لم تفهم معناها.  </a:t>
            </a:r>
            <a:r>
              <a:rPr lang="en-US" sz="4800" b="1" dirty="0" smtClean="0">
                <a:solidFill>
                  <a:schemeClr val="tx1"/>
                </a:solidFill>
              </a:rPr>
              <a:t>-</a:t>
            </a:r>
            <a:endParaRPr lang="ar-AE" sz="4800" b="1" dirty="0" smtClean="0">
              <a:solidFill>
                <a:schemeClr val="tx1"/>
              </a:solidFill>
            </a:endParaRPr>
          </a:p>
          <a:p>
            <a:pPr algn="ctr"/>
            <a:r>
              <a:rPr lang="ar-AE" sz="5400" b="1" dirty="0" smtClean="0"/>
              <a:t>الأسئلة حولَ النّصِّ لمناقشتِها معَ الزميلات .</a:t>
            </a:r>
            <a:endParaRPr lang="ar-AE" sz="5400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488668"/>
            <a:ext cx="1219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AE" b="1" dirty="0" smtClean="0"/>
              <a:t>نواتج التعلم :1- يبين المتعلم المعنى الإجمالي للنصوص الشعرية وعلاقة الفكر يبعضها . 2- يفسر مفردات النص من خلال السياق والقرائن .</a:t>
            </a:r>
            <a:endParaRPr lang="ar-AE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488668"/>
            <a:ext cx="1219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AE" b="1" dirty="0" smtClean="0"/>
              <a:t>نواتج التعلم :1- يبين المتعلم المعنى الإجمالي للنصوص الشعرية وعلاقة الفكر يبعضها . 2- يفسر مفردات النص من خلال السياق والقرائن .</a:t>
            </a:r>
            <a:endParaRPr lang="ar-AE" b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ar-AE" sz="4400" b="1" dirty="0" smtClean="0">
              <a:solidFill>
                <a:schemeClr val="tx1"/>
              </a:solidFill>
            </a:endParaRPr>
          </a:p>
          <a:p>
            <a:pPr algn="ctr"/>
            <a:endParaRPr lang="ar-AE" sz="4400" b="1" dirty="0" smtClean="0">
              <a:solidFill>
                <a:schemeClr val="tx1"/>
              </a:solidFill>
            </a:endParaRPr>
          </a:p>
          <a:p>
            <a:pPr algn="ctr"/>
            <a:r>
              <a:rPr lang="ar-AE" sz="4400" b="1" dirty="0" smtClean="0">
                <a:solidFill>
                  <a:schemeClr val="tx1"/>
                </a:solidFill>
              </a:rPr>
              <a:t>ارسمْي بكلماتٍ مِنْ إنشائِك أفكار النص وكيف ترابطت مع بعضها، كما ظهرت في النص .</a:t>
            </a:r>
            <a:endParaRPr lang="ar-AE" sz="4400" b="1" dirty="0">
              <a:solidFill>
                <a:schemeClr val="tx1"/>
              </a:solidFill>
            </a:endParaRPr>
          </a:p>
        </p:txBody>
      </p:sp>
      <p:sp>
        <p:nvSpPr>
          <p:cNvPr id="8" name="Frame 7"/>
          <p:cNvSpPr/>
          <p:nvPr/>
        </p:nvSpPr>
        <p:spPr>
          <a:xfrm>
            <a:off x="426720" y="2667000"/>
            <a:ext cx="11338560" cy="30480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10252" y="1903214"/>
            <a:ext cx="90268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في مجموعات </a:t>
            </a:r>
            <a:r>
              <a:rPr lang="ar-AE" sz="32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التيمز</a:t>
            </a:r>
            <a:r>
              <a:rPr lang="ar-AE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، تتناقش الطالبات حول شرح وتحليل الأبيات .</a:t>
            </a:r>
            <a:endParaRPr lang="ar-AE" sz="3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ar-AE" sz="8800" b="1" dirty="0" smtClean="0">
                <a:solidFill>
                  <a:srgbClr val="C00000"/>
                </a:solidFill>
              </a:rPr>
              <a:t>مهمة التحليل والتطبيق </a:t>
            </a:r>
            <a:endParaRPr lang="ar-AE" sz="8800" b="1" dirty="0">
              <a:solidFill>
                <a:srgbClr val="C00000"/>
              </a:solidFill>
            </a:endParaRPr>
          </a:p>
        </p:txBody>
      </p:sp>
      <p:pic>
        <p:nvPicPr>
          <p:cNvPr id="12" name="Picture 2" descr="Five minutes clock icon isolated on white background. 5 minutes vector time  symbol.">
            <a:extLst>
              <a:ext uri="{FF2B5EF4-FFF2-40B4-BE49-F238E27FC236}">
                <a16:creationId xmlns="" xmlns:a16="http://schemas.microsoft.com/office/drawing/2014/main" id="{43CB1DDF-5F35-44F0-9624-97EC07F1BA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375" t="10044" r="17127" b="17090"/>
          <a:stretch/>
        </p:blipFill>
        <p:spPr bwMode="auto">
          <a:xfrm>
            <a:off x="611996" y="322771"/>
            <a:ext cx="1028024" cy="11725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أثر رجعي">
  <a:themeElements>
    <a:clrScheme name="أثر رجعي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أثر رجعي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أثر رجعي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1912</TotalTime>
  <Words>362</Words>
  <Application>Microsoft Office PowerPoint</Application>
  <PresentationFormat>Custom</PresentationFormat>
  <Paragraphs>45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أثر رجعي</vt:lpstr>
      <vt:lpstr>قصيدة نثر الجو على الأرض </vt:lpstr>
      <vt:lpstr>مهمة بحثية1</vt:lpstr>
      <vt:lpstr>Slide 3</vt:lpstr>
      <vt:lpstr>Slide 4</vt:lpstr>
      <vt:lpstr>مهمة بحثية 2</vt:lpstr>
      <vt:lpstr>Slide 6</vt:lpstr>
      <vt:lpstr>Slide 7</vt:lpstr>
      <vt:lpstr>حوار ومناقشة</vt:lpstr>
      <vt:lpstr>مهمة التحليل والتطبيق </vt:lpstr>
      <vt:lpstr>مهمة التعميم والتوسيع 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أنواع النّصوص</dc:title>
  <dc:creator>Moza Alkitbe</dc:creator>
  <cp:lastModifiedBy>VPS</cp:lastModifiedBy>
  <cp:revision>154</cp:revision>
  <dcterms:created xsi:type="dcterms:W3CDTF">2020-09-02T03:30:00Z</dcterms:created>
  <dcterms:modified xsi:type="dcterms:W3CDTF">2021-02-15T15:37:27Z</dcterms:modified>
</cp:coreProperties>
</file>