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2" r:id="rId2"/>
    <p:sldId id="293" r:id="rId3"/>
    <p:sldId id="294" r:id="rId4"/>
    <p:sldId id="295" r:id="rId5"/>
    <p:sldId id="296" r:id="rId6"/>
    <p:sldId id="297" r:id="rId7"/>
    <p:sldId id="267" r:id="rId8"/>
    <p:sldId id="298" r:id="rId9"/>
    <p:sldId id="268" r:id="rId10"/>
    <p:sldId id="269" r:id="rId11"/>
    <p:sldId id="300" r:id="rId12"/>
    <p:sldId id="270" r:id="rId13"/>
    <p:sldId id="258" r:id="rId14"/>
    <p:sldId id="256" r:id="rId15"/>
    <p:sldId id="274" r:id="rId16"/>
    <p:sldId id="275" r:id="rId17"/>
    <p:sldId id="257" r:id="rId18"/>
    <p:sldId id="272" r:id="rId19"/>
    <p:sldId id="276" r:id="rId20"/>
    <p:sldId id="287" r:id="rId21"/>
    <p:sldId id="288" r:id="rId22"/>
    <p:sldId id="289" r:id="rId23"/>
    <p:sldId id="290" r:id="rId24"/>
    <p:sldId id="291" r:id="rId25"/>
    <p:sldId id="282" r:id="rId26"/>
    <p:sldId id="29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>
        <p:scale>
          <a:sx n="53" d="100"/>
          <a:sy n="53" d="100"/>
        </p:scale>
        <p:origin x="110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10676-6744-4D45-901E-BF7907D1175B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FC6FF-94C8-426A-83B4-465D0526E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357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g615eedb6e8_3_1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0" name="Google Shape;1670;g615eedb6e8_3_1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6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2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84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83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ctrTitle"/>
          </p:nvPr>
        </p:nvSpPr>
        <p:spPr>
          <a:xfrm>
            <a:off x="415600" y="469267"/>
            <a:ext cx="11360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ctrTitle" idx="2"/>
          </p:nvPr>
        </p:nvSpPr>
        <p:spPr>
          <a:xfrm>
            <a:off x="1532533" y="4563679"/>
            <a:ext cx="24636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1"/>
          </p:nvPr>
        </p:nvSpPr>
        <p:spPr>
          <a:xfrm>
            <a:off x="1532333" y="5020200"/>
            <a:ext cx="24636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ctrTitle" idx="3"/>
          </p:nvPr>
        </p:nvSpPr>
        <p:spPr>
          <a:xfrm>
            <a:off x="4864300" y="4563679"/>
            <a:ext cx="24636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4"/>
          </p:nvPr>
        </p:nvSpPr>
        <p:spPr>
          <a:xfrm>
            <a:off x="4864300" y="5020200"/>
            <a:ext cx="24636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ctrTitle" idx="5"/>
          </p:nvPr>
        </p:nvSpPr>
        <p:spPr>
          <a:xfrm>
            <a:off x="8196067" y="4563679"/>
            <a:ext cx="24636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6"/>
          </p:nvPr>
        </p:nvSpPr>
        <p:spPr>
          <a:xfrm>
            <a:off x="8196067" y="5020200"/>
            <a:ext cx="24636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9587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96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97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5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49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46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72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15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1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F39E3-2E90-4AC8-9E68-5F81DE3A1C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9FDA3-D0EA-49D3-9CF4-42DD8E578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53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3">
            <a:extLst>
              <a:ext uri="{FF2B5EF4-FFF2-40B4-BE49-F238E27FC236}">
                <a16:creationId xmlns:a16="http://schemas.microsoft.com/office/drawing/2014/main" xmlns="" id="{CAD48D36-6255-47C3-AE25-D198490835A8}"/>
              </a:ext>
            </a:extLst>
          </p:cNvPr>
          <p:cNvSpPr/>
          <p:nvPr/>
        </p:nvSpPr>
        <p:spPr>
          <a:xfrm>
            <a:off x="772032" y="5767472"/>
            <a:ext cx="11043135" cy="769440"/>
          </a:xfrm>
          <a:prstGeom prst="rect">
            <a:avLst/>
          </a:prstGeom>
          <a:solidFill>
            <a:srgbClr val="FFF2C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ن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َ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س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ْ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ت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َ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ق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ْ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ب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ِ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ل يومًا جديدًا وع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َ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ل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ى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 ص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َ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ر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ْ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ح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ْ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 ال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ْ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ع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ِ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لم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ِ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 وال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ْـ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م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َ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ع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ْ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ر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ِ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ف</a:t>
            </a:r>
            <a:r>
              <a:rPr lang="ar-AE" sz="4400" b="0" i="0" u="none" strike="noStrike" kern="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َةِ 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ن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ُ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ك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ْ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م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ِ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ل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ُ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 م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َ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سير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َ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ة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َ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 ع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ِ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ل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ْ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م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ِ</a:t>
            </a:r>
            <a:r>
              <a:rPr lang="ar-AE" sz="4400" b="0" i="0" u="none" strike="noStrike" kern="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ن</a:t>
            </a:r>
            <a:r>
              <a:rPr lang="ar-SA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ا</a:t>
            </a:r>
            <a:r>
              <a:rPr lang="ar-AE" sz="4400" b="0" i="0" u="none" strike="noStrike" kern="1200" cap="none" spc="0" baseline="0" dirty="0">
                <a:solidFill>
                  <a:srgbClr val="000000"/>
                </a:solidFill>
                <a:uFillTx/>
                <a:latin typeface="Sakkal Majalla" pitchFamily="2"/>
                <a:cs typeface="Sakkal Majalla" pitchFamily="2"/>
              </a:rPr>
              <a:t>.</a:t>
            </a:r>
            <a:endParaRPr lang="ar-SA" sz="4400" b="0" i="0" u="none" strike="noStrike" kern="1200" cap="none" spc="0" baseline="0" dirty="0">
              <a:solidFill>
                <a:srgbClr val="000000"/>
              </a:solidFill>
              <a:uFillTx/>
              <a:latin typeface="Sakkal Majalla" pitchFamily="2"/>
              <a:cs typeface="Sakkal Majalla" pitchFamily="2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62C16E4F-E020-4303-A7A4-1AAEDFCAE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99" b="30329"/>
          <a:stretch>
            <a:fillRect/>
          </a:stretch>
        </p:blipFill>
        <p:spPr>
          <a:xfrm>
            <a:off x="4377479" y="0"/>
            <a:ext cx="3541800" cy="21735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C707CB5-1BEC-426F-A487-BFE0B63E4F19}"/>
              </a:ext>
            </a:extLst>
          </p:cNvPr>
          <p:cNvSpPr/>
          <p:nvPr/>
        </p:nvSpPr>
        <p:spPr>
          <a:xfrm>
            <a:off x="1835489" y="2497296"/>
            <a:ext cx="8916223" cy="2585323"/>
          </a:xfrm>
          <a:prstGeom prst="rect">
            <a:avLst/>
          </a:prstGeom>
          <a:solidFill>
            <a:srgbClr val="DEEBF7"/>
          </a:solidFill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5400" b="0" i="0" u="none" strike="noStrike" kern="1200" cap="none" spc="0" baseline="0" dirty="0">
                <a:solidFill>
                  <a:srgbClr val="0D0D0D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الْيَوْم</a:t>
            </a:r>
            <a:r>
              <a:rPr lang="ar-AE" sz="5400" b="0" i="0" u="none" strike="noStrike" kern="1200" cap="none" spc="0" baseline="0" dirty="0">
                <a:solidFill>
                  <a:srgbClr val="000000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ar-AE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5400" b="0" i="0" u="none" strike="noStrike" kern="1200" cap="none" spc="0" baseline="0" dirty="0" smtClean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الاثنين        </a:t>
            </a:r>
            <a:r>
              <a:rPr lang="ar-AE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5400" b="0" i="0" u="none" strike="noStrike" kern="1200" cap="none" spc="0" baseline="0" dirty="0">
                <a:solidFill>
                  <a:srgbClr val="C55A11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التاريخ</a:t>
            </a:r>
            <a:r>
              <a:rPr lang="ar-AE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5400" b="0" i="0" u="none" strike="noStrike" kern="1200" cap="none" spc="0" baseline="0" dirty="0">
                <a:solidFill>
                  <a:srgbClr val="C55A11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ar-AE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5400" b="0" i="0" u="none" strike="noStrike" kern="1200" cap="none" spc="0" baseline="0" dirty="0">
                <a:solidFill>
                  <a:srgbClr val="FF6699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kern="0" dirty="0" smtClean="0">
                <a:solidFill>
                  <a:srgbClr val="FF6699"/>
                </a:solidFill>
                <a:effectLst>
                  <a:outerShdw dist="25402" dir="5400000">
                    <a:srgbClr val="6E747A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ar-AE" sz="5400" b="0" i="0" u="none" strike="noStrike" kern="1200" cap="none" spc="0" baseline="0" dirty="0" smtClean="0">
                <a:solidFill>
                  <a:srgbClr val="FF6699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5400" b="0" i="0" u="none" strike="noStrike" kern="1200" cap="none" spc="0" baseline="0" dirty="0">
                <a:solidFill>
                  <a:srgbClr val="000000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مِنْ</a:t>
            </a:r>
            <a:r>
              <a:rPr lang="ar-AE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5400" b="0" i="0" u="none" strike="noStrike" kern="1200" cap="none" spc="0" baseline="0" dirty="0">
                <a:solidFill>
                  <a:srgbClr val="961A8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شَهْرِ مايو  </a:t>
            </a:r>
            <a:r>
              <a:rPr lang="en-US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ar-AE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 م</a:t>
            </a:r>
          </a:p>
          <a:p>
            <a:pPr marL="0" marR="0" lvl="0" indent="0" algn="ctr" defTabSz="914400" rtl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5400" b="0" i="0" u="none" strike="noStrike" kern="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ا</a:t>
            </a:r>
            <a:r>
              <a:rPr lang="ar-AE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لـموافق:   </a:t>
            </a:r>
            <a:r>
              <a:rPr lang="en-US" sz="5400" dirty="0" smtClean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ar-AE" sz="5400" b="0" i="0" u="none" strike="noStrike" kern="1200" cap="none" spc="0" baseline="0" dirty="0" smtClean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ar-AE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من </a:t>
            </a:r>
            <a:r>
              <a:rPr lang="ar-AE" sz="5400" b="0" i="0" u="none" strike="noStrike" kern="1200" cap="none" spc="0" baseline="0" dirty="0" smtClean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شوال  </a:t>
            </a:r>
            <a:r>
              <a:rPr lang="en-US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1441</a:t>
            </a:r>
            <a:r>
              <a:rPr lang="ar-AE" sz="5400" b="0" i="0" u="none" strike="noStrike" kern="1200" cap="none" spc="0" baseline="0" dirty="0">
                <a:solidFill>
                  <a:srgbClr val="4472C4"/>
                </a:solidFill>
                <a:effectLst>
                  <a:outerShdw dist="25402" dir="5400000">
                    <a:srgbClr val="6E747A"/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</a:rPr>
              <a:t> هـ</a:t>
            </a:r>
            <a:endParaRPr lang="en-US" sz="5400" b="0" i="0" u="none" strike="noStrike" kern="1200" cap="none" spc="0" baseline="0" dirty="0">
              <a:solidFill>
                <a:srgbClr val="4472C4"/>
              </a:solidFill>
              <a:effectLst>
                <a:outerShdw dist="25402" dir="5400000">
                  <a:srgbClr val="6E747A"/>
                </a:outerShdw>
              </a:effectLst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A person wearing a hat&#10;&#10;Description automatically generated">
            <a:extLst>
              <a:ext uri="{FF2B5EF4-FFF2-40B4-BE49-F238E27FC236}">
                <a16:creationId xmlns:a16="http://schemas.microsoft.com/office/drawing/2014/main" xmlns="" id="{B61D7D7E-3F57-4CA2-AABD-8C0BD44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4" y="0"/>
            <a:ext cx="2040254" cy="21735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0"/>
            <a:ext cx="3211286" cy="20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92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566804" y="414184"/>
            <a:ext cx="4279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rtl="1">
              <a:defRPr/>
            </a:pPr>
            <a:r>
              <a:rPr lang="ar-AE" sz="3200" b="1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قصّة فأر في بيت تامر.</a:t>
            </a:r>
            <a:endParaRPr lang="ar-AE" sz="3200" b="1" dirty="0">
              <a:solidFill>
                <a:prstClr val="black"/>
              </a:solidFill>
              <a:latin typeface="Tw Cen MT" panose="020B0602020104020603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6622" y="1949491"/>
            <a:ext cx="3428991" cy="153666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85763" rtl="1">
              <a:defRPr/>
            </a:pPr>
            <a:r>
              <a:rPr lang="en-GB" sz="1519" b="1" kern="0" dirty="0">
                <a:solidFill>
                  <a:prstClr val="black"/>
                </a:solidFill>
                <a:latin typeface="Calibri"/>
              </a:rPr>
              <a:t>  </a:t>
            </a:r>
            <a:r>
              <a:rPr lang="ar-AE" sz="1519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   </a:t>
            </a:r>
          </a:p>
          <a:p>
            <a:pPr algn="ctr" defTabSz="385763" rtl="1">
              <a:defRPr/>
            </a:pPr>
            <a:r>
              <a:rPr lang="ar-AE" sz="24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هدف الدّرس: </a:t>
            </a:r>
          </a:p>
          <a:p>
            <a:pPr algn="ctr" defTabSz="385763" rtl="1">
              <a:defRPr/>
            </a:pPr>
            <a:r>
              <a:rPr lang="ar-AE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أن يستخدم المفردات الجديدة في سياقات مختلفة.</a:t>
            </a:r>
            <a:endParaRPr lang="en-GB" sz="1600" b="1" u="sng" kern="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38251" y="1180562"/>
            <a:ext cx="5786986" cy="5334538"/>
            <a:chOff x="3105643" y="2011444"/>
            <a:chExt cx="2932715" cy="2835114"/>
          </a:xfrm>
        </p:grpSpPr>
        <p:sp>
          <p:nvSpPr>
            <p:cNvPr id="24" name="Pie 23"/>
            <p:cNvSpPr/>
            <p:nvPr/>
          </p:nvSpPr>
          <p:spPr>
            <a:xfrm>
              <a:off x="3105643" y="2024905"/>
              <a:ext cx="2932715" cy="2808192"/>
            </a:xfrm>
            <a:prstGeom prst="pie">
              <a:avLst>
                <a:gd name="adj1" fmla="val 9000000"/>
                <a:gd name="adj2" fmla="val 16200000"/>
              </a:avLst>
            </a:prstGeom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</p:sp>
        <p:sp>
          <p:nvSpPr>
            <p:cNvPr id="25" name="Pie 24"/>
            <p:cNvSpPr/>
            <p:nvPr/>
          </p:nvSpPr>
          <p:spPr>
            <a:xfrm>
              <a:off x="3105643" y="2024904"/>
              <a:ext cx="2932715" cy="2808192"/>
            </a:xfrm>
            <a:prstGeom prst="pie">
              <a:avLst>
                <a:gd name="adj1" fmla="val 16200000"/>
                <a:gd name="adj2" fmla="val 1800000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</p:sp>
        <p:sp>
          <p:nvSpPr>
            <p:cNvPr id="26" name="Pie 25"/>
            <p:cNvSpPr/>
            <p:nvPr/>
          </p:nvSpPr>
          <p:spPr>
            <a:xfrm>
              <a:off x="3105643" y="2011444"/>
              <a:ext cx="2932715" cy="2835114"/>
            </a:xfrm>
            <a:prstGeom prst="pie">
              <a:avLst>
                <a:gd name="adj1" fmla="val 1800000"/>
                <a:gd name="adj2" fmla="val 9000000"/>
              </a:avLst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</p:sp>
      </p:grpSp>
      <p:sp>
        <p:nvSpPr>
          <p:cNvPr id="13" name="Rectangle 12"/>
          <p:cNvSpPr/>
          <p:nvPr/>
        </p:nvSpPr>
        <p:spPr>
          <a:xfrm>
            <a:off x="8176622" y="3852160"/>
            <a:ext cx="3428991" cy="266294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85763" rtl="1">
              <a:defRPr/>
            </a:pPr>
            <a:r>
              <a:rPr lang="en-GB" sz="1519" b="1" kern="0" dirty="0">
                <a:solidFill>
                  <a:prstClr val="black"/>
                </a:solidFill>
                <a:latin typeface="Calibri"/>
              </a:rPr>
              <a:t>  </a:t>
            </a:r>
            <a:r>
              <a:rPr lang="ar-AE" sz="1519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   </a:t>
            </a:r>
          </a:p>
          <a:p>
            <a:pPr algn="ctr" defTabSz="385763" rtl="1">
              <a:defRPr/>
            </a:pPr>
            <a:r>
              <a:rPr lang="ar-AE" sz="2400" b="1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الكلمات المفتاحية</a:t>
            </a:r>
          </a:p>
          <a:p>
            <a:pPr algn="ctr" defTabSz="385763" rtl="1">
              <a:defRPr/>
            </a:pPr>
            <a:r>
              <a:rPr lang="ar-AE" sz="4000" b="1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استضافت</a:t>
            </a:r>
          </a:p>
          <a:p>
            <a:pPr algn="ctr" defTabSz="385763" rtl="1">
              <a:defRPr/>
            </a:pPr>
            <a:r>
              <a:rPr lang="ar-AE" sz="4000" b="1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اختبأت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7384" y="1809880"/>
            <a:ext cx="2265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>
              <a:defRPr/>
            </a:pPr>
            <a:r>
              <a:rPr lang="ar-AE" sz="2800" dirty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1- أن أكون </a:t>
            </a:r>
          </a:p>
          <a:p>
            <a:pPr algn="ctr" defTabSz="457200" rtl="1">
              <a:defRPr/>
            </a:pPr>
            <a:r>
              <a:rPr lang="ar-AE" sz="2800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قادرًا على استخدام كلمات الدّرس في جملة مفيدة.</a:t>
            </a:r>
            <a:endParaRPr lang="en-GB" sz="28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7951" y="2240767"/>
            <a:ext cx="2999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>
              <a:defRPr/>
            </a:pPr>
            <a:r>
              <a:rPr lang="ar-AE" sz="2800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2- </a:t>
            </a:r>
            <a:r>
              <a:rPr lang="ar-AE" sz="2800" dirty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أن أكون </a:t>
            </a:r>
          </a:p>
          <a:p>
            <a:pPr algn="ctr" defTabSz="457200" rtl="1">
              <a:defRPr/>
            </a:pPr>
            <a:r>
              <a:rPr lang="ar-AE" sz="2800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قادرًا على استخدام كلّ مفردات الدّرس في جملٍ مفيدة</a:t>
            </a:r>
            <a:endParaRPr lang="en-GB" sz="28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37234" y="4545629"/>
            <a:ext cx="3189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>
              <a:defRPr/>
            </a:pPr>
            <a:r>
              <a:rPr lang="ar-AE" sz="2800" dirty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3- أن أكون </a:t>
            </a:r>
          </a:p>
          <a:p>
            <a:pPr algn="ctr" defTabSz="457200" rtl="1">
              <a:defRPr/>
            </a:pPr>
            <a:r>
              <a:rPr lang="ar-AE" sz="2800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قادرًا على توظيف المفردات في جمل وذكر مرادفات أخرى لها.</a:t>
            </a:r>
            <a:endParaRPr lang="en-GB" sz="2800" dirty="0">
              <a:solidFill>
                <a:prstClr val="black"/>
              </a:solidFill>
              <a:latin typeface="Tw Cen MT" panose="020B060202010402060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7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88"/>
    </mc:Choice>
    <mc:Fallback xmlns="">
      <p:transition spd="slow" advTm="8848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97781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8073452" y="1896525"/>
            <a:ext cx="32399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كاتبة نص فأر</a:t>
            </a:r>
          </a:p>
          <a:p>
            <a:pPr algn="ctr"/>
            <a:r>
              <a:rPr lang="ar-SA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في بيت تامر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1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3954" y="1373906"/>
            <a:ext cx="10490252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AE" sz="8000" b="1" dirty="0" smtClean="0"/>
              <a:t>ألاحظُ المفردات الملوّنة أثناء استماعي للقصّة وأحاول تخمين معانيها </a:t>
            </a:r>
            <a:endParaRPr lang="en-GB" sz="80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3101" y="340393"/>
            <a:ext cx="5381105" cy="6931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3600" b="1" dirty="0" smtClean="0"/>
              <a:t>مهمّة اليوم أثناء الحصّة المباشرة:</a:t>
            </a:r>
            <a:endParaRPr lang="ar-AE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" b="100000" l="2547" r="97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381511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83" y="15067"/>
            <a:ext cx="2298036" cy="12926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64" y="15067"/>
            <a:ext cx="2298036" cy="1292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8" y="637309"/>
            <a:ext cx="5430982" cy="6209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" y="15067"/>
            <a:ext cx="3810000" cy="683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r="18088" b="76574"/>
          <a:stretch/>
        </p:blipFill>
        <p:spPr>
          <a:xfrm>
            <a:off x="138546" y="2783424"/>
            <a:ext cx="6522364" cy="191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46" y="-1"/>
            <a:ext cx="684215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098" y="2369128"/>
            <a:ext cx="4575359" cy="4275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7"/>
            <a:ext cx="5349846" cy="6849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21" y="111051"/>
            <a:ext cx="2270154" cy="214702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 rot="19519197">
            <a:off x="-90555" y="484122"/>
            <a:ext cx="1891152" cy="606823"/>
          </a:xfrm>
          <a:prstGeom prst="rect">
            <a:avLst/>
          </a:prstGeom>
          <a:solidFill>
            <a:schemeClr val="accent6"/>
          </a:solidFill>
        </p:spPr>
        <p:txBody>
          <a:bodyPr vert="horz" lIns="68580" tIns="34290" rIns="68580" bIns="3429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3200" b="1" dirty="0" smtClean="0"/>
              <a:t>5 د</a:t>
            </a:r>
            <a:endParaRPr lang="ar-AE" sz="3200" b="1" dirty="0"/>
          </a:p>
        </p:txBody>
      </p:sp>
    </p:spTree>
    <p:extLst>
      <p:ext uri="{BB962C8B-B14F-4D97-AF65-F5344CB8AC3E}">
        <p14:creationId xmlns:p14="http://schemas.microsoft.com/office/powerpoint/2010/main" val="40239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5207302" y="3001470"/>
            <a:ext cx="2701636" cy="3207129"/>
            <a:chOff x="3203820" y="1025237"/>
            <a:chExt cx="2701636" cy="3207129"/>
          </a:xfrm>
        </p:grpSpPr>
        <p:sp>
          <p:nvSpPr>
            <p:cNvPr id="10" name="Rounded Rectangle 9"/>
            <p:cNvSpPr/>
            <p:nvPr/>
          </p:nvSpPr>
          <p:spPr>
            <a:xfrm>
              <a:off x="3203820" y="1579417"/>
              <a:ext cx="2701636" cy="2652949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AE" sz="3200" b="1" dirty="0">
                  <a:solidFill>
                    <a:schemeClr val="tx1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ما معنى كلمة استضافت؟ ضعها في جملة مفيدة؟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889621" y="1025237"/>
              <a:ext cx="1330036" cy="80356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ar-AE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w Cen MT" panose="020B0602020104020603"/>
                  <a:cs typeface="Arial" panose="020B0604020202020204" pitchFamily="34" charset="0"/>
                </a:rPr>
                <a:t>2</a:t>
              </a:r>
              <a:endParaRPr lang="en-GB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w Cen MT" panose="020B0602020104020603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47800" y="2726315"/>
            <a:ext cx="2904958" cy="3482284"/>
            <a:chOff x="11336" y="842890"/>
            <a:chExt cx="2904958" cy="3482284"/>
          </a:xfrm>
        </p:grpSpPr>
        <p:sp>
          <p:nvSpPr>
            <p:cNvPr id="11" name="Rounded Rectangle 10"/>
            <p:cNvSpPr/>
            <p:nvPr/>
          </p:nvSpPr>
          <p:spPr>
            <a:xfrm>
              <a:off x="11336" y="1579417"/>
              <a:ext cx="2904958" cy="2745757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rtl="1">
                <a:defRPr/>
              </a:pPr>
              <a:r>
                <a:rPr lang="ar-AE" sz="2800" b="1" dirty="0">
                  <a:solidFill>
                    <a:prstClr val="black"/>
                  </a:solidFill>
                  <a:latin typeface="Tw Cen MT" panose="020B0602020104020603"/>
                </a:rPr>
                <a:t>الفقرة السّابقة تتحدث عن الأمنيات.</a:t>
              </a:r>
            </a:p>
            <a:p>
              <a:pPr algn="ctr" defTabSz="457200" rtl="1">
                <a:defRPr/>
              </a:pPr>
              <a:r>
                <a:rPr lang="ar-AE" sz="2800" b="1" dirty="0">
                  <a:solidFill>
                    <a:prstClr val="black"/>
                  </a:solidFill>
                  <a:latin typeface="Tw Cen MT" panose="020B0602020104020603"/>
                </a:rPr>
                <a:t>هل تمنيت شيء في حياتك وحصلت عليه؟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00458" y="842890"/>
              <a:ext cx="1330036" cy="80356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ar-AE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w Cen MT" panose="020B0602020104020603"/>
                  <a:cs typeface="Arial" panose="020B0604020202020204" pitchFamily="34" charset="0"/>
                </a:rPr>
                <a:t>3</a:t>
              </a:r>
              <a:endParaRPr lang="en-GB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w Cen MT" panose="020B0602020104020603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7512" y="555872"/>
            <a:ext cx="110391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rtl="1">
              <a:defRPr/>
            </a:pPr>
            <a:r>
              <a:rPr lang="ar-AE" sz="4800" b="1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ابدأ بتنفيذ المهام من اللّون الأحمر إلى اللّون الأخضر.  </a:t>
            </a:r>
            <a:endParaRPr lang="en-GB" sz="4800" b="1" dirty="0">
              <a:solidFill>
                <a:prstClr val="black"/>
              </a:solidFill>
              <a:latin typeface="Tw Cen MT" panose="020B0602020104020603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94738" y="2930535"/>
            <a:ext cx="2701636" cy="3185256"/>
            <a:chOff x="8594738" y="2930535"/>
            <a:chExt cx="2701636" cy="3185256"/>
          </a:xfrm>
        </p:grpSpPr>
        <p:sp>
          <p:nvSpPr>
            <p:cNvPr id="19" name="Rounded Rectangle 18"/>
            <p:cNvSpPr/>
            <p:nvPr/>
          </p:nvSpPr>
          <p:spPr>
            <a:xfrm>
              <a:off x="8594738" y="3462844"/>
              <a:ext cx="2701636" cy="2652947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AE" sz="2800" b="1" dirty="0">
                  <a:solidFill>
                    <a:prstClr val="black"/>
                  </a:solidFill>
                  <a:latin typeface="Tw Cen MT" panose="020B0602020104020603"/>
                </a:rPr>
                <a:t>من استضافت الأسرة في بيتها؟</a:t>
              </a:r>
              <a:endParaRPr lang="ar-AE" sz="3600" b="1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9280538" y="2930535"/>
              <a:ext cx="1330036" cy="80356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ar-AE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w Cen MT" panose="020B0602020104020603"/>
                  <a:cs typeface="Arial" panose="020B0604020202020204" pitchFamily="34" charset="0"/>
                </a:rPr>
                <a:t>1</a:t>
              </a:r>
              <a:endParaRPr lang="en-GB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w Cen MT" panose="020B0602020104020603"/>
              </a:endParaRPr>
            </a:p>
          </p:txBody>
        </p:sp>
      </p:grpSp>
      <p:sp>
        <p:nvSpPr>
          <p:cNvPr id="17" name="Curved Down Arrow 16"/>
          <p:cNvSpPr/>
          <p:nvPr/>
        </p:nvSpPr>
        <p:spPr>
          <a:xfrm flipH="1">
            <a:off x="7004740" y="2148620"/>
            <a:ext cx="2940816" cy="597351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Curved Down Arrow 20"/>
          <p:cNvSpPr/>
          <p:nvPr/>
        </p:nvSpPr>
        <p:spPr>
          <a:xfrm flipH="1">
            <a:off x="3456649" y="2068522"/>
            <a:ext cx="2940816" cy="597351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 rot="19519197">
            <a:off x="95128" y="1722494"/>
            <a:ext cx="1891152" cy="606823"/>
          </a:xfrm>
          <a:prstGeom prst="rect">
            <a:avLst/>
          </a:prstGeom>
          <a:solidFill>
            <a:schemeClr val="accent6"/>
          </a:solidFill>
        </p:spPr>
        <p:txBody>
          <a:bodyPr vert="horz" lIns="68580" tIns="34290" rIns="68580" bIns="3429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3200" b="1" dirty="0" smtClean="0"/>
              <a:t>3 د</a:t>
            </a:r>
            <a:endParaRPr lang="ar-AE" sz="3200" b="1" dirty="0"/>
          </a:p>
        </p:txBody>
      </p:sp>
    </p:spTree>
    <p:extLst>
      <p:ext uri="{BB962C8B-B14F-4D97-AF65-F5344CB8AC3E}">
        <p14:creationId xmlns:p14="http://schemas.microsoft.com/office/powerpoint/2010/main" val="29157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>
            <a:off x="9975677" y="2036985"/>
            <a:ext cx="678321" cy="1109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0546" y="726154"/>
            <a:ext cx="3165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>
                <a:solidFill>
                  <a:srgbClr val="7030A0"/>
                </a:solidFill>
              </a:defRPr>
            </a:lvl1pPr>
          </a:lstStyle>
          <a:p>
            <a:r>
              <a:rPr lang="ar-AE" sz="6600" dirty="0" smtClean="0"/>
              <a:t>اسْتَضافَ</a:t>
            </a:r>
            <a:endParaRPr lang="en-GB" sz="6600" dirty="0"/>
          </a:p>
        </p:txBody>
      </p:sp>
      <p:sp>
        <p:nvSpPr>
          <p:cNvPr id="13" name="TextBox 12"/>
          <p:cNvSpPr txBox="1"/>
          <p:nvPr/>
        </p:nvSpPr>
        <p:spPr>
          <a:xfrm>
            <a:off x="7602729" y="3551951"/>
            <a:ext cx="432693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6000" b="1" dirty="0" smtClean="0">
                <a:solidFill>
                  <a:srgbClr val="FF0000"/>
                </a:solidFill>
              </a:rPr>
              <a:t>أَنْزَلَهُ ضيفًا عِنْدَهُ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38" y="1143617"/>
            <a:ext cx="6239206" cy="481666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 rot="19519197">
            <a:off x="127803" y="743203"/>
            <a:ext cx="1891152" cy="606823"/>
          </a:xfrm>
          <a:prstGeom prst="rect">
            <a:avLst/>
          </a:prstGeom>
          <a:solidFill>
            <a:schemeClr val="accent6"/>
          </a:solidFill>
        </p:spPr>
        <p:txBody>
          <a:bodyPr vert="horz" lIns="68580" tIns="34290" rIns="68580" bIns="3429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3200" b="1" dirty="0" smtClean="0"/>
              <a:t>2 د</a:t>
            </a:r>
            <a:endParaRPr lang="ar-AE" sz="3200" b="1" dirty="0"/>
          </a:p>
        </p:txBody>
      </p:sp>
    </p:spTree>
    <p:extLst>
      <p:ext uri="{BB962C8B-B14F-4D97-AF65-F5344CB8AC3E}">
        <p14:creationId xmlns:p14="http://schemas.microsoft.com/office/powerpoint/2010/main" val="34798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9126" y="3426972"/>
            <a:ext cx="2202873" cy="3425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-5024" r="-704" b="8850"/>
          <a:stretch/>
        </p:blipFill>
        <p:spPr>
          <a:xfrm>
            <a:off x="-1" y="-374073"/>
            <a:ext cx="5902037" cy="7226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7"/>
          <a:stretch/>
        </p:blipFill>
        <p:spPr>
          <a:xfrm>
            <a:off x="6181991" y="707099"/>
            <a:ext cx="4375174" cy="579996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 rot="2142884">
            <a:off x="10301562" y="494919"/>
            <a:ext cx="1891152" cy="606823"/>
          </a:xfrm>
          <a:prstGeom prst="rect">
            <a:avLst/>
          </a:prstGeom>
          <a:solidFill>
            <a:schemeClr val="accent6"/>
          </a:solidFill>
        </p:spPr>
        <p:txBody>
          <a:bodyPr vert="horz" lIns="68580" tIns="34290" rIns="68580" bIns="3429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3200" b="1" dirty="0" smtClean="0"/>
              <a:t>5 د</a:t>
            </a:r>
            <a:endParaRPr lang="ar-AE" sz="3200" b="1" dirty="0"/>
          </a:p>
        </p:txBody>
      </p:sp>
    </p:spTree>
    <p:extLst>
      <p:ext uri="{BB962C8B-B14F-4D97-AF65-F5344CB8AC3E}">
        <p14:creationId xmlns:p14="http://schemas.microsoft.com/office/powerpoint/2010/main" val="29465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5207302" y="3001470"/>
            <a:ext cx="2701636" cy="3207129"/>
            <a:chOff x="3203820" y="1025237"/>
            <a:chExt cx="2701636" cy="3207129"/>
          </a:xfrm>
        </p:grpSpPr>
        <p:sp>
          <p:nvSpPr>
            <p:cNvPr id="10" name="Rounded Rectangle 9"/>
            <p:cNvSpPr/>
            <p:nvPr/>
          </p:nvSpPr>
          <p:spPr>
            <a:xfrm>
              <a:off x="3203820" y="1579417"/>
              <a:ext cx="2701636" cy="2652949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AE" sz="3200" b="1" dirty="0">
                  <a:solidFill>
                    <a:schemeClr val="tx1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ضع كلمة اختبأت في جملة من إنشائك؟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889621" y="1025237"/>
              <a:ext cx="1330036" cy="80356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ar-AE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w Cen MT" panose="020B0602020104020603"/>
                  <a:cs typeface="Arial" panose="020B0604020202020204" pitchFamily="34" charset="0"/>
                </a:rPr>
                <a:t>2</a:t>
              </a:r>
              <a:endParaRPr lang="en-GB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w Cen MT" panose="020B0602020104020603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47800" y="2726315"/>
            <a:ext cx="2904958" cy="3482284"/>
            <a:chOff x="11336" y="842890"/>
            <a:chExt cx="2904958" cy="3482284"/>
          </a:xfrm>
        </p:grpSpPr>
        <p:sp>
          <p:nvSpPr>
            <p:cNvPr id="11" name="Rounded Rectangle 10"/>
            <p:cNvSpPr/>
            <p:nvPr/>
          </p:nvSpPr>
          <p:spPr>
            <a:xfrm>
              <a:off x="11336" y="1579417"/>
              <a:ext cx="2904958" cy="2745757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rtl="1">
                <a:defRPr/>
              </a:pPr>
              <a:r>
                <a:rPr lang="ar-AE" sz="2800" b="1" dirty="0">
                  <a:solidFill>
                    <a:prstClr val="black"/>
                  </a:solidFill>
                  <a:latin typeface="Tw Cen MT" panose="020B0602020104020603"/>
                </a:rPr>
                <a:t>لو كًنْتَ بِمَكانِ تامر ماذا كُنتَ سَتَفْعَل؟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00458" y="842890"/>
              <a:ext cx="1330036" cy="80356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ar-AE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w Cen MT" panose="020B0602020104020603"/>
                  <a:cs typeface="Arial" panose="020B0604020202020204" pitchFamily="34" charset="0"/>
                </a:rPr>
                <a:t>3</a:t>
              </a:r>
              <a:endParaRPr lang="en-GB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w Cen MT" panose="020B0602020104020603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7512" y="555872"/>
            <a:ext cx="110391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rtl="1">
              <a:defRPr/>
            </a:pPr>
            <a:r>
              <a:rPr lang="ar-AE" sz="4800" b="1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ابدأ بتنفيذ المهام من اللّون الأحمر إلى اللّون الأخضر.  </a:t>
            </a:r>
            <a:endParaRPr lang="en-GB" sz="4800" b="1" dirty="0">
              <a:solidFill>
                <a:prstClr val="black"/>
              </a:solidFill>
              <a:latin typeface="Tw Cen MT" panose="020B0602020104020603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94738" y="2930535"/>
            <a:ext cx="2701636" cy="3185256"/>
            <a:chOff x="8594738" y="2930535"/>
            <a:chExt cx="2701636" cy="3185256"/>
          </a:xfrm>
        </p:grpSpPr>
        <p:sp>
          <p:nvSpPr>
            <p:cNvPr id="19" name="Rounded Rectangle 18"/>
            <p:cNvSpPr/>
            <p:nvPr/>
          </p:nvSpPr>
          <p:spPr>
            <a:xfrm>
              <a:off x="8594738" y="3462844"/>
              <a:ext cx="2701636" cy="2652947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AE" sz="2800" b="1" dirty="0">
                  <a:solidFill>
                    <a:prstClr val="black"/>
                  </a:solidFill>
                  <a:latin typeface="Tw Cen MT" panose="020B0602020104020603"/>
                </a:rPr>
                <a:t>أين اختبأت الفأر؟.</a:t>
              </a:r>
              <a:endParaRPr lang="ar-AE" sz="3600" b="1" dirty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9280538" y="2930535"/>
              <a:ext cx="1330036" cy="80356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ar-AE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w Cen MT" panose="020B0602020104020603"/>
                  <a:cs typeface="Arial" panose="020B0604020202020204" pitchFamily="34" charset="0"/>
                </a:rPr>
                <a:t>1</a:t>
              </a:r>
              <a:endParaRPr lang="en-GB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w Cen MT" panose="020B0602020104020603"/>
              </a:endParaRPr>
            </a:p>
          </p:txBody>
        </p:sp>
      </p:grpSp>
      <p:sp>
        <p:nvSpPr>
          <p:cNvPr id="17" name="Curved Down Arrow 16"/>
          <p:cNvSpPr/>
          <p:nvPr/>
        </p:nvSpPr>
        <p:spPr>
          <a:xfrm flipH="1">
            <a:off x="7004740" y="2148620"/>
            <a:ext cx="2940816" cy="597351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Curved Down Arrow 20"/>
          <p:cNvSpPr/>
          <p:nvPr/>
        </p:nvSpPr>
        <p:spPr>
          <a:xfrm flipH="1">
            <a:off x="3456649" y="2068522"/>
            <a:ext cx="2940816" cy="597351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 rot="19519197">
            <a:off x="95128" y="1722494"/>
            <a:ext cx="1891152" cy="606823"/>
          </a:xfrm>
          <a:prstGeom prst="rect">
            <a:avLst/>
          </a:prstGeom>
          <a:solidFill>
            <a:schemeClr val="accent6"/>
          </a:solidFill>
        </p:spPr>
        <p:txBody>
          <a:bodyPr vert="horz" lIns="68580" tIns="34290" rIns="68580" bIns="3429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3200" b="1" dirty="0" smtClean="0"/>
              <a:t>3 د</a:t>
            </a:r>
            <a:endParaRPr lang="ar-AE" sz="3200" b="1" dirty="0"/>
          </a:p>
        </p:txBody>
      </p:sp>
    </p:spTree>
    <p:extLst>
      <p:ext uri="{BB962C8B-B14F-4D97-AF65-F5344CB8AC3E}">
        <p14:creationId xmlns:p14="http://schemas.microsoft.com/office/powerpoint/2010/main" val="39534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>
            <a:off x="9975677" y="2036985"/>
            <a:ext cx="678321" cy="1109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0546" y="726154"/>
            <a:ext cx="3165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1">
                <a:solidFill>
                  <a:srgbClr val="7030A0"/>
                </a:solidFill>
              </a:defRPr>
            </a:lvl1pPr>
          </a:lstStyle>
          <a:p>
            <a:r>
              <a:rPr lang="ar-AE" sz="6600" dirty="0" smtClean="0"/>
              <a:t>اِخْتَبَأْتُ</a:t>
            </a:r>
            <a:endParaRPr lang="en-GB" sz="6600" dirty="0"/>
          </a:p>
        </p:txBody>
      </p:sp>
      <p:sp>
        <p:nvSpPr>
          <p:cNvPr id="13" name="TextBox 12"/>
          <p:cNvSpPr txBox="1"/>
          <p:nvPr/>
        </p:nvSpPr>
        <p:spPr>
          <a:xfrm>
            <a:off x="7602729" y="3551951"/>
            <a:ext cx="432693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6000" b="1" dirty="0" smtClean="0">
                <a:solidFill>
                  <a:srgbClr val="FF0000"/>
                </a:solidFill>
              </a:rPr>
              <a:t>اِخْتَفيتُ</a:t>
            </a: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 rot="19519197">
            <a:off x="127803" y="743203"/>
            <a:ext cx="1891152" cy="606823"/>
          </a:xfrm>
          <a:prstGeom prst="rect">
            <a:avLst/>
          </a:prstGeom>
          <a:solidFill>
            <a:schemeClr val="accent6"/>
          </a:solidFill>
        </p:spPr>
        <p:txBody>
          <a:bodyPr vert="horz" lIns="68580" tIns="34290" rIns="68580" bIns="3429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3200" b="1" dirty="0" smtClean="0"/>
              <a:t>2 د</a:t>
            </a:r>
            <a:endParaRPr lang="ar-AE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06" y="1280152"/>
            <a:ext cx="6400535" cy="51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38D2A6-680F-47E2-A6E7-716B807CA9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3" t="8421" r="11404" b="24444"/>
          <a:stretch>
            <a:fillRect/>
          </a:stretch>
        </p:blipFill>
        <p:spPr>
          <a:xfrm>
            <a:off x="1867927" y="176460"/>
            <a:ext cx="8431106" cy="636871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5518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val 100"/>
          <p:cNvSpPr/>
          <p:nvPr/>
        </p:nvSpPr>
        <p:spPr>
          <a:xfrm>
            <a:off x="3258611" y="660067"/>
            <a:ext cx="5767856" cy="331289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أنا مميّز وسأختار النّشاط المناسب وأجيب عنه ثمّ أتحدّى نفسي وأجيب عن سؤال التّحدّي.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7974333" y="4116339"/>
            <a:ext cx="2523067" cy="213764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نموذج</a:t>
            </a:r>
            <a:r>
              <a:rPr lang="ar-AE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1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12" name="5-Point Star 111"/>
          <p:cNvSpPr/>
          <p:nvPr/>
        </p:nvSpPr>
        <p:spPr>
          <a:xfrm>
            <a:off x="4881005" y="4144619"/>
            <a:ext cx="2523067" cy="2137648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667" dirty="0">
                <a:latin typeface="Calibri" panose="020F0502020204030204" pitchFamily="34" charset="0"/>
                <a:cs typeface="Calibri" panose="020F0502020204030204" pitchFamily="34" charset="0"/>
              </a:rPr>
              <a:t>نموذج</a:t>
            </a:r>
            <a:r>
              <a:rPr lang="ar-AE" sz="2400" dirty="0"/>
              <a:t> </a:t>
            </a:r>
            <a:r>
              <a:rPr lang="en-US" sz="2400" dirty="0" smtClean="0"/>
              <a:t>2</a:t>
            </a:r>
            <a:endParaRPr lang="en-GB" sz="2400" dirty="0"/>
          </a:p>
        </p:txBody>
      </p:sp>
      <p:sp>
        <p:nvSpPr>
          <p:cNvPr id="113" name="5-Point Star 112"/>
          <p:cNvSpPr/>
          <p:nvPr/>
        </p:nvSpPr>
        <p:spPr>
          <a:xfrm>
            <a:off x="1997077" y="4116339"/>
            <a:ext cx="2523067" cy="2137648"/>
          </a:xfrm>
          <a:prstGeom prst="star5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667" dirty="0">
                <a:latin typeface="Calibri" panose="020F0502020204030204" pitchFamily="34" charset="0"/>
                <a:cs typeface="Calibri" panose="020F0502020204030204" pitchFamily="34" charset="0"/>
              </a:rPr>
              <a:t>نموذج</a:t>
            </a:r>
            <a:r>
              <a:rPr lang="ar-AE" sz="2400" dirty="0"/>
              <a:t> </a:t>
            </a:r>
            <a:r>
              <a:rPr lang="en-US" sz="2400" dirty="0" smtClean="0"/>
              <a:t>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881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35274" y="142875"/>
            <a:ext cx="1552570" cy="153666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85763" rtl="1">
              <a:defRPr/>
            </a:pPr>
            <a:r>
              <a:rPr lang="en-GB" sz="1519" b="1" kern="0" dirty="0">
                <a:solidFill>
                  <a:prstClr val="black"/>
                </a:solidFill>
                <a:latin typeface="Calibri"/>
              </a:rPr>
              <a:t>  </a:t>
            </a:r>
            <a:r>
              <a:rPr lang="ar-AE" sz="1519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   </a:t>
            </a:r>
          </a:p>
          <a:p>
            <a:pPr algn="ctr" defTabSz="385763" rtl="1">
              <a:defRPr/>
            </a:pPr>
            <a:r>
              <a:rPr lang="ar-AE" sz="2400" b="1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كتاب النشاط الجزء </a:t>
            </a:r>
            <a:r>
              <a:rPr lang="en-US" sz="24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3</a:t>
            </a:r>
            <a:r>
              <a:rPr lang="ar-AE" sz="2400" b="1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endParaRPr lang="ar-AE" sz="2400" b="1" dirty="0" smtClean="0">
              <a:solidFill>
                <a:srgbClr val="FF000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defTabSz="385763" rtl="1">
              <a:defRPr/>
            </a:pPr>
            <a:r>
              <a:rPr lang="ar-AE" sz="2400" b="1" u="sng" kern="0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ص </a:t>
            </a:r>
            <a:r>
              <a:rPr lang="en-US" sz="2400" b="1" u="sng" kern="0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60</a:t>
            </a:r>
            <a:endParaRPr lang="en-GB" sz="1600" b="1" u="sng" kern="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10310373" y="1679535"/>
            <a:ext cx="1841379" cy="1482765"/>
          </a:xfrm>
          <a:prstGeom prst="star5">
            <a:avLst>
              <a:gd name="adj" fmla="val 25716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نموذج</a:t>
            </a:r>
            <a:r>
              <a:rPr lang="ar-AE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1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-643" t="12351" r="643" b="10256"/>
          <a:stretch/>
        </p:blipFill>
        <p:spPr>
          <a:xfrm>
            <a:off x="830079" y="-1"/>
            <a:ext cx="9592743" cy="6585995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890231" y="2369667"/>
            <a:ext cx="777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429028" y="2950330"/>
            <a:ext cx="9541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التي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081109" y="3504725"/>
            <a:ext cx="5453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864703" y="5080072"/>
            <a:ext cx="1210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عيبٌ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363792" y="5080072"/>
            <a:ext cx="1213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شيبٌ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809400" y="5599576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سامرٌ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421475" y="566266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عامرٌ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80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35274" y="142875"/>
            <a:ext cx="1552570" cy="153666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85763" rtl="1">
              <a:defRPr/>
            </a:pPr>
            <a:r>
              <a:rPr lang="en-GB" sz="1519" b="1" kern="0" dirty="0">
                <a:solidFill>
                  <a:prstClr val="black"/>
                </a:solidFill>
                <a:latin typeface="Calibri"/>
              </a:rPr>
              <a:t>  </a:t>
            </a:r>
            <a:r>
              <a:rPr lang="ar-AE" sz="1519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   </a:t>
            </a:r>
          </a:p>
          <a:p>
            <a:pPr algn="ctr" defTabSz="385763" rtl="1">
              <a:defRPr/>
            </a:pPr>
            <a:r>
              <a:rPr lang="ar-AE" sz="2400" b="1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كتاب النشاط الجزء 3 </a:t>
            </a:r>
          </a:p>
          <a:p>
            <a:pPr algn="ctr" defTabSz="385763" rtl="1">
              <a:defRPr/>
            </a:pPr>
            <a:r>
              <a:rPr lang="ar-AE" sz="2400" b="1" u="sng" kern="0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ص </a:t>
            </a:r>
            <a:r>
              <a:rPr lang="en-US" sz="2400" b="1" u="sng" kern="0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61</a:t>
            </a:r>
            <a:endParaRPr lang="en-GB" sz="1600" b="1" u="sng" kern="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10138056" y="1822410"/>
            <a:ext cx="2110345" cy="2256181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dirty="0">
                <a:latin typeface="Calibri" panose="020F0502020204030204" pitchFamily="34" charset="0"/>
                <a:cs typeface="Calibri" panose="020F0502020204030204" pitchFamily="34" charset="0"/>
              </a:rPr>
              <a:t>نموذج</a:t>
            </a:r>
            <a:r>
              <a:rPr lang="ar-AE" sz="2000" dirty="0"/>
              <a:t> </a:t>
            </a:r>
            <a:r>
              <a:rPr lang="en-US" sz="2000" dirty="0" smtClean="0"/>
              <a:t>2</a:t>
            </a:r>
            <a:endParaRPr lang="en-GB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8"/>
          <a:stretch/>
        </p:blipFill>
        <p:spPr>
          <a:xfrm>
            <a:off x="1238491" y="142875"/>
            <a:ext cx="8464568" cy="6522309"/>
          </a:xfrm>
          <a:prstGeom prst="rect">
            <a:avLst/>
          </a:prstGeom>
        </p:spPr>
      </p:pic>
      <p:sp>
        <p:nvSpPr>
          <p:cNvPr id="2" name="شكل بيضاوي 1"/>
          <p:cNvSpPr/>
          <p:nvPr/>
        </p:nvSpPr>
        <p:spPr>
          <a:xfrm>
            <a:off x="7639292" y="1956121"/>
            <a:ext cx="324091" cy="2777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شكل بيضاوي 5"/>
          <p:cNvSpPr/>
          <p:nvPr/>
        </p:nvSpPr>
        <p:spPr>
          <a:xfrm>
            <a:off x="7639292" y="2915904"/>
            <a:ext cx="324091" cy="2777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شكل بيضاوي 6"/>
          <p:cNvSpPr/>
          <p:nvPr/>
        </p:nvSpPr>
        <p:spPr>
          <a:xfrm>
            <a:off x="3988795" y="2811604"/>
            <a:ext cx="324091" cy="2777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cxnSp>
        <p:nvCxnSpPr>
          <p:cNvPr id="4" name="رابط كسهم مستقيم 3"/>
          <p:cNvCxnSpPr/>
          <p:nvPr/>
        </p:nvCxnSpPr>
        <p:spPr>
          <a:xfrm flipH="1">
            <a:off x="4919241" y="4884516"/>
            <a:ext cx="1446835" cy="1250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flipH="1" flipV="1">
            <a:off x="4919241" y="4884516"/>
            <a:ext cx="1664334" cy="4186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H="1" flipV="1">
            <a:off x="4919242" y="5359127"/>
            <a:ext cx="1446834" cy="428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flipH="1" flipV="1">
            <a:off x="4791920" y="5774850"/>
            <a:ext cx="1791655" cy="415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8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35274" y="142875"/>
            <a:ext cx="1552570" cy="153666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85763" rtl="1">
              <a:defRPr/>
            </a:pPr>
            <a:r>
              <a:rPr lang="en-GB" sz="1519" b="1" kern="0" dirty="0">
                <a:solidFill>
                  <a:prstClr val="black"/>
                </a:solidFill>
                <a:latin typeface="Calibri"/>
              </a:rPr>
              <a:t>  </a:t>
            </a:r>
            <a:r>
              <a:rPr lang="ar-AE" sz="1519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   </a:t>
            </a:r>
          </a:p>
          <a:p>
            <a:pPr algn="ctr" defTabSz="385763" rtl="1">
              <a:defRPr/>
            </a:pPr>
            <a:r>
              <a:rPr lang="ar-AE" sz="2400" b="1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كتاب النشاط الجزء </a:t>
            </a:r>
            <a:r>
              <a:rPr lang="en-US" sz="2400" b="1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3</a:t>
            </a:r>
            <a:r>
              <a:rPr lang="ar-AE" sz="2400" b="1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endParaRPr lang="ar-AE" sz="2400" b="1" dirty="0" smtClean="0">
              <a:solidFill>
                <a:srgbClr val="FF000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defTabSz="385763" rtl="1">
              <a:defRPr/>
            </a:pPr>
            <a:r>
              <a:rPr lang="ar-AE" sz="2400" b="1" u="sng" kern="0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ص </a:t>
            </a:r>
            <a:r>
              <a:rPr lang="en-US" sz="2400" b="1" u="sng" kern="0" dirty="0" smtClean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63</a:t>
            </a:r>
            <a:endParaRPr lang="en-GB" sz="1600" b="1" u="sng" kern="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10051655" y="1822410"/>
            <a:ext cx="2174873" cy="2227311"/>
          </a:xfrm>
          <a:prstGeom prst="star5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dirty="0">
                <a:latin typeface="Calibri" panose="020F0502020204030204" pitchFamily="34" charset="0"/>
                <a:cs typeface="Calibri" panose="020F0502020204030204" pitchFamily="34" charset="0"/>
              </a:rPr>
              <a:t>نموذج</a:t>
            </a:r>
            <a:r>
              <a:rPr lang="ar-AE" sz="2000" dirty="0"/>
              <a:t> </a:t>
            </a:r>
            <a:r>
              <a:rPr lang="en-US" sz="2000" dirty="0" smtClean="0"/>
              <a:t>3</a:t>
            </a: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7"/>
          <a:stretch/>
        </p:blipFill>
        <p:spPr>
          <a:xfrm>
            <a:off x="1600200" y="191002"/>
            <a:ext cx="8602579" cy="6395899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613319" y="4363472"/>
            <a:ext cx="11496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يرني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794029" y="3750650"/>
            <a:ext cx="12602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يطلب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217796" y="3634222"/>
            <a:ext cx="1265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يحكي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9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37556" y1="23878" x2="51000" y2="28776"/>
                        <a14:foregroundMark x1="53667" y1="21429" x2="48333" y2="2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38881"/>
            <a:ext cx="2527040" cy="275166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63329" y="473897"/>
            <a:ext cx="9668933" cy="649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AE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التّحدّي: </a:t>
            </a:r>
            <a:r>
              <a:rPr lang="ar-AE" dirty="0" smtClean="0">
                <a:latin typeface="Calibri" panose="020F0502020204030204" pitchFamily="34" charset="0"/>
                <a:cs typeface="Calibri" panose="020F0502020204030204" pitchFamily="34" charset="0"/>
              </a:rPr>
              <a:t>أَضَع المفردات التّالية في جُمَلٍ مُفيدةٍ.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9224" y="3990548"/>
            <a:ext cx="922303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ar-AE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7208" y="5136597"/>
            <a:ext cx="922303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ar-AE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4255" y="2119745"/>
            <a:ext cx="7148945" cy="14962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 smtClean="0">
                <a:solidFill>
                  <a:schemeClr val="tx1"/>
                </a:solidFill>
              </a:rPr>
              <a:t>اسْتَضافَ   -   اِخْتَفيتُ</a:t>
            </a:r>
            <a:endParaRPr lang="en-GB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93706" y="2508270"/>
            <a:ext cx="3428991" cy="153666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85763" rtl="1">
              <a:defRPr/>
            </a:pPr>
            <a:r>
              <a:rPr lang="en-GB" sz="1519" b="1" kern="0" dirty="0">
                <a:solidFill>
                  <a:prstClr val="black"/>
                </a:solidFill>
                <a:latin typeface="Calibri"/>
              </a:rPr>
              <a:t>  </a:t>
            </a:r>
            <a:r>
              <a:rPr lang="ar-AE" sz="1519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   </a:t>
            </a:r>
          </a:p>
          <a:p>
            <a:pPr algn="ctr" defTabSz="385763" rtl="1">
              <a:defRPr/>
            </a:pPr>
            <a:r>
              <a:rPr lang="ar-AE" sz="24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هدف الدّرس: </a:t>
            </a:r>
          </a:p>
          <a:p>
            <a:pPr algn="ctr" defTabSz="385763" rtl="1">
              <a:defRPr/>
            </a:pPr>
            <a:r>
              <a:rPr lang="ar-AE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أن يستخدم المفردات الجديدة في سياقات مختلفة.</a:t>
            </a:r>
            <a:endParaRPr lang="en-GB" sz="1600" b="1" u="sng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65" y="255732"/>
            <a:ext cx="5023140" cy="29474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37629" y="4410482"/>
            <a:ext cx="197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 smtClean="0"/>
              <a:t>حققت الهدف</a:t>
            </a:r>
            <a:endParaRPr lang="en-GB" sz="24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826" y="5949522"/>
            <a:ext cx="542925" cy="542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233" y="4519945"/>
            <a:ext cx="523875" cy="438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808" y="5237103"/>
            <a:ext cx="495300" cy="4857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260158" y="5172586"/>
            <a:ext cx="241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 smtClean="0"/>
              <a:t>حققت جزءًا من الهدف</a:t>
            </a:r>
            <a:endParaRPr lang="en-GB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322124" y="6030782"/>
            <a:ext cx="241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 smtClean="0"/>
              <a:t>لم أحقق الهدف</a:t>
            </a:r>
            <a:endParaRPr lang="en-GB" sz="24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1238251" y="1180562"/>
            <a:ext cx="5786986" cy="5334538"/>
            <a:chOff x="3105643" y="2011444"/>
            <a:chExt cx="2932715" cy="2835114"/>
          </a:xfrm>
        </p:grpSpPr>
        <p:sp>
          <p:nvSpPr>
            <p:cNvPr id="30" name="Pie 29"/>
            <p:cNvSpPr/>
            <p:nvPr/>
          </p:nvSpPr>
          <p:spPr>
            <a:xfrm>
              <a:off x="3105643" y="2024905"/>
              <a:ext cx="2932715" cy="2808192"/>
            </a:xfrm>
            <a:prstGeom prst="pie">
              <a:avLst>
                <a:gd name="adj1" fmla="val 9000000"/>
                <a:gd name="adj2" fmla="val 16200000"/>
              </a:avLst>
            </a:prstGeom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</p:sp>
        <p:sp>
          <p:nvSpPr>
            <p:cNvPr id="31" name="Pie 30"/>
            <p:cNvSpPr/>
            <p:nvPr/>
          </p:nvSpPr>
          <p:spPr>
            <a:xfrm>
              <a:off x="3105643" y="2024904"/>
              <a:ext cx="2932715" cy="2808192"/>
            </a:xfrm>
            <a:prstGeom prst="pie">
              <a:avLst>
                <a:gd name="adj1" fmla="val 16200000"/>
                <a:gd name="adj2" fmla="val 1800000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</p:sp>
        <p:sp>
          <p:nvSpPr>
            <p:cNvPr id="32" name="Pie 31"/>
            <p:cNvSpPr/>
            <p:nvPr/>
          </p:nvSpPr>
          <p:spPr>
            <a:xfrm>
              <a:off x="3105643" y="2011444"/>
              <a:ext cx="2932715" cy="2835114"/>
            </a:xfrm>
            <a:prstGeom prst="pie">
              <a:avLst>
                <a:gd name="adj1" fmla="val 1800000"/>
                <a:gd name="adj2" fmla="val 9000000"/>
              </a:avLst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</p:sp>
      </p:grpSp>
      <p:sp>
        <p:nvSpPr>
          <p:cNvPr id="33" name="TextBox 32"/>
          <p:cNvSpPr txBox="1"/>
          <p:nvPr/>
        </p:nvSpPr>
        <p:spPr>
          <a:xfrm>
            <a:off x="4237384" y="1809880"/>
            <a:ext cx="2265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>
              <a:defRPr/>
            </a:pPr>
            <a:r>
              <a:rPr lang="ar-AE" sz="2800" dirty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1- أن أكون </a:t>
            </a:r>
          </a:p>
          <a:p>
            <a:pPr algn="ctr" defTabSz="457200" rtl="1">
              <a:defRPr/>
            </a:pPr>
            <a:r>
              <a:rPr lang="ar-AE" sz="2800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قادرًا على استخدام كلمات الدّرس في جملة مفيدة.</a:t>
            </a:r>
            <a:endParaRPr lang="en-GB" sz="28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37951" y="2240767"/>
            <a:ext cx="2999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>
              <a:defRPr/>
            </a:pPr>
            <a:r>
              <a:rPr lang="ar-AE" sz="2800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2- </a:t>
            </a:r>
            <a:r>
              <a:rPr lang="ar-AE" sz="2800" dirty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أن أكون </a:t>
            </a:r>
          </a:p>
          <a:p>
            <a:pPr algn="ctr" defTabSz="457200" rtl="1">
              <a:defRPr/>
            </a:pPr>
            <a:r>
              <a:rPr lang="ar-AE" sz="2800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قادرًا على استخدام كلّ مفردات الدّرس في جملٍ مفيدة</a:t>
            </a:r>
            <a:endParaRPr lang="en-GB" sz="28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37234" y="4545629"/>
            <a:ext cx="3189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>
              <a:defRPr/>
            </a:pPr>
            <a:r>
              <a:rPr lang="ar-AE" sz="2800" dirty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3- أن أكون </a:t>
            </a:r>
          </a:p>
          <a:p>
            <a:pPr algn="ctr" defTabSz="457200" rtl="1">
              <a:defRPr/>
            </a:pPr>
            <a:r>
              <a:rPr lang="ar-AE" sz="2800" dirty="0" smtClean="0">
                <a:solidFill>
                  <a:prstClr val="black"/>
                </a:solidFill>
                <a:latin typeface="Tw Cen MT" panose="020B0602020104020603"/>
                <a:cs typeface="Arial" panose="020B0604020202020204" pitchFamily="34" charset="0"/>
              </a:rPr>
              <a:t>قادرًا على توظيف المفردات في جمل وذكر مرادفات أخرى لها.</a:t>
            </a:r>
            <a:endParaRPr lang="en-GB" sz="2800" dirty="0">
              <a:solidFill>
                <a:prstClr val="black"/>
              </a:solidFill>
              <a:latin typeface="Tw Cen MT" panose="020B060202010402060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8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88"/>
    </mc:Choice>
    <mc:Fallback xmlns="">
      <p:transition spd="slow" advTm="8848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522E5C-F700-4C3A-8C8E-C8F14472DAEB}"/>
              </a:ext>
            </a:extLst>
          </p:cNvPr>
          <p:cNvSpPr txBox="1"/>
          <p:nvPr/>
        </p:nvSpPr>
        <p:spPr>
          <a:xfrm>
            <a:off x="5149033" y="890829"/>
            <a:ext cx="3983883" cy="1051086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7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أغلق البث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A87320D-E77C-4B2E-B1F6-96B3897C0076}"/>
              </a:ext>
            </a:extLst>
          </p:cNvPr>
          <p:cNvSpPr txBox="1"/>
          <p:nvPr/>
        </p:nvSpPr>
        <p:spPr>
          <a:xfrm>
            <a:off x="5635788" y="2311526"/>
            <a:ext cx="4185284" cy="105108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ar-AE" sz="7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نراكم في الحصة القادمة</a:t>
            </a:r>
            <a:endParaRPr lang="en-US" sz="72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25607A6-0E21-4817-89F3-E48C94BF7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2415">
            <a:off x="2606004" y="664436"/>
            <a:ext cx="2143125" cy="214312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635789" y="4448674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#خلك بالبيت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9464040" y="281440"/>
            <a:ext cx="250603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انتهت الحصة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2797628"/>
            <a:ext cx="3200400" cy="35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57B279F-F30B-425E-8B38-B831861C7A74}"/>
              </a:ext>
            </a:extLst>
          </p:cNvPr>
          <p:cNvSpPr/>
          <p:nvPr/>
        </p:nvSpPr>
        <p:spPr>
          <a:xfrm>
            <a:off x="3658109" y="4797152"/>
            <a:ext cx="5158862" cy="13298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4800" b="1" dirty="0">
                <a:solidFill>
                  <a:schemeClr val="tx1"/>
                </a:solidFill>
                <a:latin typeface="+mj-lt"/>
                <a:ea typeface="+mj-ea"/>
              </a:rPr>
              <a:t>النشيد الوطني</a:t>
            </a:r>
            <a:endParaRPr lang="en-US" sz="4800" b="1" dirty="0">
              <a:solidFill>
                <a:schemeClr val="tx1"/>
              </a:solidFill>
              <a:latin typeface="+mj-lt"/>
              <a:ea typeface="+mj-ea"/>
            </a:endParaRPr>
          </a:p>
        </p:txBody>
      </p:sp>
      <p:pic>
        <p:nvPicPr>
          <p:cNvPr id="5" name="Picture 10" descr="unitedArabEmirates">
            <a:extLst>
              <a:ext uri="{FF2B5EF4-FFF2-40B4-BE49-F238E27FC236}">
                <a16:creationId xmlns:a16="http://schemas.microsoft.com/office/drawing/2014/main" xmlns="" id="{5E79D978-439F-4E79-B116-A08D21D430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22" y="335490"/>
            <a:ext cx="3096344" cy="362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EA4AF9D-3E5A-4703-858F-4193C7842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36166" r="55883" b="32669"/>
          <a:stretch/>
        </p:blipFill>
        <p:spPr>
          <a:xfrm>
            <a:off x="5199961" y="1709198"/>
            <a:ext cx="3617010" cy="28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4704"/>
            <a:ext cx="9036496" cy="6115482"/>
          </a:xfrm>
          <a:prstGeom prst="rect">
            <a:avLst/>
          </a:prstGeom>
        </p:spPr>
      </p:pic>
      <p:pic>
        <p:nvPicPr>
          <p:cNvPr id="2" name="Media1_Trim">
            <a:hlinkClick r:id="" action="ppaction://media"/>
            <a:extLst>
              <a:ext uri="{FF2B5EF4-FFF2-40B4-BE49-F238E27FC236}">
                <a16:creationId xmlns:a16="http://schemas.microsoft.com/office/drawing/2014/main" xmlns="" id="{8E139D50-A70B-4093-90ED-E877ACB7C1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552" y="1196752"/>
            <a:ext cx="7920880" cy="39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851916" y="84687"/>
            <a:ext cx="7659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فيديو توعوي عن فيروس كورونا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فيروس كورونا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1" y="1143000"/>
            <a:ext cx="1185454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1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9753A40-0095-4CDB-AD66-FE99BFC70C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60" r="7018"/>
          <a:stretch>
            <a:fillRect/>
          </a:stretch>
        </p:blipFill>
        <p:spPr>
          <a:xfrm>
            <a:off x="1703518" y="1556793"/>
            <a:ext cx="8856978" cy="5301206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744E33F5-CCD9-4C63-A3EA-0DBB11709E05}"/>
              </a:ext>
            </a:extLst>
          </p:cNvPr>
          <p:cNvSpPr txBox="1"/>
          <p:nvPr/>
        </p:nvSpPr>
        <p:spPr>
          <a:xfrm>
            <a:off x="2351580" y="91732"/>
            <a:ext cx="7488835" cy="1438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66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  <a:cs typeface="Arial" pitchFamily="34"/>
              </a:rPr>
              <a:t>قوانين التعلم عن بعد</a:t>
            </a:r>
            <a:endParaRPr lang="en-US" sz="66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4" name="Picture 3" descr="A picture containing object, drawing&#10;&#10;Description automatically generated">
            <a:extLst>
              <a:ext uri="{FF2B5EF4-FFF2-40B4-BE49-F238E27FC236}">
                <a16:creationId xmlns:a16="http://schemas.microsoft.com/office/drawing/2014/main" xmlns="" id="{DF8A06DD-4F64-4F63-B648-9EC33A42E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999" y="4131816"/>
            <a:ext cx="2586215" cy="16399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زاوية مطوية 11">
            <a:extLst>
              <a:ext uri="{FF2B5EF4-FFF2-40B4-BE49-F238E27FC236}">
                <a16:creationId xmlns:a16="http://schemas.microsoft.com/office/drawing/2014/main" xmlns="" id="{008BD5DC-5DB3-49CE-B766-D5FAB4ADB16E}"/>
              </a:ext>
            </a:extLst>
          </p:cNvPr>
          <p:cNvSpPr/>
          <p:nvPr/>
        </p:nvSpPr>
        <p:spPr>
          <a:xfrm>
            <a:off x="4834999" y="5771802"/>
            <a:ext cx="1912156" cy="609118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16667"/>
              <a:gd name="f5" fmla="abs f0"/>
              <a:gd name="f6" fmla="abs f1"/>
              <a:gd name="f7" fmla="abs f2"/>
              <a:gd name="f8" fmla="?: f5 f0 1"/>
              <a:gd name="f9" fmla="?: f6 f1 1"/>
              <a:gd name="f10" fmla="?: f7 f2 1"/>
              <a:gd name="f11" fmla="*/ f8 1 21600"/>
              <a:gd name="f12" fmla="*/ f9 1 21600"/>
              <a:gd name="f13" fmla="*/ 21600 f8 1"/>
              <a:gd name="f14" fmla="*/ 21600 f9 1"/>
              <a:gd name="f15" fmla="min f12 f11"/>
              <a:gd name="f16" fmla="*/ f13 1 f10"/>
              <a:gd name="f17" fmla="*/ f14 1 f10"/>
              <a:gd name="f18" fmla="val f16"/>
              <a:gd name="f19" fmla="val f17"/>
              <a:gd name="f20" fmla="*/ f3 f15 1"/>
              <a:gd name="f21" fmla="+- f19 0 f3"/>
              <a:gd name="f22" fmla="+- f18 0 f3"/>
              <a:gd name="f23" fmla="*/ f18 f15 1"/>
              <a:gd name="f24" fmla="*/ f19 f15 1"/>
              <a:gd name="f25" fmla="min f22 f21"/>
              <a:gd name="f26" fmla="*/ f25 f4 1"/>
              <a:gd name="f27" fmla="*/ f26 1 100000"/>
              <a:gd name="f28" fmla="*/ f27 1 5"/>
              <a:gd name="f29" fmla="+- f18 0 f27"/>
              <a:gd name="f30" fmla="+- f19 0 f27"/>
              <a:gd name="f31" fmla="+- f29 f28 0"/>
              <a:gd name="f32" fmla="+- f30 f28 0"/>
              <a:gd name="f33" fmla="*/ f30 f15 1"/>
              <a:gd name="f34" fmla="*/ f29 f15 1"/>
              <a:gd name="f35" fmla="*/ f31 f15 1"/>
              <a:gd name="f36" fmla="*/ f3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" t="f20" r="f23" b="f33"/>
            <a:pathLst>
              <a:path stroke="0">
                <a:moveTo>
                  <a:pt x="f20" y="f20"/>
                </a:moveTo>
                <a:lnTo>
                  <a:pt x="f23" y="f20"/>
                </a:lnTo>
                <a:lnTo>
                  <a:pt x="f23" y="f33"/>
                </a:lnTo>
                <a:lnTo>
                  <a:pt x="f34" y="f24"/>
                </a:lnTo>
                <a:lnTo>
                  <a:pt x="f20" y="f24"/>
                </a:lnTo>
                <a:close/>
              </a:path>
              <a:path stroke="0">
                <a:moveTo>
                  <a:pt x="f34" y="f24"/>
                </a:moveTo>
                <a:lnTo>
                  <a:pt x="f35" y="f36"/>
                </a:lnTo>
                <a:lnTo>
                  <a:pt x="f23" y="f33"/>
                </a:lnTo>
                <a:close/>
              </a:path>
              <a:path fill="none">
                <a:moveTo>
                  <a:pt x="f34" y="f24"/>
                </a:moveTo>
                <a:lnTo>
                  <a:pt x="f35" y="f36"/>
                </a:lnTo>
                <a:lnTo>
                  <a:pt x="f23" y="f33"/>
                </a:lnTo>
                <a:lnTo>
                  <a:pt x="f34" y="f24"/>
                </a:lnTo>
                <a:lnTo>
                  <a:pt x="f20" y="f24"/>
                </a:lnTo>
                <a:lnTo>
                  <a:pt x="f20" y="f20"/>
                </a:lnTo>
                <a:lnTo>
                  <a:pt x="f23" y="f20"/>
                </a:lnTo>
                <a:lnTo>
                  <a:pt x="f23" y="f33"/>
                </a:lnTo>
              </a:path>
            </a:pathLst>
          </a:custGeom>
          <a:solidFill>
            <a:srgbClr val="92D050"/>
          </a:solidFill>
          <a:ln w="3172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2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Akhbar MT" pitchFamily="2"/>
              </a:rPr>
              <a:t>إغلاق الْـمَيْكروفون</a:t>
            </a:r>
            <a:endParaRPr lang="en-US" sz="2800" b="1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Akhbar MT" pitchFamily="2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EE44C06-6B58-4B3A-8CCF-9B8A2A46DB3D}"/>
              </a:ext>
            </a:extLst>
          </p:cNvPr>
          <p:cNvCxnSpPr/>
          <p:nvPr/>
        </p:nvCxnSpPr>
        <p:spPr>
          <a:xfrm flipH="1">
            <a:off x="5130021" y="4258022"/>
            <a:ext cx="1931954" cy="1479453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A4D8F86-D56F-4F29-B889-6C26F2952C87}"/>
              </a:ext>
            </a:extLst>
          </p:cNvPr>
          <p:cNvCxnSpPr/>
          <p:nvPr/>
        </p:nvCxnSpPr>
        <p:spPr>
          <a:xfrm>
            <a:off x="5271104" y="4258022"/>
            <a:ext cx="1790871" cy="1479453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63656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181600" y="1276008"/>
            <a:ext cx="6712528" cy="4314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ar-AE" sz="3200" b="1" dirty="0" smtClean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الدّرس</a:t>
            </a:r>
            <a:r>
              <a:rPr lang="ar-AE" sz="3200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: </a:t>
            </a:r>
            <a:r>
              <a:rPr lang="ar-AE" sz="32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قصّة ( </a:t>
            </a:r>
            <a:r>
              <a:rPr lang="ar-AE" sz="4800" b="1" dirty="0" smtClean="0">
                <a:solidFill>
                  <a:srgbClr val="0070C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فأر في بيت تامر</a:t>
            </a:r>
            <a:r>
              <a:rPr lang="ar-AE" sz="32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ar-AE" sz="32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كتاب الطالب الجزء </a:t>
            </a:r>
            <a:r>
              <a:rPr lang="ar-AE" sz="32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الثالث </a:t>
            </a:r>
          </a:p>
          <a:p>
            <a:pPr algn="r">
              <a:lnSpc>
                <a:spcPct val="150000"/>
              </a:lnSpc>
            </a:pPr>
            <a:endParaRPr lang="en-GB" sz="3200" b="1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0" b="98900" l="5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1" y="1002168"/>
            <a:ext cx="4915939" cy="54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2">
            <a:extLst>
              <a:ext uri="{FF2B5EF4-FFF2-40B4-BE49-F238E27FC236}">
                <a16:creationId xmlns:a16="http://schemas.microsoft.com/office/drawing/2014/main" xmlns="" id="{AAD2D41E-4C0C-4F4D-A96E-42BDE2FB1E87}"/>
              </a:ext>
            </a:extLst>
          </p:cNvPr>
          <p:cNvSpPr/>
          <p:nvPr/>
        </p:nvSpPr>
        <p:spPr>
          <a:xfrm>
            <a:off x="-225079" y="263520"/>
            <a:ext cx="11732456" cy="6330948"/>
          </a:xfrm>
          <a:prstGeom prst="rect">
            <a:avLst/>
          </a:prstGeom>
          <a:noFill/>
          <a:ln w="14922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ar-SA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cs typeface="Arial" pitchFamily="34"/>
            </a:endParaRPr>
          </a:p>
        </p:txBody>
      </p:sp>
      <p:sp>
        <p:nvSpPr>
          <p:cNvPr id="3" name="شكل بيضاوي 6">
            <a:extLst>
              <a:ext uri="{FF2B5EF4-FFF2-40B4-BE49-F238E27FC236}">
                <a16:creationId xmlns:a16="http://schemas.microsoft.com/office/drawing/2014/main" xmlns="" id="{9E66C57C-7D59-4DD6-91D6-3EE74FCBE80E}"/>
              </a:ext>
            </a:extLst>
          </p:cNvPr>
          <p:cNvSpPr/>
          <p:nvPr/>
        </p:nvSpPr>
        <p:spPr>
          <a:xfrm>
            <a:off x="8157088" y="495019"/>
            <a:ext cx="1701012" cy="814492"/>
          </a:xfrm>
          <a:prstGeom prst="rect">
            <a:avLst/>
          </a:prstGeom>
          <a:solidFill>
            <a:srgbClr val="92D05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4000" b="0" i="0" u="none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Calibri"/>
                <a:cs typeface="Arial" pitchFamily="34"/>
              </a:rPr>
              <a:t>الأ</a:t>
            </a:r>
            <a:r>
              <a:rPr lang="ar-AE" sz="4000" b="0" i="0" u="none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Calibri"/>
                <a:cs typeface="Arial" pitchFamily="34"/>
              </a:rPr>
              <a:t>َ</a:t>
            </a:r>
            <a:r>
              <a:rPr lang="ar-SA" sz="4000" b="0" i="0" u="none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Calibri"/>
                <a:cs typeface="Arial" pitchFamily="34"/>
              </a:rPr>
              <a:t>ه</a:t>
            </a:r>
            <a:r>
              <a:rPr lang="ar-AE" sz="4000" b="0" i="0" u="none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Calibri"/>
                <a:cs typeface="Arial" pitchFamily="34"/>
              </a:rPr>
              <a:t>ْ</a:t>
            </a:r>
            <a:r>
              <a:rPr lang="ar-SA" sz="4000" b="0" i="0" u="none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Calibri"/>
                <a:cs typeface="Arial" pitchFamily="34"/>
              </a:rPr>
              <a:t>داف</a:t>
            </a:r>
            <a:r>
              <a:rPr lang="ar-AE" sz="4000" b="0" i="0" u="none" strike="noStrike" kern="1200" cap="none" spc="0" baseline="0">
                <a:solidFill>
                  <a:srgbClr val="000000"/>
                </a:solidFill>
                <a:highlight>
                  <a:srgbClr val="FFFF00"/>
                </a:highlight>
                <a:uFillTx/>
                <a:latin typeface="Calibri"/>
                <a:cs typeface="Arial" pitchFamily="34"/>
              </a:rPr>
              <a:t>ِ</a:t>
            </a:r>
            <a:endParaRPr lang="ar-SA" sz="1800" b="0" i="0" u="none" strike="noStrike" kern="1200" cap="none" spc="0" baseline="0">
              <a:solidFill>
                <a:srgbClr val="000000"/>
              </a:solidFill>
              <a:highlight>
                <a:srgbClr val="FFFF00"/>
              </a:highlight>
              <a:uFillTx/>
              <a:latin typeface="Calibri"/>
              <a:cs typeface="Arial" pitchFamily="34"/>
            </a:endParaRPr>
          </a:p>
        </p:txBody>
      </p:sp>
      <p:pic>
        <p:nvPicPr>
          <p:cNvPr id="4" name="Picture 3" descr="A picture containing drawing, room&#10;&#10;Description automatically generated">
            <a:extLst>
              <a:ext uri="{FF2B5EF4-FFF2-40B4-BE49-F238E27FC236}">
                <a16:creationId xmlns:a16="http://schemas.microsoft.com/office/drawing/2014/main" xmlns="" id="{98135D7D-492D-4DB6-B086-4BBCAA0FF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5" y="495019"/>
            <a:ext cx="866046" cy="9021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28F2E02C-E41C-4728-8B26-52F5A86CC7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784"/>
          <a:stretch>
            <a:fillRect/>
          </a:stretch>
        </p:blipFill>
        <p:spPr>
          <a:xfrm>
            <a:off x="10135666" y="441115"/>
            <a:ext cx="1237466" cy="11938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9377FBE6-1AAF-4903-A5E4-DB309C819F7E}"/>
              </a:ext>
            </a:extLst>
          </p:cNvPr>
          <p:cNvSpPr txBox="1"/>
          <p:nvPr/>
        </p:nvSpPr>
        <p:spPr>
          <a:xfrm>
            <a:off x="324465" y="1541010"/>
            <a:ext cx="10903598" cy="2554545"/>
          </a:xfrm>
          <a:prstGeom prst="rect">
            <a:avLst/>
          </a:prstGeom>
          <a:solidFill>
            <a:srgbClr val="FFF2CC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000" kern="0" dirty="0" smtClean="0">
                <a:solidFill>
                  <a:srgbClr val="000000"/>
                </a:solidFill>
                <a:latin typeface="Calibri"/>
                <a:cs typeface="Akhbar MT" pitchFamily="2"/>
              </a:rPr>
              <a:t>أن يعرف المتعلم معاني المفردات الجديدة .</a:t>
            </a:r>
          </a:p>
          <a:p>
            <a:pPr marL="0" marR="0" lvl="0" indent="0" algn="r" defTabSz="914400" rtl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  <a:cs typeface="Akhbar MT" pitchFamily="2"/>
              </a:rPr>
              <a:t>أن</a:t>
            </a:r>
            <a:r>
              <a:rPr lang="ar-AE" sz="4000" b="0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  <a:cs typeface="Akhbar MT" pitchFamily="2"/>
              </a:rPr>
              <a:t> يوظف المفردات الجديدة بجملة لها معنى .</a:t>
            </a:r>
          </a:p>
          <a:p>
            <a:pPr marL="0" marR="0" lvl="0" indent="0" algn="r" defTabSz="914400" rtl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000" kern="0" dirty="0" smtClean="0">
                <a:solidFill>
                  <a:srgbClr val="000000"/>
                </a:solidFill>
                <a:latin typeface="Calibri"/>
                <a:cs typeface="Akhbar MT" pitchFamily="2"/>
              </a:rPr>
              <a:t>يحدد المتعلم العنوان واسم المؤلف للنص .</a:t>
            </a:r>
            <a:endParaRPr lang="ar-AE" sz="4000" b="0" i="0" u="none" strike="noStrike" kern="0" cap="none" spc="0" dirty="0" smtClean="0">
              <a:solidFill>
                <a:srgbClr val="000000"/>
              </a:solidFill>
              <a:uFillTx/>
              <a:latin typeface="Calibri"/>
              <a:cs typeface="Akhbar MT" pitchFamily="2"/>
            </a:endParaRPr>
          </a:p>
          <a:p>
            <a:pPr marL="0" marR="0" lvl="0" indent="0" algn="r" defTabSz="914400" rtl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ar-AE" sz="40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cs typeface="Akhbar MT" pitchFamily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8930177-1CCC-4CC5-8F2C-F3B63854857D}"/>
              </a:ext>
            </a:extLst>
          </p:cNvPr>
          <p:cNvSpPr/>
          <p:nvPr/>
        </p:nvSpPr>
        <p:spPr>
          <a:xfrm>
            <a:off x="684620" y="4557250"/>
            <a:ext cx="10069775" cy="1805720"/>
          </a:xfrm>
          <a:prstGeom prst="rect">
            <a:avLst/>
          </a:prstGeom>
          <a:solidFill>
            <a:srgbClr val="E2F0D9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  <a:cs typeface="(AH) Manal Black" pitchFamily="2"/>
              </a:rPr>
              <a:t>في هَذهِ الْحِصَّة تَمْ اسْتيفاءِ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3600" b="0" i="0" u="none" strike="noStrike" kern="1200" cap="none" spc="0" baseline="0">
                <a:solidFill>
                  <a:srgbClr val="FF0000"/>
                </a:solidFill>
                <a:uFillTx/>
                <a:latin typeface="Calibri"/>
                <a:cs typeface="(AH) Manal Black" pitchFamily="2"/>
              </a:rPr>
              <a:t> جَميعِ مَهاراتِ اللغة الْعَربية :</a:t>
            </a:r>
            <a:endParaRPr lang="en-US" sz="3600" b="0" i="0" u="none" strike="noStrike" kern="1200" cap="none" spc="0" baseline="0">
              <a:solidFill>
                <a:srgbClr val="FF0000"/>
              </a:solidFill>
              <a:uFillTx/>
              <a:latin typeface="Calibri"/>
              <a:cs typeface="(AH) Manal Black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F108BB-95D5-43A4-97AF-76DAC05C4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468" y="4536567"/>
            <a:ext cx="1592391" cy="16828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2D99A4-E6DF-47D9-AC50-D4F6CD661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360" y="4577934"/>
            <a:ext cx="1754248" cy="180572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522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292856" y="106791"/>
            <a:ext cx="5482209" cy="5688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6000" b="1" dirty="0" smtClean="0">
                <a:solidFill>
                  <a:srgbClr val="0070C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سَيْر الحصّة: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الاستماع إلى قصّة فأر في بيت تامر.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أسئلة فهم واستيعاب لمضمون الدرس متدرجة.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التعرف على بعض المعاني الجديدة.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لعبة التّذكر.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أنشطة تحتوي على الفروقات الفردية.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 smtClean="0">
                <a:solidFill>
                  <a:schemeClr val="tx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التّقييم الذّاتي.</a:t>
            </a:r>
            <a:endParaRPr lang="ar-AE" sz="2800" b="1" dirty="0">
              <a:solidFill>
                <a:schemeClr val="tx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30387"/>
            <a:ext cx="4849091" cy="2727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6921" y="516921"/>
            <a:ext cx="2363067" cy="1329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33847" y="5699846"/>
            <a:ext cx="1482436" cy="8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39|0.9099998|0.7640002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39|0.9099998|0.7640002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3487</TotalTime>
  <Words>500</Words>
  <Application>Microsoft Office PowerPoint</Application>
  <PresentationFormat>ملء الشاشة</PresentationFormat>
  <Paragraphs>112</Paragraphs>
  <Slides>26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6" baseType="lpstr">
      <vt:lpstr>(AH) Manal Black</vt:lpstr>
      <vt:lpstr>Akhbar MT</vt:lpstr>
      <vt:lpstr>Arial</vt:lpstr>
      <vt:lpstr>Calibri</vt:lpstr>
      <vt:lpstr>Calibri Light</vt:lpstr>
      <vt:lpstr>Sakkal Majalla</vt:lpstr>
      <vt:lpstr>Simplified Arabic</vt:lpstr>
      <vt:lpstr>Times New Roman</vt:lpstr>
      <vt:lpstr>Tw Cen MT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Aldar Academies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Baraah Al Ali</dc:creator>
  <cp:lastModifiedBy>fahmia abulebda</cp:lastModifiedBy>
  <cp:revision>50</cp:revision>
  <dcterms:created xsi:type="dcterms:W3CDTF">2020-05-28T08:23:09Z</dcterms:created>
  <dcterms:modified xsi:type="dcterms:W3CDTF">2020-06-08T07:41:05Z</dcterms:modified>
</cp:coreProperties>
</file>