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1145" r:id="rId3"/>
    <p:sldId id="257" r:id="rId4"/>
    <p:sldId id="301" r:id="rId5"/>
    <p:sldId id="4078" r:id="rId6"/>
    <p:sldId id="12139" r:id="rId7"/>
    <p:sldId id="5391" r:id="rId8"/>
    <p:sldId id="1715" r:id="rId9"/>
    <p:sldId id="5461" r:id="rId10"/>
    <p:sldId id="12140" r:id="rId11"/>
    <p:sldId id="5095" r:id="rId12"/>
    <p:sldId id="258" r:id="rId13"/>
    <p:sldId id="12130" r:id="rId14"/>
    <p:sldId id="12132" r:id="rId15"/>
    <p:sldId id="3963" r:id="rId16"/>
    <p:sldId id="12112" r:id="rId17"/>
    <p:sldId id="322" r:id="rId18"/>
    <p:sldId id="4153" r:id="rId19"/>
    <p:sldId id="319" r:id="rId20"/>
    <p:sldId id="12141" r:id="rId21"/>
    <p:sldId id="12090" r:id="rId22"/>
    <p:sldId id="12116" r:id="rId23"/>
    <p:sldId id="12147" r:id="rId24"/>
    <p:sldId id="12126" r:id="rId25"/>
    <p:sldId id="12129" r:id="rId26"/>
    <p:sldId id="12111" r:id="rId27"/>
    <p:sldId id="12114" r:id="rId28"/>
    <p:sldId id="366" r:id="rId29"/>
    <p:sldId id="353" r:id="rId30"/>
    <p:sldId id="12120" r:id="rId31"/>
    <p:sldId id="12101" r:id="rId32"/>
    <p:sldId id="12102" r:id="rId33"/>
    <p:sldId id="376" r:id="rId34"/>
    <p:sldId id="37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F2F9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5:38.4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13697 158,'-188'-2,"-208"5,216 15,-70 2,-862-22,1057 5,-85 14,-44 4,-623-20,385-3,-2906 2,3284-2,1-2,-43-10,39 5,-69-2,18 3,-1-4,-101-25,94 15,-151-12,164 25,-96-22,111 16,-1 3,-100-3,-3864 18,4004 0,0 0,-41 10,-53 6,-241-17,194-4,148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6:55.6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9125 0,'-2548'0,"2490"3,-82 14,-31 2,-47-17,-150 12,-154 34,125-31,63-5,-887 13,822-27,-1704 2,1798 20,-4 1,277-22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6:58.8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5157 1,'-1693'0,"1402"19,4 1,-916-22,944 23,22-1,-521-19,362-3,363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6:59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7:01.2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9157 43,'-3306'0,"3037"-20,21 0,-1148 18,664 4,-2437-2,3133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7:04.0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4809 1,'-918'0,"487"31,366-24,1 2,-64 19,79-15,-2-3,-85 8,-9-16,-138 10,-177 36,-192-32,410-18,-909 2,1117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7:10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8845 1,'-1969'0,"1313"35,376 5,-24 1,147-27,-178 10,-134 23,209-15,-552 6,449-18,149-4,81-8,-716 25,70-35,509 21,57-1,-293-15,269-5,199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7:17.64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6272 43,'-2958'0,"2892"-3,-82-14,-46-3,-749 18,454 4,286-3,-234 4,93 31,309-30,-62 13,-132 40,134-31,62-17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7:19.97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7343 536,'-425'-2,"-460"5,472 15,-145 2,179 0,28-1,239-19,-8-1,-188 22,17 23,-412 8,-1144-54,1786-2,-1-3,1-3,-70-20,39 9,-81-22,169 42,-1 0,1-1,-1 0,1 0,-1 0,1-1,0 0,0 1,0-1,1-1,-1 1,1 0,-6-8,-36-61,12 15,-6 0,2-1,-51-112,33 47,43 89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3:36.13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12696 0,'-44'11,"-39"10,-85 9,-494 21,584-47,1 5,-110 24,-26 5,-250-9,-4-31,142-2,-3051 4,3133-18,24-1,-248 20,445-2,0-2,0 0,-30-9,27 6,-52-6,-368 9,230 5,-1739-2,1911 3,0 1,0 3,-47 12,-68 10,-808 23,204-54,732 3,0 2,-45 11,40-7,-44 3,43-6,-49 11,53-7,-1-3,-39 3,-73-9,113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3:39.38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4415 38,'-341'2,"-369"-5,446-14,-94-3,-1125 22,1234 17,7-1,205-18,15-1,-1 1,1 2,-1 0,1 1,-44 11,-4 9,-2-4,0-3,-1-3,-1-3,-82 0,120-10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5:41.9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2500 0,'-2466'0,"2433"0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4:56.33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1766 0,'-1728'0,"1691"0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4:59.23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3051 0,'-1792'0,"1404"19,41-1,-145-19,461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5:06.01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10267 41,'-2418'0,"2386"-2,0-1,-46-11,41 7,-50-4,-445 7,269 7,-649-3,658 19,83-4,-18 5,103-9,-91 0,124-9,-83 14,-33 2,68-19,68-1,0 2,0 0,-1 3,1 0,-55 15,-251 75,273-80,-1-3,0-2,-83-3,81-8,35 1,0 0,0 3,1 1,-1 1,-39 9,40-5,0-1,-1-2,-62 1,14-2,53 0,0 2,1 2,-38 12,32-8,-62 11,4-15,-159-7,104-3,-2056 3,2171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5:07.73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966 0,'-6'0,"-9"0,-8 0,-5 0,-6 0,-2 0,-8 0,-16 0,-15 0,-8 0,-9 0,-8 0,8 0,12 0,15 0,11 0,9 0,12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5:24.39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7581 0,'-762'22,"-192"-5,605-20,-241 3,542 3,-79 13,-26 2,-558-14,366-7,-3163 3,3475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45:26.90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2502 0,'-455'19,"45"1,92-2,-53 0,198-21,-335 6,345 16,98-10,26-4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5:42.3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5:47.41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4185 80,'-1875'0,"1810"-3,0-3,-97-23,-73-7,-313 31,303 8,-404-4,598 4,-79 14,12-1,76-13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5:49.76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2537 1,'-2497'0,"2457"0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6:23.05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6577 2,'-328'-2,"-358"5,461 17,-36 0,222-20,-423 14,306-3,-271 26,-196-21,399-18,-1522 2,1693 3,-1 2,-100 24,-35 5,-57-29,179-8,0 4,-116 16,-96 31,204-37,43-8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6:25.01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684 1,'-4'3,"-1"1,0 0,0-1,-1 0,1-1,0 1,-1-1,0 0,0 0,1-1,-13 2,-72 3,69-6,-438-1,421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6:27.82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4885 270,'-45'-2,"1"-3,-68-15,11 1,-214-19,-483 4,636 30,0-7,-234-46,277 38,-191-6,-126 26,166 3,-367-4,594-3,1-1,-44-10,39 6,-64-4,-161 15,237 0,1 2,0 1,0 1,0 3,-57 23,11-1,46-21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4T10:36:30.91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6425 1,'-455'22,"184"-9,96-8,-35 12,-54 2,-567-16,434-5,362 4,-1 2,1 1,0 2,-36 12,27-7,-78 11,-190-17,216-8,-178 18,93 1,-329-9,281-10,94 0,-154 5,241 3,0 3,0 2,-53 19,53-14,0-2,-1-3,-54 6,16-12,-67 8,26 9,46-6,-150 8,23-25,176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A6E7B5-E12A-4597-9740-3E8851287058}" type="datetimeFigureOut">
              <a:rPr lang="ar-AE" smtClean="0"/>
              <a:t>13/07/1443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477D6BA-CE65-4B67-B6E2-8476BFDF7D1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9918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840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1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51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37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99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6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8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16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4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98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11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26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3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1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86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F8A03-E4FF-4E4A-B248-CBF2431770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58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8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5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4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2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3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3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9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1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EDB2-F279-482E-B475-FAEA0184633A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4D3A5-3070-4D57-9A95-ED2DFDC0D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3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://islamyat.over-blog.com/article-119179465.html&amp;psig=AOvVaw14l-pKoZjq4YF3tGBz4K_B&amp;ust=1587892768578000&amp;source=images&amp;cd=vfe&amp;ved=0CAIQjRxqFwoTCOCgvNyfg-kCFQAAAAAdAAAAABBq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gif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12" Type="http://schemas.openxmlformats.org/officeDocument/2006/relationships/image" Target="../media/image6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11" Type="http://schemas.openxmlformats.org/officeDocument/2006/relationships/image" Target="../media/image59.gif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4.png"/><Relationship Id="rId9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65.png"/><Relationship Id="rId21" Type="http://schemas.openxmlformats.org/officeDocument/2006/relationships/image" Target="../media/image74.png"/><Relationship Id="rId34" Type="http://schemas.openxmlformats.org/officeDocument/2006/relationships/image" Target="../media/image80.png"/><Relationship Id="rId7" Type="http://schemas.openxmlformats.org/officeDocument/2006/relationships/image" Target="../media/image67.png"/><Relationship Id="rId12" Type="http://schemas.openxmlformats.org/officeDocument/2006/relationships/customXml" Target="../ink/ink5.xml"/><Relationship Id="rId17" Type="http://schemas.openxmlformats.org/officeDocument/2006/relationships/image" Target="../media/image72.png"/><Relationship Id="rId25" Type="http://schemas.openxmlformats.org/officeDocument/2006/relationships/image" Target="../media/image76.png"/><Relationship Id="rId33" Type="http://schemas.openxmlformats.org/officeDocument/2006/relationships/customXml" Target="../ink/ink16.xml"/><Relationship Id="rId2" Type="http://schemas.openxmlformats.org/officeDocument/2006/relationships/image" Target="../media/image4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9.png"/><Relationship Id="rId24" Type="http://schemas.openxmlformats.org/officeDocument/2006/relationships/customXml" Target="../ink/ink11.xml"/><Relationship Id="rId32" Type="http://schemas.openxmlformats.org/officeDocument/2006/relationships/image" Target="../media/image79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image" Target="../media/image77.png"/><Relationship Id="rId36" Type="http://schemas.openxmlformats.org/officeDocument/2006/relationships/image" Target="../media/image81.png"/><Relationship Id="rId10" Type="http://schemas.openxmlformats.org/officeDocument/2006/relationships/customXml" Target="../ink/ink4.xml"/><Relationship Id="rId19" Type="http://schemas.openxmlformats.org/officeDocument/2006/relationships/image" Target="../media/image73.png"/><Relationship Id="rId31" Type="http://schemas.openxmlformats.org/officeDocument/2006/relationships/customXml" Target="../ink/ink15.xml"/><Relationship Id="rId4" Type="http://schemas.openxmlformats.org/officeDocument/2006/relationships/customXml" Target="../ink/ink1.xml"/><Relationship Id="rId9" Type="http://schemas.openxmlformats.org/officeDocument/2006/relationships/image" Target="../media/image68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customXml" Target="../ink/ink13.xml"/><Relationship Id="rId30" Type="http://schemas.openxmlformats.org/officeDocument/2006/relationships/image" Target="../media/image78.png"/><Relationship Id="rId35" Type="http://schemas.openxmlformats.org/officeDocument/2006/relationships/customXml" Target="../ink/ink17.xml"/><Relationship Id="rId8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89.png"/><Relationship Id="rId18" Type="http://schemas.openxmlformats.org/officeDocument/2006/relationships/customXml" Target="../ink/ink25.xml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openxmlformats.org/officeDocument/2006/relationships/customXml" Target="../ink/ink22.xml"/><Relationship Id="rId17" Type="http://schemas.openxmlformats.org/officeDocument/2006/relationships/image" Target="../media/image91.png"/><Relationship Id="rId2" Type="http://schemas.openxmlformats.org/officeDocument/2006/relationships/image" Target="../media/image4.png"/><Relationship Id="rId16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openxmlformats.org/officeDocument/2006/relationships/customXml" Target="../ink/ink21.xml"/><Relationship Id="rId19" Type="http://schemas.openxmlformats.org/officeDocument/2006/relationships/image" Target="../media/image92.png"/><Relationship Id="rId4" Type="http://schemas.openxmlformats.org/officeDocument/2006/relationships/customXml" Target="../ink/ink18.xml"/><Relationship Id="rId9" Type="http://schemas.openxmlformats.org/officeDocument/2006/relationships/image" Target="../media/image87.png"/><Relationship Id="rId14" Type="http://schemas.openxmlformats.org/officeDocument/2006/relationships/customXml" Target="../ink/ink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58.png"/><Relationship Id="rId7" Type="http://schemas.openxmlformats.org/officeDocument/2006/relationships/image" Target="../media/image9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9.gif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://scoutwatani.ahlamontada.com/t1039-topic&amp;psig=AOvVaw3q6wCx1QqHg0d6vZhFXb6q&amp;ust=1587892206166000&amp;source=images&amp;cd=vfe&amp;ved=0CAIQjRxqFwoTCPDguoCeg-kCFQAAAAAdAAAAABA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rct=j&amp;q=&amp;esrc=s&amp;source=images&amp;cd=&amp;ved=&amp;url=https://sites.google.com/site/saharalkourd/30&amp;psig=AOvVaw2lOSWvPiSYmDQ3xe8Sqr9u&amp;ust=157054625698010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gif"/><Relationship Id="rId7" Type="http://schemas.openxmlformats.org/officeDocument/2006/relationships/image" Target="../media/image32.png"/><Relationship Id="rId12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917BB-A782-42E7-84A3-5649E64D1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132519" y="11772"/>
            <a:ext cx="12036219" cy="67703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404ECD-B55B-4E43-8BAB-88EA22130476}"/>
              </a:ext>
            </a:extLst>
          </p:cNvPr>
          <p:cNvSpPr/>
          <p:nvPr/>
        </p:nvSpPr>
        <p:spPr>
          <a:xfrm>
            <a:off x="9189785" y="172998"/>
            <a:ext cx="2869696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3</a:t>
            </a:r>
          </a:p>
        </p:txBody>
      </p:sp>
      <p:pic>
        <p:nvPicPr>
          <p:cNvPr id="5" name="Picture 4" descr="دعاء اليوم الثاني عشر من شهر رمضان - Mon mag-online">
            <a:hlinkClick r:id="rId3"/>
            <a:extLst>
              <a:ext uri="{FF2B5EF4-FFF2-40B4-BE49-F238E27FC236}">
                <a16:creationId xmlns:a16="http://schemas.microsoft.com/office/drawing/2014/main" id="{AD5E5C7D-75C9-47E4-8799-E9816E0FDE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519" y="2915478"/>
            <a:ext cx="6641625" cy="3760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0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BF58EBB-F881-4DB3-8F77-BA945992B1AC}"/>
              </a:ext>
            </a:extLst>
          </p:cNvPr>
          <p:cNvSpPr/>
          <p:nvPr/>
        </p:nvSpPr>
        <p:spPr>
          <a:xfrm>
            <a:off x="3269293" y="876301"/>
            <a:ext cx="8254652" cy="44096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lose - up of a stained glass window&#10;&#10;Description automatically generated with medium confidence">
            <a:extLst>
              <a:ext uri="{FF2B5EF4-FFF2-40B4-BE49-F238E27FC236}">
                <a16:creationId xmlns:a16="http://schemas.microsoft.com/office/drawing/2014/main" id="{2B605620-C2FA-47BC-86FC-00E3D6F66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88"/>
            <a:ext cx="468868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D73121-C143-4FBD-9F91-FAF3111526AD}"/>
              </a:ext>
            </a:extLst>
          </p:cNvPr>
          <p:cNvSpPr/>
          <p:nvPr/>
        </p:nvSpPr>
        <p:spPr>
          <a:xfrm>
            <a:off x="3584844" y="1280650"/>
            <a:ext cx="6832320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Sultan bold" pitchFamily="2" charset="-78"/>
              </a:rPr>
              <a:t>استراتيجية القفل والمفتاح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DFBF47E-B7A4-4AD4-8FCD-342B4A5CA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04" y="5229594"/>
            <a:ext cx="3323573" cy="162840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BC3720C-E5C1-4DF2-82FB-E7A3ED0CA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959">
            <a:off x="9934149" y="3173209"/>
            <a:ext cx="1783274" cy="2509413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14715F-A41C-4D52-ABA2-664B2FB93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799">
            <a:off x="1984554" y="3456068"/>
            <a:ext cx="983853" cy="309639"/>
          </a:xfrm>
          <a:prstGeom prst="rect">
            <a:avLst/>
          </a:prstGeom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516AC0D-8716-4202-98D1-B21244F86E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19" y="85500"/>
            <a:ext cx="2224207" cy="297303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FAA8EEE-62E6-40EA-B32B-B8409721D6CC}"/>
              </a:ext>
            </a:extLst>
          </p:cNvPr>
          <p:cNvSpPr/>
          <p:nvPr/>
        </p:nvSpPr>
        <p:spPr>
          <a:xfrm>
            <a:off x="6005406" y="168445"/>
            <a:ext cx="2557055" cy="707856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التقويم قبلي..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D857C06-56C9-4823-A5D7-FA805EC74BE2}"/>
              </a:ext>
            </a:extLst>
          </p:cNvPr>
          <p:cNvGrpSpPr/>
          <p:nvPr/>
        </p:nvGrpSpPr>
        <p:grpSpPr>
          <a:xfrm>
            <a:off x="6261096" y="2684679"/>
            <a:ext cx="2477033" cy="1983633"/>
            <a:chOff x="3699001" y="266861"/>
            <a:chExt cx="2477033" cy="1983633"/>
          </a:xfrm>
        </p:grpSpPr>
        <p:pic>
          <p:nvPicPr>
            <p:cNvPr id="14" name="Picture 2" descr="صورة مجانية لليد ، تنزيل مجاني قصاصة فنية ، قصاصة فنية مجانية - آخر">
              <a:extLst>
                <a:ext uri="{FF2B5EF4-FFF2-40B4-BE49-F238E27FC236}">
                  <a16:creationId xmlns:a16="http://schemas.microsoft.com/office/drawing/2014/main" id="{4561C559-9F97-444B-BC69-8FF035806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001" y="266861"/>
              <a:ext cx="1426574" cy="154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A64ABAD2-2A14-49C9-8524-162860596CA4}"/>
                </a:ext>
              </a:extLst>
            </p:cNvPr>
            <p:cNvSpPr txBox="1"/>
            <p:nvPr/>
          </p:nvSpPr>
          <p:spPr>
            <a:xfrm>
              <a:off x="3883167" y="1727274"/>
              <a:ext cx="229286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FF0000"/>
                  </a:highlight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شارك برفع </a:t>
              </a:r>
            </a:p>
          </p:txBody>
        </p:sp>
      </p:grpSp>
      <p:pic>
        <p:nvPicPr>
          <p:cNvPr id="18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6CFF7A7-3F00-4766-BCC7-27DC8AF52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277594" y="3208822"/>
            <a:ext cx="1981975" cy="655901"/>
          </a:xfrm>
          <a:prstGeom prst="rect">
            <a:avLst/>
          </a:prstGeom>
        </p:spPr>
      </p:pic>
      <p:sp>
        <p:nvSpPr>
          <p:cNvPr id="19" name="مستطيل">
            <a:extLst>
              <a:ext uri="{FF2B5EF4-FFF2-40B4-BE49-F238E27FC236}">
                <a16:creationId xmlns:a16="http://schemas.microsoft.com/office/drawing/2014/main" id="{3DE9B601-D741-4F77-9669-36F8DB30C87A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510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2904234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855354" y="5434023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مدينة مصدر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360180" y="2904234"/>
            <a:ext cx="1893955" cy="239638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مدينة دبا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2061656" y="315900"/>
            <a:ext cx="800270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مدينة تستخدم الشمس كمورد طبيعي لتوليد الطاقة النظيفة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8211" y="310508"/>
            <a:ext cx="2166855" cy="116320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62DB6B7-98EB-4703-AED9-06CE8A0A9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068360" y="2904234"/>
            <a:ext cx="1893955" cy="23963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006046-D079-4582-B634-2197C040A641}"/>
              </a:ext>
            </a:extLst>
          </p:cNvPr>
          <p:cNvSpPr/>
          <p:nvPr/>
        </p:nvSpPr>
        <p:spPr>
          <a:xfrm>
            <a:off x="726430" y="5434022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مدينة الكويت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C2DCE0A-2141-47BC-AB9F-A191FD05D8B5}"/>
              </a:ext>
            </a:extLst>
          </p:cNvPr>
          <p:cNvSpPr/>
          <p:nvPr/>
        </p:nvSpPr>
        <p:spPr>
          <a:xfrm>
            <a:off x="205619" y="6474986"/>
            <a:ext cx="1122249" cy="383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مستطيل">
            <a:extLst>
              <a:ext uri="{FF2B5EF4-FFF2-40B4-BE49-F238E27FC236}">
                <a16:creationId xmlns:a16="http://schemas.microsoft.com/office/drawing/2014/main" id="{13A9AD9A-6E26-420D-956B-0D66C37E19FB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156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0" y="2907781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374794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صحراوي حار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879620" y="2907781"/>
            <a:ext cx="1893955" cy="23963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70020E-C499-430D-9D3D-4645DF839FB0}"/>
              </a:ext>
            </a:extLst>
          </p:cNvPr>
          <p:cNvSpPr/>
          <p:nvPr/>
        </p:nvSpPr>
        <p:spPr>
          <a:xfrm>
            <a:off x="4655819" y="5437570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بارد مثلج</a:t>
            </a:r>
            <a:r>
              <a:rPr kumimoji="0" lang="ar-AE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noProof="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معتدل 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AF6CDFF-8641-4423-ACC0-A68C657FF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116246" y="2907781"/>
            <a:ext cx="1893955" cy="23963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4117861" y="368590"/>
            <a:ext cx="44598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مناخ دولة الامارات هو مناخ </a:t>
            </a:r>
            <a:endParaRPr kumimoji="0" lang="ar-AE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54B941-AFE0-44C8-86D6-D56CFBE0455F}"/>
              </a:ext>
            </a:extLst>
          </p:cNvPr>
          <p:cNvSpPr/>
          <p:nvPr/>
        </p:nvSpPr>
        <p:spPr>
          <a:xfrm>
            <a:off x="205619" y="6474986"/>
            <a:ext cx="1122249" cy="383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مستطيل">
            <a:extLst>
              <a:ext uri="{FF2B5EF4-FFF2-40B4-BE49-F238E27FC236}">
                <a16:creationId xmlns:a16="http://schemas.microsoft.com/office/drawing/2014/main" id="{3624D627-1253-49F7-A391-8396AA9C2EDB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6369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-0.09245 0.5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2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CF5D9882-4FC4-4B17-BAC3-8B87DEE90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80" y="2904234"/>
            <a:ext cx="1830355" cy="2575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6664E4-6E34-4804-870B-929BFF00BC8E}"/>
              </a:ext>
            </a:extLst>
          </p:cNvPr>
          <p:cNvSpPr/>
          <p:nvPr/>
        </p:nvSpPr>
        <p:spPr>
          <a:xfrm>
            <a:off x="4855354" y="5434023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الموارد المتجددة  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3B48B1-794D-4AA6-9D75-CC652BF38D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5360180" y="2904234"/>
            <a:ext cx="1893955" cy="239638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63F7039-A1A6-4B29-8F2D-D7CE37D885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9117384" y="2907781"/>
            <a:ext cx="1893955" cy="23963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67FA8D-2B1D-4896-BBF6-B38583A920E9}"/>
              </a:ext>
            </a:extLst>
          </p:cNvPr>
          <p:cNvSpPr/>
          <p:nvPr/>
        </p:nvSpPr>
        <p:spPr>
          <a:xfrm>
            <a:off x="8775454" y="5437569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AE" sz="2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حقول النفط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C8F38-84E0-49EC-AB90-9FBBA0B777BC}"/>
              </a:ext>
            </a:extLst>
          </p:cNvPr>
          <p:cNvSpPr/>
          <p:nvPr/>
        </p:nvSpPr>
        <p:spPr>
          <a:xfrm>
            <a:off x="2896675" y="480162"/>
            <a:ext cx="619772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هي موارد لا تنتهي في الطبيعة وتتجدد باستمرار </a:t>
            </a:r>
            <a:endParaRPr kumimoji="0" lang="ar-AE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D97BBA-18AB-43B2-8E6B-5C3883692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1139807" y="327701"/>
            <a:ext cx="2166855" cy="116320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62DB6B7-98EB-4703-AED9-06CE8A0A9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068360" y="2904234"/>
            <a:ext cx="1893955" cy="23963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006046-D079-4582-B634-2197C040A641}"/>
              </a:ext>
            </a:extLst>
          </p:cNvPr>
          <p:cNvSpPr/>
          <p:nvPr/>
        </p:nvSpPr>
        <p:spPr>
          <a:xfrm>
            <a:off x="726430" y="5434022"/>
            <a:ext cx="2814811" cy="10409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الموارد الغير متجددة</a:t>
            </a:r>
            <a:endParaRPr kumimoji="0" lang="ar-A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C2DCE0A-2141-47BC-AB9F-A191FD05D8B5}"/>
              </a:ext>
            </a:extLst>
          </p:cNvPr>
          <p:cNvSpPr/>
          <p:nvPr/>
        </p:nvSpPr>
        <p:spPr>
          <a:xfrm>
            <a:off x="205619" y="6474986"/>
            <a:ext cx="1122249" cy="383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مستطيل">
            <a:extLst>
              <a:ext uri="{FF2B5EF4-FFF2-40B4-BE49-F238E27FC236}">
                <a16:creationId xmlns:a16="http://schemas.microsoft.com/office/drawing/2014/main" id="{13A9AD9A-6E26-420D-956B-0D66C37E19FB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10200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556 L 0.2711 0.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2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FBEEE2-DB26-46A9-9864-5DDCD89D1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DAF3133-BE8E-48F7-8FCC-A3336C9915B9}"/>
              </a:ext>
            </a:extLst>
          </p:cNvPr>
          <p:cNvSpPr/>
          <p:nvPr/>
        </p:nvSpPr>
        <p:spPr>
          <a:xfrm>
            <a:off x="2737753" y="53933"/>
            <a:ext cx="8874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اكتشف عنوان درسنا لهذا اليوم من خلال الصور... </a:t>
            </a:r>
            <a:endParaRPr lang="ar-SA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FFFCAFE-3C4C-4C0F-A6D1-6DAC0ABE6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26" y="3291599"/>
            <a:ext cx="4511171" cy="1832808"/>
          </a:xfrm>
          <a:prstGeom prst="rect">
            <a:avLst/>
          </a:prstGeom>
        </p:spPr>
      </p:pic>
      <p:pic>
        <p:nvPicPr>
          <p:cNvPr id="18" name="Picture 2" descr="صور قطرة ماء">
            <a:extLst>
              <a:ext uri="{FF2B5EF4-FFF2-40B4-BE49-F238E27FC236}">
                <a16:creationId xmlns:a16="http://schemas.microsoft.com/office/drawing/2014/main" id="{E9654854-8591-4E10-B951-35513EE6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79" y="2562074"/>
            <a:ext cx="1875950" cy="1748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now Poder Sticker">
            <a:extLst>
              <a:ext uri="{FF2B5EF4-FFF2-40B4-BE49-F238E27FC236}">
                <a16:creationId xmlns:a16="http://schemas.microsoft.com/office/drawing/2014/main" id="{89483960-63F1-44DB-9061-E8F90CB0C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84" y="3650234"/>
            <a:ext cx="4241224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ummer Sun Sticker by Nutmeg and Arlo">
            <a:extLst>
              <a:ext uri="{FF2B5EF4-FFF2-40B4-BE49-F238E27FC236}">
                <a16:creationId xmlns:a16="http://schemas.microsoft.com/office/drawing/2014/main" id="{DA93210F-73BB-419F-B129-09622F7495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96" y="1437998"/>
            <a:ext cx="1905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62178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531BE5-CFCF-4118-8871-69CAD67C0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pic>
        <p:nvPicPr>
          <p:cNvPr id="4" name="Picture 2" descr="Rainbow Circle Sticker by Expo 2020 Dubai">
            <a:extLst>
              <a:ext uri="{FF2B5EF4-FFF2-40B4-BE49-F238E27FC236}">
                <a16:creationId xmlns:a16="http://schemas.microsoft.com/office/drawing/2014/main" id="{12B73CA7-1A11-4C33-B152-B30F56948D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400" y="371725"/>
            <a:ext cx="1126107" cy="11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9B87E3A-7EC9-4AE1-9D0A-2F6921AC794A}"/>
              </a:ext>
            </a:extLst>
          </p:cNvPr>
          <p:cNvSpPr txBox="1"/>
          <p:nvPr/>
        </p:nvSpPr>
        <p:spPr>
          <a:xfrm>
            <a:off x="3075295" y="2290020"/>
            <a:ext cx="647113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8000" b="1" dirty="0">
                <a:solidFill>
                  <a:schemeClr val="bg1"/>
                </a:solidFill>
                <a:highlight>
                  <a:srgbClr val="FF0000"/>
                </a:highlight>
              </a:rPr>
              <a:t>الموارد الطبيعية في بلادي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39528E9-AAAC-46C2-80A9-8CA02BB37EC0}"/>
              </a:ext>
            </a:extLst>
          </p:cNvPr>
          <p:cNvSpPr txBox="1"/>
          <p:nvPr/>
        </p:nvSpPr>
        <p:spPr>
          <a:xfrm>
            <a:off x="-430806" y="41721"/>
            <a:ext cx="55286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6600" b="1" dirty="0"/>
              <a:t>عنوان درسنا هو </a:t>
            </a:r>
          </a:p>
        </p:txBody>
      </p:sp>
    </p:spTree>
    <p:extLst>
      <p:ext uri="{BB962C8B-B14F-4D97-AF65-F5344CB8AC3E}">
        <p14:creationId xmlns:p14="http://schemas.microsoft.com/office/powerpoint/2010/main" val="4046032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8BF627-BBE6-495F-A6BB-A52398F57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1792" y="66863"/>
            <a:ext cx="3468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rgbClr val="FF0000"/>
                </a:solidFill>
                <a:highlight>
                  <a:srgbClr val="C0C0C0"/>
                </a:highlight>
              </a:rPr>
              <a:t>الكلمات المفتاحية </a:t>
            </a:r>
            <a:endParaRPr lang="en-US" sz="4400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C2451-B19C-42AA-8B7E-0688A208DA26}"/>
              </a:ext>
            </a:extLst>
          </p:cNvPr>
          <p:cNvSpPr txBox="1"/>
          <p:nvPr/>
        </p:nvSpPr>
        <p:spPr>
          <a:xfrm>
            <a:off x="2169729" y="1615155"/>
            <a:ext cx="81138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الموارد الطبيعية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5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حقول النفط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تنقيب</a:t>
            </a:r>
          </a:p>
        </p:txBody>
      </p:sp>
      <p:pic>
        <p:nvPicPr>
          <p:cNvPr id="6" name="Picture 2" descr="Rainbow Circle Sticker by Expo 2020 Dubai">
            <a:extLst>
              <a:ext uri="{FF2B5EF4-FFF2-40B4-BE49-F238E27FC236}">
                <a16:creationId xmlns:a16="http://schemas.microsoft.com/office/drawing/2014/main" id="{AE01C693-5F5B-46D2-A790-41D615EC76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400" y="273251"/>
            <a:ext cx="1126107" cy="11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مجموعة 9">
            <a:extLst>
              <a:ext uri="{FF2B5EF4-FFF2-40B4-BE49-F238E27FC236}">
                <a16:creationId xmlns:a16="http://schemas.microsoft.com/office/drawing/2014/main" id="{7345FE90-0EC8-401C-B265-114E00086402}"/>
              </a:ext>
            </a:extLst>
          </p:cNvPr>
          <p:cNvGrpSpPr/>
          <p:nvPr/>
        </p:nvGrpSpPr>
        <p:grpSpPr>
          <a:xfrm>
            <a:off x="8123768" y="5268860"/>
            <a:ext cx="3836228" cy="1226624"/>
            <a:chOff x="8144495" y="5287838"/>
            <a:chExt cx="3836228" cy="12266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E4B18A8-D946-4DA2-A16B-E58085687C2B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A2B3B075-9B71-426C-B8ED-B0B809AFACDB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17B708AB-1B56-498E-B8D9-41C95D4355D5}"/>
                </a:ext>
              </a:extLst>
            </p:cNvPr>
            <p:cNvSpPr/>
            <p:nvPr/>
          </p:nvSpPr>
          <p:spPr>
            <a:xfrm>
              <a:off x="8144495" y="5341502"/>
              <a:ext cx="27366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الموارد الطبيعية في بلادي</a:t>
              </a:r>
            </a:p>
          </p:txBody>
        </p:sp>
      </p:grpSp>
      <p:pic>
        <p:nvPicPr>
          <p:cNvPr id="1026" name="Picture 2" descr="بحث عن الموارد الطبيعية والبشرية – موقع زيادة">
            <a:extLst>
              <a:ext uri="{FF2B5EF4-FFF2-40B4-BE49-F238E27FC236}">
                <a16:creationId xmlns:a16="http://schemas.microsoft.com/office/drawing/2014/main" id="{923DBA3F-1C9A-4E53-91BE-68ED3395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76" y="923546"/>
            <a:ext cx="2909887" cy="16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لفجيرة الإماراتية تعزز موقعها كمركز إقليمي لتجارة النفط والغاز">
            <a:extLst>
              <a:ext uri="{FF2B5EF4-FFF2-40B4-BE49-F238E27FC236}">
                <a16:creationId xmlns:a16="http://schemas.microsoft.com/office/drawing/2014/main" id="{9491D328-1887-47E8-B7DE-2BBB84AD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77" y="2629444"/>
            <a:ext cx="2909887" cy="139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سوريا.. مسؤول يكشف عن حجم إنتاج النفط - RT Arabic">
            <a:extLst>
              <a:ext uri="{FF2B5EF4-FFF2-40B4-BE49-F238E27FC236}">
                <a16:creationId xmlns:a16="http://schemas.microsoft.com/office/drawing/2014/main" id="{AEDA2042-D2B4-4AE8-A824-9A839232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98" y="4094799"/>
            <a:ext cx="2856366" cy="12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1BC05-488C-40BA-9F6C-4C661184E6CC}"/>
              </a:ext>
            </a:extLst>
          </p:cNvPr>
          <p:cNvSpPr txBox="1"/>
          <p:nvPr/>
        </p:nvSpPr>
        <p:spPr>
          <a:xfrm>
            <a:off x="-124099" y="78857"/>
            <a:ext cx="143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highlight>
                  <a:srgbClr val="FFFF00"/>
                </a:highlight>
              </a:rPr>
              <a:t>126</a:t>
            </a:r>
            <a:endParaRPr lang="en-US" sz="4800" b="1" dirty="0">
              <a:highlight>
                <a:srgbClr val="FFFF00"/>
              </a:highlight>
            </a:endParaRPr>
          </a:p>
        </p:txBody>
      </p:sp>
      <p:grpSp>
        <p:nvGrpSpPr>
          <p:cNvPr id="15" name="مجموعة 9">
            <a:extLst>
              <a:ext uri="{FF2B5EF4-FFF2-40B4-BE49-F238E27FC236}">
                <a16:creationId xmlns:a16="http://schemas.microsoft.com/office/drawing/2014/main" id="{4B449C4A-DEE2-4C96-B303-217602B4AD72}"/>
              </a:ext>
            </a:extLst>
          </p:cNvPr>
          <p:cNvGrpSpPr/>
          <p:nvPr/>
        </p:nvGrpSpPr>
        <p:grpSpPr>
          <a:xfrm>
            <a:off x="3730253" y="5268860"/>
            <a:ext cx="8229743" cy="1484289"/>
            <a:chOff x="3750980" y="5287838"/>
            <a:chExt cx="8229743" cy="14842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A6C478B-3755-49A9-96CC-3B7D84F5D7EB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EEDFAB7D-92C5-4DB6-9856-28D815E29A5B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A5428E5A-35F9-4058-957E-A8AAE7DD02C5}"/>
                </a:ext>
              </a:extLst>
            </p:cNvPr>
            <p:cNvSpPr/>
            <p:nvPr/>
          </p:nvSpPr>
          <p:spPr>
            <a:xfrm>
              <a:off x="8144495" y="5341502"/>
              <a:ext cx="27366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الموارد الطبيعية في بلادي</a:t>
              </a:r>
            </a:p>
          </p:txBody>
        </p:sp>
        <p:sp>
          <p:nvSpPr>
            <p:cNvPr id="19" name="مربع نص 13">
              <a:extLst>
                <a:ext uri="{FF2B5EF4-FFF2-40B4-BE49-F238E27FC236}">
                  <a16:creationId xmlns:a16="http://schemas.microsoft.com/office/drawing/2014/main" id="{E76B6124-E3BE-4EBC-A3F8-3B72EF410A42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ar-AE" b="1" dirty="0"/>
                <a:t>1- يقرأ المتعلم الدرس قراءة جهرية صحيحة</a:t>
              </a:r>
            </a:p>
            <a:p>
              <a:pPr algn="r"/>
              <a:r>
                <a:rPr lang="ar-AE" b="1" dirty="0"/>
                <a:t>2- يحدد الموارد الطبيعية في دولة الامارات واستخداماتها 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03969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EA5A3F7-3638-485F-8FE9-3C1A4CAE97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grpSp>
        <p:nvGrpSpPr>
          <p:cNvPr id="29" name="组合 9">
            <a:extLst>
              <a:ext uri="{FF2B5EF4-FFF2-40B4-BE49-F238E27FC236}">
                <a16:creationId xmlns:a16="http://schemas.microsoft.com/office/drawing/2014/main" id="{F65CAE94-F19D-45CC-B959-1CD950035716}"/>
              </a:ext>
            </a:extLst>
          </p:cNvPr>
          <p:cNvGrpSpPr/>
          <p:nvPr/>
        </p:nvGrpSpPr>
        <p:grpSpPr>
          <a:xfrm>
            <a:off x="2155597" y="1766011"/>
            <a:ext cx="2607832" cy="3678796"/>
            <a:chOff x="1121980" y="1952625"/>
            <a:chExt cx="1992695" cy="3609975"/>
          </a:xfrm>
          <a:solidFill>
            <a:schemeClr val="bg1"/>
          </a:solidFill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0D7CBB66-6F3C-45E1-BD69-9F15E90D8747}"/>
                </a:ext>
              </a:extLst>
            </p:cNvPr>
            <p:cNvSpPr/>
            <p:nvPr/>
          </p:nvSpPr>
          <p:spPr>
            <a:xfrm>
              <a:off x="1121980" y="1952625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4E29C938-EAA0-4E9C-A787-BD038FF3AECA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矩形 8">
              <a:extLst>
                <a:ext uri="{FF2B5EF4-FFF2-40B4-BE49-F238E27FC236}">
                  <a16:creationId xmlns:a16="http://schemas.microsoft.com/office/drawing/2014/main" id="{CF1DD7F9-D13A-4FBD-ACBB-EA6EB0BEDA39}"/>
                </a:ext>
              </a:extLst>
            </p:cNvPr>
            <p:cNvSpPr/>
            <p:nvPr/>
          </p:nvSpPr>
          <p:spPr>
            <a:xfrm>
              <a:off x="1225942" y="2116991"/>
              <a:ext cx="1805059" cy="88487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تعلمت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have learned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3" name="组合 9">
            <a:extLst>
              <a:ext uri="{FF2B5EF4-FFF2-40B4-BE49-F238E27FC236}">
                <a16:creationId xmlns:a16="http://schemas.microsoft.com/office/drawing/2014/main" id="{C44A4DB5-41BF-4D44-B0FC-26CE0B5A6ABF}"/>
              </a:ext>
            </a:extLst>
          </p:cNvPr>
          <p:cNvGrpSpPr/>
          <p:nvPr/>
        </p:nvGrpSpPr>
        <p:grpSpPr>
          <a:xfrm>
            <a:off x="4838418" y="1837241"/>
            <a:ext cx="2694523" cy="3678796"/>
            <a:chOff x="1121979" y="1380112"/>
            <a:chExt cx="1992695" cy="3609975"/>
          </a:xfrm>
          <a:solidFill>
            <a:schemeClr val="bg1"/>
          </a:solidFill>
        </p:grpSpPr>
        <p:sp>
          <p:nvSpPr>
            <p:cNvPr id="34" name="矩形 3">
              <a:extLst>
                <a:ext uri="{FF2B5EF4-FFF2-40B4-BE49-F238E27FC236}">
                  <a16:creationId xmlns:a16="http://schemas.microsoft.com/office/drawing/2014/main" id="{314480D5-EC1C-405C-AFE9-CC23BEB00B20}"/>
                </a:ext>
              </a:extLst>
            </p:cNvPr>
            <p:cNvSpPr/>
            <p:nvPr/>
          </p:nvSpPr>
          <p:spPr>
            <a:xfrm>
              <a:off x="1121979" y="1380112"/>
              <a:ext cx="1992695" cy="3609975"/>
            </a:xfrm>
            <a:prstGeom prst="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5" name="矩形 5">
              <a:extLst>
                <a:ext uri="{FF2B5EF4-FFF2-40B4-BE49-F238E27FC236}">
                  <a16:creationId xmlns:a16="http://schemas.microsoft.com/office/drawing/2014/main" id="{A2E1AC33-A5E3-4448-B64A-DDBB984C196C}"/>
                </a:ext>
              </a:extLst>
            </p:cNvPr>
            <p:cNvSpPr/>
            <p:nvPr/>
          </p:nvSpPr>
          <p:spPr>
            <a:xfrm>
              <a:off x="1275895" y="3185100"/>
              <a:ext cx="1684864" cy="2565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6" name="矩形 8">
              <a:extLst>
                <a:ext uri="{FF2B5EF4-FFF2-40B4-BE49-F238E27FC236}">
                  <a16:creationId xmlns:a16="http://schemas.microsoft.com/office/drawing/2014/main" id="{E4C65CFC-6B25-4644-B015-27784EFBB163}"/>
                </a:ext>
              </a:extLst>
            </p:cNvPr>
            <p:cNvSpPr/>
            <p:nvPr/>
          </p:nvSpPr>
          <p:spPr>
            <a:xfrm>
              <a:off x="1191477" y="1534391"/>
              <a:ext cx="1805059" cy="88487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أود أن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want to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grpSp>
        <p:nvGrpSpPr>
          <p:cNvPr id="37" name="组合 9">
            <a:extLst>
              <a:ext uri="{FF2B5EF4-FFF2-40B4-BE49-F238E27FC236}">
                <a16:creationId xmlns:a16="http://schemas.microsoft.com/office/drawing/2014/main" id="{7214E7D2-8E3E-498B-A267-E0653BC0A91C}"/>
              </a:ext>
            </a:extLst>
          </p:cNvPr>
          <p:cNvGrpSpPr/>
          <p:nvPr/>
        </p:nvGrpSpPr>
        <p:grpSpPr>
          <a:xfrm>
            <a:off x="7656959" y="1838271"/>
            <a:ext cx="2607831" cy="3678796"/>
            <a:chOff x="1222260" y="1952625"/>
            <a:chExt cx="1992695" cy="3609975"/>
          </a:xfrm>
        </p:grpSpPr>
        <p:sp>
          <p:nvSpPr>
            <p:cNvPr id="38" name="矩形 3">
              <a:extLst>
                <a:ext uri="{FF2B5EF4-FFF2-40B4-BE49-F238E27FC236}">
                  <a16:creationId xmlns:a16="http://schemas.microsoft.com/office/drawing/2014/main" id="{2DA12B98-17A1-4D6F-A06E-85976F30B76E}"/>
                </a:ext>
              </a:extLst>
            </p:cNvPr>
            <p:cNvSpPr/>
            <p:nvPr/>
          </p:nvSpPr>
          <p:spPr>
            <a:xfrm>
              <a:off x="1222260" y="1952625"/>
              <a:ext cx="1992695" cy="3609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  <p:sp>
          <p:nvSpPr>
            <p:cNvPr id="39" name="矩形 5">
              <a:extLst>
                <a:ext uri="{FF2B5EF4-FFF2-40B4-BE49-F238E27FC236}">
                  <a16:creationId xmlns:a16="http://schemas.microsoft.com/office/drawing/2014/main" id="{482B6D2E-1628-4C59-B0E8-A2F8618BFF21}"/>
                </a:ext>
              </a:extLst>
            </p:cNvPr>
            <p:cNvSpPr/>
            <p:nvPr/>
          </p:nvSpPr>
          <p:spPr>
            <a:xfrm>
              <a:off x="1275895" y="3185100"/>
              <a:ext cx="1684864" cy="278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8">
              <a:extLst>
                <a:ext uri="{FF2B5EF4-FFF2-40B4-BE49-F238E27FC236}">
                  <a16:creationId xmlns:a16="http://schemas.microsoft.com/office/drawing/2014/main" id="{6E1ACB1F-5B6A-4BFD-A6B0-F542E13AE742}"/>
                </a:ext>
              </a:extLst>
            </p:cNvPr>
            <p:cNvSpPr/>
            <p:nvPr/>
          </p:nvSpPr>
          <p:spPr>
            <a:xfrm>
              <a:off x="1295256" y="2060213"/>
              <a:ext cx="1846703" cy="88487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Tahoma" panose="020B0604030504040204" pitchFamily="34" charset="0"/>
                </a:rPr>
                <a:t>ماذا أعرف</a:t>
              </a:r>
              <a:endPara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38373E"/>
                  </a:solidFill>
                  <a:effectLst/>
                  <a:uLnTx/>
                  <a:uFillTx/>
                  <a:latin typeface="Corbel"/>
                  <a:ea typeface="华文楷体" panose="02010600040101010101" pitchFamily="2" charset="-122"/>
                  <a:cs typeface="+mn-cs"/>
                </a:rPr>
                <a:t>What I know</a:t>
              </a:r>
              <a:endPara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8373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4D0EB09-4830-4DCF-9AD9-9DC5DCB43CFC}"/>
              </a:ext>
            </a:extLst>
          </p:cNvPr>
          <p:cNvSpPr/>
          <p:nvPr/>
        </p:nvSpPr>
        <p:spPr>
          <a:xfrm>
            <a:off x="1623213" y="3855411"/>
            <a:ext cx="7529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Tahoma" panose="020B0604030504040204" pitchFamily="34" charset="0"/>
              </a:rPr>
              <a:t>النشاط التمهيدي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华文楷体" panose="02010600040101010101" pitchFamily="2" charset="-122"/>
                <a:cs typeface="+mn-cs"/>
              </a:rPr>
              <a:t>Opening Activity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42" name="VID-20201117-WA0014">
            <a:hlinkClick r:id="" action="ppaction://media"/>
            <a:extLst>
              <a:ext uri="{FF2B5EF4-FFF2-40B4-BE49-F238E27FC236}">
                <a16:creationId xmlns:a16="http://schemas.microsoft.com/office/drawing/2014/main" id="{955978BF-F7F8-4557-BABB-7041A3713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3700" y="898838"/>
            <a:ext cx="1322341" cy="700205"/>
          </a:xfrm>
          <a:prstGeom prst="rect">
            <a:avLst/>
          </a:prstGeom>
        </p:spPr>
      </p:pic>
      <p:pic>
        <p:nvPicPr>
          <p:cNvPr id="46" name="Picture 45" descr="التعبيرات مبتسم تعبيري ، مبتسم, متنوعة, إشارة الإبهام, أيقونات الكمبيوتر png thumbnail">
            <a:extLst>
              <a:ext uri="{FF2B5EF4-FFF2-40B4-BE49-F238E27FC236}">
                <a16:creationId xmlns:a16="http://schemas.microsoft.com/office/drawing/2014/main" id="{01E24CA3-0C61-4916-B1B0-84DB90B7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" b="99625" l="811" r="98649">
                        <a14:foregroundMark x1="93243" y1="43715" x2="96757" y2="24203"/>
                        <a14:foregroundMark x1="96757" y1="24203" x2="80541" y2="8818"/>
                        <a14:foregroundMark x1="80541" y1="8818" x2="53784" y2="2627"/>
                        <a14:foregroundMark x1="53784" y1="2627" x2="39189" y2="3002"/>
                        <a14:foregroundMark x1="39189" y1="3002" x2="16216" y2="14071"/>
                        <a14:foregroundMark x1="16216" y1="14071" x2="7027" y2="23265"/>
                        <a14:foregroundMark x1="7027" y1="23265" x2="2973" y2="33583"/>
                        <a14:foregroundMark x1="2973" y1="33583" x2="6486" y2="42964"/>
                        <a14:foregroundMark x1="6486" y1="42964" x2="12973" y2="48968"/>
                        <a14:foregroundMark x1="68649" y1="3752" x2="55135" y2="1313"/>
                        <a14:foregroundMark x1="55135" y1="1313" x2="40000" y2="2439"/>
                        <a14:foregroundMark x1="40000" y1="2439" x2="27297" y2="8255"/>
                        <a14:foregroundMark x1="27297" y1="8255" x2="32973" y2="19137"/>
                        <a14:foregroundMark x1="32973" y1="19137" x2="43514" y2="26829"/>
                        <a14:foregroundMark x1="43514" y1="26829" x2="58649" y2="23077"/>
                        <a14:foregroundMark x1="58649" y1="23077" x2="58108" y2="17073"/>
                        <a14:foregroundMark x1="58108" y1="17073" x2="71351" y2="21201"/>
                        <a14:foregroundMark x1="71351" y1="21201" x2="56486" y2="23640"/>
                        <a14:foregroundMark x1="56486" y1="23640" x2="68649" y2="29644"/>
                        <a14:foregroundMark x1="68649" y1="29644" x2="67027" y2="19512"/>
                        <a14:foregroundMark x1="67027" y1="19512" x2="56486" y2="27392"/>
                        <a14:foregroundMark x1="56486" y1="27392" x2="43243" y2="21951"/>
                        <a14:foregroundMark x1="43243" y1="21951" x2="29459" y2="24390"/>
                        <a14:foregroundMark x1="29459" y1="24390" x2="38378" y2="15009"/>
                        <a14:foregroundMark x1="38378" y1="15009" x2="52432" y2="10507"/>
                        <a14:foregroundMark x1="52432" y1="10507" x2="48919" y2="1313"/>
                        <a14:foregroundMark x1="48919" y1="1313" x2="34595" y2="4315"/>
                        <a14:foregroundMark x1="34595" y1="4315" x2="33514" y2="5441"/>
                        <a14:foregroundMark x1="96757" y1="40338" x2="98649" y2="30957"/>
                        <a14:foregroundMark x1="98649" y1="30957" x2="92162" y2="24578"/>
                        <a14:foregroundMark x1="28649" y1="21201" x2="46486" y2="31520"/>
                        <a14:foregroundMark x1="58919" y1="1313" x2="37838" y2="563"/>
                        <a14:foregroundMark x1="37838" y1="563" x2="57027" y2="3189"/>
                        <a14:foregroundMark x1="69189" y1="75797" x2="45405" y2="90994"/>
                        <a14:foregroundMark x1="45405" y1="90994" x2="47838" y2="99625"/>
                        <a14:foregroundMark x1="811" y1="27580" x2="811" y2="38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616" y="27981"/>
            <a:ext cx="966753" cy="13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Arrow: Striped Right 47">
            <a:extLst>
              <a:ext uri="{FF2B5EF4-FFF2-40B4-BE49-F238E27FC236}">
                <a16:creationId xmlns:a16="http://schemas.microsoft.com/office/drawing/2014/main" id="{43E92ED7-B5D7-46A7-988D-0303B57B21A5}"/>
              </a:ext>
            </a:extLst>
          </p:cNvPr>
          <p:cNvSpPr/>
          <p:nvPr/>
        </p:nvSpPr>
        <p:spPr>
          <a:xfrm rot="1073505">
            <a:off x="2886118" y="317766"/>
            <a:ext cx="2282952" cy="1392648"/>
          </a:xfrm>
          <a:custGeom>
            <a:avLst/>
            <a:gdLst>
              <a:gd name="connsiteX0" fmla="*/ 0 w 2282952"/>
              <a:gd name="connsiteY0" fmla="*/ 348162 h 1392648"/>
              <a:gd name="connsiteX1" fmla="*/ 43520 w 2282952"/>
              <a:gd name="connsiteY1" fmla="*/ 348162 h 1392648"/>
              <a:gd name="connsiteX2" fmla="*/ 43520 w 2282952"/>
              <a:gd name="connsiteY2" fmla="*/ 696324 h 1392648"/>
              <a:gd name="connsiteX3" fmla="*/ 43520 w 2282952"/>
              <a:gd name="connsiteY3" fmla="*/ 1044486 h 1392648"/>
              <a:gd name="connsiteX4" fmla="*/ 0 w 2282952"/>
              <a:gd name="connsiteY4" fmla="*/ 1044486 h 1392648"/>
              <a:gd name="connsiteX5" fmla="*/ 0 w 2282952"/>
              <a:gd name="connsiteY5" fmla="*/ 717214 h 1392648"/>
              <a:gd name="connsiteX6" fmla="*/ 0 w 2282952"/>
              <a:gd name="connsiteY6" fmla="*/ 348162 h 1392648"/>
              <a:gd name="connsiteX7" fmla="*/ 87041 w 2282952"/>
              <a:gd name="connsiteY7" fmla="*/ 348162 h 1392648"/>
              <a:gd name="connsiteX8" fmla="*/ 174081 w 2282952"/>
              <a:gd name="connsiteY8" fmla="*/ 348162 h 1392648"/>
              <a:gd name="connsiteX9" fmla="*/ 174081 w 2282952"/>
              <a:gd name="connsiteY9" fmla="*/ 682398 h 1392648"/>
              <a:gd name="connsiteX10" fmla="*/ 174081 w 2282952"/>
              <a:gd name="connsiteY10" fmla="*/ 1044486 h 1392648"/>
              <a:gd name="connsiteX11" fmla="*/ 87041 w 2282952"/>
              <a:gd name="connsiteY11" fmla="*/ 1044486 h 1392648"/>
              <a:gd name="connsiteX12" fmla="*/ 87041 w 2282952"/>
              <a:gd name="connsiteY12" fmla="*/ 696324 h 1392648"/>
              <a:gd name="connsiteX13" fmla="*/ 87041 w 2282952"/>
              <a:gd name="connsiteY13" fmla="*/ 348162 h 1392648"/>
              <a:gd name="connsiteX14" fmla="*/ 217601 w 2282952"/>
              <a:gd name="connsiteY14" fmla="*/ 348162 h 1392648"/>
              <a:gd name="connsiteX15" fmla="*/ 687634 w 2282952"/>
              <a:gd name="connsiteY15" fmla="*/ 348162 h 1392648"/>
              <a:gd name="connsiteX16" fmla="*/ 1157666 w 2282952"/>
              <a:gd name="connsiteY16" fmla="*/ 348162 h 1392648"/>
              <a:gd name="connsiteX17" fmla="*/ 1586628 w 2282952"/>
              <a:gd name="connsiteY17" fmla="*/ 348162 h 1392648"/>
              <a:gd name="connsiteX18" fmla="*/ 1586628 w 2282952"/>
              <a:gd name="connsiteY18" fmla="*/ 0 h 1392648"/>
              <a:gd name="connsiteX19" fmla="*/ 1948716 w 2282952"/>
              <a:gd name="connsiteY19" fmla="*/ 362088 h 1392648"/>
              <a:gd name="connsiteX20" fmla="*/ 2282952 w 2282952"/>
              <a:gd name="connsiteY20" fmla="*/ 696324 h 1392648"/>
              <a:gd name="connsiteX21" fmla="*/ 1934790 w 2282952"/>
              <a:gd name="connsiteY21" fmla="*/ 1044486 h 1392648"/>
              <a:gd name="connsiteX22" fmla="*/ 1586628 w 2282952"/>
              <a:gd name="connsiteY22" fmla="*/ 1392648 h 1392648"/>
              <a:gd name="connsiteX23" fmla="*/ 1586628 w 2282952"/>
              <a:gd name="connsiteY23" fmla="*/ 1044486 h 1392648"/>
              <a:gd name="connsiteX24" fmla="*/ 1143976 w 2282952"/>
              <a:gd name="connsiteY24" fmla="*/ 1044486 h 1392648"/>
              <a:gd name="connsiteX25" fmla="*/ 715014 w 2282952"/>
              <a:gd name="connsiteY25" fmla="*/ 1044486 h 1392648"/>
              <a:gd name="connsiteX26" fmla="*/ 217601 w 2282952"/>
              <a:gd name="connsiteY26" fmla="*/ 1044486 h 1392648"/>
              <a:gd name="connsiteX27" fmla="*/ 217601 w 2282952"/>
              <a:gd name="connsiteY27" fmla="*/ 682398 h 1392648"/>
              <a:gd name="connsiteX28" fmla="*/ 217601 w 2282952"/>
              <a:gd name="connsiteY28" fmla="*/ 348162 h 139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82952" h="1392648" fill="none" extrusionOk="0">
                <a:moveTo>
                  <a:pt x="0" y="348162"/>
                </a:moveTo>
                <a:cubicBezTo>
                  <a:pt x="18126" y="343911"/>
                  <a:pt x="25798" y="348331"/>
                  <a:pt x="43520" y="348162"/>
                </a:cubicBezTo>
                <a:cubicBezTo>
                  <a:pt x="65990" y="432809"/>
                  <a:pt x="24746" y="545415"/>
                  <a:pt x="43520" y="696324"/>
                </a:cubicBezTo>
                <a:cubicBezTo>
                  <a:pt x="62294" y="847233"/>
                  <a:pt x="26647" y="966281"/>
                  <a:pt x="43520" y="1044486"/>
                </a:cubicBezTo>
                <a:cubicBezTo>
                  <a:pt x="34268" y="1049599"/>
                  <a:pt x="16689" y="1043851"/>
                  <a:pt x="0" y="1044486"/>
                </a:cubicBezTo>
                <a:cubicBezTo>
                  <a:pt x="-31318" y="946623"/>
                  <a:pt x="35" y="820277"/>
                  <a:pt x="0" y="717214"/>
                </a:cubicBezTo>
                <a:cubicBezTo>
                  <a:pt x="-35" y="614151"/>
                  <a:pt x="19018" y="455616"/>
                  <a:pt x="0" y="348162"/>
                </a:cubicBezTo>
                <a:close/>
                <a:moveTo>
                  <a:pt x="87041" y="348162"/>
                </a:moveTo>
                <a:cubicBezTo>
                  <a:pt x="113304" y="342001"/>
                  <a:pt x="143398" y="348934"/>
                  <a:pt x="174081" y="348162"/>
                </a:cubicBezTo>
                <a:cubicBezTo>
                  <a:pt x="200491" y="458202"/>
                  <a:pt x="137398" y="537143"/>
                  <a:pt x="174081" y="682398"/>
                </a:cubicBezTo>
                <a:cubicBezTo>
                  <a:pt x="210764" y="827653"/>
                  <a:pt x="164625" y="942944"/>
                  <a:pt x="174081" y="1044486"/>
                </a:cubicBezTo>
                <a:cubicBezTo>
                  <a:pt x="136226" y="1052977"/>
                  <a:pt x="110925" y="1040947"/>
                  <a:pt x="87041" y="1044486"/>
                </a:cubicBezTo>
                <a:cubicBezTo>
                  <a:pt x="80407" y="873779"/>
                  <a:pt x="95069" y="775011"/>
                  <a:pt x="87041" y="696324"/>
                </a:cubicBezTo>
                <a:cubicBezTo>
                  <a:pt x="79013" y="617637"/>
                  <a:pt x="121448" y="486178"/>
                  <a:pt x="87041" y="348162"/>
                </a:cubicBezTo>
                <a:close/>
                <a:moveTo>
                  <a:pt x="217601" y="348162"/>
                </a:moveTo>
                <a:cubicBezTo>
                  <a:pt x="333309" y="332504"/>
                  <a:pt x="576614" y="348425"/>
                  <a:pt x="687634" y="348162"/>
                </a:cubicBezTo>
                <a:cubicBezTo>
                  <a:pt x="798654" y="347899"/>
                  <a:pt x="1010855" y="356980"/>
                  <a:pt x="1157666" y="348162"/>
                </a:cubicBezTo>
                <a:cubicBezTo>
                  <a:pt x="1304477" y="339344"/>
                  <a:pt x="1480708" y="356741"/>
                  <a:pt x="1586628" y="348162"/>
                </a:cubicBezTo>
                <a:cubicBezTo>
                  <a:pt x="1550149" y="191964"/>
                  <a:pt x="1613314" y="73058"/>
                  <a:pt x="1586628" y="0"/>
                </a:cubicBezTo>
                <a:cubicBezTo>
                  <a:pt x="1689995" y="53826"/>
                  <a:pt x="1777466" y="199039"/>
                  <a:pt x="1948716" y="362088"/>
                </a:cubicBezTo>
                <a:cubicBezTo>
                  <a:pt x="2119966" y="525137"/>
                  <a:pt x="2172122" y="637551"/>
                  <a:pt x="2282952" y="696324"/>
                </a:cubicBezTo>
                <a:cubicBezTo>
                  <a:pt x="2141432" y="863300"/>
                  <a:pt x="2026474" y="884839"/>
                  <a:pt x="1934790" y="1044486"/>
                </a:cubicBezTo>
                <a:cubicBezTo>
                  <a:pt x="1843106" y="1204133"/>
                  <a:pt x="1670531" y="1233996"/>
                  <a:pt x="1586628" y="1392648"/>
                </a:cubicBezTo>
                <a:cubicBezTo>
                  <a:pt x="1577204" y="1264862"/>
                  <a:pt x="1626601" y="1144570"/>
                  <a:pt x="1586628" y="1044486"/>
                </a:cubicBezTo>
                <a:cubicBezTo>
                  <a:pt x="1416436" y="1066192"/>
                  <a:pt x="1259691" y="1040479"/>
                  <a:pt x="1143976" y="1044486"/>
                </a:cubicBezTo>
                <a:cubicBezTo>
                  <a:pt x="1028261" y="1048493"/>
                  <a:pt x="917966" y="1032967"/>
                  <a:pt x="715014" y="1044486"/>
                </a:cubicBezTo>
                <a:cubicBezTo>
                  <a:pt x="512062" y="1056005"/>
                  <a:pt x="370295" y="1040923"/>
                  <a:pt x="217601" y="1044486"/>
                </a:cubicBezTo>
                <a:cubicBezTo>
                  <a:pt x="192691" y="949823"/>
                  <a:pt x="232770" y="756254"/>
                  <a:pt x="217601" y="682398"/>
                </a:cubicBezTo>
                <a:cubicBezTo>
                  <a:pt x="202432" y="608542"/>
                  <a:pt x="219404" y="499021"/>
                  <a:pt x="217601" y="348162"/>
                </a:cubicBezTo>
                <a:close/>
              </a:path>
              <a:path w="2282952" h="1392648" stroke="0" extrusionOk="0">
                <a:moveTo>
                  <a:pt x="0" y="348162"/>
                </a:moveTo>
                <a:cubicBezTo>
                  <a:pt x="12432" y="344627"/>
                  <a:pt x="27615" y="349778"/>
                  <a:pt x="43520" y="348162"/>
                </a:cubicBezTo>
                <a:cubicBezTo>
                  <a:pt x="47653" y="466053"/>
                  <a:pt x="25398" y="553566"/>
                  <a:pt x="43520" y="675434"/>
                </a:cubicBezTo>
                <a:cubicBezTo>
                  <a:pt x="61642" y="797302"/>
                  <a:pt x="12225" y="920012"/>
                  <a:pt x="43520" y="1044486"/>
                </a:cubicBezTo>
                <a:cubicBezTo>
                  <a:pt x="28730" y="1047227"/>
                  <a:pt x="19119" y="1041535"/>
                  <a:pt x="0" y="1044486"/>
                </a:cubicBezTo>
                <a:cubicBezTo>
                  <a:pt x="-20641" y="918388"/>
                  <a:pt x="15899" y="845790"/>
                  <a:pt x="0" y="682398"/>
                </a:cubicBezTo>
                <a:cubicBezTo>
                  <a:pt x="-15899" y="519006"/>
                  <a:pt x="4293" y="422154"/>
                  <a:pt x="0" y="348162"/>
                </a:cubicBezTo>
                <a:close/>
                <a:moveTo>
                  <a:pt x="87041" y="348162"/>
                </a:moveTo>
                <a:cubicBezTo>
                  <a:pt x="121640" y="347507"/>
                  <a:pt x="144148" y="353825"/>
                  <a:pt x="174081" y="348162"/>
                </a:cubicBezTo>
                <a:cubicBezTo>
                  <a:pt x="184761" y="453351"/>
                  <a:pt x="155369" y="635788"/>
                  <a:pt x="174081" y="710250"/>
                </a:cubicBezTo>
                <a:cubicBezTo>
                  <a:pt x="192793" y="784712"/>
                  <a:pt x="154688" y="901744"/>
                  <a:pt x="174081" y="1044486"/>
                </a:cubicBezTo>
                <a:cubicBezTo>
                  <a:pt x="144203" y="1049158"/>
                  <a:pt x="115736" y="1038119"/>
                  <a:pt x="87041" y="1044486"/>
                </a:cubicBezTo>
                <a:cubicBezTo>
                  <a:pt x="77441" y="904992"/>
                  <a:pt x="117373" y="779335"/>
                  <a:pt x="87041" y="703287"/>
                </a:cubicBezTo>
                <a:cubicBezTo>
                  <a:pt x="56709" y="627239"/>
                  <a:pt x="120421" y="486427"/>
                  <a:pt x="87041" y="348162"/>
                </a:cubicBezTo>
                <a:close/>
                <a:moveTo>
                  <a:pt x="217601" y="348162"/>
                </a:moveTo>
                <a:cubicBezTo>
                  <a:pt x="370581" y="329357"/>
                  <a:pt x="458112" y="348321"/>
                  <a:pt x="687634" y="348162"/>
                </a:cubicBezTo>
                <a:cubicBezTo>
                  <a:pt x="917156" y="348003"/>
                  <a:pt x="1044584" y="399041"/>
                  <a:pt x="1157666" y="348162"/>
                </a:cubicBezTo>
                <a:cubicBezTo>
                  <a:pt x="1270748" y="297283"/>
                  <a:pt x="1418343" y="352788"/>
                  <a:pt x="1586628" y="348162"/>
                </a:cubicBezTo>
                <a:cubicBezTo>
                  <a:pt x="1584848" y="253023"/>
                  <a:pt x="1603444" y="160835"/>
                  <a:pt x="1586628" y="0"/>
                </a:cubicBezTo>
                <a:cubicBezTo>
                  <a:pt x="1669034" y="55313"/>
                  <a:pt x="1819905" y="268047"/>
                  <a:pt x="1927827" y="341199"/>
                </a:cubicBezTo>
                <a:cubicBezTo>
                  <a:pt x="2035749" y="414351"/>
                  <a:pt x="2174053" y="650287"/>
                  <a:pt x="2282952" y="696324"/>
                </a:cubicBezTo>
                <a:cubicBezTo>
                  <a:pt x="2202767" y="845344"/>
                  <a:pt x="2032647" y="925096"/>
                  <a:pt x="1948716" y="1030560"/>
                </a:cubicBezTo>
                <a:cubicBezTo>
                  <a:pt x="1864785" y="1136024"/>
                  <a:pt x="1699198" y="1215688"/>
                  <a:pt x="1586628" y="1392648"/>
                </a:cubicBezTo>
                <a:cubicBezTo>
                  <a:pt x="1563467" y="1311979"/>
                  <a:pt x="1615402" y="1161833"/>
                  <a:pt x="1586628" y="1044486"/>
                </a:cubicBezTo>
                <a:cubicBezTo>
                  <a:pt x="1389942" y="1084137"/>
                  <a:pt x="1248451" y="1007204"/>
                  <a:pt x="1157666" y="1044486"/>
                </a:cubicBezTo>
                <a:cubicBezTo>
                  <a:pt x="1066881" y="1081768"/>
                  <a:pt x="808847" y="1006205"/>
                  <a:pt x="701324" y="1044486"/>
                </a:cubicBezTo>
                <a:cubicBezTo>
                  <a:pt x="593801" y="1082767"/>
                  <a:pt x="357752" y="1003168"/>
                  <a:pt x="217601" y="1044486"/>
                </a:cubicBezTo>
                <a:cubicBezTo>
                  <a:pt x="192395" y="910180"/>
                  <a:pt x="220277" y="865152"/>
                  <a:pt x="217601" y="696324"/>
                </a:cubicBezTo>
                <a:cubicBezTo>
                  <a:pt x="214925" y="527496"/>
                  <a:pt x="245846" y="498295"/>
                  <a:pt x="217601" y="348162"/>
                </a:cubicBezTo>
                <a:close/>
              </a:path>
            </a:pathLst>
          </a:custGeom>
          <a:solidFill>
            <a:srgbClr val="0FF9F9"/>
          </a:solidFill>
          <a:ln w="762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5217212">
                  <a:prstGeom prst="striped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54000">
              <a:srgbClr val="FFFF00"/>
            </a:glow>
          </a:effectLst>
        </p:spPr>
        <p:txBody>
          <a:bodyPr wrap="square" lIns="89993" tIns="44996" rIns="89993" bIns="44996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7B23B37-1EFF-4283-A8D0-C2ED53A39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668" y="1169190"/>
            <a:ext cx="4369040" cy="901741"/>
          </a:xfrm>
          <a:prstGeom prst="rect">
            <a:avLst/>
          </a:prstGeom>
        </p:spPr>
      </p:pic>
      <p:sp>
        <p:nvSpPr>
          <p:cNvPr id="23" name="Action Button: Sound 22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4EA68ABB-C48D-4567-8049-A46E55F1CA8C}"/>
              </a:ext>
            </a:extLst>
          </p:cNvPr>
          <p:cNvSpPr/>
          <p:nvPr/>
        </p:nvSpPr>
        <p:spPr>
          <a:xfrm>
            <a:off x="11095782" y="199446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C18773-65A9-4D96-89CA-3F29D388BD2C}"/>
              </a:ext>
            </a:extLst>
          </p:cNvPr>
          <p:cNvGrpSpPr/>
          <p:nvPr/>
        </p:nvGrpSpPr>
        <p:grpSpPr>
          <a:xfrm>
            <a:off x="211004" y="5444807"/>
            <a:ext cx="2337955" cy="1223284"/>
            <a:chOff x="4656298" y="1171182"/>
            <a:chExt cx="2337955" cy="12232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A199841-731B-4228-86FC-A1BD6B262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477" t="66068" r="44432" b="24230"/>
            <a:stretch/>
          </p:blipFill>
          <p:spPr>
            <a:xfrm>
              <a:off x="4656298" y="2020392"/>
              <a:ext cx="2337955" cy="374074"/>
            </a:xfrm>
            <a:prstGeom prst="rect">
              <a:avLst/>
            </a:prstGeom>
          </p:spPr>
        </p:pic>
        <p:pic>
          <p:nvPicPr>
            <p:cNvPr id="26" name="Picture 4" descr="نتيجة بحث الصور عن down clipart gif">
              <a:extLst>
                <a:ext uri="{FF2B5EF4-FFF2-40B4-BE49-F238E27FC236}">
                  <a16:creationId xmlns:a16="http://schemas.microsoft.com/office/drawing/2014/main" id="{0228BB30-D3C0-4AB2-9431-FD37F24BF8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275" y="1171182"/>
              <a:ext cx="505073" cy="74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0EF9046-EBCB-4C10-BA94-5B64A15AC1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519" y="-169151"/>
            <a:ext cx="1908732" cy="106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8FC7F887-17F7-4AD2-9FD4-70E22BD6DC3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32455" y="2697227"/>
            <a:ext cx="1864574" cy="3055528"/>
          </a:xfrm>
          <a:prstGeom prst="rect">
            <a:avLst/>
          </a:prstGeom>
        </p:spPr>
      </p:pic>
      <p:grpSp>
        <p:nvGrpSpPr>
          <p:cNvPr id="45" name="مجموعة 9">
            <a:extLst>
              <a:ext uri="{FF2B5EF4-FFF2-40B4-BE49-F238E27FC236}">
                <a16:creationId xmlns:a16="http://schemas.microsoft.com/office/drawing/2014/main" id="{0DF064A1-ADB7-4B92-AE4C-33175F29EDC6}"/>
              </a:ext>
            </a:extLst>
          </p:cNvPr>
          <p:cNvGrpSpPr/>
          <p:nvPr/>
        </p:nvGrpSpPr>
        <p:grpSpPr>
          <a:xfrm>
            <a:off x="3730253" y="5268860"/>
            <a:ext cx="8229743" cy="1484289"/>
            <a:chOff x="3750980" y="5287838"/>
            <a:chExt cx="8229743" cy="148428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96CC675-1C8D-4F8D-BD68-D09099C3F83E}"/>
                </a:ext>
              </a:extLst>
            </p:cNvPr>
            <p:cNvSpPr/>
            <p:nvPr/>
          </p:nvSpPr>
          <p:spPr>
            <a:xfrm>
              <a:off x="11016997" y="6052797"/>
              <a:ext cx="963726" cy="461665"/>
            </a:xfrm>
            <a:custGeom>
              <a:avLst/>
              <a:gdLst>
                <a:gd name="connsiteX0" fmla="*/ 0 w 963726"/>
                <a:gd name="connsiteY0" fmla="*/ 0 h 461665"/>
                <a:gd name="connsiteX1" fmla="*/ 452951 w 963726"/>
                <a:gd name="connsiteY1" fmla="*/ 0 h 461665"/>
                <a:gd name="connsiteX2" fmla="*/ 963726 w 963726"/>
                <a:gd name="connsiteY2" fmla="*/ 0 h 461665"/>
                <a:gd name="connsiteX3" fmla="*/ 963726 w 963726"/>
                <a:gd name="connsiteY3" fmla="*/ 461665 h 461665"/>
                <a:gd name="connsiteX4" fmla="*/ 462588 w 963726"/>
                <a:gd name="connsiteY4" fmla="*/ 461665 h 461665"/>
                <a:gd name="connsiteX5" fmla="*/ 0 w 963726"/>
                <a:gd name="connsiteY5" fmla="*/ 461665 h 461665"/>
                <a:gd name="connsiteX6" fmla="*/ 0 w 963726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3726" h="461665" fill="none" extrusionOk="0">
                  <a:moveTo>
                    <a:pt x="0" y="0"/>
                  </a:moveTo>
                  <a:cubicBezTo>
                    <a:pt x="192558" y="-7884"/>
                    <a:pt x="344796" y="11828"/>
                    <a:pt x="452951" y="0"/>
                  </a:cubicBezTo>
                  <a:cubicBezTo>
                    <a:pt x="561106" y="-11828"/>
                    <a:pt x="803005" y="4019"/>
                    <a:pt x="963726" y="0"/>
                  </a:cubicBezTo>
                  <a:cubicBezTo>
                    <a:pt x="945570" y="142233"/>
                    <a:pt x="957981" y="316963"/>
                    <a:pt x="963726" y="461665"/>
                  </a:cubicBezTo>
                  <a:cubicBezTo>
                    <a:pt x="814840" y="445211"/>
                    <a:pt x="638538" y="486380"/>
                    <a:pt x="462588" y="461665"/>
                  </a:cubicBezTo>
                  <a:cubicBezTo>
                    <a:pt x="286638" y="436950"/>
                    <a:pt x="188188" y="469111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63726" h="461665" stroke="0" extrusionOk="0">
                  <a:moveTo>
                    <a:pt x="0" y="0"/>
                  </a:moveTo>
                  <a:cubicBezTo>
                    <a:pt x="142521" y="13784"/>
                    <a:pt x="266834" y="-3208"/>
                    <a:pt x="462588" y="0"/>
                  </a:cubicBezTo>
                  <a:cubicBezTo>
                    <a:pt x="658342" y="3208"/>
                    <a:pt x="784534" y="-16729"/>
                    <a:pt x="963726" y="0"/>
                  </a:cubicBezTo>
                  <a:cubicBezTo>
                    <a:pt x="968089" y="188001"/>
                    <a:pt x="945211" y="365984"/>
                    <a:pt x="963726" y="461665"/>
                  </a:cubicBezTo>
                  <a:cubicBezTo>
                    <a:pt x="790480" y="446060"/>
                    <a:pt x="683764" y="448568"/>
                    <a:pt x="501138" y="461665"/>
                  </a:cubicBezTo>
                  <a:cubicBezTo>
                    <a:pt x="318512" y="474762"/>
                    <a:pt x="232052" y="456226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الأهداف</a:t>
              </a:r>
              <a:endPara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0" name="Rectangle 12">
              <a:extLst>
                <a:ext uri="{FF2B5EF4-FFF2-40B4-BE49-F238E27FC236}">
                  <a16:creationId xmlns:a16="http://schemas.microsoft.com/office/drawing/2014/main" id="{7BF54F4F-D571-42F0-B1E6-3DA7851519BD}"/>
                </a:ext>
              </a:extLst>
            </p:cNvPr>
            <p:cNvSpPr/>
            <p:nvPr/>
          </p:nvSpPr>
          <p:spPr>
            <a:xfrm>
              <a:off x="10941884" y="5287838"/>
              <a:ext cx="954108" cy="461665"/>
            </a:xfrm>
            <a:custGeom>
              <a:avLst/>
              <a:gdLst>
                <a:gd name="connsiteX0" fmla="*/ 0 w 954108"/>
                <a:gd name="connsiteY0" fmla="*/ 0 h 461665"/>
                <a:gd name="connsiteX1" fmla="*/ 448431 w 954108"/>
                <a:gd name="connsiteY1" fmla="*/ 0 h 461665"/>
                <a:gd name="connsiteX2" fmla="*/ 954108 w 954108"/>
                <a:gd name="connsiteY2" fmla="*/ 0 h 461665"/>
                <a:gd name="connsiteX3" fmla="*/ 954108 w 954108"/>
                <a:gd name="connsiteY3" fmla="*/ 461665 h 461665"/>
                <a:gd name="connsiteX4" fmla="*/ 457972 w 954108"/>
                <a:gd name="connsiteY4" fmla="*/ 461665 h 461665"/>
                <a:gd name="connsiteX5" fmla="*/ 0 w 954108"/>
                <a:gd name="connsiteY5" fmla="*/ 461665 h 461665"/>
                <a:gd name="connsiteX6" fmla="*/ 0 w 954108"/>
                <a:gd name="connsiteY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108" h="461665" fill="none" extrusionOk="0">
                  <a:moveTo>
                    <a:pt x="0" y="0"/>
                  </a:moveTo>
                  <a:cubicBezTo>
                    <a:pt x="101038" y="6759"/>
                    <a:pt x="316131" y="17410"/>
                    <a:pt x="448431" y="0"/>
                  </a:cubicBezTo>
                  <a:cubicBezTo>
                    <a:pt x="580731" y="-17410"/>
                    <a:pt x="798520" y="-732"/>
                    <a:pt x="954108" y="0"/>
                  </a:cubicBezTo>
                  <a:cubicBezTo>
                    <a:pt x="935952" y="142233"/>
                    <a:pt x="948363" y="316963"/>
                    <a:pt x="954108" y="461665"/>
                  </a:cubicBezTo>
                  <a:cubicBezTo>
                    <a:pt x="741187" y="443780"/>
                    <a:pt x="674374" y="472599"/>
                    <a:pt x="457972" y="461665"/>
                  </a:cubicBezTo>
                  <a:cubicBezTo>
                    <a:pt x="241570" y="450731"/>
                    <a:pt x="220443" y="441095"/>
                    <a:pt x="0" y="461665"/>
                  </a:cubicBezTo>
                  <a:cubicBezTo>
                    <a:pt x="13792" y="334057"/>
                    <a:pt x="15570" y="168992"/>
                    <a:pt x="0" y="0"/>
                  </a:cubicBezTo>
                  <a:close/>
                </a:path>
                <a:path w="954108" h="461665" stroke="0" extrusionOk="0">
                  <a:moveTo>
                    <a:pt x="0" y="0"/>
                  </a:moveTo>
                  <a:cubicBezTo>
                    <a:pt x="218061" y="16801"/>
                    <a:pt x="302967" y="-13000"/>
                    <a:pt x="457972" y="0"/>
                  </a:cubicBezTo>
                  <a:cubicBezTo>
                    <a:pt x="612977" y="13000"/>
                    <a:pt x="834578" y="5810"/>
                    <a:pt x="954108" y="0"/>
                  </a:cubicBezTo>
                  <a:cubicBezTo>
                    <a:pt x="958471" y="188001"/>
                    <a:pt x="935593" y="365984"/>
                    <a:pt x="954108" y="461665"/>
                  </a:cubicBezTo>
                  <a:cubicBezTo>
                    <a:pt x="787965" y="449801"/>
                    <a:pt x="618794" y="461340"/>
                    <a:pt x="496136" y="461665"/>
                  </a:cubicBezTo>
                  <a:cubicBezTo>
                    <a:pt x="373478" y="461990"/>
                    <a:pt x="226118" y="465140"/>
                    <a:pt x="0" y="461665"/>
                  </a:cubicBezTo>
                  <a:cubicBezTo>
                    <a:pt x="21841" y="303063"/>
                    <a:pt x="353" y="136892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العنوان </a:t>
              </a:r>
              <a:endPara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" name="Rectangle 9">
              <a:extLst>
                <a:ext uri="{FF2B5EF4-FFF2-40B4-BE49-F238E27FC236}">
                  <a16:creationId xmlns:a16="http://schemas.microsoft.com/office/drawing/2014/main" id="{3E61A808-B868-4E13-BD2E-06F9CDBE9AC3}"/>
                </a:ext>
              </a:extLst>
            </p:cNvPr>
            <p:cNvSpPr/>
            <p:nvPr/>
          </p:nvSpPr>
          <p:spPr>
            <a:xfrm>
              <a:off x="8144495" y="5341502"/>
              <a:ext cx="273664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الموارد الطبيعية في بلادي</a:t>
              </a:r>
            </a:p>
          </p:txBody>
        </p:sp>
        <p:sp>
          <p:nvSpPr>
            <p:cNvPr id="57" name="مربع نص 13">
              <a:extLst>
                <a:ext uri="{FF2B5EF4-FFF2-40B4-BE49-F238E27FC236}">
                  <a16:creationId xmlns:a16="http://schemas.microsoft.com/office/drawing/2014/main" id="{609DFED4-21F1-4D73-B630-187E42A0F29E}"/>
                </a:ext>
              </a:extLst>
            </p:cNvPr>
            <p:cNvSpPr txBox="1"/>
            <p:nvPr/>
          </p:nvSpPr>
          <p:spPr>
            <a:xfrm>
              <a:off x="3750980" y="5848797"/>
              <a:ext cx="7190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r"/>
              <a:r>
                <a:rPr lang="ar-AE" b="1" dirty="0"/>
                <a:t>1- يقرأ المتعلم الدرس قراءة جهرية صحيحة</a:t>
              </a:r>
            </a:p>
            <a:p>
              <a:pPr algn="r"/>
              <a:r>
                <a:rPr lang="ar-AE" b="1" dirty="0"/>
                <a:t>2- يحدد الموارد الطبيعية في دولة الامارات واستخداماتها </a:t>
              </a:r>
            </a:p>
            <a:p>
              <a:endParaRPr lang="ar-A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333534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D1F074-D6AE-4124-ACA4-828B6DA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7BE46-1D6A-4BA2-80CB-79304D0F6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0" y="524004"/>
            <a:ext cx="2962913" cy="5809992"/>
          </a:xfrm>
          <a:prstGeom prst="rect">
            <a:avLst/>
          </a:prstGeom>
        </p:spPr>
      </p:pic>
      <p:sp>
        <p:nvSpPr>
          <p:cNvPr id="4" name="مستطيل">
            <a:extLst>
              <a:ext uri="{FF2B5EF4-FFF2-40B4-BE49-F238E27FC236}">
                <a16:creationId xmlns:a16="http://schemas.microsoft.com/office/drawing/2014/main" id="{1E797FD4-A1F2-41A4-AF04-4826427F5F4B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D53A1-9FE3-4B94-9045-1EADAE932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687" y="1058149"/>
            <a:ext cx="7739268" cy="3842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5E3C3A-9532-4EFA-8CF3-AE73C4C3A3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94" t="75309" r="38104" b="11904"/>
          <a:stretch/>
        </p:blipFill>
        <p:spPr>
          <a:xfrm>
            <a:off x="3710610" y="5398523"/>
            <a:ext cx="4539922" cy="8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0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240E5B-3270-4A97-BE75-606F3CD96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485C04-5AE4-445D-8FCF-7AA4F938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0" t="20187" r="11249" b="5433"/>
          <a:stretch/>
        </p:blipFill>
        <p:spPr>
          <a:xfrm>
            <a:off x="346361" y="415640"/>
            <a:ext cx="11540836" cy="61929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EA2C33D-6F36-4954-9E7D-DBA9B649CA1A}"/>
              </a:ext>
            </a:extLst>
          </p:cNvPr>
          <p:cNvSpPr txBox="1"/>
          <p:nvPr/>
        </p:nvSpPr>
        <p:spPr>
          <a:xfrm>
            <a:off x="0" y="-24329"/>
            <a:ext cx="138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highlight>
                  <a:srgbClr val="FFFF00"/>
                </a:highlight>
              </a:rPr>
              <a:t>131</a:t>
            </a:r>
            <a:endParaRPr lang="en-US" sz="3600" b="1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84D0F9E-79C4-4234-9F49-0D2B384E61A3}"/>
                  </a:ext>
                </a:extLst>
              </p14:cNvPr>
              <p14:cNvContentPartPr/>
              <p14:nvPr/>
            </p14:nvContentPartPr>
            <p14:xfrm>
              <a:off x="6360240" y="2007480"/>
              <a:ext cx="4930920" cy="856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84D0F9E-79C4-4234-9F49-0D2B384E61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6600" y="1899480"/>
                <a:ext cx="503856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E0C3E4-AB67-40F7-8FBE-50A070D6E690}"/>
                  </a:ext>
                </a:extLst>
              </p14:cNvPr>
              <p14:cNvContentPartPr/>
              <p14:nvPr/>
            </p14:nvContentPartPr>
            <p14:xfrm>
              <a:off x="10418880" y="2521200"/>
              <a:ext cx="90000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E0C3E4-AB67-40F7-8FBE-50A070D6E6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65240" y="2413200"/>
                <a:ext cx="1007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C21B4F6-5689-4093-BE7B-E4D5DEE5343B}"/>
                  </a:ext>
                </a:extLst>
              </p14:cNvPr>
              <p14:cNvContentPartPr/>
              <p14:nvPr/>
            </p14:nvContentPartPr>
            <p14:xfrm>
              <a:off x="10404480" y="252120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C21B4F6-5689-4093-BE7B-E4D5DEE534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50480" y="24132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94FEEEF-B367-4FFD-8642-83AE143BF032}"/>
                  </a:ext>
                </a:extLst>
              </p14:cNvPr>
              <p14:cNvContentPartPr/>
              <p14:nvPr/>
            </p14:nvContentPartPr>
            <p14:xfrm>
              <a:off x="8343840" y="2630640"/>
              <a:ext cx="1506960" cy="291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94FEEEF-B367-4FFD-8642-83AE143BF0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89840" y="2523000"/>
                <a:ext cx="16146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CBD9F44-8142-4BD0-A297-51998BDDEB4C}"/>
                  </a:ext>
                </a:extLst>
              </p14:cNvPr>
              <p14:cNvContentPartPr/>
              <p14:nvPr/>
            </p14:nvContentPartPr>
            <p14:xfrm>
              <a:off x="6845160" y="2645760"/>
              <a:ext cx="9136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CBD9F44-8142-4BD0-A297-51998BDDEB4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1160" y="2538120"/>
                <a:ext cx="1021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5054F7-08D6-4EE8-822D-34C95EC7D578}"/>
                  </a:ext>
                </a:extLst>
              </p14:cNvPr>
              <p14:cNvContentPartPr/>
              <p14:nvPr/>
            </p14:nvContentPartPr>
            <p14:xfrm>
              <a:off x="8923440" y="3559440"/>
              <a:ext cx="2367720" cy="97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5054F7-08D6-4EE8-822D-34C95EC7D57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69800" y="3451440"/>
                <a:ext cx="24753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1998C4E-8E1F-4169-8F42-9AFC8A3F50E6}"/>
                  </a:ext>
                </a:extLst>
              </p14:cNvPr>
              <p14:cNvContentPartPr/>
              <p14:nvPr/>
            </p14:nvContentPartPr>
            <p14:xfrm>
              <a:off x="6237120" y="3089280"/>
              <a:ext cx="246600" cy="14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1998C4E-8E1F-4169-8F42-9AFC8A3F50E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183120" y="2981640"/>
                <a:ext cx="3542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2E49CAC-59D8-4DEB-90A4-13CACD02F578}"/>
                  </a:ext>
                </a:extLst>
              </p14:cNvPr>
              <p14:cNvContentPartPr/>
              <p14:nvPr/>
            </p14:nvContentPartPr>
            <p14:xfrm>
              <a:off x="9435360" y="4072440"/>
              <a:ext cx="1758960" cy="97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2E49CAC-59D8-4DEB-90A4-13CACD02F57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81720" y="3964440"/>
                <a:ext cx="18666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4BD70CE-463B-4B49-A0DF-3310F946B9BC}"/>
                  </a:ext>
                </a:extLst>
              </p14:cNvPr>
              <p14:cNvContentPartPr/>
              <p14:nvPr/>
            </p14:nvContentPartPr>
            <p14:xfrm>
              <a:off x="6137760" y="3643320"/>
              <a:ext cx="2313360" cy="1396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4BD70CE-463B-4B49-A0DF-3310F946B9B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83760" y="3535680"/>
                <a:ext cx="242100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8A8B86B-2814-4D39-854D-D4FE9EBC8A88}"/>
                  </a:ext>
                </a:extLst>
              </p14:cNvPr>
              <p14:cNvContentPartPr/>
              <p14:nvPr/>
            </p14:nvContentPartPr>
            <p14:xfrm>
              <a:off x="7978800" y="4710000"/>
              <a:ext cx="3285360" cy="705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8A8B86B-2814-4D39-854D-D4FE9EBC8A8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24800" y="4602000"/>
                <a:ext cx="33930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396BD67-E3BA-4799-AE40-146019521148}"/>
                  </a:ext>
                </a:extLst>
              </p14:cNvPr>
              <p14:cNvContentPartPr/>
              <p14:nvPr/>
            </p14:nvContentPartPr>
            <p14:xfrm>
              <a:off x="6359160" y="5208960"/>
              <a:ext cx="1856880" cy="288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396BD67-E3BA-4799-AE40-14601952114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05160" y="5101320"/>
                <a:ext cx="196452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6D55790B-1493-498B-A6E4-7DED1CCF0EF2}"/>
                  </a:ext>
                </a:extLst>
              </p14:cNvPr>
              <p14:cNvContentPartPr/>
              <p14:nvPr/>
            </p14:nvContentPartPr>
            <p14:xfrm>
              <a:off x="6345120" y="523668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6D55790B-1493-498B-A6E4-7DED1CCF0E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91120" y="512904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B043A6F-17FD-4BCD-89B1-89C37F587E32}"/>
                  </a:ext>
                </a:extLst>
              </p14:cNvPr>
              <p14:cNvContentPartPr/>
              <p14:nvPr/>
            </p14:nvContentPartPr>
            <p14:xfrm>
              <a:off x="8008680" y="5734200"/>
              <a:ext cx="3296520" cy="15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B043A6F-17FD-4BCD-89B1-89C37F587E3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955040" y="5626560"/>
                <a:ext cx="340416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7EEAF54-3E7E-4FAA-8D8C-35A21D1C347B}"/>
                  </a:ext>
                </a:extLst>
              </p14:cNvPr>
              <p14:cNvContentPartPr/>
              <p14:nvPr/>
            </p14:nvContentPartPr>
            <p14:xfrm>
              <a:off x="8604120" y="5208960"/>
              <a:ext cx="1731600" cy="70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7EEAF54-3E7E-4FAA-8D8C-35A21D1C347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50120" y="5101320"/>
                <a:ext cx="183924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214D52F-E844-4222-98CC-269A67978A0A}"/>
                  </a:ext>
                </a:extLst>
              </p14:cNvPr>
              <p14:cNvContentPartPr/>
              <p14:nvPr/>
            </p14:nvContentPartPr>
            <p14:xfrm>
              <a:off x="8051880" y="6261960"/>
              <a:ext cx="3184200" cy="139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214D52F-E844-4222-98CC-269A67978A0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998240" y="6154320"/>
                <a:ext cx="329184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AE01445-0155-4AF2-94EB-5B3164541274}"/>
                  </a:ext>
                </a:extLst>
              </p14:cNvPr>
              <p14:cNvContentPartPr/>
              <p14:nvPr/>
            </p14:nvContentPartPr>
            <p14:xfrm>
              <a:off x="5181600" y="6246840"/>
              <a:ext cx="2258280" cy="54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AE01445-0155-4AF2-94EB-5B316454127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27960" y="6139200"/>
                <a:ext cx="23659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3EEA9E5-93C7-462D-AB12-78BBD82770B3}"/>
                  </a:ext>
                </a:extLst>
              </p14:cNvPr>
              <p14:cNvContentPartPr/>
              <p14:nvPr/>
            </p14:nvContentPartPr>
            <p14:xfrm>
              <a:off x="2149680" y="6041640"/>
              <a:ext cx="2643840" cy="2631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3EEA9E5-93C7-462D-AB12-78BBD82770B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095680" y="5933640"/>
                <a:ext cx="275148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681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7CC8C-91A0-45AE-B3AF-AAD86742B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360"/>
          <a:stretch/>
        </p:blipFill>
        <p:spPr>
          <a:xfrm>
            <a:off x="132519" y="11772"/>
            <a:ext cx="12036219" cy="6770373"/>
          </a:xfrm>
          <a:prstGeom prst="rect">
            <a:avLst/>
          </a:prstGeom>
        </p:spPr>
      </p:pic>
      <p:pic>
        <p:nvPicPr>
          <p:cNvPr id="5" name="السلام الوطني .......">
            <a:hlinkClick r:id="" action="ppaction://media"/>
            <a:extLst>
              <a:ext uri="{FF2B5EF4-FFF2-40B4-BE49-F238E27FC236}">
                <a16:creationId xmlns:a16="http://schemas.microsoft.com/office/drawing/2014/main" id="{35E1AE46-7987-442A-A7DA-360372D50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947" y="1223928"/>
            <a:ext cx="9528313" cy="5287829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5E84C-BA2E-4739-BC89-6BBCEE60D214}"/>
              </a:ext>
            </a:extLst>
          </p:cNvPr>
          <p:cNvSpPr txBox="1"/>
          <p:nvPr/>
        </p:nvSpPr>
        <p:spPr>
          <a:xfrm>
            <a:off x="8945220" y="212359"/>
            <a:ext cx="3114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highlight>
                  <a:srgbClr val="00FFFF"/>
                </a:highlight>
              </a:rPr>
              <a:t>السلام الوطني </a:t>
            </a:r>
            <a:endParaRPr lang="en-US" sz="28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19131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F595AA-C465-41AF-9EE5-840524014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sp>
        <p:nvSpPr>
          <p:cNvPr id="8" name="مستطيل">
            <a:extLst>
              <a:ext uri="{FF2B5EF4-FFF2-40B4-BE49-F238E27FC236}">
                <a16:creationId xmlns:a16="http://schemas.microsoft.com/office/drawing/2014/main" id="{1B1FD101-F07F-4EFA-9552-FDA6559BB4FC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2DFEF6ED-8EFF-48BE-AC18-CB51E95F4B9F}"/>
              </a:ext>
            </a:extLst>
          </p:cNvPr>
          <p:cNvSpPr txBox="1"/>
          <p:nvPr/>
        </p:nvSpPr>
        <p:spPr>
          <a:xfrm>
            <a:off x="4539818" y="5096561"/>
            <a:ext cx="63667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الأولى</a:t>
            </a:r>
          </a:p>
        </p:txBody>
      </p:sp>
      <p:pic>
        <p:nvPicPr>
          <p:cNvPr id="11" name="صورة 2">
            <a:extLst>
              <a:ext uri="{FF2B5EF4-FFF2-40B4-BE49-F238E27FC236}">
                <a16:creationId xmlns:a16="http://schemas.microsoft.com/office/drawing/2014/main" id="{D373B0D7-39F1-4505-AB04-DB9148F20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10" t="33506" r="10912" b="33685"/>
          <a:stretch/>
        </p:blipFill>
        <p:spPr>
          <a:xfrm>
            <a:off x="3043880" y="1755982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51CE4C-476A-4A8B-932B-64F95EDE3D57}"/>
              </a:ext>
            </a:extLst>
          </p:cNvPr>
          <p:cNvSpPr txBox="1"/>
          <p:nvPr/>
        </p:nvSpPr>
        <p:spPr>
          <a:xfrm>
            <a:off x="4810594" y="593450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3200" dirty="0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/>
                <a:cs typeface="Arial" panose="020B0604020202020204" pitchFamily="34" charset="0"/>
              </a:rPr>
              <a:t>المياه من الموارد الطبيعية</a:t>
            </a:r>
            <a:endParaRPr 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069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FF9E2A-B327-43E3-BEF6-326A195A4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9333546" y="-104311"/>
            <a:ext cx="2989753" cy="2569526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2047591" y="1699863"/>
            <a:ext cx="90038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ما هي المسطحات</a:t>
            </a:r>
            <a:r>
              <a:rPr kumimoji="0" lang="ar-A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المائية</a:t>
            </a:r>
            <a:r>
              <a:rPr kumimoji="0" lang="ar-AE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التي تطل عليها الدولة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28BC83-5B26-4B74-825D-502B1E1B7787}"/>
              </a:ext>
            </a:extLst>
          </p:cNvPr>
          <p:cNvSpPr txBox="1"/>
          <p:nvPr/>
        </p:nvSpPr>
        <p:spPr>
          <a:xfrm>
            <a:off x="107767" y="3291916"/>
            <a:ext cx="105728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</a:t>
            </a:r>
            <a:r>
              <a:rPr lang="ar-AE" sz="36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ماذا فعلت الامارات لتتغلب على مشكلة قلة المياه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              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957975" y="2418785"/>
            <a:ext cx="110419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ar-AE" sz="3600" b="1" dirty="0">
                <a:solidFill>
                  <a:prstClr val="white"/>
                </a:solidFill>
                <a:highlight>
                  <a:srgbClr val="000080"/>
                </a:highlight>
                <a:latin typeface="Calibri" panose="020F0502020204030204"/>
                <a:cs typeface="Arial" panose="020B0604020202020204" pitchFamily="34" charset="0"/>
              </a:rPr>
              <a:t>الخليج العربي من الغرب وبحر عمان من الشرق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8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301FE3-34B1-4042-8E2B-E892C5FB21BD}"/>
              </a:ext>
            </a:extLst>
          </p:cNvPr>
          <p:cNvSpPr txBox="1"/>
          <p:nvPr/>
        </p:nvSpPr>
        <p:spPr>
          <a:xfrm>
            <a:off x="957975" y="4025880"/>
            <a:ext cx="1081552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white"/>
                </a:solidFill>
                <a:highlight>
                  <a:srgbClr val="800000"/>
                </a:highlight>
                <a:latin typeface="Calibri" panose="020F0502020204030204"/>
                <a:cs typeface="Arial" panose="020B0604020202020204" pitchFamily="34" charset="0"/>
              </a:rPr>
              <a:t>قامت بتحلية مياه البحر وبنت السدود لتخزين مياه الامطار  وحفر الآبار لاستخراج المياه الجوفية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">
            <a:extLst>
              <a:ext uri="{FF2B5EF4-FFF2-40B4-BE49-F238E27FC236}">
                <a16:creationId xmlns:a16="http://schemas.microsoft.com/office/drawing/2014/main" id="{65846965-BBAB-4F75-AC2C-5F9E217292A4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13" name="مربع نص 16">
            <a:extLst>
              <a:ext uri="{FF2B5EF4-FFF2-40B4-BE49-F238E27FC236}">
                <a16:creationId xmlns:a16="http://schemas.microsoft.com/office/drawing/2014/main" id="{4524514C-CA78-4C10-B4C4-25BDD054D5A9}"/>
              </a:ext>
            </a:extLst>
          </p:cNvPr>
          <p:cNvSpPr txBox="1"/>
          <p:nvPr/>
        </p:nvSpPr>
        <p:spPr>
          <a:xfrm>
            <a:off x="418504" y="5398653"/>
            <a:ext cx="105728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cs typeface="Arial" panose="020B0604020202020204" pitchFamily="34" charset="0"/>
              </a:rPr>
              <a:t>3- </a:t>
            </a:r>
            <a:r>
              <a:rPr lang="ar-AE" sz="3600" b="1" dirty="0">
                <a:solidFill>
                  <a:prstClr val="black"/>
                </a:solidFill>
                <a:highlight>
                  <a:srgbClr val="00FF00"/>
                </a:highlight>
                <a:latin typeface="Calibri" panose="020F0502020204030204"/>
                <a:cs typeface="Arial" panose="020B0604020202020204" pitchFamily="34" charset="0"/>
              </a:rPr>
              <a:t>عدد بعض السدود الموجودة بالإمارات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cs typeface="Arial" panose="020B0604020202020204" pitchFamily="34" charset="0"/>
              </a:rPr>
              <a:t>؟               </a:t>
            </a:r>
          </a:p>
        </p:txBody>
      </p:sp>
      <p:sp>
        <p:nvSpPr>
          <p:cNvPr id="15" name="مربع نص 16">
            <a:extLst>
              <a:ext uri="{FF2B5EF4-FFF2-40B4-BE49-F238E27FC236}">
                <a16:creationId xmlns:a16="http://schemas.microsoft.com/office/drawing/2014/main" id="{DD86422B-ABFC-458E-8153-4C689D54AF93}"/>
              </a:ext>
            </a:extLst>
          </p:cNvPr>
          <p:cNvSpPr txBox="1"/>
          <p:nvPr/>
        </p:nvSpPr>
        <p:spPr>
          <a:xfrm>
            <a:off x="809590" y="6033725"/>
            <a:ext cx="105728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ar-AE" sz="36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سد وادي حام بالفجيرة سد </a:t>
            </a:r>
            <a:r>
              <a:rPr lang="ar-AE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الشويب</a:t>
            </a:r>
            <a:r>
              <a:rPr lang="ar-AE" sz="36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 في العين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04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  <p:bldP spid="18" grpId="0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F595AA-C465-41AF-9EE5-840524014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sp>
        <p:nvSpPr>
          <p:cNvPr id="8" name="مستطيل">
            <a:extLst>
              <a:ext uri="{FF2B5EF4-FFF2-40B4-BE49-F238E27FC236}">
                <a16:creationId xmlns:a16="http://schemas.microsoft.com/office/drawing/2014/main" id="{1B1FD101-F07F-4EFA-9552-FDA6559BB4FC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E0700F-429C-47F5-9D80-BF6C90556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2" t="19696" r="11305" b="6258"/>
          <a:stretch/>
        </p:blipFill>
        <p:spPr>
          <a:xfrm>
            <a:off x="490329" y="506896"/>
            <a:ext cx="11211339" cy="58442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896BE3-D9D7-464B-A981-99C2EE886612}"/>
                  </a:ext>
                </a:extLst>
              </p14:cNvPr>
              <p14:cNvContentPartPr/>
              <p14:nvPr/>
            </p14:nvContentPartPr>
            <p14:xfrm>
              <a:off x="6521327" y="1868426"/>
              <a:ext cx="4570920" cy="119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896BE3-D9D7-464B-A981-99C2EE8866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7687" y="1760426"/>
                <a:ext cx="467856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0EEE451-3887-4A0D-9A75-0D31363E349F}"/>
                  </a:ext>
                </a:extLst>
              </p14:cNvPr>
              <p14:cNvContentPartPr/>
              <p14:nvPr/>
            </p14:nvContentPartPr>
            <p14:xfrm>
              <a:off x="9462527" y="2331746"/>
              <a:ext cx="1589400" cy="54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0EEE451-3887-4A0D-9A75-0D31363E34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08527" y="2223746"/>
                <a:ext cx="169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611D495-AB68-4A69-9B11-58BF2F05DEED}"/>
                  </a:ext>
                </a:extLst>
              </p14:cNvPr>
              <p14:cNvContentPartPr/>
              <p14:nvPr/>
            </p14:nvContentPartPr>
            <p14:xfrm>
              <a:off x="10509407" y="2809106"/>
              <a:ext cx="6357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611D495-AB68-4A69-9B11-58BF2F05DEE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55767" y="2701106"/>
                <a:ext cx="743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0B3E603-E1E4-490A-B2BF-1EFA58A3F581}"/>
                  </a:ext>
                </a:extLst>
              </p14:cNvPr>
              <p14:cNvContentPartPr/>
              <p14:nvPr/>
            </p14:nvContentPartPr>
            <p14:xfrm>
              <a:off x="7926047" y="2398346"/>
              <a:ext cx="1098360" cy="13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0B3E603-E1E4-490A-B2BF-1EFA58A3F5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72407" y="2290346"/>
                <a:ext cx="12060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C1ECF3B-F22C-414A-90E9-8782228ED373}"/>
                  </a:ext>
                </a:extLst>
              </p14:cNvPr>
              <p14:cNvContentPartPr/>
              <p14:nvPr/>
            </p14:nvContentPartPr>
            <p14:xfrm>
              <a:off x="6454727" y="3337946"/>
              <a:ext cx="3696120" cy="135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C1ECF3B-F22C-414A-90E9-8782228ED37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01087" y="3229946"/>
                <a:ext cx="380376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8C5B3B3-B28B-4C50-BD52-8F86290F37C0}"/>
                  </a:ext>
                </a:extLst>
              </p14:cNvPr>
              <p14:cNvContentPartPr/>
              <p14:nvPr/>
            </p14:nvContentPartPr>
            <p14:xfrm>
              <a:off x="10837007" y="3895946"/>
              <a:ext cx="3477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8C5B3B3-B28B-4C50-BD52-8F86290F37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83367" y="3787946"/>
                <a:ext cx="455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BF127FF-6CFD-4F75-BD0E-A43470730660}"/>
                  </a:ext>
                </a:extLst>
              </p14:cNvPr>
              <p14:cNvContentPartPr/>
              <p14:nvPr/>
            </p14:nvContentPartPr>
            <p14:xfrm>
              <a:off x="6467687" y="3935546"/>
              <a:ext cx="2729160" cy="28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BF127FF-6CFD-4F75-BD0E-A4347073066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14047" y="3827546"/>
                <a:ext cx="283680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D0A3FF4-EE29-4702-BC00-E2E58F8B7B2F}"/>
                  </a:ext>
                </a:extLst>
              </p14:cNvPr>
              <p14:cNvContentPartPr/>
              <p14:nvPr/>
            </p14:nvContentPartPr>
            <p14:xfrm>
              <a:off x="10323647" y="4346306"/>
              <a:ext cx="900720" cy="39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D0A3FF4-EE29-4702-BC00-E2E58F8B7B2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69647" y="4238306"/>
                <a:ext cx="1008360" cy="25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6541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99E8C0-72EB-4889-AD34-FA6D52C1A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sp>
        <p:nvSpPr>
          <p:cNvPr id="8" name="مستطيل">
            <a:extLst>
              <a:ext uri="{FF2B5EF4-FFF2-40B4-BE49-F238E27FC236}">
                <a16:creationId xmlns:a16="http://schemas.microsoft.com/office/drawing/2014/main" id="{1B1FD101-F07F-4EFA-9552-FDA6559BB4FC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2DFEF6ED-8EFF-48BE-AC18-CB51E95F4B9F}"/>
              </a:ext>
            </a:extLst>
          </p:cNvPr>
          <p:cNvSpPr txBox="1"/>
          <p:nvPr/>
        </p:nvSpPr>
        <p:spPr>
          <a:xfrm>
            <a:off x="4035945" y="5067503"/>
            <a:ext cx="63667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الفكرة الرئيسية للفقرة الثانية</a:t>
            </a:r>
          </a:p>
        </p:txBody>
      </p:sp>
      <p:pic>
        <p:nvPicPr>
          <p:cNvPr id="11" name="صورة 2">
            <a:extLst>
              <a:ext uri="{FF2B5EF4-FFF2-40B4-BE49-F238E27FC236}">
                <a16:creationId xmlns:a16="http://schemas.microsoft.com/office/drawing/2014/main" id="{D373B0D7-39F1-4505-AB04-DB9148F20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10" t="33506" r="10912" b="33685"/>
          <a:stretch/>
        </p:blipFill>
        <p:spPr>
          <a:xfrm>
            <a:off x="2981760" y="1754290"/>
            <a:ext cx="6104238" cy="3200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43E374-240C-4ECE-9B3C-D6B06F6947DD}"/>
              </a:ext>
            </a:extLst>
          </p:cNvPr>
          <p:cNvSpPr txBox="1"/>
          <p:nvPr/>
        </p:nvSpPr>
        <p:spPr>
          <a:xfrm>
            <a:off x="3989921" y="57525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النفط مورد</a:t>
            </a:r>
            <a:r>
              <a:rPr kumimoji="0" lang="ar-AE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طبيعي       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046094-35B1-47E1-9FAF-A347BB81C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F7057-456E-4067-8284-E3A1FA4F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96" t="13207" b="44109"/>
          <a:stretch/>
        </p:blipFill>
        <p:spPr>
          <a:xfrm>
            <a:off x="9768851" y="131610"/>
            <a:ext cx="2315382" cy="1757263"/>
          </a:xfrm>
          <a:prstGeom prst="rect">
            <a:avLst/>
          </a:prstGeom>
        </p:spPr>
      </p:pic>
      <p:pic>
        <p:nvPicPr>
          <p:cNvPr id="14" name="Picture 2" descr="ÙØªÙØ¬Ø© Ø¨Ø­Ø« Ø§ÙØµÙØ± Ø¹Ù Ø¹ÙÙ Ø¯ÙÙØ© Ø§ÙØ§ÙØ§Ø±Ø§Øª">
            <a:extLst>
              <a:ext uri="{FF2B5EF4-FFF2-40B4-BE49-F238E27FC236}">
                <a16:creationId xmlns:a16="http://schemas.microsoft.com/office/drawing/2014/main" id="{BB97AB34-F3BB-4C4B-A74D-CD261BF000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73" y="16821"/>
            <a:ext cx="3072779" cy="187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9F06535-E487-4A8B-9A0A-C195E285DD71}"/>
              </a:ext>
            </a:extLst>
          </p:cNvPr>
          <p:cNvSpPr txBox="1"/>
          <p:nvPr/>
        </p:nvSpPr>
        <p:spPr>
          <a:xfrm>
            <a:off x="4811332" y="1913483"/>
            <a:ext cx="900389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ما هو النفط؟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28BC83-5B26-4B74-825D-502B1E1B7787}"/>
              </a:ext>
            </a:extLst>
          </p:cNvPr>
          <p:cNvSpPr txBox="1"/>
          <p:nvPr/>
        </p:nvSpPr>
        <p:spPr>
          <a:xfrm>
            <a:off x="2287648" y="4059879"/>
            <a:ext cx="118059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ما هي عملية التنقيب؟              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09BE9C9-9522-492D-B0EA-C22DEEF917A6}"/>
              </a:ext>
            </a:extLst>
          </p:cNvPr>
          <p:cNvSpPr txBox="1"/>
          <p:nvPr/>
        </p:nvSpPr>
        <p:spPr>
          <a:xfrm>
            <a:off x="2287648" y="197708"/>
            <a:ext cx="24219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المناقشة والحوار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9C4F85B-55F2-4347-9B4E-5398C498E7C4}"/>
              </a:ext>
            </a:extLst>
          </p:cNvPr>
          <p:cNvSpPr txBox="1"/>
          <p:nvPr/>
        </p:nvSpPr>
        <p:spPr>
          <a:xfrm>
            <a:off x="2058129" y="2768712"/>
            <a:ext cx="83257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prstClr val="white"/>
                </a:solidFill>
                <a:highlight>
                  <a:srgbClr val="000080"/>
                </a:highlight>
                <a:latin typeface="Calibri" panose="020F0502020204030204"/>
                <a:cs typeface="Arial" panose="020B0604020202020204" pitchFamily="34" charset="0"/>
              </a:rPr>
              <a:t>هو سائل أسود غليظ القوام يتكون في الطبقات الجوفية من الأرض 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0301FE3-34B1-4042-8E2B-E892C5FB21BD}"/>
              </a:ext>
            </a:extLst>
          </p:cNvPr>
          <p:cNvSpPr txBox="1"/>
          <p:nvPr/>
        </p:nvSpPr>
        <p:spPr>
          <a:xfrm>
            <a:off x="995888" y="4725338"/>
            <a:ext cx="107722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</a:t>
            </a:r>
            <a:r>
              <a:rPr kumimoji="0" lang="ar-AE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البحث في باطن الأرض وقاع البحر عن حقول النفط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">
            <a:extLst>
              <a:ext uri="{FF2B5EF4-FFF2-40B4-BE49-F238E27FC236}">
                <a16:creationId xmlns:a16="http://schemas.microsoft.com/office/drawing/2014/main" id="{65846965-BBAB-4F75-AC2C-5F9E217292A4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eeza Pro Regular"/>
            </a:endParaRPr>
          </a:p>
        </p:txBody>
      </p:sp>
      <p:sp>
        <p:nvSpPr>
          <p:cNvPr id="13" name="مربع نص 16">
            <a:extLst>
              <a:ext uri="{FF2B5EF4-FFF2-40B4-BE49-F238E27FC236}">
                <a16:creationId xmlns:a16="http://schemas.microsoft.com/office/drawing/2014/main" id="{244C8D6E-BCB5-494E-8712-5084B465FC5B}"/>
              </a:ext>
            </a:extLst>
          </p:cNvPr>
          <p:cNvSpPr txBox="1"/>
          <p:nvPr/>
        </p:nvSpPr>
        <p:spPr>
          <a:xfrm>
            <a:off x="-1141628" y="5304723"/>
            <a:ext cx="123377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ما هي حقول النفط ؟               </a:t>
            </a:r>
          </a:p>
        </p:txBody>
      </p:sp>
      <p:sp>
        <p:nvSpPr>
          <p:cNvPr id="15" name="مربع نص 16">
            <a:extLst>
              <a:ext uri="{FF2B5EF4-FFF2-40B4-BE49-F238E27FC236}">
                <a16:creationId xmlns:a16="http://schemas.microsoft.com/office/drawing/2014/main" id="{AC64C3DA-CF20-42F7-AEAD-84173CF2B76A}"/>
              </a:ext>
            </a:extLst>
          </p:cNvPr>
          <p:cNvSpPr txBox="1"/>
          <p:nvPr/>
        </p:nvSpPr>
        <p:spPr>
          <a:xfrm>
            <a:off x="2886998" y="5960728"/>
            <a:ext cx="1176614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008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</a:t>
            </a:r>
            <a:r>
              <a:rPr kumimoji="0" lang="ar-AE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80008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الأماكن التي تتجمع فيها آبار النفط 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80008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8" grpId="0"/>
      <p:bldP spid="18" grpId="0"/>
      <p:bldP spid="13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9DC195-EF8C-46FA-844E-873E4E2F8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4E53332-3F6D-48DD-A086-DA5B7EF69EB2}"/>
              </a:ext>
            </a:extLst>
          </p:cNvPr>
          <p:cNvSpPr/>
          <p:nvPr/>
        </p:nvSpPr>
        <p:spPr>
          <a:xfrm>
            <a:off x="7063409" y="309917"/>
            <a:ext cx="473024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ar-AE" sz="3600" b="1" dirty="0"/>
              <a:t>ربط بالعلوم  </a:t>
            </a:r>
            <a:endParaRPr lang="en-US" sz="36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A39874A-D04B-4C4F-B31F-09C978A3C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4" t="67185" r="42730" b="15667"/>
          <a:stretch/>
        </p:blipFill>
        <p:spPr>
          <a:xfrm>
            <a:off x="104274" y="5356644"/>
            <a:ext cx="920198" cy="1322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ستطيل">
            <a:extLst>
              <a:ext uri="{FF2B5EF4-FFF2-40B4-BE49-F238E27FC236}">
                <a16:creationId xmlns:a16="http://schemas.microsoft.com/office/drawing/2014/main" id="{BB2C69A8-7423-484B-8493-16D8EB2BF439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A3AA18F-A5E8-457E-AA91-AA7D3BF1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45" y="339354"/>
            <a:ext cx="1248642" cy="624321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C6CAE4C6-5FD1-4F5F-9F68-70B805498DE6}"/>
              </a:ext>
            </a:extLst>
          </p:cNvPr>
          <p:cNvSpPr txBox="1"/>
          <p:nvPr/>
        </p:nvSpPr>
        <p:spPr>
          <a:xfrm>
            <a:off x="1898767" y="3436366"/>
            <a:ext cx="8394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400" b="1" dirty="0">
                <a:solidFill>
                  <a:srgbClr val="000000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ما نوع مياه البحار والخلجان؟ </a:t>
            </a:r>
            <a:endParaRPr lang="en-US" sz="5400" b="1" dirty="0">
              <a:solidFill>
                <a:srgbClr val="000000"/>
              </a:solidFill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6" descr="Chain Links Connection · Free vector graphic on Pixabay">
            <a:extLst>
              <a:ext uri="{FF2B5EF4-FFF2-40B4-BE49-F238E27FC236}">
                <a16:creationId xmlns:a16="http://schemas.microsoft.com/office/drawing/2014/main" id="{49C5FFEF-BFDE-48D5-917B-CF9FD17A5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833177"/>
            <a:ext cx="2888974" cy="26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19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1B6C4CA-B24A-4E90-B641-8E512F028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8703"/>
            <a:ext cx="12192001" cy="6872732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C6CAE4C6-5FD1-4F5F-9F68-70B805498DE6}"/>
              </a:ext>
            </a:extLst>
          </p:cNvPr>
          <p:cNvSpPr txBox="1"/>
          <p:nvPr/>
        </p:nvSpPr>
        <p:spPr>
          <a:xfrm>
            <a:off x="2228732" y="2407883"/>
            <a:ext cx="8394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5400" b="1" dirty="0">
                <a:solidFill>
                  <a:srgbClr val="000000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ابحث عن بعض حقول النفط البحرية في دولة الامارات</a:t>
            </a:r>
            <a:endParaRPr lang="en-US" sz="5400" b="1" dirty="0">
              <a:solidFill>
                <a:srgbClr val="000000"/>
              </a:solidFill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كيفية البحث بالصور علي جوجل بهاتفك - اشرحلي دوت كوم">
            <a:extLst>
              <a:ext uri="{FF2B5EF4-FFF2-40B4-BE49-F238E27FC236}">
                <a16:creationId xmlns:a16="http://schemas.microsoft.com/office/drawing/2014/main" id="{8932471A-5BD6-49F1-9238-7A45874A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51" y="3694811"/>
            <a:ext cx="2204866" cy="1461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2A181EC8-957F-433A-8A0E-26EEA8AECAB0}"/>
              </a:ext>
            </a:extLst>
          </p:cNvPr>
          <p:cNvGrpSpPr/>
          <p:nvPr/>
        </p:nvGrpSpPr>
        <p:grpSpPr>
          <a:xfrm>
            <a:off x="125892" y="178993"/>
            <a:ext cx="2410349" cy="1965327"/>
            <a:chOff x="1278322" y="-68379"/>
            <a:chExt cx="3392062" cy="3145773"/>
          </a:xfrm>
        </p:grpSpPr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C2F7D4DD-C0BE-410F-A320-CA84C1223BD7}"/>
                </a:ext>
              </a:extLst>
            </p:cNvPr>
            <p:cNvSpPr txBox="1"/>
            <p:nvPr/>
          </p:nvSpPr>
          <p:spPr>
            <a:xfrm>
              <a:off x="1443653" y="2239909"/>
              <a:ext cx="3226731" cy="83748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28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شارك برفع </a:t>
              </a:r>
            </a:p>
          </p:txBody>
        </p:sp>
        <p:pic>
          <p:nvPicPr>
            <p:cNvPr id="16" name="Picture 2" descr="صورة مجانية لليد ، تنزيل مجاني قصاصة فنية ، قصاصة فنية مجانية - آخر">
              <a:extLst>
                <a:ext uri="{FF2B5EF4-FFF2-40B4-BE49-F238E27FC236}">
                  <a16:creationId xmlns:a16="http://schemas.microsoft.com/office/drawing/2014/main" id="{B9956429-32A8-4E9F-84B0-F319BC88B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322" y="-68379"/>
              <a:ext cx="2007604" cy="2466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">
            <a:extLst>
              <a:ext uri="{FF2B5EF4-FFF2-40B4-BE49-F238E27FC236}">
                <a16:creationId xmlns:a16="http://schemas.microsoft.com/office/drawing/2014/main" id="{E4ABC986-3C30-4057-9EDF-77FB923EFB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77" t="66068" r="44432" b="24230"/>
          <a:stretch/>
        </p:blipFill>
        <p:spPr>
          <a:xfrm>
            <a:off x="7277795" y="5858598"/>
            <a:ext cx="4614203" cy="760610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B0CE58A-CFF6-4068-BC6C-9DA8D993EE60}"/>
              </a:ext>
            </a:extLst>
          </p:cNvPr>
          <p:cNvSpPr txBox="1"/>
          <p:nvPr/>
        </p:nvSpPr>
        <p:spPr>
          <a:xfrm>
            <a:off x="9180783" y="4221803"/>
            <a:ext cx="15749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التعلم عن بعد</a:t>
            </a:r>
          </a:p>
        </p:txBody>
      </p:sp>
      <p:pic>
        <p:nvPicPr>
          <p:cNvPr id="19" name="Picture 4" descr="نتيجة بحث الصور عن down clipart gif">
            <a:extLst>
              <a:ext uri="{FF2B5EF4-FFF2-40B4-BE49-F238E27FC236}">
                <a16:creationId xmlns:a16="http://schemas.microsoft.com/office/drawing/2014/main" id="{B61AC8FB-B929-4615-AAFC-6D15EAC7A5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233" y="4743062"/>
            <a:ext cx="570073" cy="105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D20CC3E-3DB4-4B23-B5B9-1D8189FCCF9E}"/>
              </a:ext>
            </a:extLst>
          </p:cNvPr>
          <p:cNvSpPr txBox="1"/>
          <p:nvPr/>
        </p:nvSpPr>
        <p:spPr>
          <a:xfrm>
            <a:off x="266898" y="609363"/>
            <a:ext cx="12667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التعلم الواقعي</a:t>
            </a:r>
          </a:p>
        </p:txBody>
      </p:sp>
    </p:spTree>
    <p:extLst>
      <p:ext uri="{BB962C8B-B14F-4D97-AF65-F5344CB8AC3E}">
        <p14:creationId xmlns:p14="http://schemas.microsoft.com/office/powerpoint/2010/main" val="421067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54CB25-F9AB-471D-8579-C474C4FEF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0"/>
            <a:ext cx="12192001" cy="687273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A478D4F-770D-43B9-9367-75D7754F4F34}"/>
              </a:ext>
            </a:extLst>
          </p:cNvPr>
          <p:cNvSpPr txBox="1"/>
          <p:nvPr/>
        </p:nvSpPr>
        <p:spPr>
          <a:xfrm>
            <a:off x="9946357" y="5903893"/>
            <a:ext cx="243129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bg1"/>
                </a:solidFill>
                <a:highlight>
                  <a:srgbClr val="FF0000"/>
                </a:highlight>
              </a:rPr>
              <a:t>مهارات التفكير العليا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BE3BC82-F327-4BEB-BBA8-34ADDB76B4B9}"/>
              </a:ext>
            </a:extLst>
          </p:cNvPr>
          <p:cNvSpPr txBox="1"/>
          <p:nvPr/>
        </p:nvSpPr>
        <p:spPr>
          <a:xfrm>
            <a:off x="3962400" y="225224"/>
            <a:ext cx="4267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400" b="1" dirty="0">
                <a:highlight>
                  <a:srgbClr val="FF0000"/>
                </a:highlight>
              </a:rPr>
              <a:t>مهارات القرن 21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EB429EC-61CD-4C03-A3A6-F35CAAC764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7" t="66068" r="44432" b="24230"/>
          <a:stretch/>
        </p:blipFill>
        <p:spPr>
          <a:xfrm>
            <a:off x="5595838" y="5784278"/>
            <a:ext cx="3170868" cy="760610"/>
          </a:xfrm>
          <a:prstGeom prst="rect">
            <a:avLst/>
          </a:prstGeom>
        </p:spPr>
      </p:pic>
      <p:pic>
        <p:nvPicPr>
          <p:cNvPr id="10" name="Picture 4" descr="نتيجة بحث الصور عن down clipart gif">
            <a:extLst>
              <a:ext uri="{FF2B5EF4-FFF2-40B4-BE49-F238E27FC236}">
                <a16:creationId xmlns:a16="http://schemas.microsoft.com/office/drawing/2014/main" id="{F8ED81B7-F311-43A6-A44A-8D2A14698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87" y="5164671"/>
            <a:ext cx="310774" cy="57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B024055A-74FE-4A8A-9747-C37FB3A5781B}"/>
              </a:ext>
            </a:extLst>
          </p:cNvPr>
          <p:cNvGrpSpPr/>
          <p:nvPr/>
        </p:nvGrpSpPr>
        <p:grpSpPr>
          <a:xfrm>
            <a:off x="314179" y="299077"/>
            <a:ext cx="2238016" cy="2039066"/>
            <a:chOff x="1224820" y="-68379"/>
            <a:chExt cx="3190961" cy="2977648"/>
          </a:xfrm>
        </p:grpSpPr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2B750A5C-F90E-4FB5-8006-531597578B1A}"/>
                </a:ext>
              </a:extLst>
            </p:cNvPr>
            <p:cNvSpPr txBox="1"/>
            <p:nvPr/>
          </p:nvSpPr>
          <p:spPr>
            <a:xfrm>
              <a:off x="1224820" y="2145211"/>
              <a:ext cx="3190961" cy="7640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28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شارك برفع </a:t>
              </a:r>
            </a:p>
          </p:txBody>
        </p:sp>
        <p:pic>
          <p:nvPicPr>
            <p:cNvPr id="13" name="Picture 2" descr="صورة مجانية لليد ، تنزيل مجاني قصاصة فنية ، قصاصة فنية مجانية - آخر">
              <a:extLst>
                <a:ext uri="{FF2B5EF4-FFF2-40B4-BE49-F238E27FC236}">
                  <a16:creationId xmlns:a16="http://schemas.microsoft.com/office/drawing/2014/main" id="{15F7E15C-AF3B-4949-89BF-0B6FB797B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322" y="-68379"/>
              <a:ext cx="2007604" cy="2466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88E1417-870A-4DAF-ADC7-8B7D9B2CB3ED}"/>
              </a:ext>
            </a:extLst>
          </p:cNvPr>
          <p:cNvSpPr txBox="1"/>
          <p:nvPr/>
        </p:nvSpPr>
        <p:spPr>
          <a:xfrm>
            <a:off x="351704" y="854229"/>
            <a:ext cx="12667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التعلم الواقعي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D59303A-9F12-47AE-A3D7-A13829DBDBF4}"/>
              </a:ext>
            </a:extLst>
          </p:cNvPr>
          <p:cNvSpPr txBox="1"/>
          <p:nvPr/>
        </p:nvSpPr>
        <p:spPr>
          <a:xfrm>
            <a:off x="6146015" y="4725726"/>
            <a:ext cx="12667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التعلم عن بعد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8BBDF-AA9A-43C8-AD56-301E7B69E862}"/>
              </a:ext>
            </a:extLst>
          </p:cNvPr>
          <p:cNvSpPr txBox="1"/>
          <p:nvPr/>
        </p:nvSpPr>
        <p:spPr>
          <a:xfrm>
            <a:off x="1618445" y="1912785"/>
            <a:ext cx="975733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EG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ar-EG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</a:t>
            </a:r>
            <a:r>
              <a:rPr lang="ar-AE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algn="ctr" rtl="1"/>
            <a:r>
              <a:rPr lang="ar-AE" sz="4400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ماذا غيرت دولة الامارات سياستها في الاعتماد على النفط كمصدر اقتصادي للدولة ؟؟</a:t>
            </a:r>
            <a:endParaRPr lang="ar-EG" sz="4400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4">
            <a:extLst>
              <a:ext uri="{FF2B5EF4-FFF2-40B4-BE49-F238E27FC236}">
                <a16:creationId xmlns:a16="http://schemas.microsoft.com/office/drawing/2014/main" id="{DF1FDE98-9535-40BB-BFD3-3A7148AF1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497" y="3325326"/>
            <a:ext cx="2843808" cy="3313548"/>
          </a:xfrm>
          <a:prstGeom prst="rect">
            <a:avLst/>
          </a:prstGeom>
        </p:spPr>
      </p:pic>
      <p:pic>
        <p:nvPicPr>
          <p:cNvPr id="18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B842FE2-E6A6-49E4-8EDD-D034CAC4C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763" t="19683" r="24266" b="30223"/>
          <a:stretch/>
        </p:blipFill>
        <p:spPr>
          <a:xfrm rot="1513536">
            <a:off x="380630" y="3023302"/>
            <a:ext cx="1699443" cy="912278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CD02F30F-BCE0-4C5B-8910-93DCB7491C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06431" y="4423298"/>
            <a:ext cx="1453381" cy="137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65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8D1F074-D6AE-4124-ACA4-828B6DA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7366"/>
            <a:ext cx="12192001" cy="68727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2F9B7DF-6046-421A-A361-E4DF3F514842}"/>
              </a:ext>
            </a:extLst>
          </p:cNvPr>
          <p:cNvSpPr txBox="1"/>
          <p:nvPr/>
        </p:nvSpPr>
        <p:spPr>
          <a:xfrm>
            <a:off x="2887579" y="176100"/>
            <a:ext cx="34971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>
                <a:highlight>
                  <a:srgbClr val="FFFF00"/>
                </a:highlight>
              </a:rPr>
              <a:t>التعلم المتمايز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3935640-F884-41FC-98F0-09E825866B18}"/>
              </a:ext>
            </a:extLst>
          </p:cNvPr>
          <p:cNvSpPr txBox="1"/>
          <p:nvPr/>
        </p:nvSpPr>
        <p:spPr>
          <a:xfrm>
            <a:off x="6320591" y="2070537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00FF00"/>
                </a:highlight>
              </a:rPr>
              <a:t>المجموعة الخضراء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FDB555-4E7C-4187-B661-59921F5CD35F}"/>
              </a:ext>
            </a:extLst>
          </p:cNvPr>
          <p:cNvSpPr txBox="1"/>
          <p:nvPr/>
        </p:nvSpPr>
        <p:spPr>
          <a:xfrm>
            <a:off x="6645619" y="4323715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  <a:highlight>
                  <a:srgbClr val="FF0000"/>
                </a:highlight>
              </a:rPr>
              <a:t>المجموعة الحمراء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D09BBB5-6687-4EED-85FC-824CE493ADCC}"/>
              </a:ext>
            </a:extLst>
          </p:cNvPr>
          <p:cNvSpPr txBox="1"/>
          <p:nvPr/>
        </p:nvSpPr>
        <p:spPr>
          <a:xfrm>
            <a:off x="6384758" y="3190816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highlight>
                  <a:srgbClr val="FFFF00"/>
                </a:highlight>
              </a:rPr>
              <a:t>المجموعة الصفراء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C977D5-7F75-40D0-BCA7-1C5571D7A0C7}"/>
              </a:ext>
            </a:extLst>
          </p:cNvPr>
          <p:cNvSpPr txBox="1"/>
          <p:nvPr/>
        </p:nvSpPr>
        <p:spPr>
          <a:xfrm>
            <a:off x="1191645" y="2020726"/>
            <a:ext cx="5021179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ابحث عن بعض حقول النفط البرية في دولة الامارات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F1A6BB7-5350-497E-8DE1-2FF42B2FF91A}"/>
              </a:ext>
            </a:extLst>
          </p:cNvPr>
          <p:cNvSpPr txBox="1"/>
          <p:nvPr/>
        </p:nvSpPr>
        <p:spPr>
          <a:xfrm>
            <a:off x="1299412" y="3318644"/>
            <a:ext cx="5021179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accent4">
                    <a:lumMod val="75000"/>
                  </a:schemeClr>
                </a:solidFill>
              </a:rPr>
              <a:t>ارسم حقل للغاز الطبيعي في الصحراء </a:t>
            </a:r>
            <a:endParaRPr lang="ar-AE" sz="2800" b="1" dirty="0">
              <a:solidFill>
                <a:schemeClr val="tx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E5EDD9D-F239-440F-8DC7-79B1694EAB54}"/>
              </a:ext>
            </a:extLst>
          </p:cNvPr>
          <p:cNvSpPr txBox="1"/>
          <p:nvPr/>
        </p:nvSpPr>
        <p:spPr>
          <a:xfrm>
            <a:off x="866617" y="4135864"/>
            <a:ext cx="5671234" cy="95410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ضع علامة صح أو خطأ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تسقط الامطار في دولة الامارات طوال العام </a:t>
            </a:r>
          </a:p>
        </p:txBody>
      </p:sp>
      <p:sp>
        <p:nvSpPr>
          <p:cNvPr id="16" name="مستطيل">
            <a:extLst>
              <a:ext uri="{FF2B5EF4-FFF2-40B4-BE49-F238E27FC236}">
                <a16:creationId xmlns:a16="http://schemas.microsoft.com/office/drawing/2014/main" id="{E66D5E1F-FD5E-4C50-AEB2-63A8784F423D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  <p:pic>
        <p:nvPicPr>
          <p:cNvPr id="7170" name="Picture 2" descr="التعليم المتمايز - الاتجاهات الحديثة في طرق التدريس">
            <a:extLst>
              <a:ext uri="{FF2B5EF4-FFF2-40B4-BE49-F238E27FC236}">
                <a16:creationId xmlns:a16="http://schemas.microsoft.com/office/drawing/2014/main" id="{AC7F3244-84DC-48FC-A654-1BCCDF70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64" y="1547446"/>
            <a:ext cx="3125568" cy="48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1">
            <a:extLst>
              <a:ext uri="{FF2B5EF4-FFF2-40B4-BE49-F238E27FC236}">
                <a16:creationId xmlns:a16="http://schemas.microsoft.com/office/drawing/2014/main" id="{A2A00618-C85F-4CCA-BF61-C4A8DFD23036}"/>
              </a:ext>
            </a:extLst>
          </p:cNvPr>
          <p:cNvSpPr txBox="1"/>
          <p:nvPr/>
        </p:nvSpPr>
        <p:spPr>
          <a:xfrm>
            <a:off x="622852" y="5383971"/>
            <a:ext cx="5914999" cy="95410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800" b="1" dirty="0"/>
              <a:t>ضع خط أسفل الموارد الطبيعية المتجددة</a:t>
            </a: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الهواء  -  النفط   -  المياه   -  الشمس   -  الغاز</a:t>
            </a:r>
          </a:p>
        </p:txBody>
      </p:sp>
      <p:sp>
        <p:nvSpPr>
          <p:cNvPr id="15" name="مربع نص 6">
            <a:extLst>
              <a:ext uri="{FF2B5EF4-FFF2-40B4-BE49-F238E27FC236}">
                <a16:creationId xmlns:a16="http://schemas.microsoft.com/office/drawing/2014/main" id="{7FA2D4A4-8F3F-4F40-9E10-2D34EEFCBAFE}"/>
              </a:ext>
            </a:extLst>
          </p:cNvPr>
          <p:cNvSpPr txBox="1"/>
          <p:nvPr/>
        </p:nvSpPr>
        <p:spPr>
          <a:xfrm>
            <a:off x="6645619" y="5630191"/>
            <a:ext cx="434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400" b="1" dirty="0">
                <a:solidFill>
                  <a:schemeClr val="bg1"/>
                </a:solidFill>
                <a:highlight>
                  <a:srgbClr val="0000FF"/>
                </a:highlight>
              </a:rPr>
              <a:t>المجموعة الزرقاء</a:t>
            </a:r>
          </a:p>
        </p:txBody>
      </p:sp>
    </p:spTree>
    <p:extLst>
      <p:ext uri="{BB962C8B-B14F-4D97-AF65-F5344CB8AC3E}">
        <p14:creationId xmlns:p14="http://schemas.microsoft.com/office/powerpoint/2010/main" val="795982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D1F074-D6AE-4124-ACA4-828B6DA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7366"/>
            <a:ext cx="12192001" cy="68727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B5E2D80-646B-494C-89E7-DDC49E218B51}"/>
              </a:ext>
            </a:extLst>
          </p:cNvPr>
          <p:cNvSpPr txBox="1"/>
          <p:nvPr/>
        </p:nvSpPr>
        <p:spPr>
          <a:xfrm>
            <a:off x="8203833" y="85557"/>
            <a:ext cx="50122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highlight>
                  <a:srgbClr val="FFFF00"/>
                </a:highlight>
              </a:rPr>
              <a:t>نشاط ختامي</a:t>
            </a:r>
          </a:p>
        </p:txBody>
      </p:sp>
      <p:pic>
        <p:nvPicPr>
          <p:cNvPr id="29" name="Picture 38">
            <a:extLst>
              <a:ext uri="{FF2B5EF4-FFF2-40B4-BE49-F238E27FC236}">
                <a16:creationId xmlns:a16="http://schemas.microsoft.com/office/drawing/2014/main" id="{56361F0D-3E71-4DFD-BCE2-FF819FA3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84" r="5400" b="15692"/>
          <a:stretch/>
        </p:blipFill>
        <p:spPr>
          <a:xfrm>
            <a:off x="2584174" y="5772654"/>
            <a:ext cx="4764334" cy="793933"/>
          </a:xfrm>
          <a:prstGeom prst="rect">
            <a:avLst/>
          </a:prstGeom>
        </p:spPr>
      </p:pic>
      <p:pic>
        <p:nvPicPr>
          <p:cNvPr id="10" name="Picture 4" descr="نتيجة بحث الصور عن down clipart gif">
            <a:extLst>
              <a:ext uri="{FF2B5EF4-FFF2-40B4-BE49-F238E27FC236}">
                <a16:creationId xmlns:a16="http://schemas.microsoft.com/office/drawing/2014/main" id="{6A1E7C8E-0955-45C1-BD3C-F588DE901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59" y="4423596"/>
            <a:ext cx="399601" cy="1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3">
            <a:extLst>
              <a:ext uri="{FF2B5EF4-FFF2-40B4-BE49-F238E27FC236}">
                <a16:creationId xmlns:a16="http://schemas.microsoft.com/office/drawing/2014/main" id="{391DE47F-B81B-4CC5-BAB5-DDD6D4E1B54C}"/>
              </a:ext>
            </a:extLst>
          </p:cNvPr>
          <p:cNvSpPr txBox="1"/>
          <p:nvPr/>
        </p:nvSpPr>
        <p:spPr>
          <a:xfrm>
            <a:off x="2580521" y="1948209"/>
            <a:ext cx="735644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highlight>
                  <a:srgbClr val="FFFF00"/>
                </a:highlight>
              </a:rPr>
              <a:t>ضع كلمات التالية في جمل مفيدة  </a:t>
            </a:r>
          </a:p>
          <a:p>
            <a:pPr algn="ctr"/>
            <a:r>
              <a:rPr lang="ar-AE" sz="4800" b="1" dirty="0">
                <a:solidFill>
                  <a:schemeClr val="bg2"/>
                </a:solidFill>
                <a:highlight>
                  <a:srgbClr val="0000FF"/>
                </a:highlight>
              </a:rPr>
              <a:t>تنقيب</a:t>
            </a:r>
            <a:r>
              <a:rPr lang="ar-AE" sz="4800" b="1" dirty="0"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ar-AE" sz="4800" b="1" dirty="0">
                <a:solidFill>
                  <a:schemeClr val="bg2"/>
                </a:solidFill>
                <a:highlight>
                  <a:srgbClr val="FF0000"/>
                </a:highlight>
              </a:rPr>
              <a:t>حقول نفط </a:t>
            </a:r>
          </a:p>
          <a:p>
            <a:pPr algn="ctr"/>
            <a:endParaRPr lang="ar-AE" sz="4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7531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E124B-506D-43C6-8514-5A54EE861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360"/>
          <a:stretch/>
        </p:blipFill>
        <p:spPr>
          <a:xfrm>
            <a:off x="-1" y="-14732"/>
            <a:ext cx="12192001" cy="6770373"/>
          </a:xfrm>
          <a:prstGeom prst="rect">
            <a:avLst/>
          </a:prstGeom>
        </p:spPr>
      </p:pic>
      <p:sp>
        <p:nvSpPr>
          <p:cNvPr id="19" name="Google Shape;1704;p96"/>
          <p:cNvSpPr/>
          <p:nvPr/>
        </p:nvSpPr>
        <p:spPr>
          <a:xfrm>
            <a:off x="3988935" y="4964229"/>
            <a:ext cx="845966" cy="32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noAutofit/>
          </a:bodyPr>
          <a:lstStyle/>
          <a:p>
            <a:pPr algn="ctr"/>
            <a:endParaRPr sz="2250" b="1" dirty="0">
              <a:solidFill>
                <a:prstClr val="white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4098" name="Picture 2" descr="صور صباح الخير 2021 متحركة good morning cards ادعية صباحية جميلة صور للصباح  بطاقات - حسنا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939" y="779126"/>
            <a:ext cx="9158836" cy="49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2829">
            <a:off x="2270049" y="1662661"/>
            <a:ext cx="2846319" cy="3469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الخامس هـ - موقع الحساب-المعلمة محاسن قيس">
            <a:extLst>
              <a:ext uri="{FF2B5EF4-FFF2-40B4-BE49-F238E27FC236}">
                <a16:creationId xmlns:a16="http://schemas.microsoft.com/office/drawing/2014/main" id="{3B794F7E-E35B-4597-9305-E5DEB870A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1" y="490606"/>
            <a:ext cx="1368538" cy="129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113D75-283E-44ED-A65B-4AADC572FE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33335"/>
          <a:stretch/>
        </p:blipFill>
        <p:spPr>
          <a:xfrm>
            <a:off x="5446643" y="1550504"/>
            <a:ext cx="4412975" cy="396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animal, dark, wearing, table&#10;&#10;Description automatically generated">
            <a:extLst>
              <a:ext uri="{FF2B5EF4-FFF2-40B4-BE49-F238E27FC236}">
                <a16:creationId xmlns:a16="http://schemas.microsoft.com/office/drawing/2014/main" id="{1212D42F-3A3A-43BB-86DB-F36124CE7E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060" y="1840283"/>
            <a:ext cx="1395283" cy="158871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C4A1083-10C0-40C0-98FE-31266FFBDCA2}"/>
              </a:ext>
            </a:extLst>
          </p:cNvPr>
          <p:cNvSpPr txBox="1"/>
          <p:nvPr/>
        </p:nvSpPr>
        <p:spPr>
          <a:xfrm>
            <a:off x="6056413" y="74245"/>
            <a:ext cx="58972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highlight>
                  <a:srgbClr val="FFFF00"/>
                </a:highlight>
              </a:rPr>
              <a:t>دعاء الصباح </a:t>
            </a:r>
          </a:p>
        </p:txBody>
      </p:sp>
    </p:spTree>
    <p:extLst>
      <p:ext uri="{BB962C8B-B14F-4D97-AF65-F5344CB8AC3E}">
        <p14:creationId xmlns:p14="http://schemas.microsoft.com/office/powerpoint/2010/main" val="159371453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8D1F074-D6AE-4124-ACA4-828B6DA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7366"/>
            <a:ext cx="12192001" cy="68727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B5E2D80-646B-494C-89E7-DDC49E218B51}"/>
              </a:ext>
            </a:extLst>
          </p:cNvPr>
          <p:cNvSpPr txBox="1"/>
          <p:nvPr/>
        </p:nvSpPr>
        <p:spPr>
          <a:xfrm>
            <a:off x="3310597" y="835787"/>
            <a:ext cx="55708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highlight>
                  <a:srgbClr val="FFFF00"/>
                </a:highlight>
              </a:rPr>
              <a:t>بطاقة الخروج من الحصة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DFD6C4B-835E-4FC8-86C4-FBE1A5556B70}"/>
              </a:ext>
            </a:extLst>
          </p:cNvPr>
          <p:cNvSpPr txBox="1"/>
          <p:nvPr/>
        </p:nvSpPr>
        <p:spPr>
          <a:xfrm>
            <a:off x="2326105" y="2468472"/>
            <a:ext cx="753978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600" b="1" dirty="0">
                <a:highlight>
                  <a:srgbClr val="FF00FF"/>
                </a:highlight>
              </a:rPr>
              <a:t>ماذا تعلمت من درس اليوم</a:t>
            </a:r>
          </a:p>
        </p:txBody>
      </p:sp>
      <p:pic>
        <p:nvPicPr>
          <p:cNvPr id="5122" name="Picture 2" descr="ماذا تعلمت اليوم - Photos | Facebook">
            <a:extLst>
              <a:ext uri="{FF2B5EF4-FFF2-40B4-BE49-F238E27FC236}">
                <a16:creationId xmlns:a16="http://schemas.microsoft.com/office/drawing/2014/main" id="{E3F3D752-0D9C-4254-8951-C1A3022F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" y="128763"/>
            <a:ext cx="3259104" cy="19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8">
            <a:extLst>
              <a:ext uri="{FF2B5EF4-FFF2-40B4-BE49-F238E27FC236}">
                <a16:creationId xmlns:a16="http://schemas.microsoft.com/office/drawing/2014/main" id="{284500E0-79F2-4BCC-9485-FB6F0C6A8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84" r="5400" b="15692"/>
          <a:stretch/>
        </p:blipFill>
        <p:spPr>
          <a:xfrm>
            <a:off x="4578230" y="5916177"/>
            <a:ext cx="2815929" cy="793933"/>
          </a:xfrm>
          <a:prstGeom prst="rect">
            <a:avLst/>
          </a:prstGeom>
        </p:spPr>
      </p:pic>
      <p:pic>
        <p:nvPicPr>
          <p:cNvPr id="9" name="Picture 4" descr="نتيجة بحث الصور عن down clipart gif">
            <a:extLst>
              <a:ext uri="{FF2B5EF4-FFF2-40B4-BE49-F238E27FC236}">
                <a16:creationId xmlns:a16="http://schemas.microsoft.com/office/drawing/2014/main" id="{AF696DF5-4E51-46AC-83CC-709EA06FD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42" y="4710642"/>
            <a:ext cx="399601" cy="1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432EB41-0453-4A32-8E06-B8EFF4ABA0DB}"/>
              </a:ext>
            </a:extLst>
          </p:cNvPr>
          <p:cNvGrpSpPr/>
          <p:nvPr/>
        </p:nvGrpSpPr>
        <p:grpSpPr>
          <a:xfrm>
            <a:off x="10070124" y="224677"/>
            <a:ext cx="2410349" cy="1965327"/>
            <a:chOff x="1278322" y="-68379"/>
            <a:chExt cx="3392062" cy="3145773"/>
          </a:xfrm>
        </p:grpSpPr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A5CABEAF-0100-4EA4-9BDB-7C795903248C}"/>
                </a:ext>
              </a:extLst>
            </p:cNvPr>
            <p:cNvSpPr txBox="1"/>
            <p:nvPr/>
          </p:nvSpPr>
          <p:spPr>
            <a:xfrm>
              <a:off x="1443653" y="2239909"/>
              <a:ext cx="3226731" cy="83748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2800" b="1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شارك برفع </a:t>
              </a:r>
            </a:p>
          </p:txBody>
        </p:sp>
        <p:pic>
          <p:nvPicPr>
            <p:cNvPr id="12" name="Picture 2" descr="صورة مجانية لليد ، تنزيل مجاني قصاصة فنية ، قصاصة فنية مجانية - آخر">
              <a:extLst>
                <a:ext uri="{FF2B5EF4-FFF2-40B4-BE49-F238E27FC236}">
                  <a16:creationId xmlns:a16="http://schemas.microsoft.com/office/drawing/2014/main" id="{C35BD842-86D8-4FBF-9AEC-76D00E7D5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322" y="-68379"/>
              <a:ext cx="2007604" cy="2466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1A466A0-6200-499C-8F93-DBF2E935C713}"/>
              </a:ext>
            </a:extLst>
          </p:cNvPr>
          <p:cNvSpPr txBox="1"/>
          <p:nvPr/>
        </p:nvSpPr>
        <p:spPr>
          <a:xfrm>
            <a:off x="10229957" y="835787"/>
            <a:ext cx="12667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التعلم الواقعي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B2BD0B0-9480-4EEC-BAE8-7AA7F7C9EA7C}"/>
              </a:ext>
            </a:extLst>
          </p:cNvPr>
          <p:cNvSpPr txBox="1"/>
          <p:nvPr/>
        </p:nvSpPr>
        <p:spPr>
          <a:xfrm>
            <a:off x="5401990" y="4114669"/>
            <a:ext cx="208660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التعلم عن بعد</a:t>
            </a:r>
          </a:p>
        </p:txBody>
      </p:sp>
    </p:spTree>
    <p:extLst>
      <p:ext uri="{BB962C8B-B14F-4D97-AF65-F5344CB8AC3E}">
        <p14:creationId xmlns:p14="http://schemas.microsoft.com/office/powerpoint/2010/main" val="1490783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8D1F074-D6AE-4124-ACA4-828B6DA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7366"/>
            <a:ext cx="12192001" cy="687273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B5E2D80-646B-494C-89E7-DDC49E218B51}"/>
              </a:ext>
            </a:extLst>
          </p:cNvPr>
          <p:cNvSpPr txBox="1"/>
          <p:nvPr/>
        </p:nvSpPr>
        <p:spPr>
          <a:xfrm>
            <a:off x="3674364" y="1529661"/>
            <a:ext cx="501229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highlight>
                  <a:srgbClr val="FFFF00"/>
                </a:highlight>
              </a:rPr>
              <a:t>رأيك بالحصة يهمني </a:t>
            </a:r>
          </a:p>
        </p:txBody>
      </p:sp>
      <p:pic>
        <p:nvPicPr>
          <p:cNvPr id="6" name="Picture 2" descr="Sustainability Mobility Sticker by Expo 2020 Dubai">
            <a:extLst>
              <a:ext uri="{FF2B5EF4-FFF2-40B4-BE49-F238E27FC236}">
                <a16:creationId xmlns:a16="http://schemas.microsoft.com/office/drawing/2014/main" id="{CE642707-A560-47B6-AE02-01448352DC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104" y="3398928"/>
            <a:ext cx="2138782" cy="32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ustainability Mobility Sticker by Expo 2020 Dubai">
            <a:extLst>
              <a:ext uri="{FF2B5EF4-FFF2-40B4-BE49-F238E27FC236}">
                <a16:creationId xmlns:a16="http://schemas.microsoft.com/office/drawing/2014/main" id="{EA881236-4BD7-41EF-ADAC-19BBECEF7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036" y="133309"/>
            <a:ext cx="2138783" cy="299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9">
            <a:extLst>
              <a:ext uri="{FF2B5EF4-FFF2-40B4-BE49-F238E27FC236}">
                <a16:creationId xmlns:a16="http://schemas.microsoft.com/office/drawing/2014/main" id="{0F8F0D3B-8E27-44EF-91A8-286B7BF954CA}"/>
              </a:ext>
            </a:extLst>
          </p:cNvPr>
          <p:cNvGrpSpPr/>
          <p:nvPr/>
        </p:nvGrpSpPr>
        <p:grpSpPr>
          <a:xfrm>
            <a:off x="3481188" y="3061530"/>
            <a:ext cx="5264112" cy="2415277"/>
            <a:chOff x="1085717" y="2944688"/>
            <a:chExt cx="4592605" cy="3635991"/>
          </a:xfrm>
        </p:grpSpPr>
        <p:grpSp>
          <p:nvGrpSpPr>
            <p:cNvPr id="11" name="Google Shape;935;p30">
              <a:extLst>
                <a:ext uri="{FF2B5EF4-FFF2-40B4-BE49-F238E27FC236}">
                  <a16:creationId xmlns:a16="http://schemas.microsoft.com/office/drawing/2014/main" id="{06523609-0222-4503-8E04-AE87B282145F}"/>
                </a:ext>
              </a:extLst>
            </p:cNvPr>
            <p:cNvGrpSpPr/>
            <p:nvPr/>
          </p:nvGrpSpPr>
          <p:grpSpPr>
            <a:xfrm>
              <a:off x="1085717" y="3590509"/>
              <a:ext cx="4592605" cy="2990170"/>
              <a:chOff x="3402431" y="1497980"/>
              <a:chExt cx="2824481" cy="1838973"/>
            </a:xfrm>
          </p:grpSpPr>
          <p:sp>
            <p:nvSpPr>
              <p:cNvPr id="15" name="Google Shape;936;p30">
                <a:extLst>
                  <a:ext uri="{FF2B5EF4-FFF2-40B4-BE49-F238E27FC236}">
                    <a16:creationId xmlns:a16="http://schemas.microsoft.com/office/drawing/2014/main" id="{547DA10A-D080-4831-861D-435CA3D78E4B}"/>
                  </a:ext>
                </a:extLst>
              </p:cNvPr>
              <p:cNvSpPr/>
              <p:nvPr/>
            </p:nvSpPr>
            <p:spPr>
              <a:xfrm>
                <a:off x="3402431" y="1572938"/>
                <a:ext cx="2824481" cy="1764015"/>
              </a:xfrm>
              <a:custGeom>
                <a:avLst/>
                <a:gdLst/>
                <a:ahLst/>
                <a:cxnLst/>
                <a:rect l="l" t="t" r="r" b="b"/>
                <a:pathLst>
                  <a:path w="65904" h="41160" extrusionOk="0">
                    <a:moveTo>
                      <a:pt x="2017" y="1"/>
                    </a:moveTo>
                    <a:lnTo>
                      <a:pt x="1609" y="42"/>
                    </a:lnTo>
                    <a:lnTo>
                      <a:pt x="876" y="347"/>
                    </a:lnTo>
                    <a:lnTo>
                      <a:pt x="347" y="877"/>
                    </a:lnTo>
                    <a:lnTo>
                      <a:pt x="41" y="1610"/>
                    </a:lnTo>
                    <a:lnTo>
                      <a:pt x="0" y="2017"/>
                    </a:lnTo>
                    <a:lnTo>
                      <a:pt x="0" y="39164"/>
                    </a:lnTo>
                    <a:lnTo>
                      <a:pt x="41" y="39571"/>
                    </a:lnTo>
                    <a:lnTo>
                      <a:pt x="347" y="40284"/>
                    </a:lnTo>
                    <a:lnTo>
                      <a:pt x="876" y="40834"/>
                    </a:lnTo>
                    <a:lnTo>
                      <a:pt x="1609" y="41139"/>
                    </a:lnTo>
                    <a:lnTo>
                      <a:pt x="2017" y="41160"/>
                    </a:lnTo>
                    <a:lnTo>
                      <a:pt x="63908" y="41160"/>
                    </a:lnTo>
                    <a:lnTo>
                      <a:pt x="64315" y="41139"/>
                    </a:lnTo>
                    <a:lnTo>
                      <a:pt x="65028" y="40834"/>
                    </a:lnTo>
                    <a:lnTo>
                      <a:pt x="65578" y="40284"/>
                    </a:lnTo>
                    <a:lnTo>
                      <a:pt x="65863" y="39571"/>
                    </a:lnTo>
                    <a:lnTo>
                      <a:pt x="65903" y="39164"/>
                    </a:lnTo>
                    <a:lnTo>
                      <a:pt x="65903" y="2017"/>
                    </a:lnTo>
                    <a:lnTo>
                      <a:pt x="65863" y="1610"/>
                    </a:lnTo>
                    <a:lnTo>
                      <a:pt x="65578" y="877"/>
                    </a:lnTo>
                    <a:lnTo>
                      <a:pt x="65028" y="347"/>
                    </a:lnTo>
                    <a:lnTo>
                      <a:pt x="64315" y="42"/>
                    </a:lnTo>
                    <a:lnTo>
                      <a:pt x="63908" y="1"/>
                    </a:lnTo>
                    <a:close/>
                  </a:path>
                </a:pathLst>
              </a:custGeom>
              <a:solidFill>
                <a:srgbClr val="112129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6" name="Google Shape;937;p30">
                <a:extLst>
                  <a:ext uri="{FF2B5EF4-FFF2-40B4-BE49-F238E27FC236}">
                    <a16:creationId xmlns:a16="http://schemas.microsoft.com/office/drawing/2014/main" id="{190CAEC8-9A80-42FB-8E8E-EC92378A6BBF}"/>
                  </a:ext>
                </a:extLst>
              </p:cNvPr>
              <p:cNvSpPr/>
              <p:nvPr/>
            </p:nvSpPr>
            <p:spPr>
              <a:xfrm>
                <a:off x="3610590" y="1497980"/>
                <a:ext cx="2408163" cy="1649628"/>
              </a:xfrm>
              <a:custGeom>
                <a:avLst/>
                <a:gdLst/>
                <a:ahLst/>
                <a:cxnLst/>
                <a:rect l="l" t="t" r="r" b="b"/>
                <a:pathLst>
                  <a:path w="56190" h="38491" extrusionOk="0">
                    <a:moveTo>
                      <a:pt x="1" y="0"/>
                    </a:moveTo>
                    <a:lnTo>
                      <a:pt x="1" y="38491"/>
                    </a:lnTo>
                    <a:lnTo>
                      <a:pt x="56190" y="38491"/>
                    </a:lnTo>
                    <a:lnTo>
                      <a:pt x="56190" y="0"/>
                    </a:lnTo>
                    <a:close/>
                  </a:path>
                </a:pathLst>
              </a:custGeom>
              <a:solidFill>
                <a:srgbClr val="F8FBFC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7" name="Google Shape;938;p30">
                <a:extLst>
                  <a:ext uri="{FF2B5EF4-FFF2-40B4-BE49-F238E27FC236}">
                    <a16:creationId xmlns:a16="http://schemas.microsoft.com/office/drawing/2014/main" id="{9128D27A-FCA2-4F7A-8EAA-11202E906A3C}"/>
                  </a:ext>
                </a:extLst>
              </p:cNvPr>
              <p:cNvSpPr/>
              <p:nvPr/>
            </p:nvSpPr>
            <p:spPr>
              <a:xfrm>
                <a:off x="383795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499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499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3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3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8" name="Google Shape;939;p30">
                <a:extLst>
                  <a:ext uri="{FF2B5EF4-FFF2-40B4-BE49-F238E27FC236}">
                    <a16:creationId xmlns:a16="http://schemas.microsoft.com/office/drawing/2014/main" id="{823D7D78-6E52-4B13-853B-6CB838B38E67}"/>
                  </a:ext>
                </a:extLst>
              </p:cNvPr>
              <p:cNvSpPr/>
              <p:nvPr/>
            </p:nvSpPr>
            <p:spPr>
              <a:xfrm>
                <a:off x="4200194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9" name="Google Shape;940;p30">
                <a:extLst>
                  <a:ext uri="{FF2B5EF4-FFF2-40B4-BE49-F238E27FC236}">
                    <a16:creationId xmlns:a16="http://schemas.microsoft.com/office/drawing/2014/main" id="{19870862-B988-4315-9B00-69A29ADECF2B}"/>
                  </a:ext>
                </a:extLst>
              </p:cNvPr>
              <p:cNvSpPr/>
              <p:nvPr/>
            </p:nvSpPr>
            <p:spPr>
              <a:xfrm>
                <a:off x="3951443" y="2230132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0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508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508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0" name="Google Shape;941;p30">
                <a:extLst>
                  <a:ext uri="{FF2B5EF4-FFF2-40B4-BE49-F238E27FC236}">
                    <a16:creationId xmlns:a16="http://schemas.microsoft.com/office/drawing/2014/main" id="{42CEF914-D94F-4368-9CB7-F6597F3A635D}"/>
                  </a:ext>
                </a:extLst>
              </p:cNvPr>
              <p:cNvSpPr/>
              <p:nvPr/>
            </p:nvSpPr>
            <p:spPr>
              <a:xfrm>
                <a:off x="3949686" y="2383737"/>
                <a:ext cx="302060" cy="151073"/>
              </a:xfrm>
              <a:custGeom>
                <a:avLst/>
                <a:gdLst/>
                <a:ahLst/>
                <a:cxnLst/>
                <a:rect l="l" t="t" r="r" b="b"/>
                <a:pathLst>
                  <a:path w="7048" h="3525" extrusionOk="0">
                    <a:moveTo>
                      <a:pt x="1" y="1"/>
                    </a:moveTo>
                    <a:lnTo>
                      <a:pt x="21" y="367"/>
                    </a:lnTo>
                    <a:lnTo>
                      <a:pt x="163" y="1039"/>
                    </a:lnTo>
                    <a:lnTo>
                      <a:pt x="428" y="1671"/>
                    </a:lnTo>
                    <a:lnTo>
                      <a:pt x="815" y="2241"/>
                    </a:lnTo>
                    <a:lnTo>
                      <a:pt x="1284" y="2730"/>
                    </a:lnTo>
                    <a:lnTo>
                      <a:pt x="1854" y="3096"/>
                    </a:lnTo>
                    <a:lnTo>
                      <a:pt x="2485" y="3361"/>
                    </a:lnTo>
                    <a:lnTo>
                      <a:pt x="3157" y="3504"/>
                    </a:lnTo>
                    <a:lnTo>
                      <a:pt x="3524" y="3524"/>
                    </a:lnTo>
                    <a:lnTo>
                      <a:pt x="3890" y="3504"/>
                    </a:lnTo>
                    <a:lnTo>
                      <a:pt x="4583" y="3361"/>
                    </a:lnTo>
                    <a:lnTo>
                      <a:pt x="5214" y="3096"/>
                    </a:lnTo>
                    <a:lnTo>
                      <a:pt x="5764" y="2730"/>
                    </a:lnTo>
                    <a:lnTo>
                      <a:pt x="6253" y="2241"/>
                    </a:lnTo>
                    <a:lnTo>
                      <a:pt x="6619" y="1671"/>
                    </a:lnTo>
                    <a:lnTo>
                      <a:pt x="6884" y="1039"/>
                    </a:lnTo>
                    <a:lnTo>
                      <a:pt x="7027" y="367"/>
                    </a:lnTo>
                    <a:lnTo>
                      <a:pt x="70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1" name="Google Shape;942;p30">
                <a:extLst>
                  <a:ext uri="{FF2B5EF4-FFF2-40B4-BE49-F238E27FC236}">
                    <a16:creationId xmlns:a16="http://schemas.microsoft.com/office/drawing/2014/main" id="{F1C0F1C9-28FD-4798-9948-6E30F4C93C38}"/>
                  </a:ext>
                </a:extLst>
              </p:cNvPr>
              <p:cNvSpPr/>
              <p:nvPr/>
            </p:nvSpPr>
            <p:spPr>
              <a:xfrm>
                <a:off x="5258972" y="2074770"/>
                <a:ext cx="5245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40" h="12261" extrusionOk="0">
                    <a:moveTo>
                      <a:pt x="6110" y="0"/>
                    </a:moveTo>
                    <a:lnTo>
                      <a:pt x="5478" y="21"/>
                    </a:lnTo>
                    <a:lnTo>
                      <a:pt x="4297" y="265"/>
                    </a:lnTo>
                    <a:lnTo>
                      <a:pt x="3197" y="734"/>
                    </a:lnTo>
                    <a:lnTo>
                      <a:pt x="2220" y="1406"/>
                    </a:lnTo>
                    <a:lnTo>
                      <a:pt x="1385" y="2220"/>
                    </a:lnTo>
                    <a:lnTo>
                      <a:pt x="733" y="3198"/>
                    </a:lnTo>
                    <a:lnTo>
                      <a:pt x="265" y="4298"/>
                    </a:lnTo>
                    <a:lnTo>
                      <a:pt x="20" y="5499"/>
                    </a:lnTo>
                    <a:lnTo>
                      <a:pt x="0" y="6130"/>
                    </a:lnTo>
                    <a:lnTo>
                      <a:pt x="20" y="6762"/>
                    </a:lnTo>
                    <a:lnTo>
                      <a:pt x="265" y="7963"/>
                    </a:lnTo>
                    <a:lnTo>
                      <a:pt x="733" y="9063"/>
                    </a:lnTo>
                    <a:lnTo>
                      <a:pt x="1385" y="10020"/>
                    </a:lnTo>
                    <a:lnTo>
                      <a:pt x="2220" y="10855"/>
                    </a:lnTo>
                    <a:lnTo>
                      <a:pt x="3197" y="11527"/>
                    </a:lnTo>
                    <a:lnTo>
                      <a:pt x="4297" y="11996"/>
                    </a:lnTo>
                    <a:lnTo>
                      <a:pt x="5478" y="12240"/>
                    </a:lnTo>
                    <a:lnTo>
                      <a:pt x="6110" y="12260"/>
                    </a:lnTo>
                    <a:lnTo>
                      <a:pt x="6741" y="12240"/>
                    </a:lnTo>
                    <a:lnTo>
                      <a:pt x="7943" y="11996"/>
                    </a:lnTo>
                    <a:lnTo>
                      <a:pt x="9042" y="11527"/>
                    </a:lnTo>
                    <a:lnTo>
                      <a:pt x="10020" y="10855"/>
                    </a:lnTo>
                    <a:lnTo>
                      <a:pt x="10855" y="10020"/>
                    </a:lnTo>
                    <a:lnTo>
                      <a:pt x="11507" y="9063"/>
                    </a:lnTo>
                    <a:lnTo>
                      <a:pt x="11975" y="7963"/>
                    </a:lnTo>
                    <a:lnTo>
                      <a:pt x="12219" y="6762"/>
                    </a:lnTo>
                    <a:lnTo>
                      <a:pt x="12240" y="6130"/>
                    </a:lnTo>
                    <a:lnTo>
                      <a:pt x="12219" y="5499"/>
                    </a:lnTo>
                    <a:lnTo>
                      <a:pt x="11975" y="4298"/>
                    </a:lnTo>
                    <a:lnTo>
                      <a:pt x="11507" y="3198"/>
                    </a:lnTo>
                    <a:lnTo>
                      <a:pt x="10855" y="2220"/>
                    </a:lnTo>
                    <a:lnTo>
                      <a:pt x="10020" y="1406"/>
                    </a:lnTo>
                    <a:lnTo>
                      <a:pt x="9042" y="734"/>
                    </a:lnTo>
                    <a:lnTo>
                      <a:pt x="7943" y="265"/>
                    </a:lnTo>
                    <a:lnTo>
                      <a:pt x="6741" y="21"/>
                    </a:lnTo>
                    <a:lnTo>
                      <a:pt x="61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2" name="Google Shape;943;p30">
                <a:extLst>
                  <a:ext uri="{FF2B5EF4-FFF2-40B4-BE49-F238E27FC236}">
                    <a16:creationId xmlns:a16="http://schemas.microsoft.com/office/drawing/2014/main" id="{10BACCF8-06C3-433A-A77C-F80BC357AF2E}"/>
                  </a:ext>
                </a:extLst>
              </p:cNvPr>
              <p:cNvSpPr/>
              <p:nvPr/>
            </p:nvSpPr>
            <p:spPr>
              <a:xfrm>
                <a:off x="5379404" y="2349708"/>
                <a:ext cx="282817" cy="141430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3300" extrusionOk="0">
                    <a:moveTo>
                      <a:pt x="3300" y="1"/>
                    </a:moveTo>
                    <a:lnTo>
                      <a:pt x="2974" y="21"/>
                    </a:lnTo>
                    <a:lnTo>
                      <a:pt x="2322" y="143"/>
                    </a:lnTo>
                    <a:lnTo>
                      <a:pt x="1732" y="387"/>
                    </a:lnTo>
                    <a:lnTo>
                      <a:pt x="1202" y="754"/>
                    </a:lnTo>
                    <a:lnTo>
                      <a:pt x="754" y="1202"/>
                    </a:lnTo>
                    <a:lnTo>
                      <a:pt x="408" y="1732"/>
                    </a:lnTo>
                    <a:lnTo>
                      <a:pt x="143" y="2322"/>
                    </a:lnTo>
                    <a:lnTo>
                      <a:pt x="21" y="2974"/>
                    </a:lnTo>
                    <a:lnTo>
                      <a:pt x="0" y="3300"/>
                    </a:lnTo>
                    <a:lnTo>
                      <a:pt x="408" y="3300"/>
                    </a:lnTo>
                    <a:lnTo>
                      <a:pt x="408" y="2994"/>
                    </a:lnTo>
                    <a:lnTo>
                      <a:pt x="530" y="2444"/>
                    </a:lnTo>
                    <a:lnTo>
                      <a:pt x="754" y="1915"/>
                    </a:lnTo>
                    <a:lnTo>
                      <a:pt x="1059" y="1446"/>
                    </a:lnTo>
                    <a:lnTo>
                      <a:pt x="1446" y="1060"/>
                    </a:lnTo>
                    <a:lnTo>
                      <a:pt x="1915" y="734"/>
                    </a:lnTo>
                    <a:lnTo>
                      <a:pt x="2444" y="510"/>
                    </a:lnTo>
                    <a:lnTo>
                      <a:pt x="3015" y="408"/>
                    </a:lnTo>
                    <a:lnTo>
                      <a:pt x="3300" y="387"/>
                    </a:lnTo>
                    <a:lnTo>
                      <a:pt x="3605" y="408"/>
                    </a:lnTo>
                    <a:lnTo>
                      <a:pt x="4175" y="510"/>
                    </a:lnTo>
                    <a:lnTo>
                      <a:pt x="4705" y="734"/>
                    </a:lnTo>
                    <a:lnTo>
                      <a:pt x="5153" y="1060"/>
                    </a:lnTo>
                    <a:lnTo>
                      <a:pt x="5560" y="1446"/>
                    </a:lnTo>
                    <a:lnTo>
                      <a:pt x="5866" y="1915"/>
                    </a:lnTo>
                    <a:lnTo>
                      <a:pt x="6090" y="2444"/>
                    </a:lnTo>
                    <a:lnTo>
                      <a:pt x="6212" y="2994"/>
                    </a:lnTo>
                    <a:lnTo>
                      <a:pt x="6212" y="3300"/>
                    </a:lnTo>
                    <a:lnTo>
                      <a:pt x="6599" y="3300"/>
                    </a:lnTo>
                    <a:lnTo>
                      <a:pt x="6599" y="2974"/>
                    </a:lnTo>
                    <a:lnTo>
                      <a:pt x="6456" y="2322"/>
                    </a:lnTo>
                    <a:lnTo>
                      <a:pt x="6212" y="1732"/>
                    </a:lnTo>
                    <a:lnTo>
                      <a:pt x="5866" y="1202"/>
                    </a:lnTo>
                    <a:lnTo>
                      <a:pt x="5418" y="754"/>
                    </a:lnTo>
                    <a:lnTo>
                      <a:pt x="4888" y="387"/>
                    </a:lnTo>
                    <a:lnTo>
                      <a:pt x="4298" y="143"/>
                    </a:lnTo>
                    <a:lnTo>
                      <a:pt x="3646" y="21"/>
                    </a:lnTo>
                    <a:lnTo>
                      <a:pt x="33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3" name="Google Shape;944;p30">
                <a:extLst>
                  <a:ext uri="{FF2B5EF4-FFF2-40B4-BE49-F238E27FC236}">
                    <a16:creationId xmlns:a16="http://schemas.microsoft.com/office/drawing/2014/main" id="{76402B48-D8FA-422D-8E0D-C8CBA22A277F}"/>
                  </a:ext>
                </a:extLst>
              </p:cNvPr>
              <p:cNvSpPr/>
              <p:nvPr/>
            </p:nvSpPr>
            <p:spPr>
              <a:xfrm>
                <a:off x="5620312" y="2238876"/>
                <a:ext cx="49800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6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4" name="Google Shape;945;p30">
                <a:extLst>
                  <a:ext uri="{FF2B5EF4-FFF2-40B4-BE49-F238E27FC236}">
                    <a16:creationId xmlns:a16="http://schemas.microsoft.com/office/drawing/2014/main" id="{07F0A76B-A34B-44A6-A5BD-1B8B01B3D641}"/>
                  </a:ext>
                </a:extLst>
              </p:cNvPr>
              <p:cNvSpPr/>
              <p:nvPr/>
            </p:nvSpPr>
            <p:spPr>
              <a:xfrm>
                <a:off x="5371561" y="2238876"/>
                <a:ext cx="50658" cy="7071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650" extrusionOk="0">
                    <a:moveTo>
                      <a:pt x="591" y="0"/>
                    </a:moveTo>
                    <a:lnTo>
                      <a:pt x="469" y="20"/>
                    </a:lnTo>
                    <a:lnTo>
                      <a:pt x="265" y="143"/>
                    </a:lnTo>
                    <a:lnTo>
                      <a:pt x="41" y="509"/>
                    </a:lnTo>
                    <a:lnTo>
                      <a:pt x="0" y="835"/>
                    </a:lnTo>
                    <a:lnTo>
                      <a:pt x="41" y="1161"/>
                    </a:lnTo>
                    <a:lnTo>
                      <a:pt x="265" y="1507"/>
                    </a:lnTo>
                    <a:lnTo>
                      <a:pt x="469" y="1629"/>
                    </a:lnTo>
                    <a:lnTo>
                      <a:pt x="591" y="1650"/>
                    </a:lnTo>
                    <a:lnTo>
                      <a:pt x="713" y="1629"/>
                    </a:lnTo>
                    <a:lnTo>
                      <a:pt x="917" y="1507"/>
                    </a:lnTo>
                    <a:lnTo>
                      <a:pt x="1141" y="1161"/>
                    </a:lnTo>
                    <a:lnTo>
                      <a:pt x="1181" y="835"/>
                    </a:lnTo>
                    <a:lnTo>
                      <a:pt x="1141" y="509"/>
                    </a:lnTo>
                    <a:lnTo>
                      <a:pt x="917" y="143"/>
                    </a:lnTo>
                    <a:lnTo>
                      <a:pt x="713" y="20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5" name="Google Shape;946;p30">
                <a:extLst>
                  <a:ext uri="{FF2B5EF4-FFF2-40B4-BE49-F238E27FC236}">
                    <a16:creationId xmlns:a16="http://schemas.microsoft.com/office/drawing/2014/main" id="{89570607-4D6E-42C5-B94C-AB77A769BDAF}"/>
                  </a:ext>
                </a:extLst>
              </p:cNvPr>
              <p:cNvSpPr/>
              <p:nvPr/>
            </p:nvSpPr>
            <p:spPr>
              <a:xfrm>
                <a:off x="4551934" y="2074770"/>
                <a:ext cx="525476" cy="525476"/>
              </a:xfrm>
              <a:custGeom>
                <a:avLst/>
                <a:gdLst/>
                <a:ahLst/>
                <a:cxnLst/>
                <a:rect l="l" t="t" r="r" b="b"/>
                <a:pathLst>
                  <a:path w="12261" h="12261" extrusionOk="0">
                    <a:moveTo>
                      <a:pt x="6131" y="0"/>
                    </a:moveTo>
                    <a:lnTo>
                      <a:pt x="5500" y="21"/>
                    </a:lnTo>
                    <a:lnTo>
                      <a:pt x="4298" y="265"/>
                    </a:lnTo>
                    <a:lnTo>
                      <a:pt x="3219" y="734"/>
                    </a:lnTo>
                    <a:lnTo>
                      <a:pt x="2241" y="1406"/>
                    </a:lnTo>
                    <a:lnTo>
                      <a:pt x="1406" y="2220"/>
                    </a:lnTo>
                    <a:lnTo>
                      <a:pt x="734" y="3198"/>
                    </a:lnTo>
                    <a:lnTo>
                      <a:pt x="286" y="4298"/>
                    </a:lnTo>
                    <a:lnTo>
                      <a:pt x="42" y="5499"/>
                    </a:lnTo>
                    <a:lnTo>
                      <a:pt x="1" y="6130"/>
                    </a:lnTo>
                    <a:lnTo>
                      <a:pt x="42" y="6762"/>
                    </a:lnTo>
                    <a:lnTo>
                      <a:pt x="286" y="7963"/>
                    </a:lnTo>
                    <a:lnTo>
                      <a:pt x="734" y="9063"/>
                    </a:lnTo>
                    <a:lnTo>
                      <a:pt x="1406" y="10020"/>
                    </a:lnTo>
                    <a:lnTo>
                      <a:pt x="2241" y="10855"/>
                    </a:lnTo>
                    <a:lnTo>
                      <a:pt x="3219" y="11527"/>
                    </a:lnTo>
                    <a:lnTo>
                      <a:pt x="4298" y="11996"/>
                    </a:lnTo>
                    <a:lnTo>
                      <a:pt x="5500" y="12240"/>
                    </a:lnTo>
                    <a:lnTo>
                      <a:pt x="6131" y="12260"/>
                    </a:lnTo>
                    <a:lnTo>
                      <a:pt x="6762" y="12240"/>
                    </a:lnTo>
                    <a:lnTo>
                      <a:pt x="7964" y="11996"/>
                    </a:lnTo>
                    <a:lnTo>
                      <a:pt x="9064" y="11527"/>
                    </a:lnTo>
                    <a:lnTo>
                      <a:pt x="10041" y="10855"/>
                    </a:lnTo>
                    <a:lnTo>
                      <a:pt x="10856" y="10020"/>
                    </a:lnTo>
                    <a:lnTo>
                      <a:pt x="11528" y="9063"/>
                    </a:lnTo>
                    <a:lnTo>
                      <a:pt x="11996" y="7963"/>
                    </a:lnTo>
                    <a:lnTo>
                      <a:pt x="12241" y="6762"/>
                    </a:lnTo>
                    <a:lnTo>
                      <a:pt x="12261" y="6130"/>
                    </a:lnTo>
                    <a:lnTo>
                      <a:pt x="12241" y="5499"/>
                    </a:lnTo>
                    <a:lnTo>
                      <a:pt x="11996" y="4298"/>
                    </a:lnTo>
                    <a:lnTo>
                      <a:pt x="11528" y="3198"/>
                    </a:lnTo>
                    <a:lnTo>
                      <a:pt x="10856" y="2220"/>
                    </a:lnTo>
                    <a:lnTo>
                      <a:pt x="10041" y="1406"/>
                    </a:lnTo>
                    <a:lnTo>
                      <a:pt x="9064" y="734"/>
                    </a:lnTo>
                    <a:lnTo>
                      <a:pt x="7964" y="265"/>
                    </a:lnTo>
                    <a:lnTo>
                      <a:pt x="6762" y="21"/>
                    </a:lnTo>
                    <a:lnTo>
                      <a:pt x="6131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6" name="Google Shape;947;p30">
                <a:extLst>
                  <a:ext uri="{FF2B5EF4-FFF2-40B4-BE49-F238E27FC236}">
                    <a16:creationId xmlns:a16="http://schemas.microsoft.com/office/drawing/2014/main" id="{20A57BFE-26AF-4EE6-9660-629FA53839BC}"/>
                  </a:ext>
                </a:extLst>
              </p:cNvPr>
              <p:cNvSpPr/>
              <p:nvPr/>
            </p:nvSpPr>
            <p:spPr>
              <a:xfrm>
                <a:off x="4914175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1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7" name="Google Shape;948;p30">
                <a:extLst>
                  <a:ext uri="{FF2B5EF4-FFF2-40B4-BE49-F238E27FC236}">
                    <a16:creationId xmlns:a16="http://schemas.microsoft.com/office/drawing/2014/main" id="{BF0D9226-29FC-4070-AF83-BE317788C9FC}"/>
                  </a:ext>
                </a:extLst>
              </p:cNvPr>
              <p:cNvSpPr/>
              <p:nvPr/>
            </p:nvSpPr>
            <p:spPr>
              <a:xfrm>
                <a:off x="4665424" y="2244961"/>
                <a:ext cx="49800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630" extrusionOk="0">
                    <a:moveTo>
                      <a:pt x="469" y="1"/>
                    </a:moveTo>
                    <a:lnTo>
                      <a:pt x="245" y="123"/>
                    </a:lnTo>
                    <a:lnTo>
                      <a:pt x="41" y="489"/>
                    </a:lnTo>
                    <a:lnTo>
                      <a:pt x="0" y="815"/>
                    </a:lnTo>
                    <a:lnTo>
                      <a:pt x="41" y="1141"/>
                    </a:lnTo>
                    <a:lnTo>
                      <a:pt x="245" y="1487"/>
                    </a:lnTo>
                    <a:lnTo>
                      <a:pt x="469" y="1630"/>
                    </a:lnTo>
                    <a:lnTo>
                      <a:pt x="693" y="1630"/>
                    </a:lnTo>
                    <a:lnTo>
                      <a:pt x="917" y="1487"/>
                    </a:lnTo>
                    <a:lnTo>
                      <a:pt x="1141" y="1141"/>
                    </a:lnTo>
                    <a:lnTo>
                      <a:pt x="1161" y="815"/>
                    </a:lnTo>
                    <a:lnTo>
                      <a:pt x="1141" y="489"/>
                    </a:lnTo>
                    <a:lnTo>
                      <a:pt x="917" y="123"/>
                    </a:lnTo>
                    <a:lnTo>
                      <a:pt x="6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8" name="Google Shape;949;p30">
                <a:extLst>
                  <a:ext uri="{FF2B5EF4-FFF2-40B4-BE49-F238E27FC236}">
                    <a16:creationId xmlns:a16="http://schemas.microsoft.com/office/drawing/2014/main" id="{49CE61D0-A0CB-401D-9AF7-640CB2CBC369}"/>
                  </a:ext>
                </a:extLst>
              </p:cNvPr>
              <p:cNvSpPr/>
              <p:nvPr/>
            </p:nvSpPr>
            <p:spPr>
              <a:xfrm>
                <a:off x="4690710" y="2430025"/>
                <a:ext cx="248831" cy="16629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388" extrusionOk="0">
                    <a:moveTo>
                      <a:pt x="1" y="0"/>
                    </a:moveTo>
                    <a:lnTo>
                      <a:pt x="1" y="387"/>
                    </a:lnTo>
                    <a:lnTo>
                      <a:pt x="5805" y="387"/>
                    </a:lnTo>
                    <a:lnTo>
                      <a:pt x="58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863" tIns="121863" rIns="121863" bIns="121863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B2057C73-C5E1-4BE7-ABB3-A096D49B1BE0}"/>
                </a:ext>
              </a:extLst>
            </p:cNvPr>
            <p:cNvSpPr txBox="1"/>
            <p:nvPr/>
          </p:nvSpPr>
          <p:spPr>
            <a:xfrm>
              <a:off x="1920007" y="3042060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5999" b="1" dirty="0">
                  <a:solidFill>
                    <a:srgbClr val="C00000"/>
                  </a:solidFill>
                  <a:latin typeface="Aharoni" panose="02010803020104030203" pitchFamily="2" charset="-79"/>
                </a:rPr>
                <a:t>1</a:t>
              </a:r>
              <a:endParaRPr lang="en-AE" sz="5999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C1244FC8-7406-4F41-8BF5-4ABCCC056FB5}"/>
                </a:ext>
              </a:extLst>
            </p:cNvPr>
            <p:cNvSpPr txBox="1"/>
            <p:nvPr/>
          </p:nvSpPr>
          <p:spPr>
            <a:xfrm>
              <a:off x="3033498" y="2944688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5999" b="1" dirty="0">
                  <a:solidFill>
                    <a:srgbClr val="C00000"/>
                  </a:solidFill>
                  <a:latin typeface="Aharoni" panose="02010803020104030203" pitchFamily="2" charset="-79"/>
                </a:rPr>
                <a:t>2</a:t>
              </a:r>
              <a:endParaRPr lang="en-AE" sz="5999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54F0B34F-DC7C-43D4-AC69-5A2FA5C7DB1D}"/>
                </a:ext>
              </a:extLst>
            </p:cNvPr>
            <p:cNvSpPr txBox="1"/>
            <p:nvPr/>
          </p:nvSpPr>
          <p:spPr>
            <a:xfrm>
              <a:off x="4300274" y="3042060"/>
              <a:ext cx="591288" cy="101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5999" b="1" dirty="0">
                  <a:solidFill>
                    <a:srgbClr val="C00000"/>
                  </a:solidFill>
                  <a:latin typeface="Aharoni" panose="02010803020104030203" pitchFamily="2" charset="-79"/>
                </a:rPr>
                <a:t>3</a:t>
              </a:r>
              <a:endParaRPr lang="en-AE" sz="5999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10" name="Picture 4" descr="نتيجة بحث الصور عن down clipart gif">
            <a:extLst>
              <a:ext uri="{FF2B5EF4-FFF2-40B4-BE49-F238E27FC236}">
                <a16:creationId xmlns:a16="http://schemas.microsoft.com/office/drawing/2014/main" id="{6A1E7C8E-0955-45C1-BD3C-F588DE9013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71" y="4848595"/>
            <a:ext cx="399601" cy="11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8">
            <a:extLst>
              <a:ext uri="{FF2B5EF4-FFF2-40B4-BE49-F238E27FC236}">
                <a16:creationId xmlns:a16="http://schemas.microsoft.com/office/drawing/2014/main" id="{56361F0D-3E71-4DFD-BCE2-FF819FA31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84" r="5400" b="15692"/>
          <a:stretch/>
        </p:blipFill>
        <p:spPr>
          <a:xfrm>
            <a:off x="44114" y="5981728"/>
            <a:ext cx="2815929" cy="7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54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D1F074-D6AE-4124-ACA4-828B6DA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7366"/>
            <a:ext cx="12192001" cy="6872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522" y="4731258"/>
            <a:ext cx="9050054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algn="ctr" defTabSz="914400" rtl="1" eaLnBrk="1" latinLnBrk="0" hangingPunct="1"/>
            <a:r>
              <a:rPr lang="ar-SA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أراكم في ا</a:t>
            </a:r>
            <a:r>
              <a:rPr lang="ar-AE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لجزء التالي من </a:t>
            </a:r>
            <a:r>
              <a:rPr lang="ar-AE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درس الموارد الطبيعية </a:t>
            </a:r>
            <a:r>
              <a:rPr lang="ar-AE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ارجو الاستعداد والتدريب على القراءة بالمنزل </a:t>
            </a:r>
          </a:p>
          <a:p>
            <a:pPr marL="0" algn="ctr" defTabSz="914400" rtl="1" eaLnBrk="1" latinLnBrk="0" hangingPunct="1"/>
            <a:r>
              <a:rPr lang="ar-AE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معلمتكم عائشة </a:t>
            </a:r>
            <a:r>
              <a:rPr lang="ar-AE" sz="36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الغسية</a:t>
            </a:r>
            <a:r>
              <a:rPr lang="ar-AE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نقدم لكم اغرب حوار بين الزوج والزوجة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5735" y="995693"/>
            <a:ext cx="7241628" cy="3448706"/>
          </a:xfrm>
          <a:prstGeom prst="rect">
            <a:avLst/>
          </a:prstGeom>
          <a:noFill/>
        </p:spPr>
      </p:pic>
      <p:sp>
        <p:nvSpPr>
          <p:cNvPr id="5" name="مستطيل">
            <a:extLst>
              <a:ext uri="{FF2B5EF4-FFF2-40B4-BE49-F238E27FC236}">
                <a16:creationId xmlns:a16="http://schemas.microsoft.com/office/drawing/2014/main" id="{E41DDF55-4A73-48DD-875E-7E74397AA7CA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357057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D1F074-D6AE-4124-ACA4-828B6DA15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7366"/>
            <a:ext cx="12192001" cy="6872732"/>
          </a:xfrm>
          <a:prstGeom prst="rect">
            <a:avLst/>
          </a:prstGeom>
        </p:spPr>
      </p:pic>
      <p:pic>
        <p:nvPicPr>
          <p:cNvPr id="4" name="Picture 2" descr="صورة ذات صلة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6081" y="1183727"/>
            <a:ext cx="7567516" cy="4183403"/>
          </a:xfrm>
          <a:prstGeom prst="rect">
            <a:avLst/>
          </a:prstGeom>
          <a:noFill/>
        </p:spPr>
      </p:pic>
      <p:sp>
        <p:nvSpPr>
          <p:cNvPr id="5" name="مستطيل">
            <a:extLst>
              <a:ext uri="{FF2B5EF4-FFF2-40B4-BE49-F238E27FC236}">
                <a16:creationId xmlns:a16="http://schemas.microsoft.com/office/drawing/2014/main" id="{B4762451-DF32-4217-B700-1C407E6A7B8F}"/>
              </a:ext>
            </a:extLst>
          </p:cNvPr>
          <p:cNvSpPr/>
          <p:nvPr/>
        </p:nvSpPr>
        <p:spPr>
          <a:xfrm>
            <a:off x="107767" y="85558"/>
            <a:ext cx="11976466" cy="6686885"/>
          </a:xfrm>
          <a:prstGeom prst="rect">
            <a:avLst/>
          </a:prstGeom>
          <a:ln w="101600">
            <a:solidFill>
              <a:srgbClr val="88760E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41918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243134-0071-4AA8-A3BE-776951F0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65" y="0"/>
            <a:ext cx="1228476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F0114-1927-4BB5-B5BA-E704A9144F4C}"/>
              </a:ext>
            </a:extLst>
          </p:cNvPr>
          <p:cNvSpPr txBox="1"/>
          <p:nvPr/>
        </p:nvSpPr>
        <p:spPr>
          <a:xfrm>
            <a:off x="2272745" y="1326628"/>
            <a:ext cx="755373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: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الثلاثاء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15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/ فبراير / 2022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الثالث الأساسي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الإجتماعية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CFFEEA0A-207C-46A0-9E3F-9D6887E87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5" y="0"/>
            <a:ext cx="1459879" cy="1157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11D18-B3BB-4A7D-8211-BE9EF0F8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960" y="0"/>
            <a:ext cx="1610383" cy="125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C:\Users\abc\Documents\الهاتف 2021\Download\map-of-the-uae-with-the-skyline-of-dubai-the-vector-14798279.jpg">
            <a:extLst>
              <a:ext uri="{FF2B5EF4-FFF2-40B4-BE49-F238E27FC236}">
                <a16:creationId xmlns:a16="http://schemas.microsoft.com/office/drawing/2014/main" id="{94979D18-9EA2-481A-B247-7BBF68FDE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66" b="82960" l="4300" r="94800">
                        <a14:foregroundMark x1="84600" y1="31839" x2="87600" y2="15807"/>
                        <a14:foregroundMark x1="87600" y1="15807" x2="94600" y2="30381"/>
                        <a14:foregroundMark x1="94600" y1="30381" x2="94800" y2="31839"/>
                        <a14:foregroundMark x1="91900" y1="11323" x2="91900" y2="6390"/>
                        <a14:foregroundMark x1="9600" y1="57399" x2="4300" y2="47085"/>
                        <a14:foregroundMark x1="30900" y1="79596" x2="69600" y2="82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41"/>
          <a:stretch/>
        </p:blipFill>
        <p:spPr bwMode="auto">
          <a:xfrm rot="20245470">
            <a:off x="2272747" y="1552435"/>
            <a:ext cx="1789212" cy="18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52C92-EFAB-436E-9715-E7D94837EA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27779" r="29864" b="27179"/>
          <a:stretch/>
        </p:blipFill>
        <p:spPr>
          <a:xfrm>
            <a:off x="5533197" y="3942729"/>
            <a:ext cx="1377228" cy="1210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5CC9E66-EA94-459B-80CE-2ECDEC58BF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97" y="1252024"/>
            <a:ext cx="1819097" cy="16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6488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DF45382-D6D1-4C7C-8779-C556C57BA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1" y="16554"/>
            <a:ext cx="12192000" cy="6770373"/>
          </a:xfrm>
          <a:prstGeom prst="rect">
            <a:avLst/>
          </a:prstGeom>
        </p:spPr>
      </p:pic>
      <p:pic>
        <p:nvPicPr>
          <p:cNvPr id="5" name="Picture 2" descr="Rainbow Circle Sticker by Expo 2020 Dubai">
            <a:extLst>
              <a:ext uri="{FF2B5EF4-FFF2-40B4-BE49-F238E27FC236}">
                <a16:creationId xmlns:a16="http://schemas.microsoft.com/office/drawing/2014/main" id="{3377EF4C-6D90-4EE3-A0A9-B33D209524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963" y="4535763"/>
            <a:ext cx="1126107" cy="11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E11D98-6E39-4289-A6F7-82AF0ACE83DF}"/>
              </a:ext>
            </a:extLst>
          </p:cNvPr>
          <p:cNvGrpSpPr/>
          <p:nvPr/>
        </p:nvGrpSpPr>
        <p:grpSpPr>
          <a:xfrm>
            <a:off x="2183088" y="1515711"/>
            <a:ext cx="7825824" cy="3638102"/>
            <a:chOff x="3911063" y="1931129"/>
            <a:chExt cx="7825824" cy="32953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DB3FE4-8AD3-4CC8-BA90-47EAE6FF7EF8}"/>
                </a:ext>
              </a:extLst>
            </p:cNvPr>
            <p:cNvGrpSpPr/>
            <p:nvPr/>
          </p:nvGrpSpPr>
          <p:grpSpPr>
            <a:xfrm>
              <a:off x="3911063" y="1931129"/>
              <a:ext cx="7825824" cy="3295341"/>
              <a:chOff x="2305551" y="453267"/>
              <a:chExt cx="7825824" cy="3295341"/>
            </a:xfrm>
          </p:grpSpPr>
          <p:pic>
            <p:nvPicPr>
              <p:cNvPr id="9" name="صورة 8" descr="صورة تحتوي على زجاجة&#10;&#10;تم إنشاء الوصف تلقائياً">
                <a:extLst>
                  <a:ext uri="{FF2B5EF4-FFF2-40B4-BE49-F238E27FC236}">
                    <a16:creationId xmlns:a16="http://schemas.microsoft.com/office/drawing/2014/main" id="{C8A6DC50-3D92-4856-81BB-F1056ABD7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4498" y="453267"/>
                <a:ext cx="3442699" cy="3273381"/>
              </a:xfrm>
              <a:prstGeom prst="rect">
                <a:avLst/>
              </a:prstGeom>
            </p:spPr>
          </p:pic>
          <p:pic>
            <p:nvPicPr>
              <p:cNvPr id="10" name="صورة 22">
                <a:extLst>
                  <a:ext uri="{FF2B5EF4-FFF2-40B4-BE49-F238E27FC236}">
                    <a16:creationId xmlns:a16="http://schemas.microsoft.com/office/drawing/2014/main" id="{E5D96DEA-373A-4347-BF6B-D59467E6B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5551" y="453267"/>
                <a:ext cx="2186252" cy="3295341"/>
              </a:xfrm>
              <a:prstGeom prst="rect">
                <a:avLst/>
              </a:prstGeom>
            </p:spPr>
          </p:pic>
          <p:pic>
            <p:nvPicPr>
              <p:cNvPr id="11" name="صورة 24" descr="صورة تحتوي على عنصر, ساعة حائط&#10;&#10;تم إنشاء الوصف تلقائياً">
                <a:extLst>
                  <a:ext uri="{FF2B5EF4-FFF2-40B4-BE49-F238E27FC236}">
                    <a16:creationId xmlns:a16="http://schemas.microsoft.com/office/drawing/2014/main" id="{EF42EB62-D51D-4B36-81B4-9EC01B295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6643" y="806950"/>
                <a:ext cx="1904732" cy="2891563"/>
              </a:xfrm>
              <a:prstGeom prst="rect">
                <a:avLst/>
              </a:prstGeom>
            </p:spPr>
          </p:pic>
          <p:pic>
            <p:nvPicPr>
              <p:cNvPr id="12" name="صورة 30" descr="صورة تحتوي على خارجي, شاحنة, صورة فوتوغرافية, أزرق&#10;&#10;تم إنشاء الوصف تلقائياً">
                <a:extLst>
                  <a:ext uri="{FF2B5EF4-FFF2-40B4-BE49-F238E27FC236}">
                    <a16:creationId xmlns:a16="http://schemas.microsoft.com/office/drawing/2014/main" id="{E008DA95-4A14-4421-A7D7-701E94831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0892" y="1686452"/>
                <a:ext cx="807492" cy="807492"/>
              </a:xfrm>
              <a:prstGeom prst="rect">
                <a:avLst/>
              </a:prstGeom>
            </p:spPr>
          </p:pic>
        </p:grpSp>
        <p:pic>
          <p:nvPicPr>
            <p:cNvPr id="8" name="صورة 28" descr="صورة تحتوي على خارجي, شاحنة, صورة فوتوغرافية, أزرق&#10;&#10;تم إنشاء الوصف تلقائياً">
              <a:extLst>
                <a:ext uri="{FF2B5EF4-FFF2-40B4-BE49-F238E27FC236}">
                  <a16:creationId xmlns:a16="http://schemas.microsoft.com/office/drawing/2014/main" id="{788F5CDD-99B2-41FF-B7EC-C1B215E32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028" y="2220629"/>
              <a:ext cx="807492" cy="807492"/>
            </a:xfrm>
            <a:prstGeom prst="rect">
              <a:avLst/>
            </a:prstGeom>
          </p:spPr>
        </p:pic>
      </p:grpSp>
      <p:sp>
        <p:nvSpPr>
          <p:cNvPr id="13" name="مستطيل 3">
            <a:extLst>
              <a:ext uri="{FF2B5EF4-FFF2-40B4-BE49-F238E27FC236}">
                <a16:creationId xmlns:a16="http://schemas.microsoft.com/office/drawing/2014/main" id="{A9BB776F-17E2-4B18-8ABA-7B9E2C7FA813}"/>
              </a:ext>
            </a:extLst>
          </p:cNvPr>
          <p:cNvSpPr/>
          <p:nvPr/>
        </p:nvSpPr>
        <p:spPr>
          <a:xfrm>
            <a:off x="6743882" y="16554"/>
            <a:ext cx="5389096" cy="588873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khbar MT" pitchFamily="2" charset="-78"/>
              </a:rPr>
              <a:t>تعليمات للوقاية من فيروس كورونا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khbar MT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041B4-5E27-4B8C-83AA-089FA2EF6867}"/>
              </a:ext>
            </a:extLst>
          </p:cNvPr>
          <p:cNvSpPr txBox="1"/>
          <p:nvPr/>
        </p:nvSpPr>
        <p:spPr>
          <a:xfrm>
            <a:off x="3113485" y="5530169"/>
            <a:ext cx="5653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highlight>
                  <a:srgbClr val="FFFF00"/>
                </a:highlight>
              </a:rPr>
              <a:t>اللهم ارفع عنا هذا البلاء والوباء </a:t>
            </a:r>
            <a:endParaRPr lang="en-US" sz="4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9561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8EE38C7-384C-44C4-86A7-666B053D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14732"/>
            <a:ext cx="12192001" cy="6770373"/>
          </a:xfrm>
          <a:prstGeom prst="rect">
            <a:avLst/>
          </a:prstGeom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فتح المايك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إحضار الكتاب والقلم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استعدادا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36">
            <a:extLst>
              <a:ext uri="{FF2B5EF4-FFF2-40B4-BE49-F238E27FC236}">
                <a16:creationId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كيز والإنتبا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0902DF-D45F-44BE-A26C-C47A4181C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74" y="1442815"/>
            <a:ext cx="2535415" cy="1658194"/>
          </a:xfrm>
          <a:prstGeom prst="rect">
            <a:avLst/>
          </a:prstGeom>
        </p:spPr>
      </p:pic>
      <p:pic>
        <p:nvPicPr>
          <p:cNvPr id="5" name="Picture 4" descr="A sign with a person's face on it&#10;&#10;Description automatically generated with medium confidence">
            <a:extLst>
              <a:ext uri="{FF2B5EF4-FFF2-40B4-BE49-F238E27FC236}">
                <a16:creationId xmlns:a16="http://schemas.microsoft.com/office/drawing/2014/main" id="{C9EF43A9-E859-4AFD-8593-3AFE556FA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69" y="1589791"/>
            <a:ext cx="2416628" cy="1546670"/>
          </a:xfrm>
          <a:prstGeom prst="rect">
            <a:avLst/>
          </a:prstGeom>
        </p:spPr>
      </p:pic>
      <p:pic>
        <p:nvPicPr>
          <p:cNvPr id="7" name="Picture 6" descr="A computer with a person's face on the screen&#10;&#10;Description automatically generated with medium confidence">
            <a:extLst>
              <a:ext uri="{FF2B5EF4-FFF2-40B4-BE49-F238E27FC236}">
                <a16:creationId xmlns:a16="http://schemas.microsoft.com/office/drawing/2014/main" id="{9B6695C0-9983-4E5D-AB4B-EDCB6CABD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496" y="4735280"/>
            <a:ext cx="2416629" cy="1549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82201E-95CA-4E04-A259-3AB7BB29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5" y="4791050"/>
            <a:ext cx="1950600" cy="152255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FEC48BDE-EFBF-462F-AF28-5B7DDE592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36" y="4791050"/>
            <a:ext cx="2884714" cy="1522557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D30871B6-EB5E-4D25-B95F-58C6A4CB9F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6" y="1209363"/>
            <a:ext cx="2880966" cy="1821550"/>
          </a:xfrm>
          <a:prstGeom prst="rect">
            <a:avLst/>
          </a:prstGeom>
        </p:spPr>
      </p:pic>
      <p:sp>
        <p:nvSpPr>
          <p:cNvPr id="25" name="TextBox 32">
            <a:extLst>
              <a:ext uri="{FF2B5EF4-FFF2-40B4-BE49-F238E27FC236}">
                <a16:creationId xmlns:a16="http://schemas.microsoft.com/office/drawing/2014/main" id="{7D595643-E88D-4109-A580-D0DBBA90C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300" y="54373"/>
            <a:ext cx="532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AE" sz="2000" b="1" dirty="0">
                <a:solidFill>
                  <a:srgbClr val="00000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المواطنة و المسؤولية</a:t>
            </a:r>
            <a:r>
              <a:rPr lang="ar-AE" altLang="ar-AE" sz="2000" b="1" dirty="0">
                <a:solidFill>
                  <a:srgbClr val="00000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 ... </a:t>
            </a:r>
            <a:r>
              <a:rPr lang="ar-SA" altLang="ar-AE" sz="2000" b="1" dirty="0">
                <a:solidFill>
                  <a:srgbClr val="0070C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الالتزام بقواعد التعلم عن بعد </a:t>
            </a:r>
            <a:endParaRPr lang="en-US" altLang="ar-AE" sz="2000" b="1" dirty="0">
              <a:solidFill>
                <a:srgbClr val="0070C0"/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sp>
        <p:nvSpPr>
          <p:cNvPr id="29" name="مربع نص 21">
            <a:extLst>
              <a:ext uri="{FF2B5EF4-FFF2-40B4-BE49-F238E27FC236}">
                <a16:creationId xmlns:a16="http://schemas.microsoft.com/office/drawing/2014/main" id="{F5B915E9-9717-4545-960B-019DBB4FC47C}"/>
              </a:ext>
            </a:extLst>
          </p:cNvPr>
          <p:cNvSpPr txBox="1"/>
          <p:nvPr/>
        </p:nvSpPr>
        <p:spPr>
          <a:xfrm>
            <a:off x="-219978" y="33755"/>
            <a:ext cx="58972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400" b="1" dirty="0">
                <a:highlight>
                  <a:srgbClr val="FFFF00"/>
                </a:highlight>
              </a:rPr>
              <a:t>لا تشارك معلومات وبياناتك الخاصة مع أشخاص آخرين</a:t>
            </a:r>
          </a:p>
        </p:txBody>
      </p:sp>
    </p:spTree>
    <p:extLst>
      <p:ext uri="{BB962C8B-B14F-4D97-AF65-F5344CB8AC3E}">
        <p14:creationId xmlns:p14="http://schemas.microsoft.com/office/powerpoint/2010/main" val="1691062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 invX="1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203066-7705-4610-8E82-E8A4941A8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93798" y="24861"/>
            <a:ext cx="12319040" cy="6770373"/>
          </a:xfrm>
          <a:prstGeom prst="rect">
            <a:avLst/>
          </a:prstGeom>
        </p:spPr>
      </p:pic>
      <p:pic>
        <p:nvPicPr>
          <p:cNvPr id="27" name="Picture 26" descr="2020年迪拜世博会，多个国家馆设计惊艳亮相！BIG、Foster等作品在列_世博园">
            <a:extLst>
              <a:ext uri="{FF2B5EF4-FFF2-40B4-BE49-F238E27FC236}">
                <a16:creationId xmlns:a16="http://schemas.microsoft.com/office/drawing/2014/main" id="{7FDFA67D-E576-4658-A5BF-DB27D0F38C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95" y="1884785"/>
            <a:ext cx="4768187" cy="30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BE9982-C9B9-4906-AFEC-2058B1417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632702" y="45405"/>
            <a:ext cx="4866565" cy="5451455"/>
          </a:xfrm>
          <a:prstGeom prst="rect">
            <a:avLst/>
          </a:prstGeom>
        </p:spPr>
      </p:pic>
      <p:pic>
        <p:nvPicPr>
          <p:cNvPr id="29" name="Picture 28" descr="مكتب التعليم بالنقيع ( بنين ) on Twitter: &quot;انضباطي .. سر نجاحي ..  #معا_لتعزيز_الانضباط_المدرسي #الانضباط_المدرسى #تعليم_بيشة  #انضباط_مدارس_بيشة… &quot;">
            <a:extLst>
              <a:ext uri="{FF2B5EF4-FFF2-40B4-BE49-F238E27FC236}">
                <a16:creationId xmlns:a16="http://schemas.microsoft.com/office/drawing/2014/main" id="{022A7716-B69F-405A-9A86-31AC56DFB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22029" r="3767" b="11572"/>
          <a:stretch/>
        </p:blipFill>
        <p:spPr bwMode="auto">
          <a:xfrm>
            <a:off x="5615710" y="1884784"/>
            <a:ext cx="4670472" cy="27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4419244-D94A-4399-AD3B-9B3B0BBF4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3" b="89216" l="2500" r="98500">
                        <a14:foregroundMark x1="1500" y1="66667" x2="78000" y2="58824"/>
                        <a14:foregroundMark x1="78000" y1="58824" x2="93000" y2="65686"/>
                        <a14:foregroundMark x1="93000" y1="65686" x2="96500" y2="90196"/>
                        <a14:foregroundMark x1="96500" y1="90196" x2="2500" y2="87255"/>
                        <a14:foregroundMark x1="2500" y1="87255" x2="4000" y2="68627"/>
                        <a14:foregroundMark x1="49500" y1="9804" x2="49500" y2="9804"/>
                        <a14:foregroundMark x1="62000" y1="6863" x2="62000" y2="6863"/>
                        <a14:foregroundMark x1="60000" y1="6863" x2="60000" y2="6863"/>
                        <a14:foregroundMark x1="54000" y1="29412" x2="54000" y2="29412"/>
                        <a14:foregroundMark x1="54000" y1="26471" x2="54000" y2="26471"/>
                        <a14:foregroundMark x1="57000" y1="22549" x2="57000" y2="22549"/>
                        <a14:foregroundMark x1="53000" y1="18627" x2="53000" y2="18627"/>
                        <a14:foregroundMark x1="46500" y1="33333" x2="46500" y2="33333"/>
                        <a14:foregroundMark x1="42500" y1="40196" x2="42500" y2="40196"/>
                        <a14:foregroundMark x1="37500" y1="80392" x2="37500" y2="80392"/>
                        <a14:foregroundMark x1="37500" y1="80392" x2="68500" y2="87255"/>
                        <a14:foregroundMark x1="68500" y1="87255" x2="83000" y2="80392"/>
                        <a14:foregroundMark x1="83000" y1="80392" x2="95500" y2="64706"/>
                        <a14:foregroundMark x1="95500" y1="64706" x2="88000" y2="88235"/>
                        <a14:foregroundMark x1="88000" y1="88235" x2="7500" y2="83333"/>
                        <a14:foregroundMark x1="7500" y1="83333" x2="20500" y2="69608"/>
                        <a14:foregroundMark x1="20500" y1="69608" x2="37000" y2="68627"/>
                        <a14:foregroundMark x1="37000" y1="68627" x2="53000" y2="71569"/>
                        <a14:foregroundMark x1="53000" y1="71569" x2="41500" y2="53922"/>
                        <a14:foregroundMark x1="41500" y1="53922" x2="37500" y2="28431"/>
                        <a14:foregroundMark x1="37500" y1="28431" x2="49500" y2="14706"/>
                        <a14:foregroundMark x1="49500" y1="14706" x2="61500" y2="29412"/>
                        <a14:foregroundMark x1="61500" y1="29412" x2="64000" y2="54902"/>
                        <a14:foregroundMark x1="64000" y1="54902" x2="78000" y2="68627"/>
                        <a14:foregroundMark x1="78000" y1="68627" x2="98500" y2="68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004" y="24861"/>
            <a:ext cx="1136958" cy="703030"/>
          </a:xfrm>
          <a:prstGeom prst="rect">
            <a:avLst/>
          </a:prstGeom>
        </p:spPr>
      </p:pic>
      <p:pic>
        <p:nvPicPr>
          <p:cNvPr id="9" name="Picture 2" descr="بدءًا من &amp;quot;ماجد&amp;quot; وحتى &amp;quot;جنة&amp;quot; معلمة القرآن .. بصمات إماراتية في تربية أجيال -  شبكة رؤية الإخبارية">
            <a:extLst>
              <a:ext uri="{FF2B5EF4-FFF2-40B4-BE49-F238E27FC236}">
                <a16:creationId xmlns:a16="http://schemas.microsoft.com/office/drawing/2014/main" id="{35A3E733-A546-4389-9BA3-33E091CC5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1" b="97132" l="61720" r="96237">
                        <a14:foregroundMark x1="78387" y1="10516" x2="75914" y2="9178"/>
                        <a14:foregroundMark x1="77204" y1="5163" x2="71505" y2="6883"/>
                        <a14:foregroundMark x1="79355" y1="16826" x2="76452" y2="17400"/>
                        <a14:foregroundMark x1="84409" y1="17782" x2="78280" y2="1721"/>
                        <a14:foregroundMark x1="78280" y1="1721" x2="75914" y2="1912"/>
                        <a14:foregroundMark x1="82581" y1="7839" x2="80323" y2="4015"/>
                        <a14:foregroundMark x1="64839" y1="30019" x2="63656" y2="27151"/>
                        <a14:foregroundMark x1="63441" y1="23901" x2="63441" y2="23136"/>
                        <a14:foregroundMark x1="94409" y1="31740" x2="91183" y2="40153"/>
                        <a14:foregroundMark x1="91183" y1="40153" x2="90430" y2="41109"/>
                        <a14:foregroundMark x1="95591" y1="36520" x2="96344" y2="33843"/>
                        <a14:foregroundMark x1="90968" y1="90249" x2="89032" y2="88910"/>
                        <a14:foregroundMark x1="89355" y1="91013" x2="90968" y2="97132"/>
                        <a14:foregroundMark x1="64516" y1="94264" x2="61720" y2="94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35" r="2075"/>
          <a:stretch/>
        </p:blipFill>
        <p:spPr bwMode="auto">
          <a:xfrm>
            <a:off x="10225923" y="2876390"/>
            <a:ext cx="1859700" cy="40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صور بنات رسم قرقيعان">
            <a:extLst>
              <a:ext uri="{FF2B5EF4-FFF2-40B4-BE49-F238E27FC236}">
                <a16:creationId xmlns:a16="http://schemas.microsoft.com/office/drawing/2014/main" id="{0E541DE0-C216-44A8-801F-99A8908B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00" b="94534" l="10000" r="90000">
                        <a14:foregroundMark x1="38000" y1="36842" x2="38000" y2="36842"/>
                        <a14:foregroundMark x1="71250" y1="38462" x2="71250" y2="38462"/>
                        <a14:foregroundMark x1="68750" y1="37449" x2="68750" y2="37449"/>
                        <a14:foregroundMark x1="41000" y1="37449" x2="41000" y2="37449"/>
                        <a14:foregroundMark x1="37000" y1="38664" x2="37000" y2="38664"/>
                        <a14:foregroundMark x1="61750" y1="39879" x2="61750" y2="39879"/>
                        <a14:foregroundMark x1="54250" y1="8300" x2="54250" y2="8300"/>
                        <a14:foregroundMark x1="62500" y1="91903" x2="62500" y2="91903"/>
                        <a14:foregroundMark x1="59750" y1="94534" x2="59750" y2="94534"/>
                        <a14:foregroundMark x1="43500" y1="94332" x2="4350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99" y="3761577"/>
            <a:ext cx="1674607" cy="31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7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4CA2DA-9B9B-44D9-882B-E471645F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-1" y="-14732"/>
            <a:ext cx="12192001" cy="6872732"/>
          </a:xfrm>
          <a:prstGeom prst="rect">
            <a:avLst/>
          </a:prstGeom>
        </p:spPr>
      </p:pic>
      <p:pic>
        <p:nvPicPr>
          <p:cNvPr id="4" name="zaina2">
            <a:extLst>
              <a:ext uri="{FF2B5EF4-FFF2-40B4-BE49-F238E27FC236}">
                <a16:creationId xmlns:a16="http://schemas.microsoft.com/office/drawing/2014/main" id="{C9D5E6C8-5785-428D-AC85-61DE3A7DD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01" y="1677613"/>
            <a:ext cx="6809595" cy="485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9807D9-412E-4354-BB21-CDAE07F0C489}"/>
              </a:ext>
            </a:extLst>
          </p:cNvPr>
          <p:cNvSpPr/>
          <p:nvPr/>
        </p:nvSpPr>
        <p:spPr>
          <a:xfrm>
            <a:off x="6819604" y="0"/>
            <a:ext cx="56886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الوسام لك فأنت تستحقه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7030A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C442B812-9959-4FA4-9706-2377F05FC7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1" y="2087368"/>
            <a:ext cx="1295145" cy="12400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4793950-6619-42A7-99A9-01DB7921F7A8}"/>
              </a:ext>
            </a:extLst>
          </p:cNvPr>
          <p:cNvSpPr txBox="1"/>
          <p:nvPr/>
        </p:nvSpPr>
        <p:spPr>
          <a:xfrm>
            <a:off x="3294609" y="2707369"/>
            <a:ext cx="560277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200" b="1" dirty="0"/>
              <a:t>سأضع طالباً في ذاكرتي وأراقب مشاركته أثناء الحصة و في نهاية الحصة سأكشف عنه </a:t>
            </a:r>
          </a:p>
        </p:txBody>
      </p:sp>
      <p:pic>
        <p:nvPicPr>
          <p:cNvPr id="1026" name="Picture 2" descr="ماهي الذاكرة ؟ - معجزة الذاكرة البشرية">
            <a:extLst>
              <a:ext uri="{FF2B5EF4-FFF2-40B4-BE49-F238E27FC236}">
                <a16:creationId xmlns:a16="http://schemas.microsoft.com/office/drawing/2014/main" id="{BFCE6073-5335-44CA-BDEC-5753CAF4B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99"/>
          <a:stretch/>
        </p:blipFill>
        <p:spPr bwMode="auto">
          <a:xfrm>
            <a:off x="5014485" y="4327176"/>
            <a:ext cx="1928991" cy="175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قيم اليومين الاحد والاثنين">
            <a:extLst>
              <a:ext uri="{FF2B5EF4-FFF2-40B4-BE49-F238E27FC236}">
                <a16:creationId xmlns:a16="http://schemas.microsoft.com/office/drawing/2014/main" id="{4B542B4F-E48B-4A4D-80BF-38FE0367D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1" y="5384445"/>
            <a:ext cx="1936967" cy="1387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F3B4B-D74D-460F-8636-915432B5D890}"/>
              </a:ext>
            </a:extLst>
          </p:cNvPr>
          <p:cNvSpPr txBox="1"/>
          <p:nvPr/>
        </p:nvSpPr>
        <p:spPr>
          <a:xfrm>
            <a:off x="316283" y="326187"/>
            <a:ext cx="33762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highlight>
                  <a:srgbClr val="00FF00"/>
                </a:highlight>
              </a:rPr>
              <a:t>مبادرة لتحفيز طلابي الأعزاء</a:t>
            </a:r>
          </a:p>
        </p:txBody>
      </p:sp>
    </p:spTree>
    <p:extLst>
      <p:ext uri="{BB962C8B-B14F-4D97-AF65-F5344CB8AC3E}">
        <p14:creationId xmlns:p14="http://schemas.microsoft.com/office/powerpoint/2010/main" val="657360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10A37B-0B05-4814-A79C-478A19818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360"/>
          <a:stretch/>
        </p:blipFill>
        <p:spPr>
          <a:xfrm>
            <a:off x="169607" y="0"/>
            <a:ext cx="12036219" cy="6770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3509" y="29570"/>
            <a:ext cx="3468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bg1"/>
                </a:solidFill>
                <a:highlight>
                  <a:srgbClr val="000080"/>
                </a:highlight>
              </a:rPr>
              <a:t>سير الحصة</a:t>
            </a:r>
            <a:endParaRPr lang="en-US" sz="6600" b="1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C2451-B19C-42AA-8B7E-0688A208DA26}"/>
              </a:ext>
            </a:extLst>
          </p:cNvPr>
          <p:cNvSpPr txBox="1"/>
          <p:nvPr/>
        </p:nvSpPr>
        <p:spPr>
          <a:xfrm>
            <a:off x="396600" y="1445838"/>
            <a:ext cx="81138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تقييم قبلي  ( للدرس السابق) 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تهيئة للدرس الجديد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عرض عنوان الدرس 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 عرض نواتج</a:t>
            </a:r>
            <a:r>
              <a:rPr lang="ar-AE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 </a:t>
            </a:r>
            <a:r>
              <a:rPr lang="ar-AE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التعلم 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 عرض  الكلمات المفتاحية 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اقرأ الفقرة قراءة جهرية سليمة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مهارات القرن 21.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نشاط التعلم المتمايز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نشاط بنائي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AE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نشاط ختامي للدرس على </a:t>
            </a:r>
            <a:r>
              <a:rPr lang="ar-AE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Rainbow Circle Sticker by Expo 2020 Dubai">
            <a:extLst>
              <a:ext uri="{FF2B5EF4-FFF2-40B4-BE49-F238E27FC236}">
                <a16:creationId xmlns:a16="http://schemas.microsoft.com/office/drawing/2014/main" id="{AE01C693-5F5B-46D2-A790-41D615EC76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400" y="273251"/>
            <a:ext cx="1126107" cy="11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5704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580</Words>
  <Application>Microsoft Office PowerPoint</Application>
  <PresentationFormat>Widescreen</PresentationFormat>
  <Paragraphs>137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微软雅黑</vt:lpstr>
      <vt:lpstr>Aharoni</vt:lpstr>
      <vt:lpstr>Arial</vt:lpstr>
      <vt:lpstr>Calibri</vt:lpstr>
      <vt:lpstr>Calibri Light</vt:lpstr>
      <vt:lpstr>Corbel</vt:lpstr>
      <vt:lpstr>Traditional Arabic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HP-PC</dc:creator>
  <cp:lastModifiedBy>Aisha Rashed Ali Alqhasyah Aldhanhani</cp:lastModifiedBy>
  <cp:revision>106</cp:revision>
  <dcterms:created xsi:type="dcterms:W3CDTF">2020-10-08T13:48:53Z</dcterms:created>
  <dcterms:modified xsi:type="dcterms:W3CDTF">2022-02-14T16:17:17Z</dcterms:modified>
</cp:coreProperties>
</file>