
<file path=[Content_Types].xml><?xml version="1.0" encoding="utf-8"?>
<Types xmlns="http://schemas.openxmlformats.org/package/2006/content-types">
  <Default Extension="emf" ContentType="image/x-emf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56" r:id="rId3"/>
    <p:sldId id="257" r:id="rId4"/>
    <p:sldId id="292" r:id="rId5"/>
    <p:sldId id="295" r:id="rId6"/>
    <p:sldId id="304" r:id="rId7"/>
    <p:sldId id="306" r:id="rId8"/>
    <p:sldId id="322" r:id="rId9"/>
    <p:sldId id="321" r:id="rId10"/>
    <p:sldId id="323" r:id="rId11"/>
    <p:sldId id="324" r:id="rId12"/>
    <p:sldId id="325" r:id="rId13"/>
    <p:sldId id="326" r:id="rId14"/>
    <p:sldId id="327" r:id="rId15"/>
    <p:sldId id="328" r:id="rId16"/>
    <p:sldId id="329" r:id="rId17"/>
    <p:sldId id="330" r:id="rId18"/>
    <p:sldId id="331" r:id="rId19"/>
    <p:sldId id="332" r:id="rId20"/>
    <p:sldId id="333" r:id="rId21"/>
    <p:sldId id="334" r:id="rId22"/>
    <p:sldId id="350" r:id="rId23"/>
    <p:sldId id="344" r:id="rId24"/>
    <p:sldId id="353" r:id="rId25"/>
    <p:sldId id="354" r:id="rId26"/>
    <p:sldId id="355" r:id="rId27"/>
    <p:sldId id="346" r:id="rId28"/>
    <p:sldId id="307" r:id="rId29"/>
    <p:sldId id="351" r:id="rId30"/>
    <p:sldId id="345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فاطمة عبد الله الشحي" initials="فاطمة" lastIdx="1" clrIdx="0">
    <p:extLst>
      <p:ext uri="{19B8F6BF-5375-455C-9EA6-DF929625EA0E}">
        <p15:presenceInfo xmlns:p15="http://schemas.microsoft.com/office/powerpoint/2012/main" userId="S::Fatima502154@moe.ae::f6bab52a-cca0-48c4-85f1-05ba6dea6e8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6BB28"/>
    <a:srgbClr val="863D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135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6-01T13:41:23.442" idx="1">
    <p:pos x="10" y="10"/>
    <p:text/>
    <p:extLst>
      <p:ext uri="{C676402C-5697-4E1C-873F-D02D1690AC5C}">
        <p15:threadingInfo xmlns:p15="http://schemas.microsoft.com/office/powerpoint/2012/main" timeZoneBias="-24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A7CB-F668-4733-B24B-76DF1387A935}" type="datetimeFigureOut">
              <a:rPr lang="en-US" smtClean="0"/>
              <a:t>6/7/2020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79BEA-EEE6-48A7-B741-4576673BF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604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A7CB-F668-4733-B24B-76DF1387A935}" type="datetimeFigureOut">
              <a:rPr lang="en-US" smtClean="0"/>
              <a:t>6/7/2020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79BEA-EEE6-48A7-B741-4576673BF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893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A7CB-F668-4733-B24B-76DF1387A935}" type="datetimeFigureOut">
              <a:rPr lang="en-US" smtClean="0"/>
              <a:t>6/7/2020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79BEA-EEE6-48A7-B741-4576673BF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095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A7CB-F668-4733-B24B-76DF1387A935}" type="datetimeFigureOut">
              <a:rPr lang="en-US" smtClean="0"/>
              <a:t>6/7/2020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79BEA-EEE6-48A7-B741-4576673BF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7489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A7CB-F668-4733-B24B-76DF1387A935}" type="datetimeFigureOut">
              <a:rPr lang="en-US" smtClean="0"/>
              <a:t>6/7/2020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79BEA-EEE6-48A7-B741-4576673BF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841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A7CB-F668-4733-B24B-76DF1387A935}" type="datetimeFigureOut">
              <a:rPr lang="en-US" smtClean="0"/>
              <a:t>6/7/2020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79BEA-EEE6-48A7-B741-4576673BF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924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A7CB-F668-4733-B24B-76DF1387A935}" type="datetimeFigureOut">
              <a:rPr lang="en-US" smtClean="0"/>
              <a:t>6/7/2020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79BEA-EEE6-48A7-B741-4576673BF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542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A7CB-F668-4733-B24B-76DF1387A935}" type="datetimeFigureOut">
              <a:rPr lang="en-US" smtClean="0"/>
              <a:t>6/7/2020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79BEA-EEE6-48A7-B741-4576673BF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8074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A7CB-F668-4733-B24B-76DF1387A935}" type="datetimeFigureOut">
              <a:rPr lang="en-US" smtClean="0"/>
              <a:t>6/7/2020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79BEA-EEE6-48A7-B741-4576673BF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287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A7CB-F668-4733-B24B-76DF1387A935}" type="datetimeFigureOut">
              <a:rPr lang="en-US" smtClean="0"/>
              <a:t>6/7/2020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79BEA-EEE6-48A7-B741-4576673BF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3721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A7CB-F668-4733-B24B-76DF1387A935}" type="datetimeFigureOut">
              <a:rPr lang="en-US" smtClean="0"/>
              <a:t>6/7/2020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79BEA-EEE6-48A7-B741-4576673BF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8090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FAA7CB-F668-4733-B24B-76DF1387A935}" type="datetimeFigureOut">
              <a:rPr lang="en-US" smtClean="0"/>
              <a:t>6/7/2020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879BEA-EEE6-48A7-B741-4576673BF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804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emf"/><Relationship Id="rId4" Type="http://schemas.openxmlformats.org/officeDocument/2006/relationships/image" Target="../media/image23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4" Type="http://schemas.openxmlformats.org/officeDocument/2006/relationships/comments" Target="../comments/commen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7C76D2B-9B3A-41E4-9C66-A2D46E969232}"/>
              </a:ext>
            </a:extLst>
          </p:cNvPr>
          <p:cNvSpPr txBox="1"/>
          <p:nvPr/>
        </p:nvSpPr>
        <p:spPr>
          <a:xfrm>
            <a:off x="503583" y="618494"/>
            <a:ext cx="7055201" cy="4693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8800" dirty="0">
                <a:cs typeface="(AH) Manal Black" pitchFamily="2" charset="-78"/>
              </a:rPr>
              <a:t>الوحدة الخامسة</a:t>
            </a:r>
          </a:p>
          <a:p>
            <a:pPr algn="ctr" rtl="1"/>
            <a:r>
              <a:rPr lang="ar-AE" sz="8800" dirty="0">
                <a:cs typeface="(AH) Manal Black" pitchFamily="2" charset="-78"/>
              </a:rPr>
              <a:t>عطاء أبيض</a:t>
            </a:r>
          </a:p>
          <a:p>
            <a:pPr algn="ctr" rtl="1"/>
            <a:r>
              <a:rPr lang="ar-AE" sz="11500" dirty="0">
                <a:cs typeface="(AH) Manal Black" pitchFamily="2" charset="-78"/>
              </a:rPr>
              <a:t>4 </a:t>
            </a:r>
            <a:endParaRPr lang="en-US" sz="11500" dirty="0">
              <a:cs typeface="(AH) Manal Black" pitchFamily="2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B8F69D-2A2B-4221-86DE-25DE207CEB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355" y="4015408"/>
            <a:ext cx="2039036" cy="26047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2C7EBF-6B70-4813-990E-B43FA9C4C1DC}"/>
              </a:ext>
            </a:extLst>
          </p:cNvPr>
          <p:cNvSpPr txBox="1"/>
          <p:nvPr/>
        </p:nvSpPr>
        <p:spPr>
          <a:xfrm>
            <a:off x="4031183" y="5235143"/>
            <a:ext cx="43732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200" dirty="0">
                <a:cs typeface="(AH) Manal Black" pitchFamily="2" charset="-78"/>
              </a:rPr>
              <a:t>إعداد المعلمة</a:t>
            </a:r>
          </a:p>
          <a:p>
            <a:pPr algn="ctr"/>
            <a:r>
              <a:rPr lang="ar-AE" sz="3200" dirty="0">
                <a:cs typeface="(AH) Manal Black" pitchFamily="2" charset="-78"/>
              </a:rPr>
              <a:t>فاطمة رباع</a:t>
            </a:r>
          </a:p>
          <a:p>
            <a:pPr algn="ctr"/>
            <a:r>
              <a:rPr lang="ar-AE" sz="3200" dirty="0">
                <a:cs typeface="(AH) Manal Black" pitchFamily="2" charset="-78"/>
              </a:rPr>
              <a:t>روضة و مدرسة الرمس ح1</a:t>
            </a:r>
            <a:endParaRPr lang="en-US" sz="6600" dirty="0"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309060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4ED76E9-9333-4B79-9560-AA4507211B16}"/>
              </a:ext>
            </a:extLst>
          </p:cNvPr>
          <p:cNvSpPr txBox="1"/>
          <p:nvPr/>
        </p:nvSpPr>
        <p:spPr>
          <a:xfrm>
            <a:off x="596348" y="5115339"/>
            <a:ext cx="7858539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ar-AE" sz="4000" b="1" dirty="0"/>
              <a:t>انْشَغَلَتِ الْغَيْمَةُ الْأُمُّ عَنِ الْغَيْمَةِ الصَّغيرَةِ .</a:t>
            </a:r>
            <a:endParaRPr lang="en-US" sz="40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3616A5-6302-4302-ABEC-6CCB8476C4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246" t="17198" r="52464" b="15136"/>
          <a:stretch/>
        </p:blipFill>
        <p:spPr>
          <a:xfrm>
            <a:off x="596348" y="430695"/>
            <a:ext cx="7858539" cy="46846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475168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4ED76E9-9333-4B79-9560-AA4507211B16}"/>
              </a:ext>
            </a:extLst>
          </p:cNvPr>
          <p:cNvSpPr txBox="1"/>
          <p:nvPr/>
        </p:nvSpPr>
        <p:spPr>
          <a:xfrm>
            <a:off x="804601" y="5287617"/>
            <a:ext cx="78585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5400" b="1" dirty="0"/>
              <a:t>اخْتَفَتِ الغَيْمَةُ الصَّغيرَةُ</a:t>
            </a:r>
            <a:endParaRPr lang="en-US" sz="5400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0D720D3-C382-48E7-AD79-28D8B380E6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841" t="65789" r="53043" b="5341"/>
          <a:stretch/>
        </p:blipFill>
        <p:spPr>
          <a:xfrm>
            <a:off x="443013" y="251792"/>
            <a:ext cx="8581717" cy="47177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376732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4ED76E9-9333-4B79-9560-AA4507211B16}"/>
              </a:ext>
            </a:extLst>
          </p:cNvPr>
          <p:cNvSpPr txBox="1"/>
          <p:nvPr/>
        </p:nvSpPr>
        <p:spPr>
          <a:xfrm>
            <a:off x="804601" y="5287617"/>
            <a:ext cx="78585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5400" b="1" dirty="0"/>
              <a:t>بَحَثَتِ الْغَيْمات عَنِ الْغَيْمَةِ الصَّغيرةِ</a:t>
            </a:r>
            <a:endParaRPr lang="en-US" sz="54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1EBE7A-B5DD-41EE-95B7-5C7DB7060E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592" y="119270"/>
            <a:ext cx="7858539" cy="5042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0217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4ED76E9-9333-4B79-9560-AA4507211B16}"/>
              </a:ext>
            </a:extLst>
          </p:cNvPr>
          <p:cNvSpPr txBox="1"/>
          <p:nvPr/>
        </p:nvSpPr>
        <p:spPr>
          <a:xfrm>
            <a:off x="128090" y="820059"/>
            <a:ext cx="4086102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800" b="1" dirty="0"/>
              <a:t>وَفَجْأَةً سَمِعَتِ الْغَيْماتُ رَفْرَفَةً سَريعَةً </a:t>
            </a:r>
          </a:p>
          <a:p>
            <a:pPr algn="ctr"/>
            <a:r>
              <a:rPr lang="ar-AE" sz="4800" b="1" dirty="0"/>
              <a:t>رَأَيْنَ عَصْفورةً طارَتْ قُرْبَهُنَّ وَ هِيَ تَقولُ : هُناكَ غَمامةٌ صَغيرةٌ عالِقَةٌ في الْحُقولِ!</a:t>
            </a:r>
            <a:endParaRPr lang="en-US" sz="4800" b="1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5B84662-0D4A-44C1-A464-D4E87D6D76CD}"/>
              </a:ext>
            </a:extLst>
          </p:cNvPr>
          <p:cNvGrpSpPr/>
          <p:nvPr/>
        </p:nvGrpSpPr>
        <p:grpSpPr>
          <a:xfrm>
            <a:off x="4386469" y="117693"/>
            <a:ext cx="4629442" cy="6740308"/>
            <a:chOff x="4386469" y="117693"/>
            <a:chExt cx="4629442" cy="6740308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6B506F74-FA08-44DC-AC13-C0E2184D39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86469" y="117693"/>
              <a:ext cx="2332384" cy="6740308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0B60D81-34E4-427B-9588-CA5BEB717F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06817" y="117693"/>
              <a:ext cx="2509094" cy="67403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25178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4ED76E9-9333-4B79-9560-AA4507211B16}"/>
              </a:ext>
            </a:extLst>
          </p:cNvPr>
          <p:cNvSpPr txBox="1"/>
          <p:nvPr/>
        </p:nvSpPr>
        <p:spPr>
          <a:xfrm>
            <a:off x="781879" y="4964564"/>
            <a:ext cx="785853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5400" b="1" dirty="0"/>
              <a:t>أَخَذّتِ الْعُصْفورَةُ الْغَيْماتِ إلى مَكانِ الْغَيْمَةِ الْصَغيرةِ</a:t>
            </a:r>
            <a:endParaRPr lang="en-US" sz="5400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878046B-DCA7-4ABE-A608-42E58BEB25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668" y="258379"/>
            <a:ext cx="7716664" cy="458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612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4ED76E9-9333-4B79-9560-AA4507211B16}"/>
              </a:ext>
            </a:extLst>
          </p:cNvPr>
          <p:cNvSpPr txBox="1"/>
          <p:nvPr/>
        </p:nvSpPr>
        <p:spPr>
          <a:xfrm>
            <a:off x="781879" y="5111925"/>
            <a:ext cx="785853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5400" b="1" dirty="0"/>
              <a:t>كانَتِ الْغَيْماتِ الْكَبيراتِ تَتَحرَّكُ بِبْطءٍ</a:t>
            </a:r>
            <a:endParaRPr lang="en-US" sz="54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7CA220-843C-4DA5-9E1B-AA01C18FCB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817" y="210000"/>
            <a:ext cx="8229601" cy="475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1702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4ED76E9-9333-4B79-9560-AA4507211B16}"/>
              </a:ext>
            </a:extLst>
          </p:cNvPr>
          <p:cNvSpPr txBox="1"/>
          <p:nvPr/>
        </p:nvSpPr>
        <p:spPr>
          <a:xfrm>
            <a:off x="781879" y="5111925"/>
            <a:ext cx="785853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5400" b="1" dirty="0"/>
              <a:t>وَجَدَتِ الْغَيْماتِ الْغَيْمَةُ الْصَغيرَةُ عالِقَةً بَيْنَ أَغْصانِ شَجَرَةٍ</a:t>
            </a:r>
            <a:endParaRPr lang="en-US" sz="5400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64695A6-DBE5-4EB2-A0B2-9647848301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061" y="0"/>
            <a:ext cx="8468139" cy="483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8341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4ED76E9-9333-4B79-9560-AA4507211B16}"/>
              </a:ext>
            </a:extLst>
          </p:cNvPr>
          <p:cNvSpPr txBox="1"/>
          <p:nvPr/>
        </p:nvSpPr>
        <p:spPr>
          <a:xfrm>
            <a:off x="225286" y="4807125"/>
            <a:ext cx="89187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800" b="1" dirty="0"/>
              <a:t>بَكَتِ الْغَيْماتُ فَوْقَ الْحُقولِ فَتَبَلَّلَتْ شُجيرَةُ بالماءِ وَتَمَسّكَتِ بِغمامَةَ أَكْثَرُ وَ أْكَثَـرُ</a:t>
            </a:r>
            <a:endParaRPr lang="en-US" sz="48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AEEE6B-0010-4D77-B562-9F625486E1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617" y="185531"/>
            <a:ext cx="7916178" cy="4320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6430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4ED76E9-9333-4B79-9560-AA4507211B16}"/>
              </a:ext>
            </a:extLst>
          </p:cNvPr>
          <p:cNvSpPr txBox="1"/>
          <p:nvPr/>
        </p:nvSpPr>
        <p:spPr>
          <a:xfrm>
            <a:off x="225286" y="5288340"/>
            <a:ext cx="89187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800" b="1" dirty="0"/>
              <a:t>قالت لَهُنَّ الْغَيْمَةُ الْصَّغيرَةُ: ابْتَعَدْنَ لِتَظْهَرَ الشَّمْسُ ، وَ تَشْعُرُ الشِّجَرةُ بالِدفْءِ</a:t>
            </a:r>
            <a:endParaRPr lang="en-US" sz="4800" b="1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26CF42E-3517-4833-B171-9C59D1EDC719}"/>
              </a:ext>
            </a:extLst>
          </p:cNvPr>
          <p:cNvGrpSpPr/>
          <p:nvPr/>
        </p:nvGrpSpPr>
        <p:grpSpPr>
          <a:xfrm>
            <a:off x="86138" y="0"/>
            <a:ext cx="8971723" cy="5141844"/>
            <a:chOff x="172277" y="0"/>
            <a:chExt cx="8971723" cy="5141844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76C7E6AF-4CF9-4C99-8504-B661646369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2277" y="0"/>
              <a:ext cx="5817513" cy="5141844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9949587-EA45-4F77-82EB-A75DB09ABB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80478" y="0"/>
              <a:ext cx="4663522" cy="51418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986586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4ED76E9-9333-4B79-9560-AA4507211B16}"/>
              </a:ext>
            </a:extLst>
          </p:cNvPr>
          <p:cNvSpPr txBox="1"/>
          <p:nvPr/>
        </p:nvSpPr>
        <p:spPr>
          <a:xfrm>
            <a:off x="225286" y="5288340"/>
            <a:ext cx="89187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800" b="1" dirty="0"/>
              <a:t>ظَهَرَتِ الشَّمْسُ،وَ تَرَكَتِ الشَّجَرَةِ الْغَيْمَةَ لِتَطيرَ بَعيدًا</a:t>
            </a:r>
            <a:endParaRPr lang="en-US" sz="48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924816-B3F5-4457-A67C-AF9E012B49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4591" y="662608"/>
            <a:ext cx="5261113" cy="44543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8B74DE-C938-41A5-A3F4-5D040A447F3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811"/>
          <a:stretch/>
        </p:blipFill>
        <p:spPr>
          <a:xfrm>
            <a:off x="278296" y="0"/>
            <a:ext cx="3207026" cy="2411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0350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3F1B868-5D02-4EE0-A100-FC84032127BC}"/>
              </a:ext>
            </a:extLst>
          </p:cNvPr>
          <p:cNvSpPr/>
          <p:nvPr/>
        </p:nvSpPr>
        <p:spPr>
          <a:xfrm>
            <a:off x="5293453" y="2694565"/>
            <a:ext cx="1874571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/>
            <a:r>
              <a:rPr lang="ar-AE" sz="3200" b="1" dirty="0"/>
              <a:t>من أنا  ؟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96C1D4-202A-440B-B948-6A4D4F4EA3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248" t="6664" r="11986" b="31059"/>
          <a:stretch/>
        </p:blipFill>
        <p:spPr>
          <a:xfrm>
            <a:off x="4572000" y="578084"/>
            <a:ext cx="2975244" cy="20476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193D31B-740E-46DE-8E1D-E8C4F88E5C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023" t="7877" b="24850"/>
          <a:stretch/>
        </p:blipFill>
        <p:spPr>
          <a:xfrm>
            <a:off x="4781725" y="3553494"/>
            <a:ext cx="2652532" cy="16595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85BA08-15B8-4A8D-B643-14DC3609EA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349" r="47300"/>
          <a:stretch/>
        </p:blipFill>
        <p:spPr>
          <a:xfrm>
            <a:off x="1770077" y="676479"/>
            <a:ext cx="2801923" cy="18737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D6B6B94-EB39-48B2-8B46-57478E9FF603}"/>
              </a:ext>
            </a:extLst>
          </p:cNvPr>
          <p:cNvSpPr/>
          <p:nvPr/>
        </p:nvSpPr>
        <p:spPr>
          <a:xfrm>
            <a:off x="2233752" y="2658733"/>
            <a:ext cx="1874571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/>
            <a:r>
              <a:rPr lang="ar-AE" sz="3200" b="1" dirty="0"/>
              <a:t>من أنا ؟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E0FD808-CAAB-4ABC-90BD-160F32DF6595}"/>
              </a:ext>
            </a:extLst>
          </p:cNvPr>
          <p:cNvSpPr/>
          <p:nvPr/>
        </p:nvSpPr>
        <p:spPr>
          <a:xfrm>
            <a:off x="5121206" y="5336219"/>
            <a:ext cx="1973569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/>
            <a:r>
              <a:rPr lang="ar-AE" sz="3200" b="1" dirty="0"/>
              <a:t>من نحن؟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E84EC9-B4C2-4DCD-A0CD-4CCC7D10B4E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047" t="27862" r="26057" b="28499"/>
          <a:stretch/>
        </p:blipFill>
        <p:spPr>
          <a:xfrm>
            <a:off x="1988191" y="3553494"/>
            <a:ext cx="2374085" cy="16504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ACD9264-5977-411B-9EBE-A32D3F635AC8}"/>
              </a:ext>
            </a:extLst>
          </p:cNvPr>
          <p:cNvSpPr/>
          <p:nvPr/>
        </p:nvSpPr>
        <p:spPr>
          <a:xfrm>
            <a:off x="2233752" y="5336218"/>
            <a:ext cx="1973569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/>
            <a:r>
              <a:rPr lang="ar-AE" sz="3200" b="1" dirty="0"/>
              <a:t>من أنا ؟</a:t>
            </a:r>
          </a:p>
        </p:txBody>
      </p:sp>
    </p:spTree>
    <p:extLst>
      <p:ext uri="{BB962C8B-B14F-4D97-AF65-F5344CB8AC3E}">
        <p14:creationId xmlns:p14="http://schemas.microsoft.com/office/powerpoint/2010/main" val="23431954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4ED76E9-9333-4B79-9560-AA4507211B16}"/>
              </a:ext>
            </a:extLst>
          </p:cNvPr>
          <p:cNvSpPr txBox="1"/>
          <p:nvPr/>
        </p:nvSpPr>
        <p:spPr>
          <a:xfrm>
            <a:off x="185531" y="5156751"/>
            <a:ext cx="89187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000" b="1" dirty="0"/>
              <a:t>قَرَّرَتْ أَنْ تَتْرُكَ للأَغْصانِ هَدِّيَّةً صَغيرَةً عَلَّقَتْ قُبَعَتَها الْبَيْضاءَ فَوْقَ الشَّجَرَةِ لِيَشْعَرَ رَاْسُها بِالدِّفْءِ</a:t>
            </a:r>
            <a:endParaRPr lang="en-US" sz="40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924816-B3F5-4457-A67C-AF9E012B49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071" y="212034"/>
            <a:ext cx="8441634" cy="4678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9206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4ED76E9-9333-4B79-9560-AA4507211B16}"/>
              </a:ext>
            </a:extLst>
          </p:cNvPr>
          <p:cNvSpPr txBox="1"/>
          <p:nvPr/>
        </p:nvSpPr>
        <p:spPr>
          <a:xfrm>
            <a:off x="112643" y="5461552"/>
            <a:ext cx="89187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600" b="1" dirty="0"/>
              <a:t>وَمُنْذُ ذلِكَ الْحينِ وُلِدَتْ "شُجيْراتِ الْقُطْنِ شَعْرُها أَبْيَضُ مِثْلُ الْغَيْمَةِ وَتَشْرَبُ كَثيرًا مِنَ الْماءِ فَهُوَ يُذَكِّروها بِغَيْماتِ السَّماءِ</a:t>
            </a:r>
            <a:endParaRPr lang="en-US" sz="3600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2E18FE-7020-4E2A-A0A6-97ACE0B435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362" t="17843" r="18695" b="12816"/>
          <a:stretch/>
        </p:blipFill>
        <p:spPr>
          <a:xfrm>
            <a:off x="742122" y="356152"/>
            <a:ext cx="7513982" cy="4825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8535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E2CF987-91B4-4B5B-BD93-BB3E006C63DE}"/>
              </a:ext>
            </a:extLst>
          </p:cNvPr>
          <p:cNvSpPr/>
          <p:nvPr/>
        </p:nvSpPr>
        <p:spPr>
          <a:xfrm>
            <a:off x="5112719" y="605707"/>
            <a:ext cx="3162651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/>
            <a:r>
              <a:rPr lang="ar-AE" sz="3200" b="1" dirty="0"/>
              <a:t>ماذا سيحدث لو "-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76BF16-2BFB-4569-9B7D-AEFCEDDFA579}"/>
              </a:ext>
            </a:extLst>
          </p:cNvPr>
          <p:cNvSpPr/>
          <p:nvPr/>
        </p:nvSpPr>
        <p:spPr>
          <a:xfrm>
            <a:off x="2809024" y="1835570"/>
            <a:ext cx="5116073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ar-AE" sz="3200" b="1" dirty="0"/>
              <a:t>لم ترى العصفورة الغيمة الصغيرة ؟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DE846CC-D8B5-49CA-8C54-74DD57385168}"/>
              </a:ext>
            </a:extLst>
          </p:cNvPr>
          <p:cNvSpPr/>
          <p:nvPr/>
        </p:nvSpPr>
        <p:spPr>
          <a:xfrm>
            <a:off x="1644147" y="4521761"/>
            <a:ext cx="6795269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ar-AE" sz="2400" b="1" dirty="0"/>
              <a:t>لم تسمع </a:t>
            </a:r>
            <a:r>
              <a:rPr lang="ar-AE" sz="2400" b="1" dirty="0" err="1"/>
              <a:t>الغيمات</a:t>
            </a:r>
            <a:r>
              <a:rPr lang="ar-AE" sz="2400" b="1" dirty="0"/>
              <a:t> كلام الغيمة الصغيرة و تبتعد لتظهر الشمس  ؟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068E4A1-7884-4151-87E0-C7BE45CEB708}"/>
              </a:ext>
            </a:extLst>
          </p:cNvPr>
          <p:cNvGrpSpPr/>
          <p:nvPr/>
        </p:nvGrpSpPr>
        <p:grpSpPr>
          <a:xfrm>
            <a:off x="3313652" y="5159229"/>
            <a:ext cx="2774507" cy="1291297"/>
            <a:chOff x="172277" y="0"/>
            <a:chExt cx="8971723" cy="514184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369406C-0DFA-40D9-B261-895EAB2521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2277" y="0"/>
              <a:ext cx="5817513" cy="514184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DC3F6C9-5D95-40AB-9D86-498115AFC0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80478" y="0"/>
              <a:ext cx="4663522" cy="5141844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B2C22681-CD84-4313-A56D-FCF041B93A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1430" y="2508247"/>
            <a:ext cx="3388550" cy="201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4744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FE9D79A-B5E5-4C8D-83C6-EFB7B4B0599C}"/>
              </a:ext>
            </a:extLst>
          </p:cNvPr>
          <p:cNvSpPr/>
          <p:nvPr/>
        </p:nvSpPr>
        <p:spPr>
          <a:xfrm>
            <a:off x="4672669" y="605707"/>
            <a:ext cx="3602702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/>
            <a:r>
              <a:rPr lang="ar-AE" sz="3200" b="1" dirty="0"/>
              <a:t>اختر الإجابة الصحية "-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FDF2830-F6BD-4F7A-BD91-7789FCA12FA2}"/>
              </a:ext>
            </a:extLst>
          </p:cNvPr>
          <p:cNvSpPr/>
          <p:nvPr/>
        </p:nvSpPr>
        <p:spPr>
          <a:xfrm>
            <a:off x="3810687" y="1683558"/>
            <a:ext cx="4322017" cy="1323439"/>
          </a:xfrm>
          <a:prstGeom prst="rect">
            <a:avLst/>
          </a:prstGeom>
          <a:ln w="9525">
            <a:noFill/>
          </a:ln>
        </p:spPr>
        <p:txBody>
          <a:bodyPr wrap="none">
            <a:spAutoFit/>
          </a:bodyPr>
          <a:lstStyle/>
          <a:p>
            <a:r>
              <a:rPr lang="ar-AE" sz="4000" b="1" dirty="0"/>
              <a:t>بَكَتِ </a:t>
            </a:r>
            <a:r>
              <a:rPr lang="ar-AE" sz="4000" b="1" dirty="0" err="1"/>
              <a:t>الْغَيْماتُ</a:t>
            </a:r>
            <a:r>
              <a:rPr lang="ar-AE" sz="4000" b="1" dirty="0"/>
              <a:t> فَوْقَ الْحُقولِ</a:t>
            </a:r>
          </a:p>
          <a:p>
            <a:r>
              <a:rPr lang="ar-AE" sz="4000" b="1" dirty="0">
                <a:solidFill>
                  <a:schemeClr val="accent1"/>
                </a:solidFill>
              </a:rPr>
              <a:t>تدل على مشاعر </a:t>
            </a:r>
            <a:r>
              <a:rPr lang="ar-AE" sz="4000" b="1" dirty="0"/>
              <a:t>:-      </a:t>
            </a:r>
            <a:endParaRPr lang="en-US" sz="4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67D2350-FDB1-4FD5-AD4C-C3A1871540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296" y="1482882"/>
            <a:ext cx="2734568" cy="157986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37005C6-4E4C-4BCF-9B91-F2F752AC7FF9}"/>
              </a:ext>
            </a:extLst>
          </p:cNvPr>
          <p:cNvSpPr/>
          <p:nvPr/>
        </p:nvSpPr>
        <p:spPr>
          <a:xfrm>
            <a:off x="6555028" y="3988066"/>
            <a:ext cx="1577676" cy="830997"/>
          </a:xfrm>
          <a:prstGeom prst="rect">
            <a:avLst/>
          </a:prstGeom>
          <a:ln w="9525">
            <a:noFill/>
          </a:ln>
        </p:spPr>
        <p:txBody>
          <a:bodyPr wrap="none">
            <a:spAutoFit/>
          </a:bodyPr>
          <a:lstStyle/>
          <a:p>
            <a:r>
              <a:rPr lang="ar-AE" sz="4800" b="1" dirty="0"/>
              <a:t>الفـرح </a:t>
            </a:r>
            <a:endParaRPr lang="en-US" sz="48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7BF1B38-ABF0-4696-8C76-5817D203A24B}"/>
              </a:ext>
            </a:extLst>
          </p:cNvPr>
          <p:cNvSpPr/>
          <p:nvPr/>
        </p:nvSpPr>
        <p:spPr>
          <a:xfrm>
            <a:off x="3810687" y="3988066"/>
            <a:ext cx="1677062" cy="830997"/>
          </a:xfrm>
          <a:prstGeom prst="rect">
            <a:avLst/>
          </a:prstGeom>
          <a:ln w="9525">
            <a:noFill/>
          </a:ln>
        </p:spPr>
        <p:txBody>
          <a:bodyPr wrap="none">
            <a:spAutoFit/>
          </a:bodyPr>
          <a:lstStyle/>
          <a:p>
            <a:r>
              <a:rPr lang="ar-AE" sz="4800" b="1" dirty="0"/>
              <a:t>الـحزن </a:t>
            </a:r>
            <a:endParaRPr lang="en-US" sz="48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9A606AA-7343-4FCE-91A2-CB5C05597230}"/>
              </a:ext>
            </a:extLst>
          </p:cNvPr>
          <p:cNvSpPr/>
          <p:nvPr/>
        </p:nvSpPr>
        <p:spPr>
          <a:xfrm>
            <a:off x="1135997" y="4093173"/>
            <a:ext cx="1677062" cy="830997"/>
          </a:xfrm>
          <a:prstGeom prst="rect">
            <a:avLst/>
          </a:prstGeom>
          <a:ln w="9525">
            <a:noFill/>
          </a:ln>
        </p:spPr>
        <p:txBody>
          <a:bodyPr wrap="none">
            <a:spAutoFit/>
          </a:bodyPr>
          <a:lstStyle/>
          <a:p>
            <a:r>
              <a:rPr lang="ar-AE" sz="4800" b="1" dirty="0"/>
              <a:t>الـخجل </a:t>
            </a:r>
            <a:endParaRPr lang="en-US" sz="48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37DDE8C-0CAB-49E7-A624-D41327D027F7}"/>
              </a:ext>
            </a:extLst>
          </p:cNvPr>
          <p:cNvSpPr/>
          <p:nvPr/>
        </p:nvSpPr>
        <p:spPr>
          <a:xfrm>
            <a:off x="3745864" y="3766657"/>
            <a:ext cx="1899927" cy="132343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556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FE9D79A-B5E5-4C8D-83C6-EFB7B4B0599C}"/>
              </a:ext>
            </a:extLst>
          </p:cNvPr>
          <p:cNvSpPr/>
          <p:nvPr/>
        </p:nvSpPr>
        <p:spPr>
          <a:xfrm>
            <a:off x="4672669" y="605707"/>
            <a:ext cx="3602702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/>
            <a:r>
              <a:rPr lang="ar-AE" sz="3200" b="1" dirty="0"/>
              <a:t>اختر الإجابة الصحية "-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FDF2830-F6BD-4F7A-BD91-7789FCA12FA2}"/>
              </a:ext>
            </a:extLst>
          </p:cNvPr>
          <p:cNvSpPr/>
          <p:nvPr/>
        </p:nvSpPr>
        <p:spPr>
          <a:xfrm>
            <a:off x="982766" y="1477699"/>
            <a:ext cx="7387712" cy="1754326"/>
          </a:xfrm>
          <a:prstGeom prst="rect">
            <a:avLst/>
          </a:prstGeom>
          <a:ln w="9525">
            <a:noFill/>
          </a:ln>
        </p:spPr>
        <p:txBody>
          <a:bodyPr wrap="square">
            <a:spAutoFit/>
          </a:bodyPr>
          <a:lstStyle/>
          <a:p>
            <a:pPr algn="r" rtl="1"/>
            <a:r>
              <a:rPr lang="ar-AE" sz="3600" b="1" dirty="0"/>
              <a:t>قالت لَهُنَّ الْغَيْمَةُ الْصَّغيرَةُ: ابْتَعَدْنَ لِتَظْهَرَ الشَّمْسُ  وَ تَشْعُرُ الشِّجَرةُ بالِدفْء "</a:t>
            </a:r>
          </a:p>
          <a:p>
            <a:pPr algn="r" rtl="1"/>
            <a:r>
              <a:rPr lang="ar-AE" sz="3600" b="1" dirty="0">
                <a:solidFill>
                  <a:schemeClr val="accent1"/>
                </a:solidFill>
              </a:rPr>
              <a:t>تدل على أن الغيمة الصغيرة   </a:t>
            </a:r>
            <a:endParaRPr lang="en-US" sz="3600" dirty="0">
              <a:solidFill>
                <a:schemeClr val="accent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37005C6-4E4C-4BCF-9B91-F2F752AC7FF9}"/>
              </a:ext>
            </a:extLst>
          </p:cNvPr>
          <p:cNvSpPr/>
          <p:nvPr/>
        </p:nvSpPr>
        <p:spPr>
          <a:xfrm>
            <a:off x="6643419" y="4649784"/>
            <a:ext cx="1394934" cy="830997"/>
          </a:xfrm>
          <a:prstGeom prst="rect">
            <a:avLst/>
          </a:prstGeom>
          <a:ln w="9525">
            <a:noFill/>
          </a:ln>
        </p:spPr>
        <p:txBody>
          <a:bodyPr wrap="none">
            <a:spAutoFit/>
          </a:bodyPr>
          <a:lstStyle/>
          <a:p>
            <a:r>
              <a:rPr lang="ar-AE" sz="4800" b="1" dirty="0"/>
              <a:t>خائفـة</a:t>
            </a:r>
            <a:endParaRPr lang="en-US" sz="48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7BF1B38-ABF0-4696-8C76-5817D203A24B}"/>
              </a:ext>
            </a:extLst>
          </p:cNvPr>
          <p:cNvSpPr/>
          <p:nvPr/>
        </p:nvSpPr>
        <p:spPr>
          <a:xfrm>
            <a:off x="3834138" y="4544120"/>
            <a:ext cx="1729961" cy="830997"/>
          </a:xfrm>
          <a:prstGeom prst="rect">
            <a:avLst/>
          </a:prstGeom>
          <a:ln w="9525">
            <a:noFill/>
          </a:ln>
        </p:spPr>
        <p:txBody>
          <a:bodyPr wrap="none">
            <a:spAutoFit/>
          </a:bodyPr>
          <a:lstStyle/>
          <a:p>
            <a:r>
              <a:rPr lang="ar-AE" sz="4800" b="1" dirty="0"/>
              <a:t>غاضبة </a:t>
            </a:r>
            <a:endParaRPr lang="en-US" sz="48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9A606AA-7343-4FCE-91A2-CB5C05597230}"/>
              </a:ext>
            </a:extLst>
          </p:cNvPr>
          <p:cNvSpPr/>
          <p:nvPr/>
        </p:nvSpPr>
        <p:spPr>
          <a:xfrm>
            <a:off x="1192163" y="4544121"/>
            <a:ext cx="1576072" cy="830997"/>
          </a:xfrm>
          <a:prstGeom prst="rect">
            <a:avLst/>
          </a:prstGeom>
          <a:ln w="9525">
            <a:noFill/>
          </a:ln>
        </p:spPr>
        <p:txBody>
          <a:bodyPr wrap="none">
            <a:spAutoFit/>
          </a:bodyPr>
          <a:lstStyle/>
          <a:p>
            <a:r>
              <a:rPr lang="ar-AE" sz="4800" b="1" dirty="0"/>
              <a:t>حكيمة </a:t>
            </a:r>
            <a:endParaRPr lang="en-US" sz="48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37DDE8C-0CAB-49E7-A624-D41327D027F7}"/>
              </a:ext>
            </a:extLst>
          </p:cNvPr>
          <p:cNvSpPr/>
          <p:nvPr/>
        </p:nvSpPr>
        <p:spPr>
          <a:xfrm>
            <a:off x="1105647" y="4297898"/>
            <a:ext cx="1899927" cy="132343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204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FE9D79A-B5E5-4C8D-83C6-EFB7B4B0599C}"/>
              </a:ext>
            </a:extLst>
          </p:cNvPr>
          <p:cNvSpPr/>
          <p:nvPr/>
        </p:nvSpPr>
        <p:spPr>
          <a:xfrm>
            <a:off x="4672669" y="605707"/>
            <a:ext cx="3602702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/>
            <a:r>
              <a:rPr lang="ar-AE" sz="3200" b="1" dirty="0"/>
              <a:t>اختر الإجابة الصحية "-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FDF2830-F6BD-4F7A-BD91-7789FCA12FA2}"/>
              </a:ext>
            </a:extLst>
          </p:cNvPr>
          <p:cNvSpPr/>
          <p:nvPr/>
        </p:nvSpPr>
        <p:spPr>
          <a:xfrm>
            <a:off x="982766" y="1477699"/>
            <a:ext cx="7387712" cy="1200329"/>
          </a:xfrm>
          <a:prstGeom prst="rect">
            <a:avLst/>
          </a:prstGeom>
          <a:ln w="9525"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ar-AE" sz="3600" b="1" dirty="0"/>
              <a:t>"كانَتِ </a:t>
            </a:r>
            <a:r>
              <a:rPr lang="ar-AE" sz="3600" b="1" dirty="0" err="1"/>
              <a:t>الْغَيْماتِ</a:t>
            </a:r>
            <a:r>
              <a:rPr lang="ar-AE" sz="3600" b="1" dirty="0"/>
              <a:t> الْكَبيراتِ تَتَحرَّكُ بِبْطءٍ"</a:t>
            </a:r>
          </a:p>
          <a:p>
            <a:pPr algn="r"/>
            <a:r>
              <a:rPr lang="ar-AE" sz="3600" b="1" dirty="0" err="1">
                <a:solidFill>
                  <a:schemeClr val="accent1"/>
                </a:solidFill>
              </a:rPr>
              <a:t>الغيمات</a:t>
            </a:r>
            <a:r>
              <a:rPr lang="ar-AE" sz="3600" b="1" dirty="0">
                <a:solidFill>
                  <a:schemeClr val="accent1"/>
                </a:solidFill>
              </a:rPr>
              <a:t> تتحرك ببطء بسبب :- </a:t>
            </a:r>
            <a:endParaRPr lang="en-US" sz="3600" b="1" dirty="0">
              <a:solidFill>
                <a:schemeClr val="accent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37005C6-4E4C-4BCF-9B91-F2F752AC7FF9}"/>
              </a:ext>
            </a:extLst>
          </p:cNvPr>
          <p:cNvSpPr/>
          <p:nvPr/>
        </p:nvSpPr>
        <p:spPr>
          <a:xfrm>
            <a:off x="4572000" y="2875327"/>
            <a:ext cx="3068469" cy="830997"/>
          </a:xfrm>
          <a:prstGeom prst="rect">
            <a:avLst/>
          </a:prstGeom>
          <a:ln w="9525">
            <a:noFill/>
          </a:ln>
        </p:spPr>
        <p:txBody>
          <a:bodyPr wrap="none">
            <a:spAutoFit/>
          </a:bodyPr>
          <a:lstStyle/>
          <a:p>
            <a:r>
              <a:rPr lang="ar-AE" sz="4800" b="1" dirty="0"/>
              <a:t>حجمها الكبـير </a:t>
            </a:r>
            <a:endParaRPr lang="en-US" sz="48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7BF1B38-ABF0-4696-8C76-5817D203A24B}"/>
              </a:ext>
            </a:extLst>
          </p:cNvPr>
          <p:cNvSpPr/>
          <p:nvPr/>
        </p:nvSpPr>
        <p:spPr>
          <a:xfrm>
            <a:off x="2320020" y="3930235"/>
            <a:ext cx="5570756" cy="830997"/>
          </a:xfrm>
          <a:prstGeom prst="rect">
            <a:avLst/>
          </a:prstGeom>
          <a:ln w="9525">
            <a:noFill/>
          </a:ln>
        </p:spPr>
        <p:txBody>
          <a:bodyPr wrap="none">
            <a:spAutoFit/>
          </a:bodyPr>
          <a:lstStyle/>
          <a:p>
            <a:r>
              <a:rPr lang="ar-AE" sz="4800" b="1" dirty="0"/>
              <a:t>خائفة على الغيمة الصغيرة </a:t>
            </a:r>
            <a:endParaRPr lang="en-US" sz="48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9A606AA-7343-4FCE-91A2-CB5C05597230}"/>
              </a:ext>
            </a:extLst>
          </p:cNvPr>
          <p:cNvSpPr/>
          <p:nvPr/>
        </p:nvSpPr>
        <p:spPr>
          <a:xfrm>
            <a:off x="4807555" y="4898916"/>
            <a:ext cx="2985113" cy="830997"/>
          </a:xfrm>
          <a:prstGeom prst="rect">
            <a:avLst/>
          </a:prstGeom>
          <a:ln w="9525">
            <a:noFill/>
          </a:ln>
        </p:spPr>
        <p:txBody>
          <a:bodyPr wrap="none">
            <a:spAutoFit/>
          </a:bodyPr>
          <a:lstStyle/>
          <a:p>
            <a:r>
              <a:rPr lang="ar-AE" sz="4800" b="1" dirty="0"/>
              <a:t>مثقلة بالمـاء  </a:t>
            </a:r>
            <a:endParaRPr lang="en-US" sz="48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37DDE8C-0CAB-49E7-A624-D41327D027F7}"/>
              </a:ext>
            </a:extLst>
          </p:cNvPr>
          <p:cNvSpPr/>
          <p:nvPr/>
        </p:nvSpPr>
        <p:spPr>
          <a:xfrm>
            <a:off x="4807555" y="4878418"/>
            <a:ext cx="3083221" cy="87199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31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FE9D79A-B5E5-4C8D-83C6-EFB7B4B0599C}"/>
              </a:ext>
            </a:extLst>
          </p:cNvPr>
          <p:cNvSpPr/>
          <p:nvPr/>
        </p:nvSpPr>
        <p:spPr>
          <a:xfrm>
            <a:off x="4672669" y="605707"/>
            <a:ext cx="3602702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/>
            <a:r>
              <a:rPr lang="ar-AE" sz="3200" b="1" dirty="0"/>
              <a:t>اختر الإجابة الصحية "-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FDF2830-F6BD-4F7A-BD91-7789FCA12FA2}"/>
              </a:ext>
            </a:extLst>
          </p:cNvPr>
          <p:cNvSpPr/>
          <p:nvPr/>
        </p:nvSpPr>
        <p:spPr>
          <a:xfrm>
            <a:off x="982766" y="1477699"/>
            <a:ext cx="7387712" cy="584775"/>
          </a:xfrm>
          <a:prstGeom prst="rect">
            <a:avLst/>
          </a:prstGeom>
          <a:ln w="9525"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ar-AE" sz="3200" b="1" dirty="0">
                <a:solidFill>
                  <a:schemeClr val="accent1"/>
                </a:solidFill>
              </a:rPr>
              <a:t>صل بين الكلمة و لونها حسب ورودها في النص :- </a:t>
            </a:r>
            <a:endParaRPr lang="en-US" sz="3200" b="1" dirty="0">
              <a:solidFill>
                <a:schemeClr val="accent1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76096C8-2D52-4C70-9C7A-ADBAE0EC2861}"/>
              </a:ext>
            </a:extLst>
          </p:cNvPr>
          <p:cNvSpPr/>
          <p:nvPr/>
        </p:nvSpPr>
        <p:spPr>
          <a:xfrm>
            <a:off x="5410899" y="2676088"/>
            <a:ext cx="2323751" cy="75291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chemeClr val="tx1"/>
                </a:solidFill>
              </a:rPr>
              <a:t>أوراق الشجر 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9CF16B5-E70F-4A67-BFB4-E070F99A68ED}"/>
              </a:ext>
            </a:extLst>
          </p:cNvPr>
          <p:cNvSpPr/>
          <p:nvPr/>
        </p:nvSpPr>
        <p:spPr>
          <a:xfrm>
            <a:off x="5410899" y="3902278"/>
            <a:ext cx="2323751" cy="75291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chemeClr val="tx1"/>
                </a:solidFill>
              </a:rPr>
              <a:t>الغــيــوم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22638EC-05CA-4406-91E9-016073E5259F}"/>
              </a:ext>
            </a:extLst>
          </p:cNvPr>
          <p:cNvSpPr/>
          <p:nvPr/>
        </p:nvSpPr>
        <p:spPr>
          <a:xfrm>
            <a:off x="5512966" y="5212359"/>
            <a:ext cx="2323751" cy="75291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chemeClr val="tx1"/>
                </a:solidFill>
              </a:rPr>
              <a:t>القــطن 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1794E77-BB97-4170-B355-7E31D6C40301}"/>
              </a:ext>
            </a:extLst>
          </p:cNvPr>
          <p:cNvSpPr/>
          <p:nvPr/>
        </p:nvSpPr>
        <p:spPr>
          <a:xfrm>
            <a:off x="1205217" y="2676088"/>
            <a:ext cx="2323751" cy="75291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chemeClr val="tx1"/>
                </a:solidFill>
              </a:rPr>
              <a:t>رماديــة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01E6B72-5A6D-4C49-89E6-A8C909529CDD}"/>
              </a:ext>
            </a:extLst>
          </p:cNvPr>
          <p:cNvSpPr/>
          <p:nvPr/>
        </p:nvSpPr>
        <p:spPr>
          <a:xfrm>
            <a:off x="1205217" y="3902278"/>
            <a:ext cx="2323751" cy="75291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chemeClr val="tx1"/>
                </a:solidFill>
              </a:rPr>
              <a:t>الأبيــــض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E4ACA5A-884A-46B3-9139-9B003581F92B}"/>
              </a:ext>
            </a:extLst>
          </p:cNvPr>
          <p:cNvSpPr/>
          <p:nvPr/>
        </p:nvSpPr>
        <p:spPr>
          <a:xfrm>
            <a:off x="1307284" y="5212359"/>
            <a:ext cx="2323751" cy="75291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chemeClr val="tx1"/>
                </a:solidFill>
              </a:rPr>
              <a:t>خضـراء</a:t>
            </a:r>
            <a:endParaRPr lang="en-US" sz="3200" b="1" dirty="0">
              <a:solidFill>
                <a:schemeClr val="tx1"/>
              </a:solidFill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504B079-CBB1-45C5-8C80-38932DCD52E9}"/>
              </a:ext>
            </a:extLst>
          </p:cNvPr>
          <p:cNvCxnSpPr>
            <a:stCxn id="4" idx="1"/>
            <a:endCxn id="16" idx="3"/>
          </p:cNvCxnSpPr>
          <p:nvPr/>
        </p:nvCxnSpPr>
        <p:spPr>
          <a:xfrm flipH="1">
            <a:off x="3631035" y="3052544"/>
            <a:ext cx="1779864" cy="253627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611A8E8-4EA9-4058-9256-6151B06CB620}"/>
              </a:ext>
            </a:extLst>
          </p:cNvPr>
          <p:cNvCxnSpPr>
            <a:cxnSpLocks/>
          </p:cNvCxnSpPr>
          <p:nvPr/>
        </p:nvCxnSpPr>
        <p:spPr>
          <a:xfrm flipH="1" flipV="1">
            <a:off x="3631035" y="3052544"/>
            <a:ext cx="1704364" cy="126778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A8C3871-EB59-4878-9282-C69F71E6621A}"/>
              </a:ext>
            </a:extLst>
          </p:cNvPr>
          <p:cNvCxnSpPr>
            <a:cxnSpLocks/>
          </p:cNvCxnSpPr>
          <p:nvPr/>
        </p:nvCxnSpPr>
        <p:spPr>
          <a:xfrm flipH="1" flipV="1">
            <a:off x="3631035" y="4340367"/>
            <a:ext cx="1779864" cy="124844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1449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BE9EA334-B6C7-46F3-B6AC-9B8AE9EE27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0" b="21880"/>
          <a:stretch/>
        </p:blipFill>
        <p:spPr>
          <a:xfrm>
            <a:off x="-142023" y="10"/>
            <a:ext cx="9143980" cy="68579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1E997C7-53C9-4F1E-A42E-11794F87EAE3}"/>
              </a:ext>
            </a:extLst>
          </p:cNvPr>
          <p:cNvSpPr txBox="1"/>
          <p:nvPr/>
        </p:nvSpPr>
        <p:spPr>
          <a:xfrm>
            <a:off x="766300" y="4587690"/>
            <a:ext cx="62947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sz="2400" b="1" dirty="0"/>
              <a:t>يتواصل المتعلّم مع الآخرين في حوار مستمر بالتناوب (مستمعًا ومتحدّثًا) </a:t>
            </a:r>
            <a:r>
              <a:rPr lang="ar-AE" sz="2400" b="1" dirty="0" err="1"/>
              <a:t>مبديا</a:t>
            </a:r>
            <a:r>
              <a:rPr lang="ar-AE" sz="2400" b="1" dirty="0"/>
              <a:t> رأيه عن نهاية القصة .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40256162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24E5F68-1A8D-4A0F-8B73-FDF280439302}"/>
              </a:ext>
            </a:extLst>
          </p:cNvPr>
          <p:cNvSpPr txBox="1"/>
          <p:nvPr/>
        </p:nvSpPr>
        <p:spPr>
          <a:xfrm>
            <a:off x="6392411" y="1157206"/>
            <a:ext cx="1833316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0">
            <a:spAutoFit/>
          </a:bodyPr>
          <a:lstStyle/>
          <a:p>
            <a:pPr algn="r"/>
            <a:r>
              <a:rPr lang="ar-AE" sz="3600" dirty="0">
                <a:latin typeface="Aldhabi" panose="01000000000000000000" pitchFamily="2" charset="-78"/>
                <a:cs typeface="Aldhabi" panose="01000000000000000000" pitchFamily="2" charset="-78"/>
              </a:rPr>
              <a:t>آداب المحادثة:-</a:t>
            </a:r>
            <a:endParaRPr lang="en-US" sz="3600" dirty="0"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B76B2F-F21D-44C0-A418-5284B963603A}"/>
              </a:ext>
            </a:extLst>
          </p:cNvPr>
          <p:cNvSpPr txBox="1"/>
          <p:nvPr/>
        </p:nvSpPr>
        <p:spPr>
          <a:xfrm>
            <a:off x="2573135" y="1977455"/>
            <a:ext cx="5652591" cy="584775"/>
          </a:xfrm>
          <a:prstGeom prst="rect">
            <a:avLst/>
          </a:prstGeom>
          <a:solidFill>
            <a:schemeClr val="bg1">
              <a:lumMod val="95000"/>
            </a:schemeClr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0">
            <a:spAutoFit/>
          </a:bodyPr>
          <a:lstStyle/>
          <a:p>
            <a:pPr algn="r"/>
            <a:r>
              <a:rPr lang="ar-AE" sz="3200" b="1" dirty="0">
                <a:latin typeface="Bauhaus 93" panose="04030905020B02020C02" pitchFamily="82" charset="0"/>
              </a:rPr>
              <a:t>انتظر لينهي زميلي بالتحدث لأبدأ الكلام . </a:t>
            </a:r>
            <a:endParaRPr lang="en-US" sz="3200" b="1" dirty="0">
              <a:latin typeface="Bauhaus 93" panose="04030905020B02020C02" pitchFamily="82" charset="0"/>
            </a:endParaRPr>
          </a:p>
        </p:txBody>
      </p:sp>
      <p:pic>
        <p:nvPicPr>
          <p:cNvPr id="4" name="Picture 3" descr="A picture containing drawing, mug&#10;&#10;Description automatically generated">
            <a:extLst>
              <a:ext uri="{FF2B5EF4-FFF2-40B4-BE49-F238E27FC236}">
                <a16:creationId xmlns:a16="http://schemas.microsoft.com/office/drawing/2014/main" id="{E389F188-9A95-40AC-AD08-DCDB419E7F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3" r="16634"/>
          <a:stretch/>
        </p:blipFill>
        <p:spPr>
          <a:xfrm>
            <a:off x="703609" y="5373064"/>
            <a:ext cx="957411" cy="8309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CF30692-1791-4CAD-8381-CF451E8C8F2C}"/>
              </a:ext>
            </a:extLst>
          </p:cNvPr>
          <p:cNvSpPr txBox="1"/>
          <p:nvPr/>
        </p:nvSpPr>
        <p:spPr>
          <a:xfrm>
            <a:off x="1661020" y="2700062"/>
            <a:ext cx="6564706" cy="584775"/>
          </a:xfrm>
          <a:prstGeom prst="rect">
            <a:avLst/>
          </a:prstGeom>
          <a:solidFill>
            <a:schemeClr val="bg1">
              <a:lumMod val="95000"/>
            </a:schemeClr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0">
            <a:spAutoFit/>
          </a:bodyPr>
          <a:lstStyle/>
          <a:p>
            <a:pPr algn="r"/>
            <a:r>
              <a:rPr lang="ar-AE" sz="3200" b="1" dirty="0">
                <a:latin typeface="Bauhaus 93" panose="04030905020B02020C02" pitchFamily="82" charset="0"/>
              </a:rPr>
              <a:t>لا أحرج أحدا أثناء الحديث ولا أذكر أخطاء أحد . </a:t>
            </a:r>
            <a:endParaRPr lang="en-US" sz="3200" b="1" dirty="0">
              <a:latin typeface="Bauhaus 93" panose="04030905020B02020C02" pitchFamily="8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CC975A0-867E-4D91-BA31-7E6D6FFE847C}"/>
              </a:ext>
            </a:extLst>
          </p:cNvPr>
          <p:cNvSpPr txBox="1"/>
          <p:nvPr/>
        </p:nvSpPr>
        <p:spPr>
          <a:xfrm>
            <a:off x="4404220" y="3466062"/>
            <a:ext cx="3821506" cy="584775"/>
          </a:xfrm>
          <a:prstGeom prst="rect">
            <a:avLst/>
          </a:prstGeom>
          <a:solidFill>
            <a:schemeClr val="bg1">
              <a:lumMod val="95000"/>
            </a:schemeClr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0">
            <a:spAutoFit/>
          </a:bodyPr>
          <a:lstStyle/>
          <a:p>
            <a:pPr algn="r"/>
            <a:r>
              <a:rPr lang="ar-AE" sz="3200" b="1" dirty="0">
                <a:latin typeface="Bauhaus 93" panose="04030905020B02020C02" pitchFamily="82" charset="0"/>
              </a:rPr>
              <a:t>استمع باهتمام لمن يتكلم . </a:t>
            </a:r>
            <a:endParaRPr lang="en-US" sz="3200" b="1" dirty="0">
              <a:latin typeface="Bauhaus 93" panose="04030905020B02020C02" pitchFamily="8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02A02B-6059-47DA-8471-AC33A04D653E}"/>
              </a:ext>
            </a:extLst>
          </p:cNvPr>
          <p:cNvSpPr txBox="1"/>
          <p:nvPr/>
        </p:nvSpPr>
        <p:spPr>
          <a:xfrm>
            <a:off x="1862355" y="4225979"/>
            <a:ext cx="6363371" cy="584775"/>
          </a:xfrm>
          <a:prstGeom prst="rect">
            <a:avLst/>
          </a:prstGeom>
          <a:solidFill>
            <a:schemeClr val="bg1">
              <a:lumMod val="95000"/>
            </a:schemeClr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0">
            <a:spAutoFit/>
          </a:bodyPr>
          <a:lstStyle/>
          <a:p>
            <a:pPr algn="r"/>
            <a:r>
              <a:rPr lang="ar-AE" sz="3200" b="1" dirty="0">
                <a:latin typeface="Bauhaus 93" panose="04030905020B02020C02" pitchFamily="82" charset="0"/>
              </a:rPr>
              <a:t>اتحدث بصوت معتدل لا منخفض ولا مرتفع. </a:t>
            </a:r>
            <a:endParaRPr lang="en-US" sz="3200" b="1" dirty="0">
              <a:latin typeface="Bauhaus 93" panose="04030905020B02020C02" pitchFamily="8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8F03945-4981-429C-80FE-0FB768D0178D}"/>
              </a:ext>
            </a:extLst>
          </p:cNvPr>
          <p:cNvSpPr txBox="1"/>
          <p:nvPr/>
        </p:nvSpPr>
        <p:spPr>
          <a:xfrm>
            <a:off x="1862356" y="4985896"/>
            <a:ext cx="6363370" cy="584775"/>
          </a:xfrm>
          <a:prstGeom prst="rect">
            <a:avLst/>
          </a:prstGeom>
          <a:solidFill>
            <a:schemeClr val="bg1">
              <a:lumMod val="95000"/>
            </a:schemeClr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0">
            <a:spAutoFit/>
          </a:bodyPr>
          <a:lstStyle/>
          <a:p>
            <a:pPr algn="r"/>
            <a:r>
              <a:rPr lang="ar-AE" sz="3200" b="1" dirty="0">
                <a:latin typeface="Bauhaus 93" panose="04030905020B02020C02" pitchFamily="82" charset="0"/>
              </a:rPr>
              <a:t>اتحدث بسرعة مناسبة ليفهم زملائي ما أقول . </a:t>
            </a:r>
            <a:endParaRPr lang="en-US" sz="3200" b="1" dirty="0">
              <a:latin typeface="Bauhaus 93" panose="04030905020B02020C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0547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DBF45D6-BF37-4E5A-B1D5-6991985B64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10" t="28348" r="33303" b="44577"/>
          <a:stretch/>
        </p:blipFill>
        <p:spPr>
          <a:xfrm>
            <a:off x="1694577" y="1258347"/>
            <a:ext cx="5821957" cy="25635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51EE37C-3FBD-4F63-97B2-2D5863F8A1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202" t="54118" r="33578" b="30388"/>
          <a:stretch/>
        </p:blipFill>
        <p:spPr>
          <a:xfrm>
            <a:off x="1694577" y="3967992"/>
            <a:ext cx="5821958" cy="1803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0904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7C76D2B-9B3A-41E4-9C66-A2D46E969232}"/>
              </a:ext>
            </a:extLst>
          </p:cNvPr>
          <p:cNvSpPr txBox="1"/>
          <p:nvPr/>
        </p:nvSpPr>
        <p:spPr>
          <a:xfrm>
            <a:off x="-190574" y="1348292"/>
            <a:ext cx="774431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11500" dirty="0">
                <a:cs typeface="(AH) Manal Black" pitchFamily="2" charset="-78"/>
              </a:rPr>
              <a:t>بيضاء الغمامة</a:t>
            </a:r>
          </a:p>
          <a:p>
            <a:pPr algn="r" rtl="1"/>
            <a:r>
              <a:rPr lang="ar-AE" sz="11500" dirty="0">
                <a:cs typeface="(AH) Manal Black" pitchFamily="2" charset="-78"/>
              </a:rPr>
              <a:t>وشجرة القطن</a:t>
            </a:r>
            <a:endParaRPr lang="en-US" sz="11500" dirty="0">
              <a:cs typeface="(AH) Manal Black" pitchFamily="2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B8F69D-2A2B-4221-86DE-25DE207CEB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355" y="4678017"/>
            <a:ext cx="2039036" cy="194217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3A4DD7E-4862-4023-A42F-E83567089F14}"/>
              </a:ext>
            </a:extLst>
          </p:cNvPr>
          <p:cNvSpPr txBox="1"/>
          <p:nvPr/>
        </p:nvSpPr>
        <p:spPr>
          <a:xfrm>
            <a:off x="3180522" y="295850"/>
            <a:ext cx="43732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4000" b="1" dirty="0">
                <a:solidFill>
                  <a:srgbClr val="FF0000"/>
                </a:solidFill>
              </a:rPr>
              <a:t>عنوان الدرس </a:t>
            </a:r>
            <a:endParaRPr lang="en-US" sz="41300" dirty="0">
              <a:solidFill>
                <a:srgbClr val="FF0000"/>
              </a:solidFill>
              <a:cs typeface="(AH) Manal Black" pitchFamily="2" charset="-7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59CB66-3633-4E33-8E1B-C6465CEC4AD6}"/>
              </a:ext>
            </a:extLst>
          </p:cNvPr>
          <p:cNvSpPr txBox="1"/>
          <p:nvPr/>
        </p:nvSpPr>
        <p:spPr>
          <a:xfrm>
            <a:off x="4359870" y="4864273"/>
            <a:ext cx="23573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9600" dirty="0"/>
              <a:t>4</a:t>
            </a:r>
            <a:endParaRPr lang="en-US" sz="9600" dirty="0"/>
          </a:p>
        </p:txBody>
      </p:sp>
    </p:spTree>
    <p:extLst>
      <p:ext uri="{BB962C8B-B14F-4D97-AF65-F5344CB8AC3E}">
        <p14:creationId xmlns:p14="http://schemas.microsoft.com/office/powerpoint/2010/main" val="32654729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73FBC05-4D03-4232-BA57-E634CAE9B8F8}"/>
              </a:ext>
            </a:extLst>
          </p:cNvPr>
          <p:cNvSpPr txBox="1"/>
          <p:nvPr/>
        </p:nvSpPr>
        <p:spPr>
          <a:xfrm>
            <a:off x="1060118" y="2211442"/>
            <a:ext cx="5411625" cy="203105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ar-AE" sz="54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انتظرونا في الحصة القادمة مع النص المعلوماتي</a:t>
            </a:r>
            <a:endParaRPr lang="en-US" sz="54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8B8802FC-309D-43EB-9457-E0F18BF6EA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4" t="9275" r="20821" b="7247"/>
          <a:stretch/>
        </p:blipFill>
        <p:spPr>
          <a:xfrm>
            <a:off x="5537460" y="1655670"/>
            <a:ext cx="2157891" cy="35466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966927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2E33759-59A9-4A18-8AE6-12C095F0CAA4}"/>
              </a:ext>
            </a:extLst>
          </p:cNvPr>
          <p:cNvSpPr txBox="1"/>
          <p:nvPr/>
        </p:nvSpPr>
        <p:spPr>
          <a:xfrm>
            <a:off x="4194312" y="595732"/>
            <a:ext cx="31275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4400" b="1" dirty="0">
                <a:solidFill>
                  <a:srgbClr val="FF0000"/>
                </a:solidFill>
              </a:rPr>
              <a:t>سأتعلم اليوم :-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1D6D96-7B53-4D21-B231-D23FC3261FE6}"/>
              </a:ext>
            </a:extLst>
          </p:cNvPr>
          <p:cNvSpPr txBox="1"/>
          <p:nvPr/>
        </p:nvSpPr>
        <p:spPr>
          <a:xfrm>
            <a:off x="1696278" y="1736229"/>
            <a:ext cx="57514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3200" b="1" dirty="0"/>
              <a:t>يقرأ المتعلم النص القصصي قراءة صحيحة سليمة </a:t>
            </a:r>
            <a:endParaRPr lang="en-US" sz="32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2545D1-A98F-436A-BF32-4409840DC331}"/>
              </a:ext>
            </a:extLst>
          </p:cNvPr>
          <p:cNvSpPr txBox="1"/>
          <p:nvPr/>
        </p:nvSpPr>
        <p:spPr>
          <a:xfrm>
            <a:off x="899465" y="3309306"/>
            <a:ext cx="62947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sz="2400" b="1" dirty="0"/>
              <a:t>يتواصل المتعلّم مع الآخرين في حوار مستمر بالتناوب (مستمعًا ومتحدّثًا) </a:t>
            </a:r>
            <a:r>
              <a:rPr lang="ar-AE" sz="2400" b="1" dirty="0" err="1"/>
              <a:t>مبديا</a:t>
            </a:r>
            <a:r>
              <a:rPr lang="ar-AE" sz="2400" b="1" dirty="0"/>
              <a:t> رأيه عن نهاية القصة .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7880836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BE9EA334-B6C7-46F3-B6AC-9B8AE9EE27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0" b="21880"/>
          <a:stretch/>
        </p:blipFill>
        <p:spPr>
          <a:xfrm>
            <a:off x="-165326" y="64317"/>
            <a:ext cx="9143980" cy="68579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C884018-D4EC-4214-8984-94DDF73705BD}"/>
              </a:ext>
            </a:extLst>
          </p:cNvPr>
          <p:cNvSpPr txBox="1"/>
          <p:nvPr/>
        </p:nvSpPr>
        <p:spPr>
          <a:xfrm>
            <a:off x="743216" y="4576198"/>
            <a:ext cx="62947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3200" b="1" dirty="0"/>
              <a:t>يقرأ المتعلم قراءة صحيحة على أن تكون الكلمات مشكولة شكلا تاما 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8419189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59F621F-891B-41D4-AAA8-F923540FF4BD}"/>
              </a:ext>
            </a:extLst>
          </p:cNvPr>
          <p:cNvSpPr txBox="1"/>
          <p:nvPr/>
        </p:nvSpPr>
        <p:spPr>
          <a:xfrm>
            <a:off x="145774" y="3816626"/>
            <a:ext cx="30610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3200" dirty="0">
                <a:solidFill>
                  <a:schemeClr val="bg1">
                    <a:lumMod val="95000"/>
                  </a:schemeClr>
                </a:solidFill>
              </a:rPr>
              <a:t>الكاتبة فاطمة عبدالرحمن البريكي </a:t>
            </a:r>
            <a:endParaRPr lang="en-US" sz="32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40271A-3D98-4022-BD97-63897AEC0A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159" t="30214" r="52319" b="21507"/>
          <a:stretch/>
        </p:blipFill>
        <p:spPr>
          <a:xfrm>
            <a:off x="728870" y="1563757"/>
            <a:ext cx="3405808" cy="34855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9563C52-1A6B-4BAF-AC02-E5FD005C87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782" t="30215" r="20435" b="17198"/>
          <a:stretch/>
        </p:blipFill>
        <p:spPr>
          <a:xfrm>
            <a:off x="4572000" y="1199321"/>
            <a:ext cx="4221025" cy="496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8119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AD7023E-B5DD-483A-AFBD-D17454219375}"/>
              </a:ext>
            </a:extLst>
          </p:cNvPr>
          <p:cNvGrpSpPr/>
          <p:nvPr/>
        </p:nvGrpSpPr>
        <p:grpSpPr>
          <a:xfrm>
            <a:off x="0" y="265044"/>
            <a:ext cx="8998226" cy="5762211"/>
            <a:chOff x="145774" y="238539"/>
            <a:chExt cx="8998226" cy="5762211"/>
          </a:xfrm>
        </p:grpSpPr>
        <p:pic>
          <p:nvPicPr>
            <p:cNvPr id="2" name="القصة السادسة والأربعون- بيضاء الغمامة وشجرة القطن ☁️ - تأليف- هدى حرقوص">
              <a:hlinkClick r:id="" action="ppaction://media"/>
              <a:extLst>
                <a:ext uri="{FF2B5EF4-FFF2-40B4-BE49-F238E27FC236}">
                  <a16:creationId xmlns:a16="http://schemas.microsoft.com/office/drawing/2014/main" id="{B1B545BF-1E0F-4356-9AE8-B8606100E0FF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4"/>
            <a:stretch>
              <a:fillRect/>
            </a:stretch>
          </p:blipFill>
          <p:spPr>
            <a:xfrm>
              <a:off x="318052" y="278296"/>
              <a:ext cx="8825948" cy="5722454"/>
            </a:xfrm>
            <a:prstGeom prst="rect">
              <a:avLst/>
            </a:prstGeom>
          </p:spPr>
        </p:pic>
        <p:sp>
          <p:nvSpPr>
            <p:cNvPr id="4" name="Thought Bubble: Cloud 3">
              <a:extLst>
                <a:ext uri="{FF2B5EF4-FFF2-40B4-BE49-F238E27FC236}">
                  <a16:creationId xmlns:a16="http://schemas.microsoft.com/office/drawing/2014/main" id="{3B7963E9-8CB5-40CF-9235-CE28DF409AE3}"/>
                </a:ext>
              </a:extLst>
            </p:cNvPr>
            <p:cNvSpPr/>
            <p:nvPr/>
          </p:nvSpPr>
          <p:spPr>
            <a:xfrm>
              <a:off x="145774" y="238539"/>
              <a:ext cx="2941983" cy="1577009"/>
            </a:xfrm>
            <a:prstGeom prst="cloudCallou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2400" dirty="0">
                  <a:solidFill>
                    <a:schemeClr val="tx1"/>
                  </a:solidFill>
                </a:rPr>
                <a:t>بيضاء الغمامة و شجرة القطن 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0356005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4ED76E9-9333-4B79-9560-AA4507211B16}"/>
              </a:ext>
            </a:extLst>
          </p:cNvPr>
          <p:cNvSpPr txBox="1"/>
          <p:nvPr/>
        </p:nvSpPr>
        <p:spPr>
          <a:xfrm>
            <a:off x="728870" y="5115339"/>
            <a:ext cx="7858539" cy="107721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ar-AE" sz="3200" b="1" dirty="0"/>
              <a:t>في يَوْمٍ خَريفي جَميلٍ كانَتِ الاَوْراقُ الْخَضْراءُ هَجَرَتِ الشَّجَرِ وَ في الْأعلى كانَتِ الْغيومِ  رَمادِيَّةِ </a:t>
            </a:r>
            <a:endParaRPr lang="en-US" sz="32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25C1C5-A437-40D0-99E6-D0FFBBDF7A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348" t="17198" r="18695" b="27767"/>
          <a:stretch/>
        </p:blipFill>
        <p:spPr>
          <a:xfrm>
            <a:off x="596349" y="622852"/>
            <a:ext cx="7991060" cy="449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7852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152617-0312-4858-AEA1-9ACC979DF9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191" y="303613"/>
            <a:ext cx="8242851" cy="45334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4ED76E9-9333-4B79-9560-AA4507211B16}"/>
              </a:ext>
            </a:extLst>
          </p:cNvPr>
          <p:cNvSpPr txBox="1"/>
          <p:nvPr/>
        </p:nvSpPr>
        <p:spPr>
          <a:xfrm>
            <a:off x="596348" y="5115339"/>
            <a:ext cx="7858539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ar-AE" sz="4000" b="1" dirty="0"/>
              <a:t>كانَتِ الْغَيْمَةُ الصَّغيرَةُ تَقْفِزُ وَ تَحُطُّ ، تَهْبِطُ وَتَنُطُّ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8183978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536</TotalTime>
  <Words>399</Words>
  <Application>Microsoft Office PowerPoint</Application>
  <PresentationFormat>On-screen Show (4:3)</PresentationFormat>
  <Paragraphs>72</Paragraphs>
  <Slides>30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Aldhabi</vt:lpstr>
      <vt:lpstr>Arial</vt:lpstr>
      <vt:lpstr>Bauhaus 93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فاطمة عبد الله الشحي</dc:creator>
  <cp:lastModifiedBy>Eman Khalaf Hamad Husban</cp:lastModifiedBy>
  <cp:revision>67</cp:revision>
  <dcterms:created xsi:type="dcterms:W3CDTF">2020-04-10T08:24:02Z</dcterms:created>
  <dcterms:modified xsi:type="dcterms:W3CDTF">2020-06-07T18:51:55Z</dcterms:modified>
</cp:coreProperties>
</file>