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BA7A9-D7B4-429C-8598-78208D253F17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059BC-1221-4005-858F-F93CF0C9C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60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2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5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1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6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5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7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7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6B38-9AEA-467B-9C0A-1DFF31BE1024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9667-458B-4C34-87DF-F642E1769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34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76200"/>
            <a:ext cx="4447309" cy="670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نشاط داعم لدرس همزة القطع وهمزة الوصل </a:t>
            </a:r>
          </a:p>
          <a:p>
            <a:pPr algn="ctr"/>
            <a:r>
              <a:rPr lang="ar-AE" b="1" i="1" dirty="0" smtClean="0"/>
              <a:t>مادة </a:t>
            </a:r>
            <a:r>
              <a:rPr lang="ar-AE" dirty="0" smtClean="0"/>
              <a:t>:اللغة العربية       </a:t>
            </a:r>
            <a:r>
              <a:rPr lang="ar-AE" b="1" i="1" dirty="0" smtClean="0"/>
              <a:t>الصف</a:t>
            </a:r>
            <a:r>
              <a:rPr lang="ar-AE" dirty="0" smtClean="0"/>
              <a:t> : الثالث                الهدف : إثرائي تقويمي </a:t>
            </a:r>
          </a:p>
          <a:p>
            <a:pPr algn="ctr"/>
            <a:r>
              <a:rPr lang="ar-AE" sz="1400" dirty="0" smtClean="0"/>
              <a:t>الناتج التعليمي : أن يكتب الطالب الهمزة الصحيحة المناسبة</a:t>
            </a:r>
            <a:r>
              <a:rPr lang="ar-AE" dirty="0" smtClean="0"/>
              <a:t>.</a:t>
            </a:r>
          </a:p>
          <a:p>
            <a:pPr algn="ctr"/>
            <a:r>
              <a:rPr lang="ar-AE" sz="1600" b="1" dirty="0" smtClean="0"/>
              <a:t>-اكتب ياعبقري الحكمة الهمزة المناسبة همزة القطع أو همزة الوصل .</a:t>
            </a:r>
          </a:p>
          <a:p>
            <a:pPr algn="ctr"/>
            <a:r>
              <a:rPr lang="ar-AE" sz="1600" b="1" dirty="0" smtClean="0"/>
              <a:t>1-</a:t>
            </a:r>
            <a:r>
              <a:rPr lang="ar-AE" sz="1600" dirty="0" smtClean="0"/>
              <a:t>ذهبت للمدرسة --لساعة --لسابعة تماما.                           </a:t>
            </a:r>
          </a:p>
          <a:p>
            <a:pPr algn="ctr"/>
            <a:r>
              <a:rPr lang="ar-AE" sz="1600" dirty="0" smtClean="0"/>
              <a:t>..................................................................</a:t>
            </a:r>
          </a:p>
          <a:p>
            <a:pPr algn="ctr"/>
            <a:r>
              <a:rPr lang="ar-AE" sz="1600" dirty="0" smtClean="0"/>
              <a:t> 2- ساعدتني --ختي في --داء واجبات --لمدرسية.                     .....................................................................   3- نعم ، فأنا --حب -- لقراءة كثيرا لذلك --ذهب للمكتبة.         </a:t>
            </a:r>
          </a:p>
          <a:p>
            <a:pPr algn="ctr"/>
            <a:r>
              <a:rPr lang="ar-AE" sz="1600" dirty="0" smtClean="0"/>
              <a:t>.....................................................................   4- -- سكن مع عائلتي في عجمان .                                </a:t>
            </a:r>
          </a:p>
          <a:p>
            <a:pPr algn="ctr"/>
            <a:r>
              <a:rPr lang="ar-AE" sz="1600" dirty="0" smtClean="0"/>
              <a:t>.........................................................................</a:t>
            </a:r>
          </a:p>
          <a:p>
            <a:pPr algn="ctr"/>
            <a:r>
              <a:rPr lang="ar-AE" sz="1600" dirty="0" smtClean="0"/>
              <a:t>5- -- ستغرقت ثلاث ساعات لإتمام قراءة الكتاب.                </a:t>
            </a:r>
          </a:p>
          <a:p>
            <a:pPr algn="ctr"/>
            <a:r>
              <a:rPr lang="ar-AE" sz="1600" dirty="0" smtClean="0"/>
              <a:t>....................................................................</a:t>
            </a:r>
          </a:p>
          <a:p>
            <a:pPr algn="ctr"/>
            <a:r>
              <a:rPr lang="ar-AE" sz="1600" dirty="0" smtClean="0"/>
              <a:t>6-  -- قرأ لأن القراءة غذاء للروح ومتعة للعقل.                    </a:t>
            </a:r>
          </a:p>
          <a:p>
            <a:pPr algn="ctr"/>
            <a:r>
              <a:rPr lang="ar-AE" sz="1600" dirty="0" smtClean="0"/>
              <a:t>....................................................................</a:t>
            </a:r>
          </a:p>
          <a:p>
            <a:pPr algn="ctr"/>
            <a:endParaRPr lang="ar-AE" sz="1600" dirty="0" smtClean="0"/>
          </a:p>
          <a:p>
            <a:pPr algn="ctr"/>
            <a:endParaRPr lang="ar-AE" sz="1600" dirty="0" smtClean="0"/>
          </a:p>
          <a:p>
            <a:pPr algn="ctr"/>
            <a:r>
              <a:rPr lang="ar-AE" sz="1600" dirty="0" smtClean="0"/>
              <a:t>(طالب الحكمة متسامح )</a:t>
            </a:r>
            <a:r>
              <a:rPr lang="ar-AE" dirty="0" smtClean="0"/>
              <a:t>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724400" y="76200"/>
            <a:ext cx="4343399" cy="670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نشاط داعم لدرس همزة القطع وهمزة الوصل </a:t>
            </a:r>
          </a:p>
          <a:p>
            <a:pPr algn="ctr"/>
            <a:r>
              <a:rPr lang="ar-AE" b="1" i="1" dirty="0" smtClean="0"/>
              <a:t>مادة </a:t>
            </a:r>
            <a:r>
              <a:rPr lang="ar-AE" dirty="0" smtClean="0"/>
              <a:t>:اللغة العربية           </a:t>
            </a:r>
            <a:r>
              <a:rPr lang="ar-AE" b="1" i="1" dirty="0" smtClean="0"/>
              <a:t>الصف</a:t>
            </a:r>
            <a:r>
              <a:rPr lang="ar-AE" dirty="0" smtClean="0"/>
              <a:t>:الثالث</a:t>
            </a:r>
          </a:p>
          <a:p>
            <a:pPr algn="ctr"/>
            <a:r>
              <a:rPr lang="ar-AE" dirty="0" smtClean="0"/>
              <a:t>الهدف :تقويمي تعزيزي                               </a:t>
            </a:r>
          </a:p>
          <a:p>
            <a:pPr algn="ctr"/>
            <a:r>
              <a:rPr lang="ar-AE" sz="1400" dirty="0" smtClean="0"/>
              <a:t>الناتج التعليمي: أن يصوب الطالب الخطأ في الجملة مستخدما الهمزة  الصحيحة</a:t>
            </a:r>
          </a:p>
          <a:p>
            <a:pPr algn="ctr"/>
            <a:r>
              <a:rPr lang="ar-AE" sz="1600" b="1" dirty="0" smtClean="0"/>
              <a:t>-اكتشف ياذكي الخطأ في الجملة وصوب الخطأ:</a:t>
            </a:r>
          </a:p>
          <a:p>
            <a:pPr algn="ctr"/>
            <a:r>
              <a:rPr lang="ar-AE" sz="1600" dirty="0" smtClean="0"/>
              <a:t>1- إستخدم اخي حقيبتي الجديدة      .</a:t>
            </a:r>
          </a:p>
          <a:p>
            <a:pPr algn="ctr"/>
            <a:r>
              <a:rPr lang="ar-AE" sz="1600" dirty="0" smtClean="0"/>
              <a:t>...................................................................</a:t>
            </a:r>
          </a:p>
          <a:p>
            <a:pPr algn="ctr"/>
            <a:r>
              <a:rPr lang="ar-AE" sz="1600" dirty="0" smtClean="0"/>
              <a:t>2- اسرع الولد لمساعدة الرجل المحتاج </a:t>
            </a:r>
          </a:p>
          <a:p>
            <a:pPr algn="ctr"/>
            <a:r>
              <a:rPr lang="ar-AE" sz="1600" dirty="0" smtClean="0"/>
              <a:t>.......................................................................</a:t>
            </a:r>
          </a:p>
          <a:p>
            <a:pPr algn="ctr"/>
            <a:r>
              <a:rPr lang="ar-AE" sz="1600" dirty="0" smtClean="0"/>
              <a:t>3- إحترم حقوق الجار .               </a:t>
            </a:r>
          </a:p>
          <a:p>
            <a:pPr algn="ctr"/>
            <a:r>
              <a:rPr lang="ar-AE" sz="1600" dirty="0" smtClean="0"/>
              <a:t>.......................................................................</a:t>
            </a:r>
          </a:p>
          <a:p>
            <a:pPr algn="ctr"/>
            <a:r>
              <a:rPr lang="ar-AE" sz="1600" dirty="0" smtClean="0"/>
              <a:t>4-انهيت واجباتي باكرا.               </a:t>
            </a:r>
          </a:p>
          <a:p>
            <a:pPr algn="ctr"/>
            <a:r>
              <a:rPr lang="ar-AE" sz="1600" dirty="0" smtClean="0"/>
              <a:t>.....................................................................</a:t>
            </a:r>
          </a:p>
          <a:p>
            <a:pPr algn="ctr"/>
            <a:r>
              <a:rPr lang="ar-AE" sz="1600" dirty="0" smtClean="0"/>
              <a:t>5-اسكن بجانب مدرسة الحكمة الخاصة </a:t>
            </a:r>
          </a:p>
          <a:p>
            <a:pPr algn="ctr"/>
            <a:r>
              <a:rPr lang="ar-AE" sz="1600" dirty="0" smtClean="0"/>
              <a:t>......................................................................</a:t>
            </a:r>
          </a:p>
          <a:p>
            <a:pPr algn="ctr"/>
            <a:endParaRPr lang="ar-AE" sz="1600" dirty="0" smtClean="0"/>
          </a:p>
          <a:p>
            <a:pPr algn="ctr"/>
            <a:endParaRPr lang="ar-AE" sz="1600" dirty="0"/>
          </a:p>
          <a:p>
            <a:pPr algn="ctr"/>
            <a:r>
              <a:rPr lang="ar-AE" sz="1600" dirty="0" smtClean="0"/>
              <a:t>(طالب الحكمة متسامح يحب الآخرين)</a:t>
            </a:r>
          </a:p>
        </p:txBody>
      </p:sp>
      <p:pic>
        <p:nvPicPr>
          <p:cNvPr id="7" name="صورة 2" descr="AL HIKMAH"/>
          <p:cNvPicPr/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84461"/>
            <a:ext cx="787516" cy="42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صورة 2" descr="AL HIKMAH"/>
          <p:cNvPicPr/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78561"/>
            <a:ext cx="838200" cy="43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7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76200"/>
            <a:ext cx="4447309" cy="670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نشاط داعم لدرس همزة القطع وهمزة الوصل </a:t>
            </a:r>
          </a:p>
          <a:p>
            <a:pPr algn="ctr"/>
            <a:r>
              <a:rPr lang="ar-AE" b="1" i="1" dirty="0" smtClean="0"/>
              <a:t>مادة </a:t>
            </a:r>
            <a:r>
              <a:rPr lang="ar-AE" dirty="0" smtClean="0"/>
              <a:t>:اللغة العربية       </a:t>
            </a:r>
            <a:r>
              <a:rPr lang="ar-AE" b="1" i="1" dirty="0" smtClean="0"/>
              <a:t>الصف</a:t>
            </a:r>
            <a:r>
              <a:rPr lang="ar-AE" dirty="0" smtClean="0"/>
              <a:t> : الثالث                الهدف : إثرائي تقويمي </a:t>
            </a:r>
          </a:p>
          <a:p>
            <a:pPr algn="ctr"/>
            <a:r>
              <a:rPr lang="ar-AE" sz="1400" dirty="0" smtClean="0"/>
              <a:t>الناتج التعليمي : أن يختار الطالب الهمزة الصحيحة المناسبة</a:t>
            </a:r>
            <a:r>
              <a:rPr lang="ar-AE" dirty="0" smtClean="0"/>
              <a:t>.</a:t>
            </a:r>
          </a:p>
          <a:p>
            <a:pPr algn="ctr"/>
            <a:r>
              <a:rPr lang="ar-AE" sz="1600" b="1" dirty="0" smtClean="0"/>
              <a:t>-اختر ياعبقري الحكمة الهمزة المناسبة همزة القطع أو همزة الوصل .</a:t>
            </a:r>
          </a:p>
          <a:p>
            <a:pPr algn="r"/>
            <a:r>
              <a:rPr lang="ar-AE" sz="1600" dirty="0" smtClean="0"/>
              <a:t>1- ....... باسم الأزهار من البائع ( اشترى –أشترى – إشترى)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 smtClean="0"/>
              <a:t>2- ..........عند عبور الشارع .( أحذر – احذر – إحذر)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 smtClean="0"/>
              <a:t>3- ......... الطفل للقاء والده . ( اسرع –إسرع – أسرع )</a:t>
            </a:r>
          </a:p>
          <a:p>
            <a:pPr algn="r"/>
            <a:endParaRPr lang="ar-AE" sz="1600" dirty="0"/>
          </a:p>
          <a:p>
            <a:pPr algn="r"/>
            <a:r>
              <a:rPr lang="ar-AE" sz="1600" dirty="0" smtClean="0"/>
              <a:t>4- ......... البيئة النظيفة . ( أحب – احب – إحب ) </a:t>
            </a:r>
          </a:p>
          <a:p>
            <a:pPr algn="r"/>
            <a:r>
              <a:rPr lang="ar-AE" sz="1600" dirty="0" smtClean="0"/>
              <a:t>5- ....... ابتعد عن الأماكن الخطرة ( ابتعد – أبتعد – إبتعد )</a:t>
            </a:r>
          </a:p>
          <a:p>
            <a:pPr algn="ctr"/>
            <a:r>
              <a:rPr lang="ar-AE" sz="1600" dirty="0" smtClean="0"/>
              <a:t>ضع خطا تحت همزة القطع وخطين تحت همزة الوصل .</a:t>
            </a:r>
          </a:p>
          <a:p>
            <a:pPr algn="ctr"/>
            <a:r>
              <a:rPr lang="ar-AE" sz="1600" dirty="0" smtClean="0"/>
              <a:t> خرج أحمد في الصباح الباكر ، وسمع أصوات أسراب الطيور ، وشاهد نحلة ترتشف رحيقا من الزهرة .                       </a:t>
            </a:r>
          </a:p>
          <a:p>
            <a:pPr algn="ctr"/>
            <a:endParaRPr lang="ar-AE" sz="1600" dirty="0"/>
          </a:p>
          <a:p>
            <a:pPr algn="ctr"/>
            <a:endParaRPr lang="ar-AE" sz="1600" dirty="0" smtClean="0"/>
          </a:p>
          <a:p>
            <a:pPr algn="ctr"/>
            <a:r>
              <a:rPr lang="ar-AE" sz="1600" dirty="0" smtClean="0"/>
              <a:t>(طالب الحكمة متسامح )</a:t>
            </a:r>
            <a:r>
              <a:rPr lang="ar-AE" dirty="0" smtClean="0"/>
              <a:t>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724400" y="76200"/>
            <a:ext cx="4343399" cy="670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نشاط داعم لدرس همزة القطع وهمزة الوصل </a:t>
            </a:r>
          </a:p>
          <a:p>
            <a:pPr algn="ctr"/>
            <a:r>
              <a:rPr lang="ar-AE" b="1" i="1" dirty="0" smtClean="0"/>
              <a:t>مادة </a:t>
            </a:r>
            <a:r>
              <a:rPr lang="ar-AE" dirty="0" smtClean="0"/>
              <a:t>:اللغة العربية           </a:t>
            </a:r>
            <a:r>
              <a:rPr lang="ar-AE" b="1" i="1" dirty="0" smtClean="0"/>
              <a:t>الصف</a:t>
            </a:r>
            <a:r>
              <a:rPr lang="ar-AE" dirty="0" smtClean="0"/>
              <a:t>:الثالث</a:t>
            </a:r>
          </a:p>
          <a:p>
            <a:pPr algn="ctr"/>
            <a:r>
              <a:rPr lang="ar-AE" dirty="0" smtClean="0"/>
              <a:t>الهدف :تقويمي تعزيزي                               </a:t>
            </a:r>
          </a:p>
          <a:p>
            <a:pPr algn="ctr"/>
            <a:r>
              <a:rPr lang="ar-AE" sz="1400" dirty="0" smtClean="0"/>
              <a:t>الناتج التعليمي: أن يصنف  الطالب الكلمات  حسب نوع الهمزة </a:t>
            </a:r>
          </a:p>
          <a:p>
            <a:pPr marL="285750" indent="-285750" algn="ctr">
              <a:buFontTx/>
              <a:buChar char="-"/>
            </a:pPr>
            <a:r>
              <a:rPr lang="ar-AE" sz="1400" dirty="0" smtClean="0"/>
              <a:t>صنف يامبدع الكلمات حسب نوع الهمزة    </a:t>
            </a:r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endParaRPr lang="ar-AE" sz="1400" dirty="0"/>
          </a:p>
          <a:p>
            <a:pPr marL="285750" indent="-285750" algn="ctr">
              <a:buFontTx/>
              <a:buChar char="-"/>
            </a:pPr>
            <a:endParaRPr lang="ar-AE" sz="1400" dirty="0" smtClean="0"/>
          </a:p>
          <a:p>
            <a:pPr marL="285750" indent="-285750" algn="ctr">
              <a:buFontTx/>
              <a:buChar char="-"/>
            </a:pPr>
            <a:r>
              <a:rPr lang="ar-AE" sz="1600" dirty="0" smtClean="0"/>
              <a:t>        </a:t>
            </a:r>
          </a:p>
          <a:p>
            <a:pPr algn="ctr"/>
            <a:endParaRPr lang="ar-AE" sz="1600" dirty="0"/>
          </a:p>
        </p:txBody>
      </p:sp>
      <p:pic>
        <p:nvPicPr>
          <p:cNvPr id="7" name="صورة 2" descr="AL HIKMAH"/>
          <p:cNvPicPr/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84461"/>
            <a:ext cx="787516" cy="42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صورة 2" descr="AL HIKMAH"/>
          <p:cNvPicPr/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78561"/>
            <a:ext cx="838200" cy="43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5044281" y="2133600"/>
            <a:ext cx="3185319" cy="11430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اسم – أحمد – ابن – ألم  أسد –إكرام – استخدم – المدرسة – 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54023"/>
              </p:ext>
            </p:extLst>
          </p:nvPr>
        </p:nvGraphicFramePr>
        <p:xfrm>
          <a:off x="5044280" y="3505202"/>
          <a:ext cx="3261520" cy="2590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760"/>
                <a:gridCol w="1630760"/>
              </a:tblGrid>
              <a:tr h="370114">
                <a:tc>
                  <a:txBody>
                    <a:bodyPr/>
                    <a:lstStyle/>
                    <a:p>
                      <a:r>
                        <a:rPr lang="ar-AE" dirty="0" smtClean="0"/>
                        <a:t>همزة الوصل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همزة القطع  </a:t>
                      </a:r>
                      <a:endParaRPr lang="en-GB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13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376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13</cp:revision>
  <dcterms:created xsi:type="dcterms:W3CDTF">2019-02-22T18:18:57Z</dcterms:created>
  <dcterms:modified xsi:type="dcterms:W3CDTF">2021-05-17T17:19:18Z</dcterms:modified>
</cp:coreProperties>
</file>