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38"/>
  </p:notesMasterIdLst>
  <p:sldIdLst>
    <p:sldId id="287" r:id="rId2"/>
    <p:sldId id="299" r:id="rId3"/>
    <p:sldId id="304" r:id="rId4"/>
    <p:sldId id="288" r:id="rId5"/>
    <p:sldId id="289" r:id="rId6"/>
    <p:sldId id="290" r:id="rId7"/>
    <p:sldId id="291" r:id="rId8"/>
    <p:sldId id="292" r:id="rId9"/>
    <p:sldId id="268" r:id="rId10"/>
    <p:sldId id="284" r:id="rId11"/>
    <p:sldId id="257" r:id="rId12"/>
    <p:sldId id="258" r:id="rId13"/>
    <p:sldId id="259" r:id="rId14"/>
    <p:sldId id="293" r:id="rId15"/>
    <p:sldId id="297" r:id="rId16"/>
    <p:sldId id="260" r:id="rId17"/>
    <p:sldId id="261" r:id="rId18"/>
    <p:sldId id="298" r:id="rId19"/>
    <p:sldId id="262" r:id="rId20"/>
    <p:sldId id="300" r:id="rId21"/>
    <p:sldId id="294" r:id="rId22"/>
    <p:sldId id="263" r:id="rId23"/>
    <p:sldId id="264" r:id="rId24"/>
    <p:sldId id="265" r:id="rId25"/>
    <p:sldId id="267" r:id="rId26"/>
    <p:sldId id="269" r:id="rId27"/>
    <p:sldId id="271" r:id="rId28"/>
    <p:sldId id="278" r:id="rId29"/>
    <p:sldId id="295" r:id="rId30"/>
    <p:sldId id="276" r:id="rId31"/>
    <p:sldId id="274" r:id="rId32"/>
    <p:sldId id="279" r:id="rId33"/>
    <p:sldId id="296" r:id="rId34"/>
    <p:sldId id="301" r:id="rId35"/>
    <p:sldId id="302" r:id="rId36"/>
    <p:sldId id="30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D5C"/>
    <a:srgbClr val="FFDCA3"/>
    <a:srgbClr val="DB9FC4"/>
    <a:srgbClr val="F5D80A"/>
    <a:srgbClr val="009EDB"/>
    <a:srgbClr val="F7F7F7"/>
    <a:srgbClr val="FF5527"/>
    <a:srgbClr val="096385"/>
    <a:srgbClr val="D0EFF4"/>
    <a:srgbClr val="F199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660"/>
  </p:normalViewPr>
  <p:slideViewPr>
    <p:cSldViewPr snapToGrid="0">
      <p:cViewPr varScale="1">
        <p:scale>
          <a:sx n="67" d="100"/>
          <a:sy n="67" d="100"/>
        </p:scale>
        <p:origin x="12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presProps" Target="presProps.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notesMaster" Target="notesMasters/notesMaster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AE"/>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51B5BB0-2909-4331-8DBF-67E4DBA162E5}" type="datetimeFigureOut">
              <a:rPr lang="ar-AE" smtClean="0"/>
              <a:t>15/06/1443</a:t>
            </a:fld>
            <a:endParaRPr lang="ar-A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AE"/>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E14C8E8-9166-4F0F-876B-B27A4FF6F099}" type="slidenum">
              <a:rPr lang="ar-AE" smtClean="0"/>
              <a:t>‹#›</a:t>
            </a:fld>
            <a:endParaRPr lang="ar-AE"/>
          </a:p>
        </p:txBody>
      </p:sp>
    </p:spTree>
    <p:extLst>
      <p:ext uri="{BB962C8B-B14F-4D97-AF65-F5344CB8AC3E}">
        <p14:creationId xmlns:p14="http://schemas.microsoft.com/office/powerpoint/2010/main" val="126774524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عنصر نائب لصورة الشريحة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عنصر نائب للملاحظات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cs typeface="Arial" panose="020B0604020202020204" pitchFamily="34" charset="0"/>
            </a:endParaRPr>
          </a:p>
        </p:txBody>
      </p:sp>
      <p:sp>
        <p:nvSpPr>
          <p:cNvPr id="27652" name="عنصر نائب لرقم الشريحة 3"/>
          <p:cNvSpPr>
            <a:spLocks noGrp="1" noChangeArrowheads="1"/>
          </p:cNvSpPr>
          <p:nvPr>
            <p:ph type="sldNum" sz="quarter" idx="5"/>
          </p:nvPr>
        </p:nvSpPr>
        <p:spPr bwMode="auto">
          <a:xfrm>
            <a:off x="1588"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A354E290-A8B7-4226-9E91-62DF5A82CF46}" type="slidenum">
              <a:rPr lang="ar-AE" altLang="en-US">
                <a:solidFill>
                  <a:srgbClr val="000000"/>
                </a:solidFill>
                <a:latin typeface="Calibri" panose="020F0502020204030204" pitchFamily="34" charset="0"/>
              </a:rPr>
              <a:pPr rtl="1" eaLnBrk="1" hangingPunct="1"/>
              <a:t>35</a:t>
            </a:fld>
            <a:endParaRPr lang="ar-AE"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0921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ln w="15875">
                  <a:solidFill>
                    <a:schemeClr val="bg1"/>
                  </a:solidFill>
                </a:ln>
                <a:solidFill>
                  <a:schemeClr val="accent1"/>
                </a:solidFill>
                <a:effectLst>
                  <a:outerShdw dist="38100" dir="2700000" algn="tl" rotWithShape="0">
                    <a:schemeClr val="accent1"/>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accent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64F0E216-BA48-4F04-AC4F-645AA0DD6AC6}" type="datetimeFigureOut">
              <a:rPr lang="en-US" smtClean="0"/>
              <a:t>1/18/2022</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D39607A7-8386-47DB-8578-DDEDD194E5D4}" type="slidenum">
              <a:rPr lang="en-US" smtClean="0"/>
              <a:t>‹#›</a:t>
            </a:fld>
            <a:endParaRPr lang="en-US" dirty="0"/>
          </a:p>
        </p:txBody>
      </p:sp>
      <p:cxnSp>
        <p:nvCxnSpPr>
          <p:cNvPr id="8" name="Straight Connector 7"/>
          <p:cNvCxnSpPr/>
          <p:nvPr/>
        </p:nvCxnSpPr>
        <p:spPr>
          <a:xfrm>
            <a:off x="1483995" y="3733800"/>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8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36326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35740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6576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lang="en-US" sz="6000" b="1" kern="1200" cap="all" baseline="0" dirty="0">
                <a:ln w="15875">
                  <a:solidFill>
                    <a:schemeClr val="bg1"/>
                  </a:solidFill>
                </a:ln>
                <a:solidFill>
                  <a:schemeClr val="accent1"/>
                </a:solidFill>
                <a:effectLst>
                  <a:outerShdw dist="38100" dir="2700000" algn="tl" rotWithShape="0">
                    <a:schemeClr val="accent1"/>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119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F0E216-BA48-4F04-AC4F-645AA0DD6AC6}"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76607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021140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F0E216-BA48-4F04-AC4F-645AA0DD6AC6}"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8717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0E216-BA48-4F04-AC4F-645AA0DD6AC6}"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7036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0695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030399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64F0E216-BA48-4F04-AC4F-645AA0DD6AC6}" type="datetimeFigureOut">
              <a:rPr lang="en-US" smtClean="0"/>
              <a:pPr/>
              <a:t>1/18/2022</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21403717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1"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r" defTabSz="685800" rtl="1"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r" defTabSz="685800" rtl="1"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22.jp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7.xml" /><Relationship Id="rId4" Type="http://schemas.openxmlformats.org/officeDocument/2006/relationships/image" Target="../media/image27.png" /></Relationships>
</file>

<file path=ppt/slides/_rels/slide18.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3.png" /><Relationship Id="rId1" Type="http://schemas.openxmlformats.org/officeDocument/2006/relationships/slideLayout" Target="../slideLayouts/slideLayout7.xml" /><Relationship Id="rId6" Type="http://schemas.openxmlformats.org/officeDocument/2006/relationships/image" Target="../media/image37.png" /><Relationship Id="rId5" Type="http://schemas.openxmlformats.org/officeDocument/2006/relationships/image" Target="../media/image36.png" /><Relationship Id="rId4" Type="http://schemas.openxmlformats.org/officeDocument/2006/relationships/image" Target="../media/image35.png" /></Relationships>
</file>

<file path=ppt/slides/_rels/slide27.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hyperlink" Target="https://wordwall.net/play/6450/315/333" TargetMode="External"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3" Type="http://schemas.openxmlformats.org/officeDocument/2006/relationships/hyperlink" Target="https://seraj-uae.com/test/843/" TargetMode="External" /><Relationship Id="rId2" Type="http://schemas.openxmlformats.org/officeDocument/2006/relationships/image" Target="../media/image45.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46.gif" /><Relationship Id="rId2" Type="http://schemas.openxmlformats.org/officeDocument/2006/relationships/notesSlide" Target="../notesSlides/notesSlide1.xml" /><Relationship Id="rId1" Type="http://schemas.openxmlformats.org/officeDocument/2006/relationships/slideLayout" Target="../slideLayouts/slideLayout7.xml" /><Relationship Id="rId5" Type="http://schemas.openxmlformats.org/officeDocument/2006/relationships/image" Target="../media/image48.gif" /><Relationship Id="rId4" Type="http://schemas.openxmlformats.org/officeDocument/2006/relationships/image" Target="../media/image47.gif" /></Relationships>
</file>

<file path=ppt/slides/_rels/slide36.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microsoft.com/office/2007/relationships/media" Target="../media/media1.mp4" /><Relationship Id="rId1" Type="http://schemas.openxmlformats.org/officeDocument/2006/relationships/video" Target="NULL" TargetMode="External"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4.gif"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8" Type="http://schemas.openxmlformats.org/officeDocument/2006/relationships/image" Target="../media/image14.png" /><Relationship Id="rId3" Type="http://schemas.openxmlformats.org/officeDocument/2006/relationships/image" Target="../media/image9.png" /><Relationship Id="rId7" Type="http://schemas.openxmlformats.org/officeDocument/2006/relationships/image" Target="../media/image13.png" /><Relationship Id="rId2" Type="http://schemas.openxmlformats.org/officeDocument/2006/relationships/image" Target="../media/image8.png" /><Relationship Id="rId1" Type="http://schemas.openxmlformats.org/officeDocument/2006/relationships/slideLayout" Target="../slideLayouts/slideLayout2.xml" /><Relationship Id="rId6" Type="http://schemas.openxmlformats.org/officeDocument/2006/relationships/image" Target="../media/image12.png" /><Relationship Id="rId5" Type="http://schemas.openxmlformats.org/officeDocument/2006/relationships/image" Target="../media/image11.png" /><Relationship Id="rId4" Type="http://schemas.openxmlformats.org/officeDocument/2006/relationships/image" Target="../media/image10.png" /></Relationships>
</file>

<file path=ppt/slides/_rels/slide7.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7.xml" /><Relationship Id="rId4" Type="http://schemas.microsoft.com/office/2007/relationships/hdphoto" Target="../media/hdphoto1.wdp" /></Relationships>
</file>

<file path=ppt/slides/_rels/slide8.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microsoft.com/office/2007/relationships/media" Target="../media/media2.mp4" /><Relationship Id="rId1" Type="http://schemas.openxmlformats.org/officeDocument/2006/relationships/video" Target="NULL" TargetMode="External" /><Relationship Id="rId4" Type="http://schemas.openxmlformats.org/officeDocument/2006/relationships/image" Target="../media/image18.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B7B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AE"/>
          </a:p>
        </p:txBody>
      </p:sp>
      <p:sp>
        <p:nvSpPr>
          <p:cNvPr id="3" name="Content Placeholder 2"/>
          <p:cNvSpPr>
            <a:spLocks noGrp="1"/>
          </p:cNvSpPr>
          <p:nvPr>
            <p:ph idx="1"/>
          </p:nvPr>
        </p:nvSpPr>
        <p:spPr/>
        <p:txBody>
          <a:bodyPr/>
          <a:lstStyle/>
          <a:p>
            <a:endParaRPr lang="ar-AE"/>
          </a:p>
        </p:txBody>
      </p:sp>
      <p:pic>
        <p:nvPicPr>
          <p:cNvPr id="4" name="Picture 3"/>
          <p:cNvPicPr>
            <a:picLocks noChangeAspect="1"/>
          </p:cNvPicPr>
          <p:nvPr/>
        </p:nvPicPr>
        <p:blipFill rotWithShape="1">
          <a:blip r:embed="rId2"/>
          <a:srcRect l="2401" t="13066" r="4266" b="9467"/>
          <a:stretch/>
        </p:blipFill>
        <p:spPr>
          <a:xfrm>
            <a:off x="393663" y="272434"/>
            <a:ext cx="8338858" cy="6329534"/>
          </a:xfrm>
          <a:prstGeom prst="rect">
            <a:avLst/>
          </a:prstGeom>
        </p:spPr>
      </p:pic>
      <p:sp>
        <p:nvSpPr>
          <p:cNvPr id="6" name="TextBox 3"/>
          <p:cNvSpPr txBox="1"/>
          <p:nvPr/>
        </p:nvSpPr>
        <p:spPr>
          <a:xfrm>
            <a:off x="1511577" y="2606204"/>
            <a:ext cx="6096000" cy="830997"/>
          </a:xfrm>
          <a:prstGeom prst="rect">
            <a:avLst/>
          </a:prstGeom>
          <a:noFill/>
        </p:spPr>
        <p:txBody>
          <a:bodyPr wrap="square" rtl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AE" sz="4800" b="1" dirty="0">
                <a:latin typeface="Sakkal Majalla" panose="02000000000000000000" pitchFamily="2" charset="-78"/>
                <a:cs typeface="DecoType Naskh Swashes" panose="02010400000000000000" pitchFamily="2" charset="-78"/>
              </a:rPr>
              <a:t>إعداد: </a:t>
            </a:r>
            <a:r>
              <a:rPr lang="ar-AE" sz="4800" b="1" dirty="0">
                <a:solidFill>
                  <a:srgbClr val="F15A68"/>
                </a:solidFill>
                <a:latin typeface="Sakkal Majalla" panose="02000000000000000000" pitchFamily="2" charset="-78"/>
                <a:cs typeface="DecoType Naskh Swashes" panose="02010400000000000000" pitchFamily="2" charset="-78"/>
              </a:rPr>
              <a:t>د. أسامة محمد ناصر </a:t>
            </a:r>
          </a:p>
        </p:txBody>
      </p:sp>
    </p:spTree>
    <p:extLst>
      <p:ext uri="{BB962C8B-B14F-4D97-AF65-F5344CB8AC3E}">
        <p14:creationId xmlns:p14="http://schemas.microsoft.com/office/powerpoint/2010/main" val="3830832853"/>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D811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2732" y="3458155"/>
            <a:ext cx="6575895" cy="1388165"/>
          </a:xfrm>
          <a:solidFill>
            <a:schemeClr val="bg1"/>
          </a:solidFill>
          <a:ln>
            <a:solidFill>
              <a:schemeClr val="bg1"/>
            </a:solidFill>
          </a:ln>
        </p:spPr>
        <p:txBody>
          <a:bodyPr/>
          <a:lstStyle/>
          <a:p>
            <a:r>
              <a:rPr lang="ar-AE" dirty="0">
                <a:solidFill>
                  <a:schemeClr val="bg1"/>
                </a:solidFill>
              </a:rPr>
              <a:t>خ</a:t>
            </a:r>
          </a:p>
        </p:txBody>
      </p:sp>
      <p:sp>
        <p:nvSpPr>
          <p:cNvPr id="19" name="TextBox 18">
            <a:extLst>
              <a:ext uri="{FF2B5EF4-FFF2-40B4-BE49-F238E27FC236}">
                <a16:creationId xmlns:a16="http://schemas.microsoft.com/office/drawing/2014/main" id="{6FA4CC71-BB9E-4C15-B416-A501CE373337}"/>
              </a:ext>
            </a:extLst>
          </p:cNvPr>
          <p:cNvSpPr txBox="1"/>
          <p:nvPr/>
        </p:nvSpPr>
        <p:spPr>
          <a:xfrm>
            <a:off x="535210" y="467691"/>
            <a:ext cx="8046148" cy="1149713"/>
          </a:xfrm>
          <a:prstGeom prst="rect">
            <a:avLst/>
          </a:prstGeom>
        </p:spPr>
        <p:txBody>
          <a:bodyPr vert="horz" lIns="0" tIns="0" rIns="0" bIns="0" rtlCol="0" anchor="b" anchorCtr="0">
            <a:noAutofit/>
          </a:bodyPr>
          <a:lstStyle/>
          <a:p>
            <a:pPr algn="ctr">
              <a:spcBef>
                <a:spcPct val="0"/>
              </a:spcBef>
              <a:spcAft>
                <a:spcPts val="450"/>
              </a:spcAft>
            </a:pPr>
            <a:r>
              <a:rPr lang="ar-AE" sz="8000" b="1" cap="all" spc="300" dirty="0" err="1">
                <a:solidFill>
                  <a:srgbClr val="956C1C"/>
                </a:solidFill>
                <a:latin typeface="Sakkal Majalla" panose="02000000000000000000" pitchFamily="2" charset="-78"/>
                <a:ea typeface="+mj-ea"/>
                <a:cs typeface="Sakkal Majalla" panose="02000000000000000000" pitchFamily="2" charset="-78"/>
              </a:rPr>
              <a:t>مقاصدالتشريع</a:t>
            </a:r>
            <a:r>
              <a:rPr lang="ar-AE" sz="8000" b="1" cap="all" spc="300" dirty="0">
                <a:solidFill>
                  <a:srgbClr val="956C1C"/>
                </a:solidFill>
                <a:latin typeface="Sakkal Majalla" panose="02000000000000000000" pitchFamily="2" charset="-78"/>
                <a:ea typeface="+mj-ea"/>
                <a:cs typeface="Sakkal Majalla" panose="02000000000000000000" pitchFamily="2" charset="-78"/>
              </a:rPr>
              <a:t> الخمسة</a:t>
            </a:r>
            <a:endParaRPr lang="en-US" sz="8000" b="1" cap="all" spc="300" dirty="0">
              <a:solidFill>
                <a:srgbClr val="956C1C"/>
              </a:solidFill>
              <a:latin typeface="Sakkal Majalla" panose="02000000000000000000" pitchFamily="2" charset="-78"/>
              <a:ea typeface="+mj-ea"/>
              <a:cs typeface="Sakkal Majalla" panose="02000000000000000000" pitchFamily="2" charset="-78"/>
            </a:endParaRPr>
          </a:p>
        </p:txBody>
      </p:sp>
      <p:pic>
        <p:nvPicPr>
          <p:cNvPr id="21" name="Picture 20"/>
          <p:cNvPicPr>
            <a:picLocks noChangeAspect="1"/>
          </p:cNvPicPr>
          <p:nvPr/>
        </p:nvPicPr>
        <p:blipFill>
          <a:blip r:embed="rId2"/>
          <a:stretch>
            <a:fillRect/>
          </a:stretch>
        </p:blipFill>
        <p:spPr>
          <a:xfrm>
            <a:off x="146304" y="1754454"/>
            <a:ext cx="8823960" cy="4932617"/>
          </a:xfrm>
          <a:prstGeom prst="rect">
            <a:avLst/>
          </a:prstGeom>
        </p:spPr>
      </p:pic>
    </p:spTree>
    <p:extLst>
      <p:ext uri="{BB962C8B-B14F-4D97-AF65-F5344CB8AC3E}">
        <p14:creationId xmlns:p14="http://schemas.microsoft.com/office/powerpoint/2010/main" val="35716797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E7F7F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F07588-A63C-42BB-A35C-E4CD14751177}"/>
              </a:ext>
            </a:extLst>
          </p:cNvPr>
          <p:cNvSpPr txBox="1"/>
          <p:nvPr/>
        </p:nvSpPr>
        <p:spPr>
          <a:xfrm>
            <a:off x="1079595" y="0"/>
            <a:ext cx="6691892" cy="1015663"/>
          </a:xfrm>
          <a:prstGeom prst="rect">
            <a:avLst/>
          </a:prstGeom>
          <a:noFill/>
        </p:spPr>
        <p:txBody>
          <a:bodyPr wrap="square" rtlCol="0">
            <a:spAutoFit/>
          </a:bodyPr>
          <a:lstStyle/>
          <a:p>
            <a:pPr algn="ctr"/>
            <a:r>
              <a:rPr lang="ar-AE" sz="6000" b="1" dirty="0">
                <a:latin typeface="Sakkal Majalla" panose="02000000000000000000" pitchFamily="2" charset="-78"/>
                <a:cs typeface="Sakkal Majalla" panose="02000000000000000000" pitchFamily="2" charset="-78"/>
              </a:rPr>
              <a:t>أتعلم من هذا الدرس : </a:t>
            </a:r>
            <a:endParaRPr lang="en-US" sz="6000" b="1" dirty="0">
              <a:latin typeface="Sakkal Majalla" panose="02000000000000000000" pitchFamily="2" charset="-78"/>
              <a:cs typeface="Sakkal Majalla" panose="02000000000000000000" pitchFamily="2" charset="-78"/>
            </a:endParaRPr>
          </a:p>
        </p:txBody>
      </p:sp>
      <p:pic>
        <p:nvPicPr>
          <p:cNvPr id="2" name="Picture 1"/>
          <p:cNvPicPr>
            <a:picLocks noChangeAspect="1"/>
          </p:cNvPicPr>
          <p:nvPr/>
        </p:nvPicPr>
        <p:blipFill>
          <a:blip r:embed="rId2"/>
          <a:stretch>
            <a:fillRect/>
          </a:stretch>
        </p:blipFill>
        <p:spPr>
          <a:xfrm>
            <a:off x="2345423" y="1982077"/>
            <a:ext cx="4705517" cy="4852837"/>
          </a:xfrm>
          <a:prstGeom prst="rect">
            <a:avLst/>
          </a:prstGeom>
        </p:spPr>
      </p:pic>
      <p:sp>
        <p:nvSpPr>
          <p:cNvPr id="68" name="TextBox 67">
            <a:extLst>
              <a:ext uri="{FF2B5EF4-FFF2-40B4-BE49-F238E27FC236}">
                <a16:creationId xmlns:a16="http://schemas.microsoft.com/office/drawing/2014/main" id="{3B09FFB1-FD56-4A88-8424-2D23E334367A}"/>
              </a:ext>
            </a:extLst>
          </p:cNvPr>
          <p:cNvSpPr txBox="1"/>
          <p:nvPr/>
        </p:nvSpPr>
        <p:spPr>
          <a:xfrm>
            <a:off x="3437379" y="1015663"/>
            <a:ext cx="2345898" cy="1077218"/>
          </a:xfrm>
          <a:prstGeom prst="rect">
            <a:avLst/>
          </a:prstGeom>
          <a:solidFill>
            <a:srgbClr val="BF1527"/>
          </a:solidFill>
        </p:spPr>
        <p:txBody>
          <a:bodyPr wrap="square" rtlCol="0">
            <a:spAutoFit/>
          </a:bodyPr>
          <a:lstStyle/>
          <a:p>
            <a:pPr algn="ctr"/>
            <a:r>
              <a:rPr lang="ar-AE" sz="3200" b="1" dirty="0">
                <a:solidFill>
                  <a:schemeClr val="bg1"/>
                </a:solidFill>
                <a:latin typeface="Sakkal Majalla" panose="02000000000000000000" pitchFamily="2" charset="-78"/>
                <a:cs typeface="Sakkal Majalla" panose="02000000000000000000" pitchFamily="2" charset="-78"/>
              </a:rPr>
              <a:t>1- أوضح مفهوم علم المقاصد</a:t>
            </a:r>
            <a:endParaRPr lang="en-US" sz="3200" b="1" dirty="0">
              <a:solidFill>
                <a:schemeClr val="bg1"/>
              </a:solidFill>
              <a:latin typeface="Sakkal Majalla" panose="02000000000000000000" pitchFamily="2" charset="-78"/>
              <a:cs typeface="Sakkal Majalla" panose="02000000000000000000" pitchFamily="2" charset="-78"/>
            </a:endParaRPr>
          </a:p>
        </p:txBody>
      </p:sp>
      <p:sp>
        <p:nvSpPr>
          <p:cNvPr id="75" name="TextBox 74">
            <a:extLst>
              <a:ext uri="{FF2B5EF4-FFF2-40B4-BE49-F238E27FC236}">
                <a16:creationId xmlns:a16="http://schemas.microsoft.com/office/drawing/2014/main" id="{B13C64BF-E5F3-4620-9878-0D93D6B5DA00}"/>
              </a:ext>
            </a:extLst>
          </p:cNvPr>
          <p:cNvSpPr txBox="1"/>
          <p:nvPr/>
        </p:nvSpPr>
        <p:spPr>
          <a:xfrm>
            <a:off x="6957670" y="1415015"/>
            <a:ext cx="1966873" cy="1569660"/>
          </a:xfrm>
          <a:prstGeom prst="rect">
            <a:avLst/>
          </a:prstGeom>
          <a:solidFill>
            <a:srgbClr val="BF1527"/>
          </a:solidFill>
        </p:spPr>
        <p:txBody>
          <a:bodyPr wrap="square" rtlCol="0">
            <a:spAutoFit/>
          </a:bodyPr>
          <a:lstStyle/>
          <a:p>
            <a:pPr algn="ctr"/>
            <a:r>
              <a:rPr lang="ar-AE" sz="3200" b="1" dirty="0">
                <a:solidFill>
                  <a:schemeClr val="bg1"/>
                </a:solidFill>
                <a:latin typeface="Sakkal Majalla" panose="02000000000000000000" pitchFamily="2" charset="-78"/>
                <a:cs typeface="Sakkal Majalla" panose="02000000000000000000" pitchFamily="2" charset="-78"/>
              </a:rPr>
              <a:t>2-أبين فوائد دراسة مقاصد الشريعة .</a:t>
            </a:r>
            <a:endParaRPr lang="en-US" sz="3200" b="1" dirty="0">
              <a:solidFill>
                <a:schemeClr val="bg1"/>
              </a:solidFill>
              <a:latin typeface="Sakkal Majalla" panose="02000000000000000000" pitchFamily="2" charset="-78"/>
              <a:cs typeface="Sakkal Majalla" panose="02000000000000000000" pitchFamily="2" charset="-78"/>
            </a:endParaRPr>
          </a:p>
        </p:txBody>
      </p:sp>
      <p:sp>
        <p:nvSpPr>
          <p:cNvPr id="76" name="TextBox 75">
            <a:extLst>
              <a:ext uri="{FF2B5EF4-FFF2-40B4-BE49-F238E27FC236}">
                <a16:creationId xmlns:a16="http://schemas.microsoft.com/office/drawing/2014/main" id="{15121572-DB4B-4186-8EF1-B37EEE140A8C}"/>
              </a:ext>
            </a:extLst>
          </p:cNvPr>
          <p:cNvSpPr txBox="1"/>
          <p:nvPr/>
        </p:nvSpPr>
        <p:spPr>
          <a:xfrm>
            <a:off x="350351" y="1415015"/>
            <a:ext cx="2088342" cy="2062103"/>
          </a:xfrm>
          <a:prstGeom prst="rect">
            <a:avLst/>
          </a:prstGeom>
          <a:solidFill>
            <a:srgbClr val="BF1527"/>
          </a:solidFill>
        </p:spPr>
        <p:txBody>
          <a:bodyPr wrap="square" rtlCol="0">
            <a:spAutoFit/>
          </a:bodyPr>
          <a:lstStyle/>
          <a:p>
            <a:pPr algn="ctr"/>
            <a:r>
              <a:rPr lang="ar-AE" sz="3200" b="1" dirty="0">
                <a:solidFill>
                  <a:schemeClr val="bg1"/>
                </a:solidFill>
                <a:latin typeface="Sakkal Majalla" panose="02000000000000000000" pitchFamily="2" charset="-78"/>
                <a:cs typeface="Sakkal Majalla" panose="02000000000000000000" pitchFamily="2" charset="-78"/>
              </a:rPr>
              <a:t>3-أحدد علاقة المقاصد و الضروريات بغيرها</a:t>
            </a:r>
            <a:endParaRPr lang="en-US" sz="3200" b="1" dirty="0">
              <a:solidFill>
                <a:schemeClr val="bg1"/>
              </a:solidFill>
              <a:latin typeface="Sakkal Majalla" panose="02000000000000000000" pitchFamily="2" charset="-78"/>
              <a:cs typeface="Sakkal Majalla" panose="02000000000000000000" pitchFamily="2" charset="-78"/>
            </a:endParaRPr>
          </a:p>
        </p:txBody>
      </p:sp>
      <p:sp>
        <p:nvSpPr>
          <p:cNvPr id="77" name="TextBox 76">
            <a:extLst>
              <a:ext uri="{FF2B5EF4-FFF2-40B4-BE49-F238E27FC236}">
                <a16:creationId xmlns:a16="http://schemas.microsoft.com/office/drawing/2014/main" id="{4A61953C-0EA4-48E6-AD78-4681B449F19F}"/>
              </a:ext>
            </a:extLst>
          </p:cNvPr>
          <p:cNvSpPr txBox="1"/>
          <p:nvPr/>
        </p:nvSpPr>
        <p:spPr>
          <a:xfrm>
            <a:off x="6957670" y="4067266"/>
            <a:ext cx="1966873" cy="2554545"/>
          </a:xfrm>
          <a:prstGeom prst="rect">
            <a:avLst/>
          </a:prstGeom>
          <a:solidFill>
            <a:srgbClr val="BF1527"/>
          </a:solidFill>
        </p:spPr>
        <p:txBody>
          <a:bodyPr wrap="square" rtlCol="0">
            <a:spAutoFit/>
          </a:bodyPr>
          <a:lstStyle/>
          <a:p>
            <a:pPr algn="ctr"/>
            <a:r>
              <a:rPr lang="ar-AE" sz="3200" b="1" dirty="0">
                <a:solidFill>
                  <a:schemeClr val="bg1"/>
                </a:solidFill>
                <a:latin typeface="Sakkal Majalla" panose="02000000000000000000" pitchFamily="2" charset="-78"/>
                <a:cs typeface="Sakkal Majalla" panose="02000000000000000000" pitchFamily="2" charset="-78"/>
              </a:rPr>
              <a:t>4- أستنتج وسائل حفظ مقاصد التشريع الخمسة.</a:t>
            </a:r>
            <a:endParaRPr lang="en-US" sz="3200" b="1" dirty="0">
              <a:solidFill>
                <a:schemeClr val="bg1"/>
              </a:solidFill>
              <a:latin typeface="Sakkal Majalla" panose="02000000000000000000" pitchFamily="2" charset="-78"/>
              <a:cs typeface="Sakkal Majalla" panose="02000000000000000000" pitchFamily="2" charset="-78"/>
            </a:endParaRPr>
          </a:p>
        </p:txBody>
      </p:sp>
      <p:sp>
        <p:nvSpPr>
          <p:cNvPr id="78" name="TextBox 77">
            <a:extLst>
              <a:ext uri="{FF2B5EF4-FFF2-40B4-BE49-F238E27FC236}">
                <a16:creationId xmlns:a16="http://schemas.microsoft.com/office/drawing/2014/main" id="{A5CF998B-AEE7-4CE6-AA68-14568901341B}"/>
              </a:ext>
            </a:extLst>
          </p:cNvPr>
          <p:cNvSpPr txBox="1"/>
          <p:nvPr/>
        </p:nvSpPr>
        <p:spPr>
          <a:xfrm>
            <a:off x="350350" y="4466618"/>
            <a:ext cx="2088343" cy="2062103"/>
          </a:xfrm>
          <a:prstGeom prst="rect">
            <a:avLst/>
          </a:prstGeom>
          <a:solidFill>
            <a:srgbClr val="BF1527"/>
          </a:solidFill>
        </p:spPr>
        <p:txBody>
          <a:bodyPr wrap="square" rtlCol="0">
            <a:spAutoFit/>
          </a:bodyPr>
          <a:lstStyle/>
          <a:p>
            <a:pPr algn="ctr"/>
            <a:r>
              <a:rPr lang="ar-AE" sz="3200" b="1" dirty="0">
                <a:solidFill>
                  <a:schemeClr val="bg1"/>
                </a:solidFill>
                <a:latin typeface="Sakkal Majalla" panose="02000000000000000000" pitchFamily="2" charset="-78"/>
                <a:cs typeface="Sakkal Majalla" panose="02000000000000000000" pitchFamily="2" charset="-78"/>
              </a:rPr>
              <a:t>5- أحرص على حفظ الضروريات الخمس</a:t>
            </a:r>
            <a:endParaRPr lang="en-US" sz="32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201267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additive="base">
                                        <p:cTn id="18" dur="500" fill="hold"/>
                                        <p:tgtEl>
                                          <p:spTgt spid="76"/>
                                        </p:tgtEl>
                                        <p:attrNameLst>
                                          <p:attrName>ppt_x</p:attrName>
                                        </p:attrNameLst>
                                      </p:cBhvr>
                                      <p:tavLst>
                                        <p:tav tm="0">
                                          <p:val>
                                            <p:strVal val="#ppt_x"/>
                                          </p:val>
                                        </p:tav>
                                        <p:tav tm="100000">
                                          <p:val>
                                            <p:strVal val="#ppt_x"/>
                                          </p:val>
                                        </p:tav>
                                      </p:tavLst>
                                    </p:anim>
                                    <p:anim calcmode="lin" valueType="num">
                                      <p:cBhvr additive="base">
                                        <p:cTn id="19"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additive="base">
                                        <p:cTn id="30" dur="500" fill="hold"/>
                                        <p:tgtEl>
                                          <p:spTgt spid="78"/>
                                        </p:tgtEl>
                                        <p:attrNameLst>
                                          <p:attrName>ppt_x</p:attrName>
                                        </p:attrNameLst>
                                      </p:cBhvr>
                                      <p:tavLst>
                                        <p:tav tm="0">
                                          <p:val>
                                            <p:strVal val="#ppt_x"/>
                                          </p:val>
                                        </p:tav>
                                        <p:tav tm="100000">
                                          <p:val>
                                            <p:strVal val="#ppt_x"/>
                                          </p:val>
                                        </p:tav>
                                      </p:tavLst>
                                    </p:anim>
                                    <p:anim calcmode="lin" valueType="num">
                                      <p:cBhvr additive="base">
                                        <p:cTn id="3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5" grpId="0" animBg="1"/>
      <p:bldP spid="76" grpId="0" animBg="1"/>
      <p:bldP spid="77" grpId="0" animBg="1"/>
      <p:bldP spid="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86B95E-8801-47D8-8A28-74851C1326E1}"/>
              </a:ext>
            </a:extLst>
          </p:cNvPr>
          <p:cNvSpPr txBox="1"/>
          <p:nvPr/>
        </p:nvSpPr>
        <p:spPr>
          <a:xfrm>
            <a:off x="2556494" y="953228"/>
            <a:ext cx="3839288" cy="502710"/>
          </a:xfrm>
          <a:prstGeom prst="rect">
            <a:avLst/>
          </a:prstGeom>
        </p:spPr>
        <p:txBody>
          <a:bodyPr vert="horz" lIns="0" tIns="0" rIns="0" bIns="0" rtlCol="0" anchor="b" anchorCtr="0">
            <a:noAutofit/>
          </a:bodyPr>
          <a:lstStyle/>
          <a:p>
            <a:pPr algn="ctr">
              <a:spcBef>
                <a:spcPct val="0"/>
              </a:spcBef>
              <a:spcAft>
                <a:spcPts val="450"/>
              </a:spcAft>
            </a:pPr>
            <a:r>
              <a:rPr lang="ar-AE" sz="5400" b="1" cap="all" spc="300" dirty="0">
                <a:latin typeface="Sakkal Majalla" panose="02000000000000000000" pitchFamily="2" charset="-78"/>
                <a:ea typeface="+mj-ea"/>
                <a:cs typeface="Sakkal Majalla" panose="02000000000000000000" pitchFamily="2" charset="-78"/>
              </a:rPr>
              <a:t>«أبادر لأتعلم»</a:t>
            </a:r>
            <a:endParaRPr lang="en-US" sz="5400" b="1" cap="all" spc="300" dirty="0">
              <a:latin typeface="Sakkal Majalla" panose="02000000000000000000" pitchFamily="2" charset="-78"/>
              <a:ea typeface="+mj-ea"/>
              <a:cs typeface="Sakkal Majalla" panose="02000000000000000000" pitchFamily="2" charset="-78"/>
            </a:endParaRPr>
          </a:p>
        </p:txBody>
      </p:sp>
      <p:sp>
        <p:nvSpPr>
          <p:cNvPr id="74" name="Freeform: Shape 73">
            <a:extLst>
              <a:ext uri="{FF2B5EF4-FFF2-40B4-BE49-F238E27FC236}">
                <a16:creationId xmlns:a16="http://schemas.microsoft.com/office/drawing/2014/main" id="{877D5044-C0FC-41BD-921B-D2CEA70F43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69399" y="1310285"/>
            <a:ext cx="348554" cy="348554"/>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76" name="Freeform: Shape 75">
            <a:extLst>
              <a:ext uri="{FF2B5EF4-FFF2-40B4-BE49-F238E27FC236}">
                <a16:creationId xmlns:a16="http://schemas.microsoft.com/office/drawing/2014/main" id="{240C59C6-5DFE-4F83-A118-7B0F1AD93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455930" y="2878123"/>
            <a:ext cx="1715706" cy="2424695"/>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endParaRPr>
          </a:p>
        </p:txBody>
      </p:sp>
      <p:sp>
        <p:nvSpPr>
          <p:cNvPr id="78" name="Freeform: Shape 77">
            <a:extLst>
              <a:ext uri="{FF2B5EF4-FFF2-40B4-BE49-F238E27FC236}">
                <a16:creationId xmlns:a16="http://schemas.microsoft.com/office/drawing/2014/main" id="{1273AD71-A9B2-42A5-A6AA-DC06CC4F8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a:off x="1228585" y="1454260"/>
            <a:ext cx="1339487" cy="1349804"/>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DAD743CE-A4C9-4C61-8969-5096C42E4A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38796" y="1519033"/>
            <a:ext cx="255311" cy="25531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82" name="Freeform: Shape 81">
            <a:extLst>
              <a:ext uri="{FF2B5EF4-FFF2-40B4-BE49-F238E27FC236}">
                <a16:creationId xmlns:a16="http://schemas.microsoft.com/office/drawing/2014/main" id="{BD12B198-BFE5-4867-B13A-199FE41B4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79559" y="1922383"/>
            <a:ext cx="676302" cy="1401449"/>
          </a:xfrm>
          <a:custGeom>
            <a:avLst/>
            <a:gdLst>
              <a:gd name="connsiteX0" fmla="*/ 450869 w 901736"/>
              <a:gd name="connsiteY0" fmla="*/ 0 h 1868598"/>
              <a:gd name="connsiteX1" fmla="*/ 492611 w 901736"/>
              <a:gd name="connsiteY1" fmla="*/ 52638 h 1868598"/>
              <a:gd name="connsiteX2" fmla="*/ 894647 w 901736"/>
              <a:gd name="connsiteY2" fmla="*/ 1225278 h 1868598"/>
              <a:gd name="connsiteX3" fmla="*/ 901596 w 901736"/>
              <a:gd name="connsiteY3" fmla="*/ 1416229 h 1868598"/>
              <a:gd name="connsiteX4" fmla="*/ 901595 w 901736"/>
              <a:gd name="connsiteY4" fmla="*/ 1416229 h 1868598"/>
              <a:gd name="connsiteX5" fmla="*/ 901736 w 901736"/>
              <a:gd name="connsiteY5" fmla="*/ 1420099 h 1868598"/>
              <a:gd name="connsiteX6" fmla="*/ 892724 w 901736"/>
              <a:gd name="connsiteY6" fmla="*/ 1509500 h 1868598"/>
              <a:gd name="connsiteX7" fmla="*/ 452126 w 901736"/>
              <a:gd name="connsiteY7" fmla="*/ 1868598 h 1868598"/>
              <a:gd name="connsiteX8" fmla="*/ 450868 w 901736"/>
              <a:gd name="connsiteY8" fmla="*/ 1868471 h 1868598"/>
              <a:gd name="connsiteX9" fmla="*/ 450868 w 901736"/>
              <a:gd name="connsiteY9" fmla="*/ 1346995 h 1868598"/>
              <a:gd name="connsiteX10" fmla="*/ 450868 w 901736"/>
              <a:gd name="connsiteY10" fmla="*/ 969255 h 1868598"/>
              <a:gd name="connsiteX11" fmla="*/ 450868 w 901736"/>
              <a:gd name="connsiteY11" fmla="*/ 664370 h 1868598"/>
              <a:gd name="connsiteX12" fmla="*/ 450869 w 901736"/>
              <a:gd name="connsiteY12" fmla="*/ 664370 h 1868598"/>
              <a:gd name="connsiteX13" fmla="*/ 450867 w 901736"/>
              <a:gd name="connsiteY13" fmla="*/ 0 h 1868598"/>
              <a:gd name="connsiteX14" fmla="*/ 450867 w 901736"/>
              <a:gd name="connsiteY14" fmla="*/ 664370 h 1868598"/>
              <a:gd name="connsiteX15" fmla="*/ 450868 w 901736"/>
              <a:gd name="connsiteY15" fmla="*/ 664370 h 1868598"/>
              <a:gd name="connsiteX16" fmla="*/ 450868 w 901736"/>
              <a:gd name="connsiteY16" fmla="*/ 969255 h 1868598"/>
              <a:gd name="connsiteX17" fmla="*/ 450868 w 901736"/>
              <a:gd name="connsiteY17" fmla="*/ 1346995 h 1868598"/>
              <a:gd name="connsiteX18" fmla="*/ 450868 w 901736"/>
              <a:gd name="connsiteY18" fmla="*/ 1868471 h 1868598"/>
              <a:gd name="connsiteX19" fmla="*/ 449610 w 901736"/>
              <a:gd name="connsiteY19" fmla="*/ 1868598 h 1868598"/>
              <a:gd name="connsiteX20" fmla="*/ 9012 w 901736"/>
              <a:gd name="connsiteY20" fmla="*/ 1509500 h 1868598"/>
              <a:gd name="connsiteX21" fmla="*/ 0 w 901736"/>
              <a:gd name="connsiteY21" fmla="*/ 1420099 h 1868598"/>
              <a:gd name="connsiteX22" fmla="*/ 141 w 901736"/>
              <a:gd name="connsiteY22" fmla="*/ 1416229 h 1868598"/>
              <a:gd name="connsiteX23" fmla="*/ 140 w 901736"/>
              <a:gd name="connsiteY23" fmla="*/ 1416229 h 1868598"/>
              <a:gd name="connsiteX24" fmla="*/ 7089 w 901736"/>
              <a:gd name="connsiteY24" fmla="*/ 1225278 h 1868598"/>
              <a:gd name="connsiteX25" fmla="*/ 409125 w 901736"/>
              <a:gd name="connsiteY25" fmla="*/ 52638 h 18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1736" h="1868598">
                <a:moveTo>
                  <a:pt x="450869" y="0"/>
                </a:moveTo>
                <a:lnTo>
                  <a:pt x="492611" y="52638"/>
                </a:lnTo>
                <a:cubicBezTo>
                  <a:pt x="713860" y="359618"/>
                  <a:pt x="861255" y="769067"/>
                  <a:pt x="894647" y="1225278"/>
                </a:cubicBezTo>
                <a:lnTo>
                  <a:pt x="901596" y="1416229"/>
                </a:lnTo>
                <a:lnTo>
                  <a:pt x="901595" y="1416229"/>
                </a:lnTo>
                <a:lnTo>
                  <a:pt x="901736" y="1420099"/>
                </a:lnTo>
                <a:lnTo>
                  <a:pt x="892724" y="1509500"/>
                </a:lnTo>
                <a:cubicBezTo>
                  <a:pt x="850788" y="1714437"/>
                  <a:pt x="669460" y="1868598"/>
                  <a:pt x="452126" y="1868598"/>
                </a:cubicBezTo>
                <a:lnTo>
                  <a:pt x="450868" y="1868471"/>
                </a:lnTo>
                <a:lnTo>
                  <a:pt x="450868" y="1346995"/>
                </a:lnTo>
                <a:lnTo>
                  <a:pt x="450868" y="969255"/>
                </a:lnTo>
                <a:lnTo>
                  <a:pt x="450868" y="664370"/>
                </a:lnTo>
                <a:lnTo>
                  <a:pt x="450869" y="664370"/>
                </a:lnTo>
                <a:close/>
                <a:moveTo>
                  <a:pt x="450867" y="0"/>
                </a:moveTo>
                <a:lnTo>
                  <a:pt x="450867" y="664370"/>
                </a:lnTo>
                <a:lnTo>
                  <a:pt x="450868" y="664370"/>
                </a:lnTo>
                <a:lnTo>
                  <a:pt x="450868" y="969255"/>
                </a:lnTo>
                <a:lnTo>
                  <a:pt x="450868" y="1346995"/>
                </a:lnTo>
                <a:lnTo>
                  <a:pt x="450868" y="1868471"/>
                </a:lnTo>
                <a:lnTo>
                  <a:pt x="449610" y="1868598"/>
                </a:lnTo>
                <a:cubicBezTo>
                  <a:pt x="232276" y="1868598"/>
                  <a:pt x="50948" y="1714437"/>
                  <a:pt x="9012" y="1509500"/>
                </a:cubicBezTo>
                <a:lnTo>
                  <a:pt x="0" y="1420099"/>
                </a:lnTo>
                <a:lnTo>
                  <a:pt x="141" y="1416229"/>
                </a:lnTo>
                <a:lnTo>
                  <a:pt x="140" y="1416229"/>
                </a:lnTo>
                <a:lnTo>
                  <a:pt x="7089" y="1225278"/>
                </a:lnTo>
                <a:cubicBezTo>
                  <a:pt x="40481" y="769067"/>
                  <a:pt x="187876" y="359618"/>
                  <a:pt x="409125" y="52638"/>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accent4"/>
              </a:solidFill>
            </a:endParaRPr>
          </a:p>
        </p:txBody>
      </p:sp>
      <p:grpSp>
        <p:nvGrpSpPr>
          <p:cNvPr id="84" name="Group 83">
            <a:extLst>
              <a:ext uri="{FF2B5EF4-FFF2-40B4-BE49-F238E27FC236}">
                <a16:creationId xmlns:a16="http://schemas.microsoft.com/office/drawing/2014/main" id="{AE14FB45-3E95-44C0-8B14-18E3A5B9B4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1705708" y="2915356"/>
            <a:ext cx="649307" cy="471287"/>
            <a:chOff x="558167" y="958515"/>
            <a:chExt cx="865742" cy="628383"/>
          </a:xfrm>
          <a:solidFill>
            <a:schemeClr val="accent3"/>
          </a:solidFill>
        </p:grpSpPr>
        <p:sp>
          <p:nvSpPr>
            <p:cNvPr id="85" name="Freeform: Shape 84">
              <a:extLst>
                <a:ext uri="{FF2B5EF4-FFF2-40B4-BE49-F238E27FC236}">
                  <a16:creationId xmlns:a16="http://schemas.microsoft.com/office/drawing/2014/main" id="{FF09C3B3-A2C4-4FEA-BE56-D6B9E0083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6" name="Freeform: Shape 85">
              <a:extLst>
                <a:ext uri="{FF2B5EF4-FFF2-40B4-BE49-F238E27FC236}">
                  <a16:creationId xmlns:a16="http://schemas.microsoft.com/office/drawing/2014/main" id="{6F314B9F-8AF4-4376-9568-6285B12343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sp>
        <p:nvSpPr>
          <p:cNvPr id="90" name="Oval 89">
            <a:extLst>
              <a:ext uri="{FF2B5EF4-FFF2-40B4-BE49-F238E27FC236}">
                <a16:creationId xmlns:a16="http://schemas.microsoft.com/office/drawing/2014/main" id="{81C67526-3B2B-41B3-A8FD-141E1F828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04992" y="5231464"/>
            <a:ext cx="255311" cy="25531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92" name="Freeform: Shape 91">
            <a:extLst>
              <a:ext uri="{FF2B5EF4-FFF2-40B4-BE49-F238E27FC236}">
                <a16:creationId xmlns:a16="http://schemas.microsoft.com/office/drawing/2014/main" id="{435B334E-B7AB-4395-9F2B-FD74A4085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2479799" y="4615281"/>
            <a:ext cx="428865" cy="987538"/>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4" name="Group 93">
            <a:extLst>
              <a:ext uri="{FF2B5EF4-FFF2-40B4-BE49-F238E27FC236}">
                <a16:creationId xmlns:a16="http://schemas.microsoft.com/office/drawing/2014/main" id="{5582A241-3D03-49F2-9515-690487FBF9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3592" y="1313482"/>
            <a:ext cx="2649398" cy="4447393"/>
            <a:chOff x="404789" y="608309"/>
            <a:chExt cx="3532531" cy="5929857"/>
          </a:xfrm>
        </p:grpSpPr>
        <p:grpSp>
          <p:nvGrpSpPr>
            <p:cNvPr id="95" name="Group 94">
              <a:extLst>
                <a:ext uri="{FF2B5EF4-FFF2-40B4-BE49-F238E27FC236}">
                  <a16:creationId xmlns:a16="http://schemas.microsoft.com/office/drawing/2014/main" id="{F06EB4C5-742F-447D-B28D-F64AB9EEE5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flipV="1">
              <a:off x="559780" y="2646371"/>
              <a:ext cx="2287608" cy="3673900"/>
              <a:chOff x="-6080955" y="3437416"/>
              <a:chExt cx="2287608" cy="3673900"/>
            </a:xfrm>
          </p:grpSpPr>
          <p:cxnSp>
            <p:nvCxnSpPr>
              <p:cNvPr id="121" name="Straight Connector 120">
                <a:extLst>
                  <a:ext uri="{FF2B5EF4-FFF2-40B4-BE49-F238E27FC236}">
                    <a16:creationId xmlns:a16="http://schemas.microsoft.com/office/drawing/2014/main" id="{14995024-146A-4770-B919-056CCF5537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Freeform: Shape 121">
                <a:extLst>
                  <a:ext uri="{FF2B5EF4-FFF2-40B4-BE49-F238E27FC236}">
                    <a16:creationId xmlns:a16="http://schemas.microsoft.com/office/drawing/2014/main" id="{50E9FCC2-0C21-4DAF-B958-07DD64296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3" name="Freeform: Shape 122">
                <a:extLst>
                  <a:ext uri="{FF2B5EF4-FFF2-40B4-BE49-F238E27FC236}">
                    <a16:creationId xmlns:a16="http://schemas.microsoft.com/office/drawing/2014/main" id="{7342065E-24B7-4441-88A9-98962993F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4" name="Freeform: Shape 123">
                <a:extLst>
                  <a:ext uri="{FF2B5EF4-FFF2-40B4-BE49-F238E27FC236}">
                    <a16:creationId xmlns:a16="http://schemas.microsoft.com/office/drawing/2014/main" id="{D23FA6BA-2513-415C-BA4B-E879A4101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5" name="Freeform: Shape 124">
                <a:extLst>
                  <a:ext uri="{FF2B5EF4-FFF2-40B4-BE49-F238E27FC236}">
                    <a16:creationId xmlns:a16="http://schemas.microsoft.com/office/drawing/2014/main" id="{06239F02-2DBC-4CAC-AA3F-243D0649B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6" name="Freeform: Shape 125">
                <a:extLst>
                  <a:ext uri="{FF2B5EF4-FFF2-40B4-BE49-F238E27FC236}">
                    <a16:creationId xmlns:a16="http://schemas.microsoft.com/office/drawing/2014/main" id="{3B11F1A6-D8AC-465F-9ED9-554E58F73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7" name="Freeform: Shape 126">
                <a:extLst>
                  <a:ext uri="{FF2B5EF4-FFF2-40B4-BE49-F238E27FC236}">
                    <a16:creationId xmlns:a16="http://schemas.microsoft.com/office/drawing/2014/main" id="{E066101D-03CF-4DB9-B962-F7DB806FD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8" name="Freeform: Shape 127">
                <a:extLst>
                  <a:ext uri="{FF2B5EF4-FFF2-40B4-BE49-F238E27FC236}">
                    <a16:creationId xmlns:a16="http://schemas.microsoft.com/office/drawing/2014/main" id="{645EFA12-DAD4-4108-B86D-C86A4CC88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96" name="Group 95">
              <a:extLst>
                <a:ext uri="{FF2B5EF4-FFF2-40B4-BE49-F238E27FC236}">
                  <a16:creationId xmlns:a16="http://schemas.microsoft.com/office/drawing/2014/main" id="{651FE0DB-0A7E-417A-B47D-569C4FB9A58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1736442" y="397061"/>
              <a:ext cx="1785983" cy="2208479"/>
              <a:chOff x="2725201" y="4453039"/>
              <a:chExt cx="1785983" cy="2208479"/>
            </a:xfrm>
          </p:grpSpPr>
          <p:cxnSp>
            <p:nvCxnSpPr>
              <p:cNvPr id="116" name="Straight Connector 115">
                <a:extLst>
                  <a:ext uri="{FF2B5EF4-FFF2-40B4-BE49-F238E27FC236}">
                    <a16:creationId xmlns:a16="http://schemas.microsoft.com/office/drawing/2014/main" id="{68596D8F-CB16-49CF-B881-3AF402821F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F37FB24-AFCD-493D-B340-7EED10E977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Freeform: Shape 117">
                <a:extLst>
                  <a:ext uri="{FF2B5EF4-FFF2-40B4-BE49-F238E27FC236}">
                    <a16:creationId xmlns:a16="http://schemas.microsoft.com/office/drawing/2014/main" id="{789B142B-6F71-458C-8CAC-4B3E1A4415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tx1"/>
                  </a:solidFill>
                  <a:latin typeface="Bell MT" panose="02020503060305020303" pitchFamily="18" charset="0"/>
                </a:endParaRPr>
              </a:p>
            </p:txBody>
          </p:sp>
          <p:sp>
            <p:nvSpPr>
              <p:cNvPr id="119" name="Rectangle 30">
                <a:extLst>
                  <a:ext uri="{FF2B5EF4-FFF2-40B4-BE49-F238E27FC236}">
                    <a16:creationId xmlns:a16="http://schemas.microsoft.com/office/drawing/2014/main" id="{E577B59B-3FF5-4CE3-B8CD-B37F6E4E4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Rectangle 30">
                <a:extLst>
                  <a:ext uri="{FF2B5EF4-FFF2-40B4-BE49-F238E27FC236}">
                    <a16:creationId xmlns:a16="http://schemas.microsoft.com/office/drawing/2014/main" id="{912FC165-D3BB-433A-BEED-90223608A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7" name="Group 96">
              <a:extLst>
                <a:ext uri="{FF2B5EF4-FFF2-40B4-BE49-F238E27FC236}">
                  <a16:creationId xmlns:a16="http://schemas.microsoft.com/office/drawing/2014/main" id="{609A7342-6944-4593-A8CB-2E56FC75E4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flipV="1">
              <a:off x="2226591" y="2385858"/>
              <a:ext cx="864005" cy="1032464"/>
              <a:chOff x="2207971" y="2384401"/>
              <a:chExt cx="864005" cy="1032464"/>
            </a:xfrm>
          </p:grpSpPr>
          <p:sp>
            <p:nvSpPr>
              <p:cNvPr id="111" name="Freeform: Shape 110">
                <a:extLst>
                  <a:ext uri="{FF2B5EF4-FFF2-40B4-BE49-F238E27FC236}">
                    <a16:creationId xmlns:a16="http://schemas.microsoft.com/office/drawing/2014/main" id="{4BBFA3E1-95AC-4B97-94E0-FA975C6A1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12" name="Freeform: Shape 111">
                <a:extLst>
                  <a:ext uri="{FF2B5EF4-FFF2-40B4-BE49-F238E27FC236}">
                    <a16:creationId xmlns:a16="http://schemas.microsoft.com/office/drawing/2014/main" id="{5F0692E3-CEC8-47C3-B77F-E9C8614F6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13" name="Group 112">
                <a:extLst>
                  <a:ext uri="{FF2B5EF4-FFF2-40B4-BE49-F238E27FC236}">
                    <a16:creationId xmlns:a16="http://schemas.microsoft.com/office/drawing/2014/main" id="{9B80E6A3-263D-4DD4-8C58-EA2BB38C5B9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114" name="Straight Connector 113">
                  <a:extLst>
                    <a:ext uri="{FF2B5EF4-FFF2-40B4-BE49-F238E27FC236}">
                      <a16:creationId xmlns:a16="http://schemas.microsoft.com/office/drawing/2014/main" id="{5AA2C02F-3722-4124-9F30-AB9D6F052A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B6EC254-9786-4485-A07E-0F055DA958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8" name="Oval 97">
              <a:extLst>
                <a:ext uri="{FF2B5EF4-FFF2-40B4-BE49-F238E27FC236}">
                  <a16:creationId xmlns:a16="http://schemas.microsoft.com/office/drawing/2014/main" id="{5AB57BFA-A302-43AD-B2D6-EE3191DDD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58529" y="5784159"/>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9" name="Oval 98">
              <a:extLst>
                <a:ext uri="{FF2B5EF4-FFF2-40B4-BE49-F238E27FC236}">
                  <a16:creationId xmlns:a16="http://schemas.microsoft.com/office/drawing/2014/main" id="{DEEABC33-1767-4B45-924F-3ECD0096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36934" y="834250"/>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00" name="Group 99">
              <a:extLst>
                <a:ext uri="{FF2B5EF4-FFF2-40B4-BE49-F238E27FC236}">
                  <a16:creationId xmlns:a16="http://schemas.microsoft.com/office/drawing/2014/main" id="{C0748559-962C-4EC9-A1EC-E5E55AFDFB0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91286" y="1090043"/>
              <a:ext cx="901736" cy="2160000"/>
              <a:chOff x="8217770" y="397306"/>
              <a:chExt cx="901736" cy="2160000"/>
            </a:xfrm>
          </p:grpSpPr>
          <p:cxnSp>
            <p:nvCxnSpPr>
              <p:cNvPr id="107" name="Straight Connector 106">
                <a:extLst>
                  <a:ext uri="{FF2B5EF4-FFF2-40B4-BE49-F238E27FC236}">
                    <a16:creationId xmlns:a16="http://schemas.microsoft.com/office/drawing/2014/main" id="{CB099024-D74B-47AA-8E9C-40AF75B947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668638" y="397306"/>
                <a:ext cx="0" cy="21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Freeform: Shape 107">
                <a:extLst>
                  <a:ext uri="{FF2B5EF4-FFF2-40B4-BE49-F238E27FC236}">
                    <a16:creationId xmlns:a16="http://schemas.microsoft.com/office/drawing/2014/main" id="{34AC7ACA-BFE6-46A8-A8AA-78602ED70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17770" y="397306"/>
                <a:ext cx="901736" cy="1868598"/>
              </a:xfrm>
              <a:custGeom>
                <a:avLst/>
                <a:gdLst>
                  <a:gd name="connsiteX0" fmla="*/ 450869 w 901736"/>
                  <a:gd name="connsiteY0" fmla="*/ 0 h 1868598"/>
                  <a:gd name="connsiteX1" fmla="*/ 450868 w 901736"/>
                  <a:gd name="connsiteY1" fmla="*/ 0 h 1868598"/>
                  <a:gd name="connsiteX2" fmla="*/ 450867 w 901736"/>
                  <a:gd name="connsiteY2" fmla="*/ 0 h 1868598"/>
                  <a:gd name="connsiteX3" fmla="*/ 409125 w 901736"/>
                  <a:gd name="connsiteY3" fmla="*/ 52638 h 1868598"/>
                  <a:gd name="connsiteX4" fmla="*/ 7089 w 901736"/>
                  <a:gd name="connsiteY4" fmla="*/ 1225278 h 1868598"/>
                  <a:gd name="connsiteX5" fmla="*/ 140 w 901736"/>
                  <a:gd name="connsiteY5" fmla="*/ 1416229 h 1868598"/>
                  <a:gd name="connsiteX6" fmla="*/ 141 w 901736"/>
                  <a:gd name="connsiteY6" fmla="*/ 1416229 h 1868598"/>
                  <a:gd name="connsiteX7" fmla="*/ 0 w 901736"/>
                  <a:gd name="connsiteY7" fmla="*/ 1420099 h 1868598"/>
                  <a:gd name="connsiteX8" fmla="*/ 9012 w 901736"/>
                  <a:gd name="connsiteY8" fmla="*/ 1509500 h 1868598"/>
                  <a:gd name="connsiteX9" fmla="*/ 449610 w 901736"/>
                  <a:gd name="connsiteY9" fmla="*/ 1868598 h 1868598"/>
                  <a:gd name="connsiteX10" fmla="*/ 450868 w 901736"/>
                  <a:gd name="connsiteY10" fmla="*/ 1868471 h 1868598"/>
                  <a:gd name="connsiteX11" fmla="*/ 452126 w 901736"/>
                  <a:gd name="connsiteY11" fmla="*/ 1868598 h 1868598"/>
                  <a:gd name="connsiteX12" fmla="*/ 892724 w 901736"/>
                  <a:gd name="connsiteY12" fmla="*/ 1509500 h 1868598"/>
                  <a:gd name="connsiteX13" fmla="*/ 901736 w 901736"/>
                  <a:gd name="connsiteY13" fmla="*/ 1420099 h 1868598"/>
                  <a:gd name="connsiteX14" fmla="*/ 901595 w 901736"/>
                  <a:gd name="connsiteY14" fmla="*/ 1416229 h 1868598"/>
                  <a:gd name="connsiteX15" fmla="*/ 901596 w 901736"/>
                  <a:gd name="connsiteY15" fmla="*/ 1416229 h 1868598"/>
                  <a:gd name="connsiteX16" fmla="*/ 894647 w 901736"/>
                  <a:gd name="connsiteY16" fmla="*/ 1225278 h 1868598"/>
                  <a:gd name="connsiteX17" fmla="*/ 492611 w 901736"/>
                  <a:gd name="connsiteY17" fmla="*/ 52638 h 18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1736" h="1868598">
                    <a:moveTo>
                      <a:pt x="450869" y="0"/>
                    </a:moveTo>
                    <a:lnTo>
                      <a:pt x="450868" y="0"/>
                    </a:lnTo>
                    <a:lnTo>
                      <a:pt x="450867" y="0"/>
                    </a:lnTo>
                    <a:lnTo>
                      <a:pt x="409125" y="52638"/>
                    </a:lnTo>
                    <a:cubicBezTo>
                      <a:pt x="187876" y="359618"/>
                      <a:pt x="40481" y="769067"/>
                      <a:pt x="7089" y="1225278"/>
                    </a:cubicBezTo>
                    <a:lnTo>
                      <a:pt x="140" y="1416229"/>
                    </a:lnTo>
                    <a:lnTo>
                      <a:pt x="141" y="1416229"/>
                    </a:lnTo>
                    <a:lnTo>
                      <a:pt x="0" y="1420099"/>
                    </a:lnTo>
                    <a:lnTo>
                      <a:pt x="9012" y="1509500"/>
                    </a:lnTo>
                    <a:cubicBezTo>
                      <a:pt x="50948" y="1714437"/>
                      <a:pt x="232276" y="1868598"/>
                      <a:pt x="449610" y="1868598"/>
                    </a:cubicBezTo>
                    <a:lnTo>
                      <a:pt x="450868" y="1868471"/>
                    </a:lnTo>
                    <a:lnTo>
                      <a:pt x="452126" y="1868598"/>
                    </a:lnTo>
                    <a:cubicBezTo>
                      <a:pt x="669460" y="1868598"/>
                      <a:pt x="850788" y="1714437"/>
                      <a:pt x="892724" y="1509500"/>
                    </a:cubicBezTo>
                    <a:lnTo>
                      <a:pt x="901736" y="1420099"/>
                    </a:lnTo>
                    <a:lnTo>
                      <a:pt x="901595" y="1416229"/>
                    </a:lnTo>
                    <a:lnTo>
                      <a:pt x="901596" y="1416229"/>
                    </a:lnTo>
                    <a:lnTo>
                      <a:pt x="894647" y="1225278"/>
                    </a:lnTo>
                    <a:cubicBezTo>
                      <a:pt x="861255" y="769067"/>
                      <a:pt x="713860" y="359618"/>
                      <a:pt x="492611" y="52638"/>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9" name="Rectangle 5">
                <a:extLst>
                  <a:ext uri="{FF2B5EF4-FFF2-40B4-BE49-F238E27FC236}">
                    <a16:creationId xmlns:a16="http://schemas.microsoft.com/office/drawing/2014/main" id="{D0946E2F-C083-48AF-9D1C-3754DE0E8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70075" y="1136688"/>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5">
                <a:extLst>
                  <a:ext uri="{FF2B5EF4-FFF2-40B4-BE49-F238E27FC236}">
                    <a16:creationId xmlns:a16="http://schemas.microsoft.com/office/drawing/2014/main" id="{8F933FF1-7DAC-4751-B504-C8C68E537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457521" y="720913"/>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01" name="Group 100">
              <a:extLst>
                <a:ext uri="{FF2B5EF4-FFF2-40B4-BE49-F238E27FC236}">
                  <a16:creationId xmlns:a16="http://schemas.microsoft.com/office/drawing/2014/main" id="{AED587E1-23B3-44EE-B0CA-84F46A8D5EC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65500" y="4918166"/>
              <a:ext cx="571820" cy="1620000"/>
              <a:chOff x="8482785" y="4330454"/>
              <a:chExt cx="571820" cy="1620000"/>
            </a:xfrm>
          </p:grpSpPr>
          <p:sp>
            <p:nvSpPr>
              <p:cNvPr id="105" name="Freeform: Shape 104">
                <a:extLst>
                  <a:ext uri="{FF2B5EF4-FFF2-40B4-BE49-F238E27FC236}">
                    <a16:creationId xmlns:a16="http://schemas.microsoft.com/office/drawing/2014/main" id="{C3EA330E-53DA-43C3-94DF-051C622C8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06" name="Straight Connector 105">
                <a:extLst>
                  <a:ext uri="{FF2B5EF4-FFF2-40B4-BE49-F238E27FC236}">
                    <a16:creationId xmlns:a16="http://schemas.microsoft.com/office/drawing/2014/main" id="{7CF8DEE9-82BC-4F6D-9E7D-A61DE0391F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77FE6E3-76CF-4BFE-A9BB-D2B04E547D6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622419" y="427549"/>
              <a:ext cx="464739" cy="900000"/>
              <a:chOff x="4511184" y="2651374"/>
              <a:chExt cx="464739" cy="900000"/>
            </a:xfrm>
          </p:grpSpPr>
          <p:sp>
            <p:nvSpPr>
              <p:cNvPr id="103" name="Freeform: Shape 102">
                <a:extLst>
                  <a:ext uri="{FF2B5EF4-FFF2-40B4-BE49-F238E27FC236}">
                    <a16:creationId xmlns:a16="http://schemas.microsoft.com/office/drawing/2014/main" id="{8B90047D-5FCF-4A72-98F9-4C5F3BE36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cxnSp>
            <p:nvCxnSpPr>
              <p:cNvPr id="104" name="Straight Connector 103">
                <a:extLst>
                  <a:ext uri="{FF2B5EF4-FFF2-40B4-BE49-F238E27FC236}">
                    <a16:creationId xmlns:a16="http://schemas.microsoft.com/office/drawing/2014/main" id="{5D6597A5-9B58-4515-A65F-776A599681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3982" y="2651374"/>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0" name="Freeform: Shape 129">
            <a:extLst>
              <a:ext uri="{FF2B5EF4-FFF2-40B4-BE49-F238E27FC236}">
                <a16:creationId xmlns:a16="http://schemas.microsoft.com/office/drawing/2014/main" id="{716BED87-A484-418B-BFE2-B7AF165C5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044452" y="2878123"/>
            <a:ext cx="1715706" cy="2424695"/>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endParaRPr>
          </a:p>
        </p:txBody>
      </p:sp>
      <p:sp>
        <p:nvSpPr>
          <p:cNvPr id="132" name="Freeform: Shape 131">
            <a:extLst>
              <a:ext uri="{FF2B5EF4-FFF2-40B4-BE49-F238E27FC236}">
                <a16:creationId xmlns:a16="http://schemas.microsoft.com/office/drawing/2014/main" id="{91DAC796-CA78-4ABE-BE2F-B8B4D60A6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648017" y="1454260"/>
            <a:ext cx="1339487" cy="1349804"/>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Oval 133">
            <a:extLst>
              <a:ext uri="{FF2B5EF4-FFF2-40B4-BE49-F238E27FC236}">
                <a16:creationId xmlns:a16="http://schemas.microsoft.com/office/drawing/2014/main" id="{5DDA4212-2A25-49B5-912F-FE46DB634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921982" y="1519033"/>
            <a:ext cx="255311" cy="25531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36" name="Freeform: Shape 135">
            <a:extLst>
              <a:ext uri="{FF2B5EF4-FFF2-40B4-BE49-F238E27FC236}">
                <a16:creationId xmlns:a16="http://schemas.microsoft.com/office/drawing/2014/main" id="{5D44875A-5D91-4826-BEA8-3D8137697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298136" y="1310285"/>
            <a:ext cx="348554" cy="348554"/>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nvGrpSpPr>
          <p:cNvPr id="138" name="Group 137">
            <a:extLst>
              <a:ext uri="{FF2B5EF4-FFF2-40B4-BE49-F238E27FC236}">
                <a16:creationId xmlns:a16="http://schemas.microsoft.com/office/drawing/2014/main" id="{76032A1D-6324-4525-B325-BA10F1B5A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6861073" y="2915356"/>
            <a:ext cx="649307" cy="471287"/>
            <a:chOff x="558167" y="958515"/>
            <a:chExt cx="865742" cy="628383"/>
          </a:xfrm>
          <a:solidFill>
            <a:schemeClr val="accent3"/>
          </a:solidFill>
        </p:grpSpPr>
        <p:sp>
          <p:nvSpPr>
            <p:cNvPr id="139" name="Freeform: Shape 138">
              <a:extLst>
                <a:ext uri="{FF2B5EF4-FFF2-40B4-BE49-F238E27FC236}">
                  <a16:creationId xmlns:a16="http://schemas.microsoft.com/office/drawing/2014/main" id="{29407EC8-983A-4905-9D84-F10F99A2B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0" name="Freeform: Shape 139">
              <a:extLst>
                <a:ext uri="{FF2B5EF4-FFF2-40B4-BE49-F238E27FC236}">
                  <a16:creationId xmlns:a16="http://schemas.microsoft.com/office/drawing/2014/main" id="{F6426968-9D35-4263-9721-5B13F9D2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sp>
        <p:nvSpPr>
          <p:cNvPr id="142" name="Freeform: Shape 141">
            <a:extLst>
              <a:ext uri="{FF2B5EF4-FFF2-40B4-BE49-F238E27FC236}">
                <a16:creationId xmlns:a16="http://schemas.microsoft.com/office/drawing/2014/main" id="{3FD786AD-5715-4F40-BEE8-2D5F8F1EA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060227" y="1922383"/>
            <a:ext cx="676302" cy="1401449"/>
          </a:xfrm>
          <a:custGeom>
            <a:avLst/>
            <a:gdLst>
              <a:gd name="connsiteX0" fmla="*/ 450869 w 901736"/>
              <a:gd name="connsiteY0" fmla="*/ 0 h 1868598"/>
              <a:gd name="connsiteX1" fmla="*/ 492611 w 901736"/>
              <a:gd name="connsiteY1" fmla="*/ 52638 h 1868598"/>
              <a:gd name="connsiteX2" fmla="*/ 894647 w 901736"/>
              <a:gd name="connsiteY2" fmla="*/ 1225278 h 1868598"/>
              <a:gd name="connsiteX3" fmla="*/ 901596 w 901736"/>
              <a:gd name="connsiteY3" fmla="*/ 1416229 h 1868598"/>
              <a:gd name="connsiteX4" fmla="*/ 901595 w 901736"/>
              <a:gd name="connsiteY4" fmla="*/ 1416229 h 1868598"/>
              <a:gd name="connsiteX5" fmla="*/ 901736 w 901736"/>
              <a:gd name="connsiteY5" fmla="*/ 1420099 h 1868598"/>
              <a:gd name="connsiteX6" fmla="*/ 892724 w 901736"/>
              <a:gd name="connsiteY6" fmla="*/ 1509500 h 1868598"/>
              <a:gd name="connsiteX7" fmla="*/ 452126 w 901736"/>
              <a:gd name="connsiteY7" fmla="*/ 1868598 h 1868598"/>
              <a:gd name="connsiteX8" fmla="*/ 450868 w 901736"/>
              <a:gd name="connsiteY8" fmla="*/ 1868471 h 1868598"/>
              <a:gd name="connsiteX9" fmla="*/ 450868 w 901736"/>
              <a:gd name="connsiteY9" fmla="*/ 1346995 h 1868598"/>
              <a:gd name="connsiteX10" fmla="*/ 450868 w 901736"/>
              <a:gd name="connsiteY10" fmla="*/ 969255 h 1868598"/>
              <a:gd name="connsiteX11" fmla="*/ 450868 w 901736"/>
              <a:gd name="connsiteY11" fmla="*/ 664370 h 1868598"/>
              <a:gd name="connsiteX12" fmla="*/ 450869 w 901736"/>
              <a:gd name="connsiteY12" fmla="*/ 664370 h 1868598"/>
              <a:gd name="connsiteX13" fmla="*/ 450867 w 901736"/>
              <a:gd name="connsiteY13" fmla="*/ 0 h 1868598"/>
              <a:gd name="connsiteX14" fmla="*/ 450867 w 901736"/>
              <a:gd name="connsiteY14" fmla="*/ 664370 h 1868598"/>
              <a:gd name="connsiteX15" fmla="*/ 450868 w 901736"/>
              <a:gd name="connsiteY15" fmla="*/ 664370 h 1868598"/>
              <a:gd name="connsiteX16" fmla="*/ 450868 w 901736"/>
              <a:gd name="connsiteY16" fmla="*/ 969255 h 1868598"/>
              <a:gd name="connsiteX17" fmla="*/ 450868 w 901736"/>
              <a:gd name="connsiteY17" fmla="*/ 1346995 h 1868598"/>
              <a:gd name="connsiteX18" fmla="*/ 450868 w 901736"/>
              <a:gd name="connsiteY18" fmla="*/ 1868471 h 1868598"/>
              <a:gd name="connsiteX19" fmla="*/ 449610 w 901736"/>
              <a:gd name="connsiteY19" fmla="*/ 1868598 h 1868598"/>
              <a:gd name="connsiteX20" fmla="*/ 9012 w 901736"/>
              <a:gd name="connsiteY20" fmla="*/ 1509500 h 1868598"/>
              <a:gd name="connsiteX21" fmla="*/ 0 w 901736"/>
              <a:gd name="connsiteY21" fmla="*/ 1420099 h 1868598"/>
              <a:gd name="connsiteX22" fmla="*/ 141 w 901736"/>
              <a:gd name="connsiteY22" fmla="*/ 1416229 h 1868598"/>
              <a:gd name="connsiteX23" fmla="*/ 140 w 901736"/>
              <a:gd name="connsiteY23" fmla="*/ 1416229 h 1868598"/>
              <a:gd name="connsiteX24" fmla="*/ 7089 w 901736"/>
              <a:gd name="connsiteY24" fmla="*/ 1225278 h 1868598"/>
              <a:gd name="connsiteX25" fmla="*/ 409125 w 901736"/>
              <a:gd name="connsiteY25" fmla="*/ 52638 h 18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1736" h="1868598">
                <a:moveTo>
                  <a:pt x="450869" y="0"/>
                </a:moveTo>
                <a:lnTo>
                  <a:pt x="492611" y="52638"/>
                </a:lnTo>
                <a:cubicBezTo>
                  <a:pt x="713860" y="359618"/>
                  <a:pt x="861255" y="769067"/>
                  <a:pt x="894647" y="1225278"/>
                </a:cubicBezTo>
                <a:lnTo>
                  <a:pt x="901596" y="1416229"/>
                </a:lnTo>
                <a:lnTo>
                  <a:pt x="901595" y="1416229"/>
                </a:lnTo>
                <a:lnTo>
                  <a:pt x="901736" y="1420099"/>
                </a:lnTo>
                <a:lnTo>
                  <a:pt x="892724" y="1509500"/>
                </a:lnTo>
                <a:cubicBezTo>
                  <a:pt x="850788" y="1714437"/>
                  <a:pt x="669460" y="1868598"/>
                  <a:pt x="452126" y="1868598"/>
                </a:cubicBezTo>
                <a:lnTo>
                  <a:pt x="450868" y="1868471"/>
                </a:lnTo>
                <a:lnTo>
                  <a:pt x="450868" y="1346995"/>
                </a:lnTo>
                <a:lnTo>
                  <a:pt x="450868" y="969255"/>
                </a:lnTo>
                <a:lnTo>
                  <a:pt x="450868" y="664370"/>
                </a:lnTo>
                <a:lnTo>
                  <a:pt x="450869" y="664370"/>
                </a:lnTo>
                <a:close/>
                <a:moveTo>
                  <a:pt x="450867" y="0"/>
                </a:moveTo>
                <a:lnTo>
                  <a:pt x="450867" y="664370"/>
                </a:lnTo>
                <a:lnTo>
                  <a:pt x="450868" y="664370"/>
                </a:lnTo>
                <a:lnTo>
                  <a:pt x="450868" y="969255"/>
                </a:lnTo>
                <a:lnTo>
                  <a:pt x="450868" y="1346995"/>
                </a:lnTo>
                <a:lnTo>
                  <a:pt x="450868" y="1868471"/>
                </a:lnTo>
                <a:lnTo>
                  <a:pt x="449610" y="1868598"/>
                </a:lnTo>
                <a:cubicBezTo>
                  <a:pt x="232276" y="1868598"/>
                  <a:pt x="50948" y="1714437"/>
                  <a:pt x="9012" y="1509500"/>
                </a:cubicBezTo>
                <a:lnTo>
                  <a:pt x="0" y="1420099"/>
                </a:lnTo>
                <a:lnTo>
                  <a:pt x="141" y="1416229"/>
                </a:lnTo>
                <a:lnTo>
                  <a:pt x="140" y="1416229"/>
                </a:lnTo>
                <a:lnTo>
                  <a:pt x="7089" y="1225278"/>
                </a:lnTo>
                <a:cubicBezTo>
                  <a:pt x="40481" y="769067"/>
                  <a:pt x="187876" y="359618"/>
                  <a:pt x="409125" y="52638"/>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accent4"/>
              </a:solidFill>
            </a:endParaRPr>
          </a:p>
        </p:txBody>
      </p:sp>
      <p:sp>
        <p:nvSpPr>
          <p:cNvPr id="144" name="Oval 143">
            <a:extLst>
              <a:ext uri="{FF2B5EF4-FFF2-40B4-BE49-F238E27FC236}">
                <a16:creationId xmlns:a16="http://schemas.microsoft.com/office/drawing/2014/main" id="{BFC9C289-1965-44D3-BE1F-87A992A40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855786" y="5231464"/>
            <a:ext cx="255311" cy="25531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46" name="Freeform: Shape 145">
            <a:extLst>
              <a:ext uri="{FF2B5EF4-FFF2-40B4-BE49-F238E27FC236}">
                <a16:creationId xmlns:a16="http://schemas.microsoft.com/office/drawing/2014/main" id="{0304243C-9A58-4B18-9670-1116282E7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a:off x="6307424" y="4615281"/>
            <a:ext cx="428865" cy="987538"/>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8" name="Group 147">
            <a:extLst>
              <a:ext uri="{FF2B5EF4-FFF2-40B4-BE49-F238E27FC236}">
                <a16:creationId xmlns:a16="http://schemas.microsoft.com/office/drawing/2014/main" id="{1004F330-2685-43E8-93CC-3A72F1945B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7841" y="1155046"/>
            <a:ext cx="2926223" cy="4442408"/>
            <a:chOff x="7730455" y="397061"/>
            <a:chExt cx="3901630" cy="5923210"/>
          </a:xfrm>
        </p:grpSpPr>
        <p:grpSp>
          <p:nvGrpSpPr>
            <p:cNvPr id="149" name="Group 148">
              <a:extLst>
                <a:ext uri="{FF2B5EF4-FFF2-40B4-BE49-F238E27FC236}">
                  <a16:creationId xmlns:a16="http://schemas.microsoft.com/office/drawing/2014/main" id="{7F540312-E657-4675-9FD0-822C4C18490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V="1">
              <a:off x="9344477" y="2646371"/>
              <a:ext cx="2287608" cy="3673900"/>
              <a:chOff x="-6080955" y="3437416"/>
              <a:chExt cx="2287608" cy="3673900"/>
            </a:xfrm>
          </p:grpSpPr>
          <p:cxnSp>
            <p:nvCxnSpPr>
              <p:cNvPr id="175" name="Straight Connector 174">
                <a:extLst>
                  <a:ext uri="{FF2B5EF4-FFF2-40B4-BE49-F238E27FC236}">
                    <a16:creationId xmlns:a16="http://schemas.microsoft.com/office/drawing/2014/main" id="{790162A5-9662-4AAC-B88A-5600029BF9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Freeform: Shape 175">
                <a:extLst>
                  <a:ext uri="{FF2B5EF4-FFF2-40B4-BE49-F238E27FC236}">
                    <a16:creationId xmlns:a16="http://schemas.microsoft.com/office/drawing/2014/main" id="{C6945E98-0915-4965-B3A3-8446E1DF1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7" name="Freeform: Shape 176">
                <a:extLst>
                  <a:ext uri="{FF2B5EF4-FFF2-40B4-BE49-F238E27FC236}">
                    <a16:creationId xmlns:a16="http://schemas.microsoft.com/office/drawing/2014/main" id="{8E8BDE04-7F31-4EEC-9104-C642A25CA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8" name="Freeform: Shape 177">
                <a:extLst>
                  <a:ext uri="{FF2B5EF4-FFF2-40B4-BE49-F238E27FC236}">
                    <a16:creationId xmlns:a16="http://schemas.microsoft.com/office/drawing/2014/main" id="{836D1EC2-2F56-400A-A1B4-86538216A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9" name="Freeform: Shape 178">
                <a:extLst>
                  <a:ext uri="{FF2B5EF4-FFF2-40B4-BE49-F238E27FC236}">
                    <a16:creationId xmlns:a16="http://schemas.microsoft.com/office/drawing/2014/main" id="{D1041CC3-7885-4E28-927C-FD13BA1703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0" name="Freeform: Shape 179">
                <a:extLst>
                  <a:ext uri="{FF2B5EF4-FFF2-40B4-BE49-F238E27FC236}">
                    <a16:creationId xmlns:a16="http://schemas.microsoft.com/office/drawing/2014/main" id="{C31D4CE7-49CC-44F8-91C3-7356DDDB2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1" name="Freeform: Shape 180">
                <a:extLst>
                  <a:ext uri="{FF2B5EF4-FFF2-40B4-BE49-F238E27FC236}">
                    <a16:creationId xmlns:a16="http://schemas.microsoft.com/office/drawing/2014/main" id="{1857FF28-CD46-45E4-AEAF-7318A7444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2" name="Freeform: Shape 181">
                <a:extLst>
                  <a:ext uri="{FF2B5EF4-FFF2-40B4-BE49-F238E27FC236}">
                    <a16:creationId xmlns:a16="http://schemas.microsoft.com/office/drawing/2014/main" id="{EFF33D07-5387-4270-A0E6-7ED9E10B1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150" name="Group 149">
              <a:extLst>
                <a:ext uri="{FF2B5EF4-FFF2-40B4-BE49-F238E27FC236}">
                  <a16:creationId xmlns:a16="http://schemas.microsoft.com/office/drawing/2014/main" id="{1049F146-DADD-4A7F-B64A-C14385351C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8669440" y="397061"/>
              <a:ext cx="1785983" cy="2208479"/>
              <a:chOff x="2725201" y="4453039"/>
              <a:chExt cx="1785983" cy="2208479"/>
            </a:xfrm>
          </p:grpSpPr>
          <p:cxnSp>
            <p:nvCxnSpPr>
              <p:cNvPr id="170" name="Straight Connector 169">
                <a:extLst>
                  <a:ext uri="{FF2B5EF4-FFF2-40B4-BE49-F238E27FC236}">
                    <a16:creationId xmlns:a16="http://schemas.microsoft.com/office/drawing/2014/main" id="{08208227-E6FD-4E62-A3E5-339B3116BF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BE45BAE-1944-4D0F-8799-E631B489F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Freeform: Shape 171">
                <a:extLst>
                  <a:ext uri="{FF2B5EF4-FFF2-40B4-BE49-F238E27FC236}">
                    <a16:creationId xmlns:a16="http://schemas.microsoft.com/office/drawing/2014/main" id="{8B4E4D53-4C64-4FFC-9DEE-D23E84F95A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tx1"/>
                  </a:solidFill>
                  <a:latin typeface="Bell MT" panose="02020503060305020303" pitchFamily="18" charset="0"/>
                </a:endParaRPr>
              </a:p>
            </p:txBody>
          </p:sp>
          <p:sp>
            <p:nvSpPr>
              <p:cNvPr id="173" name="Rectangle 30">
                <a:extLst>
                  <a:ext uri="{FF2B5EF4-FFF2-40B4-BE49-F238E27FC236}">
                    <a16:creationId xmlns:a16="http://schemas.microsoft.com/office/drawing/2014/main" id="{1E469BE5-4D66-4EF4-8D95-9EE9B49E1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Rectangle 30">
                <a:extLst>
                  <a:ext uri="{FF2B5EF4-FFF2-40B4-BE49-F238E27FC236}">
                    <a16:creationId xmlns:a16="http://schemas.microsoft.com/office/drawing/2014/main" id="{97CC8B6D-C9C9-4420-B145-C479DBBF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1" name="Group 150">
              <a:extLst>
                <a:ext uri="{FF2B5EF4-FFF2-40B4-BE49-F238E27FC236}">
                  <a16:creationId xmlns:a16="http://schemas.microsoft.com/office/drawing/2014/main" id="{4C305DC7-D46C-40E8-B181-98D0417C31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V="1">
              <a:off x="9101269" y="2385858"/>
              <a:ext cx="864005" cy="1032464"/>
              <a:chOff x="2207971" y="2384401"/>
              <a:chExt cx="864005" cy="1032464"/>
            </a:xfrm>
          </p:grpSpPr>
          <p:sp>
            <p:nvSpPr>
              <p:cNvPr id="165" name="Freeform: Shape 164">
                <a:extLst>
                  <a:ext uri="{FF2B5EF4-FFF2-40B4-BE49-F238E27FC236}">
                    <a16:creationId xmlns:a16="http://schemas.microsoft.com/office/drawing/2014/main" id="{874A907D-7F5B-49D1-99A2-2EE5CBE60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66" name="Freeform: Shape 165">
                <a:extLst>
                  <a:ext uri="{FF2B5EF4-FFF2-40B4-BE49-F238E27FC236}">
                    <a16:creationId xmlns:a16="http://schemas.microsoft.com/office/drawing/2014/main" id="{A2CB551E-1E4C-467D-A3D3-7BA52A272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67" name="Group 166">
                <a:extLst>
                  <a:ext uri="{FF2B5EF4-FFF2-40B4-BE49-F238E27FC236}">
                    <a16:creationId xmlns:a16="http://schemas.microsoft.com/office/drawing/2014/main" id="{DFA76F48-9EFD-452A-B0B9-363207E9F3D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168" name="Straight Connector 167">
                  <a:extLst>
                    <a:ext uri="{FF2B5EF4-FFF2-40B4-BE49-F238E27FC236}">
                      <a16:creationId xmlns:a16="http://schemas.microsoft.com/office/drawing/2014/main" id="{FA58951F-7DDC-408C-A381-96773B5C04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844DEAE-03C1-47CA-AD25-A479916765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2" name="Oval 151">
              <a:extLst>
                <a:ext uri="{FF2B5EF4-FFF2-40B4-BE49-F238E27FC236}">
                  <a16:creationId xmlns:a16="http://schemas.microsoft.com/office/drawing/2014/main" id="{9DED8F11-2AB8-4BC3-90AA-2063E1199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92921" y="5784159"/>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53" name="Oval 152">
              <a:extLst>
                <a:ext uri="{FF2B5EF4-FFF2-40B4-BE49-F238E27FC236}">
                  <a16:creationId xmlns:a16="http://schemas.microsoft.com/office/drawing/2014/main" id="{EFFC5F39-870E-4D66-853D-4F4EE1C513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514516" y="834250"/>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54" name="Group 153">
              <a:extLst>
                <a:ext uri="{FF2B5EF4-FFF2-40B4-BE49-F238E27FC236}">
                  <a16:creationId xmlns:a16="http://schemas.microsoft.com/office/drawing/2014/main" id="{C88C80A8-E095-4A4F-87E4-8AD7E7C57A3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10698843" y="1090043"/>
              <a:ext cx="901736" cy="2160000"/>
              <a:chOff x="8217770" y="397306"/>
              <a:chExt cx="901736" cy="2160000"/>
            </a:xfrm>
          </p:grpSpPr>
          <p:cxnSp>
            <p:nvCxnSpPr>
              <p:cNvPr id="161" name="Straight Connector 160">
                <a:extLst>
                  <a:ext uri="{FF2B5EF4-FFF2-40B4-BE49-F238E27FC236}">
                    <a16:creationId xmlns:a16="http://schemas.microsoft.com/office/drawing/2014/main" id="{2ABDBCCB-5528-4B88-8E71-4594FA5300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668638" y="397306"/>
                <a:ext cx="0" cy="21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A72526B2-FC30-4028-887E-A0A9559FDB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17770" y="397306"/>
                <a:ext cx="901736" cy="1868598"/>
              </a:xfrm>
              <a:custGeom>
                <a:avLst/>
                <a:gdLst>
                  <a:gd name="connsiteX0" fmla="*/ 450869 w 901736"/>
                  <a:gd name="connsiteY0" fmla="*/ 0 h 1868598"/>
                  <a:gd name="connsiteX1" fmla="*/ 450868 w 901736"/>
                  <a:gd name="connsiteY1" fmla="*/ 0 h 1868598"/>
                  <a:gd name="connsiteX2" fmla="*/ 450867 w 901736"/>
                  <a:gd name="connsiteY2" fmla="*/ 0 h 1868598"/>
                  <a:gd name="connsiteX3" fmla="*/ 409125 w 901736"/>
                  <a:gd name="connsiteY3" fmla="*/ 52638 h 1868598"/>
                  <a:gd name="connsiteX4" fmla="*/ 7089 w 901736"/>
                  <a:gd name="connsiteY4" fmla="*/ 1225278 h 1868598"/>
                  <a:gd name="connsiteX5" fmla="*/ 140 w 901736"/>
                  <a:gd name="connsiteY5" fmla="*/ 1416229 h 1868598"/>
                  <a:gd name="connsiteX6" fmla="*/ 141 w 901736"/>
                  <a:gd name="connsiteY6" fmla="*/ 1416229 h 1868598"/>
                  <a:gd name="connsiteX7" fmla="*/ 0 w 901736"/>
                  <a:gd name="connsiteY7" fmla="*/ 1420099 h 1868598"/>
                  <a:gd name="connsiteX8" fmla="*/ 9012 w 901736"/>
                  <a:gd name="connsiteY8" fmla="*/ 1509500 h 1868598"/>
                  <a:gd name="connsiteX9" fmla="*/ 449610 w 901736"/>
                  <a:gd name="connsiteY9" fmla="*/ 1868598 h 1868598"/>
                  <a:gd name="connsiteX10" fmla="*/ 450868 w 901736"/>
                  <a:gd name="connsiteY10" fmla="*/ 1868471 h 1868598"/>
                  <a:gd name="connsiteX11" fmla="*/ 452126 w 901736"/>
                  <a:gd name="connsiteY11" fmla="*/ 1868598 h 1868598"/>
                  <a:gd name="connsiteX12" fmla="*/ 892724 w 901736"/>
                  <a:gd name="connsiteY12" fmla="*/ 1509500 h 1868598"/>
                  <a:gd name="connsiteX13" fmla="*/ 901736 w 901736"/>
                  <a:gd name="connsiteY13" fmla="*/ 1420099 h 1868598"/>
                  <a:gd name="connsiteX14" fmla="*/ 901595 w 901736"/>
                  <a:gd name="connsiteY14" fmla="*/ 1416229 h 1868598"/>
                  <a:gd name="connsiteX15" fmla="*/ 901596 w 901736"/>
                  <a:gd name="connsiteY15" fmla="*/ 1416229 h 1868598"/>
                  <a:gd name="connsiteX16" fmla="*/ 894647 w 901736"/>
                  <a:gd name="connsiteY16" fmla="*/ 1225278 h 1868598"/>
                  <a:gd name="connsiteX17" fmla="*/ 492611 w 901736"/>
                  <a:gd name="connsiteY17" fmla="*/ 52638 h 18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1736" h="1868598">
                    <a:moveTo>
                      <a:pt x="450869" y="0"/>
                    </a:moveTo>
                    <a:lnTo>
                      <a:pt x="450868" y="0"/>
                    </a:lnTo>
                    <a:lnTo>
                      <a:pt x="450867" y="0"/>
                    </a:lnTo>
                    <a:lnTo>
                      <a:pt x="409125" y="52638"/>
                    </a:lnTo>
                    <a:cubicBezTo>
                      <a:pt x="187876" y="359618"/>
                      <a:pt x="40481" y="769067"/>
                      <a:pt x="7089" y="1225278"/>
                    </a:cubicBezTo>
                    <a:lnTo>
                      <a:pt x="140" y="1416229"/>
                    </a:lnTo>
                    <a:lnTo>
                      <a:pt x="141" y="1416229"/>
                    </a:lnTo>
                    <a:lnTo>
                      <a:pt x="0" y="1420099"/>
                    </a:lnTo>
                    <a:lnTo>
                      <a:pt x="9012" y="1509500"/>
                    </a:lnTo>
                    <a:cubicBezTo>
                      <a:pt x="50948" y="1714437"/>
                      <a:pt x="232276" y="1868598"/>
                      <a:pt x="449610" y="1868598"/>
                    </a:cubicBezTo>
                    <a:lnTo>
                      <a:pt x="450868" y="1868471"/>
                    </a:lnTo>
                    <a:lnTo>
                      <a:pt x="452126" y="1868598"/>
                    </a:lnTo>
                    <a:cubicBezTo>
                      <a:pt x="669460" y="1868598"/>
                      <a:pt x="850788" y="1714437"/>
                      <a:pt x="892724" y="1509500"/>
                    </a:cubicBezTo>
                    <a:lnTo>
                      <a:pt x="901736" y="1420099"/>
                    </a:lnTo>
                    <a:lnTo>
                      <a:pt x="901595" y="1416229"/>
                    </a:lnTo>
                    <a:lnTo>
                      <a:pt x="901596" y="1416229"/>
                    </a:lnTo>
                    <a:lnTo>
                      <a:pt x="894647" y="1225278"/>
                    </a:lnTo>
                    <a:cubicBezTo>
                      <a:pt x="861255" y="769067"/>
                      <a:pt x="713860" y="359618"/>
                      <a:pt x="492611" y="52638"/>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3" name="Rectangle 5">
                <a:extLst>
                  <a:ext uri="{FF2B5EF4-FFF2-40B4-BE49-F238E27FC236}">
                    <a16:creationId xmlns:a16="http://schemas.microsoft.com/office/drawing/2014/main" id="{6F50CD0A-EB53-43E3-B229-56581B16DE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70075" y="1136688"/>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 name="Rectangle 5">
                <a:extLst>
                  <a:ext uri="{FF2B5EF4-FFF2-40B4-BE49-F238E27FC236}">
                    <a16:creationId xmlns:a16="http://schemas.microsoft.com/office/drawing/2014/main" id="{07439A8C-E126-4EF8-9DDE-B12EEB634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457521" y="720913"/>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5" name="Group 154">
              <a:extLst>
                <a:ext uri="{FF2B5EF4-FFF2-40B4-BE49-F238E27FC236}">
                  <a16:creationId xmlns:a16="http://schemas.microsoft.com/office/drawing/2014/main" id="{F971A352-3CE3-4D4E-89FF-4AC76D5628B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8254545" y="4918166"/>
              <a:ext cx="571820" cy="1620000"/>
              <a:chOff x="8482785" y="4330454"/>
              <a:chExt cx="571820" cy="1620000"/>
            </a:xfrm>
          </p:grpSpPr>
          <p:sp>
            <p:nvSpPr>
              <p:cNvPr id="159" name="Freeform: Shape 158">
                <a:extLst>
                  <a:ext uri="{FF2B5EF4-FFF2-40B4-BE49-F238E27FC236}">
                    <a16:creationId xmlns:a16="http://schemas.microsoft.com/office/drawing/2014/main" id="{1181DD3C-BB7E-4654-97CB-5EBA46737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60" name="Straight Connector 159">
                <a:extLst>
                  <a:ext uri="{FF2B5EF4-FFF2-40B4-BE49-F238E27FC236}">
                    <a16:creationId xmlns:a16="http://schemas.microsoft.com/office/drawing/2014/main" id="{DBFDB5FE-621F-4885-8FE3-F32C80AB0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43C986CB-6F99-49CC-B770-5C631F665D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11104707" y="427549"/>
              <a:ext cx="464739" cy="900000"/>
              <a:chOff x="4511184" y="2651374"/>
              <a:chExt cx="464739" cy="900000"/>
            </a:xfrm>
          </p:grpSpPr>
          <p:sp>
            <p:nvSpPr>
              <p:cNvPr id="157" name="Freeform: Shape 156">
                <a:extLst>
                  <a:ext uri="{FF2B5EF4-FFF2-40B4-BE49-F238E27FC236}">
                    <a16:creationId xmlns:a16="http://schemas.microsoft.com/office/drawing/2014/main" id="{AECC4036-7099-49F0-A624-8E4B78849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cxnSp>
            <p:nvCxnSpPr>
              <p:cNvPr id="158" name="Straight Connector 157">
                <a:extLst>
                  <a:ext uri="{FF2B5EF4-FFF2-40B4-BE49-F238E27FC236}">
                    <a16:creationId xmlns:a16="http://schemas.microsoft.com/office/drawing/2014/main" id="{2D9D2BC0-F00D-4508-B62B-4150C07B95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3982" y="2651374"/>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11C11783-C49B-4526-AC1B-03E181E54E20}"/>
              </a:ext>
            </a:extLst>
          </p:cNvPr>
          <p:cNvSpPr txBox="1"/>
          <p:nvPr/>
        </p:nvSpPr>
        <p:spPr>
          <a:xfrm>
            <a:off x="2920886" y="1678008"/>
            <a:ext cx="3399314" cy="4957767"/>
          </a:xfrm>
          <a:prstGeom prst="rect">
            <a:avLst/>
          </a:prstGeom>
          <a:solidFill>
            <a:schemeClr val="bg1"/>
          </a:solidFill>
        </p:spPr>
        <p:txBody>
          <a:bodyPr wrap="square" rtlCol="0">
            <a:spAutoFit/>
          </a:bodyPr>
          <a:lstStyle/>
          <a:p>
            <a:pPr algn="ctr">
              <a:spcAft>
                <a:spcPts val="450"/>
              </a:spcAft>
            </a:pPr>
            <a:r>
              <a:rPr lang="ar-AE" sz="2400" b="1" dirty="0">
                <a:latin typeface="Sakkal Majalla" panose="02000000000000000000" pitchFamily="2" charset="-78"/>
                <a:cs typeface="Sakkal Majalla" panose="02000000000000000000" pitchFamily="2" charset="-78"/>
              </a:rPr>
              <a:t>قال تعالى</a:t>
            </a:r>
            <a:r>
              <a:rPr lang="ar-AE" sz="2400" b="1" dirty="0">
                <a:solidFill>
                  <a:srgbClr val="418AB3"/>
                </a:solidFill>
                <a:latin typeface="Sakkal Majalla" panose="02000000000000000000" pitchFamily="2" charset="-78"/>
                <a:cs typeface="Sakkal Majalla" panose="02000000000000000000" pitchFamily="2" charset="-78"/>
              </a:rPr>
              <a:t>:{أَفَحَسِبْتُمْ أَنَّمَا خَلَقْنَاكُمْ عَبَثًا وَأَنَّكُمْ إِلَيْنَا لَا تُرْجَعُونَ } </a:t>
            </a:r>
            <a:r>
              <a:rPr lang="ar-AE" sz="2400" b="1" dirty="0">
                <a:latin typeface="Sakkal Majalla" panose="02000000000000000000" pitchFamily="2" charset="-78"/>
                <a:cs typeface="Sakkal Majalla" panose="02000000000000000000" pitchFamily="2" charset="-78"/>
              </a:rPr>
              <a:t>، إن الله سبحانه و تعالى حكيم لم يخلق الإنسان عبثاً ولم يتركه سدى فأرسل له الرسل و الأنبياء ، وأنزل عليهم الكتب و الشرائع، إلى أن ختم الله تعالى الرسل و الأنبياء بسيدنا محمد صلى الله عليه وسلم، وختم الكتب و الشرائع بالقرآن العظيم و شريعة الإسلام،وكل حكم شرعي في كتاب</a:t>
            </a:r>
          </a:p>
          <a:p>
            <a:pPr algn="ctr">
              <a:spcAft>
                <a:spcPts val="450"/>
              </a:spcAft>
            </a:pPr>
            <a:r>
              <a:rPr lang="ar-AE" sz="2400" b="1" dirty="0">
                <a:latin typeface="Sakkal Majalla" panose="02000000000000000000" pitchFamily="2" charset="-78"/>
                <a:cs typeface="Sakkal Majalla" panose="02000000000000000000" pitchFamily="2" charset="-78"/>
              </a:rPr>
              <a:t> الله أو سنة نبيه صلى الله عليه وسلم  إنما نزل لحكمة وغاية  لجلب مصلحة أو لدفع مفسدة، أو لكليهما معاً.</a:t>
            </a:r>
          </a:p>
        </p:txBody>
      </p:sp>
      <p:sp>
        <p:nvSpPr>
          <p:cNvPr id="2" name="Rectangle 1"/>
          <p:cNvSpPr/>
          <p:nvPr/>
        </p:nvSpPr>
        <p:spPr>
          <a:xfrm>
            <a:off x="6150504" y="3896891"/>
            <a:ext cx="960593" cy="187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129" name="Rectangle 128"/>
          <p:cNvSpPr/>
          <p:nvPr/>
        </p:nvSpPr>
        <p:spPr>
          <a:xfrm>
            <a:off x="2001940" y="3977889"/>
            <a:ext cx="1085821" cy="64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Tree>
    <p:extLst>
      <p:ext uri="{BB962C8B-B14F-4D97-AF65-F5344CB8AC3E}">
        <p14:creationId xmlns:p14="http://schemas.microsoft.com/office/powerpoint/2010/main" val="3720098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8F4E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CEA9A3-D768-47C8-9738-E91C2DF3D0B4}"/>
              </a:ext>
            </a:extLst>
          </p:cNvPr>
          <p:cNvSpPr txBox="1"/>
          <p:nvPr/>
        </p:nvSpPr>
        <p:spPr>
          <a:xfrm>
            <a:off x="0" y="240808"/>
            <a:ext cx="8909271" cy="1015663"/>
          </a:xfrm>
          <a:prstGeom prst="rect">
            <a:avLst/>
          </a:prstGeom>
          <a:noFill/>
        </p:spPr>
        <p:txBody>
          <a:bodyPr wrap="square" rtlCol="0">
            <a:spAutoFit/>
          </a:bodyPr>
          <a:lstStyle/>
          <a:p>
            <a:pPr algn="r"/>
            <a:r>
              <a:rPr lang="ar-AE" sz="3600" b="1" dirty="0">
                <a:latin typeface="Sakkal Majalla" panose="02000000000000000000" pitchFamily="2" charset="-78"/>
                <a:cs typeface="Sakkal Majalla" panose="02000000000000000000" pitchFamily="2" charset="-78"/>
              </a:rPr>
              <a:t>أستنبط:</a:t>
            </a:r>
          </a:p>
          <a:p>
            <a:pPr algn="r"/>
            <a:r>
              <a:rPr lang="ar-AE" sz="2400" b="1" dirty="0">
                <a:solidFill>
                  <a:srgbClr val="3F7FA4"/>
                </a:solidFill>
                <a:latin typeface="Sakkal Majalla" panose="02000000000000000000" pitchFamily="2" charset="-78"/>
                <a:cs typeface="Sakkal Majalla" panose="02000000000000000000" pitchFamily="2" charset="-78"/>
              </a:rPr>
              <a:t>1- الغاية من خلق الإنسان من خلال تتبع آيات القرآن الكريم المتعلقة بالإشارة إلى هذه الغاية :</a:t>
            </a:r>
            <a:endParaRPr lang="en-US" sz="2400" b="1" dirty="0">
              <a:solidFill>
                <a:srgbClr val="3F7FA4"/>
              </a:solidFill>
              <a:latin typeface="Sakkal Majalla" panose="02000000000000000000" pitchFamily="2" charset="-78"/>
              <a:cs typeface="Sakkal Majalla" panose="02000000000000000000" pitchFamily="2" charset="-78"/>
            </a:endParaRPr>
          </a:p>
        </p:txBody>
      </p:sp>
      <p:graphicFrame>
        <p:nvGraphicFramePr>
          <p:cNvPr id="3" name="Table 3">
            <a:extLst>
              <a:ext uri="{FF2B5EF4-FFF2-40B4-BE49-F238E27FC236}">
                <a16:creationId xmlns:a16="http://schemas.microsoft.com/office/drawing/2014/main" id="{0F84205B-742D-4DAB-A5BB-722DBEF704B4}"/>
              </a:ext>
            </a:extLst>
          </p:cNvPr>
          <p:cNvGraphicFramePr>
            <a:graphicFrameLocks noGrp="1"/>
          </p:cNvGraphicFramePr>
          <p:nvPr>
            <p:extLst>
              <p:ext uri="{D42A27DB-BD31-4B8C-83A1-F6EECF244321}">
                <p14:modId xmlns:p14="http://schemas.microsoft.com/office/powerpoint/2010/main" val="1520918705"/>
              </p:ext>
            </p:extLst>
          </p:nvPr>
        </p:nvGraphicFramePr>
        <p:xfrm>
          <a:off x="274321" y="1376126"/>
          <a:ext cx="8545432" cy="2291881"/>
        </p:xfrm>
        <a:graphic>
          <a:graphicData uri="http://schemas.openxmlformats.org/drawingml/2006/table">
            <a:tbl>
              <a:tblPr firstRow="1" bandRow="1">
                <a:tableStyleId>{5C22544A-7EE6-4342-B048-85BDC9FD1C3A}</a:tableStyleId>
              </a:tblPr>
              <a:tblGrid>
                <a:gridCol w="1829257">
                  <a:extLst>
                    <a:ext uri="{9D8B030D-6E8A-4147-A177-3AD203B41FA5}">
                      <a16:colId xmlns:a16="http://schemas.microsoft.com/office/drawing/2014/main" val="4060899899"/>
                    </a:ext>
                  </a:extLst>
                </a:gridCol>
                <a:gridCol w="6716175">
                  <a:extLst>
                    <a:ext uri="{9D8B030D-6E8A-4147-A177-3AD203B41FA5}">
                      <a16:colId xmlns:a16="http://schemas.microsoft.com/office/drawing/2014/main" val="1846398970"/>
                    </a:ext>
                  </a:extLst>
                </a:gridCol>
              </a:tblGrid>
              <a:tr h="371595">
                <a:tc>
                  <a:txBody>
                    <a:bodyPr/>
                    <a:lstStyle/>
                    <a:p>
                      <a:pPr algn="ctr"/>
                      <a:r>
                        <a:rPr lang="ar-AE" sz="2400" dirty="0">
                          <a:latin typeface="Sakkal Majalla" panose="02000000000000000000" pitchFamily="2" charset="-78"/>
                          <a:cs typeface="Sakkal Majalla" panose="02000000000000000000" pitchFamily="2" charset="-78"/>
                        </a:rPr>
                        <a:t>الغاية من خلق الإنسان </a:t>
                      </a:r>
                      <a:endParaRPr lang="en-US" sz="2400" dirty="0">
                        <a:latin typeface="Sakkal Majalla" panose="02000000000000000000" pitchFamily="2" charset="-78"/>
                        <a:cs typeface="Sakkal Majalla" panose="02000000000000000000" pitchFamily="2" charset="-78"/>
                      </a:endParaRPr>
                    </a:p>
                  </a:txBody>
                  <a:tcPr marL="68580" marR="68580" marT="34290" marB="34290">
                    <a:solidFill>
                      <a:srgbClr val="ED531F"/>
                    </a:solidFill>
                  </a:tcPr>
                </a:tc>
                <a:tc>
                  <a:txBody>
                    <a:bodyPr/>
                    <a:lstStyle/>
                    <a:p>
                      <a:pPr algn="ctr"/>
                      <a:r>
                        <a:rPr lang="ar-AE" sz="3600" dirty="0">
                          <a:latin typeface="Sakkal Majalla" panose="02000000000000000000" pitchFamily="2" charset="-78"/>
                          <a:cs typeface="Sakkal Majalla" panose="02000000000000000000" pitchFamily="2" charset="-78"/>
                        </a:rPr>
                        <a:t>الآية الكريمة </a:t>
                      </a:r>
                      <a:endParaRPr lang="en-US" sz="3600" dirty="0">
                        <a:latin typeface="Sakkal Majalla" panose="02000000000000000000" pitchFamily="2" charset="-78"/>
                        <a:cs typeface="Sakkal Majalla" panose="02000000000000000000" pitchFamily="2" charset="-78"/>
                      </a:endParaRPr>
                    </a:p>
                  </a:txBody>
                  <a:tcPr marL="68580" marR="68580" marT="34290" marB="34290">
                    <a:solidFill>
                      <a:srgbClr val="ED531F"/>
                    </a:solidFill>
                  </a:tcPr>
                </a:tc>
                <a:extLst>
                  <a:ext uri="{0D108BD9-81ED-4DB2-BD59-A6C34878D82A}">
                    <a16:rowId xmlns:a16="http://schemas.microsoft.com/office/drawing/2014/main" val="180153079"/>
                  </a:ext>
                </a:extLst>
              </a:tr>
              <a:tr h="502966">
                <a:tc>
                  <a:txBody>
                    <a:bodyPr/>
                    <a:lstStyle/>
                    <a:p>
                      <a:pPr algn="r"/>
                      <a:endParaRPr lang="en-US" sz="1800" dirty="0">
                        <a:latin typeface="Sakkal Majalla" panose="02000000000000000000" pitchFamily="2" charset="-78"/>
                        <a:cs typeface="Sakkal Majalla" panose="02000000000000000000" pitchFamily="2" charset="-78"/>
                      </a:endParaRP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AE" sz="1800" b="1" i="0" kern="1200" dirty="0">
                          <a:solidFill>
                            <a:schemeClr val="dk1"/>
                          </a:solidFill>
                          <a:effectLst/>
                          <a:latin typeface="Sakkal Majalla" panose="02000000000000000000" pitchFamily="2" charset="-78"/>
                          <a:ea typeface="+mn-ea"/>
                          <a:cs typeface="Sakkal Majalla" panose="02000000000000000000" pitchFamily="2" charset="-78"/>
                        </a:rPr>
                        <a:t>قال تعالى:</a:t>
                      </a:r>
                      <a:r>
                        <a:rPr lang="ar-AE" sz="1800" b="1" i="0" kern="1200" baseline="0" dirty="0">
                          <a:solidFill>
                            <a:schemeClr val="dk1"/>
                          </a:solidFill>
                          <a:effectLst/>
                          <a:latin typeface="Sakkal Majalla" panose="02000000000000000000" pitchFamily="2" charset="-78"/>
                          <a:ea typeface="+mn-ea"/>
                          <a:cs typeface="Sakkal Majalla" panose="02000000000000000000" pitchFamily="2" charset="-78"/>
                        </a:rPr>
                        <a:t> «و </a:t>
                      </a:r>
                      <a:r>
                        <a:rPr lang="ar-AE" sz="1800" b="1" i="0" kern="1200" dirty="0">
                          <a:solidFill>
                            <a:schemeClr val="dk1"/>
                          </a:solidFill>
                          <a:effectLst/>
                          <a:latin typeface="Sakkal Majalla" panose="02000000000000000000" pitchFamily="2" charset="-78"/>
                          <a:ea typeface="+mn-ea"/>
                          <a:cs typeface="Sakkal Majalla" panose="02000000000000000000" pitchFamily="2" charset="-78"/>
                        </a:rPr>
                        <a:t>مَا خَلَقْتُ الْجِنَّ وَالْإِنْسَ إِلَّا لِيَعْبُدُونِ (56) مَا أُرِيدُ مِنْهُمْ مِنْ رِزْقٍ وَمَا أُرِيدُ أَنْ يُطْعِمُونِ» </a:t>
                      </a:r>
                    </a:p>
                  </a:txBody>
                  <a:tcPr marL="68580" marR="68580" marT="34290" marB="34290"/>
                </a:tc>
                <a:extLst>
                  <a:ext uri="{0D108BD9-81ED-4DB2-BD59-A6C34878D82A}">
                    <a16:rowId xmlns:a16="http://schemas.microsoft.com/office/drawing/2014/main" val="1552959947"/>
                  </a:ext>
                </a:extLst>
              </a:tr>
              <a:tr h="371595">
                <a:tc>
                  <a:txBody>
                    <a:bodyPr/>
                    <a:lstStyle/>
                    <a:p>
                      <a:pPr algn="r"/>
                      <a:endParaRPr lang="en-US" sz="1800">
                        <a:latin typeface="Sakkal Majalla" panose="02000000000000000000" pitchFamily="2" charset="-78"/>
                        <a:cs typeface="Sakkal Majalla" panose="02000000000000000000" pitchFamily="2" charset="-78"/>
                      </a:endParaRPr>
                    </a:p>
                  </a:txBody>
                  <a:tcPr marL="68580" marR="68580" marT="34290" marB="34290"/>
                </a:tc>
                <a:tc>
                  <a:txBody>
                    <a:bodyPr/>
                    <a:lstStyle/>
                    <a:p>
                      <a:pPr algn="r"/>
                      <a:r>
                        <a:rPr lang="ar-AE" sz="1800" b="1" i="0" kern="1200" dirty="0">
                          <a:solidFill>
                            <a:schemeClr val="dk1"/>
                          </a:solidFill>
                          <a:effectLst/>
                          <a:latin typeface="Sakkal Majalla" panose="02000000000000000000" pitchFamily="2" charset="-78"/>
                          <a:ea typeface="+mn-ea"/>
                          <a:cs typeface="Sakkal Majalla" panose="02000000000000000000" pitchFamily="2" charset="-78"/>
                        </a:rPr>
                        <a:t>قال تعالى:</a:t>
                      </a:r>
                      <a:r>
                        <a:rPr lang="ar-AE" sz="1800" b="1" i="0" kern="1200" baseline="0" dirty="0">
                          <a:solidFill>
                            <a:schemeClr val="dk1"/>
                          </a:solidFill>
                          <a:effectLst/>
                          <a:latin typeface="Sakkal Majalla" panose="02000000000000000000" pitchFamily="2" charset="-78"/>
                          <a:ea typeface="+mn-ea"/>
                          <a:cs typeface="Sakkal Majalla" panose="02000000000000000000" pitchFamily="2" charset="-78"/>
                        </a:rPr>
                        <a:t> «و إذ قا</a:t>
                      </a:r>
                      <a:r>
                        <a:rPr lang="ar-AE" sz="1800" b="1" i="0" kern="1200" dirty="0">
                          <a:solidFill>
                            <a:schemeClr val="dk1"/>
                          </a:solidFill>
                          <a:effectLst/>
                          <a:latin typeface="Sakkal Majalla" panose="02000000000000000000" pitchFamily="2" charset="-78"/>
                          <a:ea typeface="+mn-ea"/>
                          <a:cs typeface="Sakkal Majalla" panose="02000000000000000000" pitchFamily="2" charset="-78"/>
                        </a:rPr>
                        <a:t>لَ رَبُّكَ لِلْمَلَائِكَةِ إِنِّي جَاعِلٌ فِي الْأَرْضِ خَلِيفَةً»</a:t>
                      </a:r>
                      <a:endParaRPr lang="en-US" sz="1800" dirty="0">
                        <a:latin typeface="Sakkal Majalla" panose="02000000000000000000" pitchFamily="2" charset="-78"/>
                        <a:cs typeface="Sakkal Majalla" panose="02000000000000000000" pitchFamily="2" charset="-78"/>
                      </a:endParaRPr>
                    </a:p>
                  </a:txBody>
                  <a:tcPr marL="68580" marR="68580" marT="34290" marB="34290"/>
                </a:tc>
                <a:extLst>
                  <a:ext uri="{0D108BD9-81ED-4DB2-BD59-A6C34878D82A}">
                    <a16:rowId xmlns:a16="http://schemas.microsoft.com/office/drawing/2014/main" val="2321716186"/>
                  </a:ext>
                </a:extLst>
              </a:tr>
              <a:tr h="371595">
                <a:tc>
                  <a:txBody>
                    <a:bodyPr/>
                    <a:lstStyle/>
                    <a:p>
                      <a:pPr algn="r"/>
                      <a:endParaRPr lang="en-US" sz="1800">
                        <a:latin typeface="Sakkal Majalla" panose="02000000000000000000" pitchFamily="2" charset="-78"/>
                        <a:cs typeface="Sakkal Majalla" panose="02000000000000000000" pitchFamily="2" charset="-78"/>
                      </a:endParaRPr>
                    </a:p>
                  </a:txBody>
                  <a:tcPr marL="68580" marR="68580" marT="34290" marB="34290"/>
                </a:tc>
                <a:tc>
                  <a:txBody>
                    <a:bodyPr/>
                    <a:lstStyle/>
                    <a:p>
                      <a:pPr algn="r"/>
                      <a:r>
                        <a:rPr lang="ar-AE" sz="1800" b="1" i="0" kern="1200" dirty="0">
                          <a:solidFill>
                            <a:schemeClr val="dk1"/>
                          </a:solidFill>
                          <a:effectLst/>
                          <a:latin typeface="Sakkal Majalla" panose="02000000000000000000" pitchFamily="2" charset="-78"/>
                          <a:ea typeface="+mn-ea"/>
                          <a:cs typeface="Sakkal Majalla" panose="02000000000000000000" pitchFamily="2" charset="-78"/>
                        </a:rPr>
                        <a:t>قال تعالى:</a:t>
                      </a:r>
                      <a:r>
                        <a:rPr lang="ar-AE" sz="1800" b="1" i="0" kern="1200" baseline="0" dirty="0">
                          <a:solidFill>
                            <a:schemeClr val="dk1"/>
                          </a:solidFill>
                          <a:effectLst/>
                          <a:latin typeface="Sakkal Majalla" panose="02000000000000000000" pitchFamily="2" charset="-78"/>
                          <a:ea typeface="+mn-ea"/>
                          <a:cs typeface="Sakkal Majalla" panose="02000000000000000000" pitchFamily="2" charset="-78"/>
                        </a:rPr>
                        <a:t> «</a:t>
                      </a:r>
                      <a:r>
                        <a:rPr lang="ar-AE" sz="1800" b="1" i="0" kern="1200" dirty="0">
                          <a:solidFill>
                            <a:schemeClr val="dk1"/>
                          </a:solidFill>
                          <a:effectLst/>
                          <a:latin typeface="Sakkal Majalla" panose="02000000000000000000" pitchFamily="2" charset="-78"/>
                          <a:ea typeface="+mn-ea"/>
                          <a:cs typeface="Sakkal Majalla" panose="02000000000000000000" pitchFamily="2" charset="-78"/>
                        </a:rPr>
                        <a:t>الَّذِي خَلَقَ الْمَوْتَ وَالْحَيَاةَ لِيَبْلُوَكُمْ أَيُّكُمْ أَحْسَنُ عَمَلًا ۚ وَهُوَ الْعَزِيزُ الْغَفُورُ»</a:t>
                      </a:r>
                    </a:p>
                    <a:p>
                      <a:pPr algn="r"/>
                      <a:endParaRPr lang="en-US" sz="1800" dirty="0">
                        <a:latin typeface="Sakkal Majalla" panose="02000000000000000000" pitchFamily="2" charset="-78"/>
                        <a:cs typeface="Sakkal Majalla" panose="02000000000000000000" pitchFamily="2" charset="-78"/>
                      </a:endParaRPr>
                    </a:p>
                  </a:txBody>
                  <a:tcPr marL="68580" marR="68580" marT="34290" marB="34290"/>
                </a:tc>
                <a:extLst>
                  <a:ext uri="{0D108BD9-81ED-4DB2-BD59-A6C34878D82A}">
                    <a16:rowId xmlns:a16="http://schemas.microsoft.com/office/drawing/2014/main" val="3476327862"/>
                  </a:ext>
                </a:extLst>
              </a:tr>
            </a:tbl>
          </a:graphicData>
        </a:graphic>
      </p:graphicFrame>
      <p:sp>
        <p:nvSpPr>
          <p:cNvPr id="4" name="TextBox 3">
            <a:extLst>
              <a:ext uri="{FF2B5EF4-FFF2-40B4-BE49-F238E27FC236}">
                <a16:creationId xmlns:a16="http://schemas.microsoft.com/office/drawing/2014/main" id="{D6F57E95-B1AE-4B0A-9E60-624EB7887C17}"/>
              </a:ext>
            </a:extLst>
          </p:cNvPr>
          <p:cNvSpPr txBox="1"/>
          <p:nvPr/>
        </p:nvSpPr>
        <p:spPr>
          <a:xfrm>
            <a:off x="382048" y="2198046"/>
            <a:ext cx="1853660" cy="523220"/>
          </a:xfrm>
          <a:prstGeom prst="rect">
            <a:avLst/>
          </a:prstGeom>
          <a:noFill/>
        </p:spPr>
        <p:txBody>
          <a:bodyPr wrap="square" rtlCol="0">
            <a:spAutoFit/>
          </a:bodyPr>
          <a:lstStyle/>
          <a:p>
            <a:r>
              <a:rPr lang="ar-AE" sz="2800" b="1" dirty="0">
                <a:latin typeface="Sakkal Majalla" panose="02000000000000000000" pitchFamily="2" charset="-78"/>
                <a:cs typeface="Sakkal Majalla" panose="02000000000000000000" pitchFamily="2" charset="-78"/>
              </a:rPr>
              <a:t>عبادة الله تعالى</a:t>
            </a:r>
            <a:endParaRPr lang="en-US" sz="2800" b="1" dirty="0">
              <a:latin typeface="Sakkal Majalla" panose="02000000000000000000" pitchFamily="2" charset="-78"/>
              <a:cs typeface="Sakkal Majalla" panose="02000000000000000000" pitchFamily="2" charset="-78"/>
            </a:endParaRPr>
          </a:p>
        </p:txBody>
      </p:sp>
      <p:sp>
        <p:nvSpPr>
          <p:cNvPr id="6" name="TextBox 5">
            <a:extLst>
              <a:ext uri="{FF2B5EF4-FFF2-40B4-BE49-F238E27FC236}">
                <a16:creationId xmlns:a16="http://schemas.microsoft.com/office/drawing/2014/main" id="{779F1991-921C-4B5A-97B6-5094E8F7F715}"/>
              </a:ext>
            </a:extLst>
          </p:cNvPr>
          <p:cNvSpPr txBox="1"/>
          <p:nvPr/>
        </p:nvSpPr>
        <p:spPr>
          <a:xfrm>
            <a:off x="505492" y="2609394"/>
            <a:ext cx="1464755" cy="523220"/>
          </a:xfrm>
          <a:prstGeom prst="rect">
            <a:avLst/>
          </a:prstGeom>
          <a:noFill/>
        </p:spPr>
        <p:txBody>
          <a:bodyPr wrap="square" rtlCol="0">
            <a:spAutoFit/>
          </a:bodyPr>
          <a:lstStyle/>
          <a:p>
            <a:r>
              <a:rPr lang="ar-AE" sz="2800" b="1" dirty="0">
                <a:latin typeface="Sakkal Majalla" panose="02000000000000000000" pitchFamily="2" charset="-78"/>
                <a:cs typeface="Sakkal Majalla" panose="02000000000000000000" pitchFamily="2" charset="-78"/>
              </a:rPr>
              <a:t>إعمار الأرض</a:t>
            </a:r>
            <a:endParaRPr lang="en-US" sz="28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a16="http://schemas.microsoft.com/office/drawing/2014/main" id="{5E7B256D-9A8C-4DC0-948B-3CF6877882C4}"/>
              </a:ext>
            </a:extLst>
          </p:cNvPr>
          <p:cNvSpPr txBox="1"/>
          <p:nvPr/>
        </p:nvSpPr>
        <p:spPr>
          <a:xfrm>
            <a:off x="351758" y="2991134"/>
            <a:ext cx="1691639" cy="707886"/>
          </a:xfrm>
          <a:prstGeom prst="rect">
            <a:avLst/>
          </a:prstGeom>
          <a:noFill/>
        </p:spPr>
        <p:txBody>
          <a:bodyPr wrap="square" rtlCol="0">
            <a:spAutoFit/>
          </a:bodyPr>
          <a:lstStyle/>
          <a:p>
            <a:pPr algn="ctr"/>
            <a:r>
              <a:rPr lang="ar-AE" sz="2000" b="1" dirty="0">
                <a:latin typeface="Sakkal Majalla" panose="02000000000000000000" pitchFamily="2" charset="-78"/>
                <a:cs typeface="Sakkal Majalla" panose="02000000000000000000" pitchFamily="2" charset="-78"/>
              </a:rPr>
              <a:t>اختبار الإنسان و العمل الصالح </a:t>
            </a:r>
            <a:endParaRPr lang="en-US" sz="2000" b="1" dirty="0">
              <a:latin typeface="Sakkal Majalla" panose="02000000000000000000" pitchFamily="2" charset="-78"/>
              <a:cs typeface="Sakkal Majalla" panose="02000000000000000000" pitchFamily="2" charset="-78"/>
            </a:endParaRPr>
          </a:p>
        </p:txBody>
      </p:sp>
      <p:sp>
        <p:nvSpPr>
          <p:cNvPr id="10" name="TextBox 9">
            <a:extLst>
              <a:ext uri="{FF2B5EF4-FFF2-40B4-BE49-F238E27FC236}">
                <a16:creationId xmlns:a16="http://schemas.microsoft.com/office/drawing/2014/main" id="{8DCEFFBE-9B81-42AB-AD25-65C8A9887296}"/>
              </a:ext>
            </a:extLst>
          </p:cNvPr>
          <p:cNvSpPr txBox="1"/>
          <p:nvPr/>
        </p:nvSpPr>
        <p:spPr>
          <a:xfrm>
            <a:off x="4423775" y="3958153"/>
            <a:ext cx="4395978" cy="461665"/>
          </a:xfrm>
          <a:prstGeom prst="rect">
            <a:avLst/>
          </a:prstGeom>
          <a:noFill/>
        </p:spPr>
        <p:txBody>
          <a:bodyPr wrap="square" rtlCol="0">
            <a:spAutoFit/>
          </a:bodyPr>
          <a:lstStyle/>
          <a:p>
            <a:pPr algn="r"/>
            <a:r>
              <a:rPr lang="ar-AE" sz="2400" b="1" dirty="0">
                <a:solidFill>
                  <a:srgbClr val="3F7FA4"/>
                </a:solidFill>
                <a:latin typeface="Sakkal Majalla" panose="02000000000000000000" pitchFamily="2" charset="-78"/>
                <a:cs typeface="Sakkal Majalla" panose="02000000000000000000" pitchFamily="2" charset="-78"/>
              </a:rPr>
              <a:t>2- المقصود بالعبادة في قوله تعالى : {ليعبدون}:</a:t>
            </a:r>
            <a:endParaRPr lang="en-US" sz="2400" b="1" dirty="0">
              <a:solidFill>
                <a:srgbClr val="3F7FA4"/>
              </a:solidFill>
              <a:latin typeface="Sakkal Majalla" panose="02000000000000000000" pitchFamily="2" charset="-78"/>
              <a:cs typeface="Sakkal Majalla" panose="02000000000000000000" pitchFamily="2" charset="-78"/>
            </a:endParaRPr>
          </a:p>
        </p:txBody>
      </p:sp>
      <p:sp>
        <p:nvSpPr>
          <p:cNvPr id="12" name="TextBox 11">
            <a:extLst>
              <a:ext uri="{FF2B5EF4-FFF2-40B4-BE49-F238E27FC236}">
                <a16:creationId xmlns:a16="http://schemas.microsoft.com/office/drawing/2014/main" id="{E055A6F2-1B8E-4B7C-963C-732EB581E522}"/>
              </a:ext>
            </a:extLst>
          </p:cNvPr>
          <p:cNvSpPr txBox="1"/>
          <p:nvPr/>
        </p:nvSpPr>
        <p:spPr>
          <a:xfrm>
            <a:off x="3749040" y="4528911"/>
            <a:ext cx="5070712" cy="830997"/>
          </a:xfrm>
          <a:prstGeom prst="rect">
            <a:avLst/>
          </a:prstGeom>
          <a:noFill/>
        </p:spPr>
        <p:txBody>
          <a:bodyPr wrap="square" rtlCol="0">
            <a:spAutoFit/>
          </a:bodyPr>
          <a:lstStyle/>
          <a:p>
            <a:pPr algn="r"/>
            <a:r>
              <a:rPr lang="ar-AE" sz="2400" b="1" dirty="0">
                <a:latin typeface="Sakkal Majalla" panose="02000000000000000000" pitchFamily="2" charset="-78"/>
                <a:cs typeface="Sakkal Majalla" panose="02000000000000000000" pitchFamily="2" charset="-78"/>
              </a:rPr>
              <a:t>- أي إلا لآمرهم بعبادتي و أبتليهم أي أختبرهم بالتكاليف، ثم أجازيهم على أعمالهم ، إن خيراً فخير و إن شراً فشر.</a:t>
            </a:r>
            <a:endParaRPr lang="en-US" sz="2400" b="1" dirty="0">
              <a:latin typeface="Sakkal Majalla" panose="02000000000000000000" pitchFamily="2" charset="-78"/>
              <a:cs typeface="Sakkal Majalla" panose="02000000000000000000" pitchFamily="2" charset="-78"/>
            </a:endParaRPr>
          </a:p>
        </p:txBody>
      </p:sp>
      <p:pic>
        <p:nvPicPr>
          <p:cNvPr id="5" name="Picture 4"/>
          <p:cNvPicPr>
            <a:picLocks noChangeAspect="1"/>
          </p:cNvPicPr>
          <p:nvPr/>
        </p:nvPicPr>
        <p:blipFill>
          <a:blip r:embed="rId2"/>
          <a:stretch>
            <a:fillRect/>
          </a:stretch>
        </p:blipFill>
        <p:spPr>
          <a:xfrm>
            <a:off x="274320" y="3787662"/>
            <a:ext cx="2606039" cy="2901861"/>
          </a:xfrm>
          <a:prstGeom prst="rect">
            <a:avLst/>
          </a:prstGeom>
        </p:spPr>
      </p:pic>
    </p:spTree>
    <p:extLst>
      <p:ext uri="{BB962C8B-B14F-4D97-AF65-F5344CB8AC3E}">
        <p14:creationId xmlns:p14="http://schemas.microsoft.com/office/powerpoint/2010/main" val="28875360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AutoShape 2" descr="أستاذ العلوم - موقع الأستاذ محمد اشباني"/>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AE"/>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810"/>
          <a:stretch/>
        </p:blipFill>
        <p:spPr>
          <a:xfrm>
            <a:off x="460375" y="64008"/>
            <a:ext cx="8080121" cy="6793992"/>
          </a:xfrm>
          <a:prstGeom prst="rect">
            <a:avLst/>
          </a:prstGeom>
        </p:spPr>
      </p:pic>
      <p:sp>
        <p:nvSpPr>
          <p:cNvPr id="7" name="TextBox 6">
            <a:extLst>
              <a:ext uri="{FF2B5EF4-FFF2-40B4-BE49-F238E27FC236}">
                <a16:creationId xmlns:a16="http://schemas.microsoft.com/office/drawing/2014/main" id="{A2F6EAEB-9A3E-4592-995F-A16CEB3AB269}"/>
              </a:ext>
            </a:extLst>
          </p:cNvPr>
          <p:cNvSpPr txBox="1"/>
          <p:nvPr/>
        </p:nvSpPr>
        <p:spPr>
          <a:xfrm>
            <a:off x="4096512" y="239278"/>
            <a:ext cx="4265875" cy="3539430"/>
          </a:xfrm>
          <a:prstGeom prst="rect">
            <a:avLst/>
          </a:prstGeom>
          <a:noFill/>
        </p:spPr>
        <p:txBody>
          <a:bodyPr wrap="square" rtlCol="0">
            <a:spAutoFit/>
          </a:bodyPr>
          <a:lstStyle/>
          <a:p>
            <a:pPr algn="r"/>
            <a:r>
              <a:rPr lang="ar-AE" sz="3200" b="1" dirty="0">
                <a:solidFill>
                  <a:srgbClr val="7FFFFA"/>
                </a:solidFill>
                <a:latin typeface="Sakkal Majalla" panose="02000000000000000000" pitchFamily="2" charset="-78"/>
                <a:cs typeface="Sakkal Majalla" panose="02000000000000000000" pitchFamily="2" charset="-78"/>
              </a:rPr>
              <a:t>المقاصد لغة : </a:t>
            </a:r>
            <a:r>
              <a:rPr lang="ar-AE" sz="3200" b="1" dirty="0">
                <a:solidFill>
                  <a:schemeClr val="bg1"/>
                </a:solidFill>
                <a:latin typeface="Sakkal Majalla" panose="02000000000000000000" pitchFamily="2" charset="-78"/>
                <a:cs typeface="Sakkal Majalla" panose="02000000000000000000" pitchFamily="2" charset="-78"/>
              </a:rPr>
              <a:t>جمع مقصد و قصد الشيء توجه إليه. </a:t>
            </a:r>
          </a:p>
          <a:p>
            <a:pPr algn="r"/>
            <a:r>
              <a:rPr lang="ar-AE" sz="3200" b="1" dirty="0">
                <a:solidFill>
                  <a:srgbClr val="7FFFFA"/>
                </a:solidFill>
                <a:latin typeface="Sakkal Majalla" panose="02000000000000000000" pitchFamily="2" charset="-78"/>
                <a:cs typeface="Sakkal Majalla" panose="02000000000000000000" pitchFamily="2" charset="-78"/>
              </a:rPr>
              <a:t>مقاصد الشريعة اصطلاحاً: </a:t>
            </a:r>
          </a:p>
          <a:p>
            <a:pPr algn="r"/>
            <a:r>
              <a:rPr lang="ar-AE" sz="3200" b="1" dirty="0">
                <a:solidFill>
                  <a:schemeClr val="bg1"/>
                </a:solidFill>
                <a:latin typeface="Sakkal Majalla" panose="02000000000000000000" pitchFamily="2" charset="-78"/>
                <a:cs typeface="Sakkal Majalla" panose="02000000000000000000" pitchFamily="2" charset="-78"/>
              </a:rPr>
              <a:t>هي الأهداف و الغايات الكلية و الحكم الجزئية التي راعتها الشريعة الإسلامية  لتحقيق مصالح العباد في الدنيا و الآخرة. </a:t>
            </a:r>
            <a:endParaRPr lang="en-US" sz="32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43905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18" descr="Related image"/>
          <p:cNvPicPr>
            <a:picLocks noChangeAspect="1" noChangeArrowheads="1"/>
          </p:cNvPicPr>
          <p:nvPr/>
        </p:nvPicPr>
        <p:blipFill rotWithShape="1">
          <a:blip r:embed="rId2" cstate="print"/>
          <a:srcRect t="7306"/>
          <a:stretch/>
        </p:blipFill>
        <p:spPr bwMode="auto">
          <a:xfrm>
            <a:off x="5290575" y="1481328"/>
            <a:ext cx="3758184" cy="5376672"/>
          </a:xfrm>
          <a:prstGeom prst="rect">
            <a:avLst/>
          </a:prstGeom>
          <a:noFill/>
        </p:spPr>
      </p:pic>
      <p:sp>
        <p:nvSpPr>
          <p:cNvPr id="7" name="Slide Number Placeholder 4"/>
          <p:cNvSpPr>
            <a:spLocks noGrp="1"/>
          </p:cNvSpPr>
          <p:nvPr>
            <p:ph type="sldNum" sz="quarter" idx="12"/>
          </p:nvPr>
        </p:nvSpPr>
        <p:spPr>
          <a:xfrm>
            <a:off x="7981959" y="6656154"/>
            <a:ext cx="2133600" cy="365125"/>
          </a:xfrm>
        </p:spPr>
        <p:txBody>
          <a:bodyPr/>
          <a:lstStyle/>
          <a:p>
            <a:fld id="{CD43A8BF-E9C7-437D-8E93-8F290AF19449}" type="slidenum">
              <a:rPr lang="en-US" altLang="en-US" sz="3600" b="1">
                <a:latin typeface="Sakkal Majalla" panose="02000000000000000000" pitchFamily="2" charset="-78"/>
                <a:cs typeface="Sakkal Majalla" panose="02000000000000000000" pitchFamily="2" charset="-78"/>
              </a:rPr>
              <a:pPr/>
              <a:t>15</a:t>
            </a:fld>
            <a:endParaRPr lang="zh-CN" altLang="en-US" sz="3600" b="1">
              <a:solidFill>
                <a:schemeClr val="tx1"/>
              </a:solidFill>
              <a:latin typeface="Sakkal Majalla" panose="02000000000000000000" pitchFamily="2" charset="-78"/>
              <a:cs typeface="Sakkal Majalla" panose="02000000000000000000" pitchFamily="2" charset="-78"/>
            </a:endParaRPr>
          </a:p>
        </p:txBody>
      </p:sp>
      <p:pic>
        <p:nvPicPr>
          <p:cNvPr id="9" name="图片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091"/>
          <a:stretch/>
        </p:blipFill>
        <p:spPr bwMode="auto">
          <a:xfrm rot="821668">
            <a:off x="144123" y="2844472"/>
            <a:ext cx="549328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p:cNvSpPr>
            <a:spLocks noChangeArrowheads="1"/>
          </p:cNvSpPr>
          <p:nvPr/>
        </p:nvSpPr>
        <p:spPr bwMode="auto">
          <a:xfrm>
            <a:off x="811439" y="3427987"/>
            <a:ext cx="1223963"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ar-JO" altLang="en-US" sz="48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وضّح </a:t>
            </a:r>
            <a:endParaRPr lang="zh-CN" altLang="en-US" sz="48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endParaRPr>
          </a:p>
        </p:txBody>
      </p:sp>
      <p:sp>
        <p:nvSpPr>
          <p:cNvPr id="12" name="TextBox 14"/>
          <p:cNvSpPr>
            <a:spLocks noChangeArrowheads="1"/>
          </p:cNvSpPr>
          <p:nvPr/>
        </p:nvSpPr>
        <p:spPr bwMode="auto">
          <a:xfrm>
            <a:off x="2725139" y="3239360"/>
            <a:ext cx="266067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ar-AE" altLang="en-US" sz="36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معنى </a:t>
            </a:r>
            <a:r>
              <a:rPr lang="ar-JO" altLang="en-US" sz="36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مقاصد</a:t>
            </a:r>
            <a:endParaRPr lang="ar-AE" altLang="en-US" sz="36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endParaRPr>
          </a:p>
          <a:p>
            <a:pPr algn="ctr"/>
            <a:r>
              <a:rPr lang="ar-JO" altLang="en-US" sz="36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 الشريعة</a:t>
            </a:r>
            <a:r>
              <a:rPr lang="ar-AE" altLang="en-US" sz="36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 </a:t>
            </a:r>
          </a:p>
          <a:p>
            <a:pPr algn="ctr"/>
            <a:r>
              <a:rPr lang="ar-AE" altLang="en-US" sz="36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اصطلاحاً</a:t>
            </a:r>
            <a:endParaRPr lang="en-US" altLang="en-US" sz="3600" b="1" dirty="0">
              <a:latin typeface="Sakkal Majalla" panose="02000000000000000000" pitchFamily="2" charset="-78"/>
              <a:cs typeface="Sakkal Majalla" panose="02000000000000000000" pitchFamily="2" charset="-78"/>
            </a:endParaRPr>
          </a:p>
        </p:txBody>
      </p:sp>
      <p:sp>
        <p:nvSpPr>
          <p:cNvPr id="14" name="TextBox 12"/>
          <p:cNvSpPr>
            <a:spLocks noChangeArrowheads="1"/>
          </p:cNvSpPr>
          <p:nvPr/>
        </p:nvSpPr>
        <p:spPr bwMode="auto">
          <a:xfrm>
            <a:off x="2395729" y="112246"/>
            <a:ext cx="41239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ar-AE" altLang="en-US" sz="8000" b="1" dirty="0">
                <a:solidFill>
                  <a:srgbClr val="FB809A"/>
                </a:solidFill>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تقويم مرحلي</a:t>
            </a:r>
            <a:endParaRPr lang="zh-CN" altLang="en-US" sz="8000" b="1" dirty="0">
              <a:solidFill>
                <a:srgbClr val="FB809A"/>
              </a:solidFill>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endParaRPr>
          </a:p>
        </p:txBody>
      </p:sp>
    </p:spTree>
    <p:extLst>
      <p:ext uri="{BB962C8B-B14F-4D97-AF65-F5344CB8AC3E}">
        <p14:creationId xmlns:p14="http://schemas.microsoft.com/office/powerpoint/2010/main" val="632143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8F4E8"/>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E93263A-D5EF-42D4-A259-3A28B4D493AC}"/>
              </a:ext>
            </a:extLst>
          </p:cNvPr>
          <p:cNvSpPr txBox="1"/>
          <p:nvPr/>
        </p:nvSpPr>
        <p:spPr>
          <a:xfrm>
            <a:off x="702151" y="193471"/>
            <a:ext cx="7941763" cy="523220"/>
          </a:xfrm>
          <a:prstGeom prst="rect">
            <a:avLst/>
          </a:prstGeom>
          <a:noFill/>
        </p:spPr>
        <p:txBody>
          <a:bodyPr wrap="square" rtlCol="0">
            <a:spAutoFit/>
          </a:bodyPr>
          <a:lstStyle/>
          <a:p>
            <a:pPr algn="ctr"/>
            <a:r>
              <a:rPr lang="ar-AE" sz="2800" b="1" dirty="0">
                <a:solidFill>
                  <a:srgbClr val="D52628"/>
                </a:solidFill>
                <a:latin typeface="Sakkal Majalla" panose="02000000000000000000" pitchFamily="2" charset="-78"/>
                <a:cs typeface="Sakkal Majalla" panose="02000000000000000000" pitchFamily="2" charset="-78"/>
              </a:rPr>
              <a:t>أصنف المصطلحات التالية وفق العبارة التي تبين علاقتها بمقاصد الشريعة: </a:t>
            </a:r>
            <a:endParaRPr lang="en-US" sz="2800" b="1" dirty="0">
              <a:solidFill>
                <a:srgbClr val="D52628"/>
              </a:solidFill>
              <a:latin typeface="Sakkal Majalla" panose="02000000000000000000" pitchFamily="2" charset="-78"/>
              <a:cs typeface="Sakkal Majalla" panose="02000000000000000000" pitchFamily="2" charset="-78"/>
            </a:endParaRPr>
          </a:p>
        </p:txBody>
      </p:sp>
      <p:sp>
        <p:nvSpPr>
          <p:cNvPr id="13" name="TextBox 12">
            <a:extLst>
              <a:ext uri="{FF2B5EF4-FFF2-40B4-BE49-F238E27FC236}">
                <a16:creationId xmlns:a16="http://schemas.microsoft.com/office/drawing/2014/main" id="{CE0F5FB3-B4CD-4239-9C0A-EF13ED708B6F}"/>
              </a:ext>
            </a:extLst>
          </p:cNvPr>
          <p:cNvSpPr txBox="1"/>
          <p:nvPr/>
        </p:nvSpPr>
        <p:spPr>
          <a:xfrm>
            <a:off x="1811030" y="623514"/>
            <a:ext cx="5724007" cy="523220"/>
          </a:xfrm>
          <a:prstGeom prst="rect">
            <a:avLst/>
          </a:prstGeom>
          <a:noFill/>
        </p:spPr>
        <p:txBody>
          <a:bodyPr wrap="square" rtlCol="0">
            <a:spAutoFit/>
          </a:bodyPr>
          <a:lstStyle/>
          <a:p>
            <a:pPr algn="ctr"/>
            <a:r>
              <a:rPr lang="ar-AE" sz="2800" b="1" dirty="0">
                <a:latin typeface="Sakkal Majalla" panose="02000000000000000000" pitchFamily="2" charset="-78"/>
                <a:cs typeface="Sakkal Majalla" panose="02000000000000000000" pitchFamily="2" charset="-78"/>
              </a:rPr>
              <a:t>المصالح المرسلة – القياس – الضرورة – سد الذرائع </a:t>
            </a:r>
            <a:endParaRPr lang="en-US" sz="2800" b="1" dirty="0">
              <a:latin typeface="Sakkal Majalla" panose="02000000000000000000" pitchFamily="2" charset="-78"/>
              <a:cs typeface="Sakkal Majalla" panose="02000000000000000000" pitchFamily="2" charset="-78"/>
            </a:endParaRPr>
          </a:p>
        </p:txBody>
      </p:sp>
      <p:graphicFrame>
        <p:nvGraphicFramePr>
          <p:cNvPr id="14" name="Table 14">
            <a:extLst>
              <a:ext uri="{FF2B5EF4-FFF2-40B4-BE49-F238E27FC236}">
                <a16:creationId xmlns:a16="http://schemas.microsoft.com/office/drawing/2014/main" id="{3B5E19CC-EE04-44FF-82AB-C2CB0FFDB9E3}"/>
              </a:ext>
            </a:extLst>
          </p:cNvPr>
          <p:cNvGraphicFramePr>
            <a:graphicFrameLocks noGrp="1"/>
          </p:cNvGraphicFramePr>
          <p:nvPr>
            <p:extLst>
              <p:ext uri="{D42A27DB-BD31-4B8C-83A1-F6EECF244321}">
                <p14:modId xmlns:p14="http://schemas.microsoft.com/office/powerpoint/2010/main" val="3001207932"/>
              </p:ext>
            </p:extLst>
          </p:nvPr>
        </p:nvGraphicFramePr>
        <p:xfrm>
          <a:off x="295442" y="1146734"/>
          <a:ext cx="8619958" cy="3695700"/>
        </p:xfrm>
        <a:graphic>
          <a:graphicData uri="http://schemas.openxmlformats.org/drawingml/2006/table">
            <a:tbl>
              <a:tblPr firstRow="1" bandRow="1">
                <a:tableStyleId>{5C22544A-7EE6-4342-B048-85BDC9FD1C3A}</a:tableStyleId>
              </a:tblPr>
              <a:tblGrid>
                <a:gridCol w="1602772">
                  <a:extLst>
                    <a:ext uri="{9D8B030D-6E8A-4147-A177-3AD203B41FA5}">
                      <a16:colId xmlns:a16="http://schemas.microsoft.com/office/drawing/2014/main" val="1265029399"/>
                    </a:ext>
                  </a:extLst>
                </a:gridCol>
                <a:gridCol w="7017186">
                  <a:extLst>
                    <a:ext uri="{9D8B030D-6E8A-4147-A177-3AD203B41FA5}">
                      <a16:colId xmlns:a16="http://schemas.microsoft.com/office/drawing/2014/main" val="272503429"/>
                    </a:ext>
                  </a:extLst>
                </a:gridCol>
              </a:tblGrid>
              <a:tr h="278130">
                <a:tc>
                  <a:txBody>
                    <a:bodyPr/>
                    <a:lstStyle/>
                    <a:p>
                      <a:pPr algn="ctr"/>
                      <a:r>
                        <a:rPr lang="ar-AE" sz="2800" b="1" dirty="0">
                          <a:solidFill>
                            <a:schemeClr val="tx1"/>
                          </a:solidFill>
                          <a:latin typeface="Sakkal Majalla" panose="02000000000000000000" pitchFamily="2" charset="-78"/>
                          <a:cs typeface="Sakkal Majalla" panose="02000000000000000000" pitchFamily="2" charset="-78"/>
                        </a:rPr>
                        <a:t>المصطلح</a:t>
                      </a:r>
                      <a:endParaRPr lang="en-US" sz="28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3DD67"/>
                    </a:solidFill>
                  </a:tcPr>
                </a:tc>
                <a:tc>
                  <a:txBody>
                    <a:bodyPr/>
                    <a:lstStyle/>
                    <a:p>
                      <a:pPr algn="ctr"/>
                      <a:r>
                        <a:rPr lang="ar-AE" sz="2800" b="1" dirty="0">
                          <a:solidFill>
                            <a:schemeClr val="tx1"/>
                          </a:solidFill>
                          <a:latin typeface="Sakkal Majalla" panose="02000000000000000000" pitchFamily="2" charset="-78"/>
                          <a:cs typeface="Sakkal Majalla" panose="02000000000000000000" pitchFamily="2" charset="-78"/>
                        </a:rPr>
                        <a:t>العبارة </a:t>
                      </a:r>
                      <a:endParaRPr lang="en-US" sz="28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3DD67"/>
                    </a:solidFill>
                  </a:tcPr>
                </a:tc>
                <a:extLst>
                  <a:ext uri="{0D108BD9-81ED-4DB2-BD59-A6C34878D82A}">
                    <a16:rowId xmlns:a16="http://schemas.microsoft.com/office/drawing/2014/main" val="4027867225"/>
                  </a:ext>
                </a:extLst>
              </a:tr>
              <a:tr h="278130">
                <a:tc>
                  <a:txBody>
                    <a:bodyPr/>
                    <a:lstStyle/>
                    <a:p>
                      <a:endParaRPr lang="en-US" sz="2400" b="1">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BF2C5"/>
                    </a:solidFill>
                  </a:tcPr>
                </a:tc>
                <a:tc>
                  <a:txBody>
                    <a:bodyPr/>
                    <a:lstStyle/>
                    <a:p>
                      <a:r>
                        <a:rPr lang="ar-AE" sz="2400" b="1" dirty="0">
                          <a:solidFill>
                            <a:schemeClr val="tx1"/>
                          </a:solidFill>
                          <a:latin typeface="Sakkal Majalla" panose="02000000000000000000" pitchFamily="2" charset="-78"/>
                          <a:cs typeface="Sakkal Majalla" panose="02000000000000000000" pitchFamily="2" charset="-78"/>
                        </a:rPr>
                        <a:t>من أركانه العله التي عليها مدار الحكم ، و علم المقاصد يبحث في علل الأحكام الشرعية .</a:t>
                      </a:r>
                      <a:endParaRPr lang="en-US" sz="24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BF2C5"/>
                    </a:solidFill>
                  </a:tcPr>
                </a:tc>
                <a:extLst>
                  <a:ext uri="{0D108BD9-81ED-4DB2-BD59-A6C34878D82A}">
                    <a16:rowId xmlns:a16="http://schemas.microsoft.com/office/drawing/2014/main" val="2695452530"/>
                  </a:ext>
                </a:extLst>
              </a:tr>
              <a:tr h="480060">
                <a:tc>
                  <a:txBody>
                    <a:bodyPr/>
                    <a:lstStyle/>
                    <a:p>
                      <a:endParaRPr lang="en-US" sz="2400" b="1">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9EDB1"/>
                    </a:solidFill>
                  </a:tcPr>
                </a:tc>
                <a:tc>
                  <a:txBody>
                    <a:bodyPr/>
                    <a:lstStyle/>
                    <a:p>
                      <a:pPr algn="r"/>
                      <a:r>
                        <a:rPr lang="ar-AE" sz="2400" b="1" dirty="0">
                          <a:solidFill>
                            <a:schemeClr val="tx1"/>
                          </a:solidFill>
                          <a:latin typeface="Sakkal Majalla" panose="02000000000000000000" pitchFamily="2" charset="-78"/>
                          <a:cs typeface="Sakkal Majalla" panose="02000000000000000000" pitchFamily="2" charset="-78"/>
                        </a:rPr>
                        <a:t>من شروط الاحتجاج بها أن تشهد لها المقاصد الشرعية بالإعتبار ؛ فعلم المقاصد يحدد ضوابط اعتبارها أو إلغائها.</a:t>
                      </a:r>
                      <a:endParaRPr lang="en-US" sz="24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9EDB1"/>
                    </a:solidFill>
                  </a:tcPr>
                </a:tc>
                <a:extLst>
                  <a:ext uri="{0D108BD9-81ED-4DB2-BD59-A6C34878D82A}">
                    <a16:rowId xmlns:a16="http://schemas.microsoft.com/office/drawing/2014/main" val="2470860022"/>
                  </a:ext>
                </a:extLst>
              </a:tr>
              <a:tr h="480060">
                <a:tc>
                  <a:txBody>
                    <a:bodyPr/>
                    <a:lstStyle/>
                    <a:p>
                      <a:r>
                        <a:rPr lang="ar-AE" sz="2400" b="1" dirty="0">
                          <a:solidFill>
                            <a:schemeClr val="tx1"/>
                          </a:solidFill>
                          <a:latin typeface="Sakkal Majalla" panose="02000000000000000000" pitchFamily="2" charset="-78"/>
                          <a:cs typeface="Sakkal Majalla" panose="02000000000000000000" pitchFamily="2" charset="-78"/>
                        </a:rPr>
                        <a:t> </a:t>
                      </a:r>
                      <a:endParaRPr lang="en-US" sz="24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BF2C5"/>
                    </a:solidFill>
                  </a:tcPr>
                </a:tc>
                <a:tc>
                  <a:txBody>
                    <a:bodyPr/>
                    <a:lstStyle/>
                    <a:p>
                      <a:pPr algn="r"/>
                      <a:r>
                        <a:rPr lang="ar-AE" sz="2400" b="1" dirty="0">
                          <a:solidFill>
                            <a:schemeClr val="tx1"/>
                          </a:solidFill>
                          <a:latin typeface="Sakkal Majalla" panose="02000000000000000000" pitchFamily="2" charset="-78"/>
                          <a:cs typeface="Sakkal Majalla" panose="02000000000000000000" pitchFamily="2" charset="-78"/>
                        </a:rPr>
                        <a:t>يقوم على منع الوسائل التي تؤدي إلى المفاسد ، كمنع بيع السلاح زمن الفتنه،و منح المفاسد مقصد شرعي ؛ فالنظر في مالات الأفعال معتبر ومقصود شرعا.</a:t>
                      </a:r>
                      <a:endParaRPr lang="en-US" sz="24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BF2C5"/>
                    </a:solidFill>
                  </a:tcPr>
                </a:tc>
                <a:extLst>
                  <a:ext uri="{0D108BD9-81ED-4DB2-BD59-A6C34878D82A}">
                    <a16:rowId xmlns:a16="http://schemas.microsoft.com/office/drawing/2014/main" val="3265219627"/>
                  </a:ext>
                </a:extLst>
              </a:tr>
              <a:tr h="480060">
                <a:tc>
                  <a:txBody>
                    <a:bodyPr/>
                    <a:lstStyle/>
                    <a:p>
                      <a:endParaRPr lang="en-US" sz="2400" b="1">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rgbClr val="F9EDB1"/>
                    </a:solidFill>
                  </a:tcPr>
                </a:tc>
                <a:tc>
                  <a:txBody>
                    <a:bodyPr/>
                    <a:lstStyle/>
                    <a:p>
                      <a:pPr algn="r"/>
                      <a:r>
                        <a:rPr lang="ar-AE" sz="2400" b="1" dirty="0">
                          <a:solidFill>
                            <a:schemeClr val="tx1"/>
                          </a:solidFill>
                          <a:latin typeface="Sakkal Majalla" panose="02000000000000000000" pitchFamily="2" charset="-78"/>
                          <a:cs typeface="Sakkal Majalla" panose="02000000000000000000" pitchFamily="2" charset="-78"/>
                        </a:rPr>
                        <a:t>إذا كان الإنسان مضطرا ولم يجد إلا الميته،يحل له أن يأكل منها؛ لأن حفظ النفس من الهلاك، من مقاصد الإسلام</a:t>
                      </a:r>
                    </a:p>
                  </a:txBody>
                  <a:tcPr marL="68580" marR="68580" marT="34290" marB="34290">
                    <a:solidFill>
                      <a:srgbClr val="F9EDB1"/>
                    </a:solidFill>
                  </a:tcPr>
                </a:tc>
                <a:extLst>
                  <a:ext uri="{0D108BD9-81ED-4DB2-BD59-A6C34878D82A}">
                    <a16:rowId xmlns:a16="http://schemas.microsoft.com/office/drawing/2014/main" val="367858417"/>
                  </a:ext>
                </a:extLst>
              </a:tr>
            </a:tbl>
          </a:graphicData>
        </a:graphic>
      </p:graphicFrame>
      <p:sp>
        <p:nvSpPr>
          <p:cNvPr id="2" name="TextBox 1">
            <a:extLst>
              <a:ext uri="{FF2B5EF4-FFF2-40B4-BE49-F238E27FC236}">
                <a16:creationId xmlns:a16="http://schemas.microsoft.com/office/drawing/2014/main" id="{DCC683F0-AC7D-4BEB-96BE-7473BC4FCB74}"/>
              </a:ext>
            </a:extLst>
          </p:cNvPr>
          <p:cNvSpPr txBox="1"/>
          <p:nvPr/>
        </p:nvSpPr>
        <p:spPr>
          <a:xfrm>
            <a:off x="338041" y="1779711"/>
            <a:ext cx="1472987" cy="523220"/>
          </a:xfrm>
          <a:prstGeom prst="rect">
            <a:avLst/>
          </a:prstGeom>
          <a:noFill/>
        </p:spPr>
        <p:txBody>
          <a:bodyPr wrap="square" rtlCol="0">
            <a:spAutoFit/>
          </a:bodyPr>
          <a:lstStyle/>
          <a:p>
            <a:pPr algn="ctr"/>
            <a:r>
              <a:rPr lang="ar-AE" sz="2800" b="1" dirty="0">
                <a:latin typeface="Sakkal Majalla" panose="02000000000000000000" pitchFamily="2" charset="-78"/>
                <a:cs typeface="Sakkal Majalla" panose="02000000000000000000" pitchFamily="2" charset="-78"/>
              </a:rPr>
              <a:t>القياس </a:t>
            </a:r>
            <a:endParaRPr lang="en-US" sz="2800" b="1" dirty="0">
              <a:latin typeface="Sakkal Majalla" panose="02000000000000000000" pitchFamily="2" charset="-78"/>
              <a:cs typeface="Sakkal Majalla" panose="02000000000000000000" pitchFamily="2" charset="-78"/>
            </a:endParaRPr>
          </a:p>
        </p:txBody>
      </p:sp>
      <p:sp>
        <p:nvSpPr>
          <p:cNvPr id="12" name="TextBox 11">
            <a:extLst>
              <a:ext uri="{FF2B5EF4-FFF2-40B4-BE49-F238E27FC236}">
                <a16:creationId xmlns:a16="http://schemas.microsoft.com/office/drawing/2014/main" id="{E4C85531-0430-48BA-93CA-2659907072C8}"/>
              </a:ext>
            </a:extLst>
          </p:cNvPr>
          <p:cNvSpPr txBox="1"/>
          <p:nvPr/>
        </p:nvSpPr>
        <p:spPr>
          <a:xfrm>
            <a:off x="401594" y="2452267"/>
            <a:ext cx="1345883" cy="830997"/>
          </a:xfrm>
          <a:prstGeom prst="rect">
            <a:avLst/>
          </a:prstGeom>
          <a:noFill/>
        </p:spPr>
        <p:txBody>
          <a:bodyPr wrap="square">
            <a:spAutoFit/>
          </a:bodyPr>
          <a:lstStyle/>
          <a:p>
            <a:pPr algn="ctr"/>
            <a:r>
              <a:rPr lang="ar-AE" sz="2400" b="1" dirty="0">
                <a:latin typeface="Sakkal Majalla" panose="02000000000000000000" pitchFamily="2" charset="-78"/>
                <a:cs typeface="Sakkal Majalla" panose="02000000000000000000" pitchFamily="2" charset="-78"/>
              </a:rPr>
              <a:t>المصالح المرسلة</a:t>
            </a:r>
            <a:endParaRPr lang="en-US" sz="2400" b="1" dirty="0">
              <a:latin typeface="Sakkal Majalla" panose="02000000000000000000" pitchFamily="2" charset="-78"/>
              <a:cs typeface="Sakkal Majalla" panose="02000000000000000000" pitchFamily="2" charset="-78"/>
            </a:endParaRPr>
          </a:p>
        </p:txBody>
      </p:sp>
      <p:sp>
        <p:nvSpPr>
          <p:cNvPr id="15" name="TextBox 14">
            <a:extLst>
              <a:ext uri="{FF2B5EF4-FFF2-40B4-BE49-F238E27FC236}">
                <a16:creationId xmlns:a16="http://schemas.microsoft.com/office/drawing/2014/main" id="{5ADB1416-1E9B-43FF-97DE-5753B53D0544}"/>
              </a:ext>
            </a:extLst>
          </p:cNvPr>
          <p:cNvSpPr txBox="1"/>
          <p:nvPr/>
        </p:nvSpPr>
        <p:spPr>
          <a:xfrm>
            <a:off x="505944" y="3113888"/>
            <a:ext cx="1137182" cy="954107"/>
          </a:xfrm>
          <a:prstGeom prst="rect">
            <a:avLst/>
          </a:prstGeom>
          <a:noFill/>
        </p:spPr>
        <p:txBody>
          <a:bodyPr wrap="square">
            <a:spAutoFit/>
          </a:bodyPr>
          <a:lstStyle/>
          <a:p>
            <a:pPr algn="ctr"/>
            <a:r>
              <a:rPr lang="ar-AE" sz="2800" b="1" dirty="0">
                <a:latin typeface="Sakkal Majalla" panose="02000000000000000000" pitchFamily="2" charset="-78"/>
                <a:cs typeface="Sakkal Majalla" panose="02000000000000000000" pitchFamily="2" charset="-78"/>
              </a:rPr>
              <a:t>سد الذرائع </a:t>
            </a:r>
            <a:endParaRPr lang="en-US" sz="2800" b="1" dirty="0">
              <a:latin typeface="Sakkal Majalla" panose="02000000000000000000" pitchFamily="2" charset="-78"/>
              <a:cs typeface="Sakkal Majalla" panose="02000000000000000000" pitchFamily="2" charset="-78"/>
            </a:endParaRPr>
          </a:p>
        </p:txBody>
      </p:sp>
      <p:sp>
        <p:nvSpPr>
          <p:cNvPr id="16" name="TextBox 15">
            <a:extLst>
              <a:ext uri="{FF2B5EF4-FFF2-40B4-BE49-F238E27FC236}">
                <a16:creationId xmlns:a16="http://schemas.microsoft.com/office/drawing/2014/main" id="{5D5831DC-627F-4B9C-9596-93A8049350DC}"/>
              </a:ext>
            </a:extLst>
          </p:cNvPr>
          <p:cNvSpPr txBox="1"/>
          <p:nvPr/>
        </p:nvSpPr>
        <p:spPr>
          <a:xfrm>
            <a:off x="471457" y="4206396"/>
            <a:ext cx="1206154" cy="523220"/>
          </a:xfrm>
          <a:prstGeom prst="rect">
            <a:avLst/>
          </a:prstGeom>
          <a:noFill/>
        </p:spPr>
        <p:txBody>
          <a:bodyPr wrap="square">
            <a:spAutoFit/>
          </a:bodyPr>
          <a:lstStyle/>
          <a:p>
            <a:pPr algn="ctr"/>
            <a:r>
              <a:rPr lang="ar-AE" sz="2800" b="1" dirty="0">
                <a:latin typeface="Sakkal Majalla" panose="02000000000000000000" pitchFamily="2" charset="-78"/>
                <a:cs typeface="Sakkal Majalla" panose="02000000000000000000" pitchFamily="2" charset="-78"/>
              </a:rPr>
              <a:t>الضرورة </a:t>
            </a:r>
            <a:r>
              <a:rPr lang="en-US" sz="2800" b="1" dirty="0">
                <a:latin typeface="Sakkal Majalla" panose="02000000000000000000" pitchFamily="2" charset="-78"/>
                <a:cs typeface="Sakkal Majalla" panose="02000000000000000000" pitchFamily="2" charset="-78"/>
              </a:rPr>
              <a:t> </a:t>
            </a:r>
          </a:p>
        </p:txBody>
      </p:sp>
      <p:sp>
        <p:nvSpPr>
          <p:cNvPr id="20" name="TextBox 19">
            <a:extLst>
              <a:ext uri="{FF2B5EF4-FFF2-40B4-BE49-F238E27FC236}">
                <a16:creationId xmlns:a16="http://schemas.microsoft.com/office/drawing/2014/main" id="{E246B099-149B-4B32-A539-CA3F363B35E4}"/>
              </a:ext>
            </a:extLst>
          </p:cNvPr>
          <p:cNvSpPr txBox="1"/>
          <p:nvPr/>
        </p:nvSpPr>
        <p:spPr>
          <a:xfrm>
            <a:off x="295442" y="4980736"/>
            <a:ext cx="8619958" cy="1569660"/>
          </a:xfrm>
          <a:prstGeom prst="rect">
            <a:avLst/>
          </a:prstGeom>
          <a:solidFill>
            <a:srgbClr val="FFDCA3"/>
          </a:solidFill>
        </p:spPr>
        <p:txBody>
          <a:bodyPr wrap="square" rtlCol="0">
            <a:spAutoFit/>
          </a:bodyPr>
          <a:lstStyle/>
          <a:p>
            <a:pPr algn="ctr"/>
            <a:r>
              <a:rPr lang="ar-AE" sz="2400" b="1" dirty="0">
                <a:latin typeface="Sakkal Majalla" panose="02000000000000000000" pitchFamily="2" charset="-78"/>
                <a:cs typeface="Sakkal Majalla" panose="02000000000000000000" pitchFamily="2" charset="-78"/>
              </a:rPr>
              <a:t>«إضاءة: الشريعة مبنية على </a:t>
            </a:r>
            <a:r>
              <a:rPr lang="ar-AE" sz="2400" b="1" dirty="0">
                <a:ln>
                  <a:solidFill>
                    <a:schemeClr val="tx1"/>
                  </a:solidFill>
                </a:ln>
                <a:solidFill>
                  <a:schemeClr val="accent3"/>
                </a:solidFill>
                <a:latin typeface="Sakkal Majalla" panose="02000000000000000000" pitchFamily="2" charset="-78"/>
                <a:cs typeface="Sakkal Majalla" panose="02000000000000000000" pitchFamily="2" charset="-78"/>
              </a:rPr>
              <a:t>تحقيق مصالح العباد في الدنيا و الآخرة </a:t>
            </a:r>
            <a:r>
              <a:rPr lang="ar-AE" sz="2400" b="1" dirty="0">
                <a:latin typeface="Sakkal Majalla" panose="02000000000000000000" pitchFamily="2" charset="-78"/>
                <a:cs typeface="Sakkal Majalla" panose="02000000000000000000" pitchFamily="2" charset="-78"/>
              </a:rPr>
              <a:t>، وهي </a:t>
            </a:r>
            <a:r>
              <a:rPr lang="ar-AE" sz="2400" b="1" dirty="0">
                <a:ln>
                  <a:solidFill>
                    <a:schemeClr val="tx1"/>
                  </a:solidFill>
                </a:ln>
                <a:solidFill>
                  <a:schemeClr val="accent3"/>
                </a:solidFill>
                <a:latin typeface="Sakkal Majalla" panose="02000000000000000000" pitchFamily="2" charset="-78"/>
                <a:cs typeface="Sakkal Majalla" panose="02000000000000000000" pitchFamily="2" charset="-78"/>
              </a:rPr>
              <a:t>عدل</a:t>
            </a:r>
            <a:r>
              <a:rPr lang="ar-AE" sz="2400" b="1" dirty="0">
                <a:latin typeface="Sakkal Majalla" panose="02000000000000000000" pitchFamily="2" charset="-78"/>
                <a:cs typeface="Sakkal Majalla" panose="02000000000000000000" pitchFamily="2" charset="-78"/>
              </a:rPr>
              <a:t> كلها، فكل مسألة خرجت عن العدل إلى الجور، و عن الرحمة إلى ضدها ، و عن الحكمه إلى العبث فليست من الشريعة، و أن أدخلت فيها بالتأويل ، فالشريعة </a:t>
            </a:r>
            <a:r>
              <a:rPr lang="ar-AE" sz="2400" b="1" u="sng" dirty="0">
                <a:ln>
                  <a:solidFill>
                    <a:schemeClr val="tx1"/>
                  </a:solidFill>
                </a:ln>
                <a:solidFill>
                  <a:schemeClr val="accent3"/>
                </a:solidFill>
                <a:latin typeface="Sakkal Majalla" panose="02000000000000000000" pitchFamily="2" charset="-78"/>
                <a:cs typeface="Sakkal Majalla" panose="02000000000000000000" pitchFamily="2" charset="-78"/>
              </a:rPr>
              <a:t>عدل الله بين عباده ،ورحمته بين خلقه ، وظله في أرضه ،و حكمته الداله عليه و على صدق رسول الله صلى الله عليه و سلم</a:t>
            </a:r>
            <a:r>
              <a:rPr lang="ar-AE" sz="2400" b="1" dirty="0">
                <a:latin typeface="Sakkal Majalla" panose="02000000000000000000" pitchFamily="2" charset="-78"/>
                <a:cs typeface="Sakkal Majalla" panose="02000000000000000000" pitchFamily="2" charset="-78"/>
              </a:rPr>
              <a:t>».</a:t>
            </a:r>
          </a:p>
        </p:txBody>
      </p:sp>
    </p:spTree>
    <p:extLst>
      <p:ext uri="{BB962C8B-B14F-4D97-AF65-F5344CB8AC3E}">
        <p14:creationId xmlns:p14="http://schemas.microsoft.com/office/powerpoint/2010/main" val="20298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5E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411E6C-B0DF-48B1-8278-36109D897898}"/>
              </a:ext>
            </a:extLst>
          </p:cNvPr>
          <p:cNvSpPr txBox="1"/>
          <p:nvPr/>
        </p:nvSpPr>
        <p:spPr>
          <a:xfrm>
            <a:off x="2185416" y="170564"/>
            <a:ext cx="4837176" cy="707886"/>
          </a:xfrm>
          <a:prstGeom prst="rect">
            <a:avLst/>
          </a:prstGeom>
          <a:solidFill>
            <a:schemeClr val="accent3">
              <a:lumMod val="40000"/>
              <a:lumOff val="60000"/>
            </a:schemeClr>
          </a:solidFill>
        </p:spPr>
        <p:txBody>
          <a:bodyPr wrap="square" rtlCol="0">
            <a:spAutoFit/>
          </a:bodyPr>
          <a:lstStyle/>
          <a:p>
            <a:pPr algn="ctr"/>
            <a:r>
              <a:rPr lang="ar-AE" sz="4000" b="1" dirty="0">
                <a:latin typeface="Sakkal Majalla" panose="02000000000000000000" pitchFamily="2" charset="-78"/>
                <a:cs typeface="Sakkal Majalla" panose="02000000000000000000" pitchFamily="2" charset="-78"/>
              </a:rPr>
              <a:t>فوائد دراسة مقاصد الشريعة :</a:t>
            </a:r>
            <a:endParaRPr lang="en-US" sz="4000" b="1" dirty="0">
              <a:latin typeface="Sakkal Majalla" panose="02000000000000000000" pitchFamily="2" charset="-78"/>
              <a:cs typeface="Sakkal Majalla" panose="02000000000000000000" pitchFamily="2" charset="-78"/>
            </a:endParaRPr>
          </a:p>
        </p:txBody>
      </p:sp>
      <p:sp>
        <p:nvSpPr>
          <p:cNvPr id="5" name="Rectangle 4"/>
          <p:cNvSpPr/>
          <p:nvPr/>
        </p:nvSpPr>
        <p:spPr>
          <a:xfrm>
            <a:off x="2185416" y="1143938"/>
            <a:ext cx="4837176" cy="830997"/>
          </a:xfrm>
          <a:prstGeom prst="rect">
            <a:avLst/>
          </a:prstGeom>
          <a:solidFill>
            <a:schemeClr val="accent5">
              <a:lumMod val="40000"/>
              <a:lumOff val="60000"/>
            </a:schemeClr>
          </a:solidFill>
        </p:spPr>
        <p:txBody>
          <a:bodyPr wrap="square">
            <a:spAutoFit/>
          </a:bodyPr>
          <a:lstStyle/>
          <a:p>
            <a:pPr algn="ctr"/>
            <a:r>
              <a:rPr lang="ar-AE" sz="2400" b="1" dirty="0">
                <a:latin typeface="Sakkal Majalla" panose="02000000000000000000" pitchFamily="2" charset="-78"/>
                <a:cs typeface="Sakkal Majalla" panose="02000000000000000000" pitchFamily="2" charset="-78"/>
              </a:rPr>
              <a:t>1-  تحصين المسلم من الأفكار الهدامة:</a:t>
            </a:r>
          </a:p>
          <a:p>
            <a:pPr algn="ctr"/>
            <a:r>
              <a:rPr lang="ar-AE" sz="2400" b="1" dirty="0">
                <a:latin typeface="Sakkal Majalla" panose="02000000000000000000" pitchFamily="2" charset="-78"/>
                <a:cs typeface="Sakkal Majalla" panose="02000000000000000000" pitchFamily="2" charset="-78"/>
              </a:rPr>
              <a:t>قال تعالى : { يُرِيدُ اللَّهُ بِكُمُ الْيُسْرَ وَلَا يُرِيدُ بِكُمُ الْعُسْرَ}. </a:t>
            </a:r>
          </a:p>
        </p:txBody>
      </p:sp>
      <p:sp>
        <p:nvSpPr>
          <p:cNvPr id="7" name="Rectangle 6"/>
          <p:cNvSpPr/>
          <p:nvPr/>
        </p:nvSpPr>
        <p:spPr>
          <a:xfrm>
            <a:off x="2185416" y="2175103"/>
            <a:ext cx="4837176" cy="1569660"/>
          </a:xfrm>
          <a:prstGeom prst="rect">
            <a:avLst/>
          </a:prstGeom>
          <a:solidFill>
            <a:schemeClr val="accent1">
              <a:lumMod val="20000"/>
              <a:lumOff val="80000"/>
            </a:schemeClr>
          </a:solidFill>
        </p:spPr>
        <p:txBody>
          <a:bodyPr wrap="square">
            <a:spAutoFit/>
          </a:bodyPr>
          <a:lstStyle/>
          <a:p>
            <a:pPr algn="ctr"/>
            <a:r>
              <a:rPr lang="ar-AE" sz="2400" b="1" dirty="0">
                <a:latin typeface="Sakkal Majalla" panose="02000000000000000000" pitchFamily="2" charset="-78"/>
                <a:cs typeface="Sakkal Majalla" panose="02000000000000000000" pitchFamily="2" charset="-78"/>
              </a:rPr>
              <a:t>2- المقاصد روح الأعمال : فالأعمال التي يمارسها المسلم تظل هامدة بلا روح إذا لم يدرك مقاصدها و العبرة منها ، فالمقاصد تمكن الشخص من إدراك المنفعة الناتجة عن أعماله.</a:t>
            </a:r>
            <a:endParaRPr lang="ar-AE" sz="2400" dirty="0"/>
          </a:p>
        </p:txBody>
      </p:sp>
      <p:sp>
        <p:nvSpPr>
          <p:cNvPr id="9" name="Rectangle 8"/>
          <p:cNvSpPr/>
          <p:nvPr/>
        </p:nvSpPr>
        <p:spPr>
          <a:xfrm>
            <a:off x="2185416" y="3944931"/>
            <a:ext cx="4837176" cy="1200329"/>
          </a:xfrm>
          <a:prstGeom prst="rect">
            <a:avLst/>
          </a:prstGeom>
          <a:solidFill>
            <a:srgbClr val="F9EDB1"/>
          </a:solidFill>
        </p:spPr>
        <p:txBody>
          <a:bodyPr wrap="square">
            <a:spAutoFit/>
          </a:bodyPr>
          <a:lstStyle/>
          <a:p>
            <a:pPr algn="ctr"/>
            <a:r>
              <a:rPr lang="ar-AE" sz="2400" b="1" dirty="0">
                <a:latin typeface="Sakkal Majalla" panose="02000000000000000000" pitchFamily="2" charset="-78"/>
                <a:cs typeface="Sakkal Majalla" panose="02000000000000000000" pitchFamily="2" charset="-78"/>
              </a:rPr>
              <a:t>3- المقاصد مرجع مهم في حسم الخلاف و تقليل النزاع الفقهي: من خلال ترجيح القول الذي يحقق مقاصد الشريعة.</a:t>
            </a:r>
            <a:endParaRPr lang="ar-AE" sz="2400" dirty="0"/>
          </a:p>
        </p:txBody>
      </p:sp>
      <p:sp>
        <p:nvSpPr>
          <p:cNvPr id="10" name="Rectangle 9"/>
          <p:cNvSpPr/>
          <p:nvPr/>
        </p:nvSpPr>
        <p:spPr>
          <a:xfrm>
            <a:off x="2185416" y="5345428"/>
            <a:ext cx="4837176" cy="830997"/>
          </a:xfrm>
          <a:prstGeom prst="rect">
            <a:avLst/>
          </a:prstGeom>
          <a:solidFill>
            <a:schemeClr val="accent4">
              <a:lumMod val="20000"/>
              <a:lumOff val="80000"/>
            </a:schemeClr>
          </a:solidFill>
        </p:spPr>
        <p:txBody>
          <a:bodyPr wrap="square">
            <a:spAutoFit/>
          </a:bodyPr>
          <a:lstStyle/>
          <a:p>
            <a:pPr algn="ctr"/>
            <a:r>
              <a:rPr lang="ar-AE" sz="2400" b="1" dirty="0">
                <a:latin typeface="Sakkal Majalla" panose="02000000000000000000" pitchFamily="2" charset="-78"/>
                <a:cs typeface="Sakkal Majalla" panose="02000000000000000000" pitchFamily="2" charset="-78"/>
              </a:rPr>
              <a:t>4- المقاصد مرجع مهم للاجتهاد في المسائل و الوقائع الجديدة.</a:t>
            </a:r>
            <a:endParaRPr lang="en-US" sz="2400" b="1" dirty="0">
              <a:latin typeface="Sakkal Majalla" panose="02000000000000000000" pitchFamily="2" charset="-78"/>
              <a:cs typeface="Sakkal Majalla" panose="02000000000000000000" pitchFamily="2" charset="-78"/>
            </a:endParaRPr>
          </a:p>
        </p:txBody>
      </p:sp>
      <p:pic>
        <p:nvPicPr>
          <p:cNvPr id="11" name="Picture 10"/>
          <p:cNvPicPr>
            <a:picLocks noChangeAspect="1"/>
          </p:cNvPicPr>
          <p:nvPr/>
        </p:nvPicPr>
        <p:blipFill rotWithShape="1">
          <a:blip r:embed="rId2"/>
          <a:srcRect l="9254" t="8318" r="30656" b="14390"/>
          <a:stretch/>
        </p:blipFill>
        <p:spPr>
          <a:xfrm>
            <a:off x="155448" y="1031988"/>
            <a:ext cx="1883664" cy="1519188"/>
          </a:xfrm>
          <a:prstGeom prst="rect">
            <a:avLst/>
          </a:prstGeom>
        </p:spPr>
      </p:pic>
      <p:pic>
        <p:nvPicPr>
          <p:cNvPr id="12" name="Picture 11"/>
          <p:cNvPicPr>
            <a:picLocks noChangeAspect="1"/>
          </p:cNvPicPr>
          <p:nvPr/>
        </p:nvPicPr>
        <p:blipFill>
          <a:blip r:embed="rId3"/>
          <a:stretch>
            <a:fillRect/>
          </a:stretch>
        </p:blipFill>
        <p:spPr>
          <a:xfrm>
            <a:off x="7168896" y="2175103"/>
            <a:ext cx="1934337" cy="1569660"/>
          </a:xfrm>
          <a:prstGeom prst="rect">
            <a:avLst/>
          </a:prstGeom>
        </p:spPr>
      </p:pic>
      <p:pic>
        <p:nvPicPr>
          <p:cNvPr id="13" name="Picture 12"/>
          <p:cNvPicPr>
            <a:picLocks noChangeAspect="1"/>
          </p:cNvPicPr>
          <p:nvPr/>
        </p:nvPicPr>
        <p:blipFill>
          <a:blip r:embed="rId4"/>
          <a:stretch>
            <a:fillRect/>
          </a:stretch>
        </p:blipFill>
        <p:spPr>
          <a:xfrm>
            <a:off x="117538" y="3744763"/>
            <a:ext cx="1959483" cy="1942687"/>
          </a:xfrm>
          <a:prstGeom prst="rect">
            <a:avLst/>
          </a:prstGeom>
        </p:spPr>
      </p:pic>
    </p:spTree>
    <p:extLst>
      <p:ext uri="{BB962C8B-B14F-4D97-AF65-F5344CB8AC3E}">
        <p14:creationId xmlns:p14="http://schemas.microsoft.com/office/powerpoint/2010/main" val="314562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B4D5D8"/>
        </a:solidFill>
        <a:effectLst/>
      </p:bgPr>
    </p:bg>
    <p:spTree>
      <p:nvGrpSpPr>
        <p:cNvPr id="1" name=""/>
        <p:cNvGrpSpPr/>
        <p:nvPr/>
      </p:nvGrpSpPr>
      <p:grpSpPr>
        <a:xfrm>
          <a:off x="0" y="0"/>
          <a:ext cx="0" cy="0"/>
          <a:chOff x="0" y="0"/>
          <a:chExt cx="0" cy="0"/>
        </a:xfrm>
      </p:grpSpPr>
      <p:sp>
        <p:nvSpPr>
          <p:cNvPr id="2" name="TextBox 18"/>
          <p:cNvSpPr>
            <a:spLocks noChangeArrowheads="1"/>
          </p:cNvSpPr>
          <p:nvPr/>
        </p:nvSpPr>
        <p:spPr bwMode="auto">
          <a:xfrm>
            <a:off x="2854721" y="185366"/>
            <a:ext cx="36168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ar-AE" sz="7200" b="1" dirty="0">
                <a:solidFill>
                  <a:prstClr val="black"/>
                </a:solidFill>
                <a:latin typeface="Sakkal Majalla" panose="02000000000000000000" pitchFamily="2" charset="-78"/>
                <a:cs typeface="Sakkal Majalla" panose="02000000000000000000" pitchFamily="2" charset="-78"/>
              </a:rPr>
              <a:t>تقويم مرحلي</a:t>
            </a:r>
            <a:endParaRPr lang="ar-LB" sz="7200" b="1" dirty="0">
              <a:solidFill>
                <a:prstClr val="black"/>
              </a:solidFill>
              <a:latin typeface="Sakkal Majalla" panose="02000000000000000000" pitchFamily="2" charset="-78"/>
              <a:cs typeface="Sakkal Majalla" panose="02000000000000000000" pitchFamily="2" charset="-78"/>
            </a:endParaRPr>
          </a:p>
        </p:txBody>
      </p:sp>
      <p:pic>
        <p:nvPicPr>
          <p:cNvPr id="5" name="Picture 4"/>
          <p:cNvPicPr>
            <a:picLocks noChangeAspect="1"/>
          </p:cNvPicPr>
          <p:nvPr/>
        </p:nvPicPr>
        <p:blipFill>
          <a:blip r:embed="rId2"/>
          <a:stretch>
            <a:fillRect/>
          </a:stretch>
        </p:blipFill>
        <p:spPr>
          <a:xfrm>
            <a:off x="813816" y="1929384"/>
            <a:ext cx="7698709" cy="4928616"/>
          </a:xfrm>
          <a:prstGeom prst="rect">
            <a:avLst/>
          </a:prstGeom>
        </p:spPr>
      </p:pic>
      <p:sp>
        <p:nvSpPr>
          <p:cNvPr id="6" name="TextBox 15"/>
          <p:cNvSpPr>
            <a:spLocks noChangeArrowheads="1"/>
          </p:cNvSpPr>
          <p:nvPr/>
        </p:nvSpPr>
        <p:spPr bwMode="auto">
          <a:xfrm flipH="1">
            <a:off x="6013704" y="4121871"/>
            <a:ext cx="1286344" cy="1107996"/>
          </a:xfrm>
          <a:prstGeom prst="rect">
            <a:avLst/>
          </a:prstGeom>
          <a:solidFill>
            <a:srgbClr val="EF6693"/>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ar-JO" altLang="zh-CN" sz="4000" b="1" dirty="0">
                <a:solidFill>
                  <a:schemeClr val="bg1"/>
                </a:solidFill>
                <a:latin typeface="Sakkal Majalla" panose="02000000000000000000" pitchFamily="2" charset="-78"/>
                <a:ea typeface="微软雅黑" panose="020B0503020204020204" pitchFamily="34" charset="-122"/>
                <a:cs typeface="Sakkal Majalla" panose="02000000000000000000" pitchFamily="2" charset="-78"/>
                <a:sym typeface="Times New Roman" panose="02020603050405020304" pitchFamily="18" charset="0"/>
              </a:rPr>
              <a:t>أبد</a:t>
            </a:r>
            <a:r>
              <a:rPr lang="ar-AE" altLang="zh-CN" sz="4000" b="1" dirty="0">
                <a:solidFill>
                  <a:schemeClr val="bg1"/>
                </a:solidFill>
                <a:latin typeface="Sakkal Majalla" panose="02000000000000000000" pitchFamily="2" charset="-78"/>
                <a:ea typeface="微软雅黑" panose="020B0503020204020204" pitchFamily="34" charset="-122"/>
                <a:cs typeface="Sakkal Majalla" panose="02000000000000000000" pitchFamily="2" charset="-78"/>
                <a:sym typeface="Times New Roman" panose="02020603050405020304" pitchFamily="18" charset="0"/>
              </a:rPr>
              <a:t>ي</a:t>
            </a:r>
            <a:r>
              <a:rPr lang="ar-JO" altLang="zh-CN" sz="4000" b="1" dirty="0">
                <a:solidFill>
                  <a:schemeClr val="bg1"/>
                </a:solidFill>
                <a:latin typeface="Sakkal Majalla" panose="02000000000000000000" pitchFamily="2" charset="-78"/>
                <a:ea typeface="微软雅黑" panose="020B0503020204020204" pitchFamily="34" charset="-122"/>
                <a:cs typeface="Sakkal Majalla" panose="02000000000000000000" pitchFamily="2" charset="-78"/>
                <a:sym typeface="Times New Roman" panose="02020603050405020304" pitchFamily="18" charset="0"/>
              </a:rPr>
              <a:t> رأيك </a:t>
            </a:r>
            <a:endParaRPr lang="zh-CN" altLang="en-US" sz="4000" b="1" dirty="0">
              <a:solidFill>
                <a:schemeClr val="bg1"/>
              </a:solidFill>
              <a:latin typeface="Sakkal Majalla" panose="02000000000000000000" pitchFamily="2" charset="-78"/>
              <a:ea typeface="微软雅黑" panose="020B0503020204020204" pitchFamily="34" charset="-122"/>
              <a:cs typeface="Sakkal Majalla" panose="02000000000000000000" pitchFamily="2" charset="-78"/>
              <a:sym typeface="Times New Roman" panose="02020603050405020304" pitchFamily="18" charset="0"/>
            </a:endParaRPr>
          </a:p>
        </p:txBody>
      </p:sp>
      <p:sp>
        <p:nvSpPr>
          <p:cNvPr id="7" name="TextBox 15"/>
          <p:cNvSpPr>
            <a:spLocks noChangeArrowheads="1"/>
          </p:cNvSpPr>
          <p:nvPr/>
        </p:nvSpPr>
        <p:spPr bwMode="auto">
          <a:xfrm flipH="1">
            <a:off x="1941576" y="4383482"/>
            <a:ext cx="1222248" cy="584775"/>
          </a:xfrm>
          <a:prstGeom prst="rect">
            <a:avLst/>
          </a:prstGeom>
          <a:solidFill>
            <a:srgbClr val="EF6693"/>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ar-AE" altLang="zh-CN" sz="4000" b="1" dirty="0">
                <a:solidFill>
                  <a:schemeClr val="bg1"/>
                </a:solidFill>
                <a:latin typeface="Sakkal Majalla" panose="02000000000000000000" pitchFamily="2" charset="-78"/>
                <a:ea typeface="微软雅黑" panose="020B0503020204020204" pitchFamily="34" charset="-122"/>
                <a:cs typeface="Sakkal Majalla" panose="02000000000000000000" pitchFamily="2" charset="-78"/>
                <a:sym typeface="Times New Roman" panose="02020603050405020304" pitchFamily="18" charset="0"/>
              </a:rPr>
              <a:t>توقع</a:t>
            </a:r>
            <a:endParaRPr lang="zh-CN" altLang="en-US" sz="4000" b="1" dirty="0">
              <a:solidFill>
                <a:schemeClr val="bg1"/>
              </a:solidFill>
              <a:latin typeface="Sakkal Majalla" panose="02000000000000000000" pitchFamily="2" charset="-78"/>
              <a:ea typeface="微软雅黑" panose="020B0503020204020204" pitchFamily="34" charset="-122"/>
              <a:cs typeface="Sakkal Majalla" panose="02000000000000000000" pitchFamily="2" charset="-78"/>
              <a:sym typeface="Times New Roman" panose="02020603050405020304" pitchFamily="18" charset="0"/>
            </a:endParaRPr>
          </a:p>
        </p:txBody>
      </p:sp>
      <p:sp>
        <p:nvSpPr>
          <p:cNvPr id="8" name="TextBox 18"/>
          <p:cNvSpPr>
            <a:spLocks noChangeArrowheads="1"/>
          </p:cNvSpPr>
          <p:nvPr/>
        </p:nvSpPr>
        <p:spPr bwMode="auto">
          <a:xfrm>
            <a:off x="4895628" y="2413664"/>
            <a:ext cx="361689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ar-JO" sz="3600" b="1" dirty="0">
                <a:solidFill>
                  <a:prstClr val="black"/>
                </a:solidFill>
                <a:latin typeface="Sakkal Majalla" panose="02000000000000000000" pitchFamily="2" charset="-78"/>
                <a:cs typeface="Sakkal Majalla" panose="02000000000000000000" pitchFamily="2" charset="-78"/>
              </a:rPr>
              <a:t>هل مقاصد التشريع تحفظ حياة الإنسان فعلا</a:t>
            </a:r>
            <a:r>
              <a:rPr lang="ar-LB" sz="3600" b="1" dirty="0">
                <a:solidFill>
                  <a:prstClr val="black"/>
                </a:solidFill>
                <a:latin typeface="Sakkal Majalla" panose="02000000000000000000" pitchFamily="2" charset="-78"/>
                <a:cs typeface="Sakkal Majalla" panose="02000000000000000000" pitchFamily="2" charset="-78"/>
              </a:rPr>
              <a:t>؟</a:t>
            </a:r>
          </a:p>
        </p:txBody>
      </p:sp>
      <p:sp>
        <p:nvSpPr>
          <p:cNvPr id="9" name="TextBox 19"/>
          <p:cNvSpPr>
            <a:spLocks noChangeArrowheads="1"/>
          </p:cNvSpPr>
          <p:nvPr/>
        </p:nvSpPr>
        <p:spPr bwMode="auto">
          <a:xfrm>
            <a:off x="1184174" y="2369070"/>
            <a:ext cx="25656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ar-JO" altLang="en-US" sz="3600" b="1" dirty="0">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حال مجتمع يحفظ فيه أفراده مقاصد الشريعة</a:t>
            </a:r>
            <a:endParaRPr lang="en-US" altLang="en-US" sz="36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332426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0BD"/>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0FC174-8E45-4A16-95E4-71ED56997663}"/>
              </a:ext>
            </a:extLst>
          </p:cNvPr>
          <p:cNvSpPr txBox="1"/>
          <p:nvPr/>
        </p:nvSpPr>
        <p:spPr>
          <a:xfrm>
            <a:off x="361808" y="1290429"/>
            <a:ext cx="8476488" cy="2677656"/>
          </a:xfrm>
          <a:prstGeom prst="rect">
            <a:avLst/>
          </a:prstGeom>
          <a:solidFill>
            <a:schemeClr val="accent5">
              <a:lumMod val="60000"/>
              <a:lumOff val="40000"/>
            </a:schemeClr>
          </a:solidFill>
        </p:spPr>
        <p:txBody>
          <a:bodyPr wrap="square" rtlCol="0">
            <a:spAutoFit/>
          </a:bodyPr>
          <a:lstStyle/>
          <a:p>
            <a:pPr algn="r"/>
            <a:r>
              <a:rPr lang="ar-AE" sz="2400" b="1" dirty="0">
                <a:latin typeface="Sakkal Majalla" panose="02000000000000000000" pitchFamily="2" charset="-78"/>
                <a:cs typeface="Sakkal Majalla" panose="02000000000000000000" pitchFamily="2" charset="-78"/>
              </a:rPr>
              <a:t>تندرج الضرورة تحت قاعدة حفظ الشريعة  للضروريات الخمس . فقد أجتمع في الضرورة معنى الاحتياج الشديد من ناحيتين : </a:t>
            </a:r>
            <a:br>
              <a:rPr lang="ar-AE" sz="2400" b="1" dirty="0">
                <a:latin typeface="Sakkal Majalla" panose="02000000000000000000" pitchFamily="2" charset="-78"/>
                <a:cs typeface="Sakkal Majalla" panose="02000000000000000000" pitchFamily="2" charset="-78"/>
              </a:rPr>
            </a:br>
            <a:r>
              <a:rPr lang="ar-AE" sz="2400" b="1" dirty="0">
                <a:latin typeface="Sakkal Majalla" panose="02000000000000000000" pitchFamily="2" charset="-78"/>
                <a:cs typeface="Sakkal Majalla" panose="02000000000000000000" pitchFamily="2" charset="-78"/>
              </a:rPr>
              <a:t>1- أنها سبب من أسباب الرخصة ( لمنع الضرر ) : فالضرورات تبيح المحظورات ، فإذا كانت الضرورة ناتجة عن ضرر واقع ، أو متوقع فقد كفل الإسلام حفظ الضروريات بأن أباح أرتكاب المحظورات.</a:t>
            </a:r>
            <a:br>
              <a:rPr lang="ar-AE" sz="2400" b="1" dirty="0">
                <a:latin typeface="Sakkal Majalla" panose="02000000000000000000" pitchFamily="2" charset="-78"/>
                <a:cs typeface="Sakkal Majalla" panose="02000000000000000000" pitchFamily="2" charset="-78"/>
              </a:rPr>
            </a:br>
            <a:r>
              <a:rPr lang="ar-AE" sz="2400" b="1" dirty="0">
                <a:latin typeface="Sakkal Majalla" panose="02000000000000000000" pitchFamily="2" charset="-78"/>
                <a:cs typeface="Sakkal Majalla" panose="02000000000000000000" pitchFamily="2" charset="-78"/>
              </a:rPr>
              <a:t>2- أنها أعلى درجات المصالح (الإنسانية) و أقواها: فالحاجة إليها شديدة ؛ لذا يكون الضرر المترتب على فقدانها كبيراً.</a:t>
            </a:r>
          </a:p>
        </p:txBody>
      </p:sp>
      <p:sp>
        <p:nvSpPr>
          <p:cNvPr id="15" name="TextBox 14">
            <a:extLst>
              <a:ext uri="{FF2B5EF4-FFF2-40B4-BE49-F238E27FC236}">
                <a16:creationId xmlns:a16="http://schemas.microsoft.com/office/drawing/2014/main" id="{5DA36891-0FA7-4FB6-B515-10F94DCA42E0}"/>
              </a:ext>
            </a:extLst>
          </p:cNvPr>
          <p:cNvSpPr txBox="1"/>
          <p:nvPr/>
        </p:nvSpPr>
        <p:spPr>
          <a:xfrm>
            <a:off x="2468879" y="496142"/>
            <a:ext cx="4262345" cy="646331"/>
          </a:xfrm>
          <a:prstGeom prst="rect">
            <a:avLst/>
          </a:prstGeom>
          <a:solidFill>
            <a:srgbClr val="F9EDB1"/>
          </a:solidFill>
        </p:spPr>
        <p:txBody>
          <a:bodyPr wrap="square" rtlCol="0">
            <a:spAutoFit/>
          </a:bodyPr>
          <a:lstStyle/>
          <a:p>
            <a:pPr algn="r"/>
            <a:r>
              <a:rPr lang="ar-AE" sz="3600" b="1" dirty="0">
                <a:latin typeface="Sakkal Majalla" panose="02000000000000000000" pitchFamily="2" charset="-78"/>
                <a:cs typeface="Sakkal Majalla" panose="02000000000000000000" pitchFamily="2" charset="-78"/>
              </a:rPr>
              <a:t>العلاقة بين الضرورة و الضرر: </a:t>
            </a:r>
            <a:endParaRPr lang="en-US" sz="3600" b="1" dirty="0">
              <a:latin typeface="Sakkal Majalla" panose="02000000000000000000" pitchFamily="2" charset="-78"/>
              <a:cs typeface="Sakkal Majalla" panose="02000000000000000000" pitchFamily="2" charset="-78"/>
            </a:endParaRPr>
          </a:p>
        </p:txBody>
      </p:sp>
      <p:sp>
        <p:nvSpPr>
          <p:cNvPr id="4" name="TextBox 3"/>
          <p:cNvSpPr txBox="1"/>
          <p:nvPr/>
        </p:nvSpPr>
        <p:spPr>
          <a:xfrm>
            <a:off x="2880360" y="4910328"/>
            <a:ext cx="3959352" cy="1323439"/>
          </a:xfrm>
          <a:prstGeom prst="rect">
            <a:avLst/>
          </a:prstGeom>
          <a:noFill/>
        </p:spPr>
        <p:txBody>
          <a:bodyPr wrap="square" rtlCol="1">
            <a:spAutoFit/>
          </a:bodyPr>
          <a:lstStyle/>
          <a:p>
            <a:pPr algn="ctr"/>
            <a:r>
              <a:rPr lang="ar-AE" sz="8000" b="1" dirty="0">
                <a:latin typeface="Sakkal Majalla" panose="02000000000000000000" pitchFamily="2" charset="-78"/>
                <a:cs typeface="Sakkal Majalla" panose="02000000000000000000" pitchFamily="2" charset="-78"/>
              </a:rPr>
              <a:t>الضرر</a:t>
            </a:r>
            <a:endParaRPr lang="ar-AE" sz="2400" b="1" dirty="0">
              <a:latin typeface="Sakkal Majalla" panose="02000000000000000000" pitchFamily="2" charset="-78"/>
              <a:cs typeface="Sakkal Majalla" panose="02000000000000000000" pitchFamily="2" charset="-78"/>
            </a:endParaRPr>
          </a:p>
        </p:txBody>
      </p:sp>
      <p:cxnSp>
        <p:nvCxnSpPr>
          <p:cNvPr id="7" name="Straight Connector 6"/>
          <p:cNvCxnSpPr>
            <a:stCxn id="19" idx="7"/>
          </p:cNvCxnSpPr>
          <p:nvPr/>
        </p:nvCxnSpPr>
        <p:spPr>
          <a:xfrm flipH="1">
            <a:off x="3995928" y="4680007"/>
            <a:ext cx="1846907" cy="1665929"/>
          </a:xfrm>
          <a:prstGeom prst="line">
            <a:avLst/>
          </a:prstGeom>
          <a:ln w="139700">
            <a:solidFill>
              <a:srgbClr val="FF0000">
                <a:alpha val="58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95928" y="4504641"/>
            <a:ext cx="1764792" cy="1923591"/>
          </a:xfrm>
          <a:prstGeom prst="line">
            <a:avLst/>
          </a:prstGeom>
          <a:ln w="139700">
            <a:solidFill>
              <a:srgbClr val="FF0000">
                <a:alpha val="58000"/>
              </a:srgb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470148" y="4343400"/>
            <a:ext cx="2779776" cy="2298495"/>
          </a:xfrm>
          <a:prstGeom prst="ellipse">
            <a:avLst/>
          </a:prstGeom>
          <a:noFill/>
          <a:ln w="139700">
            <a:solidFill>
              <a:srgbClr val="FF0000">
                <a:alpha val="58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Tree>
    <p:extLst>
      <p:ext uri="{BB962C8B-B14F-4D97-AF65-F5344CB8AC3E}">
        <p14:creationId xmlns:p14="http://schemas.microsoft.com/office/powerpoint/2010/main" val="124669926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AE"/>
          </a:p>
        </p:txBody>
      </p:sp>
      <p:sp>
        <p:nvSpPr>
          <p:cNvPr id="3" name="Subtitle 2"/>
          <p:cNvSpPr>
            <a:spLocks noGrp="1"/>
          </p:cNvSpPr>
          <p:nvPr>
            <p:ph type="subTitle" idx="1"/>
          </p:nvPr>
        </p:nvSpPr>
        <p:spPr/>
        <p:txBody>
          <a:bodyPr/>
          <a:lstStyle/>
          <a:p>
            <a:endParaRPr lang="ar-AE"/>
          </a:p>
        </p:txBody>
      </p:sp>
      <p:pic>
        <p:nvPicPr>
          <p:cNvPr id="4098" name="Picture 2" descr="شمس الكرتون على وشك أن تشرق في الصباح, كرتون, الأفق, مشاهد صورة الخلفية  للتحميل مجانا"/>
          <p:cNvPicPr>
            <a:picLocks noChangeAspect="1" noChangeArrowheads="1"/>
          </p:cNvPicPr>
          <p:nvPr/>
        </p:nvPicPr>
        <p:blipFill rotWithShape="1">
          <a:blip r:embed="rId2">
            <a:extLst>
              <a:ext uri="{28A0092B-C50C-407E-A947-70E740481C1C}">
                <a14:useLocalDpi xmlns:a14="http://schemas.microsoft.com/office/drawing/2010/main" val="0"/>
              </a:ext>
            </a:extLst>
          </a:blip>
          <a:srcRect b="580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0819" y="637256"/>
            <a:ext cx="8098552" cy="3416320"/>
          </a:xfrm>
          <a:prstGeom prst="rect">
            <a:avLst/>
          </a:prstGeom>
          <a:solidFill>
            <a:srgbClr val="FFFFFF">
              <a:alpha val="66000"/>
            </a:srgbClr>
          </a:solidFill>
        </p:spPr>
        <p:txBody>
          <a:bodyPr wrap="square">
            <a:spAutoFit/>
          </a:bodyPr>
          <a:lstStyle/>
          <a:p>
            <a:pPr algn="ctr"/>
            <a:r>
              <a:rPr lang="ar-AE" sz="5400" b="1" dirty="0">
                <a:solidFill>
                  <a:srgbClr val="473162"/>
                </a:solidFill>
                <a:latin typeface="Sakkal Majalla" panose="02000000000000000000" pitchFamily="2" charset="-78"/>
                <a:cs typeface="Sakkal Majalla" panose="02000000000000000000" pitchFamily="2" charset="-78"/>
              </a:rPr>
              <a:t>اللّهمّ إنّي أصبحت أشهدك، وأشهد حملة عرشك، وملائكتك، وجميع خلقك، أنّك أنت الله لا إله إلاّ أنت وحدك لا شريك لك، وأنّ محمّداً عبدك ورسولك.</a:t>
            </a:r>
            <a:endParaRPr lang="ar-AE" sz="5062" b="1" dirty="0">
              <a:solidFill>
                <a:srgbClr val="47316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68843541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638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154" y="1520790"/>
            <a:ext cx="4154558" cy="5026604"/>
          </a:xfrm>
          <a:prstGeom prst="rect">
            <a:avLst/>
          </a:prstGeom>
        </p:spPr>
      </p:pic>
      <p:sp>
        <p:nvSpPr>
          <p:cNvPr id="4" name="Rectangle 3"/>
          <p:cNvSpPr/>
          <p:nvPr/>
        </p:nvSpPr>
        <p:spPr>
          <a:xfrm>
            <a:off x="5073089" y="1453335"/>
            <a:ext cx="3458263" cy="1938992"/>
          </a:xfrm>
          <a:prstGeom prst="rect">
            <a:avLst/>
          </a:prstGeom>
          <a:ln w="88900">
            <a:solidFill>
              <a:srgbClr val="FF5527"/>
            </a:solidFill>
          </a:ln>
        </p:spPr>
        <p:txBody>
          <a:bodyPr wrap="square">
            <a:spAutoFit/>
          </a:bodyPr>
          <a:lstStyle/>
          <a:p>
            <a:pPr algn="ctr"/>
            <a:r>
              <a:rPr lang="ar-AE" sz="4000" b="1" dirty="0">
                <a:solidFill>
                  <a:srgbClr val="FF5527"/>
                </a:solidFill>
                <a:latin typeface="Sakkal Majalla" panose="02000000000000000000" pitchFamily="2" charset="-78"/>
                <a:cs typeface="Sakkal Majalla" panose="02000000000000000000" pitchFamily="2" charset="-78"/>
              </a:rPr>
              <a:t>«تقويم مرحلي»</a:t>
            </a:r>
          </a:p>
          <a:p>
            <a:pPr algn="ctr"/>
            <a:r>
              <a:rPr lang="ar-AE" sz="4000" b="1" dirty="0">
                <a:latin typeface="Sakkal Majalla" panose="02000000000000000000" pitchFamily="2" charset="-78"/>
                <a:cs typeface="Sakkal Majalla" panose="02000000000000000000" pitchFamily="2" charset="-78"/>
              </a:rPr>
              <a:t>ما العلاقة بين الضرورة و الضرر</a:t>
            </a:r>
            <a:endParaRPr lang="en-US" sz="40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24664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93965-12BC-433B-8370-94D2237668B3}"/>
              </a:ext>
            </a:extLst>
          </p:cNvPr>
          <p:cNvSpPr txBox="1"/>
          <p:nvPr/>
        </p:nvSpPr>
        <p:spPr>
          <a:xfrm>
            <a:off x="530352" y="1200605"/>
            <a:ext cx="8368003" cy="1569660"/>
          </a:xfrm>
          <a:prstGeom prst="rect">
            <a:avLst/>
          </a:prstGeom>
          <a:noFill/>
        </p:spPr>
        <p:txBody>
          <a:bodyPr wrap="square" rtlCol="0">
            <a:spAutoFit/>
          </a:bodyPr>
          <a:lstStyle/>
          <a:p>
            <a:pPr algn="r"/>
            <a:r>
              <a:rPr lang="ar-AE" sz="2400" b="1" dirty="0">
                <a:solidFill>
                  <a:srgbClr val="FF0000"/>
                </a:solidFill>
                <a:latin typeface="Sakkal Majalla" panose="02000000000000000000" pitchFamily="2" charset="-78"/>
                <a:cs typeface="Sakkal Majalla" panose="02000000000000000000" pitchFamily="2" charset="-78"/>
              </a:rPr>
              <a:t>الضرورة في اللغة من الضر، ضد النفع، و الضرورة تأتي بمعنى المشقة، و الحاجة الشديدة .</a:t>
            </a:r>
            <a:br>
              <a:rPr lang="ar-AE" sz="2400" b="1" dirty="0">
                <a:latin typeface="Sakkal Majalla" panose="02000000000000000000" pitchFamily="2" charset="-78"/>
                <a:cs typeface="Sakkal Majalla" panose="02000000000000000000" pitchFamily="2" charset="-78"/>
              </a:rPr>
            </a:br>
            <a:r>
              <a:rPr lang="ar-AE" sz="2400" b="1" dirty="0">
                <a:latin typeface="Sakkal Majalla" panose="02000000000000000000" pitchFamily="2" charset="-78"/>
                <a:cs typeface="Sakkal Majalla" panose="02000000000000000000" pitchFamily="2" charset="-78"/>
              </a:rPr>
              <a:t>و تسمى الضروريات الخمس </a:t>
            </a:r>
            <a:r>
              <a:rPr lang="ar-AE" sz="2400" b="1" dirty="0">
                <a:solidFill>
                  <a:srgbClr val="FF0000"/>
                </a:solidFill>
                <a:latin typeface="Sakkal Majalla" panose="02000000000000000000" pitchFamily="2" charset="-78"/>
                <a:cs typeface="Sakkal Majalla" panose="02000000000000000000" pitchFamily="2" charset="-78"/>
              </a:rPr>
              <a:t>بالكليات</a:t>
            </a:r>
            <a:r>
              <a:rPr lang="ar-AE" sz="2400" b="1" dirty="0">
                <a:solidFill>
                  <a:schemeClr val="accent1"/>
                </a:solidFill>
                <a:latin typeface="Sakkal Majalla" panose="02000000000000000000" pitchFamily="2" charset="-78"/>
                <a:cs typeface="Sakkal Majalla" panose="02000000000000000000" pitchFamily="2" charset="-78"/>
              </a:rPr>
              <a:t> </a:t>
            </a:r>
            <a:r>
              <a:rPr lang="ar-AE" sz="2400" b="1" dirty="0">
                <a:latin typeface="Sakkal Majalla" panose="02000000000000000000" pitchFamily="2" charset="-78"/>
                <a:cs typeface="Sakkal Majalla" panose="02000000000000000000" pitchFamily="2" charset="-78"/>
              </a:rPr>
              <a:t>، و </a:t>
            </a:r>
            <a:r>
              <a:rPr lang="ar-AE" sz="2400" b="1" dirty="0">
                <a:solidFill>
                  <a:srgbClr val="FF0000"/>
                </a:solidFill>
                <a:latin typeface="Sakkal Majalla" panose="02000000000000000000" pitchFamily="2" charset="-78"/>
                <a:cs typeface="Sakkal Majalla" panose="02000000000000000000" pitchFamily="2" charset="-78"/>
              </a:rPr>
              <a:t>الأصول </a:t>
            </a:r>
            <a:r>
              <a:rPr lang="ar-AE" sz="2400" b="1" dirty="0">
                <a:latin typeface="Sakkal Majalla" panose="02000000000000000000" pitchFamily="2" charset="-78"/>
                <a:cs typeface="Sakkal Majalla" panose="02000000000000000000" pitchFamily="2" charset="-78"/>
              </a:rPr>
              <a:t>، و </a:t>
            </a:r>
            <a:r>
              <a:rPr lang="ar-AE" sz="2400" b="1" dirty="0">
                <a:solidFill>
                  <a:srgbClr val="FF0000"/>
                </a:solidFill>
                <a:latin typeface="Sakkal Majalla" panose="02000000000000000000" pitchFamily="2" charset="-78"/>
                <a:cs typeface="Sakkal Majalla" panose="02000000000000000000" pitchFamily="2" charset="-78"/>
              </a:rPr>
              <a:t>المقاصد</a:t>
            </a:r>
            <a:r>
              <a:rPr lang="ar-AE" sz="2400" b="1" dirty="0">
                <a:latin typeface="Sakkal Majalla" panose="02000000000000000000" pitchFamily="2" charset="-78"/>
                <a:cs typeface="Sakkal Majalla" panose="02000000000000000000" pitchFamily="2" charset="-78"/>
              </a:rPr>
              <a:t>، و </a:t>
            </a:r>
            <a:r>
              <a:rPr lang="ar-AE" sz="2400" b="1" dirty="0">
                <a:solidFill>
                  <a:srgbClr val="FF0000"/>
                </a:solidFill>
                <a:latin typeface="Sakkal Majalla" panose="02000000000000000000" pitchFamily="2" charset="-78"/>
                <a:cs typeface="Sakkal Majalla" panose="02000000000000000000" pitchFamily="2" charset="-78"/>
              </a:rPr>
              <a:t>المصالح الخمس </a:t>
            </a:r>
            <a:r>
              <a:rPr lang="ar-AE" sz="2400" b="1" dirty="0">
                <a:latin typeface="Sakkal Majalla" panose="02000000000000000000" pitchFamily="2" charset="-78"/>
                <a:cs typeface="Sakkal Majalla" panose="02000000000000000000" pitchFamily="2" charset="-78"/>
              </a:rPr>
              <a:t>: </a:t>
            </a:r>
            <a:r>
              <a:rPr lang="ar-AE" sz="2400" b="1" dirty="0">
                <a:solidFill>
                  <a:srgbClr val="0070C0"/>
                </a:solidFill>
                <a:latin typeface="Sakkal Majalla" panose="02000000000000000000" pitchFamily="2" charset="-78"/>
                <a:cs typeface="Sakkal Majalla" panose="02000000000000000000" pitchFamily="2" charset="-78"/>
              </a:rPr>
              <a:t>وهي  الأمور التي تقوم عليها  حياة الناس ، و يتوقف عليها وجودهم  في الدنيا و نجاتهم في الآخرة ، فلو فقدت لاختل نظام الحياة </a:t>
            </a:r>
            <a:r>
              <a:rPr lang="ar-AE" sz="2400" b="1" dirty="0">
                <a:latin typeface="Sakkal Majalla" panose="02000000000000000000" pitchFamily="2" charset="-78"/>
                <a:cs typeface="Sakkal Majalla" panose="02000000000000000000" pitchFamily="2" charset="-78"/>
              </a:rPr>
              <a:t>و تحصر مصالح الناس الضرورية في خمس ضروريات مرتبه حسب أهميتها :</a:t>
            </a:r>
            <a:endParaRPr lang="en-US" sz="2400" b="1" dirty="0">
              <a:latin typeface="Sakkal Majalla" panose="02000000000000000000" pitchFamily="2" charset="-78"/>
              <a:cs typeface="Sakkal Majalla" panose="02000000000000000000" pitchFamily="2" charset="-78"/>
            </a:endParaRPr>
          </a:p>
        </p:txBody>
      </p:sp>
      <p:sp>
        <p:nvSpPr>
          <p:cNvPr id="3" name="TextBox 2">
            <a:extLst>
              <a:ext uri="{FF2B5EF4-FFF2-40B4-BE49-F238E27FC236}">
                <a16:creationId xmlns:a16="http://schemas.microsoft.com/office/drawing/2014/main" id="{3EB103D1-E600-4E7A-9B42-98F9FEB7A7D2}"/>
              </a:ext>
            </a:extLst>
          </p:cNvPr>
          <p:cNvSpPr txBox="1"/>
          <p:nvPr/>
        </p:nvSpPr>
        <p:spPr>
          <a:xfrm>
            <a:off x="5778908" y="330327"/>
            <a:ext cx="3018863" cy="646331"/>
          </a:xfrm>
          <a:prstGeom prst="rect">
            <a:avLst/>
          </a:prstGeom>
          <a:solidFill>
            <a:schemeClr val="accent2">
              <a:lumMod val="40000"/>
              <a:lumOff val="60000"/>
            </a:schemeClr>
          </a:solidFill>
        </p:spPr>
        <p:txBody>
          <a:bodyPr wrap="square" rtlCol="0">
            <a:spAutoFit/>
          </a:bodyPr>
          <a:lstStyle/>
          <a:p>
            <a:pPr algn="r"/>
            <a:r>
              <a:rPr lang="ar-AE" sz="3600" b="1" dirty="0">
                <a:latin typeface="Sakkal Majalla" panose="02000000000000000000" pitchFamily="2" charset="-78"/>
                <a:cs typeface="Sakkal Majalla" panose="02000000000000000000" pitchFamily="2" charset="-78"/>
              </a:rPr>
              <a:t>الضروريات الخمس:</a:t>
            </a:r>
            <a:endParaRPr lang="en-US" sz="3600" b="1" dirty="0">
              <a:latin typeface="Sakkal Majalla" panose="02000000000000000000" pitchFamily="2" charset="-78"/>
              <a:cs typeface="Sakkal Majalla" panose="02000000000000000000" pitchFamily="2" charset="-78"/>
            </a:endParaRPr>
          </a:p>
        </p:txBody>
      </p:sp>
      <p:sp>
        <p:nvSpPr>
          <p:cNvPr id="4" name="Rectangle 3"/>
          <p:cNvSpPr/>
          <p:nvPr/>
        </p:nvSpPr>
        <p:spPr>
          <a:xfrm>
            <a:off x="4089854" y="2871166"/>
            <a:ext cx="1882421" cy="523220"/>
          </a:xfrm>
          <a:prstGeom prst="rect">
            <a:avLst/>
          </a:prstGeom>
          <a:solidFill>
            <a:srgbClr val="F9EDB1"/>
          </a:solidFill>
        </p:spPr>
        <p:txBody>
          <a:bodyPr wrap="square">
            <a:spAutoFit/>
          </a:bodyPr>
          <a:lstStyle/>
          <a:p>
            <a:pPr algn="ctr"/>
            <a:r>
              <a:rPr lang="ar-AE" sz="2800" b="1" dirty="0">
                <a:latin typeface="Sakkal Majalla" panose="02000000000000000000" pitchFamily="2" charset="-78"/>
                <a:cs typeface="Sakkal Majalla" panose="02000000000000000000" pitchFamily="2" charset="-78"/>
              </a:rPr>
              <a:t>1- حفظ الدين </a:t>
            </a:r>
            <a:endParaRPr lang="ar-AE" sz="2800" dirty="0"/>
          </a:p>
        </p:txBody>
      </p:sp>
      <p:sp>
        <p:nvSpPr>
          <p:cNvPr id="5" name="Rectangle 4"/>
          <p:cNvSpPr/>
          <p:nvPr/>
        </p:nvSpPr>
        <p:spPr>
          <a:xfrm>
            <a:off x="4089854" y="3580439"/>
            <a:ext cx="1911095" cy="523220"/>
          </a:xfrm>
          <a:prstGeom prst="rect">
            <a:avLst/>
          </a:prstGeom>
          <a:solidFill>
            <a:schemeClr val="accent1">
              <a:lumMod val="20000"/>
              <a:lumOff val="80000"/>
            </a:schemeClr>
          </a:solidFill>
        </p:spPr>
        <p:txBody>
          <a:bodyPr wrap="square">
            <a:spAutoFit/>
          </a:bodyPr>
          <a:lstStyle/>
          <a:p>
            <a:pPr algn="ctr"/>
            <a:r>
              <a:rPr lang="ar-AE" sz="2800" b="1" dirty="0">
                <a:latin typeface="Sakkal Majalla" panose="02000000000000000000" pitchFamily="2" charset="-78"/>
                <a:cs typeface="Sakkal Majalla" panose="02000000000000000000" pitchFamily="2" charset="-78"/>
              </a:rPr>
              <a:t>2- حفظ النفس</a:t>
            </a:r>
            <a:endParaRPr lang="ar-AE" sz="2800" dirty="0"/>
          </a:p>
        </p:txBody>
      </p:sp>
      <p:sp>
        <p:nvSpPr>
          <p:cNvPr id="6" name="Rectangle 5"/>
          <p:cNvSpPr/>
          <p:nvPr/>
        </p:nvSpPr>
        <p:spPr>
          <a:xfrm>
            <a:off x="4089854" y="4289712"/>
            <a:ext cx="1896758" cy="523220"/>
          </a:xfrm>
          <a:prstGeom prst="rect">
            <a:avLst/>
          </a:prstGeom>
          <a:solidFill>
            <a:schemeClr val="accent2">
              <a:lumMod val="40000"/>
              <a:lumOff val="60000"/>
            </a:schemeClr>
          </a:solidFill>
        </p:spPr>
        <p:txBody>
          <a:bodyPr wrap="square">
            <a:spAutoFit/>
          </a:bodyPr>
          <a:lstStyle/>
          <a:p>
            <a:pPr algn="ctr"/>
            <a:r>
              <a:rPr lang="ar-AE" sz="2800" b="1" dirty="0">
                <a:latin typeface="Sakkal Majalla" panose="02000000000000000000" pitchFamily="2" charset="-78"/>
                <a:cs typeface="Sakkal Majalla" panose="02000000000000000000" pitchFamily="2" charset="-78"/>
              </a:rPr>
              <a:t>3- حفظ العقل </a:t>
            </a:r>
            <a:endParaRPr lang="ar-AE" sz="2800" dirty="0"/>
          </a:p>
        </p:txBody>
      </p:sp>
      <p:sp>
        <p:nvSpPr>
          <p:cNvPr id="7" name="Rectangle 6"/>
          <p:cNvSpPr/>
          <p:nvPr/>
        </p:nvSpPr>
        <p:spPr>
          <a:xfrm>
            <a:off x="4089854" y="4998985"/>
            <a:ext cx="1911095" cy="523220"/>
          </a:xfrm>
          <a:prstGeom prst="rect">
            <a:avLst/>
          </a:prstGeom>
          <a:solidFill>
            <a:schemeClr val="accent4">
              <a:lumMod val="20000"/>
              <a:lumOff val="80000"/>
            </a:schemeClr>
          </a:solidFill>
        </p:spPr>
        <p:txBody>
          <a:bodyPr wrap="square">
            <a:spAutoFit/>
          </a:bodyPr>
          <a:lstStyle/>
          <a:p>
            <a:pPr algn="ctr"/>
            <a:r>
              <a:rPr lang="ar-AE" sz="2800" b="1" dirty="0">
                <a:latin typeface="Sakkal Majalla" panose="02000000000000000000" pitchFamily="2" charset="-78"/>
                <a:cs typeface="Sakkal Majalla" panose="02000000000000000000" pitchFamily="2" charset="-78"/>
              </a:rPr>
              <a:t>4- حفظ النسل</a:t>
            </a:r>
            <a:endParaRPr lang="ar-AE" sz="2800" dirty="0"/>
          </a:p>
        </p:txBody>
      </p:sp>
      <p:sp>
        <p:nvSpPr>
          <p:cNvPr id="8" name="Rectangle 7"/>
          <p:cNvSpPr/>
          <p:nvPr/>
        </p:nvSpPr>
        <p:spPr>
          <a:xfrm>
            <a:off x="4089854" y="5708258"/>
            <a:ext cx="1882421" cy="523220"/>
          </a:xfrm>
          <a:prstGeom prst="rect">
            <a:avLst/>
          </a:prstGeom>
          <a:solidFill>
            <a:schemeClr val="accent3">
              <a:lumMod val="20000"/>
              <a:lumOff val="80000"/>
            </a:schemeClr>
          </a:solidFill>
        </p:spPr>
        <p:txBody>
          <a:bodyPr wrap="square">
            <a:spAutoFit/>
          </a:bodyPr>
          <a:lstStyle/>
          <a:p>
            <a:pPr algn="ctr"/>
            <a:r>
              <a:rPr lang="ar-AE" sz="2800" b="1" dirty="0">
                <a:latin typeface="Sakkal Majalla" panose="02000000000000000000" pitchFamily="2" charset="-78"/>
                <a:cs typeface="Sakkal Majalla" panose="02000000000000000000" pitchFamily="2" charset="-78"/>
              </a:rPr>
              <a:t>5- حفظ المال </a:t>
            </a:r>
            <a:endParaRPr lang="ar-AE" sz="2800" dirty="0"/>
          </a:p>
        </p:txBody>
      </p:sp>
    </p:spTree>
    <p:extLst>
      <p:ext uri="{BB962C8B-B14F-4D97-AF65-F5344CB8AC3E}">
        <p14:creationId xmlns:p14="http://schemas.microsoft.com/office/powerpoint/2010/main" val="17281103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DFA33-FBA6-4792-A985-649699859758}"/>
              </a:ext>
            </a:extLst>
          </p:cNvPr>
          <p:cNvSpPr txBox="1"/>
          <p:nvPr/>
        </p:nvSpPr>
        <p:spPr>
          <a:xfrm>
            <a:off x="384045" y="955106"/>
            <a:ext cx="8457139" cy="1938992"/>
          </a:xfrm>
          <a:prstGeom prst="rect">
            <a:avLst/>
          </a:prstGeom>
          <a:solidFill>
            <a:srgbClr val="F8F4E8"/>
          </a:solidFill>
        </p:spPr>
        <p:txBody>
          <a:bodyPr wrap="square">
            <a:spAutoFit/>
          </a:bodyPr>
          <a:lstStyle/>
          <a:p>
            <a:pPr algn="r"/>
            <a:r>
              <a:rPr lang="ar-AE" sz="2400" b="1" dirty="0">
                <a:latin typeface="Sakkal Majalla" panose="02000000000000000000" pitchFamily="2" charset="-78"/>
                <a:cs typeface="Sakkal Majalla" panose="02000000000000000000" pitchFamily="2" charset="-78"/>
              </a:rPr>
              <a:t>قال تعالى: </a:t>
            </a:r>
            <a:r>
              <a:rPr lang="ar-AE" sz="2400" b="1" dirty="0">
                <a:solidFill>
                  <a:srgbClr val="0070C0"/>
                </a:solidFill>
                <a:latin typeface="Sakkal Majalla" panose="02000000000000000000" pitchFamily="2" charset="-78"/>
                <a:cs typeface="Sakkal Majalla" panose="02000000000000000000" pitchFamily="2" charset="-78"/>
              </a:rPr>
              <a:t>«قُلْ تَعَالَوْا أَتْلُ مَا حَرَّمَ رَبُّكُمْ عَلَيْكُمْ أَلَّا تُشْرِكُوا بِهِ شَيْئًا وَبِالْوَالِدَيْنِ إِحْسَانًا وَلَا تَقْتُلُوا أَوْلَادَكُمْ مِنْ إِمْلَاقٍ نَحْنُ نَرْزُقُكُمْ وَإِيَّاهُمْ وَلَا تَقْرَبُوا الْفَوَاحِشَ مَا ظَهَرَ مِنْهَا وَمَا بَطَنَ وَلَا تَقْتُلُوا النَّفْسَ الَّتِي حَرَّمَ اللَّهُ إِلَّا بِالْحَقِّ ذَلِكُمْ وَصَّاكُمْ بِهِ لَعَلَّكُمْ تَعْقِلُونَ (151) وَلَا تَقْرَبُوا مَالَ الْيَتِيمِ إِلَّا بِالَّتِي هِيَ أَحْسَنُ حَتَّى يَبْلُغَ أَشُدَّهُ وَأَوْفُوا الْكَيْلَ وَالْمِيزَانَ بِالْقِسْطِ لَا نُكَلِّفُ نَفْسًا إِلَّا وُسْعَهَا وَإِذَا قُلْتُمْ فَاعْدِلُوا وَلَوْ كَانَ ذَا قُرْبَى وَبِعَهْدِ اللَّهِ أَوْفُوا ذَلِكُمْ وَصَّاكُمْ بِهِ لَعَلَّكُمْ تَذَكَّرُونَ».</a:t>
            </a:r>
            <a:endParaRPr lang="en-US" sz="2400" dirty="0">
              <a:solidFill>
                <a:srgbClr val="0070C0"/>
              </a:solidFill>
              <a:latin typeface="Sakkal Majalla" panose="02000000000000000000" pitchFamily="2" charset="-78"/>
              <a:cs typeface="Sakkal Majalla" panose="02000000000000000000" pitchFamily="2" charset="-78"/>
            </a:endParaRPr>
          </a:p>
        </p:txBody>
      </p:sp>
      <p:graphicFrame>
        <p:nvGraphicFramePr>
          <p:cNvPr id="10" name="Table 10">
            <a:extLst>
              <a:ext uri="{FF2B5EF4-FFF2-40B4-BE49-F238E27FC236}">
                <a16:creationId xmlns:a16="http://schemas.microsoft.com/office/drawing/2014/main" id="{961C4F49-9B08-4BCF-9205-EE53C8B65727}"/>
              </a:ext>
            </a:extLst>
          </p:cNvPr>
          <p:cNvGraphicFramePr>
            <a:graphicFrameLocks noGrp="1"/>
          </p:cNvGraphicFramePr>
          <p:nvPr>
            <p:extLst>
              <p:ext uri="{D42A27DB-BD31-4B8C-83A1-F6EECF244321}">
                <p14:modId xmlns:p14="http://schemas.microsoft.com/office/powerpoint/2010/main" val="881938015"/>
              </p:ext>
            </p:extLst>
          </p:nvPr>
        </p:nvGraphicFramePr>
        <p:xfrm>
          <a:off x="384046" y="3011150"/>
          <a:ext cx="8360286" cy="3503000"/>
        </p:xfrm>
        <a:graphic>
          <a:graphicData uri="http://schemas.openxmlformats.org/drawingml/2006/table">
            <a:tbl>
              <a:tblPr firstRow="1" bandRow="1">
                <a:tableStyleId>{00A15C55-8517-42AA-B614-E9B94910E393}</a:tableStyleId>
              </a:tblPr>
              <a:tblGrid>
                <a:gridCol w="6680391">
                  <a:extLst>
                    <a:ext uri="{9D8B030D-6E8A-4147-A177-3AD203B41FA5}">
                      <a16:colId xmlns:a16="http://schemas.microsoft.com/office/drawing/2014/main" val="1583521237"/>
                    </a:ext>
                  </a:extLst>
                </a:gridCol>
                <a:gridCol w="1679895">
                  <a:extLst>
                    <a:ext uri="{9D8B030D-6E8A-4147-A177-3AD203B41FA5}">
                      <a16:colId xmlns:a16="http://schemas.microsoft.com/office/drawing/2014/main" val="2036029151"/>
                    </a:ext>
                  </a:extLst>
                </a:gridCol>
              </a:tblGrid>
              <a:tr h="890966">
                <a:tc>
                  <a:txBody>
                    <a:bodyPr/>
                    <a:lstStyle/>
                    <a:p>
                      <a:pPr algn="ctr"/>
                      <a:endParaRPr lang="ar-AE" sz="1200" b="1" dirty="0">
                        <a:solidFill>
                          <a:schemeClr val="tx1"/>
                        </a:solidFill>
                        <a:latin typeface="Sakkal Majalla" panose="02000000000000000000" pitchFamily="2" charset="-78"/>
                        <a:cs typeface="Sakkal Majalla" panose="02000000000000000000" pitchFamily="2" charset="-78"/>
                      </a:endParaRPr>
                    </a:p>
                    <a:p>
                      <a:pPr algn="ctr"/>
                      <a:r>
                        <a:rPr lang="ar-AE" sz="2800" b="1" dirty="0">
                          <a:solidFill>
                            <a:schemeClr val="tx1"/>
                          </a:solidFill>
                          <a:latin typeface="Sakkal Majalla" panose="02000000000000000000" pitchFamily="2" charset="-78"/>
                          <a:cs typeface="Sakkal Majalla" panose="02000000000000000000" pitchFamily="2" charset="-78"/>
                        </a:rPr>
                        <a:t>الأوامر و النواهي و الإشارات في النص القرآني السابق </a:t>
                      </a:r>
                      <a:endParaRPr lang="en-US" sz="28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chemeClr val="accent4">
                        <a:lumMod val="40000"/>
                        <a:lumOff val="60000"/>
                      </a:schemeClr>
                    </a:solidFill>
                  </a:tcPr>
                </a:tc>
                <a:tc>
                  <a:txBody>
                    <a:bodyPr/>
                    <a:lstStyle/>
                    <a:p>
                      <a:pPr algn="ctr"/>
                      <a:r>
                        <a:rPr lang="ar-AE" sz="2800" b="1" dirty="0">
                          <a:solidFill>
                            <a:schemeClr val="tx1"/>
                          </a:solidFill>
                          <a:latin typeface="Sakkal Majalla" panose="02000000000000000000" pitchFamily="2" charset="-78"/>
                          <a:cs typeface="Sakkal Majalla" panose="02000000000000000000" pitchFamily="2" charset="-78"/>
                        </a:rPr>
                        <a:t>الضروريات الخمس</a:t>
                      </a:r>
                      <a:endParaRPr lang="en-US" sz="28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solidFill>
                      <a:schemeClr val="accent4">
                        <a:lumMod val="40000"/>
                        <a:lumOff val="60000"/>
                      </a:schemeClr>
                    </a:solidFill>
                  </a:tcPr>
                </a:tc>
                <a:extLst>
                  <a:ext uri="{0D108BD9-81ED-4DB2-BD59-A6C34878D82A}">
                    <a16:rowId xmlns:a16="http://schemas.microsoft.com/office/drawing/2014/main" val="323207741"/>
                  </a:ext>
                </a:extLst>
              </a:tr>
              <a:tr h="516196">
                <a:tc>
                  <a:txBody>
                    <a:bodyPr/>
                    <a:lstStyle/>
                    <a:p>
                      <a:pPr algn="ctr"/>
                      <a:endParaRPr lang="en-US" sz="2800" b="1">
                        <a:solidFill>
                          <a:schemeClr val="tx1"/>
                        </a:solidFill>
                        <a:latin typeface="Sakkal Majalla" panose="02000000000000000000" pitchFamily="2" charset="-78"/>
                        <a:cs typeface="Sakkal Majalla" panose="02000000000000000000" pitchFamily="2" charset="-78"/>
                      </a:endParaRPr>
                    </a:p>
                  </a:txBody>
                  <a:tcPr marL="68580" marR="68580" marT="34290" marB="34290"/>
                </a:tc>
                <a:tc>
                  <a:txBody>
                    <a:bodyPr/>
                    <a:lstStyle/>
                    <a:p>
                      <a:pPr algn="ctr"/>
                      <a:r>
                        <a:rPr lang="ar-AE" sz="2800" b="1" dirty="0">
                          <a:solidFill>
                            <a:schemeClr val="tx2">
                              <a:lumMod val="50000"/>
                            </a:schemeClr>
                          </a:solidFill>
                          <a:latin typeface="Sakkal Majalla" panose="02000000000000000000" pitchFamily="2" charset="-78"/>
                          <a:cs typeface="Sakkal Majalla" panose="02000000000000000000" pitchFamily="2" charset="-78"/>
                        </a:rPr>
                        <a:t>حفظ الدين</a:t>
                      </a:r>
                      <a:endParaRPr lang="en-US" sz="2800" b="1" dirty="0">
                        <a:solidFill>
                          <a:schemeClr val="tx2">
                            <a:lumMod val="50000"/>
                          </a:schemeClr>
                        </a:solidFill>
                        <a:latin typeface="Sakkal Majalla" panose="02000000000000000000" pitchFamily="2" charset="-78"/>
                        <a:cs typeface="Sakkal Majalla" panose="02000000000000000000" pitchFamily="2" charset="-78"/>
                      </a:endParaRPr>
                    </a:p>
                  </a:txBody>
                  <a:tcPr marL="68580" marR="68580" marT="34290" marB="34290"/>
                </a:tc>
                <a:extLst>
                  <a:ext uri="{0D108BD9-81ED-4DB2-BD59-A6C34878D82A}">
                    <a16:rowId xmlns:a16="http://schemas.microsoft.com/office/drawing/2014/main" val="3404184646"/>
                  </a:ext>
                </a:extLst>
              </a:tr>
              <a:tr h="516196">
                <a:tc>
                  <a:txBody>
                    <a:bodyPr/>
                    <a:lstStyle/>
                    <a:p>
                      <a:pPr algn="ctr"/>
                      <a:endParaRPr lang="en-US" sz="2800" b="1">
                        <a:solidFill>
                          <a:schemeClr val="tx1"/>
                        </a:solidFill>
                        <a:latin typeface="Sakkal Majalla" panose="02000000000000000000" pitchFamily="2" charset="-78"/>
                        <a:cs typeface="Sakkal Majalla" panose="02000000000000000000" pitchFamily="2" charset="-78"/>
                      </a:endParaRPr>
                    </a:p>
                  </a:txBody>
                  <a:tcPr marL="68580" marR="68580" marT="34290" marB="34290"/>
                </a:tc>
                <a:tc>
                  <a:txBody>
                    <a:bodyPr/>
                    <a:lstStyle/>
                    <a:p>
                      <a:pPr algn="ctr"/>
                      <a:r>
                        <a:rPr lang="ar-AE" sz="2800" b="1" dirty="0">
                          <a:solidFill>
                            <a:schemeClr val="tx2">
                              <a:lumMod val="50000"/>
                            </a:schemeClr>
                          </a:solidFill>
                          <a:latin typeface="Sakkal Majalla" panose="02000000000000000000" pitchFamily="2" charset="-78"/>
                          <a:cs typeface="Sakkal Majalla" panose="02000000000000000000" pitchFamily="2" charset="-78"/>
                        </a:rPr>
                        <a:t>حفظ النفس</a:t>
                      </a:r>
                      <a:endParaRPr lang="en-US" sz="2800" b="1" dirty="0">
                        <a:solidFill>
                          <a:schemeClr val="tx2">
                            <a:lumMod val="50000"/>
                          </a:schemeClr>
                        </a:solidFill>
                        <a:latin typeface="Sakkal Majalla" panose="02000000000000000000" pitchFamily="2" charset="-78"/>
                        <a:cs typeface="Sakkal Majalla" panose="02000000000000000000" pitchFamily="2" charset="-78"/>
                      </a:endParaRPr>
                    </a:p>
                  </a:txBody>
                  <a:tcPr marL="68580" marR="68580" marT="34290" marB="34290"/>
                </a:tc>
                <a:extLst>
                  <a:ext uri="{0D108BD9-81ED-4DB2-BD59-A6C34878D82A}">
                    <a16:rowId xmlns:a16="http://schemas.microsoft.com/office/drawing/2014/main" val="4236168602"/>
                  </a:ext>
                </a:extLst>
              </a:tr>
              <a:tr h="516196">
                <a:tc>
                  <a:txBody>
                    <a:bodyPr/>
                    <a:lstStyle/>
                    <a:p>
                      <a:pPr algn="ctr"/>
                      <a:endParaRPr lang="en-US" sz="2800" b="1">
                        <a:solidFill>
                          <a:schemeClr val="tx1"/>
                        </a:solidFill>
                        <a:latin typeface="Sakkal Majalla" panose="02000000000000000000" pitchFamily="2" charset="-78"/>
                        <a:cs typeface="Sakkal Majalla" panose="02000000000000000000" pitchFamily="2" charset="-78"/>
                      </a:endParaRPr>
                    </a:p>
                  </a:txBody>
                  <a:tcPr marL="68580" marR="68580" marT="34290" marB="34290"/>
                </a:tc>
                <a:tc>
                  <a:txBody>
                    <a:bodyPr/>
                    <a:lstStyle/>
                    <a:p>
                      <a:pPr algn="ctr"/>
                      <a:r>
                        <a:rPr lang="ar-AE" sz="2800" b="1" dirty="0">
                          <a:solidFill>
                            <a:schemeClr val="tx2">
                              <a:lumMod val="50000"/>
                            </a:schemeClr>
                          </a:solidFill>
                          <a:latin typeface="Sakkal Majalla" panose="02000000000000000000" pitchFamily="2" charset="-78"/>
                          <a:cs typeface="Sakkal Majalla" panose="02000000000000000000" pitchFamily="2" charset="-78"/>
                        </a:rPr>
                        <a:t>حفظ العقل</a:t>
                      </a:r>
                      <a:endParaRPr lang="en-US" sz="2800" b="1" dirty="0">
                        <a:solidFill>
                          <a:schemeClr val="tx2">
                            <a:lumMod val="50000"/>
                          </a:schemeClr>
                        </a:solidFill>
                        <a:latin typeface="Sakkal Majalla" panose="02000000000000000000" pitchFamily="2" charset="-78"/>
                        <a:cs typeface="Sakkal Majalla" panose="02000000000000000000" pitchFamily="2" charset="-78"/>
                      </a:endParaRPr>
                    </a:p>
                  </a:txBody>
                  <a:tcPr marL="68580" marR="68580" marT="34290" marB="34290"/>
                </a:tc>
                <a:extLst>
                  <a:ext uri="{0D108BD9-81ED-4DB2-BD59-A6C34878D82A}">
                    <a16:rowId xmlns:a16="http://schemas.microsoft.com/office/drawing/2014/main" val="645742852"/>
                  </a:ext>
                </a:extLst>
              </a:tr>
              <a:tr h="516196">
                <a:tc>
                  <a:txBody>
                    <a:bodyPr/>
                    <a:lstStyle/>
                    <a:p>
                      <a:pPr algn="ctr"/>
                      <a:endParaRPr lang="en-US" sz="2800" b="1">
                        <a:solidFill>
                          <a:schemeClr val="tx1"/>
                        </a:solidFill>
                        <a:latin typeface="Sakkal Majalla" panose="02000000000000000000" pitchFamily="2" charset="-78"/>
                        <a:cs typeface="Sakkal Majalla" panose="02000000000000000000" pitchFamily="2" charset="-78"/>
                      </a:endParaRPr>
                    </a:p>
                  </a:txBody>
                  <a:tcPr marL="68580" marR="68580" marT="34290" marB="34290"/>
                </a:tc>
                <a:tc>
                  <a:txBody>
                    <a:bodyPr/>
                    <a:lstStyle/>
                    <a:p>
                      <a:pPr algn="ctr"/>
                      <a:r>
                        <a:rPr lang="ar-AE" sz="2800" b="1" dirty="0">
                          <a:solidFill>
                            <a:schemeClr val="tx2">
                              <a:lumMod val="50000"/>
                            </a:schemeClr>
                          </a:solidFill>
                          <a:latin typeface="Sakkal Majalla" panose="02000000000000000000" pitchFamily="2" charset="-78"/>
                          <a:cs typeface="Sakkal Majalla" panose="02000000000000000000" pitchFamily="2" charset="-78"/>
                        </a:rPr>
                        <a:t>حفظ النسل</a:t>
                      </a:r>
                      <a:endParaRPr lang="en-US" sz="2800" b="1" dirty="0">
                        <a:solidFill>
                          <a:schemeClr val="tx2">
                            <a:lumMod val="50000"/>
                          </a:schemeClr>
                        </a:solidFill>
                        <a:latin typeface="Sakkal Majalla" panose="02000000000000000000" pitchFamily="2" charset="-78"/>
                        <a:cs typeface="Sakkal Majalla" panose="02000000000000000000" pitchFamily="2" charset="-78"/>
                      </a:endParaRPr>
                    </a:p>
                  </a:txBody>
                  <a:tcPr marL="68580" marR="68580" marT="34290" marB="34290"/>
                </a:tc>
                <a:extLst>
                  <a:ext uri="{0D108BD9-81ED-4DB2-BD59-A6C34878D82A}">
                    <a16:rowId xmlns:a16="http://schemas.microsoft.com/office/drawing/2014/main" val="2995847748"/>
                  </a:ext>
                </a:extLst>
              </a:tr>
              <a:tr h="516196">
                <a:tc>
                  <a:txBody>
                    <a:bodyPr/>
                    <a:lstStyle/>
                    <a:p>
                      <a:pPr algn="ctr"/>
                      <a:endParaRPr lang="en-US" sz="2800" b="1" dirty="0">
                        <a:solidFill>
                          <a:schemeClr val="tx1"/>
                        </a:solidFill>
                        <a:latin typeface="Sakkal Majalla" panose="02000000000000000000" pitchFamily="2" charset="-78"/>
                        <a:cs typeface="Sakkal Majalla" panose="02000000000000000000" pitchFamily="2" charset="-78"/>
                      </a:endParaRPr>
                    </a:p>
                  </a:txBody>
                  <a:tcPr marL="68580" marR="68580" marT="34290" marB="34290"/>
                </a:tc>
                <a:tc>
                  <a:txBody>
                    <a:bodyPr/>
                    <a:lstStyle/>
                    <a:p>
                      <a:pPr algn="ctr"/>
                      <a:r>
                        <a:rPr lang="ar-AE" sz="2800" b="1" dirty="0">
                          <a:solidFill>
                            <a:schemeClr val="tx2">
                              <a:lumMod val="50000"/>
                            </a:schemeClr>
                          </a:solidFill>
                          <a:latin typeface="Sakkal Majalla" panose="02000000000000000000" pitchFamily="2" charset="-78"/>
                          <a:cs typeface="Sakkal Majalla" panose="02000000000000000000" pitchFamily="2" charset="-78"/>
                        </a:rPr>
                        <a:t>حفظ المال</a:t>
                      </a:r>
                      <a:endParaRPr lang="en-US" sz="2800" b="1" dirty="0">
                        <a:solidFill>
                          <a:schemeClr val="tx2">
                            <a:lumMod val="50000"/>
                          </a:schemeClr>
                        </a:solidFill>
                        <a:latin typeface="Sakkal Majalla" panose="02000000000000000000" pitchFamily="2" charset="-78"/>
                        <a:cs typeface="Sakkal Majalla" panose="02000000000000000000" pitchFamily="2" charset="-78"/>
                      </a:endParaRPr>
                    </a:p>
                  </a:txBody>
                  <a:tcPr marL="68580" marR="68580" marT="34290" marB="34290"/>
                </a:tc>
                <a:extLst>
                  <a:ext uri="{0D108BD9-81ED-4DB2-BD59-A6C34878D82A}">
                    <a16:rowId xmlns:a16="http://schemas.microsoft.com/office/drawing/2014/main" val="3614896963"/>
                  </a:ext>
                </a:extLst>
              </a:tr>
            </a:tbl>
          </a:graphicData>
        </a:graphic>
      </p:graphicFrame>
      <p:sp>
        <p:nvSpPr>
          <p:cNvPr id="11" name="TextBox 10">
            <a:extLst>
              <a:ext uri="{FF2B5EF4-FFF2-40B4-BE49-F238E27FC236}">
                <a16:creationId xmlns:a16="http://schemas.microsoft.com/office/drawing/2014/main" id="{396476FC-44C9-4B1D-80E0-41463D63E841}"/>
              </a:ext>
            </a:extLst>
          </p:cNvPr>
          <p:cNvSpPr txBox="1"/>
          <p:nvPr/>
        </p:nvSpPr>
        <p:spPr>
          <a:xfrm>
            <a:off x="3401419" y="3964066"/>
            <a:ext cx="3587033" cy="461665"/>
          </a:xfrm>
          <a:prstGeom prst="rect">
            <a:avLst/>
          </a:prstGeom>
          <a:noFill/>
        </p:spPr>
        <p:txBody>
          <a:bodyPr wrap="square" rtlCol="0">
            <a:spAutoFit/>
          </a:bodyPr>
          <a:lstStyle/>
          <a:p>
            <a:pPr algn="r"/>
            <a:r>
              <a:rPr lang="ar-AE" sz="2400" b="1" dirty="0">
                <a:solidFill>
                  <a:srgbClr val="FF0000"/>
                </a:solidFill>
                <a:latin typeface="Sakkal Majalla" panose="02000000000000000000" pitchFamily="2" charset="-78"/>
                <a:cs typeface="Sakkal Majalla" panose="02000000000000000000" pitchFamily="2" charset="-78"/>
              </a:rPr>
              <a:t>«ألا تشركو به شيئاً» </a:t>
            </a:r>
            <a:endParaRPr lang="en-US" sz="2400" b="1" dirty="0">
              <a:solidFill>
                <a:srgbClr val="FF0000"/>
              </a:solidFill>
              <a:latin typeface="Sakkal Majalla" panose="02000000000000000000" pitchFamily="2" charset="-78"/>
              <a:cs typeface="Sakkal Majalla" panose="02000000000000000000" pitchFamily="2" charset="-78"/>
            </a:endParaRPr>
          </a:p>
        </p:txBody>
      </p:sp>
      <p:sp>
        <p:nvSpPr>
          <p:cNvPr id="13" name="TextBox 12">
            <a:extLst>
              <a:ext uri="{FF2B5EF4-FFF2-40B4-BE49-F238E27FC236}">
                <a16:creationId xmlns:a16="http://schemas.microsoft.com/office/drawing/2014/main" id="{EC57A4EA-FFB0-46A0-B8A9-E6BD67CE6B44}"/>
              </a:ext>
            </a:extLst>
          </p:cNvPr>
          <p:cNvSpPr txBox="1"/>
          <p:nvPr/>
        </p:nvSpPr>
        <p:spPr>
          <a:xfrm>
            <a:off x="221097" y="4462978"/>
            <a:ext cx="6858149" cy="461665"/>
          </a:xfrm>
          <a:prstGeom prst="rect">
            <a:avLst/>
          </a:prstGeom>
          <a:noFill/>
        </p:spPr>
        <p:txBody>
          <a:bodyPr wrap="square" rtlCol="0">
            <a:spAutoFit/>
          </a:bodyPr>
          <a:lstStyle/>
          <a:p>
            <a:pPr algn="r"/>
            <a:r>
              <a:rPr lang="ar-AE" sz="2400" b="1" dirty="0">
                <a:solidFill>
                  <a:srgbClr val="FF0000"/>
                </a:solidFill>
                <a:latin typeface="Sakkal Majalla" panose="02000000000000000000" pitchFamily="2" charset="-78"/>
                <a:cs typeface="Sakkal Majalla" panose="02000000000000000000" pitchFamily="2" charset="-78"/>
              </a:rPr>
              <a:t>«وَلَا تَقْتُلُوا أَوْلَادَكُمْ مِنْ إِمْلَاقٍ» /  «لولا تقتلوا النفس التي حرم الله إلا بالحق».</a:t>
            </a:r>
            <a:endParaRPr lang="en-US" sz="2400" dirty="0">
              <a:solidFill>
                <a:srgbClr val="FF0000"/>
              </a:solidFill>
              <a:latin typeface="Sakkal Majalla" panose="02000000000000000000" pitchFamily="2" charset="-78"/>
              <a:cs typeface="Sakkal Majalla" panose="02000000000000000000" pitchFamily="2" charset="-78"/>
            </a:endParaRPr>
          </a:p>
        </p:txBody>
      </p:sp>
      <p:sp>
        <p:nvSpPr>
          <p:cNvPr id="15" name="TextBox 14">
            <a:extLst>
              <a:ext uri="{FF2B5EF4-FFF2-40B4-BE49-F238E27FC236}">
                <a16:creationId xmlns:a16="http://schemas.microsoft.com/office/drawing/2014/main" id="{8F52BD1D-3689-4F57-AF5B-60204A72C12D}"/>
              </a:ext>
            </a:extLst>
          </p:cNvPr>
          <p:cNvSpPr txBox="1"/>
          <p:nvPr/>
        </p:nvSpPr>
        <p:spPr>
          <a:xfrm>
            <a:off x="384045" y="5042301"/>
            <a:ext cx="6620926" cy="400110"/>
          </a:xfrm>
          <a:prstGeom prst="rect">
            <a:avLst/>
          </a:prstGeom>
          <a:noFill/>
        </p:spPr>
        <p:txBody>
          <a:bodyPr wrap="square" rtlCol="0">
            <a:spAutoFit/>
          </a:bodyPr>
          <a:lstStyle/>
          <a:p>
            <a:pPr algn="r"/>
            <a:r>
              <a:rPr lang="ar-AE" sz="2000" b="1" dirty="0">
                <a:solidFill>
                  <a:srgbClr val="FF0000"/>
                </a:solidFill>
                <a:latin typeface="Sakkal Majalla" panose="02000000000000000000" pitchFamily="2" charset="-78"/>
                <a:cs typeface="Sakkal Majalla" panose="02000000000000000000" pitchFamily="2" charset="-78"/>
              </a:rPr>
              <a:t>«ذَلِكُمْ وَصَّاكُمْ بِهِ لَعَلَّكُمْ تَذَكَّرُون لأن العاقل يحافظ على تلك الضروريات ولا يتعدى عليها»</a:t>
            </a:r>
            <a:endParaRPr lang="en-US" sz="2000" dirty="0">
              <a:solidFill>
                <a:srgbClr val="FF0000"/>
              </a:solidFill>
              <a:latin typeface="Sakkal Majalla" panose="02000000000000000000" pitchFamily="2" charset="-78"/>
              <a:cs typeface="Sakkal Majalla" panose="02000000000000000000" pitchFamily="2" charset="-78"/>
            </a:endParaRPr>
          </a:p>
        </p:txBody>
      </p:sp>
      <p:sp>
        <p:nvSpPr>
          <p:cNvPr id="17" name="TextBox 16">
            <a:extLst>
              <a:ext uri="{FF2B5EF4-FFF2-40B4-BE49-F238E27FC236}">
                <a16:creationId xmlns:a16="http://schemas.microsoft.com/office/drawing/2014/main" id="{9DA5EB1D-C155-4371-8DF6-9792B0A163FB}"/>
              </a:ext>
            </a:extLst>
          </p:cNvPr>
          <p:cNvSpPr txBox="1"/>
          <p:nvPr/>
        </p:nvSpPr>
        <p:spPr>
          <a:xfrm>
            <a:off x="384045" y="5516325"/>
            <a:ext cx="6620925" cy="461665"/>
          </a:xfrm>
          <a:prstGeom prst="rect">
            <a:avLst/>
          </a:prstGeom>
          <a:noFill/>
        </p:spPr>
        <p:txBody>
          <a:bodyPr wrap="square">
            <a:spAutoFit/>
          </a:bodyPr>
          <a:lstStyle/>
          <a:p>
            <a:pPr algn="r"/>
            <a:r>
              <a:rPr lang="ar-AE" sz="2400" b="1" dirty="0">
                <a:solidFill>
                  <a:srgbClr val="FF0000"/>
                </a:solidFill>
                <a:latin typeface="Sakkal Majalla" panose="02000000000000000000" pitchFamily="2" charset="-78"/>
                <a:cs typeface="Sakkal Majalla" panose="02000000000000000000" pitchFamily="2" charset="-78"/>
              </a:rPr>
              <a:t>«وَلَا تَقْتُلُوا أَوْلَادَكُمْ مِنْ إِمْلَاقٍ نَحْنُ نَرْزُقُكُمْ وَإِيَّاهُمْ» و «وَلَا تَقْرَبُوا الْفَوَاحِش»</a:t>
            </a:r>
            <a:endParaRPr lang="en-US" sz="2400" dirty="0">
              <a:solidFill>
                <a:srgbClr val="FF0000"/>
              </a:solidFill>
              <a:latin typeface="Sakkal Majalla" panose="02000000000000000000" pitchFamily="2" charset="-78"/>
              <a:cs typeface="Sakkal Majalla" panose="02000000000000000000" pitchFamily="2" charset="-78"/>
            </a:endParaRPr>
          </a:p>
        </p:txBody>
      </p:sp>
      <p:sp>
        <p:nvSpPr>
          <p:cNvPr id="19" name="TextBox 18">
            <a:extLst>
              <a:ext uri="{FF2B5EF4-FFF2-40B4-BE49-F238E27FC236}">
                <a16:creationId xmlns:a16="http://schemas.microsoft.com/office/drawing/2014/main" id="{66584D14-9AB0-4FF8-B81B-19D56FB394B1}"/>
              </a:ext>
            </a:extLst>
          </p:cNvPr>
          <p:cNvSpPr txBox="1"/>
          <p:nvPr/>
        </p:nvSpPr>
        <p:spPr>
          <a:xfrm>
            <a:off x="311892" y="6059151"/>
            <a:ext cx="6676560" cy="400110"/>
          </a:xfrm>
          <a:prstGeom prst="rect">
            <a:avLst/>
          </a:prstGeom>
          <a:noFill/>
        </p:spPr>
        <p:txBody>
          <a:bodyPr wrap="square">
            <a:spAutoFit/>
          </a:bodyPr>
          <a:lstStyle/>
          <a:p>
            <a:pPr algn="r"/>
            <a:r>
              <a:rPr lang="ar-AE" sz="2000" b="1" dirty="0">
                <a:solidFill>
                  <a:srgbClr val="FF0000"/>
                </a:solidFill>
                <a:latin typeface="Sakkal Majalla" panose="02000000000000000000" pitchFamily="2" charset="-78"/>
                <a:cs typeface="Sakkal Majalla" panose="02000000000000000000" pitchFamily="2" charset="-78"/>
              </a:rPr>
              <a:t> «وَأَوْفُوا الْكَيْلَ وَالْمِيزَانَ بِالْقِسْطِ \ ولا تقربوا مال اليتيم إلا بالتي هي أحسن حتى يبلغ أشده» </a:t>
            </a:r>
            <a:endParaRPr lang="en-US" sz="2000" dirty="0">
              <a:solidFill>
                <a:srgbClr val="FF0000"/>
              </a:solidFill>
              <a:latin typeface="Sakkal Majalla" panose="02000000000000000000" pitchFamily="2" charset="-78"/>
              <a:cs typeface="Sakkal Majalla" panose="02000000000000000000" pitchFamily="2" charset="-78"/>
            </a:endParaRPr>
          </a:p>
        </p:txBody>
      </p:sp>
      <p:sp>
        <p:nvSpPr>
          <p:cNvPr id="22" name="TextBox 21">
            <a:extLst>
              <a:ext uri="{FF2B5EF4-FFF2-40B4-BE49-F238E27FC236}">
                <a16:creationId xmlns:a16="http://schemas.microsoft.com/office/drawing/2014/main" id="{6F2BA6F7-1568-4D44-B3E1-B519B02A5F97}"/>
              </a:ext>
            </a:extLst>
          </p:cNvPr>
          <p:cNvSpPr txBox="1"/>
          <p:nvPr/>
        </p:nvSpPr>
        <p:spPr>
          <a:xfrm>
            <a:off x="575196" y="314835"/>
            <a:ext cx="8074839" cy="523220"/>
          </a:xfrm>
          <a:prstGeom prst="rect">
            <a:avLst/>
          </a:prstGeom>
          <a:solidFill>
            <a:schemeClr val="accent4">
              <a:lumMod val="20000"/>
              <a:lumOff val="80000"/>
            </a:schemeClr>
          </a:solidFill>
        </p:spPr>
        <p:txBody>
          <a:bodyPr wrap="square" rtlCol="0">
            <a:spAutoFit/>
          </a:bodyPr>
          <a:lstStyle/>
          <a:p>
            <a:pPr algn="r"/>
            <a:r>
              <a:rPr lang="ar-AE" sz="2800" b="1" dirty="0">
                <a:latin typeface="Sakkal Majalla" panose="02000000000000000000" pitchFamily="2" charset="-78"/>
                <a:cs typeface="Sakkal Majalla" panose="02000000000000000000" pitchFamily="2" charset="-78"/>
              </a:rPr>
              <a:t>أستخرج و أستنبط من الآيتين الكريمتين ما يتعلق بحفظ الضروريات الخمس:</a:t>
            </a:r>
            <a:endParaRPr lang="en-US" sz="28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059987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B7"/>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238283F-3290-4C35-BDDB-54A5304C6968}"/>
              </a:ext>
            </a:extLst>
          </p:cNvPr>
          <p:cNvSpPr txBox="1"/>
          <p:nvPr/>
        </p:nvSpPr>
        <p:spPr>
          <a:xfrm>
            <a:off x="4298883" y="2121666"/>
            <a:ext cx="4521863" cy="523220"/>
          </a:xfrm>
          <a:prstGeom prst="rect">
            <a:avLst/>
          </a:prstGeom>
          <a:noFill/>
        </p:spPr>
        <p:txBody>
          <a:bodyPr wrap="square" rtlCol="0">
            <a:spAutoFit/>
          </a:bodyPr>
          <a:lstStyle/>
          <a:p>
            <a:pPr algn="r"/>
            <a:r>
              <a:rPr lang="ar-AE" sz="2800" b="1" dirty="0">
                <a:latin typeface="Sakkal Majalla" panose="02000000000000000000" pitchFamily="2" charset="-78"/>
                <a:cs typeface="Sakkal Majalla" panose="02000000000000000000" pitchFamily="2" charset="-78"/>
              </a:rPr>
              <a:t>أكتشف من قول الشاطبي :</a:t>
            </a:r>
            <a:endParaRPr lang="en-US" sz="2800" b="1" dirty="0">
              <a:latin typeface="Sakkal Majalla" panose="02000000000000000000" pitchFamily="2" charset="-78"/>
              <a:cs typeface="Sakkal Majalla" panose="02000000000000000000" pitchFamily="2" charset="-78"/>
            </a:endParaRPr>
          </a:p>
        </p:txBody>
      </p:sp>
      <p:sp>
        <p:nvSpPr>
          <p:cNvPr id="11" name="TextBox 10">
            <a:extLst>
              <a:ext uri="{FF2B5EF4-FFF2-40B4-BE49-F238E27FC236}">
                <a16:creationId xmlns:a16="http://schemas.microsoft.com/office/drawing/2014/main" id="{3AFF218F-1218-4111-B43B-B965BAD8932C}"/>
              </a:ext>
            </a:extLst>
          </p:cNvPr>
          <p:cNvSpPr txBox="1"/>
          <p:nvPr/>
        </p:nvSpPr>
        <p:spPr>
          <a:xfrm>
            <a:off x="3739896" y="2493850"/>
            <a:ext cx="5052080" cy="523220"/>
          </a:xfrm>
          <a:prstGeom prst="rect">
            <a:avLst/>
          </a:prstGeom>
          <a:noFill/>
        </p:spPr>
        <p:txBody>
          <a:bodyPr wrap="square" rtlCol="0">
            <a:spAutoFit/>
          </a:bodyPr>
          <a:lstStyle/>
          <a:p>
            <a:pPr algn="r"/>
            <a:r>
              <a:rPr lang="ar-AE" sz="2800" b="1" dirty="0">
                <a:latin typeface="Sakkal Majalla" panose="02000000000000000000" pitchFamily="2" charset="-78"/>
                <a:cs typeface="Sakkal Majalla" panose="02000000000000000000" pitchFamily="2" charset="-78"/>
              </a:rPr>
              <a:t>حفظ الشريعة الإسلامية للضروريات الخمس :</a:t>
            </a:r>
            <a:endParaRPr lang="en-US" sz="2800" b="1" dirty="0">
              <a:latin typeface="Sakkal Majalla" panose="02000000000000000000" pitchFamily="2" charset="-78"/>
              <a:cs typeface="Sakkal Majalla" panose="02000000000000000000" pitchFamily="2" charset="-78"/>
            </a:endParaRPr>
          </a:p>
        </p:txBody>
      </p:sp>
      <p:sp>
        <p:nvSpPr>
          <p:cNvPr id="13" name="TextBox 12">
            <a:extLst>
              <a:ext uri="{FF2B5EF4-FFF2-40B4-BE49-F238E27FC236}">
                <a16:creationId xmlns:a16="http://schemas.microsoft.com/office/drawing/2014/main" id="{A6D0BF58-143E-46BF-AAD0-FD0E1FDB985D}"/>
              </a:ext>
            </a:extLst>
          </p:cNvPr>
          <p:cNvSpPr txBox="1"/>
          <p:nvPr/>
        </p:nvSpPr>
        <p:spPr>
          <a:xfrm>
            <a:off x="3355849" y="2852102"/>
            <a:ext cx="5436128" cy="523220"/>
          </a:xfrm>
          <a:prstGeom prst="rect">
            <a:avLst/>
          </a:prstGeom>
          <a:noFill/>
        </p:spPr>
        <p:txBody>
          <a:bodyPr wrap="square" rtlCol="0">
            <a:spAutoFit/>
          </a:bodyPr>
          <a:lstStyle/>
          <a:p>
            <a:pPr algn="r"/>
            <a:r>
              <a:rPr lang="ar-AE" sz="2800" b="1" dirty="0">
                <a:latin typeface="Sakkal Majalla" panose="02000000000000000000" pitchFamily="2" charset="-78"/>
                <a:cs typeface="Sakkal Majalla" panose="02000000000000000000" pitchFamily="2" charset="-78"/>
              </a:rPr>
              <a:t>جاءت الشريعة بحفظ كل مقصد من جانبين هما :</a:t>
            </a:r>
            <a:endParaRPr lang="en-US" sz="2800" b="1" dirty="0">
              <a:latin typeface="Sakkal Majalla" panose="02000000000000000000" pitchFamily="2" charset="-78"/>
              <a:cs typeface="Sakkal Majalla" panose="02000000000000000000" pitchFamily="2" charset="-78"/>
            </a:endParaRPr>
          </a:p>
        </p:txBody>
      </p:sp>
      <p:sp>
        <p:nvSpPr>
          <p:cNvPr id="15" name="TextBox 14">
            <a:extLst>
              <a:ext uri="{FF2B5EF4-FFF2-40B4-BE49-F238E27FC236}">
                <a16:creationId xmlns:a16="http://schemas.microsoft.com/office/drawing/2014/main" id="{1296F00E-554E-45C4-8734-BCE710EA2C01}"/>
              </a:ext>
            </a:extLst>
          </p:cNvPr>
          <p:cNvSpPr txBox="1"/>
          <p:nvPr/>
        </p:nvSpPr>
        <p:spPr>
          <a:xfrm>
            <a:off x="7013818" y="3243095"/>
            <a:ext cx="1775581" cy="523220"/>
          </a:xfrm>
          <a:prstGeom prst="rect">
            <a:avLst/>
          </a:prstGeom>
          <a:noFill/>
        </p:spPr>
        <p:txBody>
          <a:bodyPr wrap="square" rtlCol="0">
            <a:spAutoFit/>
          </a:bodyPr>
          <a:lstStyle/>
          <a:p>
            <a:pPr algn="r"/>
            <a:r>
              <a:rPr lang="ar-AE" sz="2800" b="1" dirty="0">
                <a:latin typeface="Sakkal Majalla" panose="02000000000000000000" pitchFamily="2" charset="-78"/>
                <a:cs typeface="Sakkal Majalla" panose="02000000000000000000" pitchFamily="2" charset="-78"/>
              </a:rPr>
              <a:t>جانب الوجود :</a:t>
            </a:r>
            <a:endParaRPr lang="en-US" sz="2800" b="1" dirty="0">
              <a:latin typeface="Sakkal Majalla" panose="02000000000000000000" pitchFamily="2" charset="-78"/>
              <a:cs typeface="Sakkal Majalla" panose="02000000000000000000" pitchFamily="2" charset="-78"/>
            </a:endParaRPr>
          </a:p>
        </p:txBody>
      </p:sp>
      <p:sp>
        <p:nvSpPr>
          <p:cNvPr id="17" name="TextBox 16">
            <a:extLst>
              <a:ext uri="{FF2B5EF4-FFF2-40B4-BE49-F238E27FC236}">
                <a16:creationId xmlns:a16="http://schemas.microsoft.com/office/drawing/2014/main" id="{7B0F0B8F-3DBD-4F97-AEE1-477EF75C2484}"/>
              </a:ext>
            </a:extLst>
          </p:cNvPr>
          <p:cNvSpPr txBox="1"/>
          <p:nvPr/>
        </p:nvSpPr>
        <p:spPr>
          <a:xfrm>
            <a:off x="7032689" y="3692563"/>
            <a:ext cx="1737838" cy="523220"/>
          </a:xfrm>
          <a:prstGeom prst="rect">
            <a:avLst/>
          </a:prstGeom>
          <a:noFill/>
        </p:spPr>
        <p:txBody>
          <a:bodyPr wrap="square" rtlCol="0">
            <a:spAutoFit/>
          </a:bodyPr>
          <a:lstStyle/>
          <a:p>
            <a:pPr algn="r"/>
            <a:r>
              <a:rPr lang="ar-AE" sz="2800" b="1" dirty="0">
                <a:latin typeface="Sakkal Majalla" panose="02000000000000000000" pitchFamily="2" charset="-78"/>
                <a:cs typeface="Sakkal Majalla" panose="02000000000000000000" pitchFamily="2" charset="-78"/>
              </a:rPr>
              <a:t>جانب الحماية:</a:t>
            </a:r>
            <a:endParaRPr lang="en-US" sz="2800" b="1" dirty="0">
              <a:latin typeface="Sakkal Majalla" panose="02000000000000000000" pitchFamily="2" charset="-78"/>
              <a:cs typeface="Sakkal Majalla" panose="02000000000000000000" pitchFamily="2" charset="-78"/>
            </a:endParaRPr>
          </a:p>
        </p:txBody>
      </p:sp>
      <p:sp>
        <p:nvSpPr>
          <p:cNvPr id="23" name="TextBox 22">
            <a:extLst>
              <a:ext uri="{FF2B5EF4-FFF2-40B4-BE49-F238E27FC236}">
                <a16:creationId xmlns:a16="http://schemas.microsoft.com/office/drawing/2014/main" id="{23E4693C-5F3A-4199-9F8C-4A96FACEBB99}"/>
              </a:ext>
            </a:extLst>
          </p:cNvPr>
          <p:cNvSpPr txBox="1"/>
          <p:nvPr/>
        </p:nvSpPr>
        <p:spPr>
          <a:xfrm>
            <a:off x="4821864" y="3273357"/>
            <a:ext cx="2272292" cy="523220"/>
          </a:xfrm>
          <a:prstGeom prst="rect">
            <a:avLst/>
          </a:prstGeom>
          <a:noFill/>
        </p:spPr>
        <p:txBody>
          <a:bodyPr wrap="square" rtlCol="0">
            <a:spAutoFit/>
          </a:bodyPr>
          <a:lstStyle/>
          <a:p>
            <a:pPr algn="r"/>
            <a:r>
              <a:rPr lang="ar-AE" sz="2800" b="1" dirty="0">
                <a:solidFill>
                  <a:srgbClr val="FF0000"/>
                </a:solidFill>
                <a:latin typeface="Sakkal Majalla" panose="02000000000000000000" pitchFamily="2" charset="-78"/>
                <a:cs typeface="Sakkal Majalla" panose="02000000000000000000" pitchFamily="2" charset="-78"/>
              </a:rPr>
              <a:t>قيامها وقيام أركانها </a:t>
            </a:r>
            <a:endParaRPr lang="en-US" sz="2800" b="1" dirty="0">
              <a:solidFill>
                <a:srgbClr val="FF0000"/>
              </a:solidFill>
              <a:latin typeface="Sakkal Majalla" panose="02000000000000000000" pitchFamily="2" charset="-78"/>
              <a:cs typeface="Sakkal Majalla" panose="02000000000000000000" pitchFamily="2" charset="-78"/>
            </a:endParaRPr>
          </a:p>
        </p:txBody>
      </p:sp>
      <p:sp>
        <p:nvSpPr>
          <p:cNvPr id="25" name="TextBox 24">
            <a:extLst>
              <a:ext uri="{FF2B5EF4-FFF2-40B4-BE49-F238E27FC236}">
                <a16:creationId xmlns:a16="http://schemas.microsoft.com/office/drawing/2014/main" id="{008FF46F-CE88-41CB-BA18-25D41753422C}"/>
              </a:ext>
            </a:extLst>
          </p:cNvPr>
          <p:cNvSpPr txBox="1"/>
          <p:nvPr/>
        </p:nvSpPr>
        <p:spPr>
          <a:xfrm>
            <a:off x="5107002" y="3673800"/>
            <a:ext cx="1975906" cy="523220"/>
          </a:xfrm>
          <a:prstGeom prst="rect">
            <a:avLst/>
          </a:prstGeom>
          <a:noFill/>
        </p:spPr>
        <p:txBody>
          <a:bodyPr wrap="square" rtlCol="0">
            <a:spAutoFit/>
          </a:bodyPr>
          <a:lstStyle/>
          <a:p>
            <a:pPr algn="r"/>
            <a:r>
              <a:rPr lang="ar-AE" sz="2800" b="1" dirty="0">
                <a:solidFill>
                  <a:srgbClr val="FF0000"/>
                </a:solidFill>
                <a:latin typeface="Sakkal Majalla" panose="02000000000000000000" pitchFamily="2" charset="-78"/>
                <a:cs typeface="Sakkal Majalla" panose="02000000000000000000" pitchFamily="2" charset="-78"/>
              </a:rPr>
              <a:t>منع الضرر عنها</a:t>
            </a:r>
            <a:endParaRPr lang="en-US" sz="2800" b="1" dirty="0">
              <a:solidFill>
                <a:srgbClr val="FF0000"/>
              </a:solidFill>
              <a:latin typeface="Sakkal Majalla" panose="02000000000000000000" pitchFamily="2" charset="-78"/>
              <a:cs typeface="Sakkal Majalla" panose="02000000000000000000" pitchFamily="2" charset="-78"/>
            </a:endParaRPr>
          </a:p>
        </p:txBody>
      </p:sp>
      <p:sp>
        <p:nvSpPr>
          <p:cNvPr id="37" name="TextBox 36">
            <a:extLst>
              <a:ext uri="{FF2B5EF4-FFF2-40B4-BE49-F238E27FC236}">
                <a16:creationId xmlns:a16="http://schemas.microsoft.com/office/drawing/2014/main" id="{C59FDDB4-354E-497F-B032-3B77760B7E3C}"/>
              </a:ext>
            </a:extLst>
          </p:cNvPr>
          <p:cNvSpPr txBox="1"/>
          <p:nvPr/>
        </p:nvSpPr>
        <p:spPr>
          <a:xfrm>
            <a:off x="3099827" y="1042658"/>
            <a:ext cx="3444074" cy="461665"/>
          </a:xfrm>
          <a:prstGeom prst="rect">
            <a:avLst/>
          </a:prstGeom>
          <a:noFill/>
          <a:ln w="57150">
            <a:solidFill>
              <a:srgbClr val="FF0000"/>
            </a:solidFill>
          </a:ln>
        </p:spPr>
        <p:txBody>
          <a:bodyPr wrap="square" rtlCol="0">
            <a:spAutoFit/>
          </a:bodyPr>
          <a:lstStyle/>
          <a:p>
            <a:pPr algn="ctr"/>
            <a:r>
              <a:rPr lang="ar-AE" sz="2400" b="1" dirty="0">
                <a:latin typeface="Sakkal Majalla" panose="02000000000000000000" pitchFamily="2" charset="-78"/>
                <a:cs typeface="Sakkal Majalla" panose="02000000000000000000" pitchFamily="2" charset="-78"/>
              </a:rPr>
              <a:t>الشريعة وضعت لحفظ هذه الخمس</a:t>
            </a:r>
            <a:endParaRPr lang="en-US" sz="2400" b="1" dirty="0">
              <a:latin typeface="Sakkal Majalla" panose="02000000000000000000" pitchFamily="2" charset="-78"/>
              <a:cs typeface="Sakkal Majalla" panose="02000000000000000000" pitchFamily="2" charset="-78"/>
            </a:endParaRPr>
          </a:p>
        </p:txBody>
      </p:sp>
      <p:sp>
        <p:nvSpPr>
          <p:cNvPr id="42" name="TextBox 41">
            <a:extLst>
              <a:ext uri="{FF2B5EF4-FFF2-40B4-BE49-F238E27FC236}">
                <a16:creationId xmlns:a16="http://schemas.microsoft.com/office/drawing/2014/main" id="{142E6CC2-D31D-4132-8095-CD3BCDECC218}"/>
              </a:ext>
            </a:extLst>
          </p:cNvPr>
          <p:cNvSpPr txBox="1"/>
          <p:nvPr/>
        </p:nvSpPr>
        <p:spPr>
          <a:xfrm>
            <a:off x="3181148" y="347652"/>
            <a:ext cx="3281432" cy="584775"/>
          </a:xfrm>
          <a:prstGeom prst="rect">
            <a:avLst/>
          </a:prstGeom>
          <a:solidFill>
            <a:srgbClr val="FFF1D9"/>
          </a:solidFill>
        </p:spPr>
        <p:txBody>
          <a:bodyPr wrap="square" rtlCol="0">
            <a:spAutoFit/>
          </a:bodyPr>
          <a:lstStyle/>
          <a:p>
            <a:pPr algn="r"/>
            <a:r>
              <a:rPr lang="ar-AE" sz="3200" b="1" dirty="0">
                <a:latin typeface="Sakkal Majalla" panose="02000000000000000000" pitchFamily="2" charset="-78"/>
                <a:cs typeface="Sakkal Majalla" panose="02000000000000000000" pitchFamily="2" charset="-78"/>
              </a:rPr>
              <a:t>حفظ الضروريات الخمس:</a:t>
            </a:r>
            <a:endParaRPr lang="en-US" sz="3200" b="1" dirty="0">
              <a:latin typeface="Sakkal Majalla" panose="02000000000000000000" pitchFamily="2" charset="-78"/>
              <a:cs typeface="Sakkal Majalla" panose="02000000000000000000" pitchFamily="2" charset="-78"/>
            </a:endParaRPr>
          </a:p>
        </p:txBody>
      </p:sp>
      <p:pic>
        <p:nvPicPr>
          <p:cNvPr id="2" name="Picture 1"/>
          <p:cNvPicPr>
            <a:picLocks noChangeAspect="1"/>
          </p:cNvPicPr>
          <p:nvPr/>
        </p:nvPicPr>
        <p:blipFill rotWithShape="1">
          <a:blip r:embed="rId2"/>
          <a:srcRect l="34003" t="60932" r="30203" b="2273"/>
          <a:stretch/>
        </p:blipFill>
        <p:spPr>
          <a:xfrm>
            <a:off x="667512" y="3935410"/>
            <a:ext cx="2999232" cy="2312259"/>
          </a:xfrm>
          <a:prstGeom prst="rect">
            <a:avLst/>
          </a:prstGeom>
        </p:spPr>
      </p:pic>
    </p:spTree>
    <p:extLst>
      <p:ext uri="{BB962C8B-B14F-4D97-AF65-F5344CB8AC3E}">
        <p14:creationId xmlns:p14="http://schemas.microsoft.com/office/powerpoint/2010/main" val="666373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FFFF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B162A-D791-4D78-ABF3-17CD72011F40}"/>
              </a:ext>
            </a:extLst>
          </p:cNvPr>
          <p:cNvSpPr txBox="1"/>
          <p:nvPr/>
        </p:nvSpPr>
        <p:spPr>
          <a:xfrm>
            <a:off x="274320" y="1027222"/>
            <a:ext cx="8626271" cy="1569660"/>
          </a:xfrm>
          <a:prstGeom prst="rect">
            <a:avLst/>
          </a:prstGeom>
          <a:solidFill>
            <a:srgbClr val="FFF5E5"/>
          </a:solidFill>
        </p:spPr>
        <p:txBody>
          <a:bodyPr wrap="square" rtlCol="0">
            <a:spAutoFit/>
          </a:bodyPr>
          <a:lstStyle/>
          <a:p>
            <a:pPr algn="r"/>
            <a:r>
              <a:rPr lang="ar-AE" sz="2400" b="1" dirty="0">
                <a:latin typeface="Sakkal Majalla" panose="02000000000000000000" pitchFamily="2" charset="-78"/>
                <a:cs typeface="Sakkal Majalla" panose="02000000000000000000" pitchFamily="2" charset="-78"/>
              </a:rPr>
              <a:t>حفظ الدين في مقدمة كل المصالح و المقاصد ، وضياعه ، يؤدي إلى ضياع المقاصد الأخرى ، فالدين فطرة إنسانية، وجميع الشرائع متفقة على وجوب المحافظة عليه فالدين جامع العقائد و العبادات و الأحكام و القوانين التي شرعها الله تعالى لتنظيم علاقة الناس بربهم، و علاقتهم بعضهم ببعض ولابد من حفظه من جانبين : جانب الوجود و جانب الحماية .</a:t>
            </a:r>
            <a:endParaRPr lang="en-US" sz="24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a16="http://schemas.microsoft.com/office/drawing/2014/main" id="{E1C7F5CE-6654-47B4-AE72-DD9A90B53322}"/>
              </a:ext>
            </a:extLst>
          </p:cNvPr>
          <p:cNvSpPr txBox="1"/>
          <p:nvPr/>
        </p:nvSpPr>
        <p:spPr>
          <a:xfrm>
            <a:off x="3048977" y="336800"/>
            <a:ext cx="3633647" cy="646331"/>
          </a:xfrm>
          <a:prstGeom prst="rect">
            <a:avLst/>
          </a:prstGeom>
          <a:solidFill>
            <a:srgbClr val="FFF1D9"/>
          </a:solidFill>
        </p:spPr>
        <p:txBody>
          <a:bodyPr wrap="square" rtlCol="0">
            <a:spAutoFit/>
          </a:bodyPr>
          <a:lstStyle/>
          <a:p>
            <a:pPr algn="r"/>
            <a:r>
              <a:rPr lang="ar-AE" sz="3600" b="1" dirty="0">
                <a:latin typeface="Sakkal Majalla" panose="02000000000000000000" pitchFamily="2" charset="-78"/>
                <a:cs typeface="Sakkal Majalla" panose="02000000000000000000" pitchFamily="2" charset="-78"/>
              </a:rPr>
              <a:t>أولا: مقصد حفظ الدين:</a:t>
            </a:r>
            <a:endParaRPr lang="en-US" sz="3600" b="1" dirty="0">
              <a:latin typeface="Sakkal Majalla" panose="02000000000000000000" pitchFamily="2" charset="-78"/>
              <a:cs typeface="Sakkal Majalla" panose="02000000000000000000" pitchFamily="2" charset="-78"/>
            </a:endParaRPr>
          </a:p>
        </p:txBody>
      </p:sp>
      <p:sp>
        <p:nvSpPr>
          <p:cNvPr id="11" name="TextBox 10">
            <a:extLst>
              <a:ext uri="{FF2B5EF4-FFF2-40B4-BE49-F238E27FC236}">
                <a16:creationId xmlns:a16="http://schemas.microsoft.com/office/drawing/2014/main" id="{FEE01A59-479D-4A10-ABE3-7F1764AB9A9B}"/>
              </a:ext>
            </a:extLst>
          </p:cNvPr>
          <p:cNvSpPr txBox="1"/>
          <p:nvPr/>
        </p:nvSpPr>
        <p:spPr>
          <a:xfrm>
            <a:off x="5422392" y="4166541"/>
            <a:ext cx="3321012" cy="2246769"/>
          </a:xfrm>
          <a:prstGeom prst="rect">
            <a:avLst/>
          </a:prstGeom>
          <a:solidFill>
            <a:srgbClr val="F8F4E8"/>
          </a:solidFill>
        </p:spPr>
        <p:txBody>
          <a:bodyPr wrap="square" rtlCol="0">
            <a:spAutoFit/>
          </a:bodyPr>
          <a:lstStyle/>
          <a:p>
            <a:pPr algn="r"/>
            <a:r>
              <a:rPr lang="ar-AE" sz="2800" b="1" dirty="0">
                <a:latin typeface="Sakkal Majalla" panose="02000000000000000000" pitchFamily="2" charset="-78"/>
                <a:cs typeface="Sakkal Majalla" panose="02000000000000000000" pitchFamily="2" charset="-78"/>
              </a:rPr>
              <a:t>ويكون ذلك بطرق عديدة منها : </a:t>
            </a:r>
            <a:br>
              <a:rPr lang="ar-AE" sz="2800" b="1" dirty="0">
                <a:latin typeface="Sakkal Majalla" panose="02000000000000000000" pitchFamily="2" charset="-78"/>
                <a:cs typeface="Sakkal Majalla" panose="02000000000000000000" pitchFamily="2" charset="-78"/>
              </a:rPr>
            </a:br>
            <a:r>
              <a:rPr lang="ar-AE" sz="2800" b="1" dirty="0">
                <a:latin typeface="Sakkal Majalla" panose="02000000000000000000" pitchFamily="2" charset="-78"/>
                <a:cs typeface="Sakkal Majalla" panose="02000000000000000000" pitchFamily="2" charset="-78"/>
              </a:rPr>
              <a:t>1- إقامة أركان الإيمان.</a:t>
            </a:r>
            <a:br>
              <a:rPr lang="ar-AE" sz="2800" b="1" dirty="0">
                <a:latin typeface="Sakkal Majalla" panose="02000000000000000000" pitchFamily="2" charset="-78"/>
                <a:cs typeface="Sakkal Majalla" panose="02000000000000000000" pitchFamily="2" charset="-78"/>
              </a:rPr>
            </a:br>
            <a:r>
              <a:rPr lang="ar-AE" sz="2800" b="1" dirty="0">
                <a:latin typeface="Sakkal Majalla" panose="02000000000000000000" pitchFamily="2" charset="-78"/>
                <a:cs typeface="Sakkal Majalla" panose="02000000000000000000" pitchFamily="2" charset="-78"/>
              </a:rPr>
              <a:t>2- تعلم العلوم الشرعية. </a:t>
            </a:r>
          </a:p>
          <a:p>
            <a:pPr algn="r"/>
            <a:r>
              <a:rPr lang="ar-AE" sz="2800" b="1" dirty="0">
                <a:latin typeface="Sakkal Majalla" panose="02000000000000000000" pitchFamily="2" charset="-78"/>
                <a:cs typeface="Sakkal Majalla" panose="02000000000000000000" pitchFamily="2" charset="-78"/>
              </a:rPr>
              <a:t>3- الدعوه إلى الله عز وجل بالحوار و الأدلة و الإقناع.</a:t>
            </a:r>
            <a:endParaRPr lang="en-US" sz="2800" b="1" dirty="0">
              <a:latin typeface="Sakkal Majalla" panose="02000000000000000000" pitchFamily="2" charset="-78"/>
              <a:cs typeface="Sakkal Majalla" panose="02000000000000000000" pitchFamily="2" charset="-78"/>
            </a:endParaRPr>
          </a:p>
        </p:txBody>
      </p:sp>
      <p:sp>
        <p:nvSpPr>
          <p:cNvPr id="14" name="TextBox 13">
            <a:extLst>
              <a:ext uri="{FF2B5EF4-FFF2-40B4-BE49-F238E27FC236}">
                <a16:creationId xmlns:a16="http://schemas.microsoft.com/office/drawing/2014/main" id="{80854CF1-635F-4B0F-A01E-8D62535D92E6}"/>
              </a:ext>
            </a:extLst>
          </p:cNvPr>
          <p:cNvSpPr txBox="1"/>
          <p:nvPr/>
        </p:nvSpPr>
        <p:spPr>
          <a:xfrm>
            <a:off x="5605272" y="3399462"/>
            <a:ext cx="3138132" cy="461665"/>
          </a:xfrm>
          <a:prstGeom prst="rect">
            <a:avLst/>
          </a:prstGeom>
          <a:solidFill>
            <a:srgbClr val="C5FFFC"/>
          </a:solidFill>
        </p:spPr>
        <p:txBody>
          <a:bodyPr wrap="square" rtlCol="0">
            <a:spAutoFit/>
          </a:bodyPr>
          <a:lstStyle/>
          <a:p>
            <a:pPr algn="r"/>
            <a:r>
              <a:rPr lang="ar-AE" sz="2400" b="1" dirty="0">
                <a:latin typeface="Sakkal Majalla" panose="02000000000000000000" pitchFamily="2" charset="-78"/>
                <a:cs typeface="Sakkal Majalla" panose="02000000000000000000" pitchFamily="2" charset="-78"/>
              </a:rPr>
              <a:t>أ. حفظ الدين من جانب الوجود :</a:t>
            </a:r>
            <a:endParaRPr lang="en-US" sz="2400" b="1" dirty="0">
              <a:latin typeface="Sakkal Majalla" panose="02000000000000000000" pitchFamily="2" charset="-78"/>
              <a:cs typeface="Sakkal Majalla" panose="02000000000000000000" pitchFamily="2" charset="-78"/>
            </a:endParaRPr>
          </a:p>
        </p:txBody>
      </p:sp>
      <p:sp>
        <p:nvSpPr>
          <p:cNvPr id="10" name="TextBox 9">
            <a:extLst>
              <a:ext uri="{FF2B5EF4-FFF2-40B4-BE49-F238E27FC236}">
                <a16:creationId xmlns:a16="http://schemas.microsoft.com/office/drawing/2014/main" id="{FFF90F08-5B82-4636-98D8-9B73C4C08523}"/>
              </a:ext>
            </a:extLst>
          </p:cNvPr>
          <p:cNvSpPr txBox="1"/>
          <p:nvPr/>
        </p:nvSpPr>
        <p:spPr>
          <a:xfrm>
            <a:off x="620535" y="4166542"/>
            <a:ext cx="4381233" cy="2246769"/>
          </a:xfrm>
          <a:prstGeom prst="rect">
            <a:avLst/>
          </a:prstGeom>
          <a:solidFill>
            <a:srgbClr val="F8F4E8"/>
          </a:solidFill>
        </p:spPr>
        <p:txBody>
          <a:bodyPr wrap="square" rtlCol="0">
            <a:spAutoFit/>
          </a:bodyPr>
          <a:lstStyle/>
          <a:p>
            <a:pPr algn="r"/>
            <a:r>
              <a:rPr lang="ar-AE" sz="2000" b="1" dirty="0">
                <a:latin typeface="Sakkal Majalla" panose="02000000000000000000" pitchFamily="2" charset="-78"/>
                <a:cs typeface="Sakkal Majalla" panose="02000000000000000000" pitchFamily="2" charset="-78"/>
              </a:rPr>
              <a:t>ويكون ذلك بطرائق كثيرة ، منها: </a:t>
            </a:r>
            <a:br>
              <a:rPr lang="ar-AE" sz="2000" b="1" dirty="0">
                <a:latin typeface="Sakkal Majalla" panose="02000000000000000000" pitchFamily="2" charset="-78"/>
                <a:cs typeface="Sakkal Majalla" panose="02000000000000000000" pitchFamily="2" charset="-78"/>
              </a:rPr>
            </a:br>
            <a:r>
              <a:rPr lang="ar-AE" sz="2000" b="1" dirty="0">
                <a:latin typeface="Sakkal Majalla" panose="02000000000000000000" pitchFamily="2" charset="-78"/>
                <a:cs typeface="Sakkal Majalla" panose="02000000000000000000" pitchFamily="2" charset="-78"/>
              </a:rPr>
              <a:t>1. الجهاد في سبيل.</a:t>
            </a:r>
          </a:p>
          <a:p>
            <a:pPr algn="r"/>
            <a:r>
              <a:rPr lang="ar-AE" sz="2000" b="1" dirty="0">
                <a:latin typeface="Sakkal Majalla" panose="02000000000000000000" pitchFamily="2" charset="-78"/>
                <a:cs typeface="Sakkal Majalla" panose="02000000000000000000" pitchFamily="2" charset="-78"/>
              </a:rPr>
              <a:t>2. مواجهة الذين ينشرون الفساد </a:t>
            </a:r>
          </a:p>
          <a:p>
            <a:pPr algn="r"/>
            <a:r>
              <a:rPr lang="ar-AE" sz="2000" b="1" dirty="0">
                <a:latin typeface="Sakkal Majalla" panose="02000000000000000000" pitchFamily="2" charset="-78"/>
                <a:cs typeface="Sakkal Majalla" panose="02000000000000000000" pitchFamily="2" charset="-78"/>
              </a:rPr>
              <a:t>3. حرم الإسلام سب معتقدات الآخرين: كما حرم إزدراء الدين و الإستهزاء به و قد سنت دولة الإمارات العربية المتحدة قانونا لمكافحة التمييز و الكراهية يجرم كافة أشكال ازدراء الأديان و المقدسات و خطابات الكراهية و التكفير.</a:t>
            </a:r>
            <a:endParaRPr lang="en-US" sz="2000" b="1" dirty="0">
              <a:latin typeface="Sakkal Majalla" panose="02000000000000000000" pitchFamily="2" charset="-78"/>
              <a:cs typeface="Sakkal Majalla" panose="02000000000000000000" pitchFamily="2" charset="-78"/>
            </a:endParaRPr>
          </a:p>
        </p:txBody>
      </p:sp>
      <p:sp>
        <p:nvSpPr>
          <p:cNvPr id="13" name="TextBox 12">
            <a:extLst>
              <a:ext uri="{FF2B5EF4-FFF2-40B4-BE49-F238E27FC236}">
                <a16:creationId xmlns:a16="http://schemas.microsoft.com/office/drawing/2014/main" id="{7B5E425F-4DBA-48C4-9D63-CBCE19C42E99}"/>
              </a:ext>
            </a:extLst>
          </p:cNvPr>
          <p:cNvSpPr txBox="1"/>
          <p:nvPr/>
        </p:nvSpPr>
        <p:spPr>
          <a:xfrm>
            <a:off x="1445944" y="3399461"/>
            <a:ext cx="3419856" cy="461665"/>
          </a:xfrm>
          <a:prstGeom prst="rect">
            <a:avLst/>
          </a:prstGeom>
          <a:solidFill>
            <a:srgbClr val="C5FFFC"/>
          </a:solidFill>
        </p:spPr>
        <p:txBody>
          <a:bodyPr wrap="square" rtlCol="0">
            <a:spAutoFit/>
          </a:bodyPr>
          <a:lstStyle/>
          <a:p>
            <a:pPr algn="ctr"/>
            <a:r>
              <a:rPr lang="ar-AE" sz="2400" b="1" dirty="0">
                <a:latin typeface="Sakkal Majalla" panose="02000000000000000000" pitchFamily="2" charset="-78"/>
                <a:cs typeface="Sakkal Majalla" panose="02000000000000000000" pitchFamily="2" charset="-78"/>
              </a:rPr>
              <a:t>ب. حماية الدين و منع الأعتداء عليه:</a:t>
            </a:r>
            <a:endParaRPr lang="en-US" sz="2400" b="1" dirty="0">
              <a:latin typeface="Sakkal Majalla" panose="02000000000000000000" pitchFamily="2" charset="-78"/>
              <a:cs typeface="Sakkal Majalla" panose="02000000000000000000" pitchFamily="2" charset="-78"/>
            </a:endParaRPr>
          </a:p>
        </p:txBody>
      </p:sp>
      <p:cxnSp>
        <p:nvCxnSpPr>
          <p:cNvPr id="3" name="Straight Arrow Connector 2"/>
          <p:cNvCxnSpPr>
            <a:endCxn id="13" idx="0"/>
          </p:cNvCxnSpPr>
          <p:nvPr/>
        </p:nvCxnSpPr>
        <p:spPr>
          <a:xfrm flipH="1">
            <a:off x="3155872" y="2596882"/>
            <a:ext cx="17096" cy="8025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45714" y="2600532"/>
            <a:ext cx="28624" cy="8025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6809994" y="336800"/>
            <a:ext cx="1032896" cy="646331"/>
          </a:xfrm>
          <a:prstGeom prst="rect">
            <a:avLst/>
          </a:prstGeom>
        </p:spPr>
      </p:pic>
      <p:pic>
        <p:nvPicPr>
          <p:cNvPr id="19" name="Picture 18"/>
          <p:cNvPicPr>
            <a:picLocks noChangeAspect="1"/>
          </p:cNvPicPr>
          <p:nvPr/>
        </p:nvPicPr>
        <p:blipFill>
          <a:blip r:embed="rId2"/>
          <a:stretch>
            <a:fillRect/>
          </a:stretch>
        </p:blipFill>
        <p:spPr>
          <a:xfrm>
            <a:off x="1888711" y="336800"/>
            <a:ext cx="1032896" cy="646331"/>
          </a:xfrm>
          <a:prstGeom prst="rect">
            <a:avLst/>
          </a:prstGeom>
        </p:spPr>
      </p:pic>
    </p:spTree>
    <p:extLst>
      <p:ext uri="{BB962C8B-B14F-4D97-AF65-F5344CB8AC3E}">
        <p14:creationId xmlns:p14="http://schemas.microsoft.com/office/powerpoint/2010/main" val="2526996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26213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5FE87F-5983-4145-B507-492A1E67EE61}"/>
              </a:ext>
            </a:extLst>
          </p:cNvPr>
          <p:cNvSpPr txBox="1"/>
          <p:nvPr/>
        </p:nvSpPr>
        <p:spPr>
          <a:xfrm>
            <a:off x="3427342" y="212621"/>
            <a:ext cx="5580453" cy="1569660"/>
          </a:xfrm>
          <a:prstGeom prst="rect">
            <a:avLst/>
          </a:prstGeom>
          <a:noFill/>
        </p:spPr>
        <p:txBody>
          <a:bodyPr wrap="square" rtlCol="0">
            <a:spAutoFit/>
          </a:bodyPr>
          <a:lstStyle/>
          <a:p>
            <a:pPr algn="r"/>
            <a:r>
              <a:rPr lang="ar-AE" sz="4000" b="1" dirty="0">
                <a:solidFill>
                  <a:srgbClr val="D494A8"/>
                </a:solidFill>
                <a:latin typeface="Sakkal Majalla" panose="02000000000000000000" pitchFamily="2" charset="-78"/>
                <a:cs typeface="Sakkal Majalla" panose="02000000000000000000" pitchFamily="2" charset="-78"/>
              </a:rPr>
              <a:t>ثانيا: مقصد حفظ النفس:</a:t>
            </a:r>
          </a:p>
          <a:p>
            <a:pPr algn="r"/>
            <a:r>
              <a:rPr lang="ar-AE" sz="3200" b="1" dirty="0">
                <a:solidFill>
                  <a:schemeClr val="bg1"/>
                </a:solidFill>
                <a:latin typeface="Sakkal Majalla" panose="02000000000000000000" pitchFamily="2" charset="-78"/>
                <a:cs typeface="Sakkal Majalla" panose="02000000000000000000" pitchFamily="2" charset="-78"/>
              </a:rPr>
              <a:t> ويتم ذلك بطريقين :</a:t>
            </a:r>
            <a:endParaRPr lang="en-US" sz="3200" b="1" dirty="0">
              <a:solidFill>
                <a:schemeClr val="bg1"/>
              </a:solidFill>
              <a:latin typeface="Sakkal Majalla" panose="02000000000000000000" pitchFamily="2" charset="-78"/>
              <a:cs typeface="Sakkal Majalla" panose="02000000000000000000" pitchFamily="2" charset="-78"/>
            </a:endParaRPr>
          </a:p>
          <a:p>
            <a:pPr algn="r"/>
            <a:r>
              <a:rPr lang="ar-AE" sz="2400" b="1" dirty="0">
                <a:solidFill>
                  <a:schemeClr val="bg1"/>
                </a:solidFill>
                <a:latin typeface="Sakkal Majalla" panose="02000000000000000000" pitchFamily="2" charset="-78"/>
                <a:cs typeface="Sakkal Majalla" panose="02000000000000000000" pitchFamily="2" charset="-78"/>
              </a:rPr>
              <a:t> </a:t>
            </a:r>
            <a:endParaRPr lang="en-US" sz="2400" b="1" dirty="0">
              <a:solidFill>
                <a:schemeClr val="bg1"/>
              </a:solidFill>
              <a:latin typeface="Sakkal Majalla" panose="02000000000000000000" pitchFamily="2" charset="-78"/>
              <a:cs typeface="Sakkal Majalla" panose="02000000000000000000" pitchFamily="2" charset="-78"/>
            </a:endParaRPr>
          </a:p>
        </p:txBody>
      </p:sp>
      <p:sp>
        <p:nvSpPr>
          <p:cNvPr id="10" name="TextBox 9">
            <a:extLst>
              <a:ext uri="{FF2B5EF4-FFF2-40B4-BE49-F238E27FC236}">
                <a16:creationId xmlns:a16="http://schemas.microsoft.com/office/drawing/2014/main" id="{7C884440-47E7-4F79-B921-951EA7104CB5}"/>
              </a:ext>
            </a:extLst>
          </p:cNvPr>
          <p:cNvSpPr txBox="1"/>
          <p:nvPr/>
        </p:nvSpPr>
        <p:spPr>
          <a:xfrm>
            <a:off x="4087368" y="1422466"/>
            <a:ext cx="4920427" cy="584775"/>
          </a:xfrm>
          <a:prstGeom prst="rect">
            <a:avLst/>
          </a:prstGeom>
          <a:noFill/>
        </p:spPr>
        <p:txBody>
          <a:bodyPr wrap="square" rtlCol="0">
            <a:spAutoFit/>
          </a:bodyPr>
          <a:lstStyle/>
          <a:p>
            <a:pPr algn="r"/>
            <a:r>
              <a:rPr lang="ar-AE" sz="3200" b="1" dirty="0">
                <a:solidFill>
                  <a:srgbClr val="A1B05F"/>
                </a:solidFill>
                <a:latin typeface="Sakkal Majalla" panose="02000000000000000000" pitchFamily="2" charset="-78"/>
                <a:cs typeface="Sakkal Majalla" panose="02000000000000000000" pitchFamily="2" charset="-78"/>
              </a:rPr>
              <a:t>أ. حفظ النفس من جانب الوجود:</a:t>
            </a:r>
            <a:endParaRPr lang="en-US" sz="3200" b="1" dirty="0">
              <a:solidFill>
                <a:srgbClr val="A1B05F"/>
              </a:solidFill>
              <a:latin typeface="Sakkal Majalla" panose="02000000000000000000" pitchFamily="2" charset="-78"/>
              <a:cs typeface="Sakkal Majalla" panose="02000000000000000000" pitchFamily="2" charset="-78"/>
            </a:endParaRPr>
          </a:p>
        </p:txBody>
      </p:sp>
      <p:sp>
        <p:nvSpPr>
          <p:cNvPr id="12" name="TextBox 11">
            <a:extLst>
              <a:ext uri="{FF2B5EF4-FFF2-40B4-BE49-F238E27FC236}">
                <a16:creationId xmlns:a16="http://schemas.microsoft.com/office/drawing/2014/main" id="{C3CF183C-8FD3-4153-AFF4-3DA2A5EED4C8}"/>
              </a:ext>
            </a:extLst>
          </p:cNvPr>
          <p:cNvSpPr txBox="1"/>
          <p:nvPr/>
        </p:nvSpPr>
        <p:spPr>
          <a:xfrm>
            <a:off x="877440" y="2010024"/>
            <a:ext cx="8130355" cy="2677656"/>
          </a:xfrm>
          <a:prstGeom prst="rect">
            <a:avLst/>
          </a:prstGeom>
          <a:noFill/>
        </p:spPr>
        <p:txBody>
          <a:bodyPr wrap="square" rtlCol="0">
            <a:spAutoFit/>
          </a:bodyPr>
          <a:lstStyle/>
          <a:p>
            <a:pPr algn="r"/>
            <a:r>
              <a:rPr lang="ar-AE" sz="2400" b="1" dirty="0">
                <a:solidFill>
                  <a:schemeClr val="bg1"/>
                </a:solidFill>
                <a:latin typeface="Sakkal Majalla" panose="02000000000000000000" pitchFamily="2" charset="-78"/>
                <a:cs typeface="Sakkal Majalla" panose="02000000000000000000" pitchFamily="2" charset="-78"/>
              </a:rPr>
              <a:t>ويكون ذلك بوسائل عدة ،منها: </a:t>
            </a:r>
            <a:br>
              <a:rPr lang="ar-AE" sz="2400" b="1" dirty="0">
                <a:solidFill>
                  <a:schemeClr val="bg1"/>
                </a:solidFill>
                <a:latin typeface="Sakkal Majalla" panose="02000000000000000000" pitchFamily="2" charset="-78"/>
                <a:cs typeface="Sakkal Majalla" panose="02000000000000000000" pitchFamily="2" charset="-78"/>
              </a:rPr>
            </a:br>
            <a:r>
              <a:rPr lang="ar-AE" sz="2400" b="1" dirty="0">
                <a:solidFill>
                  <a:srgbClr val="BB550A"/>
                </a:solidFill>
                <a:latin typeface="Sakkal Majalla" panose="02000000000000000000" pitchFamily="2" charset="-78"/>
                <a:cs typeface="Sakkal Majalla" panose="02000000000000000000" pitchFamily="2" charset="-78"/>
              </a:rPr>
              <a:t>1. أوجب على الإنسان أن يمد نفسه بوسائل الإبقاء على حياته </a:t>
            </a:r>
            <a:r>
              <a:rPr lang="ar-AE" sz="2400" b="1" dirty="0">
                <a:solidFill>
                  <a:schemeClr val="bg1"/>
                </a:solidFill>
                <a:latin typeface="Sakkal Majalla" panose="02000000000000000000" pitchFamily="2" charset="-78"/>
                <a:cs typeface="Sakkal Majalla" panose="02000000000000000000" pitchFamily="2" charset="-78"/>
              </a:rPr>
              <a:t>من الطعام و الشراب و اللباس و السكن ، و أن يحافظ على صحته بالأخذ بأسباب الوقاية من الأمراض ، و التداوي عند المرض .</a:t>
            </a:r>
            <a:br>
              <a:rPr lang="ar-AE" sz="2400" b="1" dirty="0">
                <a:solidFill>
                  <a:schemeClr val="bg1"/>
                </a:solidFill>
                <a:latin typeface="Sakkal Majalla" panose="02000000000000000000" pitchFamily="2" charset="-78"/>
                <a:cs typeface="Sakkal Majalla" panose="02000000000000000000" pitchFamily="2" charset="-78"/>
              </a:rPr>
            </a:br>
            <a:r>
              <a:rPr lang="ar-AE" sz="2400" b="1" dirty="0">
                <a:solidFill>
                  <a:srgbClr val="BB550A"/>
                </a:solidFill>
                <a:latin typeface="Sakkal Majalla" panose="02000000000000000000" pitchFamily="2" charset="-78"/>
                <a:cs typeface="Sakkal Majalla" panose="02000000000000000000" pitchFamily="2" charset="-78"/>
              </a:rPr>
              <a:t>2. أباح الله تعالى للإنسان المحظورات: </a:t>
            </a:r>
            <a:r>
              <a:rPr lang="ar-AE" sz="2400" b="1" dirty="0">
                <a:solidFill>
                  <a:schemeClr val="bg1"/>
                </a:solidFill>
                <a:latin typeface="Sakkal Majalla" panose="02000000000000000000" pitchFamily="2" charset="-78"/>
                <a:cs typeface="Sakkal Majalla" panose="02000000000000000000" pitchFamily="2" charset="-78"/>
              </a:rPr>
              <a:t>عند الإضطرار إليها بقدر ما يدفع عنه الهلاك؛ حفظاً للنفس، قال تعالى :{فَمَنِ اضْطُرَّ غَيْرَ بَاغٍ وَلَا عَادٍ فَلَا إِثْمَ عَلَيْهِ ۚ إِنَّ اللَّهَ غَفُورٌ رَّحِيمٌ} .</a:t>
            </a:r>
            <a:br>
              <a:rPr lang="ar-AE" sz="2400" b="1" dirty="0">
                <a:solidFill>
                  <a:schemeClr val="bg1"/>
                </a:solidFill>
                <a:latin typeface="Sakkal Majalla" panose="02000000000000000000" pitchFamily="2" charset="-78"/>
                <a:cs typeface="Sakkal Majalla" panose="02000000000000000000" pitchFamily="2" charset="-78"/>
              </a:rPr>
            </a:br>
            <a:r>
              <a:rPr lang="ar-AE" sz="2400" b="1" dirty="0">
                <a:solidFill>
                  <a:schemeClr val="bg1"/>
                </a:solidFill>
                <a:latin typeface="Sakkal Majalla" panose="02000000000000000000" pitchFamily="2" charset="-78"/>
                <a:cs typeface="Sakkal Majalla" panose="02000000000000000000" pitchFamily="2" charset="-78"/>
              </a:rPr>
              <a:t> </a:t>
            </a:r>
            <a:endParaRPr lang="en-US" sz="2400" b="1" dirty="0">
              <a:solidFill>
                <a:schemeClr val="bg1"/>
              </a:solidFill>
              <a:latin typeface="Sakkal Majalla" panose="02000000000000000000" pitchFamily="2" charset="-78"/>
              <a:cs typeface="Sakkal Majalla" panose="02000000000000000000" pitchFamily="2" charset="-78"/>
            </a:endParaRPr>
          </a:p>
        </p:txBody>
      </p:sp>
      <p:sp>
        <p:nvSpPr>
          <p:cNvPr id="11" name="TextBox 10">
            <a:extLst>
              <a:ext uri="{FF2B5EF4-FFF2-40B4-BE49-F238E27FC236}">
                <a16:creationId xmlns:a16="http://schemas.microsoft.com/office/drawing/2014/main" id="{7634D09C-4160-47C5-B298-4267E09CBEE7}"/>
              </a:ext>
            </a:extLst>
          </p:cNvPr>
          <p:cNvSpPr txBox="1"/>
          <p:nvPr/>
        </p:nvSpPr>
        <p:spPr>
          <a:xfrm>
            <a:off x="350403" y="4311145"/>
            <a:ext cx="8657392" cy="2308324"/>
          </a:xfrm>
          <a:prstGeom prst="rect">
            <a:avLst/>
          </a:prstGeom>
          <a:noFill/>
        </p:spPr>
        <p:txBody>
          <a:bodyPr wrap="square" rtlCol="0">
            <a:spAutoFit/>
          </a:bodyPr>
          <a:lstStyle/>
          <a:p>
            <a:pPr algn="r"/>
            <a:r>
              <a:rPr lang="ar-SA" sz="2400" b="1" dirty="0">
                <a:solidFill>
                  <a:schemeClr val="bg1"/>
                </a:solidFill>
                <a:latin typeface="Sakkal Majalla" panose="02000000000000000000" pitchFamily="2" charset="-78"/>
                <a:cs typeface="Sakkal Majalla" panose="02000000000000000000" pitchFamily="2" charset="-78"/>
              </a:rPr>
              <a:t>ومن التطبيقات المعاصرة لهذه القاعدة : </a:t>
            </a:r>
            <a:endParaRPr lang="ar-AE" sz="2400" b="1" dirty="0">
              <a:solidFill>
                <a:schemeClr val="bg1"/>
              </a:solidFill>
              <a:latin typeface="Sakkal Majalla" panose="02000000000000000000" pitchFamily="2" charset="-78"/>
              <a:cs typeface="Sakkal Majalla" panose="02000000000000000000" pitchFamily="2" charset="-78"/>
            </a:endParaRPr>
          </a:p>
          <a:p>
            <a:pPr algn="r"/>
            <a:r>
              <a:rPr lang="ar-SA" sz="2400" b="1" dirty="0">
                <a:solidFill>
                  <a:srgbClr val="FFFF00"/>
                </a:solidFill>
                <a:latin typeface="Sakkal Majalla" panose="02000000000000000000" pitchFamily="2" charset="-78"/>
                <a:cs typeface="Sakkal Majalla" panose="02000000000000000000" pitchFamily="2" charset="-78"/>
              </a:rPr>
              <a:t>أ.جواز نقل الأعضاء من الميت إلى الحي للضرورة </a:t>
            </a:r>
            <a:r>
              <a:rPr lang="ar-SA" sz="2400" b="1" dirty="0">
                <a:solidFill>
                  <a:schemeClr val="bg1"/>
                </a:solidFill>
                <a:latin typeface="Sakkal Majalla" panose="02000000000000000000" pitchFamily="2" charset="-78"/>
                <a:cs typeface="Sakkal Majalla" panose="02000000000000000000" pitchFamily="2" charset="-78"/>
              </a:rPr>
              <a:t>, لأنه فيه إزالة للضرر عن الحي بضرر أخف منه,فالأموات وإن كانت لهم حرمة, ولكن تقدم مصالح الأحياءعلى الأموات , ولا تجري هذه العملية إلا بشروط أهمها إذن الميت حال حياتة على التبرع دون عوض مالي, وموافقة أهلة كذلك.</a:t>
            </a:r>
          </a:p>
          <a:p>
            <a:pPr algn="r"/>
            <a:r>
              <a:rPr lang="ar-SA" sz="2400" b="1" dirty="0">
                <a:solidFill>
                  <a:srgbClr val="FFFF00"/>
                </a:solidFill>
                <a:latin typeface="Sakkal Majalla" panose="02000000000000000000" pitchFamily="2" charset="-78"/>
                <a:cs typeface="Sakkal Majalla" panose="02000000000000000000" pitchFamily="2" charset="-78"/>
              </a:rPr>
              <a:t>ب.جواز رمي الجمرات أيام التشريق ليلا</a:t>
            </a:r>
            <a:r>
              <a:rPr lang="ar-AE" sz="2400" b="1" dirty="0">
                <a:solidFill>
                  <a:srgbClr val="FFFF00"/>
                </a:solidFill>
                <a:latin typeface="Sakkal Majalla" panose="02000000000000000000" pitchFamily="2" charset="-78"/>
                <a:cs typeface="Sakkal Majalla" panose="02000000000000000000" pitchFamily="2" charset="-78"/>
              </a:rPr>
              <a:t>.</a:t>
            </a:r>
          </a:p>
          <a:p>
            <a:pPr algn="r"/>
            <a:r>
              <a:rPr lang="ar-AE" sz="2400" b="1" dirty="0">
                <a:solidFill>
                  <a:srgbClr val="FFFF00"/>
                </a:solidFill>
                <a:latin typeface="Sakkal Majalla" panose="02000000000000000000" pitchFamily="2" charset="-78"/>
                <a:cs typeface="Sakkal Majalla" panose="02000000000000000000" pitchFamily="2" charset="-78"/>
              </a:rPr>
              <a:t>ج.تشريع الرخص حماية للنفس: </a:t>
            </a:r>
            <a:r>
              <a:rPr lang="ar-AE" sz="2400" b="1" dirty="0">
                <a:solidFill>
                  <a:schemeClr val="bg1"/>
                </a:solidFill>
                <a:latin typeface="Sakkal Majalla" panose="02000000000000000000" pitchFamily="2" charset="-78"/>
                <a:cs typeface="Sakkal Majalla" panose="02000000000000000000" pitchFamily="2" charset="-78"/>
              </a:rPr>
              <a:t>كرخصة الفطر في رمضان للمريض,والجمع والقصر بين الصلوات.</a:t>
            </a:r>
            <a:endParaRPr lang="ar-SA" sz="2400" b="1" dirty="0">
              <a:solidFill>
                <a:schemeClr val="bg1"/>
              </a:solidFill>
              <a:latin typeface="Sakkal Majalla" panose="02000000000000000000" pitchFamily="2" charset="-78"/>
              <a:cs typeface="Sakkal Majalla" panose="02000000000000000000" pitchFamily="2" charset="-78"/>
            </a:endParaRPr>
          </a:p>
        </p:txBody>
      </p:sp>
      <p:pic>
        <p:nvPicPr>
          <p:cNvPr id="4" name="Picture 3"/>
          <p:cNvPicPr>
            <a:picLocks noChangeAspect="1"/>
          </p:cNvPicPr>
          <p:nvPr/>
        </p:nvPicPr>
        <p:blipFill>
          <a:blip r:embed="rId2"/>
          <a:stretch>
            <a:fillRect/>
          </a:stretch>
        </p:blipFill>
        <p:spPr>
          <a:xfrm>
            <a:off x="0" y="59904"/>
            <a:ext cx="3813048" cy="2226095"/>
          </a:xfrm>
          <a:prstGeom prst="rect">
            <a:avLst/>
          </a:prstGeom>
        </p:spPr>
      </p:pic>
    </p:spTree>
    <p:extLst>
      <p:ext uri="{BB962C8B-B14F-4D97-AF65-F5344CB8AC3E}">
        <p14:creationId xmlns:p14="http://schemas.microsoft.com/office/powerpoint/2010/main" val="3780457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 calcmode="lin" valueType="num">
                                      <p:cBhvr additive="base">
                                        <p:cTn id="4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 calcmode="lin" valueType="num">
                                      <p:cBhvr additive="base">
                                        <p:cTn id="4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 calcmode="lin" valueType="num">
                                      <p:cBhvr additive="base">
                                        <p:cTn id="5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EEE8D8"/>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85FE65-6C38-470A-8DB2-6D75CE5E0EAC}"/>
              </a:ext>
            </a:extLst>
          </p:cNvPr>
          <p:cNvSpPr txBox="1"/>
          <p:nvPr/>
        </p:nvSpPr>
        <p:spPr>
          <a:xfrm>
            <a:off x="3931920" y="188607"/>
            <a:ext cx="5059314" cy="646331"/>
          </a:xfrm>
          <a:prstGeom prst="rect">
            <a:avLst/>
          </a:prstGeom>
          <a:solidFill>
            <a:srgbClr val="C19A89"/>
          </a:solidFill>
        </p:spPr>
        <p:txBody>
          <a:bodyPr wrap="square" rtlCol="0">
            <a:spAutoFit/>
          </a:bodyPr>
          <a:lstStyle/>
          <a:p>
            <a:pPr algn="r"/>
            <a:r>
              <a:rPr lang="ar-AE" sz="3600" b="1" dirty="0">
                <a:solidFill>
                  <a:srgbClr val="262138"/>
                </a:solidFill>
                <a:latin typeface="Sakkal Majalla" panose="02000000000000000000" pitchFamily="2" charset="-78"/>
                <a:cs typeface="Sakkal Majalla" panose="02000000000000000000" pitchFamily="2" charset="-78"/>
              </a:rPr>
              <a:t>ب.حفظ النفس من جانب الحماية:    </a:t>
            </a:r>
            <a:endParaRPr lang="en-US" sz="3600" b="1" dirty="0">
              <a:solidFill>
                <a:srgbClr val="262138"/>
              </a:solidFill>
              <a:latin typeface="Sakkal Majalla" panose="02000000000000000000" pitchFamily="2" charset="-78"/>
              <a:cs typeface="Sakkal Majalla" panose="02000000000000000000" pitchFamily="2" charset="-78"/>
            </a:endParaRPr>
          </a:p>
        </p:txBody>
      </p:sp>
      <p:sp>
        <p:nvSpPr>
          <p:cNvPr id="9" name="TextBox 8">
            <a:extLst>
              <a:ext uri="{FF2B5EF4-FFF2-40B4-BE49-F238E27FC236}">
                <a16:creationId xmlns:a16="http://schemas.microsoft.com/office/drawing/2014/main" id="{28A2D392-6EF4-443A-BFAE-417ACB097E69}"/>
              </a:ext>
            </a:extLst>
          </p:cNvPr>
          <p:cNvSpPr txBox="1"/>
          <p:nvPr/>
        </p:nvSpPr>
        <p:spPr>
          <a:xfrm>
            <a:off x="310897" y="1090248"/>
            <a:ext cx="8680338" cy="3108543"/>
          </a:xfrm>
          <a:prstGeom prst="rect">
            <a:avLst/>
          </a:prstGeom>
          <a:noFill/>
        </p:spPr>
        <p:txBody>
          <a:bodyPr wrap="square" rtlCol="0">
            <a:spAutoFit/>
          </a:bodyPr>
          <a:lstStyle/>
          <a:p>
            <a:pPr algn="r"/>
            <a:r>
              <a:rPr lang="ar-AE" sz="2800" b="1" dirty="0">
                <a:solidFill>
                  <a:srgbClr val="262138"/>
                </a:solidFill>
                <a:latin typeface="Sakkal Majalla" panose="02000000000000000000" pitchFamily="2" charset="-78"/>
                <a:cs typeface="Sakkal Majalla" panose="02000000000000000000" pitchFamily="2" charset="-78"/>
              </a:rPr>
              <a:t>ويكون ذلك بوسائل عدة,منها:</a:t>
            </a:r>
          </a:p>
          <a:p>
            <a:pPr algn="r"/>
            <a:r>
              <a:rPr lang="ar-AE" sz="2800" b="1" dirty="0">
                <a:solidFill>
                  <a:srgbClr val="262138"/>
                </a:solidFill>
                <a:latin typeface="Sakkal Majalla" panose="02000000000000000000" pitchFamily="2" charset="-78"/>
                <a:cs typeface="Sakkal Majalla" panose="02000000000000000000" pitchFamily="2" charset="-78"/>
              </a:rPr>
              <a:t>1.تحريم الاعتداء على النفس بغير حق.</a:t>
            </a:r>
          </a:p>
          <a:p>
            <a:pPr algn="r"/>
            <a:endParaRPr lang="ar-AE" sz="2800" b="1" dirty="0">
              <a:solidFill>
                <a:srgbClr val="262138"/>
              </a:solidFill>
              <a:latin typeface="Sakkal Majalla" panose="02000000000000000000" pitchFamily="2" charset="-78"/>
              <a:cs typeface="Sakkal Majalla" panose="02000000000000000000" pitchFamily="2" charset="-78"/>
            </a:endParaRPr>
          </a:p>
          <a:p>
            <a:pPr algn="r"/>
            <a:r>
              <a:rPr lang="ar-AE" sz="2800" b="1" dirty="0">
                <a:solidFill>
                  <a:srgbClr val="262138"/>
                </a:solidFill>
                <a:latin typeface="Sakkal Majalla" panose="02000000000000000000" pitchFamily="2" charset="-78"/>
                <a:cs typeface="Sakkal Majalla" panose="02000000000000000000" pitchFamily="2" charset="-78"/>
              </a:rPr>
              <a:t>2.تحريم الانتحار فالإنسان ملك لخالقة والنفس أمانة. </a:t>
            </a:r>
          </a:p>
          <a:p>
            <a:pPr algn="r"/>
            <a:endParaRPr lang="ar-AE" sz="2800" b="1" dirty="0">
              <a:solidFill>
                <a:srgbClr val="262138"/>
              </a:solidFill>
              <a:latin typeface="Sakkal Majalla" panose="02000000000000000000" pitchFamily="2" charset="-78"/>
              <a:cs typeface="Sakkal Majalla" panose="02000000000000000000" pitchFamily="2" charset="-78"/>
            </a:endParaRPr>
          </a:p>
          <a:p>
            <a:pPr algn="r"/>
            <a:r>
              <a:rPr lang="ar-AE" sz="2800" b="1" dirty="0">
                <a:solidFill>
                  <a:srgbClr val="262138"/>
                </a:solidFill>
                <a:latin typeface="Sakkal Majalla" panose="02000000000000000000" pitchFamily="2" charset="-78"/>
                <a:cs typeface="Sakkal Majalla" panose="02000000000000000000" pitchFamily="2" charset="-78"/>
              </a:rPr>
              <a:t>3.سد الذرائع ال</a:t>
            </a:r>
            <a:r>
              <a:rPr lang="ar-SA" sz="2800" b="1" dirty="0">
                <a:solidFill>
                  <a:srgbClr val="262138"/>
                </a:solidFill>
                <a:latin typeface="Sakkal Majalla" panose="02000000000000000000" pitchFamily="2" charset="-78"/>
                <a:cs typeface="Sakkal Majalla" panose="02000000000000000000" pitchFamily="2" charset="-78"/>
              </a:rPr>
              <a:t>م</a:t>
            </a:r>
            <a:r>
              <a:rPr lang="ar-AE" sz="2800" b="1" dirty="0">
                <a:solidFill>
                  <a:srgbClr val="262138"/>
                </a:solidFill>
                <a:latin typeface="Sakkal Majalla" panose="02000000000000000000" pitchFamily="2" charset="-78"/>
                <a:cs typeface="Sakkal Majalla" panose="02000000000000000000" pitchFamily="2" charset="-78"/>
              </a:rPr>
              <a:t>ؤدية لهلاك النفس</a:t>
            </a:r>
            <a:r>
              <a:rPr lang="ar-SA" sz="2800" b="1" dirty="0">
                <a:solidFill>
                  <a:srgbClr val="262138"/>
                </a:solidFill>
                <a:latin typeface="Sakkal Majalla" panose="02000000000000000000" pitchFamily="2" charset="-78"/>
                <a:cs typeface="Sakkal Majalla" panose="02000000000000000000" pitchFamily="2" charset="-78"/>
              </a:rPr>
              <a:t> أو الغير,كتحريم بيع السلاح زمن</a:t>
            </a:r>
            <a:r>
              <a:rPr lang="ar-AE" sz="2800" b="1" dirty="0">
                <a:solidFill>
                  <a:srgbClr val="262138"/>
                </a:solidFill>
                <a:latin typeface="Sakkal Majalla" panose="02000000000000000000" pitchFamily="2" charset="-78"/>
                <a:cs typeface="Sakkal Majalla" panose="02000000000000000000" pitchFamily="2" charset="-78"/>
              </a:rPr>
              <a:t> الفتنة</a:t>
            </a:r>
            <a:r>
              <a:rPr lang="ar-SA" sz="2800" b="1" dirty="0">
                <a:solidFill>
                  <a:srgbClr val="262138"/>
                </a:solidFill>
                <a:latin typeface="Sakkal Majalla" panose="02000000000000000000" pitchFamily="2" charset="-78"/>
                <a:cs typeface="Sakkal Majalla" panose="02000000000000000000" pitchFamily="2" charset="-78"/>
              </a:rPr>
              <a:t> وتحريم تناول كل ما يضر الجسم كالمخدرات والتدخين.</a:t>
            </a:r>
            <a:endParaRPr lang="en-US" sz="2800" b="1" dirty="0">
              <a:solidFill>
                <a:srgbClr val="262138"/>
              </a:solidFill>
              <a:latin typeface="Sakkal Majalla" panose="02000000000000000000" pitchFamily="2" charset="-78"/>
              <a:cs typeface="Sakkal Majalla" panose="02000000000000000000" pitchFamily="2" charset="-78"/>
            </a:endParaRPr>
          </a:p>
        </p:txBody>
      </p:sp>
      <p:pic>
        <p:nvPicPr>
          <p:cNvPr id="4" name="Picture 3"/>
          <p:cNvPicPr>
            <a:picLocks noChangeAspect="1"/>
          </p:cNvPicPr>
          <p:nvPr/>
        </p:nvPicPr>
        <p:blipFill rotWithShape="1">
          <a:blip r:embed="rId2"/>
          <a:srcRect l="23360" r="22880"/>
          <a:stretch/>
        </p:blipFill>
        <p:spPr>
          <a:xfrm>
            <a:off x="3618541" y="1007120"/>
            <a:ext cx="1328363" cy="1389889"/>
          </a:xfrm>
          <a:prstGeom prst="rect">
            <a:avLst/>
          </a:prstGeom>
        </p:spPr>
      </p:pic>
      <p:pic>
        <p:nvPicPr>
          <p:cNvPr id="6" name="Picture 5"/>
          <p:cNvPicPr>
            <a:picLocks noChangeAspect="1"/>
          </p:cNvPicPr>
          <p:nvPr/>
        </p:nvPicPr>
        <p:blipFill>
          <a:blip r:embed="rId3"/>
          <a:stretch>
            <a:fillRect/>
          </a:stretch>
        </p:blipFill>
        <p:spPr>
          <a:xfrm>
            <a:off x="1124712" y="2059907"/>
            <a:ext cx="2079867" cy="1169223"/>
          </a:xfrm>
          <a:prstGeom prst="rect">
            <a:avLst/>
          </a:prstGeom>
        </p:spPr>
      </p:pic>
      <p:pic>
        <p:nvPicPr>
          <p:cNvPr id="10" name="Picture 9"/>
          <p:cNvPicPr>
            <a:picLocks noChangeAspect="1"/>
          </p:cNvPicPr>
          <p:nvPr/>
        </p:nvPicPr>
        <p:blipFill>
          <a:blip r:embed="rId4"/>
          <a:stretch>
            <a:fillRect/>
          </a:stretch>
        </p:blipFill>
        <p:spPr>
          <a:xfrm>
            <a:off x="6461577" y="4641521"/>
            <a:ext cx="2459735" cy="1785743"/>
          </a:xfrm>
          <a:prstGeom prst="rect">
            <a:avLst/>
          </a:prstGeom>
        </p:spPr>
      </p:pic>
      <p:pic>
        <p:nvPicPr>
          <p:cNvPr id="11" name="Picture 10"/>
          <p:cNvPicPr>
            <a:picLocks noChangeAspect="1"/>
          </p:cNvPicPr>
          <p:nvPr/>
        </p:nvPicPr>
        <p:blipFill>
          <a:blip r:embed="rId5"/>
          <a:stretch>
            <a:fillRect/>
          </a:stretch>
        </p:blipFill>
        <p:spPr>
          <a:xfrm>
            <a:off x="3374136" y="4641522"/>
            <a:ext cx="2843784" cy="1785743"/>
          </a:xfrm>
          <a:prstGeom prst="rect">
            <a:avLst/>
          </a:prstGeom>
        </p:spPr>
      </p:pic>
      <p:pic>
        <p:nvPicPr>
          <p:cNvPr id="12" name="Picture 11"/>
          <p:cNvPicPr>
            <a:picLocks noChangeAspect="1"/>
          </p:cNvPicPr>
          <p:nvPr/>
        </p:nvPicPr>
        <p:blipFill>
          <a:blip r:embed="rId6"/>
          <a:stretch>
            <a:fillRect/>
          </a:stretch>
        </p:blipFill>
        <p:spPr>
          <a:xfrm>
            <a:off x="583501" y="4641521"/>
            <a:ext cx="2546978" cy="1785743"/>
          </a:xfrm>
          <a:prstGeom prst="rect">
            <a:avLst/>
          </a:prstGeom>
        </p:spPr>
      </p:pic>
    </p:spTree>
    <p:extLst>
      <p:ext uri="{BB962C8B-B14F-4D97-AF65-F5344CB8AC3E}">
        <p14:creationId xmlns:p14="http://schemas.microsoft.com/office/powerpoint/2010/main" val="3783589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E8DCCE"/>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DC6CDA-6407-41E5-B007-18A93897A944}"/>
              </a:ext>
            </a:extLst>
          </p:cNvPr>
          <p:cNvSpPr txBox="1"/>
          <p:nvPr/>
        </p:nvSpPr>
        <p:spPr>
          <a:xfrm>
            <a:off x="4818888" y="122307"/>
            <a:ext cx="4208922" cy="707886"/>
          </a:xfrm>
          <a:prstGeom prst="rect">
            <a:avLst/>
          </a:prstGeom>
          <a:noFill/>
        </p:spPr>
        <p:txBody>
          <a:bodyPr wrap="square" rtlCol="0">
            <a:spAutoFit/>
          </a:bodyPr>
          <a:lstStyle/>
          <a:p>
            <a:pPr algn="r"/>
            <a:r>
              <a:rPr lang="ar-SA" sz="4000" b="1" dirty="0">
                <a:solidFill>
                  <a:srgbClr val="E85B57"/>
                </a:solidFill>
                <a:latin typeface="Sakkal Majalla" panose="02000000000000000000" pitchFamily="2" charset="-78"/>
                <a:cs typeface="Sakkal Majalla" panose="02000000000000000000" pitchFamily="2" charset="-78"/>
              </a:rPr>
              <a:t>ثالثا</a:t>
            </a:r>
            <a:r>
              <a:rPr lang="ar-AE" sz="4000" b="1" dirty="0">
                <a:solidFill>
                  <a:srgbClr val="E85B57"/>
                </a:solidFill>
                <a:latin typeface="Sakkal Majalla" panose="02000000000000000000" pitchFamily="2" charset="-78"/>
                <a:cs typeface="Sakkal Majalla" panose="02000000000000000000" pitchFamily="2" charset="-78"/>
              </a:rPr>
              <a:t>ً</a:t>
            </a:r>
            <a:r>
              <a:rPr lang="ar-SA" sz="4000" b="1" dirty="0">
                <a:solidFill>
                  <a:srgbClr val="E85B57"/>
                </a:solidFill>
                <a:latin typeface="Sakkal Majalla" panose="02000000000000000000" pitchFamily="2" charset="-78"/>
                <a:cs typeface="Sakkal Majalla" panose="02000000000000000000" pitchFamily="2" charset="-78"/>
              </a:rPr>
              <a:t>:مقصد حفظ العقل</a:t>
            </a:r>
            <a:r>
              <a:rPr lang="ar-AE" sz="4000" b="1" dirty="0">
                <a:solidFill>
                  <a:srgbClr val="E85B57"/>
                </a:solidFill>
                <a:latin typeface="Sakkal Majalla" panose="02000000000000000000" pitchFamily="2" charset="-78"/>
                <a:cs typeface="Sakkal Majalla" panose="02000000000000000000" pitchFamily="2" charset="-78"/>
              </a:rPr>
              <a:t>:</a:t>
            </a:r>
            <a:endParaRPr lang="en-US" sz="4000" b="1" dirty="0">
              <a:solidFill>
                <a:srgbClr val="E85B57"/>
              </a:solidFill>
              <a:latin typeface="Sakkal Majalla" panose="02000000000000000000" pitchFamily="2" charset="-78"/>
              <a:cs typeface="Sakkal Majalla" panose="02000000000000000000" pitchFamily="2" charset="-78"/>
            </a:endParaRPr>
          </a:p>
        </p:txBody>
      </p:sp>
      <p:sp>
        <p:nvSpPr>
          <p:cNvPr id="10" name="TextBox 9">
            <a:extLst>
              <a:ext uri="{FF2B5EF4-FFF2-40B4-BE49-F238E27FC236}">
                <a16:creationId xmlns:a16="http://schemas.microsoft.com/office/drawing/2014/main" id="{5C07E3AC-3E3C-46EC-A308-9E85C8C73BF8}"/>
              </a:ext>
            </a:extLst>
          </p:cNvPr>
          <p:cNvSpPr txBox="1"/>
          <p:nvPr/>
        </p:nvSpPr>
        <p:spPr>
          <a:xfrm>
            <a:off x="292608" y="836331"/>
            <a:ext cx="8745950" cy="830997"/>
          </a:xfrm>
          <a:prstGeom prst="rect">
            <a:avLst/>
          </a:prstGeom>
          <a:solidFill>
            <a:schemeClr val="accent1">
              <a:lumMod val="40000"/>
              <a:lumOff val="60000"/>
            </a:schemeClr>
          </a:solidFill>
        </p:spPr>
        <p:txBody>
          <a:bodyPr wrap="square" rtlCol="0">
            <a:spAutoFit/>
          </a:bodyPr>
          <a:lstStyle/>
          <a:p>
            <a:pPr algn="r"/>
            <a:r>
              <a:rPr lang="ar-SA" sz="2400" b="1" dirty="0">
                <a:solidFill>
                  <a:srgbClr val="262138"/>
                </a:solidFill>
                <a:latin typeface="Sakkal Majalla" panose="02000000000000000000" pitchFamily="2" charset="-78"/>
                <a:cs typeface="Sakkal Majalla" panose="02000000000000000000" pitchFamily="2" charset="-78"/>
              </a:rPr>
              <a:t>للعقل في الإسلام أهمية كبرى</a:t>
            </a:r>
            <a:r>
              <a:rPr lang="ar-AE" sz="2400" b="1" dirty="0">
                <a:solidFill>
                  <a:srgbClr val="262138"/>
                </a:solidFill>
                <a:latin typeface="Sakkal Majalla" panose="02000000000000000000" pitchFamily="2" charset="-78"/>
                <a:cs typeface="Sakkal Majalla" panose="02000000000000000000" pitchFamily="2" charset="-78"/>
              </a:rPr>
              <a:t> </a:t>
            </a:r>
            <a:r>
              <a:rPr lang="ar-SA" sz="2400" b="1" dirty="0">
                <a:solidFill>
                  <a:srgbClr val="262138"/>
                </a:solidFill>
                <a:latin typeface="Sakkal Majalla" panose="02000000000000000000" pitchFamily="2" charset="-78"/>
                <a:cs typeface="Sakkal Majalla" panose="02000000000000000000" pitchFamily="2" charset="-78"/>
              </a:rPr>
              <a:t>فهو أعظم منحة من رب العالمين للإنسان ,وسبيل معرفة الله عز وجل  يرشده إلى الخير ويبعده عن الشر</a:t>
            </a:r>
            <a:r>
              <a:rPr lang="ar-AE" sz="2400" b="1" dirty="0">
                <a:solidFill>
                  <a:srgbClr val="262138"/>
                </a:solidFill>
                <a:latin typeface="Sakkal Majalla" panose="02000000000000000000" pitchFamily="2" charset="-78"/>
                <a:cs typeface="Sakkal Majalla" panose="02000000000000000000" pitchFamily="2" charset="-78"/>
              </a:rPr>
              <a:t>.</a:t>
            </a:r>
            <a:endParaRPr lang="en-US" sz="2400" b="1" dirty="0">
              <a:solidFill>
                <a:srgbClr val="262138"/>
              </a:solidFill>
              <a:latin typeface="Sakkal Majalla" panose="02000000000000000000" pitchFamily="2" charset="-78"/>
              <a:cs typeface="Sakkal Majalla" panose="02000000000000000000" pitchFamily="2" charset="-78"/>
            </a:endParaRPr>
          </a:p>
        </p:txBody>
      </p:sp>
      <p:sp>
        <p:nvSpPr>
          <p:cNvPr id="14" name="TextBox 13">
            <a:extLst>
              <a:ext uri="{FF2B5EF4-FFF2-40B4-BE49-F238E27FC236}">
                <a16:creationId xmlns:a16="http://schemas.microsoft.com/office/drawing/2014/main" id="{EBDE64C0-FC74-4C9F-8ABC-113AAA580E68}"/>
              </a:ext>
            </a:extLst>
          </p:cNvPr>
          <p:cNvSpPr txBox="1"/>
          <p:nvPr/>
        </p:nvSpPr>
        <p:spPr>
          <a:xfrm>
            <a:off x="2608406" y="1920500"/>
            <a:ext cx="6419404" cy="523220"/>
          </a:xfrm>
          <a:prstGeom prst="rect">
            <a:avLst/>
          </a:prstGeom>
          <a:noFill/>
        </p:spPr>
        <p:txBody>
          <a:bodyPr wrap="square" rtlCol="0">
            <a:spAutoFit/>
          </a:bodyPr>
          <a:lstStyle/>
          <a:p>
            <a:pPr algn="r"/>
            <a:r>
              <a:rPr lang="ar-SA" sz="2800" b="1" dirty="0">
                <a:solidFill>
                  <a:srgbClr val="E5433D"/>
                </a:solidFill>
                <a:latin typeface="Sakkal Majalla" panose="02000000000000000000" pitchFamily="2" charset="-78"/>
                <a:cs typeface="Sakkal Majalla" panose="02000000000000000000" pitchFamily="2" charset="-78"/>
              </a:rPr>
              <a:t>أ. حفظ العقل من جانب الوجود (الحفظ التنموي للعقل):</a:t>
            </a:r>
            <a:endParaRPr lang="en-US" sz="2800" b="1" dirty="0">
              <a:solidFill>
                <a:srgbClr val="E5433D"/>
              </a:solidFill>
              <a:latin typeface="Sakkal Majalla" panose="02000000000000000000" pitchFamily="2" charset="-78"/>
              <a:cs typeface="Sakkal Majalla" panose="02000000000000000000" pitchFamily="2" charset="-78"/>
            </a:endParaRPr>
          </a:p>
        </p:txBody>
      </p:sp>
      <p:sp>
        <p:nvSpPr>
          <p:cNvPr id="15" name="TextBox 14">
            <a:extLst>
              <a:ext uri="{FF2B5EF4-FFF2-40B4-BE49-F238E27FC236}">
                <a16:creationId xmlns:a16="http://schemas.microsoft.com/office/drawing/2014/main" id="{52216502-04E9-4656-9BB4-CC66EBEA1FAA}"/>
              </a:ext>
            </a:extLst>
          </p:cNvPr>
          <p:cNvSpPr txBox="1"/>
          <p:nvPr/>
        </p:nvSpPr>
        <p:spPr>
          <a:xfrm>
            <a:off x="182881" y="2455363"/>
            <a:ext cx="8844930" cy="1446550"/>
          </a:xfrm>
          <a:prstGeom prst="rect">
            <a:avLst/>
          </a:prstGeom>
          <a:noFill/>
        </p:spPr>
        <p:txBody>
          <a:bodyPr wrap="square" rtlCol="0">
            <a:spAutoFit/>
          </a:bodyPr>
          <a:lstStyle/>
          <a:p>
            <a:pPr algn="r"/>
            <a:r>
              <a:rPr lang="ar-SA" sz="3200" b="1" dirty="0">
                <a:ln>
                  <a:solidFill>
                    <a:schemeClr val="tx1"/>
                  </a:solidFill>
                </a:ln>
                <a:solidFill>
                  <a:srgbClr val="FFFF00"/>
                </a:solidFill>
                <a:latin typeface="Sakkal Majalla" panose="02000000000000000000" pitchFamily="2" charset="-78"/>
                <a:cs typeface="Sakkal Majalla" panose="02000000000000000000" pitchFamily="2" charset="-78"/>
              </a:rPr>
              <a:t>1.طلب العلم:</a:t>
            </a:r>
            <a:r>
              <a:rPr lang="ar-AE" sz="2400" b="1" dirty="0">
                <a:solidFill>
                  <a:srgbClr val="262138"/>
                </a:solidFill>
                <a:latin typeface="Sakkal Majalla" panose="02000000000000000000" pitchFamily="2" charset="-78"/>
                <a:cs typeface="Sakkal Majalla" panose="02000000000000000000" pitchFamily="2" charset="-78"/>
              </a:rPr>
              <a:t> ف</a:t>
            </a:r>
            <a:r>
              <a:rPr lang="ar-SA" sz="2400" b="1" dirty="0">
                <a:solidFill>
                  <a:srgbClr val="262138"/>
                </a:solidFill>
                <a:latin typeface="Sakkal Majalla" panose="02000000000000000000" pitchFamily="2" charset="-78"/>
                <a:cs typeface="Sakkal Majalla" panose="02000000000000000000" pitchFamily="2" charset="-78"/>
              </a:rPr>
              <a:t>هو الطريق الوحيد إلى إعداد العقل إعدادا</a:t>
            </a:r>
            <a:r>
              <a:rPr lang="ar-AE" sz="2400" b="1" dirty="0">
                <a:solidFill>
                  <a:srgbClr val="262138"/>
                </a:solidFill>
                <a:latin typeface="Sakkal Majalla" panose="02000000000000000000" pitchFamily="2" charset="-78"/>
                <a:cs typeface="Sakkal Majalla" panose="02000000000000000000" pitchFamily="2" charset="-78"/>
              </a:rPr>
              <a:t>ً</a:t>
            </a:r>
            <a:r>
              <a:rPr lang="ar-SA" sz="2400" b="1" dirty="0">
                <a:solidFill>
                  <a:srgbClr val="262138"/>
                </a:solidFill>
                <a:latin typeface="Sakkal Majalla" panose="02000000000000000000" pitchFamily="2" charset="-78"/>
                <a:cs typeface="Sakkal Majalla" panose="02000000000000000000" pitchFamily="2" charset="-78"/>
              </a:rPr>
              <a:t> سليما</a:t>
            </a:r>
            <a:r>
              <a:rPr lang="ar-AE" sz="2400" b="1" dirty="0">
                <a:solidFill>
                  <a:srgbClr val="262138"/>
                </a:solidFill>
                <a:latin typeface="Sakkal Majalla" panose="02000000000000000000" pitchFamily="2" charset="-78"/>
                <a:cs typeface="Sakkal Majalla" panose="02000000000000000000" pitchFamily="2" charset="-78"/>
              </a:rPr>
              <a:t>ً.</a:t>
            </a:r>
            <a:endParaRPr lang="ar-SA" sz="2400" b="1" dirty="0">
              <a:solidFill>
                <a:srgbClr val="262138"/>
              </a:solidFill>
              <a:latin typeface="Sakkal Majalla" panose="02000000000000000000" pitchFamily="2" charset="-78"/>
              <a:cs typeface="Sakkal Majalla" panose="02000000000000000000" pitchFamily="2" charset="-78"/>
            </a:endParaRPr>
          </a:p>
          <a:p>
            <a:pPr algn="r"/>
            <a:r>
              <a:rPr lang="ar-SA" sz="3200" b="1" dirty="0">
                <a:ln>
                  <a:solidFill>
                    <a:schemeClr val="tx1"/>
                  </a:solidFill>
                </a:ln>
                <a:solidFill>
                  <a:srgbClr val="FFFF00"/>
                </a:solidFill>
                <a:latin typeface="Sakkal Majalla" panose="02000000000000000000" pitchFamily="2" charset="-78"/>
                <a:cs typeface="Sakkal Majalla" panose="02000000000000000000" pitchFamily="2" charset="-78"/>
              </a:rPr>
              <a:t>2.الحث على البحث العلمي وإعمال العقل</a:t>
            </a:r>
            <a:r>
              <a:rPr lang="ar-AE" sz="3200" b="1" dirty="0">
                <a:ln>
                  <a:solidFill>
                    <a:schemeClr val="tx1"/>
                  </a:solidFill>
                </a:ln>
                <a:solidFill>
                  <a:srgbClr val="FFFF00"/>
                </a:solidFill>
                <a:latin typeface="Sakkal Majalla" panose="02000000000000000000" pitchFamily="2" charset="-78"/>
                <a:cs typeface="Sakkal Majalla" panose="02000000000000000000" pitchFamily="2" charset="-78"/>
              </a:rPr>
              <a:t>: </a:t>
            </a:r>
            <a:r>
              <a:rPr lang="ar-AE" sz="2400" b="1" dirty="0" err="1">
                <a:solidFill>
                  <a:srgbClr val="262138"/>
                </a:solidFill>
                <a:latin typeface="Sakkal Majalla" panose="02000000000000000000" pitchFamily="2" charset="-78"/>
                <a:cs typeface="Sakkal Majalla" panose="02000000000000000000" pitchFamily="2" charset="-78"/>
              </a:rPr>
              <a:t>با</a:t>
            </a:r>
            <a:r>
              <a:rPr lang="ar-SA" sz="2400" b="1" dirty="0">
                <a:solidFill>
                  <a:srgbClr val="262138"/>
                </a:solidFill>
                <a:latin typeface="Sakkal Majalla" panose="02000000000000000000" pitchFamily="2" charset="-78"/>
                <a:cs typeface="Sakkal Majalla" panose="02000000000000000000" pitchFamily="2" charset="-78"/>
              </a:rPr>
              <a:t>لدعوة إلى التأمل والتدبر في آيات الله</a:t>
            </a:r>
            <a:r>
              <a:rPr lang="ar-AE" sz="2400" b="1" dirty="0">
                <a:solidFill>
                  <a:srgbClr val="262138"/>
                </a:solidFill>
                <a:latin typeface="Sakkal Majalla" panose="02000000000000000000" pitchFamily="2" charset="-78"/>
                <a:cs typeface="Sakkal Majalla" panose="02000000000000000000" pitchFamily="2" charset="-78"/>
              </a:rPr>
              <a:t> </a:t>
            </a:r>
            <a:r>
              <a:rPr lang="ar-SA" sz="2400" b="1" dirty="0">
                <a:solidFill>
                  <a:srgbClr val="262138"/>
                </a:solidFill>
                <a:latin typeface="Sakkal Majalla" panose="02000000000000000000" pitchFamily="2" charset="-78"/>
                <a:cs typeface="Sakkal Majalla" panose="02000000000000000000" pitchFamily="2" charset="-78"/>
              </a:rPr>
              <a:t>وأسرار</a:t>
            </a:r>
            <a:r>
              <a:rPr lang="ar-AE" sz="2400" b="1" dirty="0">
                <a:solidFill>
                  <a:srgbClr val="262138"/>
                </a:solidFill>
                <a:latin typeface="Sakkal Majalla" panose="02000000000000000000" pitchFamily="2" charset="-78"/>
                <a:cs typeface="Sakkal Majalla" panose="02000000000000000000" pitchFamily="2" charset="-78"/>
              </a:rPr>
              <a:t> </a:t>
            </a:r>
            <a:r>
              <a:rPr lang="ar-SA" sz="2400" b="1" dirty="0">
                <a:solidFill>
                  <a:srgbClr val="262138"/>
                </a:solidFill>
                <a:latin typeface="Sakkal Majalla" panose="02000000000000000000" pitchFamily="2" charset="-78"/>
                <a:cs typeface="Sakkal Majalla" panose="02000000000000000000" pitchFamily="2" charset="-78"/>
              </a:rPr>
              <a:t>الكون و</a:t>
            </a:r>
            <a:r>
              <a:rPr lang="ar-AE" sz="2400" b="1" dirty="0">
                <a:solidFill>
                  <a:srgbClr val="262138"/>
                </a:solidFill>
                <a:latin typeface="Sakkal Majalla" panose="02000000000000000000" pitchFamily="2" charset="-78"/>
                <a:cs typeface="Sakkal Majalla" panose="02000000000000000000" pitchFamily="2" charset="-78"/>
              </a:rPr>
              <a:t> </a:t>
            </a:r>
            <a:r>
              <a:rPr lang="ar-SA" sz="2400" b="1" dirty="0" err="1">
                <a:solidFill>
                  <a:srgbClr val="262138"/>
                </a:solidFill>
                <a:latin typeface="Sakkal Majalla" panose="02000000000000000000" pitchFamily="2" charset="-78"/>
                <a:cs typeface="Sakkal Majalla" panose="02000000000000000000" pitchFamily="2" charset="-78"/>
              </a:rPr>
              <a:t>عناص</a:t>
            </a:r>
            <a:r>
              <a:rPr lang="ar-AE" sz="2400" b="1" dirty="0">
                <a:solidFill>
                  <a:srgbClr val="262138"/>
                </a:solidFill>
                <a:latin typeface="Sakkal Majalla" panose="02000000000000000000" pitchFamily="2" charset="-78"/>
                <a:cs typeface="Sakkal Majalla" panose="02000000000000000000" pitchFamily="2" charset="-78"/>
              </a:rPr>
              <a:t>ره.</a:t>
            </a:r>
            <a:endParaRPr lang="ar-SA" sz="2400" b="1" dirty="0">
              <a:solidFill>
                <a:srgbClr val="262138"/>
              </a:solidFill>
              <a:latin typeface="Sakkal Majalla" panose="02000000000000000000" pitchFamily="2" charset="-78"/>
              <a:cs typeface="Sakkal Majalla" panose="02000000000000000000" pitchFamily="2" charset="-78"/>
            </a:endParaRPr>
          </a:p>
        </p:txBody>
      </p:sp>
      <p:sp>
        <p:nvSpPr>
          <p:cNvPr id="16" name="TextBox 15">
            <a:extLst>
              <a:ext uri="{FF2B5EF4-FFF2-40B4-BE49-F238E27FC236}">
                <a16:creationId xmlns:a16="http://schemas.microsoft.com/office/drawing/2014/main" id="{1BC1654E-7E76-4B40-B5A4-654F4A5FCF7F}"/>
              </a:ext>
            </a:extLst>
          </p:cNvPr>
          <p:cNvSpPr txBox="1"/>
          <p:nvPr/>
        </p:nvSpPr>
        <p:spPr>
          <a:xfrm>
            <a:off x="2862072" y="4423503"/>
            <a:ext cx="6165738" cy="1200329"/>
          </a:xfrm>
          <a:prstGeom prst="rect">
            <a:avLst/>
          </a:prstGeom>
          <a:solidFill>
            <a:schemeClr val="accent1">
              <a:lumMod val="40000"/>
              <a:lumOff val="60000"/>
            </a:schemeClr>
          </a:solidFill>
        </p:spPr>
        <p:txBody>
          <a:bodyPr wrap="square" rtlCol="0">
            <a:spAutoFit/>
          </a:bodyPr>
          <a:lstStyle/>
          <a:p>
            <a:pPr algn="ctr"/>
            <a:r>
              <a:rPr lang="ar-SA" sz="2400" b="1" dirty="0">
                <a:solidFill>
                  <a:srgbClr val="262138"/>
                </a:solidFill>
                <a:latin typeface="Sakkal Majalla" panose="02000000000000000000" pitchFamily="2" charset="-78"/>
                <a:cs typeface="Sakkal Majalla" panose="02000000000000000000" pitchFamily="2" charset="-78"/>
              </a:rPr>
              <a:t>تنفسم العلوم إلى علوم تقع في دائرة الفروض العينية</a:t>
            </a:r>
            <a:r>
              <a:rPr lang="ar-AE" sz="2400" b="1" dirty="0">
                <a:solidFill>
                  <a:srgbClr val="262138"/>
                </a:solidFill>
                <a:latin typeface="Sakkal Majalla" panose="02000000000000000000" pitchFamily="2" charset="-78"/>
                <a:cs typeface="Sakkal Majalla" panose="02000000000000000000" pitchFamily="2" charset="-78"/>
              </a:rPr>
              <a:t> </a:t>
            </a:r>
            <a:r>
              <a:rPr lang="ar-SA" sz="2400" b="1" dirty="0">
                <a:solidFill>
                  <a:srgbClr val="262138"/>
                </a:solidFill>
                <a:latin typeface="Sakkal Majalla" panose="02000000000000000000" pitchFamily="2" charset="-78"/>
                <a:cs typeface="Sakkal Majalla" panose="02000000000000000000" pitchFamily="2" charset="-78"/>
              </a:rPr>
              <a:t>وهي</a:t>
            </a:r>
            <a:r>
              <a:rPr lang="ar-AE" sz="2400" b="1" dirty="0">
                <a:solidFill>
                  <a:srgbClr val="262138"/>
                </a:solidFill>
                <a:latin typeface="Sakkal Majalla" panose="02000000000000000000" pitchFamily="2" charset="-78"/>
                <a:cs typeface="Sakkal Majalla" panose="02000000000000000000" pitchFamily="2" charset="-78"/>
              </a:rPr>
              <a:t> ما يضطر المسلم لتعلمه </a:t>
            </a:r>
            <a:r>
              <a:rPr lang="ar-SA" sz="2400" b="1" dirty="0">
                <a:solidFill>
                  <a:srgbClr val="262138"/>
                </a:solidFill>
                <a:latin typeface="Sakkal Majalla" panose="02000000000000000000" pitchFamily="2" charset="-78"/>
                <a:cs typeface="Sakkal Majalla" panose="02000000000000000000" pitchFamily="2" charset="-78"/>
              </a:rPr>
              <a:t>من </a:t>
            </a:r>
            <a:r>
              <a:rPr lang="ar-AE" sz="2400" b="1" dirty="0">
                <a:solidFill>
                  <a:srgbClr val="262138"/>
                </a:solidFill>
                <a:latin typeface="Sakkal Majalla" panose="02000000000000000000" pitchFamily="2" charset="-78"/>
                <a:cs typeface="Sakkal Majalla" panose="02000000000000000000" pitchFamily="2" charset="-78"/>
              </a:rPr>
              <a:t>أ</a:t>
            </a:r>
            <a:r>
              <a:rPr lang="ar-SA" sz="2400" b="1" dirty="0">
                <a:solidFill>
                  <a:srgbClr val="262138"/>
                </a:solidFill>
                <a:latin typeface="Sakkal Majalla" panose="02000000000000000000" pitchFamily="2" charset="-78"/>
                <a:cs typeface="Sakkal Majalla" panose="02000000000000000000" pitchFamily="2" charset="-78"/>
              </a:rPr>
              <a:t>حكام دينه</a:t>
            </a:r>
            <a:r>
              <a:rPr lang="ar-AE" sz="2400" b="1" dirty="0">
                <a:solidFill>
                  <a:srgbClr val="262138"/>
                </a:solidFill>
                <a:latin typeface="Sakkal Majalla" panose="02000000000000000000" pitchFamily="2" charset="-78"/>
                <a:cs typeface="Sakkal Majalla" panose="02000000000000000000" pitchFamily="2" charset="-78"/>
              </a:rPr>
              <a:t> و عباداته و معاملاته</a:t>
            </a:r>
            <a:r>
              <a:rPr lang="ar-SA" sz="2400" b="1" dirty="0">
                <a:solidFill>
                  <a:srgbClr val="262138"/>
                </a:solidFill>
                <a:latin typeface="Sakkal Majalla" panose="02000000000000000000" pitchFamily="2" charset="-78"/>
                <a:cs typeface="Sakkal Majalla" panose="02000000000000000000" pitchFamily="2" charset="-78"/>
              </a:rPr>
              <a:t> وعلوم تقع في دائرة الفروض </a:t>
            </a:r>
            <a:r>
              <a:rPr lang="ar-SA" sz="2400" b="1" dirty="0" err="1">
                <a:solidFill>
                  <a:srgbClr val="262138"/>
                </a:solidFill>
                <a:latin typeface="Sakkal Majalla" panose="02000000000000000000" pitchFamily="2" charset="-78"/>
                <a:cs typeface="Sakkal Majalla" panose="02000000000000000000" pitchFamily="2" charset="-78"/>
              </a:rPr>
              <a:t>الكفائية</a:t>
            </a:r>
            <a:r>
              <a:rPr lang="ar-AE" sz="2400" b="1" dirty="0">
                <a:solidFill>
                  <a:srgbClr val="262138"/>
                </a:solidFill>
                <a:latin typeface="Sakkal Majalla" panose="02000000000000000000" pitchFamily="2" charset="-78"/>
                <a:cs typeface="Sakkal Majalla" panose="02000000000000000000" pitchFamily="2" charset="-78"/>
              </a:rPr>
              <a:t> </a:t>
            </a:r>
            <a:r>
              <a:rPr lang="ar-SA" sz="2400" b="1" dirty="0">
                <a:solidFill>
                  <a:srgbClr val="262138"/>
                </a:solidFill>
                <a:latin typeface="Sakkal Majalla" panose="02000000000000000000" pitchFamily="2" charset="-78"/>
                <a:cs typeface="Sakkal Majalla" panose="02000000000000000000" pitchFamily="2" charset="-78"/>
              </a:rPr>
              <a:t>تحتاجها الأمة لتكون أمة قوية ومكتفية الحاجات. </a:t>
            </a:r>
            <a:endParaRPr lang="en-US" sz="2400" b="1" dirty="0">
              <a:solidFill>
                <a:srgbClr val="262138"/>
              </a:solidFill>
              <a:latin typeface="Sakkal Majalla" panose="02000000000000000000" pitchFamily="2" charset="-78"/>
              <a:cs typeface="Sakkal Majalla" panose="02000000000000000000" pitchFamily="2" charset="-78"/>
            </a:endParaRPr>
          </a:p>
        </p:txBody>
      </p:sp>
      <p:pic>
        <p:nvPicPr>
          <p:cNvPr id="4" name="Picture 3"/>
          <p:cNvPicPr>
            <a:picLocks noChangeAspect="1"/>
          </p:cNvPicPr>
          <p:nvPr/>
        </p:nvPicPr>
        <p:blipFill rotWithShape="1">
          <a:blip r:embed="rId2"/>
          <a:srcRect l="53200" r="1800"/>
          <a:stretch/>
        </p:blipFill>
        <p:spPr>
          <a:xfrm>
            <a:off x="0" y="3558667"/>
            <a:ext cx="2862072" cy="3299333"/>
          </a:xfrm>
          <a:prstGeom prst="rect">
            <a:avLst/>
          </a:prstGeom>
        </p:spPr>
      </p:pic>
    </p:spTree>
    <p:extLst>
      <p:ext uri="{BB962C8B-B14F-4D97-AF65-F5344CB8AC3E}">
        <p14:creationId xmlns:p14="http://schemas.microsoft.com/office/powerpoint/2010/main" val="2411419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70614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72641A-E77A-46F5-8F71-2A819EC286CF}"/>
              </a:ext>
            </a:extLst>
          </p:cNvPr>
          <p:cNvSpPr txBox="1"/>
          <p:nvPr/>
        </p:nvSpPr>
        <p:spPr>
          <a:xfrm>
            <a:off x="1005840" y="320540"/>
            <a:ext cx="7958731" cy="646331"/>
          </a:xfrm>
          <a:prstGeom prst="rect">
            <a:avLst/>
          </a:prstGeom>
          <a:noFill/>
        </p:spPr>
        <p:txBody>
          <a:bodyPr wrap="square" rtlCol="0">
            <a:spAutoFit/>
          </a:bodyPr>
          <a:lstStyle/>
          <a:p>
            <a:pPr algn="r"/>
            <a:r>
              <a:rPr lang="ar-SA" sz="3600" b="1" dirty="0">
                <a:solidFill>
                  <a:srgbClr val="FFEB3C"/>
                </a:solidFill>
                <a:latin typeface="Sakkal Majalla" panose="02000000000000000000" pitchFamily="2" charset="-78"/>
                <a:cs typeface="Sakkal Majalla" panose="02000000000000000000" pitchFamily="2" charset="-78"/>
              </a:rPr>
              <a:t>ب.حفظ العقل من جانب الحماية (الحفظ الوقائي للعقل):</a:t>
            </a:r>
          </a:p>
        </p:txBody>
      </p:sp>
      <p:sp>
        <p:nvSpPr>
          <p:cNvPr id="5" name="TextBox 4">
            <a:extLst>
              <a:ext uri="{FF2B5EF4-FFF2-40B4-BE49-F238E27FC236}">
                <a16:creationId xmlns:a16="http://schemas.microsoft.com/office/drawing/2014/main" id="{CC9A8C78-066A-4647-AB65-F861852FF7E6}"/>
              </a:ext>
            </a:extLst>
          </p:cNvPr>
          <p:cNvSpPr txBox="1"/>
          <p:nvPr/>
        </p:nvSpPr>
        <p:spPr>
          <a:xfrm>
            <a:off x="7068312" y="1007663"/>
            <a:ext cx="1795675" cy="523220"/>
          </a:xfrm>
          <a:prstGeom prst="rect">
            <a:avLst/>
          </a:prstGeom>
          <a:noFill/>
        </p:spPr>
        <p:txBody>
          <a:bodyPr wrap="square" rtlCol="0">
            <a:spAutoFit/>
          </a:bodyPr>
          <a:lstStyle/>
          <a:p>
            <a:pPr algn="r"/>
            <a:r>
              <a:rPr lang="ar-SA" sz="2800" b="1" dirty="0">
                <a:solidFill>
                  <a:schemeClr val="bg1"/>
                </a:solidFill>
                <a:latin typeface="Sakkal Majalla" panose="02000000000000000000" pitchFamily="2" charset="-78"/>
                <a:cs typeface="Sakkal Majalla" panose="02000000000000000000" pitchFamily="2" charset="-78"/>
              </a:rPr>
              <a:t>وذلك من خلال:</a:t>
            </a:r>
            <a:endParaRPr lang="en-US" sz="2800" b="1" dirty="0">
              <a:solidFill>
                <a:schemeClr val="bg1"/>
              </a:solidFill>
              <a:latin typeface="Sakkal Majalla" panose="02000000000000000000" pitchFamily="2" charset="-78"/>
              <a:cs typeface="Sakkal Majalla" panose="02000000000000000000" pitchFamily="2" charset="-78"/>
            </a:endParaRPr>
          </a:p>
        </p:txBody>
      </p:sp>
      <p:sp>
        <p:nvSpPr>
          <p:cNvPr id="6" name="TextBox 5">
            <a:extLst>
              <a:ext uri="{FF2B5EF4-FFF2-40B4-BE49-F238E27FC236}">
                <a16:creationId xmlns:a16="http://schemas.microsoft.com/office/drawing/2014/main" id="{E0B849E5-C400-4975-94A9-97D6D3FB48B8}"/>
              </a:ext>
            </a:extLst>
          </p:cNvPr>
          <p:cNvSpPr txBox="1"/>
          <p:nvPr/>
        </p:nvSpPr>
        <p:spPr>
          <a:xfrm>
            <a:off x="460438" y="1530883"/>
            <a:ext cx="8504133" cy="2923877"/>
          </a:xfrm>
          <a:prstGeom prst="rect">
            <a:avLst/>
          </a:prstGeom>
          <a:noFill/>
        </p:spPr>
        <p:txBody>
          <a:bodyPr wrap="square" rtlCol="0">
            <a:spAutoFit/>
          </a:bodyPr>
          <a:lstStyle/>
          <a:p>
            <a:pPr algn="r"/>
            <a:r>
              <a:rPr lang="ar-SA" sz="3200" b="1" dirty="0">
                <a:solidFill>
                  <a:srgbClr val="FF0000"/>
                </a:solidFill>
                <a:latin typeface="Sakkal Majalla" panose="02000000000000000000" pitchFamily="2" charset="-78"/>
                <a:cs typeface="Sakkal Majalla" panose="02000000000000000000" pitchFamily="2" charset="-78"/>
              </a:rPr>
              <a:t>1. تحريم مفسدات العقل الحسية:</a:t>
            </a:r>
            <a:r>
              <a:rPr lang="ar-AE" sz="3200" b="1" dirty="0">
                <a:solidFill>
                  <a:srgbClr val="EE9D5C"/>
                </a:solidFill>
                <a:latin typeface="Sakkal Majalla" panose="02000000000000000000" pitchFamily="2" charset="-78"/>
                <a:cs typeface="Sakkal Majalla" panose="02000000000000000000" pitchFamily="2" charset="-78"/>
              </a:rPr>
              <a:t> </a:t>
            </a:r>
            <a:r>
              <a:rPr lang="ar-SA" sz="2400" b="1" dirty="0">
                <a:solidFill>
                  <a:schemeClr val="bg1"/>
                </a:solidFill>
                <a:latin typeface="Sakkal Majalla" panose="02000000000000000000" pitchFamily="2" charset="-78"/>
                <a:cs typeface="Sakkal Majalla" panose="02000000000000000000" pitchFamily="2" charset="-78"/>
              </a:rPr>
              <a:t>بتحريم كل ما من شأنه أن يؤثر على العقل</a:t>
            </a:r>
            <a:r>
              <a:rPr lang="ar-AE" sz="2400" b="1" dirty="0">
                <a:solidFill>
                  <a:schemeClr val="bg1"/>
                </a:solidFill>
                <a:latin typeface="Sakkal Majalla" panose="02000000000000000000" pitchFamily="2" charset="-78"/>
                <a:cs typeface="Sakkal Majalla" panose="02000000000000000000" pitchFamily="2" charset="-78"/>
              </a:rPr>
              <a:t> </a:t>
            </a:r>
            <a:r>
              <a:rPr lang="ar-SA" sz="2400" b="1" dirty="0">
                <a:solidFill>
                  <a:schemeClr val="bg1"/>
                </a:solidFill>
                <a:latin typeface="Sakkal Majalla" panose="02000000000000000000" pitchFamily="2" charset="-78"/>
                <a:cs typeface="Sakkal Majalla" panose="02000000000000000000" pitchFamily="2" charset="-78"/>
              </a:rPr>
              <a:t>و</a:t>
            </a:r>
            <a:r>
              <a:rPr lang="ar-AE" sz="2400" b="1" dirty="0">
                <a:solidFill>
                  <a:schemeClr val="bg1"/>
                </a:solidFill>
                <a:latin typeface="Sakkal Majalla" panose="02000000000000000000" pitchFamily="2" charset="-78"/>
                <a:cs typeface="Sakkal Majalla" panose="02000000000000000000" pitchFamily="2" charset="-78"/>
              </a:rPr>
              <a:t> </a:t>
            </a:r>
            <a:r>
              <a:rPr lang="ar-SA" sz="2400" b="1" dirty="0">
                <a:solidFill>
                  <a:schemeClr val="bg1"/>
                </a:solidFill>
                <a:latin typeface="Sakkal Majalla" panose="02000000000000000000" pitchFamily="2" charset="-78"/>
                <a:cs typeface="Sakkal Majalla" panose="02000000000000000000" pitchFamily="2" charset="-78"/>
              </a:rPr>
              <a:t>يضر به</a:t>
            </a:r>
            <a:r>
              <a:rPr lang="ar-AE" sz="2400" b="1" dirty="0">
                <a:solidFill>
                  <a:schemeClr val="bg1"/>
                </a:solidFill>
                <a:latin typeface="Sakkal Majalla" panose="02000000000000000000" pitchFamily="2" charset="-78"/>
                <a:cs typeface="Sakkal Majalla" panose="02000000000000000000" pitchFamily="2" charset="-78"/>
              </a:rPr>
              <a:t> </a:t>
            </a:r>
            <a:r>
              <a:rPr lang="ar-SA" sz="2400" b="1" dirty="0">
                <a:solidFill>
                  <a:schemeClr val="bg1"/>
                </a:solidFill>
                <a:latin typeface="Sakkal Majalla" panose="02000000000000000000" pitchFamily="2" charset="-78"/>
                <a:cs typeface="Sakkal Majalla" panose="02000000000000000000" pitchFamily="2" charset="-78"/>
              </a:rPr>
              <a:t>أو يعطل طاقاته كتحريم الخمر والمخدرات.</a:t>
            </a:r>
          </a:p>
          <a:p>
            <a:pPr algn="r"/>
            <a:r>
              <a:rPr lang="ar-SA" sz="3200" b="1" dirty="0">
                <a:solidFill>
                  <a:srgbClr val="FF0000"/>
                </a:solidFill>
                <a:latin typeface="Sakkal Majalla" panose="02000000000000000000" pitchFamily="2" charset="-78"/>
                <a:cs typeface="Sakkal Majalla" panose="02000000000000000000" pitchFamily="2" charset="-78"/>
              </a:rPr>
              <a:t>2.تحريم مفسدات العقل المعنوية</a:t>
            </a:r>
            <a:r>
              <a:rPr lang="ar-AE" sz="3200" b="1" dirty="0">
                <a:solidFill>
                  <a:srgbClr val="FF0000"/>
                </a:solidFill>
                <a:latin typeface="Sakkal Majalla" panose="02000000000000000000" pitchFamily="2" charset="-78"/>
                <a:cs typeface="Sakkal Majalla" panose="02000000000000000000" pitchFamily="2" charset="-78"/>
              </a:rPr>
              <a:t> من خلال:</a:t>
            </a:r>
          </a:p>
          <a:p>
            <a:pPr algn="r"/>
            <a:r>
              <a:rPr lang="ar-SA" sz="3200" b="1" dirty="0">
                <a:solidFill>
                  <a:srgbClr val="EE9D5C"/>
                </a:solidFill>
                <a:latin typeface="Sakkal Majalla" panose="02000000000000000000" pitchFamily="2" charset="-78"/>
                <a:cs typeface="Sakkal Majalla" panose="02000000000000000000" pitchFamily="2" charset="-78"/>
              </a:rPr>
              <a:t>أ.</a:t>
            </a:r>
            <a:r>
              <a:rPr lang="ar-AE" sz="3200" b="1" dirty="0">
                <a:solidFill>
                  <a:srgbClr val="EE9D5C"/>
                </a:solidFill>
                <a:latin typeface="Sakkal Majalla" panose="02000000000000000000" pitchFamily="2" charset="-78"/>
                <a:cs typeface="Sakkal Majalla" panose="02000000000000000000" pitchFamily="2" charset="-78"/>
              </a:rPr>
              <a:t> </a:t>
            </a:r>
            <a:r>
              <a:rPr lang="ar-SA" sz="3200" b="1" dirty="0">
                <a:solidFill>
                  <a:srgbClr val="EE9D5C"/>
                </a:solidFill>
                <a:latin typeface="Sakkal Majalla" panose="02000000000000000000" pitchFamily="2" charset="-78"/>
                <a:cs typeface="Sakkal Majalla" panose="02000000000000000000" pitchFamily="2" charset="-78"/>
              </a:rPr>
              <a:t>مواجهة التصورات الفاسدة</a:t>
            </a:r>
            <a:r>
              <a:rPr lang="ar-AE" sz="3200" b="1" dirty="0">
                <a:solidFill>
                  <a:srgbClr val="EE9D5C"/>
                </a:solidFill>
                <a:latin typeface="Sakkal Majalla" panose="02000000000000000000" pitchFamily="2" charset="-78"/>
                <a:cs typeface="Sakkal Majalla" panose="02000000000000000000" pitchFamily="2" charset="-78"/>
              </a:rPr>
              <a:t>.</a:t>
            </a:r>
          </a:p>
          <a:p>
            <a:pPr algn="r"/>
            <a:r>
              <a:rPr lang="ar-SA" sz="3200" b="1" dirty="0">
                <a:solidFill>
                  <a:srgbClr val="EE9D5C"/>
                </a:solidFill>
                <a:latin typeface="Sakkal Majalla" panose="02000000000000000000" pitchFamily="2" charset="-78"/>
                <a:cs typeface="Sakkal Majalla" panose="02000000000000000000" pitchFamily="2" charset="-78"/>
              </a:rPr>
              <a:t>ب.</a:t>
            </a:r>
            <a:r>
              <a:rPr lang="ar-AE" sz="3200" b="1" dirty="0">
                <a:solidFill>
                  <a:srgbClr val="EE9D5C"/>
                </a:solidFill>
                <a:latin typeface="Sakkal Majalla" panose="02000000000000000000" pitchFamily="2" charset="-78"/>
                <a:cs typeface="Sakkal Majalla" panose="02000000000000000000" pitchFamily="2" charset="-78"/>
              </a:rPr>
              <a:t> </a:t>
            </a:r>
            <a:r>
              <a:rPr lang="ar-SA" sz="3200" b="1" dirty="0">
                <a:solidFill>
                  <a:srgbClr val="EE9D5C"/>
                </a:solidFill>
                <a:latin typeface="Sakkal Majalla" panose="02000000000000000000" pitchFamily="2" charset="-78"/>
                <a:cs typeface="Sakkal Majalla" panose="02000000000000000000" pitchFamily="2" charset="-78"/>
              </a:rPr>
              <a:t>تحرير العقل من سلطان الخرافة</a:t>
            </a:r>
            <a:r>
              <a:rPr lang="ar-AE" sz="3200" b="1" dirty="0">
                <a:solidFill>
                  <a:srgbClr val="EE9D5C"/>
                </a:solidFill>
                <a:latin typeface="Sakkal Majalla" panose="02000000000000000000" pitchFamily="2" charset="-78"/>
                <a:cs typeface="Sakkal Majalla" panose="02000000000000000000" pitchFamily="2" charset="-78"/>
              </a:rPr>
              <a:t> </a:t>
            </a:r>
            <a:r>
              <a:rPr lang="ar-SA" sz="3200" b="1" dirty="0">
                <a:solidFill>
                  <a:srgbClr val="EE9D5C"/>
                </a:solidFill>
                <a:latin typeface="Sakkal Majalla" panose="02000000000000000000" pitchFamily="2" charset="-78"/>
                <a:cs typeface="Sakkal Majalla" panose="02000000000000000000" pitchFamily="2" charset="-78"/>
              </a:rPr>
              <a:t>والأوهام.</a:t>
            </a:r>
          </a:p>
          <a:p>
            <a:pPr algn="r"/>
            <a:r>
              <a:rPr lang="ar-SA" sz="3200" b="1" dirty="0">
                <a:solidFill>
                  <a:srgbClr val="EE9D5C"/>
                </a:solidFill>
                <a:latin typeface="Sakkal Majalla" panose="02000000000000000000" pitchFamily="2" charset="-78"/>
                <a:cs typeface="Sakkal Majalla" panose="02000000000000000000" pitchFamily="2" charset="-78"/>
              </a:rPr>
              <a:t>ج.</a:t>
            </a:r>
            <a:r>
              <a:rPr lang="ar-AE" sz="3200" b="1" dirty="0">
                <a:solidFill>
                  <a:srgbClr val="EE9D5C"/>
                </a:solidFill>
                <a:latin typeface="Sakkal Majalla" panose="02000000000000000000" pitchFamily="2" charset="-78"/>
                <a:cs typeface="Sakkal Majalla" panose="02000000000000000000" pitchFamily="2" charset="-78"/>
              </a:rPr>
              <a:t> </a:t>
            </a:r>
            <a:r>
              <a:rPr lang="ar-SA" sz="3200" b="1" dirty="0">
                <a:solidFill>
                  <a:srgbClr val="EE9D5C"/>
                </a:solidFill>
                <a:latin typeface="Sakkal Majalla" panose="02000000000000000000" pitchFamily="2" charset="-78"/>
                <a:cs typeface="Sakkal Majalla" panose="02000000000000000000" pitchFamily="2" charset="-78"/>
              </a:rPr>
              <a:t>تحريم السحر</a:t>
            </a:r>
            <a:r>
              <a:rPr lang="ar-AE" sz="3200" b="1" dirty="0">
                <a:solidFill>
                  <a:srgbClr val="EE9D5C"/>
                </a:solidFill>
                <a:latin typeface="Sakkal Majalla" panose="02000000000000000000" pitchFamily="2" charset="-78"/>
                <a:cs typeface="Sakkal Majalla" panose="02000000000000000000" pitchFamily="2" charset="-78"/>
              </a:rPr>
              <a:t> </a:t>
            </a:r>
            <a:r>
              <a:rPr lang="ar-SA" sz="3200" b="1" dirty="0">
                <a:solidFill>
                  <a:srgbClr val="EE9D5C"/>
                </a:solidFill>
                <a:latin typeface="Sakkal Majalla" panose="02000000000000000000" pitchFamily="2" charset="-78"/>
                <a:cs typeface="Sakkal Majalla" panose="02000000000000000000" pitchFamily="2" charset="-78"/>
              </a:rPr>
              <a:t>والكهانة</a:t>
            </a:r>
            <a:r>
              <a:rPr lang="ar-AE" sz="3200" b="1" dirty="0">
                <a:solidFill>
                  <a:srgbClr val="EE9D5C"/>
                </a:solidFill>
                <a:latin typeface="Sakkal Majalla" panose="02000000000000000000" pitchFamily="2" charset="-78"/>
                <a:cs typeface="Sakkal Majalla" panose="02000000000000000000" pitchFamily="2" charset="-78"/>
              </a:rPr>
              <a:t> </a:t>
            </a:r>
            <a:r>
              <a:rPr lang="ar-SA" sz="3200" b="1" dirty="0">
                <a:solidFill>
                  <a:srgbClr val="EE9D5C"/>
                </a:solidFill>
                <a:latin typeface="Sakkal Majalla" panose="02000000000000000000" pitchFamily="2" charset="-78"/>
                <a:cs typeface="Sakkal Majalla" panose="02000000000000000000" pitchFamily="2" charset="-78"/>
              </a:rPr>
              <a:t>والشعوذة. </a:t>
            </a:r>
          </a:p>
        </p:txBody>
      </p:sp>
      <p:pic>
        <p:nvPicPr>
          <p:cNvPr id="2" name="Picture 1"/>
          <p:cNvPicPr>
            <a:picLocks noChangeAspect="1"/>
          </p:cNvPicPr>
          <p:nvPr/>
        </p:nvPicPr>
        <p:blipFill rotWithShape="1">
          <a:blip r:embed="rId2"/>
          <a:srcRect l="29800" t="19701"/>
          <a:stretch/>
        </p:blipFill>
        <p:spPr>
          <a:xfrm>
            <a:off x="0" y="4062953"/>
            <a:ext cx="4654296" cy="2795046"/>
          </a:xfrm>
          <a:prstGeom prst="rect">
            <a:avLst/>
          </a:prstGeom>
        </p:spPr>
      </p:pic>
      <p:sp>
        <p:nvSpPr>
          <p:cNvPr id="7" name="Rectangle 6"/>
          <p:cNvSpPr/>
          <p:nvPr/>
        </p:nvSpPr>
        <p:spPr>
          <a:xfrm>
            <a:off x="0" y="4069080"/>
            <a:ext cx="356616" cy="1042416"/>
          </a:xfrm>
          <a:prstGeom prst="rect">
            <a:avLst/>
          </a:prstGeom>
          <a:solidFill>
            <a:srgbClr val="70614E"/>
          </a:solidFill>
          <a:ln>
            <a:solidFill>
              <a:srgbClr val="70614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bg1"/>
              </a:solidFill>
            </a:endParaRPr>
          </a:p>
        </p:txBody>
      </p:sp>
    </p:spTree>
    <p:extLst>
      <p:ext uri="{BB962C8B-B14F-4D97-AF65-F5344CB8AC3E}">
        <p14:creationId xmlns:p14="http://schemas.microsoft.com/office/powerpoint/2010/main" val="2315131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EA894"/>
        </a:solidFill>
        <a:effectLst/>
      </p:bgPr>
    </p:bg>
    <p:spTree>
      <p:nvGrpSpPr>
        <p:cNvPr id="1" name=""/>
        <p:cNvGrpSpPr/>
        <p:nvPr/>
      </p:nvGrpSpPr>
      <p:grpSpPr>
        <a:xfrm>
          <a:off x="0" y="0"/>
          <a:ext cx="0" cy="0"/>
          <a:chOff x="0" y="0"/>
          <a:chExt cx="0" cy="0"/>
        </a:xfrm>
      </p:grpSpPr>
      <p:sp>
        <p:nvSpPr>
          <p:cNvPr id="2" name="Rectangle 1"/>
          <p:cNvSpPr/>
          <p:nvPr/>
        </p:nvSpPr>
        <p:spPr>
          <a:xfrm>
            <a:off x="2155933" y="1349548"/>
            <a:ext cx="5059398" cy="523220"/>
          </a:xfrm>
          <a:prstGeom prst="rect">
            <a:avLst/>
          </a:prstGeom>
        </p:spPr>
        <p:txBody>
          <a:bodyPr wrap="none">
            <a:spAutoFit/>
          </a:bodyPr>
          <a:lstStyle/>
          <a:p>
            <a:r>
              <a:rPr lang="en-US" sz="2800" b="1" dirty="0">
                <a:latin typeface="Sakkal Majalla" panose="02000000000000000000" pitchFamily="2" charset="-78"/>
                <a:cs typeface="Sakkal Majalla" panose="02000000000000000000" pitchFamily="2" charset="-78"/>
                <a:hlinkClick r:id="rId2"/>
              </a:rPr>
              <a:t>https://wordwall.net/play/6450/315/333</a:t>
            </a:r>
            <a:endParaRPr lang="ar-AE" sz="2800" b="1" dirty="0">
              <a:latin typeface="Sakkal Majalla" panose="02000000000000000000" pitchFamily="2" charset="-78"/>
              <a:cs typeface="Sakkal Majalla" panose="02000000000000000000" pitchFamily="2" charset="-78"/>
            </a:endParaRPr>
          </a:p>
        </p:txBody>
      </p:sp>
      <p:pic>
        <p:nvPicPr>
          <p:cNvPr id="4" name="Picture 3"/>
          <p:cNvPicPr>
            <a:picLocks noChangeAspect="1"/>
          </p:cNvPicPr>
          <p:nvPr/>
        </p:nvPicPr>
        <p:blipFill rotWithShape="1">
          <a:blip r:embed="rId3"/>
          <a:srcRect b="9484"/>
          <a:stretch/>
        </p:blipFill>
        <p:spPr>
          <a:xfrm>
            <a:off x="2280864" y="1951916"/>
            <a:ext cx="4809536" cy="4654762"/>
          </a:xfrm>
          <a:prstGeom prst="rect">
            <a:avLst/>
          </a:prstGeom>
        </p:spPr>
      </p:pic>
      <p:sp>
        <p:nvSpPr>
          <p:cNvPr id="5" name="TextBox 4"/>
          <p:cNvSpPr txBox="1"/>
          <p:nvPr/>
        </p:nvSpPr>
        <p:spPr>
          <a:xfrm>
            <a:off x="1197205" y="562514"/>
            <a:ext cx="6706284" cy="707886"/>
          </a:xfrm>
          <a:prstGeom prst="rect">
            <a:avLst/>
          </a:prstGeom>
          <a:noFill/>
        </p:spPr>
        <p:txBody>
          <a:bodyPr wrap="square" rtlCol="1">
            <a:spAutoFit/>
          </a:bodyPr>
          <a:lstStyle/>
          <a:p>
            <a:pPr algn="ctr"/>
            <a:r>
              <a:rPr lang="ar-AE" sz="4000" b="1" dirty="0">
                <a:solidFill>
                  <a:srgbClr val="3EA894"/>
                </a:solidFill>
                <a:latin typeface="Sakkal Majalla" panose="02000000000000000000" pitchFamily="2" charset="-78"/>
                <a:cs typeface="Sakkal Majalla" panose="02000000000000000000" pitchFamily="2" charset="-78"/>
              </a:rPr>
              <a:t>هيا بنا لنتسابق في تصنيف مفسدات العقل</a:t>
            </a:r>
          </a:p>
        </p:txBody>
      </p:sp>
    </p:spTree>
    <p:extLst>
      <p:ext uri="{BB962C8B-B14F-4D97-AF65-F5344CB8AC3E}">
        <p14:creationId xmlns:p14="http://schemas.microsoft.com/office/powerpoint/2010/main" val="17790111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094770" y="531934"/>
            <a:ext cx="6961347" cy="1569660"/>
          </a:xfrm>
          <a:prstGeom prst="rect">
            <a:avLst/>
          </a:prstGeom>
          <a:noFill/>
        </p:spPr>
        <p:txBody>
          <a:bodyPr wrap="square">
            <a:spAutoFit/>
          </a:bodyPr>
          <a:lstStyle/>
          <a:p>
            <a:pPr algn="ctr">
              <a:buNone/>
            </a:pPr>
            <a:r>
              <a:rPr lang="ar-AE" sz="4800" b="1" dirty="0">
                <a:solidFill>
                  <a:srgbClr val="FF7979"/>
                </a:solidFill>
                <a:latin typeface="Sakkal Majalla" panose="02000000000000000000" pitchFamily="2" charset="-78"/>
                <a:cs typeface="Sakkal Majalla" panose="02000000000000000000" pitchFamily="2" charset="-78"/>
              </a:rPr>
              <a:t>«رَبِّ اشْرَحْ لِي صَدْرِي وَ يَسِّرْ لِي أَمْرِي وَاحْلُلْ عُقْدَةً مِّن لِّسَانِي يَفْقَهُوا قَوْلِي».</a:t>
            </a:r>
            <a:endParaRPr lang="ar-AE" altLang="ar-SA" sz="4800" b="1" dirty="0">
              <a:solidFill>
                <a:srgbClr val="FF7979"/>
              </a:solidFill>
              <a:latin typeface="Sakkal Majalla" pitchFamily="2" charset="-78"/>
              <a:cs typeface="Sakkal Majalla" pitchFamily="2" charset="-78"/>
            </a:endParaRPr>
          </a:p>
        </p:txBody>
      </p:sp>
      <p:pic>
        <p:nvPicPr>
          <p:cNvPr id="1026" name="Picture 2" descr="الماوس, التخرج, الانترنت, التعليم رم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029" y="2492054"/>
            <a:ext cx="4458828" cy="445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5942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0EAE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9D71972-F246-454F-AD65-13F7D1D91BC6}"/>
              </a:ext>
            </a:extLst>
          </p:cNvPr>
          <p:cNvSpPr txBox="1"/>
          <p:nvPr/>
        </p:nvSpPr>
        <p:spPr>
          <a:xfrm>
            <a:off x="1344168" y="19000"/>
            <a:ext cx="6412471" cy="769441"/>
          </a:xfrm>
          <a:prstGeom prst="rect">
            <a:avLst/>
          </a:prstGeom>
          <a:noFill/>
        </p:spPr>
        <p:txBody>
          <a:bodyPr wrap="square" rtlCol="0">
            <a:spAutoFit/>
          </a:bodyPr>
          <a:lstStyle/>
          <a:p>
            <a:pPr algn="r"/>
            <a:r>
              <a:rPr lang="ar-SA" sz="4400" b="1" dirty="0">
                <a:solidFill>
                  <a:srgbClr val="F28F56"/>
                </a:solidFill>
                <a:latin typeface="Sakkal Majalla" panose="02000000000000000000" pitchFamily="2" charset="-78"/>
                <a:cs typeface="Sakkal Majalla" panose="02000000000000000000" pitchFamily="2" charset="-78"/>
              </a:rPr>
              <a:t>رابعا</a:t>
            </a:r>
            <a:r>
              <a:rPr lang="ar-AE" sz="4400" b="1" dirty="0">
                <a:solidFill>
                  <a:srgbClr val="F28F56"/>
                </a:solidFill>
                <a:latin typeface="Sakkal Majalla" panose="02000000000000000000" pitchFamily="2" charset="-78"/>
                <a:cs typeface="Sakkal Majalla" panose="02000000000000000000" pitchFamily="2" charset="-78"/>
              </a:rPr>
              <a:t>ً</a:t>
            </a:r>
            <a:r>
              <a:rPr lang="ar-SA" sz="4400" b="1" dirty="0">
                <a:solidFill>
                  <a:srgbClr val="F28F56"/>
                </a:solidFill>
                <a:latin typeface="Sakkal Majalla" panose="02000000000000000000" pitchFamily="2" charset="-78"/>
                <a:cs typeface="Sakkal Majalla" panose="02000000000000000000" pitchFamily="2" charset="-78"/>
              </a:rPr>
              <a:t>:</a:t>
            </a:r>
            <a:r>
              <a:rPr lang="ar-AE" sz="4400" b="1" dirty="0">
                <a:solidFill>
                  <a:srgbClr val="F28F56"/>
                </a:solidFill>
                <a:latin typeface="Sakkal Majalla" panose="02000000000000000000" pitchFamily="2" charset="-78"/>
                <a:cs typeface="Sakkal Majalla" panose="02000000000000000000" pitchFamily="2" charset="-78"/>
              </a:rPr>
              <a:t> </a:t>
            </a:r>
            <a:r>
              <a:rPr lang="ar-SA" sz="4400" b="1" dirty="0">
                <a:solidFill>
                  <a:srgbClr val="F28F56"/>
                </a:solidFill>
                <a:latin typeface="Sakkal Majalla" panose="02000000000000000000" pitchFamily="2" charset="-78"/>
                <a:cs typeface="Sakkal Majalla" panose="02000000000000000000" pitchFamily="2" charset="-78"/>
              </a:rPr>
              <a:t>مقصد حفظ النسل والعرض</a:t>
            </a:r>
            <a:r>
              <a:rPr lang="ar-AE" sz="4400" b="1" dirty="0">
                <a:solidFill>
                  <a:srgbClr val="F28F56"/>
                </a:solidFill>
                <a:latin typeface="Sakkal Majalla" panose="02000000000000000000" pitchFamily="2" charset="-78"/>
                <a:cs typeface="Sakkal Majalla" panose="02000000000000000000" pitchFamily="2" charset="-78"/>
              </a:rPr>
              <a:t>:</a:t>
            </a:r>
            <a:endParaRPr lang="en-US" sz="4400" b="1" dirty="0">
              <a:solidFill>
                <a:srgbClr val="F28F56"/>
              </a:solidFill>
              <a:latin typeface="Sakkal Majalla" panose="02000000000000000000" pitchFamily="2" charset="-78"/>
              <a:cs typeface="Sakkal Majalla" panose="02000000000000000000" pitchFamily="2" charset="-78"/>
            </a:endParaRPr>
          </a:p>
        </p:txBody>
      </p:sp>
      <p:sp>
        <p:nvSpPr>
          <p:cNvPr id="15" name="TextBox 14">
            <a:extLst>
              <a:ext uri="{FF2B5EF4-FFF2-40B4-BE49-F238E27FC236}">
                <a16:creationId xmlns:a16="http://schemas.microsoft.com/office/drawing/2014/main" id="{456AEF3B-3F18-42E8-89B5-C68E4CD9D8F1}"/>
              </a:ext>
            </a:extLst>
          </p:cNvPr>
          <p:cNvSpPr txBox="1"/>
          <p:nvPr/>
        </p:nvSpPr>
        <p:spPr>
          <a:xfrm>
            <a:off x="516636" y="788441"/>
            <a:ext cx="8442438" cy="954107"/>
          </a:xfrm>
          <a:prstGeom prst="rect">
            <a:avLst/>
          </a:prstGeom>
          <a:solidFill>
            <a:srgbClr val="FAD0B8"/>
          </a:solidFill>
        </p:spPr>
        <p:txBody>
          <a:bodyPr wrap="square" rtlCol="0">
            <a:spAutoFit/>
          </a:bodyPr>
          <a:lstStyle/>
          <a:p>
            <a:pPr algn="ctr"/>
            <a:r>
              <a:rPr lang="ar-SA" sz="2800" b="1" dirty="0">
                <a:latin typeface="Sakkal Majalla" panose="02000000000000000000" pitchFamily="2" charset="-78"/>
                <a:cs typeface="Sakkal Majalla" panose="02000000000000000000" pitchFamily="2" charset="-78"/>
              </a:rPr>
              <a:t>ويعبر عنه العلماء بحفظ النسب</a:t>
            </a:r>
            <a:r>
              <a:rPr lang="ar-AE" sz="2800" b="1"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وقد عنيت الشريعة الإسلامية</a:t>
            </a:r>
            <a:r>
              <a:rPr lang="ar-AE" sz="2800" b="1"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بحفظ النسل لمنع اختلاط الأنساب</a:t>
            </a:r>
            <a:r>
              <a:rPr lang="ar-AE" sz="2800" b="1"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وانتشار الفساد الأخلاقي</a:t>
            </a:r>
            <a:r>
              <a:rPr lang="ar-AE" sz="2800" b="1"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والأمراض</a:t>
            </a:r>
            <a:r>
              <a:rPr lang="ar-AE" sz="2800" b="1" dirty="0">
                <a:latin typeface="Sakkal Majalla" panose="02000000000000000000" pitchFamily="2" charset="-78"/>
                <a:cs typeface="Sakkal Majalla" panose="02000000000000000000" pitchFamily="2" charset="-78"/>
              </a:rPr>
              <a:t>.</a:t>
            </a:r>
            <a:endParaRPr lang="en-US" sz="2800" b="1" dirty="0">
              <a:latin typeface="Sakkal Majalla" panose="02000000000000000000" pitchFamily="2" charset="-78"/>
              <a:cs typeface="Sakkal Majalla" panose="02000000000000000000" pitchFamily="2" charset="-78"/>
            </a:endParaRPr>
          </a:p>
        </p:txBody>
      </p:sp>
      <p:sp>
        <p:nvSpPr>
          <p:cNvPr id="16" name="TextBox 15">
            <a:extLst>
              <a:ext uri="{FF2B5EF4-FFF2-40B4-BE49-F238E27FC236}">
                <a16:creationId xmlns:a16="http://schemas.microsoft.com/office/drawing/2014/main" id="{C6E2B3D5-1BAB-4CA1-904D-2107A305DDC5}"/>
              </a:ext>
            </a:extLst>
          </p:cNvPr>
          <p:cNvSpPr txBox="1"/>
          <p:nvPr/>
        </p:nvSpPr>
        <p:spPr>
          <a:xfrm>
            <a:off x="5068302" y="2187136"/>
            <a:ext cx="3813048" cy="400110"/>
          </a:xfrm>
          <a:prstGeom prst="rect">
            <a:avLst/>
          </a:prstGeom>
          <a:solidFill>
            <a:srgbClr val="C69036"/>
          </a:solidFill>
        </p:spPr>
        <p:txBody>
          <a:bodyPr wrap="square" rtlCol="0">
            <a:spAutoFit/>
          </a:bodyPr>
          <a:lstStyle/>
          <a:p>
            <a:pPr algn="ctr"/>
            <a:r>
              <a:rPr lang="ar-SA" sz="2000" b="1" dirty="0">
                <a:solidFill>
                  <a:schemeClr val="bg1"/>
                </a:solidFill>
                <a:latin typeface="Sakkal Majalla" panose="02000000000000000000" pitchFamily="2" charset="-78"/>
                <a:cs typeface="Sakkal Majalla" panose="02000000000000000000" pitchFamily="2" charset="-78"/>
              </a:rPr>
              <a:t>أ.حفظ النسل(العرض,النسب)من جانب الوجود:</a:t>
            </a:r>
            <a:endParaRPr lang="en-US" sz="2000" b="1" dirty="0">
              <a:solidFill>
                <a:schemeClr val="bg1"/>
              </a:solidFill>
              <a:latin typeface="Sakkal Majalla" panose="02000000000000000000" pitchFamily="2" charset="-78"/>
              <a:cs typeface="Sakkal Majalla" panose="02000000000000000000" pitchFamily="2" charset="-78"/>
            </a:endParaRPr>
          </a:p>
        </p:txBody>
      </p:sp>
      <p:sp>
        <p:nvSpPr>
          <p:cNvPr id="17" name="TextBox 16">
            <a:extLst>
              <a:ext uri="{FF2B5EF4-FFF2-40B4-BE49-F238E27FC236}">
                <a16:creationId xmlns:a16="http://schemas.microsoft.com/office/drawing/2014/main" id="{CC0CE289-C4CA-41D3-8CE8-43CE76F16E44}"/>
              </a:ext>
            </a:extLst>
          </p:cNvPr>
          <p:cNvSpPr txBox="1"/>
          <p:nvPr/>
        </p:nvSpPr>
        <p:spPr>
          <a:xfrm>
            <a:off x="322086" y="2187136"/>
            <a:ext cx="4024863" cy="400110"/>
          </a:xfrm>
          <a:prstGeom prst="rect">
            <a:avLst/>
          </a:prstGeom>
          <a:solidFill>
            <a:srgbClr val="C69036"/>
          </a:solidFill>
        </p:spPr>
        <p:txBody>
          <a:bodyPr wrap="square" rtlCol="0">
            <a:spAutoFit/>
          </a:bodyPr>
          <a:lstStyle/>
          <a:p>
            <a:pPr algn="ctr"/>
            <a:r>
              <a:rPr lang="ar-SA" sz="2000" b="1" dirty="0">
                <a:solidFill>
                  <a:schemeClr val="bg1"/>
                </a:solidFill>
                <a:latin typeface="Sakkal Majalla" panose="02000000000000000000" pitchFamily="2" charset="-78"/>
                <a:cs typeface="Sakkal Majalla" panose="02000000000000000000" pitchFamily="2" charset="-78"/>
              </a:rPr>
              <a:t>ب. حفظ النسل(العرض,النسب)من جانب الحماية</a:t>
            </a:r>
            <a:r>
              <a:rPr lang="ar-AE" sz="2000" b="1" dirty="0">
                <a:solidFill>
                  <a:schemeClr val="bg1"/>
                </a:solidFill>
                <a:latin typeface="Sakkal Majalla" panose="02000000000000000000" pitchFamily="2" charset="-78"/>
                <a:cs typeface="Sakkal Majalla" panose="02000000000000000000" pitchFamily="2" charset="-78"/>
              </a:rPr>
              <a:t>:</a:t>
            </a:r>
            <a:endParaRPr lang="en-US" sz="2000" b="1" dirty="0">
              <a:solidFill>
                <a:schemeClr val="bg1"/>
              </a:solidFill>
              <a:latin typeface="Sakkal Majalla" panose="02000000000000000000" pitchFamily="2" charset="-78"/>
              <a:cs typeface="Sakkal Majalla" panose="02000000000000000000" pitchFamily="2" charset="-78"/>
            </a:endParaRPr>
          </a:p>
        </p:txBody>
      </p:sp>
      <p:sp>
        <p:nvSpPr>
          <p:cNvPr id="18" name="TextBox 17">
            <a:extLst>
              <a:ext uri="{FF2B5EF4-FFF2-40B4-BE49-F238E27FC236}">
                <a16:creationId xmlns:a16="http://schemas.microsoft.com/office/drawing/2014/main" id="{9CE05BFB-572B-4A00-9B8E-E48C80827158}"/>
              </a:ext>
            </a:extLst>
          </p:cNvPr>
          <p:cNvSpPr txBox="1"/>
          <p:nvPr/>
        </p:nvSpPr>
        <p:spPr>
          <a:xfrm>
            <a:off x="5068302" y="2771912"/>
            <a:ext cx="3813048" cy="1569660"/>
          </a:xfrm>
          <a:prstGeom prst="rect">
            <a:avLst/>
          </a:prstGeom>
          <a:noFill/>
        </p:spPr>
        <p:txBody>
          <a:bodyPr wrap="square" rtlCol="0">
            <a:spAutoFit/>
          </a:bodyPr>
          <a:lstStyle/>
          <a:p>
            <a:pPr algn="r"/>
            <a:r>
              <a:rPr lang="ar-SA" sz="2400" b="1" dirty="0">
                <a:solidFill>
                  <a:srgbClr val="FF0000"/>
                </a:solidFill>
                <a:latin typeface="Sakkal Majalla" panose="02000000000000000000" pitchFamily="2" charset="-78"/>
                <a:cs typeface="Sakkal Majalla" panose="02000000000000000000" pitchFamily="2" charset="-78"/>
              </a:rPr>
              <a:t>1.شرع الإسلام الزواج وحث</a:t>
            </a:r>
            <a:r>
              <a:rPr lang="ar-AE" sz="2400" b="1" dirty="0">
                <a:solidFill>
                  <a:srgbClr val="FF0000"/>
                </a:solidFill>
                <a:latin typeface="Sakkal Majalla" panose="02000000000000000000" pitchFamily="2" charset="-78"/>
                <a:cs typeface="Sakkal Majalla" panose="02000000000000000000" pitchFamily="2" charset="-78"/>
              </a:rPr>
              <a:t> عليه</a:t>
            </a:r>
            <a:r>
              <a:rPr lang="ar-SA" sz="2400" b="1" dirty="0">
                <a:solidFill>
                  <a:srgbClr val="FF0000"/>
                </a:solidFill>
                <a:latin typeface="Sakkal Majalla" panose="02000000000000000000" pitchFamily="2" charset="-78"/>
                <a:cs typeface="Sakkal Majalla" panose="02000000000000000000" pitchFamily="2" charset="-78"/>
              </a:rPr>
              <a:t>.</a:t>
            </a:r>
          </a:p>
          <a:p>
            <a:pPr algn="r"/>
            <a:r>
              <a:rPr lang="ar-SA" sz="2400" b="1" dirty="0">
                <a:solidFill>
                  <a:srgbClr val="FF0000"/>
                </a:solidFill>
                <a:latin typeface="Sakkal Majalla" panose="02000000000000000000" pitchFamily="2" charset="-78"/>
                <a:cs typeface="Sakkal Majalla" panose="02000000000000000000" pitchFamily="2" charset="-78"/>
              </a:rPr>
              <a:t>2.</a:t>
            </a:r>
            <a:r>
              <a:rPr lang="ar-AE" sz="2400" b="1" dirty="0">
                <a:solidFill>
                  <a:srgbClr val="FF0000"/>
                </a:solidFill>
                <a:latin typeface="Sakkal Majalla" panose="02000000000000000000" pitchFamily="2" charset="-78"/>
                <a:cs typeface="Sakkal Majalla" panose="02000000000000000000" pitchFamily="2" charset="-78"/>
              </a:rPr>
              <a:t> </a:t>
            </a:r>
            <a:r>
              <a:rPr lang="ar-SA" sz="2400" b="1" dirty="0">
                <a:solidFill>
                  <a:srgbClr val="FF0000"/>
                </a:solidFill>
                <a:latin typeface="Sakkal Majalla" panose="02000000000000000000" pitchFamily="2" charset="-78"/>
                <a:cs typeface="Sakkal Majalla" panose="02000000000000000000" pitchFamily="2" charset="-78"/>
              </a:rPr>
              <a:t>وضع ال</a:t>
            </a:r>
            <a:r>
              <a:rPr lang="ar-AE" sz="2400" b="1" dirty="0">
                <a:solidFill>
                  <a:srgbClr val="FF0000"/>
                </a:solidFill>
                <a:latin typeface="Sakkal Majalla" panose="02000000000000000000" pitchFamily="2" charset="-78"/>
                <a:cs typeface="Sakkal Majalla" panose="02000000000000000000" pitchFamily="2" charset="-78"/>
              </a:rPr>
              <a:t>ت</a:t>
            </a:r>
            <a:r>
              <a:rPr lang="ar-SA" sz="2400" b="1" dirty="0">
                <a:solidFill>
                  <a:srgbClr val="FF0000"/>
                </a:solidFill>
                <a:latin typeface="Sakkal Majalla" panose="02000000000000000000" pitchFamily="2" charset="-78"/>
                <a:cs typeface="Sakkal Majalla" panose="02000000000000000000" pitchFamily="2" charset="-78"/>
              </a:rPr>
              <a:t>شريعات التي تحفظ الأسرة</a:t>
            </a:r>
            <a:r>
              <a:rPr lang="ar-AE" sz="2400" b="1" dirty="0">
                <a:solidFill>
                  <a:srgbClr val="FF0000"/>
                </a:solidFill>
                <a:latin typeface="Sakkal Majalla" panose="02000000000000000000" pitchFamily="2" charset="-78"/>
                <a:cs typeface="Sakkal Majalla" panose="02000000000000000000" pitchFamily="2" charset="-78"/>
              </a:rPr>
              <a:t>:</a:t>
            </a:r>
            <a:r>
              <a:rPr lang="ar-SA" sz="2400" b="1" dirty="0">
                <a:solidFill>
                  <a:srgbClr val="FF0000"/>
                </a:solidFill>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في جميع مراحلها</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ونظم الحقوق و</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الواجبات بين</a:t>
            </a:r>
            <a:r>
              <a:rPr lang="ar-AE" sz="2400" b="1" dirty="0">
                <a:latin typeface="Sakkal Majalla" panose="02000000000000000000" pitchFamily="2" charset="-78"/>
                <a:cs typeface="Sakkal Majalla" panose="02000000000000000000" pitchFamily="2" charset="-78"/>
              </a:rPr>
              <a:t> أفرادها</a:t>
            </a:r>
            <a:r>
              <a:rPr lang="ar-SA" sz="2400" b="1" dirty="0">
                <a:latin typeface="Sakkal Majalla" panose="02000000000000000000" pitchFamily="2" charset="-78"/>
                <a:cs typeface="Sakkal Majalla" panose="02000000000000000000" pitchFamily="2" charset="-78"/>
              </a:rPr>
              <a:t>.</a:t>
            </a:r>
            <a:endParaRPr lang="en-US" sz="2400" b="1" dirty="0">
              <a:latin typeface="Sakkal Majalla" panose="02000000000000000000" pitchFamily="2" charset="-78"/>
              <a:cs typeface="Sakkal Majalla" panose="02000000000000000000" pitchFamily="2" charset="-78"/>
            </a:endParaRPr>
          </a:p>
        </p:txBody>
      </p:sp>
      <p:sp>
        <p:nvSpPr>
          <p:cNvPr id="19" name="TextBox 18">
            <a:extLst>
              <a:ext uri="{FF2B5EF4-FFF2-40B4-BE49-F238E27FC236}">
                <a16:creationId xmlns:a16="http://schemas.microsoft.com/office/drawing/2014/main" id="{B378A1A2-1505-4741-9B1A-EBF9CAB1BB80}"/>
              </a:ext>
            </a:extLst>
          </p:cNvPr>
          <p:cNvSpPr txBox="1"/>
          <p:nvPr/>
        </p:nvSpPr>
        <p:spPr>
          <a:xfrm>
            <a:off x="322085" y="2587246"/>
            <a:ext cx="4024863" cy="2246769"/>
          </a:xfrm>
          <a:prstGeom prst="rect">
            <a:avLst/>
          </a:prstGeom>
          <a:noFill/>
        </p:spPr>
        <p:txBody>
          <a:bodyPr wrap="square" rtlCol="0">
            <a:spAutoFit/>
          </a:bodyPr>
          <a:lstStyle/>
          <a:p>
            <a:pPr algn="r"/>
            <a:r>
              <a:rPr lang="ar-SA" sz="2000" b="1" dirty="0">
                <a:solidFill>
                  <a:srgbClr val="FF0000"/>
                </a:solidFill>
                <a:latin typeface="Sakkal Majalla" panose="02000000000000000000" pitchFamily="2" charset="-78"/>
                <a:cs typeface="Sakkal Majalla" panose="02000000000000000000" pitchFamily="2" charset="-78"/>
              </a:rPr>
              <a:t>1.تحريم الزنا</a:t>
            </a:r>
            <a:r>
              <a:rPr lang="ar-AE" sz="2000" b="1" dirty="0">
                <a:solidFill>
                  <a:srgbClr val="FF0000"/>
                </a:solidFill>
                <a:latin typeface="Sakkal Majalla" panose="02000000000000000000" pitchFamily="2" charset="-78"/>
                <a:cs typeface="Sakkal Majalla" panose="02000000000000000000" pitchFamily="2" charset="-78"/>
              </a:rPr>
              <a:t>:</a:t>
            </a:r>
            <a:r>
              <a:rPr lang="ar-SA" sz="2000" b="1" dirty="0">
                <a:solidFill>
                  <a:srgbClr val="DB6963"/>
                </a:solidFill>
                <a:latin typeface="Sakkal Majalla" panose="02000000000000000000" pitchFamily="2" charset="-78"/>
                <a:cs typeface="Sakkal Majalla" panose="02000000000000000000" pitchFamily="2" charset="-78"/>
              </a:rPr>
              <a:t> </a:t>
            </a:r>
            <a:r>
              <a:rPr lang="ar-SA" sz="2000" b="1" dirty="0">
                <a:latin typeface="Sakkal Majalla" panose="02000000000000000000" pitchFamily="2" charset="-78"/>
                <a:cs typeface="Sakkal Majalla" panose="02000000000000000000" pitchFamily="2" charset="-78"/>
              </a:rPr>
              <a:t>وعده الإسلام من الكبائر</a:t>
            </a:r>
            <a:r>
              <a:rPr lang="ar-AE" sz="2000" b="1" dirty="0">
                <a:latin typeface="Sakkal Majalla" panose="02000000000000000000" pitchFamily="2" charset="-78"/>
                <a:cs typeface="Sakkal Majalla" panose="02000000000000000000" pitchFamily="2" charset="-78"/>
              </a:rPr>
              <a:t> </a:t>
            </a:r>
            <a:r>
              <a:rPr lang="ar-SA" sz="2000" b="1" dirty="0">
                <a:latin typeface="Sakkal Majalla" panose="02000000000000000000" pitchFamily="2" charset="-78"/>
                <a:cs typeface="Sakkal Majalla" panose="02000000000000000000" pitchFamily="2" charset="-78"/>
              </a:rPr>
              <a:t>كما سد الذرائع المؤدية إليه</a:t>
            </a:r>
            <a:r>
              <a:rPr lang="ar-AE" sz="2000" b="1" dirty="0">
                <a:latin typeface="Sakkal Majalla" panose="02000000000000000000" pitchFamily="2" charset="-78"/>
                <a:cs typeface="Sakkal Majalla" panose="02000000000000000000" pitchFamily="2" charset="-78"/>
              </a:rPr>
              <a:t> </a:t>
            </a:r>
            <a:r>
              <a:rPr lang="ar-SA" sz="2000" b="1" dirty="0">
                <a:latin typeface="Sakkal Majalla" panose="02000000000000000000" pitchFamily="2" charset="-78"/>
                <a:cs typeface="Sakkal Majalla" panose="02000000000000000000" pitchFamily="2" charset="-78"/>
              </a:rPr>
              <a:t>فنهى عن التبرج وأمر بالعفة والحياء</a:t>
            </a:r>
            <a:r>
              <a:rPr lang="ar-AE" sz="2000" b="1" dirty="0">
                <a:latin typeface="Sakkal Majalla" panose="02000000000000000000" pitchFamily="2" charset="-78"/>
                <a:cs typeface="Sakkal Majalla" panose="02000000000000000000" pitchFamily="2" charset="-78"/>
              </a:rPr>
              <a:t> </a:t>
            </a:r>
            <a:r>
              <a:rPr lang="ar-SA" sz="2000" b="1" dirty="0">
                <a:latin typeface="Sakkal Majalla" panose="02000000000000000000" pitchFamily="2" charset="-78"/>
                <a:cs typeface="Sakkal Majalla" panose="02000000000000000000" pitchFamily="2" charset="-78"/>
              </a:rPr>
              <a:t>وغص البصر و</a:t>
            </a:r>
            <a:r>
              <a:rPr lang="ar-AE" sz="2000" b="1" dirty="0">
                <a:latin typeface="Sakkal Majalla" panose="02000000000000000000" pitchFamily="2" charset="-78"/>
                <a:cs typeface="Sakkal Majalla" panose="02000000000000000000" pitchFamily="2" charset="-78"/>
              </a:rPr>
              <a:t> </a:t>
            </a:r>
            <a:r>
              <a:rPr lang="ar-SA" sz="2000" b="1" dirty="0">
                <a:latin typeface="Sakkal Majalla" panose="02000000000000000000" pitchFamily="2" charset="-78"/>
                <a:cs typeface="Sakkal Majalla" panose="02000000000000000000" pitchFamily="2" charset="-78"/>
              </a:rPr>
              <a:t>ستر العورات والاحتشام في اللباس.</a:t>
            </a:r>
          </a:p>
          <a:p>
            <a:pPr algn="r"/>
            <a:r>
              <a:rPr lang="ar-SA" sz="2000" b="1" dirty="0">
                <a:solidFill>
                  <a:srgbClr val="FF0000"/>
                </a:solidFill>
                <a:latin typeface="Sakkal Majalla" panose="02000000000000000000" pitchFamily="2" charset="-78"/>
                <a:cs typeface="Sakkal Majalla" panose="02000000000000000000" pitchFamily="2" charset="-78"/>
              </a:rPr>
              <a:t>2.تحريم الإسلام للقذف</a:t>
            </a:r>
            <a:r>
              <a:rPr lang="ar-AE" sz="2000" b="1" dirty="0">
                <a:solidFill>
                  <a:srgbClr val="FF0000"/>
                </a:solidFill>
                <a:latin typeface="Sakkal Majalla" panose="02000000000000000000" pitchFamily="2" charset="-78"/>
                <a:cs typeface="Sakkal Majalla" panose="02000000000000000000" pitchFamily="2" charset="-78"/>
              </a:rPr>
              <a:t>:</a:t>
            </a:r>
            <a:r>
              <a:rPr lang="ar-SA" sz="2000" b="1" dirty="0">
                <a:solidFill>
                  <a:srgbClr val="FF0000"/>
                </a:solidFill>
                <a:latin typeface="Sakkal Majalla" panose="02000000000000000000" pitchFamily="2" charset="-78"/>
                <a:cs typeface="Sakkal Majalla" panose="02000000000000000000" pitchFamily="2" charset="-78"/>
              </a:rPr>
              <a:t> </a:t>
            </a:r>
            <a:r>
              <a:rPr lang="ar-SA" sz="2000" b="1" dirty="0">
                <a:latin typeface="Sakkal Majalla" panose="02000000000000000000" pitchFamily="2" charset="-78"/>
                <a:cs typeface="Sakkal Majalla" panose="02000000000000000000" pitchFamily="2" charset="-78"/>
              </a:rPr>
              <a:t>صيانة للأعراض</a:t>
            </a:r>
            <a:r>
              <a:rPr lang="ar-AE" sz="2000" b="1" dirty="0">
                <a:latin typeface="Sakkal Majalla" panose="02000000000000000000" pitchFamily="2" charset="-78"/>
                <a:cs typeface="Sakkal Majalla" panose="02000000000000000000" pitchFamily="2" charset="-78"/>
              </a:rPr>
              <a:t> </a:t>
            </a:r>
            <a:r>
              <a:rPr lang="ar-SA" sz="2000" b="1" dirty="0">
                <a:latin typeface="Sakkal Majalla" panose="02000000000000000000" pitchFamily="2" charset="-78"/>
                <a:cs typeface="Sakkal Majalla" panose="02000000000000000000" pitchFamily="2" charset="-78"/>
              </a:rPr>
              <a:t>ورتب العقوبات عل</a:t>
            </a:r>
            <a:r>
              <a:rPr lang="ar-AE" sz="2000" b="1" dirty="0">
                <a:latin typeface="Sakkal Majalla" panose="02000000000000000000" pitchFamily="2" charset="-78"/>
                <a:cs typeface="Sakkal Majalla" panose="02000000000000000000" pitchFamily="2" charset="-78"/>
              </a:rPr>
              <a:t>يه.</a:t>
            </a:r>
            <a:endParaRPr lang="ar-SA" sz="2000" b="1" dirty="0">
              <a:latin typeface="Sakkal Majalla" panose="02000000000000000000" pitchFamily="2" charset="-78"/>
              <a:cs typeface="Sakkal Majalla" panose="02000000000000000000" pitchFamily="2" charset="-78"/>
            </a:endParaRPr>
          </a:p>
          <a:p>
            <a:pPr algn="r"/>
            <a:r>
              <a:rPr lang="ar-SA" sz="2000" b="1" dirty="0">
                <a:solidFill>
                  <a:srgbClr val="FF0000"/>
                </a:solidFill>
                <a:latin typeface="Sakkal Majalla" panose="02000000000000000000" pitchFamily="2" charset="-78"/>
                <a:cs typeface="Sakkal Majalla" panose="02000000000000000000" pitchFamily="2" charset="-78"/>
              </a:rPr>
              <a:t>3.تحريم التبني</a:t>
            </a:r>
            <a:r>
              <a:rPr lang="ar-AE" sz="2000" b="1" dirty="0">
                <a:solidFill>
                  <a:srgbClr val="FF0000"/>
                </a:solidFill>
                <a:latin typeface="Sakkal Majalla" panose="02000000000000000000" pitchFamily="2" charset="-78"/>
                <a:cs typeface="Sakkal Majalla" panose="02000000000000000000" pitchFamily="2" charset="-78"/>
              </a:rPr>
              <a:t>.</a:t>
            </a:r>
            <a:r>
              <a:rPr lang="ar-SA" sz="2000" b="1" dirty="0">
                <a:solidFill>
                  <a:srgbClr val="FF0000"/>
                </a:solidFill>
                <a:latin typeface="Sakkal Majalla" panose="02000000000000000000" pitchFamily="2" charset="-78"/>
                <a:cs typeface="Sakkal Majalla" panose="02000000000000000000" pitchFamily="2" charset="-78"/>
              </a:rPr>
              <a:t> </a:t>
            </a:r>
            <a:endParaRPr lang="en-US" sz="2000" b="1" dirty="0">
              <a:solidFill>
                <a:srgbClr val="FF0000"/>
              </a:solidFill>
              <a:latin typeface="Sakkal Majalla" panose="02000000000000000000" pitchFamily="2" charset="-78"/>
              <a:cs typeface="Sakkal Majalla" panose="02000000000000000000" pitchFamily="2" charset="-78"/>
            </a:endParaRPr>
          </a:p>
        </p:txBody>
      </p:sp>
      <p:pic>
        <p:nvPicPr>
          <p:cNvPr id="2" name="Picture 1"/>
          <p:cNvPicPr>
            <a:picLocks noChangeAspect="1"/>
          </p:cNvPicPr>
          <p:nvPr/>
        </p:nvPicPr>
        <p:blipFill rotWithShape="1">
          <a:blip r:embed="rId2"/>
          <a:srcRect l="19400" t="34889" r="57800" b="30444"/>
          <a:stretch/>
        </p:blipFill>
        <p:spPr>
          <a:xfrm>
            <a:off x="0" y="4465372"/>
            <a:ext cx="2838856" cy="2427969"/>
          </a:xfrm>
          <a:prstGeom prst="rect">
            <a:avLst/>
          </a:prstGeom>
        </p:spPr>
      </p:pic>
      <p:cxnSp>
        <p:nvCxnSpPr>
          <p:cNvPr id="13" name="Straight Arrow Connector 12"/>
          <p:cNvCxnSpPr/>
          <p:nvPr/>
        </p:nvCxnSpPr>
        <p:spPr>
          <a:xfrm>
            <a:off x="2838856" y="1710023"/>
            <a:ext cx="0" cy="4771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966850" y="1742548"/>
            <a:ext cx="0" cy="4771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7506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C09708-AD45-4632-A4F2-EDCAE594CC1C}"/>
              </a:ext>
            </a:extLst>
          </p:cNvPr>
          <p:cNvSpPr txBox="1"/>
          <p:nvPr/>
        </p:nvSpPr>
        <p:spPr>
          <a:xfrm>
            <a:off x="4969742" y="202808"/>
            <a:ext cx="3997510" cy="646331"/>
          </a:xfrm>
          <a:prstGeom prst="rect">
            <a:avLst/>
          </a:prstGeom>
          <a:solidFill>
            <a:srgbClr val="65A3CA"/>
          </a:solidFill>
        </p:spPr>
        <p:txBody>
          <a:bodyPr wrap="square" rtlCol="0">
            <a:spAutoFit/>
          </a:bodyPr>
          <a:lstStyle/>
          <a:p>
            <a:pPr algn="r"/>
            <a:r>
              <a:rPr lang="ar-SA" sz="3600" b="1" dirty="0">
                <a:solidFill>
                  <a:schemeClr val="bg1"/>
                </a:solidFill>
                <a:latin typeface="Sakkal Majalla" panose="02000000000000000000" pitchFamily="2" charset="-78"/>
                <a:cs typeface="Sakkal Majalla" panose="02000000000000000000" pitchFamily="2" charset="-78"/>
              </a:rPr>
              <a:t>خامسا</a:t>
            </a:r>
            <a:r>
              <a:rPr lang="ar-AE" sz="3600" b="1" dirty="0">
                <a:solidFill>
                  <a:schemeClr val="bg1"/>
                </a:solidFill>
                <a:latin typeface="Sakkal Majalla" panose="02000000000000000000" pitchFamily="2" charset="-78"/>
                <a:cs typeface="Sakkal Majalla" panose="02000000000000000000" pitchFamily="2" charset="-78"/>
              </a:rPr>
              <a:t>ً</a:t>
            </a:r>
            <a:r>
              <a:rPr lang="ar-SA" sz="3600" b="1" dirty="0">
                <a:solidFill>
                  <a:schemeClr val="bg1"/>
                </a:solidFill>
                <a:latin typeface="Sakkal Majalla" panose="02000000000000000000" pitchFamily="2" charset="-78"/>
                <a:cs typeface="Sakkal Majalla" panose="02000000000000000000" pitchFamily="2" charset="-78"/>
              </a:rPr>
              <a:t>:</a:t>
            </a:r>
            <a:r>
              <a:rPr lang="ar-AE" sz="3600" b="1" dirty="0">
                <a:solidFill>
                  <a:schemeClr val="bg1"/>
                </a:solidFill>
                <a:latin typeface="Sakkal Majalla" panose="02000000000000000000" pitchFamily="2" charset="-78"/>
                <a:cs typeface="Sakkal Majalla" panose="02000000000000000000" pitchFamily="2" charset="-78"/>
              </a:rPr>
              <a:t> </a:t>
            </a:r>
            <a:r>
              <a:rPr lang="ar-SA" sz="3600" b="1" dirty="0">
                <a:solidFill>
                  <a:schemeClr val="bg1"/>
                </a:solidFill>
                <a:latin typeface="Sakkal Majalla" panose="02000000000000000000" pitchFamily="2" charset="-78"/>
                <a:cs typeface="Sakkal Majalla" panose="02000000000000000000" pitchFamily="2" charset="-78"/>
              </a:rPr>
              <a:t>مقصد حفظ المال</a:t>
            </a:r>
            <a:r>
              <a:rPr lang="ar-AE" sz="3600" b="1" dirty="0">
                <a:solidFill>
                  <a:schemeClr val="bg1"/>
                </a:solidFill>
                <a:latin typeface="Sakkal Majalla" panose="02000000000000000000" pitchFamily="2" charset="-78"/>
                <a:cs typeface="Sakkal Majalla" panose="02000000000000000000" pitchFamily="2" charset="-78"/>
              </a:rPr>
              <a:t>:</a:t>
            </a:r>
            <a:r>
              <a:rPr lang="ar-SA" sz="3600" b="1" dirty="0">
                <a:solidFill>
                  <a:schemeClr val="bg1"/>
                </a:solidFill>
                <a:latin typeface="Sakkal Majalla" panose="02000000000000000000" pitchFamily="2" charset="-78"/>
                <a:cs typeface="Sakkal Majalla" panose="02000000000000000000" pitchFamily="2" charset="-78"/>
              </a:rPr>
              <a:t> </a:t>
            </a:r>
            <a:endParaRPr lang="en-US" sz="3600" b="1" dirty="0">
              <a:solidFill>
                <a:schemeClr val="bg1"/>
              </a:solidFill>
              <a:latin typeface="Sakkal Majalla" panose="02000000000000000000" pitchFamily="2" charset="-78"/>
              <a:cs typeface="Sakkal Majalla" panose="02000000000000000000" pitchFamily="2" charset="-78"/>
            </a:endParaRPr>
          </a:p>
        </p:txBody>
      </p:sp>
      <p:sp>
        <p:nvSpPr>
          <p:cNvPr id="3" name="TextBox 2">
            <a:extLst>
              <a:ext uri="{FF2B5EF4-FFF2-40B4-BE49-F238E27FC236}">
                <a16:creationId xmlns:a16="http://schemas.microsoft.com/office/drawing/2014/main" id="{3EA47E8A-83C1-4CA7-8461-C96FE6C8EC49}"/>
              </a:ext>
            </a:extLst>
          </p:cNvPr>
          <p:cNvSpPr txBox="1"/>
          <p:nvPr/>
        </p:nvSpPr>
        <p:spPr>
          <a:xfrm>
            <a:off x="124388" y="1008868"/>
            <a:ext cx="8842864" cy="830997"/>
          </a:xfrm>
          <a:prstGeom prst="rect">
            <a:avLst/>
          </a:prstGeom>
          <a:solidFill>
            <a:srgbClr val="E2F8C9"/>
          </a:solidFill>
        </p:spPr>
        <p:txBody>
          <a:bodyPr wrap="square" rtlCol="0">
            <a:spAutoFit/>
          </a:bodyPr>
          <a:lstStyle/>
          <a:p>
            <a:pPr algn="r"/>
            <a:r>
              <a:rPr lang="ar-SA" sz="2400" b="1" dirty="0">
                <a:latin typeface="Sakkal Majalla" panose="02000000000000000000" pitchFamily="2" charset="-78"/>
                <a:cs typeface="Sakkal Majalla" panose="02000000000000000000" pitchFamily="2" charset="-78"/>
              </a:rPr>
              <a:t>المال عصب الحياة</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وقد جبل الإنسان على حبه</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قال تعالى:</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وَتُحِبُّون الماَلَ حُبًّا جَماًّ</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وهو وسيلة تأمين العيش</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تبادل المنافع</a:t>
            </a:r>
            <a:r>
              <a:rPr lang="ar-AE" sz="2400" b="1" dirty="0">
                <a:latin typeface="Sakkal Majalla" panose="02000000000000000000" pitchFamily="2" charset="-78"/>
                <a:cs typeface="Sakkal Majalla" panose="02000000000000000000" pitchFamily="2" charset="-78"/>
              </a:rPr>
              <a:t> و قد </a:t>
            </a:r>
            <a:r>
              <a:rPr lang="ar-SA" sz="2400" b="1" dirty="0">
                <a:latin typeface="Sakkal Majalla" panose="02000000000000000000" pitchFamily="2" charset="-78"/>
                <a:cs typeface="Sakkal Majalla" panose="02000000000000000000" pitchFamily="2" charset="-78"/>
              </a:rPr>
              <a:t>شرع الإسلام من التشريعات ما يحفظه من طريقتين: </a:t>
            </a:r>
            <a:endParaRPr lang="en-US" sz="2400" b="1" dirty="0">
              <a:latin typeface="Sakkal Majalla" panose="02000000000000000000" pitchFamily="2" charset="-78"/>
              <a:cs typeface="Sakkal Majalla" panose="02000000000000000000" pitchFamily="2" charset="-78"/>
            </a:endParaRPr>
          </a:p>
        </p:txBody>
      </p:sp>
      <p:sp>
        <p:nvSpPr>
          <p:cNvPr id="4" name="TextBox 3">
            <a:extLst>
              <a:ext uri="{FF2B5EF4-FFF2-40B4-BE49-F238E27FC236}">
                <a16:creationId xmlns:a16="http://schemas.microsoft.com/office/drawing/2014/main" id="{92E4EDA2-430C-409E-B48F-16F85FDC1A44}"/>
              </a:ext>
            </a:extLst>
          </p:cNvPr>
          <p:cNvSpPr txBox="1"/>
          <p:nvPr/>
        </p:nvSpPr>
        <p:spPr>
          <a:xfrm>
            <a:off x="5889609" y="2276234"/>
            <a:ext cx="2982526" cy="461665"/>
          </a:xfrm>
          <a:prstGeom prst="rect">
            <a:avLst/>
          </a:prstGeom>
          <a:solidFill>
            <a:srgbClr val="F6CE9D"/>
          </a:solidFill>
        </p:spPr>
        <p:txBody>
          <a:bodyPr wrap="square" rtlCol="0">
            <a:spAutoFit/>
          </a:bodyPr>
          <a:lstStyle/>
          <a:p>
            <a:pPr algn="r"/>
            <a:r>
              <a:rPr lang="ar-SA" sz="2400" b="1" dirty="0">
                <a:latin typeface="Sakkal Majalla" panose="02000000000000000000" pitchFamily="2" charset="-78"/>
                <a:cs typeface="Sakkal Majalla" panose="02000000000000000000" pitchFamily="2" charset="-78"/>
              </a:rPr>
              <a:t>أ.حفظ المال من جانب الوجود:</a:t>
            </a:r>
            <a:endParaRPr lang="en-US" sz="2400" b="1" dirty="0">
              <a:latin typeface="Sakkal Majalla" panose="02000000000000000000" pitchFamily="2" charset="-78"/>
              <a:cs typeface="Sakkal Majalla" panose="02000000000000000000" pitchFamily="2" charset="-78"/>
            </a:endParaRPr>
          </a:p>
        </p:txBody>
      </p:sp>
      <p:sp>
        <p:nvSpPr>
          <p:cNvPr id="5" name="TextBox 4">
            <a:extLst>
              <a:ext uri="{FF2B5EF4-FFF2-40B4-BE49-F238E27FC236}">
                <a16:creationId xmlns:a16="http://schemas.microsoft.com/office/drawing/2014/main" id="{9D814EB5-8167-4EB5-A37F-9833A8876D25}"/>
              </a:ext>
            </a:extLst>
          </p:cNvPr>
          <p:cNvSpPr txBox="1"/>
          <p:nvPr/>
        </p:nvSpPr>
        <p:spPr>
          <a:xfrm>
            <a:off x="4361424" y="3635935"/>
            <a:ext cx="4782576" cy="2677656"/>
          </a:xfrm>
          <a:prstGeom prst="rect">
            <a:avLst/>
          </a:prstGeom>
          <a:noFill/>
        </p:spPr>
        <p:txBody>
          <a:bodyPr wrap="square" rtlCol="0">
            <a:spAutoFit/>
          </a:bodyPr>
          <a:lstStyle/>
          <a:p>
            <a:pPr algn="r"/>
            <a:r>
              <a:rPr lang="ar-SA" sz="2400" b="1" dirty="0">
                <a:solidFill>
                  <a:srgbClr val="907773"/>
                </a:solidFill>
                <a:latin typeface="Sakkal Majalla" panose="02000000000000000000" pitchFamily="2" charset="-78"/>
                <a:cs typeface="Sakkal Majalla" panose="02000000000000000000" pitchFamily="2" charset="-78"/>
              </a:rPr>
              <a:t>1.إيجاب السعي لطلب الرزق بالطرق الحلال.</a:t>
            </a:r>
          </a:p>
          <a:p>
            <a:pPr algn="r"/>
            <a:r>
              <a:rPr lang="ar-SA" sz="2400" b="1" dirty="0">
                <a:solidFill>
                  <a:srgbClr val="907773"/>
                </a:solidFill>
                <a:latin typeface="Sakkal Majalla" panose="02000000000000000000" pitchFamily="2" charset="-78"/>
                <a:cs typeface="Sakkal Majalla" panose="02000000000000000000" pitchFamily="2" charset="-78"/>
              </a:rPr>
              <a:t>2.تدوير المال وإخراجه من دائرة الاكتناز </a:t>
            </a:r>
            <a:r>
              <a:rPr lang="ar-AE" sz="2400" b="1" dirty="0">
                <a:solidFill>
                  <a:srgbClr val="907773"/>
                </a:solidFill>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فأوجب الزكاة</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وحث على الصدقة</a:t>
            </a:r>
            <a:r>
              <a:rPr lang="ar-AE" sz="2400" b="1" dirty="0">
                <a:latin typeface="Sakkal Majalla" panose="02000000000000000000" pitchFamily="2" charset="-78"/>
                <a:cs typeface="Sakkal Majalla" panose="02000000000000000000" pitchFamily="2" charset="-78"/>
              </a:rPr>
              <a:t> و </a:t>
            </a:r>
            <a:r>
              <a:rPr lang="ar-SA" sz="2400" b="1" dirty="0">
                <a:latin typeface="Sakkal Majalla" panose="02000000000000000000" pitchFamily="2" charset="-78"/>
                <a:cs typeface="Sakkal Majalla" panose="02000000000000000000" pitchFamily="2" charset="-78"/>
              </a:rPr>
              <a:t>استثمار المال في مجالات الزراعة</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والتجارة</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والصناعة.</a:t>
            </a:r>
          </a:p>
          <a:p>
            <a:pPr algn="r"/>
            <a:r>
              <a:rPr lang="ar-SA" sz="2400" b="1" dirty="0">
                <a:solidFill>
                  <a:srgbClr val="907773"/>
                </a:solidFill>
                <a:latin typeface="Sakkal Majalla" panose="02000000000000000000" pitchFamily="2" charset="-78"/>
                <a:cs typeface="Sakkal Majalla" panose="02000000000000000000" pitchFamily="2" charset="-78"/>
              </a:rPr>
              <a:t>3.إنفاق المال في الوجوه المشروعة</a:t>
            </a:r>
            <a:r>
              <a:rPr lang="ar-AE" sz="2400" b="1" dirty="0">
                <a:solidFill>
                  <a:srgbClr val="907773"/>
                </a:solidFill>
                <a:latin typeface="Sakkal Majalla" panose="02000000000000000000" pitchFamily="2" charset="-78"/>
                <a:cs typeface="Sakkal Majalla" panose="02000000000000000000" pitchFamily="2" charset="-78"/>
              </a:rPr>
              <a:t>:</a:t>
            </a:r>
            <a:r>
              <a:rPr lang="ar-SA" sz="2400" b="1" dirty="0">
                <a:latin typeface="Sakkal Majalla" panose="02000000000000000000" pitchFamily="2" charset="-78"/>
                <a:cs typeface="Sakkal Majalla" panose="02000000000000000000" pitchFamily="2" charset="-78"/>
              </a:rPr>
              <a:t> سواء في الحاجات أو الضروريات أو الكماليات,وذلك بتوسط واعتدال</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فلا إسراف ولا تقتير.</a:t>
            </a:r>
            <a:endParaRPr lang="en-US" sz="2400" b="1" dirty="0">
              <a:latin typeface="Sakkal Majalla" panose="02000000000000000000" pitchFamily="2" charset="-78"/>
              <a:cs typeface="Sakkal Majalla" panose="02000000000000000000" pitchFamily="2" charset="-78"/>
            </a:endParaRPr>
          </a:p>
        </p:txBody>
      </p:sp>
      <p:sp>
        <p:nvSpPr>
          <p:cNvPr id="6" name="TextBox 5">
            <a:extLst>
              <a:ext uri="{FF2B5EF4-FFF2-40B4-BE49-F238E27FC236}">
                <a16:creationId xmlns:a16="http://schemas.microsoft.com/office/drawing/2014/main" id="{02F9611E-E519-423D-B863-D72A9F3629F7}"/>
              </a:ext>
            </a:extLst>
          </p:cNvPr>
          <p:cNvSpPr txBox="1"/>
          <p:nvPr/>
        </p:nvSpPr>
        <p:spPr>
          <a:xfrm>
            <a:off x="6608716" y="3215014"/>
            <a:ext cx="2358536" cy="461665"/>
          </a:xfrm>
          <a:prstGeom prst="rect">
            <a:avLst/>
          </a:prstGeom>
          <a:noFill/>
        </p:spPr>
        <p:txBody>
          <a:bodyPr wrap="square" rtlCol="0">
            <a:spAutoFit/>
          </a:bodyPr>
          <a:lstStyle/>
          <a:p>
            <a:pPr algn="r"/>
            <a:r>
              <a:rPr lang="ar-SA" sz="2400" b="1" dirty="0">
                <a:latin typeface="Sakkal Majalla" panose="02000000000000000000" pitchFamily="2" charset="-78"/>
                <a:cs typeface="Sakkal Majalla" panose="02000000000000000000" pitchFamily="2" charset="-78"/>
              </a:rPr>
              <a:t>وذلك من خلال:</a:t>
            </a:r>
            <a:endParaRPr lang="en-US" sz="2400" b="1" dirty="0">
              <a:latin typeface="Sakkal Majalla" panose="02000000000000000000" pitchFamily="2" charset="-78"/>
              <a:cs typeface="Sakkal Majalla" panose="02000000000000000000" pitchFamily="2" charset="-78"/>
            </a:endParaRPr>
          </a:p>
        </p:txBody>
      </p:sp>
      <p:pic>
        <p:nvPicPr>
          <p:cNvPr id="9" name="Picture 8"/>
          <p:cNvPicPr>
            <a:picLocks noChangeAspect="1"/>
          </p:cNvPicPr>
          <p:nvPr/>
        </p:nvPicPr>
        <p:blipFill rotWithShape="1">
          <a:blip r:embed="rId2"/>
          <a:srcRect l="7733" t="21600" r="9732" b="7866"/>
          <a:stretch/>
        </p:blipFill>
        <p:spPr>
          <a:xfrm>
            <a:off x="3474720" y="1860075"/>
            <a:ext cx="2175818" cy="1894069"/>
          </a:xfrm>
          <a:prstGeom prst="rect">
            <a:avLst/>
          </a:prstGeom>
        </p:spPr>
      </p:pic>
      <p:cxnSp>
        <p:nvCxnSpPr>
          <p:cNvPr id="13" name="Straight Arrow Connector 12"/>
          <p:cNvCxnSpPr/>
          <p:nvPr/>
        </p:nvCxnSpPr>
        <p:spPr>
          <a:xfrm>
            <a:off x="7465720" y="1839865"/>
            <a:ext cx="0" cy="4771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5" idx="0"/>
          </p:cNvCxnSpPr>
          <p:nvPr/>
        </p:nvCxnSpPr>
        <p:spPr>
          <a:xfrm>
            <a:off x="1678452" y="1839865"/>
            <a:ext cx="0" cy="43636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2E4EDA2-430C-409E-B48F-16F85FDC1A44}"/>
              </a:ext>
            </a:extLst>
          </p:cNvPr>
          <p:cNvSpPr txBox="1"/>
          <p:nvPr/>
        </p:nvSpPr>
        <p:spPr>
          <a:xfrm>
            <a:off x="124388" y="2276234"/>
            <a:ext cx="3108128" cy="461665"/>
          </a:xfrm>
          <a:prstGeom prst="rect">
            <a:avLst/>
          </a:prstGeom>
          <a:solidFill>
            <a:srgbClr val="F6CE9D"/>
          </a:solidFill>
        </p:spPr>
        <p:txBody>
          <a:bodyPr wrap="square" rtlCol="0">
            <a:spAutoFit/>
          </a:bodyPr>
          <a:lstStyle/>
          <a:p>
            <a:pPr algn="r"/>
            <a:r>
              <a:rPr lang="ar-AE" sz="2400" b="1" dirty="0">
                <a:latin typeface="Sakkal Majalla" panose="02000000000000000000" pitchFamily="2" charset="-78"/>
                <a:cs typeface="Sakkal Majalla" panose="02000000000000000000" pitchFamily="2" charset="-78"/>
              </a:rPr>
              <a:t>ب</a:t>
            </a:r>
            <a:r>
              <a:rPr lang="ar-SA" sz="2400" b="1" dirty="0">
                <a:latin typeface="Sakkal Majalla" panose="02000000000000000000" pitchFamily="2" charset="-78"/>
                <a:cs typeface="Sakkal Majalla" panose="02000000000000000000" pitchFamily="2" charset="-78"/>
              </a:rPr>
              <a:t>.حفظ المال من جانب </a:t>
            </a:r>
            <a:r>
              <a:rPr lang="ar-AE" sz="2400" b="1" dirty="0">
                <a:latin typeface="Sakkal Majalla" panose="02000000000000000000" pitchFamily="2" charset="-78"/>
                <a:cs typeface="Sakkal Majalla" panose="02000000000000000000" pitchFamily="2" charset="-78"/>
              </a:rPr>
              <a:t>الحماية</a:t>
            </a:r>
            <a:r>
              <a:rPr lang="ar-SA" sz="2400" b="1" dirty="0">
                <a:latin typeface="Sakkal Majalla" panose="02000000000000000000" pitchFamily="2" charset="-78"/>
                <a:cs typeface="Sakkal Majalla" panose="02000000000000000000" pitchFamily="2" charset="-78"/>
              </a:rPr>
              <a:t>:</a:t>
            </a:r>
            <a:endParaRPr lang="en-US" sz="2400" b="1" dirty="0">
              <a:latin typeface="Sakkal Majalla" panose="02000000000000000000" pitchFamily="2" charset="-78"/>
              <a:cs typeface="Sakkal Majalla" panose="02000000000000000000" pitchFamily="2" charset="-78"/>
            </a:endParaRPr>
          </a:p>
        </p:txBody>
      </p:sp>
      <p:sp>
        <p:nvSpPr>
          <p:cNvPr id="17" name="TextBox 16">
            <a:extLst>
              <a:ext uri="{FF2B5EF4-FFF2-40B4-BE49-F238E27FC236}">
                <a16:creationId xmlns:a16="http://schemas.microsoft.com/office/drawing/2014/main" id="{52C09F10-49ED-47EC-862F-F1674FEAE777}"/>
              </a:ext>
            </a:extLst>
          </p:cNvPr>
          <p:cNvSpPr txBox="1"/>
          <p:nvPr/>
        </p:nvSpPr>
        <p:spPr>
          <a:xfrm>
            <a:off x="0" y="3635935"/>
            <a:ext cx="3569250" cy="2677656"/>
          </a:xfrm>
          <a:prstGeom prst="rect">
            <a:avLst/>
          </a:prstGeom>
          <a:noFill/>
        </p:spPr>
        <p:txBody>
          <a:bodyPr wrap="square" rtlCol="0">
            <a:spAutoFit/>
          </a:bodyPr>
          <a:lstStyle/>
          <a:p>
            <a:pPr algn="r"/>
            <a:r>
              <a:rPr lang="ar-SA" sz="2400" b="1" dirty="0">
                <a:solidFill>
                  <a:srgbClr val="907773"/>
                </a:solidFill>
                <a:latin typeface="Sakkal Majalla" panose="02000000000000000000" pitchFamily="2" charset="-78"/>
                <a:cs typeface="Sakkal Majalla" panose="02000000000000000000" pitchFamily="2" charset="-78"/>
              </a:rPr>
              <a:t>1.تحريم الاعتداء على الأموال بالسرقة</a:t>
            </a:r>
            <a:r>
              <a:rPr lang="ar-AE" sz="2400" b="1" dirty="0">
                <a:solidFill>
                  <a:srgbClr val="907773"/>
                </a:solidFill>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وقد شرع الإسلام العقوبات الرادعة لهذه الجرائم.</a:t>
            </a:r>
          </a:p>
          <a:p>
            <a:pPr algn="r"/>
            <a:r>
              <a:rPr lang="ar-SA" sz="2400" b="1" dirty="0">
                <a:solidFill>
                  <a:srgbClr val="907773"/>
                </a:solidFill>
                <a:latin typeface="Sakkal Majalla" panose="02000000000000000000" pitchFamily="2" charset="-78"/>
                <a:cs typeface="Sakkal Majalla" panose="02000000000000000000" pitchFamily="2" charset="-78"/>
              </a:rPr>
              <a:t>2.تحويل أكل أموال الناس بالباطل</a:t>
            </a:r>
            <a:r>
              <a:rPr lang="ar-AE" sz="2400" b="1" dirty="0">
                <a:solidFill>
                  <a:srgbClr val="907773"/>
                </a:solidFill>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كالرشوة</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والقمار</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والغش</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والربا.</a:t>
            </a:r>
          </a:p>
          <a:p>
            <a:pPr algn="r"/>
            <a:r>
              <a:rPr lang="ar-SA" sz="2400" b="1" dirty="0">
                <a:solidFill>
                  <a:srgbClr val="907773"/>
                </a:solidFill>
                <a:latin typeface="Sakkal Majalla" panose="02000000000000000000" pitchFamily="2" charset="-78"/>
                <a:cs typeface="Sakkal Majalla" panose="02000000000000000000" pitchFamily="2" charset="-78"/>
              </a:rPr>
              <a:t>3.تحريم إتلاف المال</a:t>
            </a:r>
            <a:r>
              <a:rPr lang="ar-AE" sz="2400" b="1" dirty="0">
                <a:solidFill>
                  <a:srgbClr val="907773"/>
                </a:solidFill>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بالتبذير</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و</a:t>
            </a:r>
            <a:r>
              <a:rPr lang="ar-AE" sz="2400" b="1"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الإسراف.</a:t>
            </a:r>
            <a:endParaRPr lang="en-US" sz="2400" b="1" dirty="0">
              <a:latin typeface="Sakkal Majalla" panose="02000000000000000000" pitchFamily="2" charset="-78"/>
              <a:cs typeface="Sakkal Majalla" panose="02000000000000000000" pitchFamily="2" charset="-78"/>
            </a:endParaRPr>
          </a:p>
        </p:txBody>
      </p:sp>
      <p:sp>
        <p:nvSpPr>
          <p:cNvPr id="18" name="TextBox 17">
            <a:extLst>
              <a:ext uri="{FF2B5EF4-FFF2-40B4-BE49-F238E27FC236}">
                <a16:creationId xmlns:a16="http://schemas.microsoft.com/office/drawing/2014/main" id="{02F9611E-E519-423D-B863-D72A9F3629F7}"/>
              </a:ext>
            </a:extLst>
          </p:cNvPr>
          <p:cNvSpPr txBox="1"/>
          <p:nvPr/>
        </p:nvSpPr>
        <p:spPr>
          <a:xfrm>
            <a:off x="995082" y="3215013"/>
            <a:ext cx="2358536" cy="461665"/>
          </a:xfrm>
          <a:prstGeom prst="rect">
            <a:avLst/>
          </a:prstGeom>
          <a:noFill/>
        </p:spPr>
        <p:txBody>
          <a:bodyPr wrap="square" rtlCol="0">
            <a:spAutoFit/>
          </a:bodyPr>
          <a:lstStyle/>
          <a:p>
            <a:pPr algn="r"/>
            <a:r>
              <a:rPr lang="ar-SA" sz="2400" b="1" dirty="0">
                <a:latin typeface="Sakkal Majalla" panose="02000000000000000000" pitchFamily="2" charset="-78"/>
                <a:cs typeface="Sakkal Majalla" panose="02000000000000000000" pitchFamily="2" charset="-78"/>
              </a:rPr>
              <a:t>وذلك من خلال:</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1636563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5" grpId="0" animBg="1"/>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A4F2F2"/>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9A7943C-BE5D-4801-AC49-2F32E28790E0}"/>
              </a:ext>
            </a:extLst>
          </p:cNvPr>
          <p:cNvSpPr txBox="1"/>
          <p:nvPr/>
        </p:nvSpPr>
        <p:spPr>
          <a:xfrm>
            <a:off x="5752368" y="840010"/>
            <a:ext cx="2637693" cy="415498"/>
          </a:xfrm>
          <a:prstGeom prst="rect">
            <a:avLst/>
          </a:prstGeom>
          <a:noFill/>
        </p:spPr>
        <p:txBody>
          <a:bodyPr wrap="square" rtlCol="0">
            <a:spAutoFit/>
          </a:bodyPr>
          <a:lstStyle/>
          <a:p>
            <a:pPr lvl="1" algn="r"/>
            <a:endParaRPr lang="en-US" sz="2100" dirty="0">
              <a:solidFill>
                <a:schemeClr val="bg2">
                  <a:lumMod val="75000"/>
                </a:schemeClr>
              </a:solidFill>
            </a:endParaRPr>
          </a:p>
        </p:txBody>
      </p:sp>
      <p:pic>
        <p:nvPicPr>
          <p:cNvPr id="2" name="Picture 1"/>
          <p:cNvPicPr>
            <a:picLocks noChangeAspect="1"/>
          </p:cNvPicPr>
          <p:nvPr/>
        </p:nvPicPr>
        <p:blipFill rotWithShape="1">
          <a:blip r:embed="rId2"/>
          <a:srcRect b="7334"/>
          <a:stretch/>
        </p:blipFill>
        <p:spPr>
          <a:xfrm>
            <a:off x="1289304" y="146304"/>
            <a:ext cx="6631432" cy="6711696"/>
          </a:xfrm>
          <a:prstGeom prst="rect">
            <a:avLst/>
          </a:prstGeom>
        </p:spPr>
      </p:pic>
      <p:sp>
        <p:nvSpPr>
          <p:cNvPr id="6" name="Rectangle 5"/>
          <p:cNvSpPr/>
          <p:nvPr/>
        </p:nvSpPr>
        <p:spPr>
          <a:xfrm>
            <a:off x="7920736" y="5705856"/>
            <a:ext cx="1223264" cy="1152144"/>
          </a:xfrm>
          <a:prstGeom prst="rect">
            <a:avLst/>
          </a:prstGeom>
          <a:solidFill>
            <a:srgbClr val="00CB96"/>
          </a:solidFill>
          <a:ln>
            <a:solidFill>
              <a:srgbClr val="00CB9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28" name="Rectangle 27"/>
          <p:cNvSpPr/>
          <p:nvPr/>
        </p:nvSpPr>
        <p:spPr>
          <a:xfrm>
            <a:off x="0" y="5705856"/>
            <a:ext cx="1431611" cy="1152144"/>
          </a:xfrm>
          <a:prstGeom prst="rect">
            <a:avLst/>
          </a:prstGeom>
          <a:solidFill>
            <a:srgbClr val="00CB96"/>
          </a:solidFill>
          <a:ln>
            <a:solidFill>
              <a:srgbClr val="00CB9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29" name="TextBox 28">
            <a:extLst>
              <a:ext uri="{FF2B5EF4-FFF2-40B4-BE49-F238E27FC236}">
                <a16:creationId xmlns:a16="http://schemas.microsoft.com/office/drawing/2014/main" id="{F48EC6D9-895C-41E4-870F-B59D086A6232}"/>
              </a:ext>
            </a:extLst>
          </p:cNvPr>
          <p:cNvSpPr txBox="1"/>
          <p:nvPr/>
        </p:nvSpPr>
        <p:spPr>
          <a:xfrm>
            <a:off x="-216374" y="0"/>
            <a:ext cx="9389838" cy="1246495"/>
          </a:xfrm>
          <a:prstGeom prst="rect">
            <a:avLst/>
          </a:prstGeom>
          <a:noFill/>
        </p:spPr>
        <p:txBody>
          <a:bodyPr wrap="square" rtlCol="0">
            <a:spAutoFit/>
          </a:bodyPr>
          <a:lstStyle/>
          <a:p>
            <a:pPr algn="r"/>
            <a:r>
              <a:rPr lang="ar-AE" sz="4400" b="1" dirty="0">
                <a:solidFill>
                  <a:srgbClr val="A30B0A"/>
                </a:solidFill>
                <a:latin typeface="Sakkal Majalla" panose="02000000000000000000" pitchFamily="2" charset="-78"/>
                <a:cs typeface="Sakkal Majalla" panose="02000000000000000000" pitchFamily="2" charset="-78"/>
              </a:rPr>
              <a:t>حفظ المال العام:</a:t>
            </a:r>
          </a:p>
          <a:p>
            <a:pPr algn="r"/>
            <a:r>
              <a:rPr lang="ar-SA" sz="3100" b="1" dirty="0">
                <a:latin typeface="Sakkal Majalla" panose="02000000000000000000" pitchFamily="2" charset="-78"/>
                <a:cs typeface="Sakkal Majalla" panose="02000000000000000000" pitchFamily="2" charset="-78"/>
              </a:rPr>
              <a:t>حرم الإسلام الإعتداء على المال العام</a:t>
            </a:r>
            <a:r>
              <a:rPr lang="ar-AE" sz="3100" b="1" dirty="0">
                <a:latin typeface="Sakkal Majalla" panose="02000000000000000000" pitchFamily="2" charset="-78"/>
                <a:cs typeface="Sakkal Majalla" panose="02000000000000000000" pitchFamily="2" charset="-78"/>
              </a:rPr>
              <a:t> </a:t>
            </a:r>
            <a:r>
              <a:rPr lang="ar-SA" sz="3100" b="1" dirty="0">
                <a:latin typeface="Sakkal Majalla" panose="02000000000000000000" pitchFamily="2" charset="-78"/>
                <a:cs typeface="Sakkal Majalla" panose="02000000000000000000" pitchFamily="2" charset="-78"/>
              </a:rPr>
              <a:t>و</a:t>
            </a:r>
            <a:r>
              <a:rPr lang="ar-AE" sz="3100" b="1" dirty="0">
                <a:latin typeface="Sakkal Majalla" panose="02000000000000000000" pitchFamily="2" charset="-78"/>
                <a:cs typeface="Sakkal Majalla" panose="02000000000000000000" pitchFamily="2" charset="-78"/>
              </a:rPr>
              <a:t> </a:t>
            </a:r>
            <a:r>
              <a:rPr lang="ar-SA" sz="3100" b="1" dirty="0">
                <a:latin typeface="Sakkal Majalla" panose="02000000000000000000" pitchFamily="2" charset="-78"/>
                <a:cs typeface="Sakkal Majalla" panose="02000000000000000000" pitchFamily="2" charset="-78"/>
              </a:rPr>
              <a:t>سمى سرقته</a:t>
            </a:r>
            <a:r>
              <a:rPr lang="ar-AE" sz="3100" b="1" dirty="0">
                <a:latin typeface="Sakkal Majalla" panose="02000000000000000000" pitchFamily="2" charset="-78"/>
                <a:cs typeface="Sakkal Majalla" panose="02000000000000000000" pitchFamily="2" charset="-78"/>
              </a:rPr>
              <a:t> </a:t>
            </a:r>
            <a:r>
              <a:rPr lang="ar-SA" sz="3100" b="1" dirty="0">
                <a:latin typeface="Sakkal Majalla" panose="02000000000000000000" pitchFamily="2" charset="-78"/>
                <a:cs typeface="Sakkal Majalla" panose="02000000000000000000" pitchFamily="2" charset="-78"/>
              </a:rPr>
              <a:t>(غلولا</a:t>
            </a:r>
            <a:r>
              <a:rPr lang="ar-AE" sz="3100" b="1" dirty="0">
                <a:latin typeface="Sakkal Majalla" panose="02000000000000000000" pitchFamily="2" charset="-78"/>
                <a:cs typeface="Sakkal Majalla" panose="02000000000000000000" pitchFamily="2" charset="-78"/>
              </a:rPr>
              <a:t>ً</a:t>
            </a:r>
            <a:r>
              <a:rPr lang="ar-SA" sz="3100" b="1" dirty="0">
                <a:latin typeface="Sakkal Majalla" panose="02000000000000000000" pitchFamily="2" charset="-78"/>
                <a:cs typeface="Sakkal Majalla" panose="02000000000000000000" pitchFamily="2" charset="-78"/>
              </a:rPr>
              <a:t>)</a:t>
            </a:r>
            <a:r>
              <a:rPr lang="ar-AE" sz="3100" b="1" dirty="0">
                <a:latin typeface="Sakkal Majalla" panose="02000000000000000000" pitchFamily="2" charset="-78"/>
                <a:cs typeface="Sakkal Majalla" panose="02000000000000000000" pitchFamily="2" charset="-78"/>
              </a:rPr>
              <a:t> </a:t>
            </a:r>
            <a:r>
              <a:rPr lang="ar-SA" sz="3100" b="1" dirty="0">
                <a:latin typeface="Sakkal Majalla" panose="02000000000000000000" pitchFamily="2" charset="-78"/>
                <a:cs typeface="Sakkal Majalla" panose="02000000000000000000" pitchFamily="2" charset="-78"/>
              </a:rPr>
              <a:t>و</a:t>
            </a:r>
            <a:r>
              <a:rPr lang="ar-AE" sz="3100" b="1" dirty="0">
                <a:latin typeface="Sakkal Majalla" panose="02000000000000000000" pitchFamily="2" charset="-78"/>
                <a:cs typeface="Sakkal Majalla" panose="02000000000000000000" pitchFamily="2" charset="-78"/>
              </a:rPr>
              <a:t> </a:t>
            </a:r>
            <a:r>
              <a:rPr lang="ar-SA" sz="3100" b="1" dirty="0">
                <a:latin typeface="Sakkal Majalla" panose="02000000000000000000" pitchFamily="2" charset="-78"/>
                <a:cs typeface="Sakkal Majalla" panose="02000000000000000000" pitchFamily="2" charset="-78"/>
              </a:rPr>
              <a:t>تخريب</a:t>
            </a:r>
            <a:r>
              <a:rPr lang="ar-AE" sz="3100" b="1" dirty="0">
                <a:latin typeface="Sakkal Majalla" panose="02000000000000000000" pitchFamily="2" charset="-78"/>
                <a:cs typeface="Sakkal Majalla" panose="02000000000000000000" pitchFamily="2" charset="-78"/>
              </a:rPr>
              <a:t>ه</a:t>
            </a:r>
            <a:r>
              <a:rPr lang="ar-SA" sz="3100" b="1" dirty="0">
                <a:latin typeface="Sakkal Majalla" panose="02000000000000000000" pitchFamily="2" charset="-78"/>
                <a:cs typeface="Sakkal Majalla" panose="02000000000000000000" pitchFamily="2" charset="-78"/>
              </a:rPr>
              <a:t> (إفساد</a:t>
            </a:r>
            <a:r>
              <a:rPr lang="ar-AE" sz="3100" b="1" dirty="0">
                <a:latin typeface="Sakkal Majalla" panose="02000000000000000000" pitchFamily="2" charset="-78"/>
                <a:cs typeface="Sakkal Majalla" panose="02000000000000000000" pitchFamily="2" charset="-78"/>
              </a:rPr>
              <a:t>اَ</a:t>
            </a:r>
            <a:r>
              <a:rPr lang="ar-SA" sz="3100" b="1" dirty="0">
                <a:latin typeface="Sakkal Majalla" panose="02000000000000000000" pitchFamily="2" charset="-78"/>
                <a:cs typeface="Sakkal Majalla" panose="02000000000000000000" pitchFamily="2" charset="-78"/>
              </a:rPr>
              <a:t>).</a:t>
            </a:r>
            <a:endParaRPr lang="en-US" sz="31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0938133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D9EDE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10513"/>
            <a:ext cx="9144000" cy="5047488"/>
          </a:xfrm>
          <a:prstGeom prst="rect">
            <a:avLst/>
          </a:prstGeom>
        </p:spPr>
      </p:pic>
      <p:sp>
        <p:nvSpPr>
          <p:cNvPr id="5" name="TextBox 4"/>
          <p:cNvSpPr txBox="1"/>
          <p:nvPr/>
        </p:nvSpPr>
        <p:spPr>
          <a:xfrm>
            <a:off x="1348790" y="95466"/>
            <a:ext cx="6309259" cy="923330"/>
          </a:xfrm>
          <a:prstGeom prst="rect">
            <a:avLst/>
          </a:prstGeom>
          <a:noFill/>
        </p:spPr>
        <p:txBody>
          <a:bodyPr wrap="square" rtlCol="1">
            <a:spAutoFit/>
          </a:bodyPr>
          <a:lstStyle/>
          <a:p>
            <a:pPr algn="ctr"/>
            <a:r>
              <a:rPr lang="ar-AE" sz="5400" b="1" dirty="0">
                <a:solidFill>
                  <a:srgbClr val="E0A733"/>
                </a:solidFill>
                <a:latin typeface="Sakkal Majalla" panose="02000000000000000000" pitchFamily="2" charset="-78"/>
                <a:cs typeface="Sakkal Majalla" panose="02000000000000000000" pitchFamily="2" charset="-78"/>
              </a:rPr>
              <a:t>«تقويم مرحلي - سؤال تحدي»</a:t>
            </a:r>
          </a:p>
        </p:txBody>
      </p:sp>
      <p:sp>
        <p:nvSpPr>
          <p:cNvPr id="6" name="TextBox 18"/>
          <p:cNvSpPr>
            <a:spLocks noChangeArrowheads="1"/>
          </p:cNvSpPr>
          <p:nvPr/>
        </p:nvSpPr>
        <p:spPr bwMode="auto">
          <a:xfrm rot="21594277" flipH="1">
            <a:off x="539548" y="1028421"/>
            <a:ext cx="79277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ar-JO" altLang="en-US" sz="4400" b="1" dirty="0">
                <a:solidFill>
                  <a:srgbClr val="3AAA92"/>
                </a:solidFill>
                <a:latin typeface="Sakkal Majalla" panose="02000000000000000000" pitchFamily="2" charset="-78"/>
                <a:ea typeface="微软雅黑" panose="020B0503020204020204" pitchFamily="34" charset="-122"/>
                <a:cs typeface="Sakkal Majalla" panose="02000000000000000000" pitchFamily="2" charset="-78"/>
                <a:sym typeface="Arial" panose="020B0604020202020204" pitchFamily="34" charset="0"/>
              </a:rPr>
              <a:t>استنتج الآثار الإيجابية للحفاظ على المال العام </a:t>
            </a:r>
            <a:endParaRPr lang="en-US" altLang="en-US" sz="5400" dirty="0">
              <a:solidFill>
                <a:srgbClr val="3AAA9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3768451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E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215"/>
          <a:stretch/>
        </p:blipFill>
        <p:spPr>
          <a:xfrm>
            <a:off x="1041081" y="1686346"/>
            <a:ext cx="6722175" cy="4952197"/>
          </a:xfrm>
          <a:prstGeom prst="rect">
            <a:avLst/>
          </a:prstGeom>
        </p:spPr>
      </p:pic>
      <p:sp>
        <p:nvSpPr>
          <p:cNvPr id="6" name="Flowchart: Terminator 5"/>
          <p:cNvSpPr/>
          <p:nvPr/>
        </p:nvSpPr>
        <p:spPr>
          <a:xfrm rot="21309282">
            <a:off x="2659811" y="2222334"/>
            <a:ext cx="3369429" cy="726977"/>
          </a:xfrm>
          <a:prstGeom prst="flowChartTerminator">
            <a:avLst/>
          </a:prstGeom>
          <a:solidFill>
            <a:srgbClr val="009EDB"/>
          </a:solidFill>
          <a:ln>
            <a:solidFill>
              <a:srgbClr val="009ED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5400" b="1" dirty="0">
              <a:latin typeface="Sakkal Majalla" panose="02000000000000000000" pitchFamily="2" charset="-78"/>
              <a:cs typeface="Sakkal Majalla" panose="02000000000000000000" pitchFamily="2" charset="-78"/>
            </a:endParaRPr>
          </a:p>
        </p:txBody>
      </p:sp>
      <p:sp>
        <p:nvSpPr>
          <p:cNvPr id="7" name="Rectangle 6"/>
          <p:cNvSpPr/>
          <p:nvPr/>
        </p:nvSpPr>
        <p:spPr>
          <a:xfrm>
            <a:off x="182880" y="182880"/>
            <a:ext cx="8805672" cy="1618488"/>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8" name="Rectangle 7"/>
          <p:cNvSpPr/>
          <p:nvPr/>
        </p:nvSpPr>
        <p:spPr>
          <a:xfrm>
            <a:off x="2649157" y="972078"/>
            <a:ext cx="3990195" cy="523220"/>
          </a:xfrm>
          <a:prstGeom prst="rect">
            <a:avLst/>
          </a:prstGeom>
        </p:spPr>
        <p:txBody>
          <a:bodyPr wrap="none">
            <a:spAutoFit/>
          </a:bodyPr>
          <a:lstStyle/>
          <a:p>
            <a:r>
              <a:rPr lang="ar-AE" sz="2800" b="1" dirty="0">
                <a:latin typeface="Sakkal Majalla" panose="02000000000000000000" pitchFamily="2" charset="-78"/>
                <a:cs typeface="Sakkal Majalla" panose="02000000000000000000" pitchFamily="2" charset="-78"/>
                <a:hlinkClick r:id="rId3"/>
              </a:rPr>
              <a:t>https://seraj-uae.com/test/843/</a:t>
            </a:r>
            <a:endParaRPr lang="ar-AE" sz="2800" b="1" dirty="0">
              <a:latin typeface="Sakkal Majalla" panose="02000000000000000000" pitchFamily="2" charset="-78"/>
              <a:cs typeface="Sakkal Majalla" panose="02000000000000000000" pitchFamily="2" charset="-78"/>
            </a:endParaRPr>
          </a:p>
        </p:txBody>
      </p:sp>
      <p:sp>
        <p:nvSpPr>
          <p:cNvPr id="9" name="Rectangle 8"/>
          <p:cNvSpPr/>
          <p:nvPr/>
        </p:nvSpPr>
        <p:spPr>
          <a:xfrm>
            <a:off x="3974839" y="2315129"/>
            <a:ext cx="1005403" cy="646331"/>
          </a:xfrm>
          <a:prstGeom prst="rect">
            <a:avLst/>
          </a:prstGeom>
        </p:spPr>
        <p:txBody>
          <a:bodyPr wrap="none">
            <a:spAutoFit/>
          </a:bodyPr>
          <a:lstStyle/>
          <a:p>
            <a:pPr algn="ctr"/>
            <a:r>
              <a:rPr lang="ar-AE" sz="3600" b="1" dirty="0">
                <a:solidFill>
                  <a:srgbClr val="F7F7F7"/>
                </a:solidFill>
                <a:latin typeface="Sakkal Majalla" panose="02000000000000000000" pitchFamily="2" charset="-78"/>
                <a:cs typeface="Sakkal Majalla" panose="02000000000000000000" pitchFamily="2" charset="-78"/>
              </a:rPr>
              <a:t>النهاية</a:t>
            </a:r>
          </a:p>
        </p:txBody>
      </p:sp>
      <p:sp>
        <p:nvSpPr>
          <p:cNvPr id="10" name="Rectangle 9"/>
          <p:cNvSpPr/>
          <p:nvPr/>
        </p:nvSpPr>
        <p:spPr>
          <a:xfrm>
            <a:off x="3186939" y="254314"/>
            <a:ext cx="2797562" cy="769441"/>
          </a:xfrm>
          <a:prstGeom prst="rect">
            <a:avLst/>
          </a:prstGeom>
        </p:spPr>
        <p:txBody>
          <a:bodyPr wrap="none">
            <a:spAutoFit/>
          </a:bodyPr>
          <a:lstStyle/>
          <a:p>
            <a:pPr algn="ctr"/>
            <a:r>
              <a:rPr lang="ar-AE" sz="4400" b="1" dirty="0">
                <a:solidFill>
                  <a:srgbClr val="009EDB"/>
                </a:solidFill>
                <a:latin typeface="Sakkal Majalla" panose="02000000000000000000" pitchFamily="2" charset="-78"/>
                <a:cs typeface="Sakkal Majalla" panose="02000000000000000000" pitchFamily="2" charset="-78"/>
              </a:rPr>
              <a:t>التقويم الختامي</a:t>
            </a:r>
          </a:p>
        </p:txBody>
      </p:sp>
      <p:sp>
        <p:nvSpPr>
          <p:cNvPr id="11" name="Rectangle 10"/>
          <p:cNvSpPr/>
          <p:nvPr/>
        </p:nvSpPr>
        <p:spPr>
          <a:xfrm>
            <a:off x="7393632" y="1686346"/>
            <a:ext cx="1594920" cy="4956206"/>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12" name="Rectangle 11"/>
          <p:cNvSpPr/>
          <p:nvPr/>
        </p:nvSpPr>
        <p:spPr>
          <a:xfrm>
            <a:off x="182880" y="1741853"/>
            <a:ext cx="1594920" cy="4956206"/>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Tree>
    <p:extLst>
      <p:ext uri="{BB962C8B-B14F-4D97-AF65-F5344CB8AC3E}">
        <p14:creationId xmlns:p14="http://schemas.microsoft.com/office/powerpoint/2010/main" val="17336921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pattFill prst="plaid">
          <a:fgClr>
            <a:srgbClr val="F5D80A"/>
          </a:fgClr>
          <a:bgClr>
            <a:schemeClr val="bg1"/>
          </a:bgClr>
        </a:pattFill>
        <a:effectLst/>
      </p:bgPr>
    </p:bg>
    <p:spTree>
      <p:nvGrpSpPr>
        <p:cNvPr id="1" name=""/>
        <p:cNvGrpSpPr/>
        <p:nvPr/>
      </p:nvGrpSpPr>
      <p:grpSpPr>
        <a:xfrm>
          <a:off x="0" y="0"/>
          <a:ext cx="0" cy="0"/>
          <a:chOff x="0" y="0"/>
          <a:chExt cx="0" cy="0"/>
        </a:xfrm>
      </p:grpSpPr>
      <p:sp>
        <p:nvSpPr>
          <p:cNvPr id="26628" name="مربع نص 9"/>
          <p:cNvSpPr txBox="1">
            <a:spLocks noChangeArrowheads="1"/>
          </p:cNvSpPr>
          <p:nvPr/>
        </p:nvSpPr>
        <p:spPr bwMode="auto">
          <a:xfrm>
            <a:off x="3607595" y="4222751"/>
            <a:ext cx="1690687" cy="5539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r" defTabSz="685800"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defTabSz="685800"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defTabSz="685800"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ar-AE" altLang="en-US" sz="3000" b="1" dirty="0">
                <a:solidFill>
                  <a:srgbClr val="FF0000"/>
                </a:solidFill>
                <a:latin typeface="Microsoft Uighur" panose="02000000000000000000" pitchFamily="2" charset="-78"/>
                <a:cs typeface="Microsoft Uighur" panose="02000000000000000000" pitchFamily="2" charset="-78"/>
              </a:rPr>
              <a:t>أحتاج لمساعدة</a:t>
            </a:r>
            <a:endParaRPr lang="en-US" altLang="en-US" sz="3000" b="1" dirty="0">
              <a:solidFill>
                <a:srgbClr val="FF0000"/>
              </a:solidFill>
              <a:latin typeface="Microsoft Uighur" panose="02000000000000000000" pitchFamily="2" charset="-78"/>
              <a:cs typeface="Microsoft Uighur" panose="02000000000000000000" pitchFamily="2" charset="-78"/>
            </a:endParaRPr>
          </a:p>
        </p:txBody>
      </p:sp>
      <p:sp>
        <p:nvSpPr>
          <p:cNvPr id="26629" name="مربع نص 11"/>
          <p:cNvSpPr txBox="1">
            <a:spLocks noChangeArrowheads="1"/>
          </p:cNvSpPr>
          <p:nvPr/>
        </p:nvSpPr>
        <p:spPr bwMode="auto">
          <a:xfrm>
            <a:off x="5468939" y="4222751"/>
            <a:ext cx="1570037" cy="5539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defTabSz="685800"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defTabSz="685800"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defTabSz="685800"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ar-AE" altLang="en-US" sz="3000" b="1" dirty="0">
                <a:solidFill>
                  <a:srgbClr val="FF0000"/>
                </a:solidFill>
                <a:latin typeface="Microsoft Uighur" panose="02000000000000000000" pitchFamily="2" charset="-78"/>
                <a:cs typeface="Microsoft Uighur" panose="02000000000000000000" pitchFamily="2" charset="-78"/>
              </a:rPr>
              <a:t>لم أفهم الدرس </a:t>
            </a:r>
            <a:endParaRPr lang="en-US" altLang="en-US" sz="3000" b="1" dirty="0">
              <a:solidFill>
                <a:srgbClr val="FF0000"/>
              </a:solidFill>
              <a:latin typeface="Microsoft Uighur" panose="02000000000000000000" pitchFamily="2" charset="-78"/>
              <a:cs typeface="Microsoft Uighur" panose="02000000000000000000" pitchFamily="2" charset="-78"/>
            </a:endParaRPr>
          </a:p>
        </p:txBody>
      </p:sp>
      <p:sp>
        <p:nvSpPr>
          <p:cNvPr id="26630" name="مربع نص 12"/>
          <p:cNvSpPr txBox="1">
            <a:spLocks noChangeArrowheads="1"/>
          </p:cNvSpPr>
          <p:nvPr/>
        </p:nvSpPr>
        <p:spPr bwMode="auto">
          <a:xfrm>
            <a:off x="1909763" y="4230688"/>
            <a:ext cx="1568450" cy="5539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defTabSz="685800"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defTabSz="685800"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defTabSz="685800"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ar-AE" altLang="en-US" sz="3000" b="1" dirty="0">
                <a:solidFill>
                  <a:srgbClr val="FF0000"/>
                </a:solidFill>
                <a:latin typeface="Microsoft Uighur" panose="02000000000000000000" pitchFamily="2" charset="-78"/>
                <a:cs typeface="Microsoft Uighur" panose="02000000000000000000" pitchFamily="2" charset="-78"/>
              </a:rPr>
              <a:t>فهمت الدرس </a:t>
            </a:r>
            <a:endParaRPr lang="en-US" altLang="en-US" sz="3000" b="1" dirty="0">
              <a:solidFill>
                <a:srgbClr val="FF0000"/>
              </a:solidFill>
              <a:latin typeface="Microsoft Uighur" panose="02000000000000000000" pitchFamily="2" charset="-78"/>
              <a:cs typeface="Microsoft Uighur" panose="02000000000000000000" pitchFamily="2" charset="-78"/>
            </a:endParaRPr>
          </a:p>
        </p:txBody>
      </p:sp>
      <p:sp>
        <p:nvSpPr>
          <p:cNvPr id="26631" name="مربع نص 8"/>
          <p:cNvSpPr txBox="1">
            <a:spLocks noChangeArrowheads="1"/>
          </p:cNvSpPr>
          <p:nvPr/>
        </p:nvSpPr>
        <p:spPr bwMode="auto">
          <a:xfrm>
            <a:off x="2725738" y="1787525"/>
            <a:ext cx="3492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lgn="r" defTabSz="685800"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defTabSz="685800"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defTabSz="685800"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n-US" altLang="en-US" sz="4500" b="1">
                <a:solidFill>
                  <a:srgbClr val="FF0000"/>
                </a:solidFill>
                <a:latin typeface="Microsoft Uighur" panose="02000000000000000000" pitchFamily="2" charset="-78"/>
                <a:cs typeface="Microsoft Uighur" panose="02000000000000000000" pitchFamily="2" charset="-78"/>
              </a:rPr>
              <a:t>1</a:t>
            </a:r>
          </a:p>
        </p:txBody>
      </p:sp>
      <p:sp>
        <p:nvSpPr>
          <p:cNvPr id="26632" name="مربع نص 10"/>
          <p:cNvSpPr txBox="1">
            <a:spLocks noChangeArrowheads="1"/>
          </p:cNvSpPr>
          <p:nvPr/>
        </p:nvSpPr>
        <p:spPr bwMode="auto">
          <a:xfrm>
            <a:off x="4424363" y="1773238"/>
            <a:ext cx="3492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lgn="r" defTabSz="685800"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defTabSz="685800"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defTabSz="685800"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n-US" altLang="en-US" sz="4500" b="1">
                <a:solidFill>
                  <a:srgbClr val="FF0000"/>
                </a:solidFill>
                <a:latin typeface="Microsoft Uighur" panose="02000000000000000000" pitchFamily="2" charset="-78"/>
                <a:cs typeface="Microsoft Uighur" panose="02000000000000000000" pitchFamily="2" charset="-78"/>
              </a:rPr>
              <a:t>2</a:t>
            </a:r>
          </a:p>
        </p:txBody>
      </p:sp>
      <p:sp>
        <p:nvSpPr>
          <p:cNvPr id="26633" name="مربع نص 13"/>
          <p:cNvSpPr txBox="1">
            <a:spLocks noChangeArrowheads="1"/>
          </p:cNvSpPr>
          <p:nvPr/>
        </p:nvSpPr>
        <p:spPr bwMode="auto">
          <a:xfrm>
            <a:off x="5903913" y="1766888"/>
            <a:ext cx="3508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lgn="r" defTabSz="685800"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defTabSz="685800"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defTabSz="685800"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defTabSz="685800"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n-US" altLang="en-US" sz="4500" b="1">
                <a:solidFill>
                  <a:srgbClr val="FF0000"/>
                </a:solidFill>
                <a:latin typeface="Microsoft Uighur" panose="02000000000000000000" pitchFamily="2" charset="-78"/>
                <a:cs typeface="Microsoft Uighur" panose="02000000000000000000" pitchFamily="2" charset="-78"/>
              </a:rPr>
              <a:t>3</a:t>
            </a:r>
          </a:p>
        </p:txBody>
      </p:sp>
      <p:pic>
        <p:nvPicPr>
          <p:cNvPr id="26635" name="Picture 2" descr="Smile Fase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30401" y="2386013"/>
            <a:ext cx="159702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4" descr="Sad Emoji GIFs | Teno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68939" y="2466976"/>
            <a:ext cx="1627187"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6" descr="Emoji Confused GIF - Emoji Confused Question - Discover &amp; Shar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25688"/>
            <a:ext cx="186055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مربع نص 2">
            <a:extLst>
              <a:ext uri="{FF2B5EF4-FFF2-40B4-BE49-F238E27FC236}">
                <a16:creationId xmlns:a16="http://schemas.microsoft.com/office/drawing/2014/main" id="{DC481A7B-0C96-403C-BF31-762897AB0C24}"/>
              </a:ext>
            </a:extLst>
          </p:cNvPr>
          <p:cNvSpPr txBox="1"/>
          <p:nvPr/>
        </p:nvSpPr>
        <p:spPr>
          <a:xfrm>
            <a:off x="664956" y="371393"/>
            <a:ext cx="7866476" cy="1477328"/>
          </a:xfrm>
          <a:prstGeom prst="rect">
            <a:avLst/>
          </a:prstGeom>
          <a:noFill/>
        </p:spPr>
        <p:txBody>
          <a:bodyPr wrap="square" rtlCol="0">
            <a:spAutoFit/>
          </a:bodyPr>
          <a:lstStyle/>
          <a:p>
            <a:pPr algn="r"/>
            <a:r>
              <a:rPr lang="ar-AE" sz="5400" b="1" dirty="0">
                <a:solidFill>
                  <a:srgbClr val="FF0000"/>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rPr>
              <a:t>تذكرة خروج: </a:t>
            </a:r>
          </a:p>
          <a:p>
            <a:pPr algn="r"/>
            <a:r>
              <a:rPr lang="ar-AE" sz="3600" b="1" dirty="0">
                <a:latin typeface="Microsoft Uighur" panose="02000000000000000000" pitchFamily="2" charset="-78"/>
                <a:cs typeface="Microsoft Uighur" panose="02000000000000000000" pitchFamily="2" charset="-78"/>
              </a:rPr>
              <a:t>قيم مدى فهمك للدرس بإرسال رقم يعبر عن شعورك على المحادثة.. </a:t>
            </a:r>
            <a:endParaRPr lang="en-US" sz="3600" b="1" dirty="0">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924746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9FC4"/>
        </a:solidFill>
        <a:effectLst/>
      </p:bgPr>
    </p:bg>
    <p:spTree>
      <p:nvGrpSpPr>
        <p:cNvPr id="1" name=""/>
        <p:cNvGrpSpPr/>
        <p:nvPr/>
      </p:nvGrpSpPr>
      <p:grpSpPr>
        <a:xfrm>
          <a:off x="0" y="0"/>
          <a:ext cx="0" cy="0"/>
          <a:chOff x="0" y="0"/>
          <a:chExt cx="0" cy="0"/>
        </a:xfrm>
      </p:grpSpPr>
      <p:pic>
        <p:nvPicPr>
          <p:cNvPr id="26628" name="Picture 4" descr="Hand painted watercolor flower decorative frame illustration image_picture  free download 400075095_lovepik.com"/>
          <p:cNvPicPr>
            <a:picLocks noChangeAspect="1" noChangeArrowheads="1"/>
          </p:cNvPicPr>
          <p:nvPr/>
        </p:nvPicPr>
        <p:blipFill rotWithShape="1">
          <a:blip r:embed="rId2">
            <a:extLst>
              <a:ext uri="{28A0092B-C50C-407E-A947-70E740481C1C}">
                <a14:useLocalDpi xmlns:a14="http://schemas.microsoft.com/office/drawing/2010/main" val="0"/>
              </a:ext>
            </a:extLst>
          </a:blip>
          <a:srcRect l="11538" t="3870" r="12500" b="4517"/>
          <a:stretch/>
        </p:blipFill>
        <p:spPr bwMode="auto">
          <a:xfrm>
            <a:off x="685800" y="381001"/>
            <a:ext cx="8001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1" y="2590801"/>
            <a:ext cx="7239000" cy="1815882"/>
          </a:xfrm>
          <a:prstGeom prst="rect">
            <a:avLst/>
          </a:prstGeom>
          <a:solidFill>
            <a:srgbClr val="FFFFFF"/>
          </a:solidFill>
        </p:spPr>
        <p:txBody>
          <a:bodyPr wrap="square">
            <a:spAutoFit/>
          </a:bodyPr>
          <a:lstStyle/>
          <a:p>
            <a:pPr algn="ctr"/>
            <a:r>
              <a:rPr lang="ar-AE" sz="2800" b="1" dirty="0">
                <a:solidFill>
                  <a:srgbClr val="52845F"/>
                </a:solidFill>
                <a:latin typeface="Sakkal Majalla" panose="02000000000000000000" pitchFamily="2" charset="-78"/>
                <a:cs typeface="Sakkal Majalla" panose="02000000000000000000" pitchFamily="2" charset="-78"/>
              </a:rPr>
              <a:t>قال رسول الله صَلّى اللهُ عَلَيْهِ وسَلَّم: </a:t>
            </a:r>
            <a:r>
              <a:rPr lang="ar-AE" sz="2800" b="1" dirty="0">
                <a:latin typeface="Sakkal Majalla" panose="02000000000000000000" pitchFamily="2" charset="-78"/>
                <a:cs typeface="Sakkal Majalla" panose="02000000000000000000" pitchFamily="2" charset="-78"/>
              </a:rPr>
              <a:t>«مَنْ جَلَسَ في مَجْلس فَكثُرَ فيهِ لَغطُهُ فقال قَبْلَ أنْ يَقُومَ منْ مجلْسه ذلك: سبْحانَك اللَّهُمّ وبحَمْدكَ أشْهدُ أنْ لا إله إلا أنْت أسْتغْفِركَ وَأتَوبُ إليْك: إلا غُفِرَ لَهُ ماَ كان َ في مجلسه ذلكَ» </a:t>
            </a:r>
            <a:r>
              <a:rPr lang="ar-AE" sz="2800" b="1" dirty="0">
                <a:solidFill>
                  <a:srgbClr val="B33C62"/>
                </a:solidFill>
                <a:latin typeface="Sakkal Majalla" panose="02000000000000000000" pitchFamily="2" charset="-78"/>
                <a:cs typeface="Sakkal Majalla" panose="02000000000000000000" pitchFamily="2" charset="-78"/>
              </a:rPr>
              <a:t>رواه الترمذي.</a:t>
            </a:r>
          </a:p>
        </p:txBody>
      </p:sp>
      <p:sp>
        <p:nvSpPr>
          <p:cNvPr id="4" name="TextBox 3"/>
          <p:cNvSpPr txBox="1"/>
          <p:nvPr/>
        </p:nvSpPr>
        <p:spPr>
          <a:xfrm>
            <a:off x="2895600" y="279827"/>
            <a:ext cx="6096000" cy="584775"/>
          </a:xfrm>
          <a:prstGeom prst="rect">
            <a:avLst/>
          </a:prstGeom>
          <a:noFill/>
        </p:spPr>
        <p:txBody>
          <a:bodyPr wrap="square" rtl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AE" sz="3200" b="1" dirty="0">
                <a:latin typeface="Sakkal Majalla" panose="02000000000000000000" pitchFamily="2" charset="-78"/>
                <a:cs typeface="DecoType Naskh Swashes" panose="02010400000000000000" pitchFamily="2" charset="-78"/>
              </a:rPr>
              <a:t>إعداد: د. أسامة محمد ناصر </a:t>
            </a:r>
          </a:p>
        </p:txBody>
      </p:sp>
    </p:spTree>
    <p:extLst>
      <p:ext uri="{BB962C8B-B14F-4D97-AF65-F5344CB8AC3E}">
        <p14:creationId xmlns:p14="http://schemas.microsoft.com/office/powerpoint/2010/main" val="39107725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0F22"/>
        </a:solidFill>
        <a:effectLst/>
      </p:bgPr>
    </p:bg>
    <p:spTree>
      <p:nvGrpSpPr>
        <p:cNvPr id="1" name=""/>
        <p:cNvGrpSpPr/>
        <p:nvPr/>
      </p:nvGrpSpPr>
      <p:grpSpPr>
        <a:xfrm>
          <a:off x="0" y="0"/>
          <a:ext cx="0" cy="0"/>
          <a:chOff x="0" y="0"/>
          <a:chExt cx="0" cy="0"/>
        </a:xfrm>
      </p:grpSpPr>
      <p:pic>
        <p:nvPicPr>
          <p:cNvPr id="4" name="Picture 4" descr="attachment">
            <a:extLst>
              <a:ext uri="{FF2B5EF4-FFF2-40B4-BE49-F238E27FC236}">
                <a16:creationId xmlns:a16="http://schemas.microsoft.com/office/drawing/2014/main" id="{F9EC908B-A942-4602-A7DC-2EF6A70B7962}"/>
              </a:ext>
            </a:extLst>
          </p:cNvPr>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209" y="89563"/>
            <a:ext cx="2083988" cy="1448685"/>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253C7495-3E58-44BB-87E3-063753031B64}"/>
              </a:ext>
            </a:extLst>
          </p:cNvPr>
          <p:cNvPicPr>
            <a:picLocks noChangeAspect="1"/>
          </p:cNvPicPr>
          <p:nvPr/>
        </p:nvPicPr>
        <p:blipFill rotWithShape="1">
          <a:blip r:embed="rId5"/>
          <a:srcRect l="7915" t="15829" r="18218" b="15579"/>
          <a:stretch/>
        </p:blipFill>
        <p:spPr>
          <a:xfrm>
            <a:off x="7058457" y="4860949"/>
            <a:ext cx="1808323" cy="1679156"/>
          </a:xfrm>
          <a:prstGeom prst="rect">
            <a:avLst/>
          </a:prstGeom>
        </p:spPr>
      </p:pic>
      <p:pic>
        <p:nvPicPr>
          <p:cNvPr id="9" name="video_2020-03-25_16-44-05">
            <a:hlinkClick r:id="" action="ppaction://media"/>
          </p:cNvPr>
          <p:cNvPicPr>
            <a:picLocks noChangeAspect="1"/>
          </p:cNvPicPr>
          <p:nvPr>
            <a:videoFile r:link="rId1"/>
            <p:extLst>
              <p:ext uri="{DAA4B4D4-6D71-4841-9C94-3DE7FCFB9230}">
                <p14:media xmlns:p14="http://schemas.microsoft.com/office/powerpoint/2010/main" r:embed="rId2">
                  <p14:trim st="6402"/>
                </p14:media>
              </p:ext>
            </p:extLst>
          </p:nvPr>
        </p:nvPicPr>
        <p:blipFill>
          <a:blip r:embed="rId6"/>
          <a:stretch>
            <a:fillRect/>
          </a:stretch>
        </p:blipFill>
        <p:spPr>
          <a:xfrm>
            <a:off x="470208" y="2009846"/>
            <a:ext cx="6506143" cy="4333164"/>
          </a:xfrm>
          <a:prstGeom prst="rect">
            <a:avLst/>
          </a:prstGeom>
        </p:spPr>
      </p:pic>
      <p:sp>
        <p:nvSpPr>
          <p:cNvPr id="10" name="TextBox 9"/>
          <p:cNvSpPr txBox="1"/>
          <p:nvPr/>
        </p:nvSpPr>
        <p:spPr>
          <a:xfrm>
            <a:off x="2458626" y="368364"/>
            <a:ext cx="6331017" cy="1087862"/>
          </a:xfrm>
          <a:prstGeom prst="rect">
            <a:avLst/>
          </a:prstGeom>
          <a:noFill/>
        </p:spPr>
        <p:txBody>
          <a:bodyPr wrap="square" rtlCol="1">
            <a:spAutoFit/>
          </a:bodyPr>
          <a:lstStyle/>
          <a:p>
            <a:pPr algn="r"/>
            <a:r>
              <a:rPr lang="ar-AE" sz="3375" b="1" dirty="0">
                <a:solidFill>
                  <a:srgbClr val="900C1A"/>
                </a:solidFill>
                <a:cs typeface="Akhbar MT" pitchFamily="2" charset="-78"/>
              </a:rPr>
              <a:t>السلام الوطني لدولة الإمارات العربية المتحدة</a:t>
            </a:r>
            <a:endParaRPr lang="ar-AE" sz="5062" b="1" dirty="0">
              <a:solidFill>
                <a:srgbClr val="900C1A"/>
              </a:solidFill>
              <a:cs typeface="Akhbar MT" pitchFamily="2" charset="-78"/>
            </a:endParaRPr>
          </a:p>
          <a:p>
            <a:pPr algn="r"/>
            <a:r>
              <a:rPr lang="ar-AE" sz="3094" b="1" dirty="0">
                <a:solidFill>
                  <a:srgbClr val="FF0000"/>
                </a:solidFill>
                <a:cs typeface="Akhbar MT" pitchFamily="2" charset="-78"/>
              </a:rPr>
              <a:t>ملاحظة هامة: </a:t>
            </a:r>
            <a:r>
              <a:rPr lang="ar-AE" sz="3094" b="1" dirty="0">
                <a:cs typeface="Akhbar MT" pitchFamily="2" charset="-78"/>
              </a:rPr>
              <a:t>على الطالب </a:t>
            </a:r>
            <a:r>
              <a:rPr lang="ar-AE" sz="3094" b="1" u="sng" dirty="0">
                <a:cs typeface="Akhbar MT" pitchFamily="2" charset="-78"/>
              </a:rPr>
              <a:t>الوقوف</a:t>
            </a:r>
            <a:r>
              <a:rPr lang="ar-AE" sz="3094" b="1" dirty="0">
                <a:cs typeface="Akhbar MT" pitchFamily="2" charset="-78"/>
              </a:rPr>
              <a:t> أثناء السلام الوطني.</a:t>
            </a:r>
          </a:p>
        </p:txBody>
      </p:sp>
    </p:spTree>
    <p:extLst>
      <p:ext uri="{BB962C8B-B14F-4D97-AF65-F5344CB8AC3E}">
        <p14:creationId xmlns:p14="http://schemas.microsoft.com/office/powerpoint/2010/main" val="471075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10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292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143" b="10764"/>
          <a:stretch/>
        </p:blipFill>
        <p:spPr>
          <a:xfrm>
            <a:off x="1053115" y="1272210"/>
            <a:ext cx="6813275" cy="5311470"/>
          </a:xfrm>
          <a:prstGeom prst="rect">
            <a:avLst/>
          </a:prstGeom>
        </p:spPr>
      </p:pic>
      <p:sp>
        <p:nvSpPr>
          <p:cNvPr id="5" name="TextBox 4"/>
          <p:cNvSpPr txBox="1"/>
          <p:nvPr/>
        </p:nvSpPr>
        <p:spPr>
          <a:xfrm>
            <a:off x="2042360" y="162445"/>
            <a:ext cx="5337027" cy="1200329"/>
          </a:xfrm>
          <a:prstGeom prst="rect">
            <a:avLst/>
          </a:prstGeom>
          <a:noFill/>
        </p:spPr>
        <p:txBody>
          <a:bodyPr wrap="square" rtlCol="1">
            <a:spAutoFit/>
          </a:bodyPr>
          <a:lstStyle/>
          <a:p>
            <a:pPr algn="ctr"/>
            <a:r>
              <a:rPr lang="ar-AE" sz="7200" dirty="0">
                <a:ln>
                  <a:solidFill>
                    <a:schemeClr val="tx1"/>
                  </a:solidFill>
                </a:ln>
                <a:solidFill>
                  <a:srgbClr val="8D2830"/>
                </a:solidFill>
                <a:cs typeface="Akhbar MT" pitchFamily="2" charset="-78"/>
              </a:rPr>
              <a:t>«المواطنة الرقمية»</a:t>
            </a:r>
          </a:p>
        </p:txBody>
      </p:sp>
      <p:sp>
        <p:nvSpPr>
          <p:cNvPr id="6" name="AutoShape 2" descr="المواطنة الرقمية».. استثمار التكنولوجيا في المشاركة المجتمعية - المدينة"/>
          <p:cNvSpPr>
            <a:spLocks noChangeAspect="1" noChangeArrowheads="1"/>
          </p:cNvSpPr>
          <p:nvPr/>
        </p:nvSpPr>
        <p:spPr bwMode="auto">
          <a:xfrm>
            <a:off x="116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ar-AE" sz="1350"/>
          </a:p>
        </p:txBody>
      </p:sp>
    </p:spTree>
    <p:extLst>
      <p:ext uri="{BB962C8B-B14F-4D97-AF65-F5344CB8AC3E}">
        <p14:creationId xmlns:p14="http://schemas.microsoft.com/office/powerpoint/2010/main" val="360124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248454" y="429463"/>
            <a:ext cx="4093143" cy="707886"/>
          </a:xfrm>
          <a:prstGeom prst="rect">
            <a:avLst/>
          </a:prstGeom>
          <a:noFill/>
        </p:spPr>
        <p:txBody>
          <a:bodyPr wrap="square" rtlCol="1">
            <a:spAutoFit/>
          </a:bodyPr>
          <a:lstStyle/>
          <a:p>
            <a:pPr algn="ctr"/>
            <a:r>
              <a:rPr lang="ar-AE" sz="4000" b="1" dirty="0">
                <a:solidFill>
                  <a:srgbClr val="EB799C"/>
                </a:solidFill>
                <a:latin typeface="Arabic Typesetting" panose="03020402040406030203" pitchFamily="66" charset="-78"/>
                <a:cs typeface="Akhbar MT" pitchFamily="2" charset="-78"/>
              </a:rPr>
              <a:t>قواعد التعلم عن بعد:</a:t>
            </a:r>
          </a:p>
        </p:txBody>
      </p:sp>
      <p:sp>
        <p:nvSpPr>
          <p:cNvPr id="5" name="AutoShape 2" descr="بالفيديو: 6 مهام مطلوبة من ذوي الطلبة لتنفيذ مبادرة &quot;التعليم عن بعد&quot; -  محليات - التربية والتعليم - الإمارات اليوم"/>
          <p:cNvSpPr>
            <a:spLocks noChangeAspect="1" noChangeArrowheads="1"/>
          </p:cNvSpPr>
          <p:nvPr/>
        </p:nvSpPr>
        <p:spPr bwMode="auto">
          <a:xfrm>
            <a:off x="1259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ar-AE" b="1"/>
          </a:p>
        </p:txBody>
      </p:sp>
      <p:sp>
        <p:nvSpPr>
          <p:cNvPr id="7" name="AutoShape 4" descr="بالفيديو: 6 مهام مطلوبة من ذوي الطلبة لتنفيذ مبادرة &quot;التعليم عن بعد&quot; -  محليات - التربية والتعليم - الإمارات اليوم"/>
          <p:cNvSpPr>
            <a:spLocks noChangeAspect="1" noChangeArrowheads="1"/>
          </p:cNvSpPr>
          <p:nvPr/>
        </p:nvSpPr>
        <p:spPr bwMode="auto">
          <a:xfrm>
            <a:off x="1488281" y="-33333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ar-AE" sz="2100" b="1"/>
          </a:p>
        </p:txBody>
      </p:sp>
      <p:pic>
        <p:nvPicPr>
          <p:cNvPr id="1032" name="Picture 8" descr="https://lh3.googleusercontent.com/pw/ACtC-3eKj6UyX7sRwDpo34Qg-u6Tezqih2h8LLIhP3sOyo6w5XR3jGxhN3bPiIt-xft17Tt6BeNDmXag994_t5YV8jVfVZZ2KrD2b_GPCjM2HLo92-RILm00ugZXcnds0d8B13a6K9kLl7UMvYqO4LYriMVM=w522-h523-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738" y="1658970"/>
            <a:ext cx="3855119" cy="38625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78039" y="1185764"/>
            <a:ext cx="2051885" cy="461665"/>
          </a:xfrm>
          <a:prstGeom prst="rect">
            <a:avLst/>
          </a:prstGeom>
          <a:noFill/>
        </p:spPr>
        <p:txBody>
          <a:bodyPr wrap="square" rtlCol="1">
            <a:spAutoFit/>
          </a:bodyPr>
          <a:lstStyle/>
          <a:p>
            <a:r>
              <a:rPr lang="ar-AE" sz="2400" b="1" dirty="0">
                <a:solidFill>
                  <a:srgbClr val="F1C22A"/>
                </a:solidFill>
                <a:cs typeface="Akhbar MT" pitchFamily="2" charset="-78"/>
              </a:rPr>
              <a:t>التزم بتوقيت الحصة</a:t>
            </a:r>
          </a:p>
        </p:txBody>
      </p:sp>
      <p:sp>
        <p:nvSpPr>
          <p:cNvPr id="10" name="TextBox 9"/>
          <p:cNvSpPr txBox="1"/>
          <p:nvPr/>
        </p:nvSpPr>
        <p:spPr>
          <a:xfrm>
            <a:off x="6369523" y="3117300"/>
            <a:ext cx="1541145" cy="1061829"/>
          </a:xfrm>
          <a:prstGeom prst="rect">
            <a:avLst/>
          </a:prstGeom>
          <a:noFill/>
        </p:spPr>
        <p:txBody>
          <a:bodyPr wrap="square" rtlCol="1">
            <a:spAutoFit/>
          </a:bodyPr>
          <a:lstStyle/>
          <a:p>
            <a:pPr algn="ctr"/>
            <a:r>
              <a:rPr lang="ar-AE" sz="2100" b="1" dirty="0">
                <a:solidFill>
                  <a:srgbClr val="8BC53E"/>
                </a:solidFill>
                <a:cs typeface="Akhbar MT" pitchFamily="2" charset="-78"/>
              </a:rPr>
              <a:t>أستمع إلى المعلم بتركيز و أبتعد عن ضجيج من حولي </a:t>
            </a:r>
          </a:p>
        </p:txBody>
      </p:sp>
      <p:sp>
        <p:nvSpPr>
          <p:cNvPr id="11" name="TextBox 10"/>
          <p:cNvSpPr txBox="1"/>
          <p:nvPr/>
        </p:nvSpPr>
        <p:spPr>
          <a:xfrm>
            <a:off x="3887475" y="5568427"/>
            <a:ext cx="2856477" cy="830997"/>
          </a:xfrm>
          <a:prstGeom prst="rect">
            <a:avLst/>
          </a:prstGeom>
          <a:noFill/>
        </p:spPr>
        <p:txBody>
          <a:bodyPr wrap="square" rtlCol="1">
            <a:spAutoFit/>
          </a:bodyPr>
          <a:lstStyle/>
          <a:p>
            <a:r>
              <a:rPr lang="ar-AE" sz="2400" b="1" dirty="0">
                <a:solidFill>
                  <a:srgbClr val="EC1E79"/>
                </a:solidFill>
                <a:cs typeface="Akhbar MT" pitchFamily="2" charset="-78"/>
              </a:rPr>
              <a:t>التزام الصمت</a:t>
            </a:r>
          </a:p>
          <a:p>
            <a:pPr algn="ctr"/>
            <a:endParaRPr lang="ar-AE" sz="2400" b="1" dirty="0">
              <a:solidFill>
                <a:srgbClr val="EC1E79"/>
              </a:solidFill>
              <a:cs typeface="Akhbar MT" pitchFamily="2" charset="-78"/>
            </a:endParaRPr>
          </a:p>
        </p:txBody>
      </p:sp>
      <p:sp>
        <p:nvSpPr>
          <p:cNvPr id="12" name="TextBox 11"/>
          <p:cNvSpPr txBox="1"/>
          <p:nvPr/>
        </p:nvSpPr>
        <p:spPr>
          <a:xfrm>
            <a:off x="5855726" y="2019341"/>
            <a:ext cx="2093494" cy="830997"/>
          </a:xfrm>
          <a:prstGeom prst="rect">
            <a:avLst/>
          </a:prstGeom>
          <a:noFill/>
        </p:spPr>
        <p:txBody>
          <a:bodyPr wrap="square" rtlCol="1">
            <a:spAutoFit/>
          </a:bodyPr>
          <a:lstStyle/>
          <a:p>
            <a:pPr algn="ctr"/>
            <a:r>
              <a:rPr lang="ar-AE" sz="2400" b="1" dirty="0">
                <a:solidFill>
                  <a:srgbClr val="F7921E"/>
                </a:solidFill>
                <a:cs typeface="Akhbar MT" pitchFamily="2" charset="-78"/>
              </a:rPr>
              <a:t>اتبع تعليمات المعلم و دوِّن ملاحظاتك</a:t>
            </a:r>
          </a:p>
        </p:txBody>
      </p:sp>
      <p:sp>
        <p:nvSpPr>
          <p:cNvPr id="14" name="TextBox 13"/>
          <p:cNvSpPr txBox="1"/>
          <p:nvPr/>
        </p:nvSpPr>
        <p:spPr>
          <a:xfrm>
            <a:off x="1259682" y="4497454"/>
            <a:ext cx="1819591" cy="1200329"/>
          </a:xfrm>
          <a:prstGeom prst="rect">
            <a:avLst/>
          </a:prstGeom>
          <a:noFill/>
        </p:spPr>
        <p:txBody>
          <a:bodyPr wrap="square" rtlCol="1">
            <a:spAutoFit/>
          </a:bodyPr>
          <a:lstStyle/>
          <a:p>
            <a:pPr algn="ctr"/>
            <a:r>
              <a:rPr lang="ar-AE" sz="2400" b="1" dirty="0">
                <a:solidFill>
                  <a:srgbClr val="838AC5"/>
                </a:solidFill>
                <a:cs typeface="Akhbar MT" pitchFamily="2" charset="-78"/>
              </a:rPr>
              <a:t>التزم بآداب الحصة و اجلس بشكل صحيح </a:t>
            </a:r>
          </a:p>
        </p:txBody>
      </p:sp>
      <p:sp>
        <p:nvSpPr>
          <p:cNvPr id="15" name="TextBox 14"/>
          <p:cNvSpPr txBox="1"/>
          <p:nvPr/>
        </p:nvSpPr>
        <p:spPr>
          <a:xfrm>
            <a:off x="1198872" y="3232716"/>
            <a:ext cx="1466674" cy="830997"/>
          </a:xfrm>
          <a:prstGeom prst="rect">
            <a:avLst/>
          </a:prstGeom>
          <a:noFill/>
        </p:spPr>
        <p:txBody>
          <a:bodyPr wrap="square" rtlCol="1">
            <a:spAutoFit/>
          </a:bodyPr>
          <a:lstStyle/>
          <a:p>
            <a:pPr algn="ctr"/>
            <a:r>
              <a:rPr lang="ar-AE" sz="2400" b="1" dirty="0">
                <a:solidFill>
                  <a:srgbClr val="EB799C"/>
                </a:solidFill>
                <a:cs typeface="Akhbar MT" pitchFamily="2" charset="-78"/>
              </a:rPr>
              <a:t>التزم باللباس المحتشم</a:t>
            </a:r>
          </a:p>
        </p:txBody>
      </p:sp>
      <p:sp>
        <p:nvSpPr>
          <p:cNvPr id="16" name="TextBox 15"/>
          <p:cNvSpPr txBox="1"/>
          <p:nvPr/>
        </p:nvSpPr>
        <p:spPr>
          <a:xfrm>
            <a:off x="1516525" y="1673744"/>
            <a:ext cx="1677101" cy="1200329"/>
          </a:xfrm>
          <a:prstGeom prst="rect">
            <a:avLst/>
          </a:prstGeom>
          <a:noFill/>
        </p:spPr>
        <p:txBody>
          <a:bodyPr wrap="square" rtlCol="1">
            <a:spAutoFit/>
          </a:bodyPr>
          <a:lstStyle/>
          <a:p>
            <a:pPr algn="ctr"/>
            <a:r>
              <a:rPr lang="ar-AE" sz="2400" b="1" dirty="0">
                <a:solidFill>
                  <a:srgbClr val="0083C9"/>
                </a:solidFill>
                <a:cs typeface="Akhbar MT" pitchFamily="2" charset="-78"/>
              </a:rPr>
              <a:t>استئذن برفع اليد و أجب على المحادثة</a:t>
            </a:r>
          </a:p>
        </p:txBody>
      </p:sp>
      <p:sp>
        <p:nvSpPr>
          <p:cNvPr id="17" name="TextBox 16"/>
          <p:cNvSpPr txBox="1"/>
          <p:nvPr/>
        </p:nvSpPr>
        <p:spPr>
          <a:xfrm>
            <a:off x="5851293" y="4323357"/>
            <a:ext cx="1853730" cy="1569660"/>
          </a:xfrm>
          <a:prstGeom prst="rect">
            <a:avLst/>
          </a:prstGeom>
          <a:noFill/>
        </p:spPr>
        <p:txBody>
          <a:bodyPr wrap="square" rtlCol="1">
            <a:spAutoFit/>
          </a:bodyPr>
          <a:lstStyle/>
          <a:p>
            <a:pPr algn="ctr"/>
            <a:r>
              <a:rPr lang="ar-AE" sz="2400" b="1" dirty="0">
                <a:solidFill>
                  <a:srgbClr val="92278F"/>
                </a:solidFill>
                <a:cs typeface="Akhbar MT" pitchFamily="2" charset="-78"/>
              </a:rPr>
              <a:t>لا تفتح الكاميرا أو الميكروفون إلا في حالة طلب المعلم لذلك</a:t>
            </a:r>
          </a:p>
        </p:txBody>
      </p:sp>
      <p:sp>
        <p:nvSpPr>
          <p:cNvPr id="18" name="AutoShape 10" descr="منبهات رسم كارتون ، ساعة, رسوم متحركة, منبه pn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ar-AE" b="1"/>
          </a:p>
        </p:txBody>
      </p:sp>
      <p:pic>
        <p:nvPicPr>
          <p:cNvPr id="19" name="Picture 18"/>
          <p:cNvPicPr>
            <a:picLocks noChangeAspect="1"/>
          </p:cNvPicPr>
          <p:nvPr/>
        </p:nvPicPr>
        <p:blipFill rotWithShape="1">
          <a:blip r:embed="rId3"/>
          <a:srcRect l="21031" r="20358"/>
          <a:stretch/>
        </p:blipFill>
        <p:spPr>
          <a:xfrm>
            <a:off x="4295026" y="2097553"/>
            <a:ext cx="474538" cy="453402"/>
          </a:xfrm>
          <a:prstGeom prst="rect">
            <a:avLst/>
          </a:prstGeom>
        </p:spPr>
      </p:pic>
      <p:sp>
        <p:nvSpPr>
          <p:cNvPr id="21" name="Oval 20"/>
          <p:cNvSpPr/>
          <p:nvPr/>
        </p:nvSpPr>
        <p:spPr>
          <a:xfrm>
            <a:off x="5120641" y="2240970"/>
            <a:ext cx="437598" cy="637585"/>
          </a:xfrm>
          <a:prstGeom prst="ellipse">
            <a:avLst/>
          </a:prstGeom>
          <a:solidFill>
            <a:srgbClr val="F7921E"/>
          </a:solidFill>
          <a:ln>
            <a:solidFill>
              <a:srgbClr val="F7921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b="1"/>
          </a:p>
        </p:txBody>
      </p:sp>
      <p:pic>
        <p:nvPicPr>
          <p:cNvPr id="24" name="Picture 23"/>
          <p:cNvPicPr>
            <a:picLocks noChangeAspect="1"/>
          </p:cNvPicPr>
          <p:nvPr/>
        </p:nvPicPr>
        <p:blipFill>
          <a:blip r:embed="rId4"/>
          <a:stretch>
            <a:fillRect/>
          </a:stretch>
        </p:blipFill>
        <p:spPr>
          <a:xfrm>
            <a:off x="5166177" y="2538853"/>
            <a:ext cx="414588" cy="414588"/>
          </a:xfrm>
          <a:prstGeom prst="rect">
            <a:avLst/>
          </a:prstGeom>
        </p:spPr>
      </p:pic>
      <p:pic>
        <p:nvPicPr>
          <p:cNvPr id="23" name="Picture 22"/>
          <p:cNvPicPr>
            <a:picLocks noChangeAspect="1"/>
          </p:cNvPicPr>
          <p:nvPr/>
        </p:nvPicPr>
        <p:blipFill>
          <a:blip r:embed="rId5"/>
          <a:stretch>
            <a:fillRect/>
          </a:stretch>
        </p:blipFill>
        <p:spPr>
          <a:xfrm>
            <a:off x="5034014" y="4212678"/>
            <a:ext cx="613065" cy="434791"/>
          </a:xfrm>
          <a:prstGeom prst="rect">
            <a:avLst/>
          </a:prstGeom>
        </p:spPr>
      </p:pic>
      <p:pic>
        <p:nvPicPr>
          <p:cNvPr id="25" name="Picture 24"/>
          <p:cNvPicPr>
            <a:picLocks noChangeAspect="1"/>
          </p:cNvPicPr>
          <p:nvPr/>
        </p:nvPicPr>
        <p:blipFill rotWithShape="1">
          <a:blip r:embed="rId6"/>
          <a:srcRect l="66168" t="18898" b="46070"/>
          <a:stretch/>
        </p:blipFill>
        <p:spPr>
          <a:xfrm>
            <a:off x="3484696" y="4212677"/>
            <a:ext cx="481844" cy="498934"/>
          </a:xfrm>
          <a:prstGeom prst="rect">
            <a:avLst/>
          </a:prstGeom>
        </p:spPr>
      </p:pic>
      <p:pic>
        <p:nvPicPr>
          <p:cNvPr id="26" name="Picture 25"/>
          <p:cNvPicPr>
            <a:picLocks noChangeAspect="1"/>
          </p:cNvPicPr>
          <p:nvPr/>
        </p:nvPicPr>
        <p:blipFill rotWithShape="1">
          <a:blip r:embed="rId7"/>
          <a:srcRect l="18757" r="19244" b="24012"/>
          <a:stretch/>
        </p:blipFill>
        <p:spPr>
          <a:xfrm>
            <a:off x="3035468" y="3190437"/>
            <a:ext cx="505327" cy="730054"/>
          </a:xfrm>
          <a:prstGeom prst="rect">
            <a:avLst/>
          </a:prstGeom>
        </p:spPr>
      </p:pic>
      <p:pic>
        <p:nvPicPr>
          <p:cNvPr id="27" name="Picture 26"/>
          <p:cNvPicPr>
            <a:picLocks noChangeAspect="1"/>
          </p:cNvPicPr>
          <p:nvPr/>
        </p:nvPicPr>
        <p:blipFill>
          <a:blip r:embed="rId8"/>
          <a:stretch>
            <a:fillRect/>
          </a:stretch>
        </p:blipFill>
        <p:spPr>
          <a:xfrm>
            <a:off x="3478039" y="2345586"/>
            <a:ext cx="529480" cy="529480"/>
          </a:xfrm>
          <a:prstGeom prst="rect">
            <a:avLst/>
          </a:prstGeom>
        </p:spPr>
      </p:pic>
    </p:spTree>
    <p:extLst>
      <p:ext uri="{BB962C8B-B14F-4D97-AF65-F5344CB8AC3E}">
        <p14:creationId xmlns:p14="http://schemas.microsoft.com/office/powerpoint/2010/main" val="3278675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526E"/>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F5BD32-AB4B-425D-BEAC-5BD5FAFC5465}"/>
              </a:ext>
            </a:extLst>
          </p:cNvPr>
          <p:cNvSpPr/>
          <p:nvPr/>
        </p:nvSpPr>
        <p:spPr>
          <a:xfrm>
            <a:off x="1621738" y="530364"/>
            <a:ext cx="5721043" cy="1045664"/>
          </a:xfrm>
          <a:prstGeom prst="roundRect">
            <a:avLst/>
          </a:prstGeom>
          <a:ln>
            <a:noFill/>
          </a:ln>
        </p:spPr>
        <p:style>
          <a:lnRef idx="2">
            <a:schemeClr val="dk1"/>
          </a:lnRef>
          <a:fillRef idx="1">
            <a:schemeClr val="lt1"/>
          </a:fillRef>
          <a:effectRef idx="0">
            <a:schemeClr val="dk1"/>
          </a:effectRef>
          <a:fontRef idx="minor">
            <a:schemeClr val="dk1"/>
          </a:fontRef>
        </p:style>
        <p:txBody>
          <a:bodyPr vert="horz" lIns="51435" tIns="25718" rIns="51435" bIns="25718" rtlCol="0" anchor="b">
            <a:noAutofit/>
          </a:bodyPr>
          <a:lstStyle/>
          <a:p>
            <a:pPr algn="ctr">
              <a:lnSpc>
                <a:spcPct val="90000"/>
              </a:lnSpc>
              <a:spcBef>
                <a:spcPct val="0"/>
              </a:spcBef>
              <a:spcAft>
                <a:spcPts val="338"/>
              </a:spcAft>
            </a:pPr>
            <a:r>
              <a:rPr lang="en-US" sz="6187" b="1" dirty="0" err="1">
                <a:solidFill>
                  <a:srgbClr val="F16D61"/>
                </a:solidFill>
                <a:latin typeface="Sakkal Majalla" panose="02000000000000000000" pitchFamily="2" charset="-78"/>
                <a:ea typeface="+mj-ea"/>
                <a:cs typeface="Sakkal Majalla" panose="02000000000000000000" pitchFamily="2" charset="-78"/>
              </a:rPr>
              <a:t>الحضور</a:t>
            </a:r>
            <a:r>
              <a:rPr lang="en-US" sz="6187" b="1" dirty="0">
                <a:solidFill>
                  <a:srgbClr val="F16D61"/>
                </a:solidFill>
                <a:latin typeface="Sakkal Majalla" panose="02000000000000000000" pitchFamily="2" charset="-78"/>
                <a:ea typeface="+mj-ea"/>
                <a:cs typeface="Sakkal Majalla" panose="02000000000000000000" pitchFamily="2" charset="-78"/>
              </a:rPr>
              <a:t> </a:t>
            </a:r>
            <a:r>
              <a:rPr lang="en-US" sz="6187" b="1" dirty="0" err="1">
                <a:solidFill>
                  <a:srgbClr val="F16D61"/>
                </a:solidFill>
                <a:latin typeface="Sakkal Majalla" panose="02000000000000000000" pitchFamily="2" charset="-78"/>
                <a:ea typeface="+mj-ea"/>
                <a:cs typeface="Sakkal Majalla" panose="02000000000000000000" pitchFamily="2" charset="-78"/>
              </a:rPr>
              <a:t>والغياب</a:t>
            </a:r>
            <a:endParaRPr lang="en-US" sz="6187" b="1" dirty="0">
              <a:solidFill>
                <a:srgbClr val="F16D61"/>
              </a:solidFill>
              <a:latin typeface="Sakkal Majalla" panose="02000000000000000000" pitchFamily="2" charset="-78"/>
              <a:ea typeface="+mj-ea"/>
              <a:cs typeface="Sakkal Majalla" panose="02000000000000000000" pitchFamily="2" charset="-78"/>
            </a:endParaRPr>
          </a:p>
        </p:txBody>
      </p:sp>
      <p:pic>
        <p:nvPicPr>
          <p:cNvPr id="5" name="Picture 4" descr="A close up of a logo&#10;&#10;Description automatically generated">
            <a:extLst>
              <a:ext uri="{FF2B5EF4-FFF2-40B4-BE49-F238E27FC236}">
                <a16:creationId xmlns:a16="http://schemas.microsoft.com/office/drawing/2014/main" id="{40B0C963-6907-48E2-9B77-DD3E6D49D050}"/>
              </a:ext>
            </a:extLst>
          </p:cNvPr>
          <p:cNvPicPr>
            <a:picLocks noChangeAspect="1"/>
          </p:cNvPicPr>
          <p:nvPr/>
        </p:nvPicPr>
        <p:blipFill rotWithShape="1">
          <a:blip r:embed="rId2">
            <a:extLst>
              <a:ext uri="{28A0092B-C50C-407E-A947-70E740481C1C}">
                <a14:useLocalDpi xmlns:a14="http://schemas.microsoft.com/office/drawing/2010/main" val="0"/>
              </a:ext>
            </a:extLst>
          </a:blip>
          <a:srcRect b="22392"/>
          <a:stretch/>
        </p:blipFill>
        <p:spPr>
          <a:xfrm>
            <a:off x="7192479" y="374556"/>
            <a:ext cx="1394097" cy="1201472"/>
          </a:xfrm>
          <a:prstGeom prst="rect">
            <a:avLst/>
          </a:prstGeom>
          <a:pattFill prst="pct70">
            <a:fgClr>
              <a:srgbClr val="EB322B"/>
            </a:fgClr>
            <a:bgClr>
              <a:schemeClr val="bg1"/>
            </a:bgClr>
          </a:pattFill>
        </p:spPr>
      </p:pic>
      <p:pic>
        <p:nvPicPr>
          <p:cNvPr id="6" name="Picture 4" descr="Attendance concept vector stock vector. Illustration of classroom - 94116071">
            <a:extLst>
              <a:ext uri="{FF2B5EF4-FFF2-40B4-BE49-F238E27FC236}">
                <a16:creationId xmlns:a16="http://schemas.microsoft.com/office/drawing/2014/main" id="{C537F9EE-5C01-4D65-972A-9924F98CFCE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9875" l="10000" r="90000">
                        <a14:foregroundMark x1="19500" y1="98125" x2="19500" y2="98125"/>
                        <a14:foregroundMark x1="19500" y1="98125" x2="19500" y2="98125"/>
                        <a14:foregroundMark x1="19500" y1="98125" x2="19500" y2="98125"/>
                        <a14:foregroundMark x1="81875" y1="98750" x2="81875" y2="98750"/>
                        <a14:foregroundMark x1="81875" y1="98750" x2="81875" y2="98750"/>
                        <a14:foregroundMark x1="22125" y1="99875" x2="22125" y2="99875"/>
                        <a14:foregroundMark x1="22375" y1="99375" x2="22375" y2="99375"/>
                        <a14:backgroundMark x1="48875" y1="29000" x2="48875" y2="29000"/>
                        <a14:backgroundMark x1="71250" y1="68375" x2="71250" y2="68375"/>
                        <a14:backgroundMark x1="71250" y1="68375" x2="71125" y2="67500"/>
                        <a14:backgroundMark x1="76125" y1="63000" x2="76125" y2="63000"/>
                        <a14:backgroundMark x1="76125" y1="63000" x2="76125" y2="63000"/>
                      </a14:backgroundRemoval>
                    </a14:imgEffect>
                  </a14:imgLayer>
                </a14:imgProps>
              </a:ext>
              <a:ext uri="{28A0092B-C50C-407E-A947-70E740481C1C}">
                <a14:useLocalDpi xmlns:a14="http://schemas.microsoft.com/office/drawing/2010/main" val="0"/>
              </a:ext>
            </a:extLst>
          </a:blip>
          <a:srcRect l="11160" t="24927" r="10193"/>
          <a:stretch/>
        </p:blipFill>
        <p:spPr bwMode="auto">
          <a:xfrm>
            <a:off x="1831445" y="1731836"/>
            <a:ext cx="5301627" cy="506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7481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هداف ومميزات المسرح المدرسي - موسوع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42674" y="2840441"/>
            <a:ext cx="5258653" cy="2429319"/>
          </a:xfrm>
          <a:prstGeom prst="rect">
            <a:avLst/>
          </a:prstGeom>
          <a:noFill/>
        </p:spPr>
        <p:txBody>
          <a:bodyPr wrap="square" rtlCol="1">
            <a:spAutoFit/>
          </a:bodyPr>
          <a:lstStyle/>
          <a:p>
            <a:pPr algn="ctr"/>
            <a:r>
              <a:rPr lang="ar-AE" sz="5062" b="1" dirty="0">
                <a:solidFill>
                  <a:schemeClr val="bg1"/>
                </a:solidFill>
                <a:latin typeface="Sakkal Majalla" panose="02000000000000000000" pitchFamily="2" charset="-78"/>
                <a:cs typeface="Sakkal Majalla" panose="02000000000000000000" pitchFamily="2" charset="-78"/>
              </a:rPr>
              <a:t>و الآن شاهد الفيديو التالي </a:t>
            </a:r>
          </a:p>
          <a:p>
            <a:pPr algn="ctr"/>
            <a:r>
              <a:rPr lang="ar-AE" sz="5062" b="1" dirty="0">
                <a:solidFill>
                  <a:schemeClr val="bg1"/>
                </a:solidFill>
                <a:latin typeface="Sakkal Majalla" panose="02000000000000000000" pitchFamily="2" charset="-78"/>
                <a:cs typeface="Sakkal Majalla" panose="02000000000000000000" pitchFamily="2" charset="-78"/>
              </a:rPr>
              <a:t> (التهيئة) و حاول استنتاج عنوان درسنا لليوم</a:t>
            </a:r>
          </a:p>
        </p:txBody>
      </p:sp>
    </p:spTree>
    <p:extLst>
      <p:ext uri="{BB962C8B-B14F-4D97-AF65-F5344CB8AC3E}">
        <p14:creationId xmlns:p14="http://schemas.microsoft.com/office/powerpoint/2010/main" val="27978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AAAAA"/>
        </a:solidFill>
        <a:effectLst/>
      </p:bgPr>
    </p:bg>
    <p:spTree>
      <p:nvGrpSpPr>
        <p:cNvPr id="1" name=""/>
        <p:cNvGrpSpPr/>
        <p:nvPr/>
      </p:nvGrpSpPr>
      <p:grpSpPr>
        <a:xfrm>
          <a:off x="0" y="0"/>
          <a:ext cx="0" cy="0"/>
          <a:chOff x="0" y="0"/>
          <a:chExt cx="0" cy="0"/>
        </a:xfrm>
      </p:grpSpPr>
      <p:pic>
        <p:nvPicPr>
          <p:cNvPr id="2" name="ما معنى مصطلح _مقاصد الشريعة_ ؟ وكيف نعرف تلك المقاصد ونستثمرها ؟">
            <a:hlinkClick r:id="" action="ppaction://media"/>
            <a:extLst>
              <a:ext uri="{FF2B5EF4-FFF2-40B4-BE49-F238E27FC236}">
                <a16:creationId xmlns:a16="http://schemas.microsoft.com/office/drawing/2014/main" id="{CAE8C5CA-4B3B-4F20-94A2-0F9374518E90}"/>
              </a:ext>
            </a:extLst>
          </p:cNvPr>
          <p:cNvPicPr>
            <a:picLocks noChangeAspect="1"/>
          </p:cNvPicPr>
          <p:nvPr>
            <a:videoFile r:link="rId1"/>
            <p:extLst>
              <p:ext uri="{DAA4B4D4-6D71-4841-9C94-3DE7FCFB9230}">
                <p14:media xmlns:p14="http://schemas.microsoft.com/office/powerpoint/2010/main" r:embed="rId2">
                  <p14:trim end="12291.9555"/>
                </p14:media>
              </p:ext>
            </p:extLst>
          </p:nvPr>
        </p:nvPicPr>
        <p:blipFill>
          <a:blip r:embed="rId4"/>
          <a:stretch>
            <a:fillRect/>
          </a:stretch>
        </p:blipFill>
        <p:spPr>
          <a:xfrm>
            <a:off x="173736" y="1344168"/>
            <a:ext cx="8823960" cy="5360670"/>
          </a:xfrm>
          <a:prstGeom prst="rect">
            <a:avLst/>
          </a:prstGeom>
        </p:spPr>
      </p:pic>
      <p:sp>
        <p:nvSpPr>
          <p:cNvPr id="3" name="Rectangle 2"/>
          <p:cNvSpPr/>
          <p:nvPr/>
        </p:nvSpPr>
        <p:spPr>
          <a:xfrm>
            <a:off x="1698049" y="143839"/>
            <a:ext cx="5917004" cy="1200329"/>
          </a:xfrm>
          <a:prstGeom prst="rect">
            <a:avLst/>
          </a:prstGeom>
        </p:spPr>
        <p:txBody>
          <a:bodyPr wrap="none">
            <a:spAutoFit/>
          </a:bodyPr>
          <a:lstStyle/>
          <a:p>
            <a:r>
              <a:rPr lang="ar-AE" sz="7200" b="1" dirty="0">
                <a:solidFill>
                  <a:schemeClr val="tx1"/>
                </a:solidFill>
                <a:latin typeface="Sakkal Majalla" panose="02000000000000000000" pitchFamily="2" charset="-78"/>
                <a:cs typeface="Sakkal Majalla" panose="02000000000000000000" pitchFamily="2" charset="-78"/>
              </a:rPr>
              <a:t>التهيئة: فيديو تمهيدي</a:t>
            </a:r>
            <a:endParaRPr lang="ar-AE" sz="7200" b="1" dirty="0">
              <a:solidFill>
                <a:schemeClr val="tx1"/>
              </a:solidFill>
            </a:endParaRPr>
          </a:p>
        </p:txBody>
      </p:sp>
    </p:spTree>
    <p:extLst>
      <p:ext uri="{BB962C8B-B14F-4D97-AF65-F5344CB8AC3E}">
        <p14:creationId xmlns:p14="http://schemas.microsoft.com/office/powerpoint/2010/main" val="247129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Basis">
  <a:themeElements>
    <a:clrScheme name="Basis">
      <a:dk1>
        <a:srgbClr val="000000"/>
      </a:dk1>
      <a:lt1>
        <a:sysClr val="window" lastClr="FFFFFF"/>
      </a:lt1>
      <a:dk2>
        <a:srgbClr val="5E5E5E"/>
      </a:dk2>
      <a:lt2>
        <a:srgbClr val="DDDDDD"/>
      </a:lt2>
      <a:accent1>
        <a:srgbClr val="DF5327"/>
      </a:accent1>
      <a:accent2>
        <a:srgbClr val="A6B727"/>
      </a:accent2>
      <a:accent3>
        <a:srgbClr val="FE9E00"/>
      </a:accent3>
      <a:accent4>
        <a:srgbClr val="418AB3"/>
      </a:accent4>
      <a:accent5>
        <a:srgbClr val="D7D447"/>
      </a:accent5>
      <a:accent6>
        <a:srgbClr val="8383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2413</TotalTime>
  <Words>2236</Words>
  <Application>Microsoft Office PowerPoint</Application>
  <PresentationFormat>عرض على الشاشة (4:3)</PresentationFormat>
  <Paragraphs>191</Paragraphs>
  <Slides>36</Slides>
  <Notes>1</Notes>
  <HiddenSlides>0</HiddenSlides>
  <MMClips>2</MMClips>
  <ScaleCrop>false</ScaleCrop>
  <HeadingPairs>
    <vt:vector size="4" baseType="variant">
      <vt:variant>
        <vt:lpstr>نسق</vt:lpstr>
      </vt:variant>
      <vt:variant>
        <vt:i4>1</vt:i4>
      </vt:variant>
      <vt:variant>
        <vt:lpstr>عناوين الشرائح</vt:lpstr>
      </vt:variant>
      <vt:variant>
        <vt:i4>36</vt:i4>
      </vt:variant>
    </vt:vector>
  </HeadingPairs>
  <TitlesOfParts>
    <vt:vector size="37" baseType="lpstr">
      <vt:lpstr>Basis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رند حامد صباحين</dc:creator>
  <cp:lastModifiedBy>Rania Al-Badri</cp:lastModifiedBy>
  <cp:revision>129</cp:revision>
  <dcterms:created xsi:type="dcterms:W3CDTF">2020-10-21T18:44:33Z</dcterms:created>
  <dcterms:modified xsi:type="dcterms:W3CDTF">2022-01-18T18:42:40Z</dcterms:modified>
</cp:coreProperties>
</file>