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75" r:id="rId2"/>
    <p:sldId id="327" r:id="rId3"/>
    <p:sldId id="287" r:id="rId4"/>
    <p:sldId id="1489" r:id="rId5"/>
    <p:sldId id="478" r:id="rId6"/>
    <p:sldId id="301" r:id="rId7"/>
    <p:sldId id="1491" r:id="rId8"/>
    <p:sldId id="1490" r:id="rId9"/>
    <p:sldId id="1492" r:id="rId10"/>
    <p:sldId id="341" r:id="rId11"/>
    <p:sldId id="1493" r:id="rId12"/>
    <p:sldId id="1494" r:id="rId13"/>
    <p:sldId id="1495" r:id="rId14"/>
    <p:sldId id="1496" r:id="rId15"/>
    <p:sldId id="1497" r:id="rId16"/>
    <p:sldId id="1499" r:id="rId17"/>
    <p:sldId id="14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FB7"/>
    <a:srgbClr val="E6322E"/>
    <a:srgbClr val="F5ACAB"/>
    <a:srgbClr val="FFFFFF"/>
    <a:srgbClr val="FFE8DD"/>
    <a:srgbClr val="FFB08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3321" autoAdjust="0"/>
  </p:normalViewPr>
  <p:slideViewPr>
    <p:cSldViewPr snapToGrid="0" showGuides="1">
      <p:cViewPr varScale="1">
        <p:scale>
          <a:sx n="64" d="100"/>
          <a:sy n="64" d="100"/>
        </p:scale>
        <p:origin x="78" y="78"/>
      </p:cViewPr>
      <p:guideLst>
        <p:guide orient="horz" pos="20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5868A-C275-4E23-9D1A-E180B9A1BDD5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6C568-D37A-456B-AE16-158D48B66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8920C-750B-447B-B15D-4AA30BA2B8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29AA-F414-4992-AEE1-5CC94126E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5CA9C-FD6B-43F0-9E25-740CC33F5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D8E19-7AEB-44BF-9590-6486FDEC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DB1B6-ED89-4887-96A5-538B4DCF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44042-A941-4C59-B68A-679FDF3D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CAF5-7622-4E55-912F-F3467159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4AF77-8F7B-4E32-B50A-D3F907160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4605-D113-41D7-B8E0-26228723B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6E10-F414-461E-B7A2-252A58DC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3A591-A7A7-46C7-892D-0FF87E38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8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08DA7-FF73-4CCC-A873-AC4014F17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57A23-775D-4B57-B1AA-75D0A10AD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E089C-AF24-4726-B3F2-54DBE7BD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DB71F-6FB5-4DB4-BA4D-B90828D93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EEC1E-1C45-407B-A438-3A35DCCC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8B3FD-914B-4133-B605-5CE62C9EA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26A25-B192-4547-97A2-7AE600083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7E41C-DC1F-4872-AC98-1C2342885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BAB68-283B-4639-8C91-A80351B1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F6630-C18D-4AE4-8B81-B1ECD2C6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0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F7C9-0C9C-4DF0-9879-E4536043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21056-5B04-4741-A18F-30ACA245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3CC15-0D8E-4AC5-BBE4-EEC95935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F06B3-29DD-460D-8C61-BF6B68C2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43B58-7C72-4F36-87F2-CCE30434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4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95A34-D4FA-456E-BB18-2D630074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1E498-DC45-4B4B-A891-E9140CB00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654E5-B54B-4988-B8A0-D2C936F688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E3BEB-C9BA-48A9-AA65-CA63FD996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7DF61-2E98-46D9-BF53-7C347995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4767A-623C-49C0-8FC5-B80B1D75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7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181A-8948-4590-8A57-81E24759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D5CB-E1B0-4E26-894F-94F294792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E908B-1BEB-4DA2-8B6E-BD38037C8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D3829-8276-4E73-8F11-0AE021348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1ECE-6F3C-4988-A0D8-C3EC919B4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4A733-4999-48AB-BAB1-999433C03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2BF82-047E-48A8-AD39-6D9DBB98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8DCB2-0E41-4C71-889F-B3499BD7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86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9178-1EE5-42D3-B001-DD7D4B63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C426C-B464-4FB3-869B-DD1AD4BD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44775-86CC-49A4-A4B0-C3BACD42F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E451E-6FBF-450F-8CB4-90834879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1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C6554-3571-454B-8AEC-837F4B4AE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A0FB5-04FA-49F8-BB0A-9BC04956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EAD55-F2A7-413F-84F1-B1C74DE61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8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BE2E-4501-4233-BB90-3069DC9C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02EAF-2E5A-41AC-83EE-3235EBD42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CDB04-E596-4BC6-B7E3-67CEBD34C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B4323-F0CA-4C04-AC8C-2098D0D5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5BDDC-0952-416E-AA38-A0DAC16E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DDD2F-CA1D-4AF6-83DE-11F0FF8F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5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8F23-19FE-4C08-9B8B-9D9BF892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A0A79-AD4C-4E22-8AA4-C5AE46652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13FA7-6E4B-4D4E-97C5-E31874717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25211-BA68-4CD7-B51B-1D7455A5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809E7-93A4-4C63-B394-5B382917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AEC1A-764F-40D5-B702-A7F1A2CB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DBBD2-5EC5-43F7-99FB-F5526AC6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694F8-8541-427C-9B81-A3F6B5946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76E4C-FF27-4D47-A065-B5D14A5BE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2CC4E-919A-435E-B316-B5FA97BC1258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1AB5-BCA1-4871-AF81-28A9BB11B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2AA1D-0957-44CD-B12D-9FF9EE09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2376C-7A2E-4705-9803-895247DF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رئيس الدولة ونائبه ومحمد بن زايد يعزون السلطان هيثم بن طارق آل سعيد في وفاة  السلطان قابوس - أخبار الموقع - متابعات - الإمارات اليوم">
            <a:extLst>
              <a:ext uri="{FF2B5EF4-FFF2-40B4-BE49-F238E27FC236}">
                <a16:creationId xmlns:a16="http://schemas.microsoft.com/office/drawing/2014/main" id="{743A221A-3F4B-44AA-9540-606DE44D0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2E8DE-8A58-491B-A64E-E0D8195B4880}"/>
              </a:ext>
            </a:extLst>
          </p:cNvPr>
          <p:cNvSpPr txBox="1"/>
          <p:nvPr/>
        </p:nvSpPr>
        <p:spPr>
          <a:xfrm>
            <a:off x="9754972" y="49064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u="sng" dirty="0"/>
              <a:t>مدرسة سارة للتعليم الأساسي ح1</a:t>
            </a:r>
            <a:endParaRPr lang="en-US" sz="1400" b="1" u="sng" dirty="0"/>
          </a:p>
        </p:txBody>
      </p:sp>
      <p:pic>
        <p:nvPicPr>
          <p:cNvPr id="7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EC53FB86-3FDB-43A9-B56B-8B16866AC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5245" y="592082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A06C92-3DBE-4AB5-903E-7B36EB5B77E9}"/>
              </a:ext>
            </a:extLst>
          </p:cNvPr>
          <p:cNvSpPr txBox="1"/>
          <p:nvPr/>
        </p:nvSpPr>
        <p:spPr>
          <a:xfrm>
            <a:off x="10074162" y="309630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dirty="0"/>
              <a:t>إعداد المعلمة:نورة كرم </a:t>
            </a:r>
            <a:endParaRPr lang="en-US" sz="1400" b="1" dirty="0"/>
          </a:p>
        </p:txBody>
      </p:sp>
      <p:pic>
        <p:nvPicPr>
          <p:cNvPr id="9" name="صورة 3">
            <a:extLst>
              <a:ext uri="{FF2B5EF4-FFF2-40B4-BE49-F238E27FC236}">
                <a16:creationId xmlns:a16="http://schemas.microsoft.com/office/drawing/2014/main" id="{DA744A80-3299-4005-BA5B-E39580D8894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9" y="85736"/>
            <a:ext cx="2027582" cy="6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EFCC6C59-DF38-49DE-8B6C-E62546D6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0486"/>
            <a:ext cx="1315726" cy="44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01114-5B03-4E28-967A-3A51F5AC3E95}"/>
              </a:ext>
            </a:extLst>
          </p:cNvPr>
          <p:cNvGrpSpPr/>
          <p:nvPr/>
        </p:nvGrpSpPr>
        <p:grpSpPr>
          <a:xfrm>
            <a:off x="9599311" y="136515"/>
            <a:ext cx="1715524" cy="769949"/>
            <a:chOff x="8637563" y="600134"/>
            <a:chExt cx="1715524" cy="76994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E1F220B-DC79-42F8-B10A-9B4E8772E080}"/>
                </a:ext>
              </a:extLst>
            </p:cNvPr>
            <p:cNvSpPr/>
            <p:nvPr/>
          </p:nvSpPr>
          <p:spPr>
            <a:xfrm>
              <a:off x="8637563" y="600134"/>
              <a:ext cx="1715524" cy="7598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D1D6EBC-4B94-4A46-BF3F-890EF7B5DABB}"/>
                </a:ext>
              </a:extLst>
            </p:cNvPr>
            <p:cNvSpPr/>
            <p:nvPr/>
          </p:nvSpPr>
          <p:spPr>
            <a:xfrm>
              <a:off x="8830105" y="662197"/>
              <a:ext cx="13965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000" b="1" cap="none" spc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الْـمَبْتَـدأُ</a:t>
              </a:r>
              <a:endParaRPr lang="en-US" sz="4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FF8440-AA8E-4B77-9BFC-D11E62229148}"/>
              </a:ext>
            </a:extLst>
          </p:cNvPr>
          <p:cNvGrpSpPr/>
          <p:nvPr/>
        </p:nvGrpSpPr>
        <p:grpSpPr>
          <a:xfrm>
            <a:off x="680741" y="1871883"/>
            <a:ext cx="2715864" cy="850902"/>
            <a:chOff x="622685" y="1697713"/>
            <a:chExt cx="2715864" cy="850902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4BA0AEB-C7B2-4A5D-9DA5-F00727676EBD}"/>
                </a:ext>
              </a:extLst>
            </p:cNvPr>
            <p:cNvSpPr/>
            <p:nvPr/>
          </p:nvSpPr>
          <p:spPr>
            <a:xfrm>
              <a:off x="866382" y="1753013"/>
              <a:ext cx="2185321" cy="772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AF4CB8-D852-489F-B179-418F65213A7A}"/>
                </a:ext>
              </a:extLst>
            </p:cNvPr>
            <p:cNvGrpSpPr/>
            <p:nvPr/>
          </p:nvGrpSpPr>
          <p:grpSpPr>
            <a:xfrm>
              <a:off x="622685" y="1697713"/>
              <a:ext cx="2715864" cy="850902"/>
              <a:chOff x="1064872" y="1893179"/>
              <a:chExt cx="2421037" cy="850902"/>
            </a:xfrm>
            <a:noFill/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74331CC3-9505-486F-ABD3-C4774D7D436B}"/>
                  </a:ext>
                </a:extLst>
              </p:cNvPr>
              <p:cNvSpPr/>
              <p:nvPr/>
            </p:nvSpPr>
            <p:spPr>
              <a:xfrm>
                <a:off x="1064872" y="1893179"/>
                <a:ext cx="2421037" cy="8442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EC238CB-930D-4FE5-BF75-2CA887F9B5D3}"/>
                  </a:ext>
                </a:extLst>
              </p:cNvPr>
              <p:cNvSpPr/>
              <p:nvPr/>
            </p:nvSpPr>
            <p:spPr>
              <a:xfrm>
                <a:off x="1455872" y="1974640"/>
                <a:ext cx="1575028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4400" b="1" cap="none" spc="0" dirty="0">
                    <a:ln w="12700">
                      <a:solidFill>
                        <a:sysClr val="windowText" lastClr="000000"/>
                      </a:solidFill>
                      <a:prstDash val="solid"/>
                    </a:ln>
                    <a:effectLst/>
                  </a:rPr>
                  <a:t>سَـعـيـدَةٌ.</a:t>
                </a:r>
                <a:endParaRPr lang="en-US" sz="4400" b="1" cap="none" spc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effectLst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5CBA2C-C2A6-4A07-99FE-E7F9E25D1087}"/>
              </a:ext>
            </a:extLst>
          </p:cNvPr>
          <p:cNvGrpSpPr/>
          <p:nvPr/>
        </p:nvGrpSpPr>
        <p:grpSpPr>
          <a:xfrm>
            <a:off x="680739" y="2811238"/>
            <a:ext cx="2715865" cy="844217"/>
            <a:chOff x="622683" y="2680610"/>
            <a:chExt cx="2715865" cy="844217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FC8DDE7-761C-408E-8CFB-C0CE268E5147}"/>
                </a:ext>
              </a:extLst>
            </p:cNvPr>
            <p:cNvSpPr/>
            <p:nvPr/>
          </p:nvSpPr>
          <p:spPr>
            <a:xfrm>
              <a:off x="852054" y="2687295"/>
              <a:ext cx="2185321" cy="772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FB15AC3-22AE-4D1E-814B-7544612C0465}"/>
                </a:ext>
              </a:extLst>
            </p:cNvPr>
            <p:cNvGrpSpPr/>
            <p:nvPr/>
          </p:nvGrpSpPr>
          <p:grpSpPr>
            <a:xfrm>
              <a:off x="622683" y="2680610"/>
              <a:ext cx="2715865" cy="844217"/>
              <a:chOff x="1064871" y="2876076"/>
              <a:chExt cx="2421038" cy="844217"/>
            </a:xfrm>
            <a:noFill/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ED194FA-F35E-4CEE-ACBE-B5831FD3DA03}"/>
                  </a:ext>
                </a:extLst>
              </p:cNvPr>
              <p:cNvSpPr/>
              <p:nvPr/>
            </p:nvSpPr>
            <p:spPr>
              <a:xfrm>
                <a:off x="1064871" y="2876076"/>
                <a:ext cx="2421038" cy="8442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B5E7D55-C265-4228-BD27-3DD0820149D2}"/>
                  </a:ext>
                </a:extLst>
              </p:cNvPr>
              <p:cNvSpPr/>
              <p:nvPr/>
            </p:nvSpPr>
            <p:spPr>
              <a:xfrm>
                <a:off x="1283998" y="2901807"/>
                <a:ext cx="1765082" cy="7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4000" b="1" cap="none" spc="0" dirty="0">
                    <a:ln w="12700">
                      <a:solidFill>
                        <a:sysClr val="windowText" lastClr="000000"/>
                      </a:solidFill>
                      <a:prstDash val="solid"/>
                    </a:ln>
                    <a:effectLst/>
                  </a:rPr>
                  <a:t>سَـعـيـدَتانِ.</a:t>
                </a:r>
                <a:endParaRPr lang="en-US" sz="4000" b="1" cap="none" spc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effectLst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714F8C-D150-456D-9956-220780E07441}"/>
              </a:ext>
            </a:extLst>
          </p:cNvPr>
          <p:cNvGrpSpPr/>
          <p:nvPr/>
        </p:nvGrpSpPr>
        <p:grpSpPr>
          <a:xfrm>
            <a:off x="686199" y="948184"/>
            <a:ext cx="2715865" cy="873668"/>
            <a:chOff x="686199" y="948184"/>
            <a:chExt cx="2715865" cy="873668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60D5D6C-A817-4DE5-B3B4-203AB3FCFE87}"/>
                </a:ext>
              </a:extLst>
            </p:cNvPr>
            <p:cNvSpPr/>
            <p:nvPr/>
          </p:nvSpPr>
          <p:spPr>
            <a:xfrm>
              <a:off x="926550" y="1020519"/>
              <a:ext cx="2185321" cy="772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35CEAAD-58B5-468B-9BEF-F45871EE2E08}"/>
                </a:ext>
              </a:extLst>
            </p:cNvPr>
            <p:cNvGrpSpPr/>
            <p:nvPr/>
          </p:nvGrpSpPr>
          <p:grpSpPr>
            <a:xfrm>
              <a:off x="686199" y="948184"/>
              <a:ext cx="2715865" cy="873668"/>
              <a:chOff x="1064870" y="1013022"/>
              <a:chExt cx="2426499" cy="873668"/>
            </a:xfrm>
            <a:noFill/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572848F-87E6-4D80-A83E-91DEC5D4E006}"/>
                  </a:ext>
                </a:extLst>
              </p:cNvPr>
              <p:cNvSpPr/>
              <p:nvPr/>
            </p:nvSpPr>
            <p:spPr>
              <a:xfrm>
                <a:off x="1064870" y="1013022"/>
                <a:ext cx="2426499" cy="78990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C87EB5B-224A-4806-9D43-055174B92BE2}"/>
                  </a:ext>
                </a:extLst>
              </p:cNvPr>
              <p:cNvSpPr/>
              <p:nvPr/>
            </p:nvSpPr>
            <p:spPr>
              <a:xfrm>
                <a:off x="1408909" y="1055693"/>
                <a:ext cx="1664514" cy="8309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4800" b="1" cap="none" spc="0" dirty="0">
                    <a:ln w="12700">
                      <a:solidFill>
                        <a:sysClr val="windowText" lastClr="000000"/>
                      </a:solidFill>
                      <a:prstDash val="solid"/>
                    </a:ln>
                    <a:effectLst/>
                  </a:rPr>
                  <a:t>سَعيداتُ.</a:t>
                </a:r>
                <a:endParaRPr lang="en-US" sz="4800" b="1" cap="none" spc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effectLst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9EE956-65DB-4967-B112-83E946E6C687}"/>
              </a:ext>
            </a:extLst>
          </p:cNvPr>
          <p:cNvGrpSpPr/>
          <p:nvPr/>
        </p:nvGrpSpPr>
        <p:grpSpPr>
          <a:xfrm>
            <a:off x="630023" y="5573720"/>
            <a:ext cx="2756083" cy="970463"/>
            <a:chOff x="644537" y="5515662"/>
            <a:chExt cx="2756083" cy="970463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11F24B1-5A55-4A73-8742-990C65A713B1}"/>
                </a:ext>
              </a:extLst>
            </p:cNvPr>
            <p:cNvSpPr/>
            <p:nvPr/>
          </p:nvSpPr>
          <p:spPr>
            <a:xfrm>
              <a:off x="887265" y="5515662"/>
              <a:ext cx="2185321" cy="772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5345A38-1AB1-412F-BB96-BDFC26C1FC0F}"/>
                </a:ext>
              </a:extLst>
            </p:cNvPr>
            <p:cNvGrpSpPr/>
            <p:nvPr/>
          </p:nvGrpSpPr>
          <p:grpSpPr>
            <a:xfrm>
              <a:off x="644537" y="5515662"/>
              <a:ext cx="2756083" cy="970463"/>
              <a:chOff x="1059409" y="5711128"/>
              <a:chExt cx="2488572" cy="970463"/>
            </a:xfrm>
            <a:noFill/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E580893-2B08-4E7E-B721-FFFA38099722}"/>
                  </a:ext>
                </a:extLst>
              </p:cNvPr>
              <p:cNvSpPr/>
              <p:nvPr/>
            </p:nvSpPr>
            <p:spPr>
              <a:xfrm>
                <a:off x="1059409" y="5837374"/>
                <a:ext cx="2488572" cy="8442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E4803FD-9A33-4031-BF7C-AA2CB248BD5F}"/>
                  </a:ext>
                </a:extLst>
              </p:cNvPr>
              <p:cNvSpPr/>
              <p:nvPr/>
            </p:nvSpPr>
            <p:spPr>
              <a:xfrm>
                <a:off x="1467562" y="5711128"/>
                <a:ext cx="1531652" cy="8309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4800" b="1" cap="none" spc="0" dirty="0">
                    <a:ln w="12700">
                      <a:solidFill>
                        <a:sysClr val="windowText" lastClr="000000"/>
                      </a:solidFill>
                      <a:prstDash val="solid"/>
                    </a:ln>
                    <a:effectLst/>
                  </a:rPr>
                  <a:t>سَـعـيـدٌ.</a:t>
                </a:r>
                <a:endParaRPr lang="en-US" sz="4800" b="1" cap="none" spc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effectLst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4A3132-FEB1-4482-9CA6-8632963AC55D}"/>
              </a:ext>
            </a:extLst>
          </p:cNvPr>
          <p:cNvGrpSpPr/>
          <p:nvPr/>
        </p:nvGrpSpPr>
        <p:grpSpPr>
          <a:xfrm>
            <a:off x="637198" y="3713378"/>
            <a:ext cx="2715864" cy="879254"/>
            <a:chOff x="622684" y="3611778"/>
            <a:chExt cx="2715864" cy="879254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5B78A7A-1C1A-44A2-9FD8-458F1BB2153E}"/>
                </a:ext>
              </a:extLst>
            </p:cNvPr>
            <p:cNvSpPr/>
            <p:nvPr/>
          </p:nvSpPr>
          <p:spPr>
            <a:xfrm>
              <a:off x="887954" y="3611778"/>
              <a:ext cx="2185321" cy="772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B89C232-EE97-454A-801E-D8F0721B311C}"/>
                </a:ext>
              </a:extLst>
            </p:cNvPr>
            <p:cNvGrpSpPr/>
            <p:nvPr/>
          </p:nvGrpSpPr>
          <p:grpSpPr>
            <a:xfrm>
              <a:off x="622684" y="3622382"/>
              <a:ext cx="2715864" cy="868650"/>
              <a:chOff x="1059409" y="3817848"/>
              <a:chExt cx="2426499" cy="868650"/>
            </a:xfrm>
            <a:noFill/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485B868-B470-4DF4-A65D-D22B2AD7685E}"/>
                  </a:ext>
                </a:extLst>
              </p:cNvPr>
              <p:cNvSpPr/>
              <p:nvPr/>
            </p:nvSpPr>
            <p:spPr>
              <a:xfrm>
                <a:off x="1059409" y="3842281"/>
                <a:ext cx="2426499" cy="8442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231E643-E1B1-44C4-8C7C-ECAEF1E4D97A}"/>
                  </a:ext>
                </a:extLst>
              </p:cNvPr>
              <p:cNvSpPr/>
              <p:nvPr/>
            </p:nvSpPr>
            <p:spPr>
              <a:xfrm>
                <a:off x="1350260" y="3817848"/>
                <a:ext cx="1786252" cy="7694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4400" b="1" cap="none" spc="0" dirty="0">
                    <a:ln w="12700">
                      <a:solidFill>
                        <a:sysClr val="windowText" lastClr="000000"/>
                      </a:solidFill>
                      <a:prstDash val="solid"/>
                    </a:ln>
                    <a:effectLst/>
                  </a:rPr>
                  <a:t>سَـعـيـدانِ.</a:t>
                </a:r>
                <a:endParaRPr lang="en-US" sz="4400" b="1" cap="none" spc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effectLst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B558A0-F87A-4F77-B1F3-0564B71B2AF1}"/>
              </a:ext>
            </a:extLst>
          </p:cNvPr>
          <p:cNvGrpSpPr/>
          <p:nvPr/>
        </p:nvGrpSpPr>
        <p:grpSpPr>
          <a:xfrm>
            <a:off x="644537" y="4650662"/>
            <a:ext cx="2694011" cy="950598"/>
            <a:chOff x="644537" y="4549062"/>
            <a:chExt cx="2694011" cy="950598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4C18D66-97D3-4331-8194-A4FFB7CC551F}"/>
                </a:ext>
              </a:extLst>
            </p:cNvPr>
            <p:cNvSpPr/>
            <p:nvPr/>
          </p:nvSpPr>
          <p:spPr>
            <a:xfrm>
              <a:off x="894689" y="4549062"/>
              <a:ext cx="2185321" cy="7728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8FF549A-D876-40C7-B2DE-855474C4463B}"/>
                </a:ext>
              </a:extLst>
            </p:cNvPr>
            <p:cNvGrpSpPr/>
            <p:nvPr/>
          </p:nvGrpSpPr>
          <p:grpSpPr>
            <a:xfrm>
              <a:off x="644537" y="4589733"/>
              <a:ext cx="2694011" cy="909927"/>
              <a:chOff x="1059409" y="4785199"/>
              <a:chExt cx="2426500" cy="909927"/>
            </a:xfrm>
            <a:noFill/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51E1617-46A7-4711-81B7-516C412C8258}"/>
                  </a:ext>
                </a:extLst>
              </p:cNvPr>
              <p:cNvSpPr/>
              <p:nvPr/>
            </p:nvSpPr>
            <p:spPr>
              <a:xfrm>
                <a:off x="1059409" y="4850909"/>
                <a:ext cx="2426500" cy="8442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7157725-033A-420C-8CB1-A7473A7D9C11}"/>
                  </a:ext>
                </a:extLst>
              </p:cNvPr>
              <p:cNvSpPr/>
              <p:nvPr/>
            </p:nvSpPr>
            <p:spPr>
              <a:xfrm>
                <a:off x="1321954" y="4785199"/>
                <a:ext cx="1757426" cy="8309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4800" b="1" cap="none" spc="0" dirty="0">
                    <a:ln w="12700">
                      <a:solidFill>
                        <a:sysClr val="windowText" lastClr="000000"/>
                      </a:solidFill>
                      <a:prstDash val="solid"/>
                    </a:ln>
                    <a:effectLst/>
                  </a:rPr>
                  <a:t>سُـعـَـداءُ.</a:t>
                </a:r>
                <a:endParaRPr lang="en-US" sz="4800" b="1" cap="none" spc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effectLst/>
                </a:endParaRPr>
              </a:p>
            </p:txBody>
          </p: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BE08474C-3EB9-4816-A8BC-8B295C0E476A}"/>
              </a:ext>
            </a:extLst>
          </p:cNvPr>
          <p:cNvSpPr/>
          <p:nvPr/>
        </p:nvSpPr>
        <p:spPr>
          <a:xfrm>
            <a:off x="4169979" y="1151"/>
            <a:ext cx="3852042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هيا نقرأ ونكتشف الخبر االمناسب: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FF67F1-7AD8-453C-8F8B-8D74D98C6B21}"/>
              </a:ext>
            </a:extLst>
          </p:cNvPr>
          <p:cNvGrpSpPr/>
          <p:nvPr/>
        </p:nvGrpSpPr>
        <p:grpSpPr>
          <a:xfrm>
            <a:off x="8892097" y="1013022"/>
            <a:ext cx="3058504" cy="772873"/>
            <a:chOff x="6448773" y="1505762"/>
            <a:chExt cx="3058504" cy="7728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38CD7-9562-496B-8529-B530EF50910E}"/>
                </a:ext>
              </a:extLst>
            </p:cNvPr>
            <p:cNvGrpSpPr/>
            <p:nvPr/>
          </p:nvGrpSpPr>
          <p:grpSpPr>
            <a:xfrm>
              <a:off x="6448773" y="1538676"/>
              <a:ext cx="3058503" cy="739959"/>
              <a:chOff x="6448773" y="1538676"/>
              <a:chExt cx="3058503" cy="739959"/>
            </a:xfrm>
          </p:grpSpPr>
          <p:pic>
            <p:nvPicPr>
              <p:cNvPr id="34" name="Picture 2" descr="صور انمي سعيده , خلفيات انمي فرحانة - الحبيب للحبيب">
                <a:extLst>
                  <a:ext uri="{FF2B5EF4-FFF2-40B4-BE49-F238E27FC236}">
                    <a16:creationId xmlns:a16="http://schemas.microsoft.com/office/drawing/2014/main" id="{AF999B01-ABA5-477B-B9A8-26803F2F2A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8773" y="1538676"/>
                <a:ext cx="1632168" cy="739959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BF68DD-1613-449E-8271-CA9E1547EE5C}"/>
                  </a:ext>
                </a:extLst>
              </p:cNvPr>
              <p:cNvSpPr txBox="1"/>
              <p:nvPr/>
            </p:nvSpPr>
            <p:spPr>
              <a:xfrm>
                <a:off x="7875108" y="1570749"/>
                <a:ext cx="16321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AE" sz="4000" b="1" dirty="0"/>
                  <a:t>الْبِنْتُ</a:t>
                </a:r>
                <a:endParaRPr lang="en-US" sz="4000" b="1" dirty="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0FA836-9728-4AFE-B9B2-80275B27A941}"/>
                </a:ext>
              </a:extLst>
            </p:cNvPr>
            <p:cNvSpPr/>
            <p:nvPr/>
          </p:nvSpPr>
          <p:spPr>
            <a:xfrm>
              <a:off x="6448773" y="1505762"/>
              <a:ext cx="3058504" cy="7728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30D91B-9097-45CE-BDAB-FB6C9727AC9E}"/>
              </a:ext>
            </a:extLst>
          </p:cNvPr>
          <p:cNvGrpSpPr/>
          <p:nvPr/>
        </p:nvGrpSpPr>
        <p:grpSpPr>
          <a:xfrm>
            <a:off x="8840946" y="1922252"/>
            <a:ext cx="3287629" cy="772873"/>
            <a:chOff x="8909838" y="2389554"/>
            <a:chExt cx="3287629" cy="772873"/>
          </a:xfrm>
        </p:grpSpPr>
        <p:pic>
          <p:nvPicPr>
            <p:cNvPr id="36" name="Picture 8" descr="طالب, المدرسة, الطفل صورة بابوا نيو غينيا">
              <a:extLst>
                <a:ext uri="{FF2B5EF4-FFF2-40B4-BE49-F238E27FC236}">
                  <a16:creationId xmlns:a16="http://schemas.microsoft.com/office/drawing/2014/main" id="{82859776-EF8E-4596-A2DB-2DD7623E5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9838" y="2431798"/>
              <a:ext cx="1683319" cy="68838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D1019DC-64E8-49FC-8A45-FA2E95E4D9EA}"/>
                </a:ext>
              </a:extLst>
            </p:cNvPr>
            <p:cNvSpPr txBox="1"/>
            <p:nvPr/>
          </p:nvSpPr>
          <p:spPr>
            <a:xfrm>
              <a:off x="10565299" y="2424499"/>
              <a:ext cx="16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4000" b="1" dirty="0"/>
                <a:t>الْبِنْتانِ</a:t>
              </a:r>
              <a:endParaRPr lang="en-US" sz="4000" b="1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0B7DB89-49FA-4BAD-B57C-F6D480324DC5}"/>
                </a:ext>
              </a:extLst>
            </p:cNvPr>
            <p:cNvSpPr/>
            <p:nvPr/>
          </p:nvSpPr>
          <p:spPr>
            <a:xfrm>
              <a:off x="8960988" y="2389554"/>
              <a:ext cx="3058504" cy="7728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66A999-3AD6-4B9D-B685-4BC734A4F780}"/>
              </a:ext>
            </a:extLst>
          </p:cNvPr>
          <p:cNvGrpSpPr/>
          <p:nvPr/>
        </p:nvGrpSpPr>
        <p:grpSpPr>
          <a:xfrm>
            <a:off x="8911086" y="2873726"/>
            <a:ext cx="3246924" cy="772873"/>
            <a:chOff x="7983088" y="3621003"/>
            <a:chExt cx="3246924" cy="77287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E996A9B-D7E7-4096-9B0D-8C29627CD0EC}"/>
                </a:ext>
              </a:extLst>
            </p:cNvPr>
            <p:cNvGrpSpPr/>
            <p:nvPr/>
          </p:nvGrpSpPr>
          <p:grpSpPr>
            <a:xfrm>
              <a:off x="8027046" y="3663249"/>
              <a:ext cx="1867884" cy="688384"/>
              <a:chOff x="3079454" y="4421266"/>
              <a:chExt cx="2304548" cy="1593586"/>
            </a:xfrm>
            <a:effectLst/>
          </p:grpSpPr>
          <p:pic>
            <p:nvPicPr>
              <p:cNvPr id="38" name="Picture 12" descr="Little students kids cartoon Royalty Free Vector Image">
                <a:extLst>
                  <a:ext uri="{FF2B5EF4-FFF2-40B4-BE49-F238E27FC236}">
                    <a16:creationId xmlns:a16="http://schemas.microsoft.com/office/drawing/2014/main" id="{9112CFD7-F122-4109-900B-2C1CAAB07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05" t="24716" r="69835" b="25313"/>
              <a:stretch/>
            </p:blipFill>
            <p:spPr bwMode="auto">
              <a:xfrm>
                <a:off x="3898136" y="4422222"/>
                <a:ext cx="679585" cy="159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2" descr="Little students kids cartoon Royalty Free Vector Image">
                <a:extLst>
                  <a:ext uri="{FF2B5EF4-FFF2-40B4-BE49-F238E27FC236}">
                    <a16:creationId xmlns:a16="http://schemas.microsoft.com/office/drawing/2014/main" id="{DAF82E3F-7B83-44B8-A772-40B94B54A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33" t="22644" r="3903" b="24678"/>
              <a:stretch/>
            </p:blipFill>
            <p:spPr bwMode="auto">
              <a:xfrm>
                <a:off x="4527722" y="4422222"/>
                <a:ext cx="856280" cy="1589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0" descr="Little students kids cartoon - Stock Illustration [37741567] - PIXTA">
                <a:extLst>
                  <a:ext uri="{FF2B5EF4-FFF2-40B4-BE49-F238E27FC236}">
                    <a16:creationId xmlns:a16="http://schemas.microsoft.com/office/drawing/2014/main" id="{CDAB26C2-900A-44E9-965E-E938258A2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8" t="20805" r="73870" b="23125"/>
              <a:stretch/>
            </p:blipFill>
            <p:spPr bwMode="auto">
              <a:xfrm>
                <a:off x="3079454" y="4421266"/>
                <a:ext cx="818288" cy="1559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8F6B156-C9DE-40A5-99A9-82A4ECEE8584}"/>
                </a:ext>
              </a:extLst>
            </p:cNvPr>
            <p:cNvSpPr txBox="1"/>
            <p:nvPr/>
          </p:nvSpPr>
          <p:spPr>
            <a:xfrm>
              <a:off x="9597844" y="3677323"/>
              <a:ext cx="16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4000" b="1" dirty="0"/>
                <a:t>الْبَناتُ</a:t>
              </a:r>
              <a:endParaRPr lang="en-US" sz="4000" b="1" dirty="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DB00BE1-A755-457A-A9A6-77966B7D3EC2}"/>
                </a:ext>
              </a:extLst>
            </p:cNvPr>
            <p:cNvSpPr/>
            <p:nvPr/>
          </p:nvSpPr>
          <p:spPr>
            <a:xfrm>
              <a:off x="7983088" y="3621003"/>
              <a:ext cx="3058504" cy="7728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6714EE-F149-4A12-BFB1-16CF25DB9EE8}"/>
              </a:ext>
            </a:extLst>
          </p:cNvPr>
          <p:cNvGrpSpPr/>
          <p:nvPr/>
        </p:nvGrpSpPr>
        <p:grpSpPr>
          <a:xfrm>
            <a:off x="8911582" y="3815359"/>
            <a:ext cx="3081965" cy="778936"/>
            <a:chOff x="5194907" y="2758597"/>
            <a:chExt cx="3081965" cy="778936"/>
          </a:xfrm>
        </p:grpSpPr>
        <p:pic>
          <p:nvPicPr>
            <p:cNvPr id="41" name="Picture 16" descr="يسعد الطلاب, التعليم, طالب, الفرح PNG وملف PSD للتحميل مجانا">
              <a:extLst>
                <a:ext uri="{FF2B5EF4-FFF2-40B4-BE49-F238E27FC236}">
                  <a16:creationId xmlns:a16="http://schemas.microsoft.com/office/drawing/2014/main" id="{67723EE6-AA0A-45F7-B018-F9BA3DB24E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" t="17778" r="51318" b="9501"/>
            <a:stretch/>
          </p:blipFill>
          <p:spPr bwMode="auto">
            <a:xfrm>
              <a:off x="5194907" y="2808484"/>
              <a:ext cx="1372613" cy="70788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045FC54-7B0C-465F-83C4-632F439C9E9B}"/>
                </a:ext>
              </a:extLst>
            </p:cNvPr>
            <p:cNvSpPr txBox="1"/>
            <p:nvPr/>
          </p:nvSpPr>
          <p:spPr>
            <a:xfrm>
              <a:off x="6618670" y="2829647"/>
              <a:ext cx="16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4000" b="1" dirty="0"/>
                <a:t>الْوَلَدُ</a:t>
              </a:r>
              <a:endParaRPr lang="en-US" sz="4000" b="1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F46E615-85FD-4179-9324-574729C33A5F}"/>
                </a:ext>
              </a:extLst>
            </p:cNvPr>
            <p:cNvSpPr/>
            <p:nvPr/>
          </p:nvSpPr>
          <p:spPr>
            <a:xfrm>
              <a:off x="5218368" y="2758597"/>
              <a:ext cx="3058504" cy="7728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E709E0-EEF6-4840-922D-F4035168A31A}"/>
              </a:ext>
            </a:extLst>
          </p:cNvPr>
          <p:cNvGrpSpPr/>
          <p:nvPr/>
        </p:nvGrpSpPr>
        <p:grpSpPr>
          <a:xfrm>
            <a:off x="8935043" y="4731387"/>
            <a:ext cx="3152714" cy="786557"/>
            <a:chOff x="5782146" y="3886079"/>
            <a:chExt cx="3152714" cy="78655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42B00A5-370B-47CF-84A9-98DFC2881C82}"/>
                </a:ext>
              </a:extLst>
            </p:cNvPr>
            <p:cNvGrpSpPr/>
            <p:nvPr/>
          </p:nvGrpSpPr>
          <p:grpSpPr>
            <a:xfrm>
              <a:off x="5871168" y="3912332"/>
              <a:ext cx="1478182" cy="720366"/>
              <a:chOff x="4903055" y="1709130"/>
              <a:chExt cx="3896828" cy="3066271"/>
            </a:xfrm>
            <a:effectLst/>
          </p:grpSpPr>
          <p:pic>
            <p:nvPicPr>
              <p:cNvPr id="43" name="Picture 14" descr="Cute little children kids of different Royalty Free Vector">
                <a:extLst>
                  <a:ext uri="{FF2B5EF4-FFF2-40B4-BE49-F238E27FC236}">
                    <a16:creationId xmlns:a16="http://schemas.microsoft.com/office/drawing/2014/main" id="{AF7A3084-2ACC-4C99-B0CE-3144FCB693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07" t="25185" r="50734" b="30235"/>
              <a:stretch/>
            </p:blipFill>
            <p:spPr bwMode="auto">
              <a:xfrm>
                <a:off x="4903055" y="1718167"/>
                <a:ext cx="2215382" cy="3057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Cute little children kids of different Royalty Free Vector">
                <a:extLst>
                  <a:ext uri="{FF2B5EF4-FFF2-40B4-BE49-F238E27FC236}">
                    <a16:creationId xmlns:a16="http://schemas.microsoft.com/office/drawing/2014/main" id="{3CA86FF2-EE5E-4AA2-8B66-8ED41DF40F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979" t="24310" r="7696" b="31111"/>
              <a:stretch/>
            </p:blipFill>
            <p:spPr bwMode="auto">
              <a:xfrm>
                <a:off x="7118437" y="1709130"/>
                <a:ext cx="1681446" cy="3057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1EC9EC7-931B-4C84-BF8F-C4B80C78577D}"/>
                </a:ext>
              </a:extLst>
            </p:cNvPr>
            <p:cNvSpPr txBox="1"/>
            <p:nvPr/>
          </p:nvSpPr>
          <p:spPr>
            <a:xfrm>
              <a:off x="7349670" y="3964750"/>
              <a:ext cx="15851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4000" b="1" dirty="0"/>
                <a:t>الْوَلَدانِ</a:t>
              </a:r>
              <a:endParaRPr lang="en-US" sz="4000" b="1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95F5069-8D2A-4FC5-B978-0F86DA861A49}"/>
                </a:ext>
              </a:extLst>
            </p:cNvPr>
            <p:cNvSpPr/>
            <p:nvPr/>
          </p:nvSpPr>
          <p:spPr>
            <a:xfrm>
              <a:off x="5782146" y="3886079"/>
              <a:ext cx="3058504" cy="7728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FF71BD-F6D8-4A60-9BF5-3374FD792F91}"/>
              </a:ext>
            </a:extLst>
          </p:cNvPr>
          <p:cNvGrpSpPr/>
          <p:nvPr/>
        </p:nvGrpSpPr>
        <p:grpSpPr>
          <a:xfrm>
            <a:off x="8943445" y="5641908"/>
            <a:ext cx="3161420" cy="804649"/>
            <a:chOff x="8433652" y="4823751"/>
            <a:chExt cx="3161420" cy="80464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6543E6F-F30C-46A7-BE83-AF7FB6AF5808}"/>
                </a:ext>
              </a:extLst>
            </p:cNvPr>
            <p:cNvGrpSpPr/>
            <p:nvPr/>
          </p:nvGrpSpPr>
          <p:grpSpPr>
            <a:xfrm>
              <a:off x="8612527" y="4890759"/>
              <a:ext cx="1350377" cy="685847"/>
              <a:chOff x="7738936" y="2937851"/>
              <a:chExt cx="1864958" cy="1985132"/>
            </a:xfrm>
            <a:effectLst/>
          </p:grpSpPr>
          <p:pic>
            <p:nvPicPr>
              <p:cNvPr id="46" name="Picture 12" descr="Little students kids cartoon Royalty Free Vector Image">
                <a:extLst>
                  <a:ext uri="{FF2B5EF4-FFF2-40B4-BE49-F238E27FC236}">
                    <a16:creationId xmlns:a16="http://schemas.microsoft.com/office/drawing/2014/main" id="{FCB9FAA6-FC15-4157-8D7A-ECCB68439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39" t="24552" r="33464" b="25478"/>
              <a:stretch/>
            </p:blipFill>
            <p:spPr bwMode="auto">
              <a:xfrm>
                <a:off x="7738936" y="2937851"/>
                <a:ext cx="1171979" cy="1985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0" descr="Little students kids cartoon - Stock Illustration [37741567] - PIXTA">
                <a:extLst>
                  <a:ext uri="{FF2B5EF4-FFF2-40B4-BE49-F238E27FC236}">
                    <a16:creationId xmlns:a16="http://schemas.microsoft.com/office/drawing/2014/main" id="{4B69C198-4A4B-4CF1-9E1F-B8975910C4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24" t="21638" r="55266" b="25248"/>
              <a:stretch/>
            </p:blipFill>
            <p:spPr bwMode="auto">
              <a:xfrm flipH="1">
                <a:off x="8910912" y="2937851"/>
                <a:ext cx="692982" cy="1985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3249668-3580-49D6-BFE3-FEE3053F5FE7}"/>
                </a:ext>
              </a:extLst>
            </p:cNvPr>
            <p:cNvSpPr txBox="1"/>
            <p:nvPr/>
          </p:nvSpPr>
          <p:spPr>
            <a:xfrm>
              <a:off x="9962904" y="4920514"/>
              <a:ext cx="16321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sz="4000" b="1" dirty="0"/>
                <a:t>الْأَوْلادُ</a:t>
              </a:r>
              <a:endParaRPr lang="en-US" sz="4000" b="1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B9F703F-0EEC-4492-A4C3-9274FC176E05}"/>
                </a:ext>
              </a:extLst>
            </p:cNvPr>
            <p:cNvSpPr/>
            <p:nvPr/>
          </p:nvSpPr>
          <p:spPr>
            <a:xfrm>
              <a:off x="8433652" y="4823751"/>
              <a:ext cx="3058504" cy="7728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F7C96B-8F21-40A8-9636-07E0ABA09B16}"/>
              </a:ext>
            </a:extLst>
          </p:cNvPr>
          <p:cNvGrpSpPr/>
          <p:nvPr/>
        </p:nvGrpSpPr>
        <p:grpSpPr>
          <a:xfrm>
            <a:off x="1168215" y="88820"/>
            <a:ext cx="1715524" cy="769949"/>
            <a:chOff x="8637563" y="600134"/>
            <a:chExt cx="1715524" cy="769949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500C9612-C955-46A7-8CEC-AF7E68E2AF28}"/>
                </a:ext>
              </a:extLst>
            </p:cNvPr>
            <p:cNvSpPr/>
            <p:nvPr/>
          </p:nvSpPr>
          <p:spPr>
            <a:xfrm>
              <a:off x="8637563" y="600134"/>
              <a:ext cx="1715524" cy="7598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6641EBE-9FD8-4FB0-9022-5A25688B8077}"/>
                </a:ext>
              </a:extLst>
            </p:cNvPr>
            <p:cNvSpPr/>
            <p:nvPr/>
          </p:nvSpPr>
          <p:spPr>
            <a:xfrm>
              <a:off x="9005634" y="662197"/>
              <a:ext cx="104547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000" b="1" cap="none" spc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الْخَبَرُ</a:t>
              </a:r>
              <a:endParaRPr lang="en-US" sz="4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3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416 L 0.47096 -0.13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208 L 0.4681 -0.137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833 L 0.46771 0.271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625 L 0.47344 -0.255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0625 L 0.47331 0.147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7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209 L 0.47357 0.141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34E34CE-AAB9-4F59-B9E6-60BCB5A2C709}"/>
              </a:ext>
            </a:extLst>
          </p:cNvPr>
          <p:cNvGrpSpPr/>
          <p:nvPr/>
        </p:nvGrpSpPr>
        <p:grpSpPr>
          <a:xfrm>
            <a:off x="8345714" y="666102"/>
            <a:ext cx="3301966" cy="2337042"/>
            <a:chOff x="8752114" y="738132"/>
            <a:chExt cx="3301966" cy="2337042"/>
          </a:xfrm>
        </p:grpSpPr>
        <p:pic>
          <p:nvPicPr>
            <p:cNvPr id="58" name="Picture 2" descr="الرسوم المتحركة الشخصيات المهنية, مهندس, الولد الشاب, الأطفال PNG ...">
              <a:extLst>
                <a:ext uri="{FF2B5EF4-FFF2-40B4-BE49-F238E27FC236}">
                  <a16:creationId xmlns:a16="http://schemas.microsoft.com/office/drawing/2014/main" id="{B4C74FC8-297F-4E81-8F38-8389D782B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6227" y="1510653"/>
              <a:ext cx="3272604" cy="1564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C1C127-68A7-44B0-AB49-1E43A59AFB35}"/>
                </a:ext>
              </a:extLst>
            </p:cNvPr>
            <p:cNvSpPr/>
            <p:nvPr/>
          </p:nvSpPr>
          <p:spPr>
            <a:xfrm>
              <a:off x="10425702" y="825988"/>
              <a:ext cx="158408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600" b="1" dirty="0">
                  <a:ln/>
                </a:rPr>
                <a:t>الْمُـهْنْدِسُ</a:t>
              </a:r>
              <a:endParaRPr lang="en-US" sz="3600" b="1" dirty="0">
                <a:ln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E2B71E-C0B5-469C-9C0A-B781778D3237}"/>
                </a:ext>
              </a:extLst>
            </p:cNvPr>
            <p:cNvSpPr/>
            <p:nvPr/>
          </p:nvSpPr>
          <p:spPr>
            <a:xfrm>
              <a:off x="8752114" y="738132"/>
              <a:ext cx="3301966" cy="23362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A25EEF3B-07AB-4FFD-890B-81B99A85B6E1}"/>
              </a:ext>
            </a:extLst>
          </p:cNvPr>
          <p:cNvSpPr/>
          <p:nvPr/>
        </p:nvSpPr>
        <p:spPr>
          <a:xfrm>
            <a:off x="8405468" y="767986"/>
            <a:ext cx="13965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dirty="0">
                <a:ln/>
                <a:solidFill>
                  <a:srgbClr val="C00000"/>
                </a:solidFill>
              </a:rPr>
              <a:t>نَـشيـطٌ .</a:t>
            </a:r>
            <a:endParaRPr lang="en-US" sz="3600" b="1" dirty="0">
              <a:ln/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832BD6-56C5-4D66-B8E3-B2B0B5581CCB}"/>
              </a:ext>
            </a:extLst>
          </p:cNvPr>
          <p:cNvSpPr/>
          <p:nvPr/>
        </p:nvSpPr>
        <p:spPr>
          <a:xfrm>
            <a:off x="8350956" y="3509289"/>
            <a:ext cx="14446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rgbClr val="C00000"/>
                </a:solidFill>
                <a:effectLst/>
              </a:rPr>
              <a:t>نَشيطانِ.</a:t>
            </a:r>
            <a:endParaRPr lang="en-US" sz="3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C842BB1-AAF0-4518-8EC5-2F8218709297}"/>
              </a:ext>
            </a:extLst>
          </p:cNvPr>
          <p:cNvSpPr/>
          <p:nvPr/>
        </p:nvSpPr>
        <p:spPr>
          <a:xfrm>
            <a:off x="4534562" y="3541636"/>
            <a:ext cx="1712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dirty="0">
                <a:ln/>
                <a:solidFill>
                  <a:srgbClr val="C00000"/>
                </a:solidFill>
              </a:rPr>
              <a:t>مُخَلِصـاتٌ.</a:t>
            </a:r>
            <a:endParaRPr lang="en-US" sz="3600" b="1" dirty="0">
              <a:ln/>
              <a:solidFill>
                <a:srgbClr val="C0000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6F3FCDE-1540-4615-9F16-0EC60CF2A76C}"/>
              </a:ext>
            </a:extLst>
          </p:cNvPr>
          <p:cNvSpPr/>
          <p:nvPr/>
        </p:nvSpPr>
        <p:spPr>
          <a:xfrm>
            <a:off x="4625958" y="845817"/>
            <a:ext cx="15872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dirty="0">
                <a:ln/>
                <a:solidFill>
                  <a:srgbClr val="C00000"/>
                </a:solidFill>
              </a:rPr>
              <a:t>مُخْلِـصَـةٌ</a:t>
            </a:r>
            <a:r>
              <a:rPr lang="ar-AE" sz="3600" b="1" cap="none" spc="0" dirty="0">
                <a:ln/>
                <a:solidFill>
                  <a:srgbClr val="C00000"/>
                </a:solidFill>
                <a:effectLst/>
              </a:rPr>
              <a:t>.</a:t>
            </a:r>
            <a:endParaRPr lang="en-US" sz="3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DE0CCBF-253A-43D4-82C2-CDA7FDEE495B}"/>
              </a:ext>
            </a:extLst>
          </p:cNvPr>
          <p:cNvSpPr/>
          <p:nvPr/>
        </p:nvSpPr>
        <p:spPr>
          <a:xfrm>
            <a:off x="603224" y="823029"/>
            <a:ext cx="17315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dirty="0">
                <a:ln/>
                <a:solidFill>
                  <a:srgbClr val="C00000"/>
                </a:solidFill>
              </a:rPr>
              <a:t>غاضِـبانِ .</a:t>
            </a:r>
            <a:endParaRPr lang="en-US" sz="3600" b="1" dirty="0">
              <a:ln/>
              <a:solidFill>
                <a:srgbClr val="C0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B1E87FA-C6D9-4280-90B3-B0BF5DD571F3}"/>
              </a:ext>
            </a:extLst>
          </p:cNvPr>
          <p:cNvSpPr/>
          <p:nvPr/>
        </p:nvSpPr>
        <p:spPr>
          <a:xfrm>
            <a:off x="814370" y="3598425"/>
            <a:ext cx="16113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rgbClr val="C00000"/>
                </a:solidFill>
                <a:effectLst/>
              </a:rPr>
              <a:t>غاضِبونَ.</a:t>
            </a:r>
            <a:endParaRPr lang="en-US" sz="3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AAA3E1F-229B-45C7-9F86-1DA0AF31CC46}"/>
              </a:ext>
            </a:extLst>
          </p:cNvPr>
          <p:cNvSpPr/>
          <p:nvPr/>
        </p:nvSpPr>
        <p:spPr>
          <a:xfrm>
            <a:off x="3147116" y="13804"/>
            <a:ext cx="5289401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ميز الخبر ثم أكمل بقية الجمل المطابق للجمل: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C83061-1A5A-4246-B9DF-D844E11C57B0}"/>
              </a:ext>
            </a:extLst>
          </p:cNvPr>
          <p:cNvGrpSpPr/>
          <p:nvPr/>
        </p:nvGrpSpPr>
        <p:grpSpPr>
          <a:xfrm>
            <a:off x="4273270" y="696135"/>
            <a:ext cx="3585437" cy="2336215"/>
            <a:chOff x="4679670" y="768165"/>
            <a:chExt cx="3585437" cy="2336215"/>
          </a:xfrm>
        </p:grpSpPr>
        <p:pic>
          <p:nvPicPr>
            <p:cNvPr id="2068" name="Picture 20" descr="المفرق .. والدة طالب تعتدي على معلمات - وكالة الناس الاخبارية">
              <a:extLst>
                <a:ext uri="{FF2B5EF4-FFF2-40B4-BE49-F238E27FC236}">
                  <a16:creationId xmlns:a16="http://schemas.microsoft.com/office/drawing/2014/main" id="{293B06EB-ED43-458B-9996-A0FD7733B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670" y="1619607"/>
              <a:ext cx="3585437" cy="1454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48B2A0D-72F0-4C00-B8DF-42B6F872492C}"/>
                </a:ext>
              </a:extLst>
            </p:cNvPr>
            <p:cNvSpPr/>
            <p:nvPr/>
          </p:nvSpPr>
          <p:spPr>
            <a:xfrm>
              <a:off x="6720870" y="892538"/>
              <a:ext cx="14654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600" b="1" dirty="0">
                  <a:ln/>
                </a:rPr>
                <a:t>الْمُعَـلِّمَةُ </a:t>
              </a:r>
              <a:endParaRPr lang="en-US" sz="3600" b="1" dirty="0">
                <a:ln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3643BE-8E82-4FBB-960A-D5A4D9691014}"/>
                </a:ext>
              </a:extLst>
            </p:cNvPr>
            <p:cNvSpPr/>
            <p:nvPr/>
          </p:nvSpPr>
          <p:spPr>
            <a:xfrm>
              <a:off x="4963141" y="768165"/>
              <a:ext cx="3301966" cy="23362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7F2BE-202A-46D8-8D2F-619E7B441AB9}"/>
              </a:ext>
            </a:extLst>
          </p:cNvPr>
          <p:cNvGrpSpPr/>
          <p:nvPr/>
        </p:nvGrpSpPr>
        <p:grpSpPr>
          <a:xfrm>
            <a:off x="599183" y="731451"/>
            <a:ext cx="3301966" cy="2339219"/>
            <a:chOff x="1005583" y="803481"/>
            <a:chExt cx="3301966" cy="2339219"/>
          </a:xfrm>
        </p:grpSpPr>
        <p:pic>
          <p:nvPicPr>
            <p:cNvPr id="2078" name="Picture 30" descr="الفتى الغاضب, شخصيات كرتونية, من ناحية رسم الشخصيات, بزنس بوي PNG ...">
              <a:extLst>
                <a:ext uri="{FF2B5EF4-FFF2-40B4-BE49-F238E27FC236}">
                  <a16:creationId xmlns:a16="http://schemas.microsoft.com/office/drawing/2014/main" id="{6807D770-7076-4688-8A88-417A809FEF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6" b="18442"/>
            <a:stretch/>
          </p:blipFill>
          <p:spPr bwMode="auto">
            <a:xfrm>
              <a:off x="2737608" y="1736306"/>
              <a:ext cx="1455314" cy="1406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 descr="ومن ناحية رسم الكرتون غاضب رجل غاضب التوضيح | قالب PSD تحميل مجاني ...">
              <a:extLst>
                <a:ext uri="{FF2B5EF4-FFF2-40B4-BE49-F238E27FC236}">
                  <a16:creationId xmlns:a16="http://schemas.microsoft.com/office/drawing/2014/main" id="{62551168-F3E1-4DD2-87C5-D72F7A21C2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5" t="50000" r="18696"/>
            <a:stretch/>
          </p:blipFill>
          <p:spPr bwMode="auto">
            <a:xfrm>
              <a:off x="1025014" y="1765216"/>
              <a:ext cx="1627281" cy="13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4D4EECB-D306-46BD-9BD9-417905C8EED0}"/>
                </a:ext>
              </a:extLst>
            </p:cNvPr>
            <p:cNvSpPr/>
            <p:nvPr/>
          </p:nvSpPr>
          <p:spPr>
            <a:xfrm>
              <a:off x="2541197" y="882185"/>
              <a:ext cx="168347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600" b="1" dirty="0">
                  <a:ln/>
                </a:rPr>
                <a:t>الرَّجُـلانِ  </a:t>
              </a:r>
              <a:endParaRPr lang="en-US" sz="3600" b="1" dirty="0">
                <a:ln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88EAA5F-C2F3-4796-9312-FE57CCEFA6B5}"/>
                </a:ext>
              </a:extLst>
            </p:cNvPr>
            <p:cNvSpPr/>
            <p:nvPr/>
          </p:nvSpPr>
          <p:spPr>
            <a:xfrm>
              <a:off x="1005583" y="803481"/>
              <a:ext cx="3301966" cy="23362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BF264A-C04B-4BBD-A427-3D73A7774BB7}"/>
              </a:ext>
            </a:extLst>
          </p:cNvPr>
          <p:cNvGrpSpPr/>
          <p:nvPr/>
        </p:nvGrpSpPr>
        <p:grpSpPr>
          <a:xfrm>
            <a:off x="623622" y="3469952"/>
            <a:ext cx="3301966" cy="2621195"/>
            <a:chOff x="1030022" y="3541982"/>
            <a:chExt cx="3301966" cy="262119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E92EAD2-8DD4-436F-9578-EF11FAF239C2}"/>
                </a:ext>
              </a:extLst>
            </p:cNvPr>
            <p:cNvSpPr/>
            <p:nvPr/>
          </p:nvSpPr>
          <p:spPr>
            <a:xfrm>
              <a:off x="2705862" y="3667964"/>
              <a:ext cx="150073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600" b="1" dirty="0">
                  <a:ln/>
                </a:rPr>
                <a:t>الرِّجـالُ  </a:t>
              </a:r>
              <a:endParaRPr lang="en-US" sz="3600" b="1" dirty="0">
                <a:ln/>
              </a:endParaRPr>
            </a:p>
          </p:txBody>
        </p:sp>
        <p:pic>
          <p:nvPicPr>
            <p:cNvPr id="2082" name="Picture 34" descr="رجل العمل, -, غاضب, ب, قابل للحركة Clip Art | k11085999 | Fotosearch">
              <a:extLst>
                <a:ext uri="{FF2B5EF4-FFF2-40B4-BE49-F238E27FC236}">
                  <a16:creationId xmlns:a16="http://schemas.microsoft.com/office/drawing/2014/main" id="{62E0801C-2302-4733-AA8C-1AA5A6382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448" y="4495871"/>
              <a:ext cx="959476" cy="1412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2" descr="ومن ناحية رسم الكرتون غاضب رجل غاضب التوضيح | قالب PSD تحميل مجاني ...">
              <a:extLst>
                <a:ext uri="{FF2B5EF4-FFF2-40B4-BE49-F238E27FC236}">
                  <a16:creationId xmlns:a16="http://schemas.microsoft.com/office/drawing/2014/main" id="{670D1AB6-1120-4887-9AD9-D8816BC093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5" t="50000" r="18696"/>
            <a:stretch/>
          </p:blipFill>
          <p:spPr bwMode="auto">
            <a:xfrm>
              <a:off x="2144895" y="4495871"/>
              <a:ext cx="1065605" cy="137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0" descr="الفتى الغاضب, شخصيات كرتونية, من ناحية رسم الشخصيات, بزنس بوي PNG ...">
              <a:extLst>
                <a:ext uri="{FF2B5EF4-FFF2-40B4-BE49-F238E27FC236}">
                  <a16:creationId xmlns:a16="http://schemas.microsoft.com/office/drawing/2014/main" id="{8D39E3E8-D4C4-4123-9DF9-261B17F77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302" y="4414316"/>
              <a:ext cx="986476" cy="1748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96ED016-8282-4E23-B232-EAA6F3C03F2D}"/>
                </a:ext>
              </a:extLst>
            </p:cNvPr>
            <p:cNvSpPr/>
            <p:nvPr/>
          </p:nvSpPr>
          <p:spPr>
            <a:xfrm>
              <a:off x="1030022" y="3541982"/>
              <a:ext cx="3301966" cy="23362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66DDB5-7510-4F07-ABD3-97B3F4444DB8}"/>
              </a:ext>
            </a:extLst>
          </p:cNvPr>
          <p:cNvGrpSpPr/>
          <p:nvPr/>
        </p:nvGrpSpPr>
        <p:grpSpPr>
          <a:xfrm>
            <a:off x="4534562" y="3425190"/>
            <a:ext cx="3301966" cy="2336215"/>
            <a:chOff x="4534562" y="3425190"/>
            <a:chExt cx="3301966" cy="233621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31FEC4F-EE4E-4847-87AD-3B0F011D5871}"/>
                </a:ext>
              </a:extLst>
            </p:cNvPr>
            <p:cNvSpPr/>
            <p:nvPr/>
          </p:nvSpPr>
          <p:spPr>
            <a:xfrm>
              <a:off x="6065988" y="3598550"/>
              <a:ext cx="168187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600" b="1" dirty="0">
                  <a:ln/>
                </a:rPr>
                <a:t>الْمُعَـلِّماتُ </a:t>
              </a:r>
              <a:endParaRPr lang="en-US" sz="3600" b="1" dirty="0">
                <a:ln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5040E3-3029-4576-B3CF-C00387D164CB}"/>
                </a:ext>
              </a:extLst>
            </p:cNvPr>
            <p:cNvGrpSpPr/>
            <p:nvPr/>
          </p:nvGrpSpPr>
          <p:grpSpPr>
            <a:xfrm>
              <a:off x="4693838" y="4250138"/>
              <a:ext cx="2983414" cy="1506010"/>
              <a:chOff x="4876866" y="3846953"/>
              <a:chExt cx="2983414" cy="1674171"/>
            </a:xfrm>
          </p:grpSpPr>
          <p:pic>
            <p:nvPicPr>
              <p:cNvPr id="2072" name="Picture 24" descr="معلمة دروس تقويه رياضيات و إنجليزي بمركز تعليمي بتاروت">
                <a:extLst>
                  <a:ext uri="{FF2B5EF4-FFF2-40B4-BE49-F238E27FC236}">
                    <a16:creationId xmlns:a16="http://schemas.microsoft.com/office/drawing/2014/main" id="{37D30706-07D4-4305-A3CB-EFA928933B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854" t="10961" r="8895" b="36477"/>
              <a:stretch/>
            </p:blipFill>
            <p:spPr bwMode="auto">
              <a:xfrm>
                <a:off x="6978004" y="3878714"/>
                <a:ext cx="882276" cy="1642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4" name="Picture 26" descr="صور رسمة معلمة , صور كرتونية معلمة , صور يوم المعلم مرسومة - مجلة رجيم">
                <a:extLst>
                  <a:ext uri="{FF2B5EF4-FFF2-40B4-BE49-F238E27FC236}">
                    <a16:creationId xmlns:a16="http://schemas.microsoft.com/office/drawing/2014/main" id="{82C3D4DA-A73C-4101-A484-5A948D34E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73" r="18250" b="5294"/>
              <a:stretch/>
            </p:blipFill>
            <p:spPr bwMode="auto">
              <a:xfrm>
                <a:off x="6001567" y="3846953"/>
                <a:ext cx="871996" cy="16741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6" name="Picture 28" descr="رسم معلمة محجبة ترتدي تنورة وقميص‎ - YouTube">
                <a:extLst>
                  <a:ext uri="{FF2B5EF4-FFF2-40B4-BE49-F238E27FC236}">
                    <a16:creationId xmlns:a16="http://schemas.microsoft.com/office/drawing/2014/main" id="{1E31460B-A002-4E09-B055-6FBD3B0221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88" t="14243" r="35686" b="28205"/>
              <a:stretch/>
            </p:blipFill>
            <p:spPr bwMode="auto">
              <a:xfrm>
                <a:off x="4876866" y="3855295"/>
                <a:ext cx="1020260" cy="1665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AEED23-1EA9-4FA6-9A6D-2A07CF5FFF72}"/>
                </a:ext>
              </a:extLst>
            </p:cNvPr>
            <p:cNvSpPr/>
            <p:nvPr/>
          </p:nvSpPr>
          <p:spPr>
            <a:xfrm>
              <a:off x="4534562" y="3425190"/>
              <a:ext cx="3301966" cy="23362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96C11B-8CF7-4352-87E1-2F5C33B342E5}"/>
              </a:ext>
            </a:extLst>
          </p:cNvPr>
          <p:cNvGrpSpPr/>
          <p:nvPr/>
        </p:nvGrpSpPr>
        <p:grpSpPr>
          <a:xfrm>
            <a:off x="8320465" y="3429000"/>
            <a:ext cx="3301966" cy="2336215"/>
            <a:chOff x="8320465" y="3429000"/>
            <a:chExt cx="3301966" cy="233621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B7CD023-F20F-4856-A93A-72B9AF0F5367}"/>
                </a:ext>
              </a:extLst>
            </p:cNvPr>
            <p:cNvSpPr/>
            <p:nvPr/>
          </p:nvSpPr>
          <p:spPr>
            <a:xfrm>
              <a:off x="9840567" y="3516404"/>
              <a:ext cx="171713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600" b="1" dirty="0">
                  <a:ln/>
                </a:rPr>
                <a:t>الْمُهْنْدِسانِ</a:t>
              </a:r>
              <a:endParaRPr lang="en-US" sz="3600" b="1" dirty="0">
                <a:ln/>
              </a:endParaRPr>
            </a:p>
          </p:txBody>
        </p:sp>
        <p:pic>
          <p:nvPicPr>
            <p:cNvPr id="2066" name="Picture 18" descr="مهندس رسوم متحركة مهندس الكرتون جميل, الكرتون, بديع, مهندس الكرتون ...">
              <a:extLst>
                <a:ext uri="{FF2B5EF4-FFF2-40B4-BE49-F238E27FC236}">
                  <a16:creationId xmlns:a16="http://schemas.microsoft.com/office/drawing/2014/main" id="{A7366E8C-33C7-4412-B8AC-AFBE321B0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835" y="4250138"/>
              <a:ext cx="3265555" cy="1514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5FC2CB5-030C-4126-9BCA-9526904E49B2}"/>
                </a:ext>
              </a:extLst>
            </p:cNvPr>
            <p:cNvSpPr/>
            <p:nvPr/>
          </p:nvSpPr>
          <p:spPr>
            <a:xfrm>
              <a:off x="8320465" y="3429000"/>
              <a:ext cx="3301966" cy="233621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0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7" grpId="0"/>
      <p:bldP spid="65" grpId="0"/>
      <p:bldP spid="72" grpId="0"/>
      <p:bldP spid="76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BAA3A8-2F2C-46C9-8265-BE921295CA00}"/>
              </a:ext>
            </a:extLst>
          </p:cNvPr>
          <p:cNvSpPr/>
          <p:nvPr/>
        </p:nvSpPr>
        <p:spPr>
          <a:xfrm>
            <a:off x="3451299" y="0"/>
            <a:ext cx="5289401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هَيّـا نُكْمِـلُ بِالْخَبَـرَ الْمُـناسِبَ لِكُـلِّ جُمْـلَـــةٍ 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8" descr="بطاقة ثابتة بدون تأثيرات صورة رسم... - بطاقات تهنئة بمناسبة عيد ...">
            <a:extLst>
              <a:ext uri="{FF2B5EF4-FFF2-40B4-BE49-F238E27FC236}">
                <a16:creationId xmlns:a16="http://schemas.microsoft.com/office/drawing/2014/main" id="{A279A079-388B-49A9-A1D5-1BA90E2C0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" r="23088"/>
          <a:stretch/>
        </p:blipFill>
        <p:spPr bwMode="auto">
          <a:xfrm>
            <a:off x="9405257" y="634639"/>
            <a:ext cx="2446604" cy="12739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الفنان عمل رسم رسام اللوحة الرموز الملونة الكرتون-كارتون المتجهات ...">
            <a:extLst>
              <a:ext uri="{FF2B5EF4-FFF2-40B4-BE49-F238E27FC236}">
                <a16:creationId xmlns:a16="http://schemas.microsoft.com/office/drawing/2014/main" id="{0FCBECB0-FEC0-4450-ACA0-987ECDB1F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7" y="2136872"/>
            <a:ext cx="2446604" cy="12739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مرسومة باليد رسوم متحركة جميل طالب, يدرس, مكتب, مرسومة باليد PNG ...">
            <a:extLst>
              <a:ext uri="{FF2B5EF4-FFF2-40B4-BE49-F238E27FC236}">
                <a16:creationId xmlns:a16="http://schemas.microsoft.com/office/drawing/2014/main" id="{E5E9DE97-0543-4DF0-B944-0414123B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6" y="3639105"/>
            <a:ext cx="2446604" cy="13097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بحث عن صلاة الجماعة - المرسال">
            <a:extLst>
              <a:ext uri="{FF2B5EF4-FFF2-40B4-BE49-F238E27FC236}">
                <a16:creationId xmlns:a16="http://schemas.microsoft.com/office/drawing/2014/main" id="{146D58F8-7E5F-47DD-BABD-66D1351EB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56" y="5141338"/>
            <a:ext cx="2446604" cy="12739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228B84-EEC2-4249-A181-3B0D1B6126B7}"/>
              </a:ext>
            </a:extLst>
          </p:cNvPr>
          <p:cNvSpPr txBox="1"/>
          <p:nvPr/>
        </p:nvSpPr>
        <p:spPr>
          <a:xfrm>
            <a:off x="4115854" y="943047"/>
            <a:ext cx="5289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الْأُمُّ</a:t>
            </a:r>
            <a:r>
              <a:rPr lang="ar-AE" sz="4000" dirty="0"/>
              <a:t>..............</a:t>
            </a:r>
            <a:r>
              <a:rPr lang="ar-AE" sz="4000" b="1" dirty="0"/>
              <a:t> عَلى صِغارِها.</a:t>
            </a:r>
            <a:endParaRPr lang="en-US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0B55A-45AA-41AD-9019-7B6C5DB946D0}"/>
              </a:ext>
            </a:extLst>
          </p:cNvPr>
          <p:cNvSpPr txBox="1"/>
          <p:nvPr/>
        </p:nvSpPr>
        <p:spPr>
          <a:xfrm>
            <a:off x="3451299" y="2473432"/>
            <a:ext cx="6077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الرَّسامُ</a:t>
            </a:r>
            <a:r>
              <a:rPr lang="ar-AE" sz="4000" dirty="0"/>
              <a:t>...........</a:t>
            </a:r>
            <a:r>
              <a:rPr lang="ar-AE" sz="4000" b="1" dirty="0"/>
              <a:t> في رَسْمِ لَوْحاتِهِ.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467B13-8ED1-4657-A8D5-460E5660F82A}"/>
              </a:ext>
            </a:extLst>
          </p:cNvPr>
          <p:cNvSpPr txBox="1"/>
          <p:nvPr/>
        </p:nvSpPr>
        <p:spPr>
          <a:xfrm>
            <a:off x="3599543" y="4103884"/>
            <a:ext cx="592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الطّالِبانِ</a:t>
            </a:r>
            <a:r>
              <a:rPr lang="ar-AE" sz="4000" dirty="0"/>
              <a:t>...........</a:t>
            </a:r>
            <a:r>
              <a:rPr lang="ar-AE" sz="4000" b="1" dirty="0"/>
              <a:t> في دُروسِهِما.</a:t>
            </a:r>
            <a:endParaRPr lang="en-US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AF91A-C5BB-4456-B391-E208EF87B8B7}"/>
              </a:ext>
            </a:extLst>
          </p:cNvPr>
          <p:cNvSpPr txBox="1"/>
          <p:nvPr/>
        </p:nvSpPr>
        <p:spPr>
          <a:xfrm>
            <a:off x="3327928" y="5504805"/>
            <a:ext cx="6077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الْمُصَلّونَ</a:t>
            </a:r>
            <a:r>
              <a:rPr lang="ar-AE" sz="4000" dirty="0"/>
              <a:t>................</a:t>
            </a:r>
            <a:r>
              <a:rPr lang="ar-AE" sz="4000" b="1" dirty="0"/>
              <a:t> في صَلاتِهِم.</a:t>
            </a:r>
            <a:endParaRPr lang="en-US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4EEE5-9168-45CB-B6B5-F126EF528742}"/>
              </a:ext>
            </a:extLst>
          </p:cNvPr>
          <p:cNvSpPr txBox="1"/>
          <p:nvPr/>
        </p:nvSpPr>
        <p:spPr>
          <a:xfrm>
            <a:off x="6396643" y="867613"/>
            <a:ext cx="239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C00000"/>
                </a:solidFill>
              </a:rPr>
              <a:t>حَنونَةٌ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76D25F-BC28-4914-94A8-E420E2289AC9}"/>
              </a:ext>
            </a:extLst>
          </p:cNvPr>
          <p:cNvSpPr txBox="1"/>
          <p:nvPr/>
        </p:nvSpPr>
        <p:spPr>
          <a:xfrm>
            <a:off x="6096000" y="2372372"/>
            <a:ext cx="239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C00000"/>
                </a:solidFill>
              </a:rPr>
              <a:t>ماهِرٌ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869C6B-B00D-4FCF-BF9B-F2FDB6234051}"/>
              </a:ext>
            </a:extLst>
          </p:cNvPr>
          <p:cNvSpPr txBox="1"/>
          <p:nvPr/>
        </p:nvSpPr>
        <p:spPr>
          <a:xfrm>
            <a:off x="5884595" y="4123521"/>
            <a:ext cx="239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مُجْتَهِدانِ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2EF31E-69AB-49A3-A052-FD5424C22482}"/>
              </a:ext>
            </a:extLst>
          </p:cNvPr>
          <p:cNvSpPr txBox="1"/>
          <p:nvPr/>
        </p:nvSpPr>
        <p:spPr>
          <a:xfrm>
            <a:off x="5563127" y="5443249"/>
            <a:ext cx="239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C00000"/>
                </a:solidFill>
              </a:rPr>
              <a:t>خاشِعون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0BBB9-456F-44ED-AC12-01BFCC69891A}"/>
              </a:ext>
            </a:extLst>
          </p:cNvPr>
          <p:cNvSpPr txBox="1"/>
          <p:nvPr/>
        </p:nvSpPr>
        <p:spPr>
          <a:xfrm>
            <a:off x="340139" y="943047"/>
            <a:ext cx="341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solidFill>
                  <a:srgbClr val="C00000"/>
                </a:solidFill>
              </a:rPr>
              <a:t>( 1- حَنونَةٌ ، 2- حَنونَتانِ 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18EBBB-443E-4E82-9988-B97FDED6B5FB}"/>
              </a:ext>
            </a:extLst>
          </p:cNvPr>
          <p:cNvSpPr txBox="1"/>
          <p:nvPr/>
        </p:nvSpPr>
        <p:spPr>
          <a:xfrm>
            <a:off x="340138" y="2625382"/>
            <a:ext cx="341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solidFill>
                  <a:srgbClr val="C00000"/>
                </a:solidFill>
              </a:rPr>
              <a:t>( 1- ماهِرون ، 2- ماهِرٌ 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93212C-BF40-40E6-9FAA-50109AD42003}"/>
              </a:ext>
            </a:extLst>
          </p:cNvPr>
          <p:cNvSpPr txBox="1"/>
          <p:nvPr/>
        </p:nvSpPr>
        <p:spPr>
          <a:xfrm>
            <a:off x="340137" y="4183772"/>
            <a:ext cx="341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solidFill>
                  <a:srgbClr val="C00000"/>
                </a:solidFill>
              </a:rPr>
              <a:t>( 1- مُجْتَهِدانِ ، 2- مُجْتهِدات 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9369A-0307-4CE1-B6CB-BC72AC19661E}"/>
              </a:ext>
            </a:extLst>
          </p:cNvPr>
          <p:cNvSpPr txBox="1"/>
          <p:nvPr/>
        </p:nvSpPr>
        <p:spPr>
          <a:xfrm>
            <a:off x="37494" y="5604497"/>
            <a:ext cx="341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solidFill>
                  <a:srgbClr val="C00000"/>
                </a:solidFill>
              </a:rPr>
              <a:t>( 1- خاشِعان ، 2- خاشعون 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F1F17-2CE7-4894-83DA-2591D818E4E9}"/>
              </a:ext>
            </a:extLst>
          </p:cNvPr>
          <p:cNvSpPr/>
          <p:nvPr/>
        </p:nvSpPr>
        <p:spPr>
          <a:xfrm>
            <a:off x="2185988" y="867613"/>
            <a:ext cx="985837" cy="53709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55A713-5301-4E2F-933F-9EA27659AF02}"/>
              </a:ext>
            </a:extLst>
          </p:cNvPr>
          <p:cNvSpPr/>
          <p:nvPr/>
        </p:nvSpPr>
        <p:spPr>
          <a:xfrm>
            <a:off x="929390" y="2587664"/>
            <a:ext cx="815006" cy="53709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A428E8-1A3C-4B7E-9526-6E8F783E0CE3}"/>
              </a:ext>
            </a:extLst>
          </p:cNvPr>
          <p:cNvSpPr/>
          <p:nvPr/>
        </p:nvSpPr>
        <p:spPr>
          <a:xfrm>
            <a:off x="2185988" y="4167565"/>
            <a:ext cx="1292391" cy="53709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4BD983-AE1B-4EF8-B989-F9D3B6A857A5}"/>
              </a:ext>
            </a:extLst>
          </p:cNvPr>
          <p:cNvSpPr/>
          <p:nvPr/>
        </p:nvSpPr>
        <p:spPr>
          <a:xfrm>
            <a:off x="340137" y="5597557"/>
            <a:ext cx="1292391" cy="53709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1624C0-ED2D-4197-9208-AAE3C066FF39}"/>
              </a:ext>
            </a:extLst>
          </p:cNvPr>
          <p:cNvSpPr/>
          <p:nvPr/>
        </p:nvSpPr>
        <p:spPr>
          <a:xfrm>
            <a:off x="2815770" y="0"/>
            <a:ext cx="6125030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لكل مبتدأ فيما يأتي الخبر المناسب له، لتكتمل الجملة: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CB95A6-ACC4-40D1-B29F-CF3A23A2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58" y="1381513"/>
            <a:ext cx="10285414" cy="5251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D2C300-6CB2-4171-84C8-610F0D318279}"/>
              </a:ext>
            </a:extLst>
          </p:cNvPr>
          <p:cNvSpPr txBox="1"/>
          <p:nvPr/>
        </p:nvSpPr>
        <p:spPr>
          <a:xfrm>
            <a:off x="297995" y="5974138"/>
            <a:ext cx="108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ص41</a:t>
            </a:r>
            <a:endParaRPr lang="en-US" sz="2800" b="1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1FC85-C03D-4254-BAAB-36D598AAEBD9}"/>
              </a:ext>
            </a:extLst>
          </p:cNvPr>
          <p:cNvSpPr txBox="1"/>
          <p:nvPr/>
        </p:nvSpPr>
        <p:spPr>
          <a:xfrm>
            <a:off x="9339940" y="612072"/>
            <a:ext cx="1611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حَنوناتٌ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19C73-6F2C-4E88-A70F-D663D53AC417}"/>
              </a:ext>
            </a:extLst>
          </p:cNvPr>
          <p:cNvSpPr txBox="1"/>
          <p:nvPr/>
        </p:nvSpPr>
        <p:spPr>
          <a:xfrm>
            <a:off x="7315198" y="663912"/>
            <a:ext cx="1611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7030A0"/>
                </a:solidFill>
              </a:rPr>
              <a:t>دَقيقونَ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B20D1-E73D-43F1-953D-DD65FBA461F4}"/>
              </a:ext>
            </a:extLst>
          </p:cNvPr>
          <p:cNvSpPr txBox="1"/>
          <p:nvPr/>
        </p:nvSpPr>
        <p:spPr>
          <a:xfrm>
            <a:off x="5290456" y="685025"/>
            <a:ext cx="1611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مُحافِظَةٌ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8D1B3-36D2-45FA-B47E-183C13B65A75}"/>
              </a:ext>
            </a:extLst>
          </p:cNvPr>
          <p:cNvSpPr txBox="1"/>
          <p:nvPr/>
        </p:nvSpPr>
        <p:spPr>
          <a:xfrm>
            <a:off x="2953658" y="612072"/>
            <a:ext cx="1923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00B0F0"/>
                </a:solidFill>
              </a:rPr>
              <a:t>مَسْرورانِ</a:t>
            </a:r>
            <a:endParaRPr lang="en-US" sz="4400" b="1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CAAAB-5BA6-49D5-822E-B2859B01DCDA}"/>
              </a:ext>
            </a:extLst>
          </p:cNvPr>
          <p:cNvSpPr txBox="1"/>
          <p:nvPr/>
        </p:nvSpPr>
        <p:spPr>
          <a:xfrm>
            <a:off x="842281" y="622252"/>
            <a:ext cx="1923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00B050"/>
                </a:solidFill>
              </a:rPr>
              <a:t>ماهِرونَ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14388 0.5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01966 0.43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18099 0.284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625 L 0.34076 0.748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50234 0.13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88F819-0DF7-4CD8-AF64-FF0E26B67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96" y="437322"/>
            <a:ext cx="11596010" cy="60600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A3F941-F569-491D-B9FE-369EF5E5A8D0}"/>
              </a:ext>
            </a:extLst>
          </p:cNvPr>
          <p:cNvSpPr/>
          <p:nvPr/>
        </p:nvSpPr>
        <p:spPr>
          <a:xfrm>
            <a:off x="4223656" y="-2215"/>
            <a:ext cx="3744686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اكمل الجمل الآتية بخبر مناسب: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7D5E8-07E9-43A3-8D6F-DA9655C7F59D}"/>
              </a:ext>
            </a:extLst>
          </p:cNvPr>
          <p:cNvSpPr txBox="1"/>
          <p:nvPr/>
        </p:nvSpPr>
        <p:spPr>
          <a:xfrm>
            <a:off x="297995" y="5974138"/>
            <a:ext cx="108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ص41</a:t>
            </a:r>
            <a:endParaRPr lang="en-US" sz="2800" b="1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E9B0F-DEC0-4488-8B66-4133452ABD82}"/>
              </a:ext>
            </a:extLst>
          </p:cNvPr>
          <p:cNvSpPr txBox="1"/>
          <p:nvPr/>
        </p:nvSpPr>
        <p:spPr>
          <a:xfrm>
            <a:off x="5100638" y="651280"/>
            <a:ext cx="2867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مُخْلِصونَ.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3CE3D-7F0E-4E2A-A1D9-4EA4D3D77722}"/>
              </a:ext>
            </a:extLst>
          </p:cNvPr>
          <p:cNvSpPr txBox="1"/>
          <p:nvPr/>
        </p:nvSpPr>
        <p:spPr>
          <a:xfrm>
            <a:off x="5754914" y="1791615"/>
            <a:ext cx="239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شُجاعٌ.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AC284-C9A4-4BF8-90C0-2671D2A0AF83}"/>
              </a:ext>
            </a:extLst>
          </p:cNvPr>
          <p:cNvSpPr txBox="1"/>
          <p:nvPr/>
        </p:nvSpPr>
        <p:spPr>
          <a:xfrm>
            <a:off x="5586413" y="2925657"/>
            <a:ext cx="2635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نَشيطَتانِ.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B0EB4-5804-4C79-BB25-CCC5435FE9BE}"/>
              </a:ext>
            </a:extLst>
          </p:cNvPr>
          <p:cNvSpPr txBox="1"/>
          <p:nvPr/>
        </p:nvSpPr>
        <p:spPr>
          <a:xfrm>
            <a:off x="5907312" y="4155278"/>
            <a:ext cx="239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ماهِراتُ.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ADA383-E55E-4322-AADA-77180F8FA78E}"/>
              </a:ext>
            </a:extLst>
          </p:cNvPr>
          <p:cNvSpPr txBox="1"/>
          <p:nvPr/>
        </p:nvSpPr>
        <p:spPr>
          <a:xfrm>
            <a:off x="6095999" y="5295613"/>
            <a:ext cx="239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مُنَظَّمانِ.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A3F941-F569-491D-B9FE-369EF5E5A8D0}"/>
              </a:ext>
            </a:extLst>
          </p:cNvPr>
          <p:cNvSpPr/>
          <p:nvPr/>
        </p:nvSpPr>
        <p:spPr>
          <a:xfrm>
            <a:off x="3541486" y="-2215"/>
            <a:ext cx="4426856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عبر عن الصور الآتية تحتوي خبرا مفردا: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7D5E8-07E9-43A3-8D6F-DA9655C7F59D}"/>
              </a:ext>
            </a:extLst>
          </p:cNvPr>
          <p:cNvSpPr txBox="1"/>
          <p:nvPr/>
        </p:nvSpPr>
        <p:spPr>
          <a:xfrm>
            <a:off x="297995" y="5974138"/>
            <a:ext cx="108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ص41</a:t>
            </a:r>
            <a:endParaRPr lang="en-US" sz="2800" b="1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A588C8-879A-407A-8578-4E83218C1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52" t="9287" b="8243"/>
          <a:stretch/>
        </p:blipFill>
        <p:spPr>
          <a:xfrm>
            <a:off x="8973741" y="1675074"/>
            <a:ext cx="2655149" cy="1982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7614E9-7383-49FF-AE15-D0813568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28" t="6791" r="36824" b="10738"/>
          <a:stretch/>
        </p:blipFill>
        <p:spPr>
          <a:xfrm>
            <a:off x="4768425" y="1675074"/>
            <a:ext cx="2655149" cy="1982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86B89-5208-4DBB-984B-9AD5BBCCB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" t="4174" r="72456" b="10737"/>
          <a:stretch/>
        </p:blipFill>
        <p:spPr>
          <a:xfrm>
            <a:off x="563110" y="1675074"/>
            <a:ext cx="2655149" cy="19825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C7FE0F-4E58-4B6B-B9BE-699BC3B70779}"/>
              </a:ext>
            </a:extLst>
          </p:cNvPr>
          <p:cNvCxnSpPr/>
          <p:nvPr/>
        </p:nvCxnSpPr>
        <p:spPr>
          <a:xfrm>
            <a:off x="8590585" y="4811715"/>
            <a:ext cx="3421459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720F0B-EF66-49C8-A2BB-6981D051A8D5}"/>
              </a:ext>
            </a:extLst>
          </p:cNvPr>
          <p:cNvCxnSpPr/>
          <p:nvPr/>
        </p:nvCxnSpPr>
        <p:spPr>
          <a:xfrm>
            <a:off x="4546883" y="4811715"/>
            <a:ext cx="3421459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BA7AB9-5C32-4EF2-B5CB-5A5741E5A110}"/>
              </a:ext>
            </a:extLst>
          </p:cNvPr>
          <p:cNvCxnSpPr/>
          <p:nvPr/>
        </p:nvCxnSpPr>
        <p:spPr>
          <a:xfrm>
            <a:off x="297995" y="4811715"/>
            <a:ext cx="3421459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495D204-98A4-4F23-BEFA-C0FB496DFEC7}"/>
              </a:ext>
            </a:extLst>
          </p:cNvPr>
          <p:cNvSpPr txBox="1"/>
          <p:nvPr/>
        </p:nvSpPr>
        <p:spPr>
          <a:xfrm>
            <a:off x="8481644" y="4173257"/>
            <a:ext cx="353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الْفَتاةُ ماهِرَةٌ.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12B3B3-8095-4E54-89C6-E4CA56F9D31F}"/>
              </a:ext>
            </a:extLst>
          </p:cNvPr>
          <p:cNvSpPr txBox="1"/>
          <p:nvPr/>
        </p:nvSpPr>
        <p:spPr>
          <a:xfrm>
            <a:off x="4546883" y="4173256"/>
            <a:ext cx="327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الْوَلَدُ مُجْتَهِدٌ.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BCAF6E-1A96-4B28-BBF8-EC563A81FF7D}"/>
              </a:ext>
            </a:extLst>
          </p:cNvPr>
          <p:cNvSpPr txBox="1"/>
          <p:nvPr/>
        </p:nvSpPr>
        <p:spPr>
          <a:xfrm>
            <a:off x="151707" y="4173256"/>
            <a:ext cx="3389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الْأُمُّ طَبّاخَةٌ.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E17DF4-CFBA-4BBC-9B36-8C3DA3FF291D}"/>
              </a:ext>
            </a:extLst>
          </p:cNvPr>
          <p:cNvSpPr/>
          <p:nvPr/>
        </p:nvSpPr>
        <p:spPr>
          <a:xfrm>
            <a:off x="2278504" y="0"/>
            <a:ext cx="6304434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>
                <a:solidFill>
                  <a:schemeClr val="tx1"/>
                </a:solidFill>
              </a:rPr>
              <a:t>بطاقة الخروج</a:t>
            </a:r>
            <a:r>
              <a:rPr lang="ar-AE" sz="2400" b="1" dirty="0">
                <a:solidFill>
                  <a:schemeClr val="tx1"/>
                </a:solidFill>
              </a:rPr>
              <a:t>: اكتشف الجمل الصحيحة من الجمل الخاطئة: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93442-CBC2-4AE7-9D37-256BBF8724F0}"/>
              </a:ext>
            </a:extLst>
          </p:cNvPr>
          <p:cNvSpPr txBox="1"/>
          <p:nvPr/>
        </p:nvSpPr>
        <p:spPr>
          <a:xfrm>
            <a:off x="3429000" y="280078"/>
            <a:ext cx="7572375" cy="709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4400" b="1" dirty="0"/>
              <a:t>1- الطِّفْلَةُ شَقِيَّتانِ.</a:t>
            </a:r>
          </a:p>
          <a:p>
            <a:pPr algn="r" rtl="1">
              <a:lnSpc>
                <a:spcPct val="150000"/>
              </a:lnSpc>
            </a:pPr>
            <a:r>
              <a:rPr lang="ar-AE" sz="4400" b="1" dirty="0"/>
              <a:t>2- الْعامِلونَ ماهِرانِ.</a:t>
            </a:r>
          </a:p>
          <a:p>
            <a:pPr algn="r" rtl="1">
              <a:lnSpc>
                <a:spcPct val="150000"/>
              </a:lnSpc>
            </a:pPr>
            <a:r>
              <a:rPr lang="ar-AE" sz="4400" b="1" dirty="0"/>
              <a:t>3- الْبِنْتانِ صادِقَتانِ مَعَ الْجَميعِ.</a:t>
            </a:r>
          </a:p>
          <a:p>
            <a:pPr algn="r" rtl="1">
              <a:lnSpc>
                <a:spcPct val="150000"/>
              </a:lnSpc>
            </a:pPr>
            <a:r>
              <a:rPr lang="ar-AE" sz="4400" b="1" dirty="0"/>
              <a:t>4- الْوَلَدُ لاعِبانِ مُحْتَرِفٌ.</a:t>
            </a:r>
          </a:p>
          <a:p>
            <a:pPr algn="r" rtl="1">
              <a:lnSpc>
                <a:spcPct val="150000"/>
              </a:lnSpc>
            </a:pPr>
            <a:r>
              <a:rPr lang="ar-AE" sz="4400" b="1" dirty="0"/>
              <a:t>5- الزَّهْرَتانِ مُتَفَتَّحَتانِ.</a:t>
            </a:r>
          </a:p>
          <a:p>
            <a:pPr algn="r" rtl="1">
              <a:lnSpc>
                <a:spcPct val="150000"/>
              </a:lnSpc>
            </a:pPr>
            <a:r>
              <a:rPr lang="ar-AE" sz="4400" b="1" dirty="0"/>
              <a:t>6- الْمُزارِعانِ نَشيطون صَباحًا.</a:t>
            </a:r>
          </a:p>
          <a:p>
            <a:pPr algn="r" rtl="1">
              <a:lnSpc>
                <a:spcPct val="150000"/>
              </a:lnSpc>
            </a:pPr>
            <a:r>
              <a:rPr lang="ar-AE" sz="4400" b="1" dirty="0"/>
              <a:t> </a:t>
            </a:r>
            <a:endParaRPr lang="en-US" sz="4400" b="1" dirty="0"/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F980BC97-1E24-4DDC-908A-893B47898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6238" y="2532316"/>
            <a:ext cx="914400" cy="914400"/>
          </a:xfrm>
          <a:prstGeom prst="rect">
            <a:avLst/>
          </a:prstGeom>
        </p:spPr>
      </p:pic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E53021B9-43CD-492D-AE9F-96690EF95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4767" y="563695"/>
            <a:ext cx="650420" cy="650420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EA2CFE00-9248-4505-8632-4373054F3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5692" y="1581810"/>
            <a:ext cx="650420" cy="650420"/>
          </a:xfrm>
          <a:prstGeom prst="rect">
            <a:avLst/>
          </a:prstGeom>
        </p:spPr>
      </p:pic>
      <p:pic>
        <p:nvPicPr>
          <p:cNvPr id="16" name="Graphic 15" descr="Close with solid fill">
            <a:extLst>
              <a:ext uri="{FF2B5EF4-FFF2-40B4-BE49-F238E27FC236}">
                <a16:creationId xmlns:a16="http://schemas.microsoft.com/office/drawing/2014/main" id="{55DF8356-8EAC-4AE1-9DAB-CCC049C62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5272" y="3578706"/>
            <a:ext cx="650420" cy="650420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CD86D4DC-93D6-4A7C-83BD-5F292C6CD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5272" y="4511419"/>
            <a:ext cx="914400" cy="914400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C8EDE8DC-9C52-4C96-B5BF-01E5DFB05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3438" y="5688493"/>
            <a:ext cx="650420" cy="6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DC0DED-4A4A-4E6E-8221-7C4C6052DF3D}"/>
              </a:ext>
            </a:extLst>
          </p:cNvPr>
          <p:cNvSpPr/>
          <p:nvPr/>
        </p:nvSpPr>
        <p:spPr>
          <a:xfrm>
            <a:off x="3033486" y="0"/>
            <a:ext cx="5544456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الواجبات: حل تدريبات كتاب النشاط ص </a:t>
            </a:r>
            <a:r>
              <a:rPr lang="ar-AE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40</a:t>
            </a:r>
            <a:r>
              <a:rPr lang="ar-AE" sz="2400" b="1" dirty="0">
                <a:solidFill>
                  <a:schemeClr val="tx1"/>
                </a:solidFill>
              </a:rPr>
              <a:t> و </a:t>
            </a:r>
            <a:r>
              <a:rPr lang="ar-AE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42</a:t>
            </a:r>
            <a:endParaRPr lang="en-US" sz="24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22B047-1B74-41BB-9D24-85FC45478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39" y="830943"/>
            <a:ext cx="4410075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E576B-C9B4-4F86-AECD-5FCD4F231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42" y="830944"/>
            <a:ext cx="4419600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480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بسم الله الذي لا يضر مع اسمه شيء في الأرض ولا في السماء … | Flickr">
            <a:extLst>
              <a:ext uri="{FF2B5EF4-FFF2-40B4-BE49-F238E27FC236}">
                <a16:creationId xmlns:a16="http://schemas.microsoft.com/office/drawing/2014/main" id="{BBEC5107-E3D5-4BB0-A03E-75C090D9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6400800" y="397565"/>
            <a:ext cx="5518245" cy="6208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بسم الله الذي لا يضر مع اسمه شي في الارض ولا في السماء وهو السميع العليم ٣ مرات_UCo24kwq1lw">
            <a:hlinkClick r:id="" action="ppaction://media"/>
            <a:extLst>
              <a:ext uri="{FF2B5EF4-FFF2-40B4-BE49-F238E27FC236}">
                <a16:creationId xmlns:a16="http://schemas.microsoft.com/office/drawing/2014/main" id="{B4089033-49B3-4C1F-9D6C-EC120061B4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866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95173" y="1287737"/>
            <a:ext cx="743255" cy="743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C5656F-77BC-480F-88DB-5BCB4A329642}"/>
              </a:ext>
            </a:extLst>
          </p:cNvPr>
          <p:cNvSpPr/>
          <p:nvPr/>
        </p:nvSpPr>
        <p:spPr>
          <a:xfrm>
            <a:off x="9753600" y="-9403"/>
            <a:ext cx="1821860" cy="4069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مراجعة الأدعية: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683A9587-62D9-4497-9428-7E542C2D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397565"/>
            <a:ext cx="5977720" cy="6208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8C4E8507-80AD-4819-8AE7-C8AF427A5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677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8884" y="1049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1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يا حي يا قيوم برحمتك - a photo on Flickriver">
            <a:extLst>
              <a:ext uri="{FF2B5EF4-FFF2-40B4-BE49-F238E27FC236}">
                <a16:creationId xmlns:a16="http://schemas.microsoft.com/office/drawing/2014/main" id="{43C79670-B27B-48CE-BBC5-1FE9EFC5B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8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70C39634-D9CC-4D1A-AB15-280FB9E62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0666" y="78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5" y="74543"/>
            <a:ext cx="11900452" cy="657307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4" y="1116016"/>
            <a:ext cx="1802293" cy="14012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SHAGARA v2" pitchFamily="2" charset="0"/>
                <a:cs typeface="AL-Gemah-Alsomod2" panose="00000500000000000000" pitchFamily="2" charset="-78"/>
              </a:rPr>
              <a:t>اليوم</a:t>
            </a: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SHAGARA v2" pitchFamily="2" charset="0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3" y="823466"/>
            <a:ext cx="1802293" cy="20825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9" y="805446"/>
            <a:ext cx="1802293" cy="20704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42" y="823469"/>
            <a:ext cx="1869929" cy="20261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9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التقويم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8" y="1708076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9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الأحد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7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الاثنين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3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الثلاثاء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80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الاربعاء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3" y="476061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الخميس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الجمعة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4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السبت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1" y="1509021"/>
            <a:ext cx="983423" cy="337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</a:t>
            </a:r>
            <a:r>
              <a:rPr lang="ar-AE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  <a:endParaRPr lang="en-US" sz="2400" b="1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349404" y="2994049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3" y="294512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91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7" y="290893"/>
            <a:ext cx="556751" cy="704904"/>
          </a:xfrm>
          <a:prstGeom prst="rect">
            <a:avLst/>
          </a:prstGeom>
        </p:spPr>
      </p:pic>
      <p:sp>
        <p:nvSpPr>
          <p:cNvPr id="89" name="مربع نص 88"/>
          <p:cNvSpPr txBox="1"/>
          <p:nvPr/>
        </p:nvSpPr>
        <p:spPr>
          <a:xfrm>
            <a:off x="8337944" y="343807"/>
            <a:ext cx="265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مدرسة سارة للتعليم الأساسي حلقة 1</a:t>
            </a:r>
          </a:p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مجلس 2 نطاق </a:t>
            </a:r>
            <a:r>
              <a:rPr lang="ar-SA" sz="1200" dirty="0">
                <a:solidFill>
                  <a:prstClr val="black"/>
                </a:solidFill>
                <a:latin typeface="WinSoft Pro" panose="020B0600060200000000" pitchFamily="34" charset="-78"/>
                <a:cs typeface="WinSoft Pro" panose="020B0600060200000000" pitchFamily="34" charset="-78"/>
              </a:rPr>
              <a:t>1</a:t>
            </a:r>
            <a:endParaRPr lang="en-US" sz="1200" dirty="0">
              <a:solidFill>
                <a:prstClr val="black"/>
              </a:solidFill>
              <a:latin typeface="WinSoft Pro" panose="020B0600060200000000" pitchFamily="34" charset="-78"/>
              <a:cs typeface="WinSoft Pro" panose="020B0600060200000000" pitchFamily="34" charset="-78"/>
            </a:endParaRP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46297" y="2284647"/>
            <a:ext cx="1035013" cy="443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1442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2" y="3007786"/>
            <a:ext cx="235665" cy="2331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397349" y="2914705"/>
            <a:ext cx="7521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ميلادي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20052" y="3224176"/>
            <a:ext cx="7248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هجري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6" y="42401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4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70" y="424679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9" y="422747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30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6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5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7" y="423958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6" y="487431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4" y="48322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9" y="483228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9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201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8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6" y="480878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6" y="487431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4" y="54526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5" y="539294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10" y="539516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2" y="540883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4" y="60210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5" y="596135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30" y="596357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19133" y="41301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1000418" y="41212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69962" y="414924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36580" y="41448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40012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64929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79886" y="41549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87938" y="414368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17590" y="477694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98318" y="47349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81004" y="473491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83924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65356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96513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32682" y="471141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18401" y="477694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97086" y="535582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5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31866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78476" y="52960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87962" y="529829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6935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50171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309302" y="53119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43918" y="59379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1805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7869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25309" y="587821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34794" y="58804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16190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504238" y="58644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4"/>
            <a:ext cx="0" cy="306957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2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6" y="404545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محرم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1" y="402901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صفر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8" y="4028809"/>
            <a:ext cx="1144883" cy="248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الأول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4" y="4746282"/>
            <a:ext cx="1144883" cy="269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1" y="4727841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الأولى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9" y="4715725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6" y="5354102"/>
            <a:ext cx="1144883" cy="24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رجب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8" y="5379914"/>
            <a:ext cx="1144883" cy="223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شعبان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8"/>
            <a:ext cx="1144883" cy="216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رمضان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9" y="6023073"/>
            <a:ext cx="1144883" cy="287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شوال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9" y="6049053"/>
            <a:ext cx="1144883" cy="2230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القعدة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6" y="6018018"/>
            <a:ext cx="1144883" cy="254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الحجة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3" y="3639843"/>
            <a:ext cx="1144883" cy="3413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5" y="365614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فبراير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21" y="365809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مارس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90" y="4368988"/>
            <a:ext cx="1144883" cy="2899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إبريل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1" y="4356616"/>
            <a:ext cx="1144883" cy="2877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9" y="4370828"/>
            <a:ext cx="1144883" cy="2486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يونيو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7" y="5089074"/>
            <a:ext cx="1144883" cy="2165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يوليو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8" y="5078070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أغسطس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8" y="5095139"/>
            <a:ext cx="1144883" cy="216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سبتمبر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4" y="5709467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أكتوبر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70"/>
            <a:ext cx="1144883" cy="245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نوفمبر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5" y="5715963"/>
            <a:ext cx="1144883" cy="2282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ديسمبر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7" y="3319971"/>
            <a:ext cx="226509" cy="236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2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التاريخ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3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الشهر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7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السنة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05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72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30756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4869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9753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13881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7631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8411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7461 -0.5682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0208 -0.56829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3906 -0.56829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0326 -0.65138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652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1472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7591 -0.65138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3007 -0.65138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48385 -0.65763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4828-213C-40B0-B36E-921BC7A34DA4}"/>
              </a:ext>
            </a:extLst>
          </p:cNvPr>
          <p:cNvGrpSpPr/>
          <p:nvPr/>
        </p:nvGrpSpPr>
        <p:grpSpPr>
          <a:xfrm>
            <a:off x="4430856" y="1096848"/>
            <a:ext cx="3330288" cy="2621675"/>
            <a:chOff x="8370325" y="889001"/>
            <a:chExt cx="3330288" cy="2621675"/>
          </a:xfrm>
        </p:grpSpPr>
        <p:sp>
          <p:nvSpPr>
            <p:cNvPr id="190" name="Rectangle 40"/>
            <p:cNvSpPr/>
            <p:nvPr/>
          </p:nvSpPr>
          <p:spPr>
            <a:xfrm>
              <a:off x="8820295" y="889001"/>
              <a:ext cx="2254479" cy="1517124"/>
            </a:xfrm>
            <a:prstGeom prst="rect">
              <a:avLst/>
            </a:prstGeom>
            <a:ln w="76200">
              <a:solidFill>
                <a:srgbClr val="9157A0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91" name="Picture 41" descr="Picture 41"/>
            <p:cNvPicPr>
              <a:picLocks noChangeAspect="1"/>
            </p:cNvPicPr>
            <p:nvPr/>
          </p:nvPicPr>
          <p:blipFill>
            <a:blip r:embed="rId2"/>
            <a:srcRect l="34381" b="74769"/>
            <a:stretch>
              <a:fillRect/>
            </a:stretch>
          </p:blipFill>
          <p:spPr>
            <a:xfrm>
              <a:off x="8370325" y="2348055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3"/>
            <a:srcRect l="10152" t="9102" r="7925" b="10996"/>
            <a:stretch>
              <a:fillRect/>
            </a:stretch>
          </p:blipFill>
          <p:spPr>
            <a:xfrm>
              <a:off x="9275058" y="975958"/>
              <a:ext cx="1483012" cy="1446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4" name="TextBox 9"/>
            <p:cNvSpPr txBox="1"/>
            <p:nvPr/>
          </p:nvSpPr>
          <p:spPr>
            <a:xfrm>
              <a:off x="8755667" y="2561952"/>
              <a:ext cx="200240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الالتزام بالوقت المحدد للحصص</a:t>
              </a:r>
            </a:p>
          </p:txBody>
        </p:sp>
        <p:sp>
          <p:nvSpPr>
            <p:cNvPr id="197" name="TextBox 18"/>
            <p:cNvSpPr txBox="1"/>
            <p:nvPr/>
          </p:nvSpPr>
          <p:spPr>
            <a:xfrm>
              <a:off x="10885997" y="2310347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B01A-4B5C-4D06-AB92-FE2B33DE98E2}"/>
              </a:ext>
            </a:extLst>
          </p:cNvPr>
          <p:cNvGrpSpPr/>
          <p:nvPr/>
        </p:nvGrpSpPr>
        <p:grpSpPr>
          <a:xfrm>
            <a:off x="60791" y="346928"/>
            <a:ext cx="3330287" cy="2548726"/>
            <a:chOff x="2748988" y="3818848"/>
            <a:chExt cx="3330287" cy="2548726"/>
          </a:xfrm>
        </p:grpSpPr>
        <p:sp>
          <p:nvSpPr>
            <p:cNvPr id="182" name="Rectangle 49"/>
            <p:cNvSpPr/>
            <p:nvPr/>
          </p:nvSpPr>
          <p:spPr>
            <a:xfrm>
              <a:off x="3294776" y="3818848"/>
              <a:ext cx="2254479" cy="1517124"/>
            </a:xfrm>
            <a:prstGeom prst="rect">
              <a:avLst/>
            </a:prstGeom>
            <a:ln w="76200">
              <a:solidFill>
                <a:srgbClr val="92B57B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3" name="Picture 50" descr="Picture 50"/>
            <p:cNvPicPr>
              <a:picLocks noChangeAspect="1"/>
            </p:cNvPicPr>
            <p:nvPr/>
          </p:nvPicPr>
          <p:blipFill>
            <a:blip r:embed="rId4"/>
            <a:srcRect l="34381" b="74769"/>
            <a:stretch>
              <a:fillRect/>
            </a:stretch>
          </p:blipFill>
          <p:spPr>
            <a:xfrm>
              <a:off x="2748988" y="5224969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200" name="TextBox 23"/>
            <p:cNvSpPr txBox="1"/>
            <p:nvPr/>
          </p:nvSpPr>
          <p:spPr>
            <a:xfrm>
              <a:off x="5234786" y="5125255"/>
              <a:ext cx="24744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32"/>
            <p:cNvSpPr txBox="1"/>
            <p:nvPr/>
          </p:nvSpPr>
          <p:spPr>
            <a:xfrm>
              <a:off x="2921472" y="5438469"/>
              <a:ext cx="2240205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عدم </a:t>
              </a:r>
              <a:r>
                <a:rPr sz="20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فتح</a:t>
              </a: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ar-AE"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مكبر الصوت بدون إذن المعلمة.</a:t>
              </a:r>
              <a:endPara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4" name="صورة 11" descr="صورة 11"/>
            <p:cNvPicPr>
              <a:picLocks noChangeAspect="1"/>
            </p:cNvPicPr>
            <p:nvPr/>
          </p:nvPicPr>
          <p:blipFill>
            <a:blip r:embed="rId5"/>
            <a:srcRect t="3990" r="4138" b="6234"/>
            <a:stretch>
              <a:fillRect/>
            </a:stretch>
          </p:blipFill>
          <p:spPr>
            <a:xfrm>
              <a:off x="3712211" y="3866722"/>
              <a:ext cx="1419607" cy="135075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D8402-2952-4B29-9105-2B9084D60058}"/>
              </a:ext>
            </a:extLst>
          </p:cNvPr>
          <p:cNvGrpSpPr/>
          <p:nvPr/>
        </p:nvGrpSpPr>
        <p:grpSpPr>
          <a:xfrm>
            <a:off x="8815917" y="552357"/>
            <a:ext cx="3330288" cy="2548726"/>
            <a:chOff x="6565541" y="3863668"/>
            <a:chExt cx="3330288" cy="2548726"/>
          </a:xfrm>
        </p:grpSpPr>
        <p:sp>
          <p:nvSpPr>
            <p:cNvPr id="205" name="Rectangle 35"/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6E6832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6" name="Picture 36" descr="Picture 36"/>
            <p:cNvPicPr>
              <a:picLocks noChangeAspect="1"/>
            </p:cNvPicPr>
            <p:nvPr/>
          </p:nvPicPr>
          <p:blipFill>
            <a:blip r:embed="rId6"/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07" name="Picture 37" descr="Picture 37"/>
            <p:cNvPicPr>
              <a:picLocks noChangeAspect="1"/>
            </p:cNvPicPr>
            <p:nvPr/>
          </p:nvPicPr>
          <p:blipFill>
            <a:blip r:embed="rId7"/>
            <a:srcRect b="12301"/>
            <a:stretch>
              <a:fillRect/>
            </a:stretch>
          </p:blipFill>
          <p:spPr>
            <a:xfrm>
              <a:off x="7545390" y="3944222"/>
              <a:ext cx="1425956" cy="13505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8" name="TextBox 38"/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xtBox 39"/>
            <p:cNvSpPr txBox="1"/>
            <p:nvPr/>
          </p:nvSpPr>
          <p:spPr>
            <a:xfrm>
              <a:off x="7175238" y="5471620"/>
              <a:ext cx="1734423" cy="76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الجلوس بشكل صحيح </a:t>
              </a:r>
            </a:p>
          </p:txBody>
        </p:sp>
      </p:grpSp>
      <p:sp>
        <p:nvSpPr>
          <p:cNvPr id="212" name="Rectangle 55"/>
          <p:cNvSpPr txBox="1"/>
          <p:nvPr/>
        </p:nvSpPr>
        <p:spPr>
          <a:xfrm>
            <a:off x="3833307" y="-24959"/>
            <a:ext cx="41392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r" defTabSz="914374" hangingPunct="0">
              <a:defRPr/>
            </a:pPr>
            <a:r>
              <a:rPr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قواعد التعلم عن بعد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F0301-D26D-4887-B461-9CD3B4B90830}"/>
              </a:ext>
            </a:extLst>
          </p:cNvPr>
          <p:cNvGrpSpPr/>
          <p:nvPr/>
        </p:nvGrpSpPr>
        <p:grpSpPr>
          <a:xfrm>
            <a:off x="8427949" y="3886187"/>
            <a:ext cx="3330288" cy="2548726"/>
            <a:chOff x="69815" y="3596479"/>
            <a:chExt cx="3330288" cy="2548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381DF0-55F1-436E-9DEA-CD3E596C829F}"/>
                </a:ext>
              </a:extLst>
            </p:cNvPr>
            <p:cNvGrpSpPr/>
            <p:nvPr/>
          </p:nvGrpSpPr>
          <p:grpSpPr>
            <a:xfrm>
              <a:off x="69815" y="3596479"/>
              <a:ext cx="3330288" cy="2548726"/>
              <a:chOff x="6565541" y="3863668"/>
              <a:chExt cx="3330288" cy="2548726"/>
            </a:xfrm>
          </p:grpSpPr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022EECC-923E-4E1F-958D-082CB176DB99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73AFBF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36" name="Picture 36" descr="Picture 36">
                <a:extLst>
                  <a:ext uri="{FF2B5EF4-FFF2-40B4-BE49-F238E27FC236}">
                    <a16:creationId xmlns:a16="http://schemas.microsoft.com/office/drawing/2014/main" id="{9CA69747-5C19-48E4-A6F2-0DF137AD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9B77C95-43E2-417D-9617-99E58427BA30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E42E13BE-4EBF-440A-AB22-3E403155D7D0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أبلغ الخط الساخن للمدرسة  في حالة تعرضك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0F57C6-C83F-445B-AD79-BA5135C4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209"/>
            <a:stretch/>
          </p:blipFill>
          <p:spPr>
            <a:xfrm>
              <a:off x="651390" y="3622877"/>
              <a:ext cx="2212898" cy="1490726"/>
            </a:xfrm>
            <a:prstGeom prst="rect">
              <a:avLst/>
            </a:prstGeom>
            <a:ln>
              <a:solidFill>
                <a:srgbClr val="78B1C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C50-F84D-418C-81B9-F65EF1844C04}"/>
              </a:ext>
            </a:extLst>
          </p:cNvPr>
          <p:cNvGrpSpPr/>
          <p:nvPr/>
        </p:nvGrpSpPr>
        <p:grpSpPr>
          <a:xfrm>
            <a:off x="56263" y="3962346"/>
            <a:ext cx="3330288" cy="2548726"/>
            <a:chOff x="-103902" y="3878917"/>
            <a:chExt cx="3330288" cy="2548726"/>
          </a:xfrm>
        </p:grpSpPr>
        <p:pic>
          <p:nvPicPr>
            <p:cNvPr id="2052" name="Picture 4" descr="Password Cliparts, Stock Vector And Royalty Free Password Illustrations">
              <a:extLst>
                <a:ext uri="{FF2B5EF4-FFF2-40B4-BE49-F238E27FC236}">
                  <a16:creationId xmlns:a16="http://schemas.microsoft.com/office/drawing/2014/main" id="{00C88F7D-F17E-4DEE-A907-EC524F81E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65" y="3910941"/>
              <a:ext cx="2252924" cy="161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A92004-1ADC-4E1D-A22E-48046F724C7F}"/>
                </a:ext>
              </a:extLst>
            </p:cNvPr>
            <p:cNvGrpSpPr/>
            <p:nvPr/>
          </p:nvGrpSpPr>
          <p:grpSpPr>
            <a:xfrm>
              <a:off x="-103902" y="3878917"/>
              <a:ext cx="3330288" cy="2548726"/>
              <a:chOff x="6565541" y="3863668"/>
              <a:chExt cx="3330288" cy="2548726"/>
            </a:xfrm>
          </p:grpSpPr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552C9F9D-F07C-4D2C-991C-A406872D03AF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DAA171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47" name="Picture 36" descr="Picture 36">
                <a:extLst>
                  <a:ext uri="{FF2B5EF4-FFF2-40B4-BE49-F238E27FC236}">
                    <a16:creationId xmlns:a16="http://schemas.microsoft.com/office/drawing/2014/main" id="{40FB8AEB-AEDB-4C3E-AC77-7BFF8C226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48" name="TextBox 38">
                <a:extLst>
                  <a:ext uri="{FF2B5EF4-FFF2-40B4-BE49-F238E27FC236}">
                    <a16:creationId xmlns:a16="http://schemas.microsoft.com/office/drawing/2014/main" id="{896A574E-7488-4D1E-A02A-F90D53DE5519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39">
                <a:extLst>
                  <a:ext uri="{FF2B5EF4-FFF2-40B4-BE49-F238E27FC236}">
                    <a16:creationId xmlns:a16="http://schemas.microsoft.com/office/drawing/2014/main" id="{B2BF90AA-1EB5-4032-A0F1-4D5FC5105E61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حافظ على سرية كلمة السر لحسابك لعدم التعرض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1E5457-6B51-4DDA-BA5F-331CD91F5DCB}"/>
              </a:ext>
            </a:extLst>
          </p:cNvPr>
          <p:cNvSpPr txBox="1"/>
          <p:nvPr/>
        </p:nvSpPr>
        <p:spPr>
          <a:xfrm>
            <a:off x="3604728" y="4352918"/>
            <a:ext cx="4956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لا للتنمر الإلكتروني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2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2,589 One Boy Only Illustrations &amp; Clip Art - iStock">
            <a:extLst>
              <a:ext uri="{FF2B5EF4-FFF2-40B4-BE49-F238E27FC236}">
                <a16:creationId xmlns:a16="http://schemas.microsoft.com/office/drawing/2014/main" id="{486E5627-F864-4DD3-9B80-4EEEFA8DB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35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FC5C5D-2BA5-4572-89AD-C9907B9DD179}"/>
              </a:ext>
            </a:extLst>
          </p:cNvPr>
          <p:cNvSpPr/>
          <p:nvPr/>
        </p:nvSpPr>
        <p:spPr>
          <a:xfrm>
            <a:off x="6096000" y="0"/>
            <a:ext cx="3193285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حل المشكلات</a:t>
            </a:r>
            <a:endParaRPr 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A2B43E5A-5BA4-4111-910B-92EE28C8DD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6773194"/>
                  </p:ext>
                </p:extLst>
              </p:nvPr>
            </p:nvGraphicFramePr>
            <p:xfrm>
              <a:off x="1595375" y="1014000"/>
              <a:ext cx="3980206" cy="2283836"/>
            </p:xfrm>
            <a:graphic>
              <a:graphicData uri="http://schemas.microsoft.com/office/powerpoint/2016/slidezoom">
                <pslz:sldZm>
                  <pslz:sldZmObj sldId="1491" cId="1081615840">
                    <pslz:zmPr id="{D11FFE00-B33B-4BC0-BACB-23AB000E1EE1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80206" cy="22838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2B43E5A-5BA4-4111-910B-92EE28C8DD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5375" y="1014000"/>
                <a:ext cx="3980206" cy="22838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3994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519-WA0114">
            <a:hlinkClick r:id="" action="ppaction://media"/>
            <a:extLst>
              <a:ext uri="{FF2B5EF4-FFF2-40B4-BE49-F238E27FC236}">
                <a16:creationId xmlns:a16="http://schemas.microsoft.com/office/drawing/2014/main" id="{20F352BF-8DEB-47FA-A7C7-33EA80442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1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2A9A-4A1F-4C44-8638-798E6AD3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ر</a:t>
            </a:r>
            <a:endParaRPr lang="en-US" dirty="0"/>
          </a:p>
        </p:txBody>
      </p:sp>
      <p:pic>
        <p:nvPicPr>
          <p:cNvPr id="5" name="Picture 4" descr="مدرسة القادسية | المبتدأ والخبر">
            <a:extLst>
              <a:ext uri="{FF2B5EF4-FFF2-40B4-BE49-F238E27FC236}">
                <a16:creationId xmlns:a16="http://schemas.microsoft.com/office/drawing/2014/main" id="{60FB2426-DC10-4309-AFE2-FEED8C87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634586-30FE-4AFD-B055-9E5D38FF663F}"/>
              </a:ext>
            </a:extLst>
          </p:cNvPr>
          <p:cNvSpPr/>
          <p:nvPr/>
        </p:nvSpPr>
        <p:spPr>
          <a:xfrm>
            <a:off x="567396" y="2687894"/>
            <a:ext cx="7512148" cy="3545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C0FC8-C01B-4A1D-9081-49C2598B6EA7}"/>
              </a:ext>
            </a:extLst>
          </p:cNvPr>
          <p:cNvSpPr txBox="1"/>
          <p:nvPr/>
        </p:nvSpPr>
        <p:spPr>
          <a:xfrm>
            <a:off x="409574" y="3716862"/>
            <a:ext cx="7362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8000" b="1" dirty="0"/>
              <a:t>مُطابَقَةُ الْخَبَرِ لِلْمُبْتَدَأ.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9747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2A9A-4A1F-4C44-8638-798E6AD3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ر</a:t>
            </a:r>
            <a:endParaRPr lang="en-US" dirty="0"/>
          </a:p>
        </p:txBody>
      </p:sp>
      <p:pic>
        <p:nvPicPr>
          <p:cNvPr id="5" name="Picture 4" descr="مدرسة القادسية | المبتدأ والخبر">
            <a:extLst>
              <a:ext uri="{FF2B5EF4-FFF2-40B4-BE49-F238E27FC236}">
                <a16:creationId xmlns:a16="http://schemas.microsoft.com/office/drawing/2014/main" id="{60FB2426-DC10-4309-AFE2-FEED8C87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634586-30FE-4AFD-B055-9E5D38FF663F}"/>
              </a:ext>
            </a:extLst>
          </p:cNvPr>
          <p:cNvSpPr/>
          <p:nvPr/>
        </p:nvSpPr>
        <p:spPr>
          <a:xfrm>
            <a:off x="567396" y="2687894"/>
            <a:ext cx="7512148" cy="3545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BF2FA8-C2A7-43AD-A134-087DC31DEC13}"/>
              </a:ext>
            </a:extLst>
          </p:cNvPr>
          <p:cNvSpPr/>
          <p:nvPr/>
        </p:nvSpPr>
        <p:spPr>
          <a:xfrm>
            <a:off x="440432" y="3388062"/>
            <a:ext cx="80474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التَّعْرُفُ عَلى خَبَرِ الْمُبْتَدَأ .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36D89-87BA-4F06-BB5C-EC1EC674B787}"/>
              </a:ext>
            </a:extLst>
          </p:cNvPr>
          <p:cNvSpPr/>
          <p:nvPr/>
        </p:nvSpPr>
        <p:spPr>
          <a:xfrm>
            <a:off x="245657" y="4428608"/>
            <a:ext cx="80474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تَوْظيفُ الْخَبَرِ وِفْقَ حالَةِ  الْجُمْـلَةِ </a:t>
            </a: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3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420</Words>
  <Application>Microsoft Office PowerPoint</Application>
  <PresentationFormat>Widescreen</PresentationFormat>
  <Paragraphs>200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Adobe Arabic</vt:lpstr>
      <vt:lpstr>Ahaleel Fat</vt:lpstr>
      <vt:lpstr>Arial</vt:lpstr>
      <vt:lpstr>Calibri</vt:lpstr>
      <vt:lpstr>Calibri Light</vt:lpstr>
      <vt:lpstr>SHAGARA v2</vt:lpstr>
      <vt:lpstr>WinSoft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</vt:lpstr>
      <vt:lpstr>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ناهد سعد عبيد</dc:creator>
  <cp:lastModifiedBy>ناهد سعد عبيد</cp:lastModifiedBy>
  <cp:revision>30</cp:revision>
  <dcterms:created xsi:type="dcterms:W3CDTF">2021-05-30T15:34:36Z</dcterms:created>
  <dcterms:modified xsi:type="dcterms:W3CDTF">2021-05-30T21:15:21Z</dcterms:modified>
</cp:coreProperties>
</file>