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31"/>
  </p:notesMasterIdLst>
  <p:sldIdLst>
    <p:sldId id="475" r:id="rId2"/>
    <p:sldId id="327" r:id="rId3"/>
    <p:sldId id="287" r:id="rId4"/>
    <p:sldId id="478" r:id="rId5"/>
    <p:sldId id="1530" r:id="rId6"/>
    <p:sldId id="1531" r:id="rId7"/>
    <p:sldId id="1463" r:id="rId8"/>
    <p:sldId id="1464" r:id="rId9"/>
    <p:sldId id="1485" r:id="rId10"/>
    <p:sldId id="1465" r:id="rId11"/>
    <p:sldId id="1487" r:id="rId12"/>
    <p:sldId id="1529" r:id="rId13"/>
    <p:sldId id="1497" r:id="rId14"/>
    <p:sldId id="1498" r:id="rId15"/>
    <p:sldId id="1521" r:id="rId16"/>
    <p:sldId id="1523" r:id="rId17"/>
    <p:sldId id="1524" r:id="rId18"/>
    <p:sldId id="1525" r:id="rId19"/>
    <p:sldId id="1526" r:id="rId20"/>
    <p:sldId id="1492" r:id="rId21"/>
    <p:sldId id="1527" r:id="rId22"/>
    <p:sldId id="1493" r:id="rId23"/>
    <p:sldId id="1494" r:id="rId24"/>
    <p:sldId id="1495" r:id="rId25"/>
    <p:sldId id="1496" r:id="rId26"/>
    <p:sldId id="1528" r:id="rId27"/>
    <p:sldId id="1518" r:id="rId28"/>
    <p:sldId id="1520" r:id="rId29"/>
    <p:sldId id="151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0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FF"/>
    <a:srgbClr val="DF7E87"/>
    <a:srgbClr val="290532"/>
    <a:srgbClr val="F99814"/>
    <a:srgbClr val="E8C227"/>
    <a:srgbClr val="D14540"/>
    <a:srgbClr val="4C97B8"/>
    <a:srgbClr val="3D4866"/>
    <a:srgbClr val="273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2" autoAdjust="0"/>
    <p:restoredTop sz="94249" autoAdjust="0"/>
  </p:normalViewPr>
  <p:slideViewPr>
    <p:cSldViewPr snapToGrid="0">
      <p:cViewPr varScale="1">
        <p:scale>
          <a:sx n="60" d="100"/>
          <a:sy n="60" d="100"/>
        </p:scale>
        <p:origin x="198" y="264"/>
      </p:cViewPr>
      <p:guideLst>
        <p:guide pos="3840"/>
        <p:guide orient="horz" pos="20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93530-1F26-4FB7-8E9E-79DBC4711C21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B9C8E-25DA-4DC3-B764-71E8C0C31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8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8920C-750B-447B-B15D-4AA30BA2B8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3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3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83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3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02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6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4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6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88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51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5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hyperlink" Target="https://www.liveworksheets.com/jd1956987r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1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1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10.wdp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0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رئيس الدولة ونائبه ومحمد بن زايد يعزون السلطان هيثم بن طارق آل سعيد في وفاة  السلطان قابوس - أخبار الموقع - متابعات - الإمارات اليوم">
            <a:extLst>
              <a:ext uri="{FF2B5EF4-FFF2-40B4-BE49-F238E27FC236}">
                <a16:creationId xmlns:a16="http://schemas.microsoft.com/office/drawing/2014/main" id="{743A221A-3F4B-44AA-9540-606DE44D0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2E8DE-8A58-491B-A64E-E0D8195B4880}"/>
              </a:ext>
            </a:extLst>
          </p:cNvPr>
          <p:cNvSpPr txBox="1"/>
          <p:nvPr/>
        </p:nvSpPr>
        <p:spPr>
          <a:xfrm>
            <a:off x="9754972" y="49064"/>
            <a:ext cx="2108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400" b="1" u="sng" dirty="0"/>
              <a:t>مدرسة سارة للتعليم الأساسي ح1</a:t>
            </a:r>
            <a:endParaRPr lang="en-US" sz="1400" b="1" u="sng" dirty="0"/>
          </a:p>
        </p:txBody>
      </p:sp>
      <p:pic>
        <p:nvPicPr>
          <p:cNvPr id="7" name="mix_-_النشيد_الوطني_لدولة_الإمارات_العربية_المتحدة_عيشى_بلادى_national_anthem_u_a_e">
            <a:hlinkClick r:id="" action="ppaction://media"/>
            <a:extLst>
              <a:ext uri="{FF2B5EF4-FFF2-40B4-BE49-F238E27FC236}">
                <a16:creationId xmlns:a16="http://schemas.microsoft.com/office/drawing/2014/main" id="{EC53FB86-3FDB-43A9-B56B-8B16866AC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5245" y="5920820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A06C92-3DBE-4AB5-903E-7B36EB5B77E9}"/>
              </a:ext>
            </a:extLst>
          </p:cNvPr>
          <p:cNvSpPr txBox="1"/>
          <p:nvPr/>
        </p:nvSpPr>
        <p:spPr>
          <a:xfrm>
            <a:off x="10074162" y="309630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400" b="1" dirty="0"/>
              <a:t>إعداد المعلمة: ناهد سعد</a:t>
            </a:r>
            <a:endParaRPr lang="en-US" sz="1400" b="1" dirty="0"/>
          </a:p>
        </p:txBody>
      </p:sp>
      <p:pic>
        <p:nvPicPr>
          <p:cNvPr id="9" name="صورة 3">
            <a:extLst>
              <a:ext uri="{FF2B5EF4-FFF2-40B4-BE49-F238E27FC236}">
                <a16:creationId xmlns:a16="http://schemas.microsoft.com/office/drawing/2014/main" id="{DA744A80-3299-4005-BA5B-E39580D8894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09" y="85736"/>
            <a:ext cx="2027582" cy="63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EFCC6C59-DF38-49DE-8B6C-E62546D6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0486"/>
            <a:ext cx="1315726" cy="44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0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800BA-BA87-4A23-AAD0-102856556883}"/>
              </a:ext>
            </a:extLst>
          </p:cNvPr>
          <p:cNvSpPr txBox="1"/>
          <p:nvPr/>
        </p:nvSpPr>
        <p:spPr>
          <a:xfrm>
            <a:off x="3472070" y="1630017"/>
            <a:ext cx="2398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نص </a:t>
            </a:r>
          </a:p>
          <a:p>
            <a:endParaRPr lang="en-US" dirty="0"/>
          </a:p>
        </p:txBody>
      </p:sp>
      <p:pic>
        <p:nvPicPr>
          <p:cNvPr id="3" name="خمس طرائق">
            <a:hlinkClick r:id="" action="ppaction://media"/>
            <a:extLst>
              <a:ext uri="{FF2B5EF4-FFF2-40B4-BE49-F238E27FC236}">
                <a16:creationId xmlns:a16="http://schemas.microsoft.com/office/drawing/2014/main" id="{29FA889B-6065-46F2-8488-3461DEBC4F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6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B86E94-0B0B-4DEE-8E94-57D16F2E5624}"/>
              </a:ext>
            </a:extLst>
          </p:cNvPr>
          <p:cNvSpPr/>
          <p:nvPr/>
        </p:nvSpPr>
        <p:spPr>
          <a:xfrm>
            <a:off x="349032" y="260980"/>
            <a:ext cx="4444942" cy="42470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064CC-7130-4E5B-A9FE-52E6EADCF6AE}"/>
              </a:ext>
            </a:extLst>
          </p:cNvPr>
          <p:cNvSpPr/>
          <p:nvPr/>
        </p:nvSpPr>
        <p:spPr>
          <a:xfrm>
            <a:off x="349032" y="257395"/>
            <a:ext cx="4444942" cy="42470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2F2AF6-F4EB-459E-BA67-A1CBECEA777B}"/>
              </a:ext>
            </a:extLst>
          </p:cNvPr>
          <p:cNvSpPr/>
          <p:nvPr/>
        </p:nvSpPr>
        <p:spPr>
          <a:xfrm>
            <a:off x="5076680" y="217571"/>
            <a:ext cx="860294" cy="60601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2">
                    <a:lumMod val="50000"/>
                  </a:schemeClr>
                </a:solidFill>
              </a:rPr>
              <a:t>ابدأ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38FE5-1258-4737-8A26-0666C5CA00F5}"/>
              </a:ext>
            </a:extLst>
          </p:cNvPr>
          <p:cNvSpPr txBox="1"/>
          <p:nvPr/>
        </p:nvSpPr>
        <p:spPr>
          <a:xfrm>
            <a:off x="3914031" y="5045676"/>
            <a:ext cx="521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hlinkClick r:id="rId4"/>
              </a:rPr>
              <a:t>اضغط هنا لحل هذا النشاط</a:t>
            </a:r>
            <a:endParaRPr lang="en-US" sz="3600" b="1" dirty="0"/>
          </a:p>
        </p:txBody>
      </p:sp>
      <p:pic>
        <p:nvPicPr>
          <p:cNvPr id="9" name="y2mate_com_سبيستون_أغنية_عيد_الأم_2020_Spacetoon_Mothers_Day_Song">
            <a:hlinkClick r:id="" action="ppaction://media"/>
            <a:extLst>
              <a:ext uri="{FF2B5EF4-FFF2-40B4-BE49-F238E27FC236}">
                <a16:creationId xmlns:a16="http://schemas.microsoft.com/office/drawing/2014/main" id="{8341BB11-58F0-4C12-A277-F4D6504EF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1879098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277FEB-749C-4D17-88A2-C10576CD1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2627" y="1015671"/>
            <a:ext cx="5414887" cy="38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2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346A21A-8B40-4849-9791-0A72D7A06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904141"/>
              </p:ext>
            </p:extLst>
          </p:nvPr>
        </p:nvGraphicFramePr>
        <p:xfrm>
          <a:off x="424070" y="812429"/>
          <a:ext cx="11317356" cy="5496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4660">
                  <a:extLst>
                    <a:ext uri="{9D8B030D-6E8A-4147-A177-3AD203B41FA5}">
                      <a16:colId xmlns:a16="http://schemas.microsoft.com/office/drawing/2014/main" val="1254218808"/>
                    </a:ext>
                  </a:extLst>
                </a:gridCol>
                <a:gridCol w="2425148">
                  <a:extLst>
                    <a:ext uri="{9D8B030D-6E8A-4147-A177-3AD203B41FA5}">
                      <a16:colId xmlns:a16="http://schemas.microsoft.com/office/drawing/2014/main" val="2318476116"/>
                    </a:ext>
                  </a:extLst>
                </a:gridCol>
                <a:gridCol w="6387548">
                  <a:extLst>
                    <a:ext uri="{9D8B030D-6E8A-4147-A177-3AD203B41FA5}">
                      <a16:colId xmlns:a16="http://schemas.microsoft.com/office/drawing/2014/main" val="1525882099"/>
                    </a:ext>
                  </a:extLst>
                </a:gridCol>
              </a:tblGrid>
              <a:tr h="1354668">
                <a:tc>
                  <a:txBody>
                    <a:bodyPr/>
                    <a:lstStyle/>
                    <a:p>
                      <a:pPr algn="ctr" rtl="1"/>
                      <a:endParaRPr lang="en-US" sz="4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4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4400" b="1" dirty="0"/>
                        <a:t>أُبَعْثِرُ مَلابِسي في غُرْفَةِ نَوْمي.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654500"/>
                  </a:ext>
                </a:extLst>
              </a:tr>
              <a:tr h="1354668">
                <a:tc>
                  <a:txBody>
                    <a:bodyPr/>
                    <a:lstStyle/>
                    <a:p>
                      <a:pPr algn="ctr" rtl="1"/>
                      <a:endParaRPr lang="en-US" sz="4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4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4400" b="1" dirty="0"/>
                        <a:t>أَضَعُ حَقيبَتي في مَكانِها الْمُناسبِ.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092407"/>
                  </a:ext>
                </a:extLst>
              </a:tr>
              <a:tr h="1354668">
                <a:tc>
                  <a:txBody>
                    <a:bodyPr/>
                    <a:lstStyle/>
                    <a:p>
                      <a:pPr algn="ctr" rtl="1"/>
                      <a:endParaRPr 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4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4400" b="1" dirty="0"/>
                        <a:t>لا أَغْسِلُ أَسْناني قَبْلَ نومي.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8971708"/>
                  </a:ext>
                </a:extLst>
              </a:tr>
              <a:tr h="1354668">
                <a:tc>
                  <a:txBody>
                    <a:bodyPr/>
                    <a:lstStyle/>
                    <a:p>
                      <a:pPr algn="ctr" rtl="1"/>
                      <a:endParaRPr lang="en-US" sz="4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4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4400" b="1" dirty="0"/>
                        <a:t>لا أَتناوَلُ طَعامَ الْمَنْزِلِ.</a:t>
                      </a:r>
                    </a:p>
                    <a:p>
                      <a:pPr algn="ctr" rtl="1"/>
                      <a:endParaRPr lang="en-US" sz="4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719527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80829F4-550F-47EB-BB9A-0074485DC84B}"/>
              </a:ext>
            </a:extLst>
          </p:cNvPr>
          <p:cNvSpPr/>
          <p:nvPr/>
        </p:nvSpPr>
        <p:spPr>
          <a:xfrm>
            <a:off x="8521150" y="-4565"/>
            <a:ext cx="2384902" cy="5225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اختر الوجه المناسب: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9" name="Graphic 8" descr="Smiling face with solid fill with solid fill">
            <a:extLst>
              <a:ext uri="{FF2B5EF4-FFF2-40B4-BE49-F238E27FC236}">
                <a16:creationId xmlns:a16="http://schemas.microsoft.com/office/drawing/2014/main" id="{21019CF1-D2B9-4AA0-B80D-07CE2A12A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2421" y="958203"/>
            <a:ext cx="1258361" cy="1105960"/>
          </a:xfrm>
          <a:prstGeom prst="rect">
            <a:avLst/>
          </a:prstGeom>
        </p:spPr>
      </p:pic>
      <p:pic>
        <p:nvPicPr>
          <p:cNvPr id="11" name="Graphic 10" descr="Sad face with solid fill with solid fill">
            <a:extLst>
              <a:ext uri="{FF2B5EF4-FFF2-40B4-BE49-F238E27FC236}">
                <a16:creationId xmlns:a16="http://schemas.microsoft.com/office/drawing/2014/main" id="{5BBE9A7A-8465-4A14-9752-F6945B039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575" y="958203"/>
            <a:ext cx="1258361" cy="1105960"/>
          </a:xfrm>
          <a:prstGeom prst="rect">
            <a:avLst/>
          </a:prstGeom>
        </p:spPr>
      </p:pic>
      <p:pic>
        <p:nvPicPr>
          <p:cNvPr id="12" name="Graphic 11" descr="Smiling face with solid fill with solid fill">
            <a:extLst>
              <a:ext uri="{FF2B5EF4-FFF2-40B4-BE49-F238E27FC236}">
                <a16:creationId xmlns:a16="http://schemas.microsoft.com/office/drawing/2014/main" id="{4995A625-BEEC-47B6-AE64-66487A03B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2421" y="2265879"/>
            <a:ext cx="1258361" cy="1105960"/>
          </a:xfrm>
          <a:prstGeom prst="rect">
            <a:avLst/>
          </a:prstGeom>
        </p:spPr>
      </p:pic>
      <p:pic>
        <p:nvPicPr>
          <p:cNvPr id="13" name="Graphic 12" descr="Sad face with solid fill with solid fill">
            <a:extLst>
              <a:ext uri="{FF2B5EF4-FFF2-40B4-BE49-F238E27FC236}">
                <a16:creationId xmlns:a16="http://schemas.microsoft.com/office/drawing/2014/main" id="{FD79192D-62AE-43AD-9E95-7B5147621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575" y="2265879"/>
            <a:ext cx="1258361" cy="1105960"/>
          </a:xfrm>
          <a:prstGeom prst="rect">
            <a:avLst/>
          </a:prstGeom>
        </p:spPr>
      </p:pic>
      <p:pic>
        <p:nvPicPr>
          <p:cNvPr id="14" name="Graphic 13" descr="Smiling face with solid fill with solid fill">
            <a:extLst>
              <a:ext uri="{FF2B5EF4-FFF2-40B4-BE49-F238E27FC236}">
                <a16:creationId xmlns:a16="http://schemas.microsoft.com/office/drawing/2014/main" id="{AE06CA10-FEA7-4E19-B74C-836F28592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2421" y="3634788"/>
            <a:ext cx="1258361" cy="1105960"/>
          </a:xfrm>
          <a:prstGeom prst="rect">
            <a:avLst/>
          </a:prstGeom>
        </p:spPr>
      </p:pic>
      <p:pic>
        <p:nvPicPr>
          <p:cNvPr id="15" name="Graphic 14" descr="Sad face with solid fill with solid fill">
            <a:extLst>
              <a:ext uri="{FF2B5EF4-FFF2-40B4-BE49-F238E27FC236}">
                <a16:creationId xmlns:a16="http://schemas.microsoft.com/office/drawing/2014/main" id="{4DD43D2E-50A5-485D-BC94-4895935C7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575" y="3634788"/>
            <a:ext cx="1258361" cy="1105960"/>
          </a:xfrm>
          <a:prstGeom prst="rect">
            <a:avLst/>
          </a:prstGeom>
        </p:spPr>
      </p:pic>
      <p:pic>
        <p:nvPicPr>
          <p:cNvPr id="16" name="Graphic 15" descr="Smiling face with solid fill with solid fill">
            <a:extLst>
              <a:ext uri="{FF2B5EF4-FFF2-40B4-BE49-F238E27FC236}">
                <a16:creationId xmlns:a16="http://schemas.microsoft.com/office/drawing/2014/main" id="{B11241EF-DD38-4005-A49A-B612E8C91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2421" y="4942464"/>
            <a:ext cx="1258361" cy="1105960"/>
          </a:xfrm>
          <a:prstGeom prst="rect">
            <a:avLst/>
          </a:prstGeom>
        </p:spPr>
      </p:pic>
      <p:pic>
        <p:nvPicPr>
          <p:cNvPr id="17" name="Graphic 16" descr="Sad face with solid fill with solid fill">
            <a:extLst>
              <a:ext uri="{FF2B5EF4-FFF2-40B4-BE49-F238E27FC236}">
                <a16:creationId xmlns:a16="http://schemas.microsoft.com/office/drawing/2014/main" id="{15811C36-9B76-492F-B00B-D9970B7D8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575" y="4942464"/>
            <a:ext cx="1258361" cy="110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2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Reading Clipart PNG Images | Vector and PSD Files | Free Download on Pngtree">
            <a:extLst>
              <a:ext uri="{FF2B5EF4-FFF2-40B4-BE49-F238E27FC236}">
                <a16:creationId xmlns:a16="http://schemas.microsoft.com/office/drawing/2014/main" id="{98089AAF-7AD2-4449-8996-F20BD915A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6944" l="6667" r="90000">
                        <a14:foregroundMark x1="35556" y1="31944" x2="33333" y2="26944"/>
                        <a14:foregroundMark x1="47500" y1="30833" x2="56389" y2="25000"/>
                        <a14:foregroundMark x1="48889" y1="7222" x2="46111" y2="6667"/>
                        <a14:foregroundMark x1="15278" y1="57500" x2="41389" y2="60833"/>
                        <a14:foregroundMark x1="41389" y1="60833" x2="59444" y2="58333"/>
                        <a14:foregroundMark x1="68611" y1="56111" x2="75000" y2="56667"/>
                        <a14:foregroundMark x1="75000" y1="56667" x2="70278" y2="59444"/>
                        <a14:foregroundMark x1="68611" y1="63889" x2="33056" y2="70278"/>
                        <a14:foregroundMark x1="16111" y1="63333" x2="59444" y2="70833"/>
                        <a14:foregroundMark x1="28889" y1="61667" x2="57222" y2="65833"/>
                        <a14:foregroundMark x1="57222" y1="65833" x2="76389" y2="64167"/>
                        <a14:foregroundMark x1="78056" y1="65833" x2="66389" y2="70556"/>
                        <a14:foregroundMark x1="66389" y1="70556" x2="49444" y2="71389"/>
                        <a14:foregroundMark x1="82222" y1="73056" x2="43333" y2="70278"/>
                        <a14:foregroundMark x1="13889" y1="60833" x2="42778" y2="69722"/>
                        <a14:foregroundMark x1="6667" y1="56667" x2="14167" y2="60000"/>
                        <a14:foregroundMark x1="21111" y1="68056" x2="48056" y2="71944"/>
                        <a14:foregroundMark x1="25000" y1="68611" x2="34444" y2="73056"/>
                        <a14:foregroundMark x1="34444" y1="73056" x2="52222" y2="71111"/>
                        <a14:foregroundMark x1="57222" y1="71389" x2="42222" y2="72778"/>
                        <a14:foregroundMark x1="30000" y1="72500" x2="81944" y2="72778"/>
                        <a14:foregroundMark x1="81944" y1="72778" x2="81389" y2="72778"/>
                        <a14:foregroundMark x1="79167" y1="73056" x2="34722" y2="73333"/>
                        <a14:foregroundMark x1="19167" y1="74444" x2="65000" y2="78611"/>
                        <a14:foregroundMark x1="41389" y1="77222" x2="67500" y2="81111"/>
                        <a14:foregroundMark x1="32500" y1="79444" x2="64167" y2="81111"/>
                        <a14:foregroundMark x1="38333" y1="80278" x2="68889" y2="83611"/>
                        <a14:foregroundMark x1="40556" y1="78056" x2="66667" y2="81389"/>
                        <a14:foregroundMark x1="70833" y1="81389" x2="80833" y2="83333"/>
                        <a14:foregroundMark x1="80833" y1="83333" x2="52500" y2="87778"/>
                        <a14:foregroundMark x1="52500" y1="87778" x2="25556" y2="91111"/>
                        <a14:foregroundMark x1="49722" y1="85000" x2="58889" y2="82500"/>
                        <a14:foregroundMark x1="59167" y1="88889" x2="83056" y2="90000"/>
                        <a14:foregroundMark x1="67500" y1="91667" x2="40278" y2="9694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26025"/>
          <a:stretch/>
        </p:blipFill>
        <p:spPr bwMode="auto">
          <a:xfrm>
            <a:off x="1710917" y="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CD9153-F317-4625-AE87-536741EB86B8}"/>
              </a:ext>
            </a:extLst>
          </p:cNvPr>
          <p:cNvSpPr/>
          <p:nvPr/>
        </p:nvSpPr>
        <p:spPr>
          <a:xfrm>
            <a:off x="6629400" y="0"/>
            <a:ext cx="2659885" cy="5225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هيا نقرأ النص:</a:t>
            </a:r>
            <a:endParaRPr lang="en-US" sz="2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0B3FC2E8-BF7C-4F78-A55C-AB97E4E5E6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07912752"/>
                  </p:ext>
                </p:extLst>
              </p:nvPr>
            </p:nvGraphicFramePr>
            <p:xfrm rot="20697442">
              <a:off x="3790121" y="5777947"/>
              <a:ext cx="954157" cy="866498"/>
            </p:xfrm>
            <a:graphic>
              <a:graphicData uri="http://schemas.microsoft.com/office/powerpoint/2016/slidezoom">
                <pslz:sldZm>
                  <pslz:sldZmObj sldId="1498" cId="2420162953">
                    <pslz:zmPr id="{610F8371-195D-4362-BC88-DAC5218DC76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697442">
                          <a:off x="0" y="0"/>
                          <a:ext cx="954157" cy="86649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B3FC2E8-BF7C-4F78-A55C-AB97E4E5E6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0697442">
                <a:off x="3790121" y="5777947"/>
                <a:ext cx="954157" cy="86649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5872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food, dessert&#10;&#10;Description automatically generated">
            <a:extLst>
              <a:ext uri="{FF2B5EF4-FFF2-40B4-BE49-F238E27FC236}">
                <a16:creationId xmlns:a16="http://schemas.microsoft.com/office/drawing/2014/main" id="{F99911EB-0EE9-4F6A-AB7D-3389E3955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62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lustration Of Hijab Woman Starting Work From Office Wfo In New Normal  Life Style, Illustration, Hijab Woman, Hijab Girl PNG Transparent Clipart  Image and PSD File for Free Download">
            <a:extLst>
              <a:ext uri="{FF2B5EF4-FFF2-40B4-BE49-F238E27FC236}">
                <a16:creationId xmlns:a16="http://schemas.microsoft.com/office/drawing/2014/main" id="{540F5F2E-3F14-48D8-B873-00CD4BD01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6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6260BF-4A53-40C9-B738-9C9082B5BB33}"/>
              </a:ext>
            </a:extLst>
          </p:cNvPr>
          <p:cNvSpPr txBox="1"/>
          <p:nvPr/>
        </p:nvSpPr>
        <p:spPr>
          <a:xfrm>
            <a:off x="0" y="0"/>
            <a:ext cx="12192000" cy="245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5400" b="1" dirty="0">
                <a:solidFill>
                  <a:srgbClr val="C00000"/>
                </a:solidFill>
              </a:rPr>
              <a:t>كُلُّ الْأَطْفالِ يَعْرِفونَ أَنَّ أُمَّهاتِهِمْ يَتْعَبْنَ كَثيرًا مِنْ أَجْلِهِم، فَمُعْظَمُ الْأُمَّهاتِ يَعْمَلْنَ خارِجَ الْمَنْزِلِ.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20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46260BF-4A53-40C9-B738-9C9082B5BB33}"/>
              </a:ext>
            </a:extLst>
          </p:cNvPr>
          <p:cNvSpPr txBox="1"/>
          <p:nvPr/>
        </p:nvSpPr>
        <p:spPr>
          <a:xfrm>
            <a:off x="-198783" y="-132521"/>
            <a:ext cx="12192000" cy="245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AE" sz="5400" b="1" dirty="0">
                <a:solidFill>
                  <a:srgbClr val="C00000"/>
                </a:solidFill>
              </a:rPr>
              <a:t>وَحينَ يَعُدْنَ إِلى الْبَيْتِ فَإِنَّهُنَّ يَقْضينَ مُعْظَمَ الْوَقْتِ في الْاهْتِمامِ بِأَطْفالِهِنَّ.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Multitasking Mother Stock Illustrations – 558 Multitasking Mother Stock  Illustrations, Vectors &amp; Clipart - Dreamstime">
            <a:extLst>
              <a:ext uri="{FF2B5EF4-FFF2-40B4-BE49-F238E27FC236}">
                <a16:creationId xmlns:a16="http://schemas.microsoft.com/office/drawing/2014/main" id="{4F8151FE-494E-4D11-9646-E521EA578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" y="795130"/>
            <a:ext cx="7890013" cy="623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296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46260BF-4A53-40C9-B738-9C9082B5BB33}"/>
              </a:ext>
            </a:extLst>
          </p:cNvPr>
          <p:cNvSpPr txBox="1"/>
          <p:nvPr/>
        </p:nvSpPr>
        <p:spPr>
          <a:xfrm>
            <a:off x="0" y="0"/>
            <a:ext cx="12192000" cy="245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5400" b="1" dirty="0">
                <a:solidFill>
                  <a:srgbClr val="C00000"/>
                </a:solidFill>
              </a:rPr>
              <a:t>فَكَيْفَ يُمْكِنُ لَكَ أَنْ تُخَفِّفَ عَنْ أُمِّكَ التَّعَبَ، وَتَجْعَلَها سَعيدَةً وَراضِيَةً عَنْكَ؟</a:t>
            </a:r>
            <a:endParaRPr lang="en-US" sz="5400" b="1" dirty="0">
              <a:solidFill>
                <a:srgbClr val="C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2C8810-6025-40D2-92B3-9C8C65EDAC0B}"/>
              </a:ext>
            </a:extLst>
          </p:cNvPr>
          <p:cNvGrpSpPr/>
          <p:nvPr/>
        </p:nvGrpSpPr>
        <p:grpSpPr>
          <a:xfrm>
            <a:off x="2898723" y="3098575"/>
            <a:ext cx="6934200" cy="3759425"/>
            <a:chOff x="2898723" y="3098575"/>
            <a:chExt cx="6934200" cy="3759425"/>
          </a:xfrm>
        </p:grpSpPr>
        <p:pic>
          <p:nvPicPr>
            <p:cNvPr id="8194" name="Picture 2" descr="illustration of Little child with big idea. Download a Free Preview or High  Quality Adobe Illustrator Ai, EPS… | Little girl cartoon, Drawing for kids,  Cartoon kids">
              <a:extLst>
                <a:ext uri="{FF2B5EF4-FFF2-40B4-BE49-F238E27FC236}">
                  <a16:creationId xmlns:a16="http://schemas.microsoft.com/office/drawing/2014/main" id="{102EEEFC-CA63-4859-BE50-C37AFD8311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18" b="10456"/>
            <a:stretch/>
          </p:blipFill>
          <p:spPr bwMode="auto">
            <a:xfrm>
              <a:off x="2898723" y="3440867"/>
              <a:ext cx="6934200" cy="3417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23FF110-F254-49E6-88F4-AE0B6D23F772}"/>
                </a:ext>
              </a:extLst>
            </p:cNvPr>
            <p:cNvSpPr/>
            <p:nvPr/>
          </p:nvSpPr>
          <p:spPr>
            <a:xfrm>
              <a:off x="3737113" y="3098575"/>
              <a:ext cx="2457029" cy="559025"/>
            </a:xfrm>
            <a:custGeom>
              <a:avLst/>
              <a:gdLst>
                <a:gd name="connsiteX0" fmla="*/ 0 w 2457029"/>
                <a:gd name="connsiteY0" fmla="*/ 373495 h 559025"/>
                <a:gd name="connsiteX1" fmla="*/ 543339 w 2457029"/>
                <a:gd name="connsiteY1" fmla="*/ 519268 h 559025"/>
                <a:gd name="connsiteX2" fmla="*/ 543339 w 2457029"/>
                <a:gd name="connsiteY2" fmla="*/ 559025 h 559025"/>
                <a:gd name="connsiteX3" fmla="*/ 1060174 w 2457029"/>
                <a:gd name="connsiteY3" fmla="*/ 519268 h 559025"/>
                <a:gd name="connsiteX4" fmla="*/ 1325217 w 2457029"/>
                <a:gd name="connsiteY4" fmla="*/ 506016 h 559025"/>
                <a:gd name="connsiteX5" fmla="*/ 1325217 w 2457029"/>
                <a:gd name="connsiteY5" fmla="*/ 506016 h 559025"/>
                <a:gd name="connsiteX6" fmla="*/ 1802296 w 2457029"/>
                <a:gd name="connsiteY6" fmla="*/ 506016 h 559025"/>
                <a:gd name="connsiteX7" fmla="*/ 1868557 w 2457029"/>
                <a:gd name="connsiteY7" fmla="*/ 479512 h 559025"/>
                <a:gd name="connsiteX8" fmla="*/ 2305878 w 2457029"/>
                <a:gd name="connsiteY8" fmla="*/ 453008 h 559025"/>
                <a:gd name="connsiteX9" fmla="*/ 2451652 w 2457029"/>
                <a:gd name="connsiteY9" fmla="*/ 413251 h 559025"/>
                <a:gd name="connsiteX10" fmla="*/ 2146852 w 2457029"/>
                <a:gd name="connsiteY10" fmla="*/ 2434 h 559025"/>
                <a:gd name="connsiteX11" fmla="*/ 1272209 w 2457029"/>
                <a:gd name="connsiteY11" fmla="*/ 240973 h 559025"/>
                <a:gd name="connsiteX12" fmla="*/ 318052 w 2457029"/>
                <a:gd name="connsiteY12" fmla="*/ 201216 h 559025"/>
                <a:gd name="connsiteX13" fmla="*/ 92765 w 2457029"/>
                <a:gd name="connsiteY13" fmla="*/ 267477 h 559025"/>
                <a:gd name="connsiteX14" fmla="*/ 79513 w 2457029"/>
                <a:gd name="connsiteY14" fmla="*/ 386747 h 559025"/>
                <a:gd name="connsiteX15" fmla="*/ 66261 w 2457029"/>
                <a:gd name="connsiteY15" fmla="*/ 399999 h 55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57029" h="559025">
                  <a:moveTo>
                    <a:pt x="0" y="373495"/>
                  </a:moveTo>
                  <a:lnTo>
                    <a:pt x="543339" y="519268"/>
                  </a:lnTo>
                  <a:cubicBezTo>
                    <a:pt x="633896" y="550190"/>
                    <a:pt x="457200" y="559025"/>
                    <a:pt x="543339" y="559025"/>
                  </a:cubicBezTo>
                  <a:cubicBezTo>
                    <a:pt x="629478" y="559025"/>
                    <a:pt x="929861" y="528103"/>
                    <a:pt x="1060174" y="519268"/>
                  </a:cubicBezTo>
                  <a:cubicBezTo>
                    <a:pt x="1190487" y="510433"/>
                    <a:pt x="1325217" y="506016"/>
                    <a:pt x="1325217" y="506016"/>
                  </a:cubicBezTo>
                  <a:lnTo>
                    <a:pt x="1325217" y="506016"/>
                  </a:lnTo>
                  <a:cubicBezTo>
                    <a:pt x="1404730" y="506016"/>
                    <a:pt x="1711739" y="510433"/>
                    <a:pt x="1802296" y="506016"/>
                  </a:cubicBezTo>
                  <a:cubicBezTo>
                    <a:pt x="1892853" y="501599"/>
                    <a:pt x="1784627" y="488347"/>
                    <a:pt x="1868557" y="479512"/>
                  </a:cubicBezTo>
                  <a:cubicBezTo>
                    <a:pt x="1952487" y="470677"/>
                    <a:pt x="2208696" y="464051"/>
                    <a:pt x="2305878" y="453008"/>
                  </a:cubicBezTo>
                  <a:cubicBezTo>
                    <a:pt x="2403060" y="441965"/>
                    <a:pt x="2478156" y="488347"/>
                    <a:pt x="2451652" y="413251"/>
                  </a:cubicBezTo>
                  <a:cubicBezTo>
                    <a:pt x="2425148" y="338155"/>
                    <a:pt x="2343426" y="31147"/>
                    <a:pt x="2146852" y="2434"/>
                  </a:cubicBezTo>
                  <a:cubicBezTo>
                    <a:pt x="1950278" y="-26279"/>
                    <a:pt x="1577009" y="207843"/>
                    <a:pt x="1272209" y="240973"/>
                  </a:cubicBezTo>
                  <a:cubicBezTo>
                    <a:pt x="967409" y="274103"/>
                    <a:pt x="514626" y="196799"/>
                    <a:pt x="318052" y="201216"/>
                  </a:cubicBezTo>
                  <a:cubicBezTo>
                    <a:pt x="121478" y="205633"/>
                    <a:pt x="132522" y="236555"/>
                    <a:pt x="92765" y="267477"/>
                  </a:cubicBezTo>
                  <a:cubicBezTo>
                    <a:pt x="53009" y="298399"/>
                    <a:pt x="79513" y="386747"/>
                    <a:pt x="79513" y="386747"/>
                  </a:cubicBezTo>
                  <a:cubicBezTo>
                    <a:pt x="75096" y="408834"/>
                    <a:pt x="70678" y="404416"/>
                    <a:pt x="66261" y="3999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3729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46260BF-4A53-40C9-B738-9C9082B5BB33}"/>
              </a:ext>
            </a:extLst>
          </p:cNvPr>
          <p:cNvSpPr txBox="1"/>
          <p:nvPr/>
        </p:nvSpPr>
        <p:spPr>
          <a:xfrm>
            <a:off x="0" y="0"/>
            <a:ext cx="12192000" cy="245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5400" b="1" dirty="0">
                <a:solidFill>
                  <a:srgbClr val="C00000"/>
                </a:solidFill>
              </a:rPr>
              <a:t>هُناكَ طَرائِقُ كَثيرَةٌ لِفِعْلِ ذلِكَ، لَكِنَّنا سَنَذْكُرُ لَكَ هُنا خَمْسًا مِنْها.</a:t>
            </a:r>
            <a:endParaRPr lang="en-US" sz="5400" b="1" dirty="0">
              <a:solidFill>
                <a:srgbClr val="C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A0A948-44BD-465F-BAC0-EAC59E9FAA20}"/>
              </a:ext>
            </a:extLst>
          </p:cNvPr>
          <p:cNvGrpSpPr/>
          <p:nvPr/>
        </p:nvGrpSpPr>
        <p:grpSpPr>
          <a:xfrm>
            <a:off x="9450919" y="2249556"/>
            <a:ext cx="2438400" cy="3048000"/>
            <a:chOff x="9324246" y="2170044"/>
            <a:chExt cx="2438400" cy="3048000"/>
          </a:xfrm>
        </p:grpSpPr>
        <p:pic>
          <p:nvPicPr>
            <p:cNvPr id="3074" name="Picture 2" descr="Free Task Clip Art with No Background - ClipartKey">
              <a:extLst>
                <a:ext uri="{FF2B5EF4-FFF2-40B4-BE49-F238E27FC236}">
                  <a16:creationId xmlns:a16="http://schemas.microsoft.com/office/drawing/2014/main" id="{DE53DE2B-C3ED-4C05-9E4D-8921055908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4246" y="2170044"/>
              <a:ext cx="24384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B01D49-14DB-41A1-8563-14D6BF13440E}"/>
                </a:ext>
              </a:extLst>
            </p:cNvPr>
            <p:cNvSpPr txBox="1"/>
            <p:nvPr/>
          </p:nvSpPr>
          <p:spPr>
            <a:xfrm rot="20897143">
              <a:off x="10099499" y="3536232"/>
              <a:ext cx="11794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/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D87D60-1C86-4999-BFFE-F6254EF0DA24}"/>
              </a:ext>
            </a:extLst>
          </p:cNvPr>
          <p:cNvGrpSpPr/>
          <p:nvPr/>
        </p:nvGrpSpPr>
        <p:grpSpPr>
          <a:xfrm>
            <a:off x="7227046" y="3223059"/>
            <a:ext cx="2438400" cy="3048000"/>
            <a:chOff x="9324246" y="2170044"/>
            <a:chExt cx="2438400" cy="3048000"/>
          </a:xfrm>
        </p:grpSpPr>
        <p:pic>
          <p:nvPicPr>
            <p:cNvPr id="9" name="Picture 2" descr="Free Task Clip Art with No Background - ClipartKey">
              <a:extLst>
                <a:ext uri="{FF2B5EF4-FFF2-40B4-BE49-F238E27FC236}">
                  <a16:creationId xmlns:a16="http://schemas.microsoft.com/office/drawing/2014/main" id="{F0B74974-6150-460D-A5A5-2A6134766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4246" y="2170044"/>
              <a:ext cx="24384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543567-C4D2-4488-AD0B-D6FAC0E79619}"/>
                </a:ext>
              </a:extLst>
            </p:cNvPr>
            <p:cNvSpPr txBox="1"/>
            <p:nvPr/>
          </p:nvSpPr>
          <p:spPr>
            <a:xfrm rot="20897143">
              <a:off x="10099499" y="3536232"/>
              <a:ext cx="11794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2B42ED-1F12-4D0D-B01D-280A8BD01D0C}"/>
              </a:ext>
            </a:extLst>
          </p:cNvPr>
          <p:cNvGrpSpPr/>
          <p:nvPr/>
        </p:nvGrpSpPr>
        <p:grpSpPr>
          <a:xfrm>
            <a:off x="4788646" y="2958015"/>
            <a:ext cx="2438400" cy="3048000"/>
            <a:chOff x="9324246" y="2170044"/>
            <a:chExt cx="2438400" cy="3048000"/>
          </a:xfrm>
        </p:grpSpPr>
        <p:pic>
          <p:nvPicPr>
            <p:cNvPr id="12" name="Picture 2" descr="Free Task Clip Art with No Background - ClipartKey">
              <a:extLst>
                <a:ext uri="{FF2B5EF4-FFF2-40B4-BE49-F238E27FC236}">
                  <a16:creationId xmlns:a16="http://schemas.microsoft.com/office/drawing/2014/main" id="{B9CCD406-D66D-41B6-B47C-408B9C15B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4246" y="2170044"/>
              <a:ext cx="24384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CC3C6F-7149-4157-BC89-64FD4B4106FD}"/>
                </a:ext>
              </a:extLst>
            </p:cNvPr>
            <p:cNvSpPr txBox="1"/>
            <p:nvPr/>
          </p:nvSpPr>
          <p:spPr>
            <a:xfrm rot="20897143">
              <a:off x="10099499" y="3536232"/>
              <a:ext cx="11794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/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B48D8C-0112-4FBE-AEC8-DD0664FD25A7}"/>
              </a:ext>
            </a:extLst>
          </p:cNvPr>
          <p:cNvGrpSpPr/>
          <p:nvPr/>
        </p:nvGrpSpPr>
        <p:grpSpPr>
          <a:xfrm>
            <a:off x="2564773" y="3561521"/>
            <a:ext cx="2438400" cy="3048000"/>
            <a:chOff x="9324246" y="2170044"/>
            <a:chExt cx="2438400" cy="3048000"/>
          </a:xfrm>
        </p:grpSpPr>
        <p:pic>
          <p:nvPicPr>
            <p:cNvPr id="15" name="Picture 2" descr="Free Task Clip Art with No Background - ClipartKey">
              <a:extLst>
                <a:ext uri="{FF2B5EF4-FFF2-40B4-BE49-F238E27FC236}">
                  <a16:creationId xmlns:a16="http://schemas.microsoft.com/office/drawing/2014/main" id="{DDC5348E-1601-484C-A1B4-C685D4831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4246" y="2170044"/>
              <a:ext cx="24384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279DEC-7E23-4731-8E41-6AB6DD22286C}"/>
                </a:ext>
              </a:extLst>
            </p:cNvPr>
            <p:cNvSpPr txBox="1"/>
            <p:nvPr/>
          </p:nvSpPr>
          <p:spPr>
            <a:xfrm rot="20897143">
              <a:off x="10099499" y="3536232"/>
              <a:ext cx="11794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/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C4F3E4-8485-4173-8748-E11A04E73D67}"/>
              </a:ext>
            </a:extLst>
          </p:cNvPr>
          <p:cNvGrpSpPr/>
          <p:nvPr/>
        </p:nvGrpSpPr>
        <p:grpSpPr>
          <a:xfrm>
            <a:off x="216067" y="2960796"/>
            <a:ext cx="2438400" cy="3048000"/>
            <a:chOff x="9324246" y="2170044"/>
            <a:chExt cx="2438400" cy="3048000"/>
          </a:xfrm>
        </p:grpSpPr>
        <p:pic>
          <p:nvPicPr>
            <p:cNvPr id="18" name="Picture 2" descr="Free Task Clip Art with No Background - ClipartKey">
              <a:extLst>
                <a:ext uri="{FF2B5EF4-FFF2-40B4-BE49-F238E27FC236}">
                  <a16:creationId xmlns:a16="http://schemas.microsoft.com/office/drawing/2014/main" id="{814C38D6-6B36-4254-96AB-5BB6F138C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4246" y="2170044"/>
              <a:ext cx="24384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842029-CAAD-457A-8907-95C4A390AD75}"/>
                </a:ext>
              </a:extLst>
            </p:cNvPr>
            <p:cNvSpPr txBox="1"/>
            <p:nvPr/>
          </p:nvSpPr>
          <p:spPr>
            <a:xfrm rot="20897143">
              <a:off x="10099499" y="3536232"/>
              <a:ext cx="11794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224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46260BF-4A53-40C9-B738-9C9082B5BB33}"/>
              </a:ext>
            </a:extLst>
          </p:cNvPr>
          <p:cNvSpPr txBox="1"/>
          <p:nvPr/>
        </p:nvSpPr>
        <p:spPr>
          <a:xfrm>
            <a:off x="0" y="0"/>
            <a:ext cx="12192000" cy="245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5400" b="1" dirty="0">
                <a:solidFill>
                  <a:srgbClr val="C00000"/>
                </a:solidFill>
              </a:rPr>
              <a:t>حاوِلْ أَنْ تُطَبِّقَها كُلَّ يَوْمٍ، وانْظُرْ كَمْ سَتَكونُ أُمُّكَ سَعيدَةً بذِلك، وَمِنَ الْمُؤَكِّد أَنَّكَ سَتَكونُ سَعيدًا بذلكَ أَيْضًا.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Happy Cute Kid Boy Hugging Mom Love | Cute kids, Children sketch, Happy kids">
            <a:extLst>
              <a:ext uri="{FF2B5EF4-FFF2-40B4-BE49-F238E27FC236}">
                <a16:creationId xmlns:a16="http://schemas.microsoft.com/office/drawing/2014/main" id="{026F4F23-BDC7-43B9-A475-2CB8E020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878" y="2266122"/>
            <a:ext cx="7315200" cy="481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770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بسم الله الذي لا يضر مع اسمه شيء في الأرض ولا في السماء … | Flickr">
            <a:extLst>
              <a:ext uri="{FF2B5EF4-FFF2-40B4-BE49-F238E27FC236}">
                <a16:creationId xmlns:a16="http://schemas.microsoft.com/office/drawing/2014/main" id="{BBEC5107-E3D5-4BB0-A03E-75C090D95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4"/>
          <a:stretch/>
        </p:blipFill>
        <p:spPr bwMode="auto">
          <a:xfrm>
            <a:off x="6400800" y="397565"/>
            <a:ext cx="5518245" cy="6208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2mate.com - بسم الله الذي لا يضر مع اسمه شي في الارض ولا في السماء وهو السميع العليم ٣ مرات_UCo24kwq1lw">
            <a:hlinkClick r:id="" action="ppaction://media"/>
            <a:extLst>
              <a:ext uri="{FF2B5EF4-FFF2-40B4-BE49-F238E27FC236}">
                <a16:creationId xmlns:a16="http://schemas.microsoft.com/office/drawing/2014/main" id="{B4089033-49B3-4C1F-9D6C-EC120061B4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866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95173" y="1287737"/>
            <a:ext cx="743255" cy="7432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DC5656F-77BC-480F-88DB-5BCB4A329642}"/>
              </a:ext>
            </a:extLst>
          </p:cNvPr>
          <p:cNvSpPr/>
          <p:nvPr/>
        </p:nvSpPr>
        <p:spPr>
          <a:xfrm>
            <a:off x="9753600" y="-9403"/>
            <a:ext cx="1821860" cy="4069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مراجعة الأدعية: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6" name="Picture 2" descr="اللهم إني أسألك علما نافعا ورزقا طيبا وعملا متقبلا | Quran quotes, Quotes,  Islamic quotes">
            <a:extLst>
              <a:ext uri="{FF2B5EF4-FFF2-40B4-BE49-F238E27FC236}">
                <a16:creationId xmlns:a16="http://schemas.microsoft.com/office/drawing/2014/main" id="{683A9587-62D9-4497-9428-7E542C2D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" y="397565"/>
            <a:ext cx="5977720" cy="6208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y2mate.com - للهم إني أسألك علما نافعا وعملا متقبلا ورزقا طيبا_1E6ZxYHxAKU">
            <a:hlinkClick r:id="" action="ppaction://media"/>
            <a:extLst>
              <a:ext uri="{FF2B5EF4-FFF2-40B4-BE49-F238E27FC236}">
                <a16:creationId xmlns:a16="http://schemas.microsoft.com/office/drawing/2014/main" id="{8C4E8507-80AD-4819-8AE7-C8AF427A5C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66778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8884" y="1049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1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ood Habits - Washing Face Royalty Free Cliparts, Vectors, And Stock  Illustration. Image 112957986.">
            <a:extLst>
              <a:ext uri="{FF2B5EF4-FFF2-40B4-BE49-F238E27FC236}">
                <a16:creationId xmlns:a16="http://schemas.microsoft.com/office/drawing/2014/main" id="{7FB08909-4175-496C-91F0-3166CDB2E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t="13989" r="20637" b="15847"/>
          <a:stretch/>
        </p:blipFill>
        <p:spPr bwMode="auto">
          <a:xfrm>
            <a:off x="3911828" y="2716904"/>
            <a:ext cx="3607416" cy="399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90861D-91F9-4194-AB69-75D23D50FA44}"/>
              </a:ext>
            </a:extLst>
          </p:cNvPr>
          <p:cNvSpPr txBox="1"/>
          <p:nvPr/>
        </p:nvSpPr>
        <p:spPr>
          <a:xfrm>
            <a:off x="0" y="148060"/>
            <a:ext cx="12192000" cy="201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4400" b="1" dirty="0">
                <a:solidFill>
                  <a:srgbClr val="C00000"/>
                </a:solidFill>
              </a:rPr>
              <a:t>أَوَّلًا، سارِعْ إِلى وَضْعِ حَقيبَتِكَ الْمَدْرَسِيَّةِ في مَكانِها، وَتَغْييرِ مَلابِسِكَ، وَغَسْلِ يَدَيْكَ وَوَجْهِكَ بَعْدَ عَوْدَتِكَ مِنَ الْمَدْرَسَةِ مُباشَرَةً.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Getting Ready School Stock Illustrations – 100 Getting Ready School Stock  Illustrations, Vectors &amp; Clipart - Dreamstime">
            <a:extLst>
              <a:ext uri="{FF2B5EF4-FFF2-40B4-BE49-F238E27FC236}">
                <a16:creationId xmlns:a16="http://schemas.microsoft.com/office/drawing/2014/main" id="{FC5E7894-3867-4380-989B-FFB2CC4A4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9617" r="11636" b="9508"/>
          <a:stretch/>
        </p:blipFill>
        <p:spPr bwMode="auto">
          <a:xfrm>
            <a:off x="7759085" y="2488367"/>
            <a:ext cx="4233046" cy="3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and share Free-hand Clipart Wash - Cartoon Wash My Hands, Cartoon.  Seach more similar FREE transparen… | Hand clipart, Clip art, Germs  preschool activities">
            <a:extLst>
              <a:ext uri="{FF2B5EF4-FFF2-40B4-BE49-F238E27FC236}">
                <a16:creationId xmlns:a16="http://schemas.microsoft.com/office/drawing/2014/main" id="{3B1BE571-F46C-4A4D-B6A2-A74AC1CD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8784" y="2731706"/>
            <a:ext cx="4320209" cy="42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897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90861D-91F9-4194-AB69-75D23D50FA44}"/>
              </a:ext>
            </a:extLst>
          </p:cNvPr>
          <p:cNvSpPr txBox="1"/>
          <p:nvPr/>
        </p:nvSpPr>
        <p:spPr>
          <a:xfrm>
            <a:off x="0" y="0"/>
            <a:ext cx="12192000" cy="2188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4800" b="1" dirty="0">
                <a:solidFill>
                  <a:srgbClr val="C00000"/>
                </a:solidFill>
              </a:rPr>
              <a:t>لا تَبْقَ بِمَلابِسِ الْمَدْرَسَةِ، وَلا تَرْمِ حَقيبَتَكَ في أَيِّ مَكانٍ، كُنْ مُرَتَّبًا وَنَظيفًا وَأَنْتَ تَسْتَقْبِلُ أُمَّكَ.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Illustration Helping Home Concept Stock Vector (Royalty Free) 99835934">
            <a:extLst>
              <a:ext uri="{FF2B5EF4-FFF2-40B4-BE49-F238E27FC236}">
                <a16:creationId xmlns:a16="http://schemas.microsoft.com/office/drawing/2014/main" id="{95151B81-295A-488A-9AFF-105C466E6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3"/>
          <a:stretch/>
        </p:blipFill>
        <p:spPr bwMode="auto">
          <a:xfrm>
            <a:off x="0" y="2385391"/>
            <a:ext cx="12192000" cy="44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05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ray before eating clipart - Clip Art Library">
            <a:extLst>
              <a:ext uri="{FF2B5EF4-FFF2-40B4-BE49-F238E27FC236}">
                <a16:creationId xmlns:a16="http://schemas.microsoft.com/office/drawing/2014/main" id="{8CA07BE5-3E57-4FB4-AC95-DDDCAFF03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9731" y="3253745"/>
            <a:ext cx="484682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C1177C-A721-4817-BC15-F21D90546A93}"/>
              </a:ext>
            </a:extLst>
          </p:cNvPr>
          <p:cNvSpPr txBox="1"/>
          <p:nvPr/>
        </p:nvSpPr>
        <p:spPr>
          <a:xfrm>
            <a:off x="0" y="0"/>
            <a:ext cx="12192000" cy="369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5400" b="1" dirty="0">
                <a:solidFill>
                  <a:srgbClr val="C00000"/>
                </a:solidFill>
              </a:rPr>
              <a:t>ثانيًا:تَناوَلْ طَعامَكَ الَّذي يُعَدُّ لَكَ في الْمَنْزِلِ، وَلا تَتَذَمَّرْ مِنْ نَوْعِيَّةِ الطَّعامِ، وَتَطْلُبْ نَوْعًا آخَرَ، كُنْ شاكِرًا للهِ عَلى نِعَمِهِ الطَّيِّبَةِ.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AB139C89-445F-4B3F-85F2-C121D6226B91}"/>
              </a:ext>
            </a:extLst>
          </p:cNvPr>
          <p:cNvSpPr/>
          <p:nvPr/>
        </p:nvSpPr>
        <p:spPr>
          <a:xfrm>
            <a:off x="8130751" y="2650436"/>
            <a:ext cx="2139684" cy="2319118"/>
          </a:xfrm>
          <a:prstGeom prst="wedgeEllipseCallout">
            <a:avLst>
              <a:gd name="adj1" fmla="val 44682"/>
              <a:gd name="adj2" fmla="val 5908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الحمد لله الذي </a:t>
            </a:r>
          </a:p>
          <a:p>
            <a:pPr algn="ctr"/>
            <a:r>
              <a:rPr lang="ar-AE" sz="2000" b="1" dirty="0">
                <a:solidFill>
                  <a:schemeClr val="tx1"/>
                </a:solidFill>
              </a:rPr>
              <a:t>أطعمني هذا الطعام ورزقنيه من غير حول مني ولا قوة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نورة">
            <a:hlinkClick r:id="" action="ppaction://media"/>
            <a:extLst>
              <a:ext uri="{FF2B5EF4-FFF2-40B4-BE49-F238E27FC236}">
                <a16:creationId xmlns:a16="http://schemas.microsoft.com/office/drawing/2014/main" id="{999FCDC7-219C-4638-AE55-B24F7F7150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24218"/>
            <a:ext cx="5393390" cy="303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22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C24ECA-EB20-42D8-A90A-0303839C79C4}"/>
              </a:ext>
            </a:extLst>
          </p:cNvPr>
          <p:cNvSpPr txBox="1"/>
          <p:nvPr/>
        </p:nvSpPr>
        <p:spPr>
          <a:xfrm>
            <a:off x="0" y="0"/>
            <a:ext cx="12192000" cy="245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5400" b="1" dirty="0">
                <a:solidFill>
                  <a:srgbClr val="C00000"/>
                </a:solidFill>
              </a:rPr>
              <a:t>ثالثًا: راجِعْ دُروسَكَ، وَحُلَّ واجِباتِكَ بِهُدوءٍ وَتَرْكيزٍ، وَلا تُتْعِبْ أُمَّكَ بِالْجَرْيِ هُنا وَهُناكَ.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Little boy doing homework on table illustration. Download a Free Preview or  High Quality Adobe Illustrator Ai, EPS, PDF and … | Do homework, Kids  homework, Homework">
            <a:extLst>
              <a:ext uri="{FF2B5EF4-FFF2-40B4-BE49-F238E27FC236}">
                <a16:creationId xmlns:a16="http://schemas.microsoft.com/office/drawing/2014/main" id="{14DA7BAB-58E9-4F8D-912E-A61286474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9"/>
          <a:stretch/>
        </p:blipFill>
        <p:spPr bwMode="auto">
          <a:xfrm>
            <a:off x="7993082" y="2653487"/>
            <a:ext cx="4012791" cy="420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6F3245-44D1-4650-A010-CD06B28A3420}"/>
              </a:ext>
            </a:extLst>
          </p:cNvPr>
          <p:cNvGrpSpPr/>
          <p:nvPr/>
        </p:nvGrpSpPr>
        <p:grpSpPr>
          <a:xfrm>
            <a:off x="186127" y="2815183"/>
            <a:ext cx="5380383" cy="3881119"/>
            <a:chOff x="186127" y="2815183"/>
            <a:chExt cx="5380383" cy="3881119"/>
          </a:xfrm>
        </p:grpSpPr>
        <p:pic>
          <p:nvPicPr>
            <p:cNvPr id="4104" name="Picture 8" descr="Mom Nervous Stock Illustrations – 117 Mom Nervous Stock Illustrations,  Vectors &amp; Clipart - Dreamstime">
              <a:extLst>
                <a:ext uri="{FF2B5EF4-FFF2-40B4-BE49-F238E27FC236}">
                  <a16:creationId xmlns:a16="http://schemas.microsoft.com/office/drawing/2014/main" id="{ADA50F61-54C1-4039-9FD8-3E0070DE9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127" y="2815183"/>
              <a:ext cx="5380383" cy="3881119"/>
            </a:xfrm>
            <a:prstGeom prst="ellipse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Graphic 2" descr="Close with solid fill">
              <a:extLst>
                <a:ext uri="{FF2B5EF4-FFF2-40B4-BE49-F238E27FC236}">
                  <a16:creationId xmlns:a16="http://schemas.microsoft.com/office/drawing/2014/main" id="{62BE0C49-91F5-4943-A574-7BDD9BB39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19118" y="342900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812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oy Making Bed Stock Illustrations – 32 Boy Making Bed Stock Illustrations,  Vectors &amp; Clipart - Dreamstime">
            <a:extLst>
              <a:ext uri="{FF2B5EF4-FFF2-40B4-BE49-F238E27FC236}">
                <a16:creationId xmlns:a16="http://schemas.microsoft.com/office/drawing/2014/main" id="{94CBD6E2-0A69-4FFD-B139-3369D42CD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57" y="1665157"/>
            <a:ext cx="5192843" cy="519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AD631D-5A70-4D1D-9D00-95530FC63854}"/>
              </a:ext>
            </a:extLst>
          </p:cNvPr>
          <p:cNvSpPr txBox="1"/>
          <p:nvPr/>
        </p:nvSpPr>
        <p:spPr>
          <a:xfrm>
            <a:off x="0" y="0"/>
            <a:ext cx="12192000" cy="245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5400" b="1" dirty="0">
                <a:solidFill>
                  <a:srgbClr val="C00000"/>
                </a:solidFill>
              </a:rPr>
              <a:t>رابعًا: رَتِّبْ غُرْفَتَكَ بِنَفْسِكَ، وَلا تُبَعْثِرْ أَغْراضَكَ في كُلِّ مَكانٍ، وَكُنْ جَميلًا في كُلِّ شَيْءٍ. 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5124" name="Picture 4" descr="681 Tidy Room Illustrations &amp; Clip Art">
            <a:extLst>
              <a:ext uri="{FF2B5EF4-FFF2-40B4-BE49-F238E27FC236}">
                <a16:creationId xmlns:a16="http://schemas.microsoft.com/office/drawing/2014/main" id="{5508AB3A-2E1F-47C7-9267-B27A68249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4" y="2290141"/>
            <a:ext cx="4518163" cy="4518163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984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Top 10 common lies usually we say! - RVCJ Media">
            <a:extLst>
              <a:ext uri="{FF2B5EF4-FFF2-40B4-BE49-F238E27FC236}">
                <a16:creationId xmlns:a16="http://schemas.microsoft.com/office/drawing/2014/main" id="{BCBD84B8-AA25-4DBE-BBB8-EEB387A0A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981738"/>
            <a:ext cx="4520525" cy="379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lip art brush teeth - Clip Art Library">
            <a:extLst>
              <a:ext uri="{FF2B5EF4-FFF2-40B4-BE49-F238E27FC236}">
                <a16:creationId xmlns:a16="http://schemas.microsoft.com/office/drawing/2014/main" id="{6A0AD7C6-F10E-4E29-94A1-6E427AE32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864" y="2981738"/>
            <a:ext cx="3797135" cy="379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03E27F-8E3B-4F38-B87C-32B299CCB193}"/>
              </a:ext>
            </a:extLst>
          </p:cNvPr>
          <p:cNvSpPr txBox="1"/>
          <p:nvPr/>
        </p:nvSpPr>
        <p:spPr>
          <a:xfrm>
            <a:off x="-114300" y="0"/>
            <a:ext cx="12192000" cy="369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5400" b="1" dirty="0">
                <a:solidFill>
                  <a:srgbClr val="C00000"/>
                </a:solidFill>
              </a:rPr>
              <a:t>خامسًا: حينَ يَحينُ وَقْتُ نَوْمِكَ سارِعْ إِلى تَنْظيفِ أَسْنانِكَ، وَغَسْلِ وَجْهِكَ، وَارْتِداءِ مَلابِسِ النَّوْمِ، قَبِّلْ والِدَيْكَ وَتَمَنَّ لَهُما لَيْلةً سَعيدَةً.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2" name="ليلة سعيدة">
            <a:hlinkClick r:id="" action="ppaction://media"/>
            <a:extLst>
              <a:ext uri="{FF2B5EF4-FFF2-40B4-BE49-F238E27FC236}">
                <a16:creationId xmlns:a16="http://schemas.microsoft.com/office/drawing/2014/main" id="{D2826EB8-6121-4670-90C0-320C0B626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56591" y="4858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Vector Illustration Of Cartoon Happy Mother Hugging Her Son Royalty Free  Cliparts, Vectors, And Stock Illustration. Image 120324769.">
            <a:extLst>
              <a:ext uri="{FF2B5EF4-FFF2-40B4-BE49-F238E27FC236}">
                <a16:creationId xmlns:a16="http://schemas.microsoft.com/office/drawing/2014/main" id="{35BF48B9-711A-4670-9D19-F3569A64B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67359"/>
            <a:ext cx="4205990" cy="438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Vector Illustration Of Cartoon Happy Boy Hugging His Mother Royalty Free  Cliparts, Vectors, And Stock Illustration. Image 120324770.">
            <a:extLst>
              <a:ext uri="{FF2B5EF4-FFF2-40B4-BE49-F238E27FC236}">
                <a16:creationId xmlns:a16="http://schemas.microsoft.com/office/drawing/2014/main" id="{02F3C1B6-74DB-4E20-8269-2112FF62F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81" y="2367360"/>
            <a:ext cx="4384623" cy="438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03E27F-8E3B-4F38-B87C-32B299CCB193}"/>
              </a:ext>
            </a:extLst>
          </p:cNvPr>
          <p:cNvSpPr txBox="1"/>
          <p:nvPr/>
        </p:nvSpPr>
        <p:spPr>
          <a:xfrm>
            <a:off x="-1" y="0"/>
            <a:ext cx="12192000" cy="369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5400" b="1" dirty="0">
                <a:solidFill>
                  <a:srgbClr val="C00000"/>
                </a:solidFill>
              </a:rPr>
              <a:t>حافِظْ عَلى هذهِ الْأُمورِ في حَياتِكَ الْيَوْمِيَّةِ، وَسَنَرى كَمْ سَتَكونُ أُمُّكَ سَعيدَةً بِكَ، وَكَمْ سَتَكونُ أَنْتَ سَعيدًا بِنَفْسِكَ وَفَخورًا بِها.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17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9D908B6-D33A-4661-B225-A97862345FA9}"/>
              </a:ext>
            </a:extLst>
          </p:cNvPr>
          <p:cNvGrpSpPr/>
          <p:nvPr/>
        </p:nvGrpSpPr>
        <p:grpSpPr>
          <a:xfrm>
            <a:off x="6298507" y="565227"/>
            <a:ext cx="5630602" cy="6254280"/>
            <a:chOff x="7447721" y="465221"/>
            <a:chExt cx="4259831" cy="62542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4AA909-AB31-43B7-AE6A-97AB82C43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30"/>
            <a:stretch/>
          </p:blipFill>
          <p:spPr>
            <a:xfrm>
              <a:off x="7447721" y="465221"/>
              <a:ext cx="4259831" cy="306866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44BB47-B56C-46FF-AD11-28A6AE825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414"/>
            <a:stretch/>
          </p:blipFill>
          <p:spPr>
            <a:xfrm>
              <a:off x="7673008" y="3475380"/>
              <a:ext cx="3962486" cy="3244121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D97770-CD42-434C-BB27-E358FA8818C3}"/>
              </a:ext>
            </a:extLst>
          </p:cNvPr>
          <p:cNvSpPr/>
          <p:nvPr/>
        </p:nvSpPr>
        <p:spPr>
          <a:xfrm>
            <a:off x="2266122" y="0"/>
            <a:ext cx="8586404" cy="465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صل بين الصورة والجملة المعبرة عنها ثم رقمها بحسب ورودها في النص واقرأها: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F1985D-D9F7-4067-AAFA-5A7BA3A6DFD3}"/>
              </a:ext>
            </a:extLst>
          </p:cNvPr>
          <p:cNvGrpSpPr/>
          <p:nvPr/>
        </p:nvGrpSpPr>
        <p:grpSpPr>
          <a:xfrm>
            <a:off x="825940" y="948276"/>
            <a:ext cx="1607983" cy="5479026"/>
            <a:chOff x="3129669" y="465221"/>
            <a:chExt cx="2177827" cy="64093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D691E26-E3CC-4E05-A7FF-9E576E9B5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75075"/>
            <a:stretch/>
          </p:blipFill>
          <p:spPr>
            <a:xfrm>
              <a:off x="3182678" y="465221"/>
              <a:ext cx="2124818" cy="30686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3E73236-8561-4E85-9812-A07C7EAD7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74396"/>
            <a:stretch/>
          </p:blipFill>
          <p:spPr>
            <a:xfrm>
              <a:off x="3129669" y="3630400"/>
              <a:ext cx="2177827" cy="3244121"/>
            </a:xfrm>
            <a:prstGeom prst="rect">
              <a:avLst/>
            </a:prstGeom>
          </p:spPr>
        </p:pic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E6E166-4B22-440F-8487-0D2A8BC6B311}"/>
              </a:ext>
            </a:extLst>
          </p:cNvPr>
          <p:cNvCxnSpPr>
            <a:cxnSpLocks/>
          </p:cNvCxnSpPr>
          <p:nvPr/>
        </p:nvCxnSpPr>
        <p:spPr>
          <a:xfrm flipH="1">
            <a:off x="2385392" y="1316676"/>
            <a:ext cx="4359965" cy="16518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E40E2C-79B1-4432-A5E1-160E2C96C276}"/>
              </a:ext>
            </a:extLst>
          </p:cNvPr>
          <p:cNvCxnSpPr>
            <a:cxnSpLocks/>
          </p:cNvCxnSpPr>
          <p:nvPr/>
        </p:nvCxnSpPr>
        <p:spPr>
          <a:xfrm flipH="1">
            <a:off x="2385392" y="2822473"/>
            <a:ext cx="4359965" cy="279644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E50B20A-B8E3-4E97-8D18-5ED2D5562D6D}"/>
              </a:ext>
            </a:extLst>
          </p:cNvPr>
          <p:cNvCxnSpPr>
            <a:cxnSpLocks/>
          </p:cNvCxnSpPr>
          <p:nvPr/>
        </p:nvCxnSpPr>
        <p:spPr>
          <a:xfrm flipH="1" flipV="1">
            <a:off x="2313334" y="1476354"/>
            <a:ext cx="4432023" cy="290898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8138B5B-7086-4FCB-8CED-59CEA8DA3B57}"/>
              </a:ext>
            </a:extLst>
          </p:cNvPr>
          <p:cNvCxnSpPr>
            <a:cxnSpLocks/>
          </p:cNvCxnSpPr>
          <p:nvPr/>
        </p:nvCxnSpPr>
        <p:spPr>
          <a:xfrm flipH="1" flipV="1">
            <a:off x="2349364" y="4251100"/>
            <a:ext cx="4395993" cy="17275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38F35EE-3E98-4F29-BEFF-5A1C70B488A6}"/>
              </a:ext>
            </a:extLst>
          </p:cNvPr>
          <p:cNvSpPr txBox="1"/>
          <p:nvPr/>
        </p:nvSpPr>
        <p:spPr>
          <a:xfrm>
            <a:off x="2659210" y="6296287"/>
            <a:ext cx="1895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highlight>
                  <a:srgbClr val="FFFF00"/>
                </a:highlight>
              </a:rPr>
              <a:t>ص 36</a:t>
            </a:r>
            <a:endParaRPr lang="en-US" sz="2800" b="1" dirty="0"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82F332-7337-4A78-B720-7BD21F3E9FCB}"/>
              </a:ext>
            </a:extLst>
          </p:cNvPr>
          <p:cNvSpPr txBox="1"/>
          <p:nvPr/>
        </p:nvSpPr>
        <p:spPr>
          <a:xfrm>
            <a:off x="11189353" y="2560863"/>
            <a:ext cx="73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1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B19001-D285-4888-993D-2CDE11279002}"/>
              </a:ext>
            </a:extLst>
          </p:cNvPr>
          <p:cNvSpPr txBox="1"/>
          <p:nvPr/>
        </p:nvSpPr>
        <p:spPr>
          <a:xfrm>
            <a:off x="11189353" y="3989490"/>
            <a:ext cx="73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2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4E9C3F-D72E-4BFB-B9AB-EC4D34CE546B}"/>
              </a:ext>
            </a:extLst>
          </p:cNvPr>
          <p:cNvSpPr txBox="1"/>
          <p:nvPr/>
        </p:nvSpPr>
        <p:spPr>
          <a:xfrm>
            <a:off x="11251083" y="5769553"/>
            <a:ext cx="73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3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209208-60E4-4ADB-A592-A7DE687E5A42}"/>
              </a:ext>
            </a:extLst>
          </p:cNvPr>
          <p:cNvSpPr txBox="1"/>
          <p:nvPr/>
        </p:nvSpPr>
        <p:spPr>
          <a:xfrm>
            <a:off x="11189353" y="969811"/>
            <a:ext cx="73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4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B976A4-B2A2-4988-A02B-809D56843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19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E247D3-B10D-4258-BC35-A77EC5908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890" y="940904"/>
            <a:ext cx="3873839" cy="51931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109B0E-FCAA-4574-87FA-D310B0F8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633" y="940904"/>
            <a:ext cx="3972478" cy="51931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826D45-242B-458F-903C-B4E4D4F6C061}"/>
              </a:ext>
            </a:extLst>
          </p:cNvPr>
          <p:cNvSpPr/>
          <p:nvPr/>
        </p:nvSpPr>
        <p:spPr>
          <a:xfrm>
            <a:off x="5433391" y="0"/>
            <a:ext cx="5945809" cy="4108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الواجبات: حل تدريبات في كتاب النشاط ص </a:t>
            </a:r>
            <a:r>
              <a:rPr lang="ar-AE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32</a:t>
            </a:r>
            <a:r>
              <a:rPr lang="ar-AE" sz="2400" b="1" dirty="0">
                <a:solidFill>
                  <a:schemeClr val="tx1"/>
                </a:solidFill>
              </a:rPr>
              <a:t> و </a:t>
            </a:r>
            <a:r>
              <a:rPr lang="ar-AE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33</a:t>
            </a:r>
            <a:r>
              <a:rPr lang="ar-AE" sz="2400" b="1" dirty="0">
                <a:solidFill>
                  <a:schemeClr val="tx1"/>
                </a:solidFill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37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يا حي يا قيوم برحمتك - a photo on Flickriver">
            <a:extLst>
              <a:ext uri="{FF2B5EF4-FFF2-40B4-BE49-F238E27FC236}">
                <a16:creationId xmlns:a16="http://schemas.microsoft.com/office/drawing/2014/main" id="{43C79670-B27B-48CE-BBC5-1FE9EFC5B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04" b="1281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70C39634-D9CC-4D1A-AB15-280FB9E628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30666" y="78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6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DB4828-213C-40B0-B36E-921BC7A34DA4}"/>
              </a:ext>
            </a:extLst>
          </p:cNvPr>
          <p:cNvGrpSpPr/>
          <p:nvPr/>
        </p:nvGrpSpPr>
        <p:grpSpPr>
          <a:xfrm>
            <a:off x="4430856" y="1096848"/>
            <a:ext cx="3330288" cy="2621675"/>
            <a:chOff x="8370325" y="889001"/>
            <a:chExt cx="3330288" cy="2621675"/>
          </a:xfrm>
        </p:grpSpPr>
        <p:sp>
          <p:nvSpPr>
            <p:cNvPr id="190" name="Rectangle 40"/>
            <p:cNvSpPr/>
            <p:nvPr/>
          </p:nvSpPr>
          <p:spPr>
            <a:xfrm>
              <a:off x="8820295" y="889001"/>
              <a:ext cx="2254479" cy="1517124"/>
            </a:xfrm>
            <a:prstGeom prst="rect">
              <a:avLst/>
            </a:prstGeom>
            <a:ln w="76200">
              <a:solidFill>
                <a:srgbClr val="9157A0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91" name="Picture 41" descr="Picture 41"/>
            <p:cNvPicPr>
              <a:picLocks noChangeAspect="1"/>
            </p:cNvPicPr>
            <p:nvPr/>
          </p:nvPicPr>
          <p:blipFill>
            <a:blip r:embed="rId2"/>
            <a:srcRect l="34381" b="74769"/>
            <a:stretch>
              <a:fillRect/>
            </a:stretch>
          </p:blipFill>
          <p:spPr>
            <a:xfrm>
              <a:off x="8370325" y="2348055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192" name="Picture 7" descr="Picture 7"/>
            <p:cNvPicPr>
              <a:picLocks noChangeAspect="1"/>
            </p:cNvPicPr>
            <p:nvPr/>
          </p:nvPicPr>
          <p:blipFill>
            <a:blip r:embed="rId3"/>
            <a:srcRect l="10152" t="9102" r="7925" b="10996"/>
            <a:stretch>
              <a:fillRect/>
            </a:stretch>
          </p:blipFill>
          <p:spPr>
            <a:xfrm>
              <a:off x="9275058" y="975958"/>
              <a:ext cx="1483012" cy="144639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4" name="TextBox 9"/>
            <p:cNvSpPr txBox="1"/>
            <p:nvPr/>
          </p:nvSpPr>
          <p:spPr>
            <a:xfrm>
              <a:off x="8755667" y="2561952"/>
              <a:ext cx="2002403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الالتزام بالوقت المحدد للحصص</a:t>
              </a:r>
            </a:p>
          </p:txBody>
        </p:sp>
        <p:sp>
          <p:nvSpPr>
            <p:cNvPr id="197" name="TextBox 18"/>
            <p:cNvSpPr txBox="1"/>
            <p:nvPr/>
          </p:nvSpPr>
          <p:spPr>
            <a:xfrm>
              <a:off x="10885997" y="2310347"/>
              <a:ext cx="37238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sz="7200" ker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5B01A-4B5C-4D06-AB92-FE2B33DE98E2}"/>
              </a:ext>
            </a:extLst>
          </p:cNvPr>
          <p:cNvGrpSpPr/>
          <p:nvPr/>
        </p:nvGrpSpPr>
        <p:grpSpPr>
          <a:xfrm>
            <a:off x="60791" y="346928"/>
            <a:ext cx="3330287" cy="2548726"/>
            <a:chOff x="2748988" y="3818848"/>
            <a:chExt cx="3330287" cy="2548726"/>
          </a:xfrm>
        </p:grpSpPr>
        <p:sp>
          <p:nvSpPr>
            <p:cNvPr id="182" name="Rectangle 49"/>
            <p:cNvSpPr/>
            <p:nvPr/>
          </p:nvSpPr>
          <p:spPr>
            <a:xfrm>
              <a:off x="3294776" y="3818848"/>
              <a:ext cx="2254479" cy="1517124"/>
            </a:xfrm>
            <a:prstGeom prst="rect">
              <a:avLst/>
            </a:prstGeom>
            <a:ln w="76200">
              <a:solidFill>
                <a:srgbClr val="92B57B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83" name="Picture 50" descr="Picture 50"/>
            <p:cNvPicPr>
              <a:picLocks noChangeAspect="1"/>
            </p:cNvPicPr>
            <p:nvPr/>
          </p:nvPicPr>
          <p:blipFill>
            <a:blip r:embed="rId4"/>
            <a:srcRect l="34381" b="74769"/>
            <a:stretch>
              <a:fillRect/>
            </a:stretch>
          </p:blipFill>
          <p:spPr>
            <a:xfrm>
              <a:off x="2748988" y="5224969"/>
              <a:ext cx="3330287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sp>
          <p:nvSpPr>
            <p:cNvPr id="200" name="TextBox 23"/>
            <p:cNvSpPr txBox="1"/>
            <p:nvPr/>
          </p:nvSpPr>
          <p:spPr>
            <a:xfrm>
              <a:off x="5234786" y="5125255"/>
              <a:ext cx="24744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lang="en-US"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sz="7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TextBox 32"/>
            <p:cNvSpPr txBox="1"/>
            <p:nvPr/>
          </p:nvSpPr>
          <p:spPr>
            <a:xfrm>
              <a:off x="2921472" y="5438469"/>
              <a:ext cx="2240205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3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عدم </a:t>
              </a:r>
              <a:r>
                <a:rPr sz="20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فتح</a:t>
              </a: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ar-AE"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مكبر الصوت بدون إذن المعلمة.</a:t>
              </a:r>
              <a:endParaRPr sz="20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204" name="صورة 11" descr="صورة 11"/>
            <p:cNvPicPr>
              <a:picLocks noChangeAspect="1"/>
            </p:cNvPicPr>
            <p:nvPr/>
          </p:nvPicPr>
          <p:blipFill>
            <a:blip r:embed="rId5"/>
            <a:srcRect t="3990" r="4138" b="6234"/>
            <a:stretch>
              <a:fillRect/>
            </a:stretch>
          </p:blipFill>
          <p:spPr>
            <a:xfrm>
              <a:off x="3712211" y="3866722"/>
              <a:ext cx="1419607" cy="135075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7D8402-2952-4B29-9105-2B9084D60058}"/>
              </a:ext>
            </a:extLst>
          </p:cNvPr>
          <p:cNvGrpSpPr/>
          <p:nvPr/>
        </p:nvGrpSpPr>
        <p:grpSpPr>
          <a:xfrm>
            <a:off x="8815917" y="552357"/>
            <a:ext cx="3330288" cy="2548726"/>
            <a:chOff x="6565541" y="3863668"/>
            <a:chExt cx="3330288" cy="2548726"/>
          </a:xfrm>
        </p:grpSpPr>
        <p:sp>
          <p:nvSpPr>
            <p:cNvPr id="205" name="Rectangle 35"/>
            <p:cNvSpPr/>
            <p:nvPr/>
          </p:nvSpPr>
          <p:spPr>
            <a:xfrm>
              <a:off x="7111331" y="3863668"/>
              <a:ext cx="2254479" cy="1517124"/>
            </a:xfrm>
            <a:prstGeom prst="rect">
              <a:avLst/>
            </a:prstGeom>
            <a:ln w="76200">
              <a:solidFill>
                <a:srgbClr val="6E6832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206" name="Picture 36" descr="Picture 36"/>
            <p:cNvPicPr>
              <a:picLocks noChangeAspect="1"/>
            </p:cNvPicPr>
            <p:nvPr/>
          </p:nvPicPr>
          <p:blipFill>
            <a:blip r:embed="rId6"/>
            <a:srcRect l="34381" b="74769"/>
            <a:stretch>
              <a:fillRect/>
            </a:stretch>
          </p:blipFill>
          <p:spPr>
            <a:xfrm>
              <a:off x="6565541" y="5269789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207" name="Picture 37" descr="Picture 37"/>
            <p:cNvPicPr>
              <a:picLocks noChangeAspect="1"/>
            </p:cNvPicPr>
            <p:nvPr/>
          </p:nvPicPr>
          <p:blipFill>
            <a:blip r:embed="rId7"/>
            <a:srcRect b="12301"/>
            <a:stretch>
              <a:fillRect/>
            </a:stretch>
          </p:blipFill>
          <p:spPr>
            <a:xfrm>
              <a:off x="7545390" y="3944222"/>
              <a:ext cx="1425956" cy="13505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8" name="TextBox 38"/>
            <p:cNvSpPr txBox="1"/>
            <p:nvPr/>
          </p:nvSpPr>
          <p:spPr>
            <a:xfrm>
              <a:off x="9109479" y="5197352"/>
              <a:ext cx="313024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lang="en-US"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sz="7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TextBox 39"/>
            <p:cNvSpPr txBox="1"/>
            <p:nvPr/>
          </p:nvSpPr>
          <p:spPr>
            <a:xfrm>
              <a:off x="7175238" y="5471620"/>
              <a:ext cx="1734423" cy="7694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الجلوس بشكل صحيح </a:t>
              </a:r>
            </a:p>
          </p:txBody>
        </p:sp>
      </p:grpSp>
      <p:sp>
        <p:nvSpPr>
          <p:cNvPr id="212" name="Rectangle 55"/>
          <p:cNvSpPr txBox="1"/>
          <p:nvPr/>
        </p:nvSpPr>
        <p:spPr>
          <a:xfrm>
            <a:off x="3833307" y="-24959"/>
            <a:ext cx="413927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12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r" defTabSz="914374" hangingPunct="0">
              <a:defRPr/>
            </a:pPr>
            <a:r>
              <a:rPr sz="4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قواعد التعلم عن بعد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CF0301-D26D-4887-B461-9CD3B4B90830}"/>
              </a:ext>
            </a:extLst>
          </p:cNvPr>
          <p:cNvGrpSpPr/>
          <p:nvPr/>
        </p:nvGrpSpPr>
        <p:grpSpPr>
          <a:xfrm>
            <a:off x="8427949" y="3886187"/>
            <a:ext cx="3330288" cy="2548726"/>
            <a:chOff x="69815" y="3596479"/>
            <a:chExt cx="3330288" cy="254872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E381DF0-55F1-436E-9DEA-CD3E596C829F}"/>
                </a:ext>
              </a:extLst>
            </p:cNvPr>
            <p:cNvGrpSpPr/>
            <p:nvPr/>
          </p:nvGrpSpPr>
          <p:grpSpPr>
            <a:xfrm>
              <a:off x="69815" y="3596479"/>
              <a:ext cx="3330288" cy="2548726"/>
              <a:chOff x="6565541" y="3863668"/>
              <a:chExt cx="3330288" cy="2548726"/>
            </a:xfrm>
          </p:grpSpPr>
          <p:sp>
            <p:nvSpPr>
              <p:cNvPr id="35" name="Rectangle 35">
                <a:extLst>
                  <a:ext uri="{FF2B5EF4-FFF2-40B4-BE49-F238E27FC236}">
                    <a16:creationId xmlns:a16="http://schemas.microsoft.com/office/drawing/2014/main" id="{9022EECC-923E-4E1F-958D-082CB176DB99}"/>
                  </a:ext>
                </a:extLst>
              </p:cNvPr>
              <p:cNvSpPr/>
              <p:nvPr/>
            </p:nvSpPr>
            <p:spPr>
              <a:xfrm>
                <a:off x="7111331" y="3863668"/>
                <a:ext cx="2254479" cy="1517124"/>
              </a:xfrm>
              <a:prstGeom prst="rect">
                <a:avLst/>
              </a:prstGeom>
              <a:ln w="76200">
                <a:solidFill>
                  <a:srgbClr val="73AFBF"/>
                </a:solidFill>
                <a:miter/>
              </a:ln>
            </p:spPr>
            <p:txBody>
              <a:bodyPr tIns="45720" bIns="45720" anchor="ctr"/>
              <a:lstStyle/>
              <a:p>
                <a:pPr algn="ctr" hangingPunct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 kern="0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36" name="Picture 36" descr="Picture 36">
                <a:extLst>
                  <a:ext uri="{FF2B5EF4-FFF2-40B4-BE49-F238E27FC236}">
                    <a16:creationId xmlns:a16="http://schemas.microsoft.com/office/drawing/2014/main" id="{9CA69747-5C19-48E4-A6F2-0DF137AD1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34381" b="74769"/>
              <a:stretch>
                <a:fillRect/>
              </a:stretch>
            </p:blipFill>
            <p:spPr>
              <a:xfrm>
                <a:off x="6565541" y="5269789"/>
                <a:ext cx="3330288" cy="1142605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101600" dist="50800" dir="5400000" rotWithShape="0">
                  <a:srgbClr val="000000">
                    <a:alpha val="32000"/>
                  </a:srgbClr>
                </a:outerShdw>
              </a:effectLst>
            </p:spPr>
          </p:pic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B9B77C95-43E2-417D-9617-99E58427BA30}"/>
                  </a:ext>
                </a:extLst>
              </p:cNvPr>
              <p:cNvSpPr txBox="1"/>
              <p:nvPr/>
            </p:nvSpPr>
            <p:spPr>
              <a:xfrm>
                <a:off x="9109479" y="5197352"/>
                <a:ext cx="31302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l" defTabSz="1828800">
                  <a:lnSpc>
                    <a:spcPct val="100000"/>
                  </a:lnSpc>
                  <a:spcBef>
                    <a:spcPts val="0"/>
                  </a:spcBef>
                  <a:defRPr sz="14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defTabSz="914374" hangingPunct="0">
                  <a:defRPr/>
                </a:pPr>
                <a:r>
                  <a:rPr lang="en-US" sz="7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sz="72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E42E13BE-4EBF-440A-AB22-3E403155D7D0}"/>
                  </a:ext>
                </a:extLst>
              </p:cNvPr>
              <p:cNvSpPr txBox="1"/>
              <p:nvPr/>
            </p:nvSpPr>
            <p:spPr>
              <a:xfrm>
                <a:off x="6803558" y="5407190"/>
                <a:ext cx="2125476" cy="9233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ctr" defTabSz="1828800">
                  <a:lnSpc>
                    <a:spcPct val="100000"/>
                  </a:lnSpc>
                  <a:spcBef>
                    <a:spcPts val="0"/>
                  </a:spcBef>
                  <a:defRPr sz="4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defTabSz="914374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ar-AE" sz="1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أبلغ الخط الساخن للمدرسة  في حالة تعرضك للتنمر الإلكتروني</a:t>
                </a:r>
                <a:endParaRPr sz="18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0F57C6-C83F-445B-AD79-BA5135C47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6209"/>
            <a:stretch/>
          </p:blipFill>
          <p:spPr>
            <a:xfrm>
              <a:off x="651390" y="3622877"/>
              <a:ext cx="2212898" cy="1490726"/>
            </a:xfrm>
            <a:prstGeom prst="rect">
              <a:avLst/>
            </a:prstGeom>
            <a:ln>
              <a:solidFill>
                <a:srgbClr val="78B1C1"/>
              </a:solidFill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670C50-F84D-418C-81B9-F65EF1844C04}"/>
              </a:ext>
            </a:extLst>
          </p:cNvPr>
          <p:cNvGrpSpPr/>
          <p:nvPr/>
        </p:nvGrpSpPr>
        <p:grpSpPr>
          <a:xfrm>
            <a:off x="56263" y="3962346"/>
            <a:ext cx="3330288" cy="2548726"/>
            <a:chOff x="-103902" y="3878917"/>
            <a:chExt cx="3330288" cy="2548726"/>
          </a:xfrm>
        </p:grpSpPr>
        <p:pic>
          <p:nvPicPr>
            <p:cNvPr id="2052" name="Picture 4" descr="Password Cliparts, Stock Vector And Royalty Free Password Illustrations">
              <a:extLst>
                <a:ext uri="{FF2B5EF4-FFF2-40B4-BE49-F238E27FC236}">
                  <a16:creationId xmlns:a16="http://schemas.microsoft.com/office/drawing/2014/main" id="{00C88F7D-F17E-4DEE-A907-EC524F81E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65" y="3910941"/>
              <a:ext cx="2252924" cy="161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FA92004-1ADC-4E1D-A22E-48046F724C7F}"/>
                </a:ext>
              </a:extLst>
            </p:cNvPr>
            <p:cNvGrpSpPr/>
            <p:nvPr/>
          </p:nvGrpSpPr>
          <p:grpSpPr>
            <a:xfrm>
              <a:off x="-103902" y="3878917"/>
              <a:ext cx="3330288" cy="2548726"/>
              <a:chOff x="6565541" y="3863668"/>
              <a:chExt cx="3330288" cy="2548726"/>
            </a:xfrm>
          </p:grpSpPr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552C9F9D-F07C-4D2C-991C-A406872D03AF}"/>
                  </a:ext>
                </a:extLst>
              </p:cNvPr>
              <p:cNvSpPr/>
              <p:nvPr/>
            </p:nvSpPr>
            <p:spPr>
              <a:xfrm>
                <a:off x="7111331" y="3863668"/>
                <a:ext cx="2254479" cy="1517124"/>
              </a:xfrm>
              <a:prstGeom prst="rect">
                <a:avLst/>
              </a:prstGeom>
              <a:ln w="76200">
                <a:solidFill>
                  <a:srgbClr val="DAA171"/>
                </a:solidFill>
                <a:miter/>
              </a:ln>
            </p:spPr>
            <p:txBody>
              <a:bodyPr tIns="45720" bIns="45720" anchor="ctr"/>
              <a:lstStyle/>
              <a:p>
                <a:pPr algn="ctr" hangingPunct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 kern="0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47" name="Picture 36" descr="Picture 36">
                <a:extLst>
                  <a:ext uri="{FF2B5EF4-FFF2-40B4-BE49-F238E27FC236}">
                    <a16:creationId xmlns:a16="http://schemas.microsoft.com/office/drawing/2014/main" id="{40FB8AEB-AEDB-4C3E-AC77-7BFF8C226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34381" b="74769"/>
              <a:stretch>
                <a:fillRect/>
              </a:stretch>
            </p:blipFill>
            <p:spPr>
              <a:xfrm>
                <a:off x="6565541" y="5269789"/>
                <a:ext cx="3330288" cy="1142605"/>
              </a:xfrm>
              <a:prstGeom prst="rect">
                <a:avLst/>
              </a:prstGeom>
              <a:noFill/>
              <a:ln w="12700">
                <a:noFill/>
                <a:miter lim="400000"/>
              </a:ln>
              <a:effectLst>
                <a:outerShdw blurRad="101600" dist="50800" dir="5400000" rotWithShape="0">
                  <a:srgbClr val="000000">
                    <a:alpha val="32000"/>
                  </a:srgbClr>
                </a:outerShdw>
              </a:effectLst>
            </p:spPr>
          </p:pic>
          <p:sp>
            <p:nvSpPr>
              <p:cNvPr id="48" name="TextBox 38">
                <a:extLst>
                  <a:ext uri="{FF2B5EF4-FFF2-40B4-BE49-F238E27FC236}">
                    <a16:creationId xmlns:a16="http://schemas.microsoft.com/office/drawing/2014/main" id="{896A574E-7488-4D1E-A02A-F90D53DE5519}"/>
                  </a:ext>
                </a:extLst>
              </p:cNvPr>
              <p:cNvSpPr txBox="1"/>
              <p:nvPr/>
            </p:nvSpPr>
            <p:spPr>
              <a:xfrm>
                <a:off x="9109479" y="5197352"/>
                <a:ext cx="31302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l" defTabSz="1828800">
                  <a:lnSpc>
                    <a:spcPct val="100000"/>
                  </a:lnSpc>
                  <a:spcBef>
                    <a:spcPts val="0"/>
                  </a:spcBef>
                  <a:defRPr sz="14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defTabSz="914374" hangingPunct="0">
                  <a:defRPr/>
                </a:pPr>
                <a:r>
                  <a:rPr lang="en-US" sz="7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endParaRPr sz="72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39">
                <a:extLst>
                  <a:ext uri="{FF2B5EF4-FFF2-40B4-BE49-F238E27FC236}">
                    <a16:creationId xmlns:a16="http://schemas.microsoft.com/office/drawing/2014/main" id="{B2BF90AA-1EB5-4032-A0F1-4D5FC5105E61}"/>
                  </a:ext>
                </a:extLst>
              </p:cNvPr>
              <p:cNvSpPr txBox="1"/>
              <p:nvPr/>
            </p:nvSpPr>
            <p:spPr>
              <a:xfrm>
                <a:off x="6803558" y="5407190"/>
                <a:ext cx="2125476" cy="9233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ctr" defTabSz="1828800">
                  <a:lnSpc>
                    <a:spcPct val="100000"/>
                  </a:lnSpc>
                  <a:spcBef>
                    <a:spcPts val="0"/>
                  </a:spcBef>
                  <a:defRPr sz="4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defTabSz="914374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ar-AE" sz="1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حافظ على سرية كلمة السر لحسابك لعدم التعرض للتنمر الإلكتروني</a:t>
                </a:r>
                <a:endParaRPr sz="18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1E5457-6B51-4DDA-BA5F-331CD91F5DCB}"/>
              </a:ext>
            </a:extLst>
          </p:cNvPr>
          <p:cNvSpPr txBox="1"/>
          <p:nvPr/>
        </p:nvSpPr>
        <p:spPr>
          <a:xfrm>
            <a:off x="3604728" y="4352918"/>
            <a:ext cx="4956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لا للتنمر الإلكتروني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26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Kids Learning Muslim Stock Illustrations – 297 Kids Learning Muslim Stock  Illustrations, Vectors &amp; Clipart - Dreamstime">
            <a:extLst>
              <a:ext uri="{FF2B5EF4-FFF2-40B4-BE49-F238E27FC236}">
                <a16:creationId xmlns:a16="http://schemas.microsoft.com/office/drawing/2014/main" id="{24CE602D-D6BE-4A36-9867-04A527B2E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08"/>
          <a:stretch/>
        </p:blipFill>
        <p:spPr bwMode="auto">
          <a:xfrm>
            <a:off x="186019" y="149902"/>
            <a:ext cx="12007212" cy="64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61C6F0-896A-4CAF-96EA-4A253C395E7E}"/>
              </a:ext>
            </a:extLst>
          </p:cNvPr>
          <p:cNvSpPr/>
          <p:nvPr/>
        </p:nvSpPr>
        <p:spPr>
          <a:xfrm>
            <a:off x="9872870" y="-42034"/>
            <a:ext cx="2133111" cy="437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حديث شريف: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36DB1-FD00-471E-83F2-5E15B5F6101F}"/>
              </a:ext>
            </a:extLst>
          </p:cNvPr>
          <p:cNvSpPr txBox="1"/>
          <p:nvPr/>
        </p:nvSpPr>
        <p:spPr>
          <a:xfrm>
            <a:off x="1498355" y="3079474"/>
            <a:ext cx="93825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400" b="1" i="0" dirty="0">
                <a:effectLst/>
                <a:latin typeface="Amiri"/>
              </a:rPr>
              <a:t>جَاءَ رَجُلٌ إلى رَسُولِ اللهِ صَلَّى اللَّهُ عليه وَسَلَّمَ، فَقالَ: مَن أَحَقُّ النَّاسِ بحُسْنِ صَحَابَتِي؟ قالَ: أُمُّكَ قالَ: ثُمَّ مَنْ؟ قالَ: ثُمَّ أُمُّكَ قالَ: ثُمَّ مَنْ؟ قالَ: ثُمَّ أُمُّكَ قالَ: ثُمَّ مَنْ؟ قالَ: ثُمَّ أَبُوكَ.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2C2134-0B1D-4014-8BE2-CABE7A03E9B8}"/>
              </a:ext>
            </a:extLst>
          </p:cNvPr>
          <p:cNvSpPr/>
          <p:nvPr/>
        </p:nvSpPr>
        <p:spPr>
          <a:xfrm>
            <a:off x="3154017" y="3759671"/>
            <a:ext cx="702366" cy="596347"/>
          </a:xfrm>
          <a:prstGeom prst="rect">
            <a:avLst/>
          </a:prstGeom>
          <a:solidFill>
            <a:srgbClr val="FFFF00">
              <a:alpha val="69804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65EFB-2B34-4D71-8C88-7C4BFEBDFBAF}"/>
              </a:ext>
            </a:extLst>
          </p:cNvPr>
          <p:cNvSpPr/>
          <p:nvPr/>
        </p:nvSpPr>
        <p:spPr>
          <a:xfrm>
            <a:off x="7666383" y="4416275"/>
            <a:ext cx="702366" cy="596347"/>
          </a:xfrm>
          <a:prstGeom prst="rect">
            <a:avLst/>
          </a:prstGeom>
          <a:solidFill>
            <a:srgbClr val="FFFF00">
              <a:alpha val="69804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59CAB8-3419-4528-9801-998DB60A1FB7}"/>
              </a:ext>
            </a:extLst>
          </p:cNvPr>
          <p:cNvSpPr/>
          <p:nvPr/>
        </p:nvSpPr>
        <p:spPr>
          <a:xfrm>
            <a:off x="3154017" y="4416275"/>
            <a:ext cx="702366" cy="596347"/>
          </a:xfrm>
          <a:prstGeom prst="rect">
            <a:avLst/>
          </a:prstGeom>
          <a:solidFill>
            <a:srgbClr val="FFFF00">
              <a:alpha val="69804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DCF25E-D6C8-46E6-B90C-CAB12975B706}"/>
              </a:ext>
            </a:extLst>
          </p:cNvPr>
          <p:cNvSpPr txBox="1"/>
          <p:nvPr/>
        </p:nvSpPr>
        <p:spPr>
          <a:xfrm>
            <a:off x="1995312" y="5686730"/>
            <a:ext cx="1509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b="1" dirty="0">
                <a:solidFill>
                  <a:srgbClr val="C00000"/>
                </a:solidFill>
                <a:latin typeface="Amiri"/>
              </a:rPr>
              <a:t>متفق عليه</a:t>
            </a:r>
            <a:endParaRPr lang="ar-AE" b="1" i="0" dirty="0">
              <a:solidFill>
                <a:srgbClr val="C00000"/>
              </a:solidFill>
              <a:effectLst/>
              <a:latin typeface="Ami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E32F9F-F35C-4C76-872A-D7DAD4C0CD83}"/>
              </a:ext>
            </a:extLst>
          </p:cNvPr>
          <p:cNvSpPr/>
          <p:nvPr/>
        </p:nvSpPr>
        <p:spPr>
          <a:xfrm>
            <a:off x="4704522" y="5159920"/>
            <a:ext cx="815380" cy="596347"/>
          </a:xfrm>
          <a:prstGeom prst="rect">
            <a:avLst/>
          </a:prstGeom>
          <a:solidFill>
            <a:srgbClr val="00B050">
              <a:alpha val="69804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4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other Baby Multitasking Working Woman Super Stock Vector (Royalty Free)  1725429034">
            <a:extLst>
              <a:ext uri="{FF2B5EF4-FFF2-40B4-BE49-F238E27FC236}">
                <a16:creationId xmlns:a16="http://schemas.microsoft.com/office/drawing/2014/main" id="{A156493E-688A-4085-A53B-CCA19169B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4" t="5515" r="9519" b="4246"/>
          <a:stretch/>
        </p:blipFill>
        <p:spPr bwMode="auto">
          <a:xfrm>
            <a:off x="575816" y="530087"/>
            <a:ext cx="6726131" cy="623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36DB1-FD00-471E-83F2-5E15B5F6101F}"/>
              </a:ext>
            </a:extLst>
          </p:cNvPr>
          <p:cNvSpPr txBox="1"/>
          <p:nvPr/>
        </p:nvSpPr>
        <p:spPr>
          <a:xfrm>
            <a:off x="1126436" y="94052"/>
            <a:ext cx="93825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000" b="1" i="0" dirty="0">
                <a:effectLst/>
                <a:latin typeface="Amiri"/>
              </a:rPr>
              <a:t>كَمْ مَرَّة كَرَّرَ نَبِيّنا محمد صلى الله عليه وسلم  كلمة الْأَمُّ؟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73B09-26EA-4715-BB54-526BE5383B03}"/>
              </a:ext>
            </a:extLst>
          </p:cNvPr>
          <p:cNvSpPr txBox="1"/>
          <p:nvPr/>
        </p:nvSpPr>
        <p:spPr>
          <a:xfrm>
            <a:off x="7620001" y="1166192"/>
            <a:ext cx="359796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11500" b="1" i="0" dirty="0">
                <a:solidFill>
                  <a:srgbClr val="C00000"/>
                </a:solidFill>
                <a:effectLst/>
                <a:latin typeface="Amiri"/>
              </a:rPr>
              <a:t>3 مَرّات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1DBE9A-1DBE-48CB-A637-489953C2427F}"/>
              </a:ext>
            </a:extLst>
          </p:cNvPr>
          <p:cNvSpPr txBox="1"/>
          <p:nvPr/>
        </p:nvSpPr>
        <p:spPr>
          <a:xfrm>
            <a:off x="7620001" y="4597885"/>
            <a:ext cx="35979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800" b="1" dirty="0">
                <a:latin typeface="Amiri"/>
              </a:rPr>
              <a:t>لماذا؟</a:t>
            </a:r>
            <a:endParaRPr lang="ar-AE" sz="4800" b="1" i="0" dirty="0">
              <a:effectLst/>
              <a:latin typeface="Amiri"/>
            </a:endParaRPr>
          </a:p>
        </p:txBody>
      </p:sp>
    </p:spTree>
    <p:extLst>
      <p:ext uri="{BB962C8B-B14F-4D97-AF65-F5344CB8AC3E}">
        <p14:creationId xmlns:p14="http://schemas.microsoft.com/office/powerpoint/2010/main" val="291652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0319BFD-56AB-44A8-BA55-2D4423B2C492}"/>
              </a:ext>
            </a:extLst>
          </p:cNvPr>
          <p:cNvSpPr/>
          <p:nvPr/>
        </p:nvSpPr>
        <p:spPr>
          <a:xfrm>
            <a:off x="7703315" y="0"/>
            <a:ext cx="3675885" cy="5225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الوحدة الثانية، أمي.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4E9A81-F789-442B-AA9A-0C49F5964DB7}"/>
              </a:ext>
            </a:extLst>
          </p:cNvPr>
          <p:cNvSpPr txBox="1"/>
          <p:nvPr/>
        </p:nvSpPr>
        <p:spPr>
          <a:xfrm>
            <a:off x="-311834" y="1094706"/>
            <a:ext cx="128156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AE" sz="8800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خَمْسُ طَرائِقَ سَهْلَةٍ تَجْعَلُ أُمّكَ سَعيدَةً وراضِيَةً عَنْكَ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D03A80-00B3-4EC8-9A64-D7D91B355879}"/>
              </a:ext>
            </a:extLst>
          </p:cNvPr>
          <p:cNvSpPr txBox="1"/>
          <p:nvPr/>
        </p:nvSpPr>
        <p:spPr>
          <a:xfrm>
            <a:off x="4615413" y="2882615"/>
            <a:ext cx="3259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النص</a:t>
            </a:r>
            <a:endParaRPr lang="en-US" sz="2400" b="1" dirty="0"/>
          </a:p>
        </p:txBody>
      </p:sp>
      <p:pic>
        <p:nvPicPr>
          <p:cNvPr id="1026" name="Picture 2" descr="Mom Hugging Child Stock Illustrations, Images &amp; Vectors | Shutterstock">
            <a:extLst>
              <a:ext uri="{FF2B5EF4-FFF2-40B4-BE49-F238E27FC236}">
                <a16:creationId xmlns:a16="http://schemas.microsoft.com/office/drawing/2014/main" id="{A1A97C68-1B33-49BD-8FD4-872E1A8A6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9" b="90000" l="6154" r="96154">
                        <a14:foregroundMark x1="41154" y1="82857" x2="45769" y2="85357"/>
                        <a14:foregroundMark x1="48077" y1="85000" x2="63077" y2="90000"/>
                        <a14:foregroundMark x1="68846" y1="90000" x2="36923" y2="87500"/>
                        <a14:foregroundMark x1="45769" y1="77143" x2="54231" y2="63571"/>
                        <a14:foregroundMark x1="8846" y1="39643" x2="6923" y2="30714"/>
                        <a14:foregroundMark x1="78846" y1="20357" x2="90000" y2="26071"/>
                        <a14:foregroundMark x1="90000" y1="26071" x2="93462" y2="39286"/>
                        <a14:foregroundMark x1="93462" y1="39286" x2="81538" y2="61429"/>
                        <a14:foregroundMark x1="81538" y1="61429" x2="73846" y2="67143"/>
                        <a14:foregroundMark x1="96154" y1="35357" x2="95385" y2="3714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34"/>
          <a:stretch/>
        </p:blipFill>
        <p:spPr bwMode="auto">
          <a:xfrm>
            <a:off x="378514" y="2358887"/>
            <a:ext cx="4572519" cy="449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FCE98D-70C8-4A7B-971B-1A3607E2C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92" y="122356"/>
            <a:ext cx="4669941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9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0319BFD-56AB-44A8-BA55-2D4423B2C492}"/>
              </a:ext>
            </a:extLst>
          </p:cNvPr>
          <p:cNvSpPr/>
          <p:nvPr/>
        </p:nvSpPr>
        <p:spPr>
          <a:xfrm>
            <a:off x="9356035" y="0"/>
            <a:ext cx="2023165" cy="5225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أهداف الدرس: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Mom Hugging Child Stock Illustrations, Images &amp; Vectors | Shutterstock">
            <a:extLst>
              <a:ext uri="{FF2B5EF4-FFF2-40B4-BE49-F238E27FC236}">
                <a16:creationId xmlns:a16="http://schemas.microsoft.com/office/drawing/2014/main" id="{F6F692E0-0BB4-4925-8FAB-CAD940E1B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9" b="90000" l="6154" r="96154">
                        <a14:foregroundMark x1="41154" y1="82857" x2="45769" y2="85357"/>
                        <a14:foregroundMark x1="48077" y1="85000" x2="63077" y2="90000"/>
                        <a14:foregroundMark x1="68846" y1="90000" x2="36923" y2="87500"/>
                        <a14:foregroundMark x1="45769" y1="77143" x2="54231" y2="63571"/>
                        <a14:foregroundMark x1="8846" y1="39643" x2="6923" y2="30714"/>
                        <a14:foregroundMark x1="78846" y1="20357" x2="90000" y2="26071"/>
                        <a14:foregroundMark x1="90000" y1="26071" x2="93462" y2="39286"/>
                        <a14:foregroundMark x1="93462" y1="39286" x2="81538" y2="61429"/>
                        <a14:foregroundMark x1="81538" y1="61429" x2="73846" y2="67143"/>
                        <a14:foregroundMark x1="96154" y1="35357" x2="95385" y2="3714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34"/>
          <a:stretch/>
        </p:blipFill>
        <p:spPr bwMode="auto">
          <a:xfrm>
            <a:off x="378514" y="2358887"/>
            <a:ext cx="4572519" cy="449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5A7290-77A0-4D28-A7F3-9AB308F062A9}"/>
              </a:ext>
            </a:extLst>
          </p:cNvPr>
          <p:cNvSpPr/>
          <p:nvPr/>
        </p:nvSpPr>
        <p:spPr>
          <a:xfrm>
            <a:off x="2327250" y="816451"/>
            <a:ext cx="963096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قِراءَةُ النّصِ قِراءَةً صَحيحَة.</a:t>
            </a:r>
            <a:endParaRPr lang="en-US" sz="6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FEC6BD-AF73-469D-B44D-F26074206738}"/>
              </a:ext>
            </a:extLst>
          </p:cNvPr>
          <p:cNvSpPr/>
          <p:nvPr/>
        </p:nvSpPr>
        <p:spPr>
          <a:xfrm>
            <a:off x="4507267" y="2358887"/>
            <a:ext cx="745094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فَهْمُ النّصّ فَهْمًا عَميقًا.</a:t>
            </a:r>
            <a:endParaRPr lang="en-US" sz="6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363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2,589 One Boy Only Illustrations &amp; Clip Art - iStock">
            <a:extLst>
              <a:ext uri="{FF2B5EF4-FFF2-40B4-BE49-F238E27FC236}">
                <a16:creationId xmlns:a16="http://schemas.microsoft.com/office/drawing/2014/main" id="{486E5627-F864-4DD3-9B80-4EEEFA8DB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 b="1358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F70EDF13-3185-44E0-896B-5990470DBAA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24000" y="1009650"/>
              <a:ext cx="4095750" cy="2419350"/>
            </p:xfrm>
            <a:graphic>
              <a:graphicData uri="http://schemas.microsoft.com/office/powerpoint/2016/slidezoom">
                <pslz:sldZm>
                  <pslz:sldZmObj sldId="1465" cId="4149162263">
                    <pslz:zmPr id="{FE06BE4D-B578-4C06-A881-1DECA829F0F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95750" cy="24193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F70EDF13-3185-44E0-896B-5990470DBA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4000" y="1009650"/>
                <a:ext cx="4095750" cy="24193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CFC5C5D-2BA5-4572-89AD-C9907B9DD179}"/>
              </a:ext>
            </a:extLst>
          </p:cNvPr>
          <p:cNvSpPr/>
          <p:nvPr/>
        </p:nvSpPr>
        <p:spPr>
          <a:xfrm>
            <a:off x="6629400" y="0"/>
            <a:ext cx="2659885" cy="5225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نستمع إلى النص جيدا: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92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1327</TotalTime>
  <Words>480</Words>
  <Application>Microsoft Office PowerPoint</Application>
  <PresentationFormat>Widescreen</PresentationFormat>
  <Paragraphs>64</Paragraphs>
  <Slides>29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Aldhabi</vt:lpstr>
      <vt:lpstr>Amiri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asma shah</dc:creator>
  <cp:lastModifiedBy>ناهد سعد عبيد</cp:lastModifiedBy>
  <cp:revision>180</cp:revision>
  <dcterms:created xsi:type="dcterms:W3CDTF">2020-06-02T04:57:12Z</dcterms:created>
  <dcterms:modified xsi:type="dcterms:W3CDTF">2021-05-29T21:10:57Z</dcterms:modified>
</cp:coreProperties>
</file>