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373"/>
    <a:srgbClr val="6DD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88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0" y="1463675"/>
            <a:ext cx="6858000" cy="7315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770"/>
              </a:spcBef>
            </a:pPr>
            <a:r>
              <a:rPr lang="ar-SA" sz="1800" dirty="0">
                <a:latin typeface="Times New Roman"/>
                <a:ea typeface="Times New Roman"/>
              </a:rPr>
              <a:t>س 1 / عدد مراحل البناء الضوئي </a:t>
            </a:r>
            <a:r>
              <a:rPr lang="ar-SA" sz="1800" dirty="0">
                <a:solidFill>
                  <a:srgbClr val="FF0000"/>
                </a:solidFill>
                <a:latin typeface="Times New Roman"/>
                <a:ea typeface="Times New Roman"/>
              </a:rPr>
              <a:t>؟ </a:t>
            </a:r>
            <a:r>
              <a:rPr lang="ar-AE" sz="1800" dirty="0">
                <a:solidFill>
                  <a:srgbClr val="FF0000"/>
                </a:solidFill>
                <a:latin typeface="Times New Roman"/>
                <a:ea typeface="Times New Roman"/>
              </a:rPr>
              <a:t> مرحلتين = التفاعلات الضوئية و حلقة كلفن </a:t>
            </a:r>
            <a:endParaRPr lang="en-US" sz="16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r">
              <a:spcBef>
                <a:spcPts val="770"/>
              </a:spcBef>
            </a:pPr>
            <a:r>
              <a:rPr lang="ar-SA" sz="1800" dirty="0">
                <a:latin typeface="Times New Roman"/>
                <a:ea typeface="Times New Roman"/>
              </a:rPr>
              <a:t>س 2 / أين تحدث التفاعلات الضوئية ومتى ؟</a:t>
            </a:r>
            <a:r>
              <a:rPr lang="ar-AE" sz="1800" dirty="0">
                <a:latin typeface="Times New Roman"/>
                <a:ea typeface="Times New Roman"/>
              </a:rPr>
              <a:t> </a:t>
            </a:r>
            <a:r>
              <a:rPr lang="ar-AE" sz="1800" dirty="0">
                <a:solidFill>
                  <a:srgbClr val="FF0000"/>
                </a:solidFill>
                <a:latin typeface="Times New Roman"/>
                <a:ea typeface="Times New Roman"/>
              </a:rPr>
              <a:t>فالبلاستيدات الخضراء </a:t>
            </a:r>
            <a:endParaRPr lang="en-US" sz="16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r">
              <a:spcBef>
                <a:spcPts val="770"/>
              </a:spcBef>
            </a:pPr>
            <a:r>
              <a:rPr lang="ar-SA" sz="1800" dirty="0">
                <a:latin typeface="Times New Roman"/>
                <a:ea typeface="Times New Roman"/>
              </a:rPr>
              <a:t>س 3 / ماذا يحدث للماء في التفاعلات الضوئية ؟</a:t>
            </a:r>
            <a:r>
              <a:rPr lang="ar-AE" sz="18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ar-AE" sz="1800" dirty="0">
                <a:solidFill>
                  <a:srgbClr val="FF0000"/>
                </a:solidFill>
                <a:latin typeface="Times New Roman"/>
                <a:ea typeface="Times New Roman"/>
              </a:rPr>
              <a:t>يتحلل الى هيدروجين و اكسجين و الكترون</a:t>
            </a: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en-US" sz="16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r">
              <a:spcBef>
                <a:spcPts val="770"/>
              </a:spcBef>
            </a:pPr>
            <a:r>
              <a:rPr lang="ar-AE" sz="1800" dirty="0">
                <a:latin typeface="Times New Roman"/>
                <a:ea typeface="Times New Roman"/>
              </a:rPr>
              <a:t> </a:t>
            </a:r>
            <a:r>
              <a:rPr lang="ar-SA" sz="1800" dirty="0">
                <a:latin typeface="Times New Roman"/>
                <a:ea typeface="Times New Roman"/>
              </a:rPr>
              <a:t>س 4 / ماذا ينتج من التفاعلات الضوئية ؟ </a:t>
            </a:r>
            <a:r>
              <a:rPr lang="ar-AE" sz="1800" dirty="0">
                <a:latin typeface="Times New Roman"/>
                <a:ea typeface="Times New Roman"/>
              </a:rPr>
              <a:t> </a:t>
            </a:r>
            <a:r>
              <a:rPr lang="en-US" sz="1800" dirty="0">
                <a:latin typeface="Times New Roman"/>
                <a:ea typeface="Times New Roman"/>
              </a:rPr>
              <a:t> </a:t>
            </a:r>
            <a:endParaRPr lang="ar-AE" sz="1800" dirty="0">
              <a:latin typeface="Times New Roman"/>
              <a:ea typeface="Times New Roman"/>
            </a:endParaRPr>
          </a:p>
          <a:p>
            <a:pPr algn="r">
              <a:spcBef>
                <a:spcPts val="770"/>
              </a:spcBef>
            </a:pPr>
            <a:r>
              <a:rPr lang="ar-SA" sz="1800" dirty="0">
                <a:latin typeface="Times New Roman"/>
                <a:ea typeface="Times New Roman"/>
              </a:rPr>
              <a:t>س 5 / أين تحدث التفاعلات غير الضوئية ومتى ؟</a:t>
            </a:r>
            <a:r>
              <a:rPr lang="ar-AE" sz="1800" dirty="0">
                <a:latin typeface="Times New Roman"/>
                <a:ea typeface="Times New Roman"/>
              </a:rPr>
              <a:t> </a:t>
            </a:r>
            <a:r>
              <a:rPr lang="ar-AE" sz="1800" dirty="0">
                <a:solidFill>
                  <a:srgbClr val="FF0000"/>
                </a:solidFill>
                <a:latin typeface="Times New Roman"/>
                <a:ea typeface="Times New Roman"/>
              </a:rPr>
              <a:t>الحشوة او الستروما / في المرحلة الثانية </a:t>
            </a:r>
          </a:p>
          <a:p>
            <a:pPr algn="r">
              <a:spcBef>
                <a:spcPts val="770"/>
              </a:spcBef>
            </a:pPr>
            <a:r>
              <a:rPr lang="ar-SA" sz="1600" dirty="0">
                <a:latin typeface="Times New Roman"/>
                <a:ea typeface="Times New Roman"/>
              </a:rPr>
              <a:t>س </a:t>
            </a:r>
            <a:r>
              <a:rPr lang="ar-AE" sz="1600" dirty="0">
                <a:latin typeface="Times New Roman"/>
                <a:ea typeface="Times New Roman"/>
              </a:rPr>
              <a:t>6</a:t>
            </a:r>
            <a:r>
              <a:rPr lang="ar-SA" sz="1600" dirty="0">
                <a:latin typeface="Times New Roman"/>
                <a:ea typeface="Times New Roman"/>
              </a:rPr>
              <a:t>/  أكمل الفراغات : </a:t>
            </a:r>
          </a:p>
          <a:p>
            <a:pPr algn="r">
              <a:spcBef>
                <a:spcPts val="770"/>
              </a:spcBef>
            </a:pPr>
            <a:r>
              <a:rPr lang="ar-AE" sz="1600" dirty="0">
                <a:latin typeface="Times New Roman"/>
                <a:ea typeface="Times New Roman"/>
              </a:rPr>
              <a:t>1- </a:t>
            </a:r>
            <a:r>
              <a:rPr lang="ar-SA" sz="1600" dirty="0">
                <a:latin typeface="Times New Roman"/>
                <a:ea typeface="Times New Roman"/>
              </a:rPr>
              <a:t>تحدث التفاعلات الضوئية في غشاء </a:t>
            </a:r>
            <a:r>
              <a:rPr lang="ar-AE" sz="1600" dirty="0">
                <a:solidFill>
                  <a:srgbClr val="C00000"/>
                </a:solidFill>
                <a:latin typeface="Times New Roman"/>
                <a:ea typeface="Times New Roman"/>
              </a:rPr>
              <a:t>ا</a:t>
            </a:r>
            <a:r>
              <a:rPr lang="ar-AE" sz="1600" dirty="0">
                <a:solidFill>
                  <a:srgbClr val="FF0000"/>
                </a:solidFill>
                <a:latin typeface="Times New Roman"/>
                <a:ea typeface="Times New Roman"/>
              </a:rPr>
              <a:t>لثايلاكويدات</a:t>
            </a:r>
            <a:r>
              <a:rPr lang="ar-AE" sz="16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ar-SA" sz="1600" dirty="0">
                <a:latin typeface="Times New Roman"/>
                <a:ea typeface="Times New Roman"/>
              </a:rPr>
              <a:t>حيث تمتص البلاستيدات الخضراء </a:t>
            </a:r>
            <a:r>
              <a:rPr lang="ar-AE" sz="1600" dirty="0">
                <a:solidFill>
                  <a:srgbClr val="FF0000"/>
                </a:solidFill>
                <a:latin typeface="Times New Roman"/>
                <a:ea typeface="Times New Roman"/>
              </a:rPr>
              <a:t>الطاقة الضوئية</a:t>
            </a:r>
            <a:r>
              <a:rPr lang="ar-AE" sz="16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ar-SA" sz="1600" dirty="0">
                <a:latin typeface="Times New Roman"/>
                <a:ea typeface="Times New Roman"/>
              </a:rPr>
              <a:t>و يتم انتاج جزيئات تخزن الطاقة و هي..</a:t>
            </a:r>
            <a:endParaRPr lang="ar-AE" sz="1600" dirty="0">
              <a:latin typeface="Times New Roman"/>
              <a:ea typeface="Times New Roman"/>
            </a:endParaRPr>
          </a:p>
          <a:p>
            <a:pPr algn="r">
              <a:spcBef>
                <a:spcPts val="770"/>
              </a:spcBef>
            </a:pPr>
            <a:r>
              <a:rPr lang="ar-AE" sz="1600" dirty="0">
                <a:latin typeface="Times New Roman"/>
                <a:ea typeface="Times New Roman"/>
              </a:rPr>
              <a:t>2- </a:t>
            </a:r>
            <a:r>
              <a:rPr lang="ar-SA" sz="1600" dirty="0">
                <a:latin typeface="Times New Roman"/>
                <a:ea typeface="Times New Roman"/>
              </a:rPr>
              <a:t> </a:t>
            </a:r>
            <a:r>
              <a:rPr lang="ar-SA" sz="1600" dirty="0"/>
              <a:t>يسقط الضوء على النظام الضوئي الثاني فيتكون 1 / </a:t>
            </a:r>
            <a:r>
              <a:rPr lang="ar-AE" sz="1600" dirty="0">
                <a:solidFill>
                  <a:srgbClr val="FF0000"/>
                </a:solidFill>
              </a:rPr>
              <a:t>إلكترون</a:t>
            </a:r>
            <a:r>
              <a:rPr lang="ar-AE" sz="1600" dirty="0">
                <a:solidFill>
                  <a:srgbClr val="C00000"/>
                </a:solidFill>
              </a:rPr>
              <a:t>  </a:t>
            </a:r>
            <a:r>
              <a:rPr lang="ar-SA" sz="1600" dirty="0"/>
              <a:t>2 / </a:t>
            </a:r>
            <a:r>
              <a:rPr lang="ar-AE" sz="1600" dirty="0">
                <a:solidFill>
                  <a:srgbClr val="FF0000"/>
                </a:solidFill>
              </a:rPr>
              <a:t>هيدروجين</a:t>
            </a:r>
            <a:r>
              <a:rPr lang="ar-SA" sz="1600" dirty="0"/>
              <a:t>3 / </a:t>
            </a:r>
            <a:r>
              <a:rPr lang="ar-AE" sz="1600" dirty="0">
                <a:solidFill>
                  <a:srgbClr val="FF0000"/>
                </a:solidFill>
              </a:rPr>
              <a:t>اكسجين</a:t>
            </a:r>
            <a:r>
              <a:rPr lang="ar-AE" sz="1600" dirty="0">
                <a:solidFill>
                  <a:srgbClr val="C00000"/>
                </a:solidFill>
              </a:rPr>
              <a:t> </a:t>
            </a:r>
          </a:p>
          <a:p>
            <a:pPr algn="r">
              <a:spcBef>
                <a:spcPts val="770"/>
              </a:spcBef>
            </a:pPr>
            <a:r>
              <a:rPr lang="ar-AE" sz="1600" dirty="0"/>
              <a:t>3- </a:t>
            </a:r>
            <a:r>
              <a:rPr lang="ar-SA" sz="1600" dirty="0"/>
              <a:t>يتحرك الإلكترون عبر سلسلة الإلكترونات الناقلة حتى يصل إلى مستقبل إلكترونات النهائي</a:t>
            </a:r>
            <a:endParaRPr lang="ar-AE" sz="1600" dirty="0"/>
          </a:p>
          <a:p>
            <a:pPr algn="r">
              <a:spcBef>
                <a:spcPts val="770"/>
              </a:spcBef>
            </a:pPr>
            <a:r>
              <a:rPr lang="ar-SA" sz="1600" dirty="0"/>
              <a:t> ( بروتين </a:t>
            </a:r>
            <a:r>
              <a:rPr lang="ar-SA" sz="1600" dirty="0" smtClean="0"/>
              <a:t>.............. </a:t>
            </a:r>
            <a:r>
              <a:rPr lang="ar-SA" sz="1600" dirty="0"/>
              <a:t>) ثم يخرج هذا الإلكترون إلى الخارج ( </a:t>
            </a:r>
            <a:r>
              <a:rPr lang="ar-AE" sz="1600" dirty="0">
                <a:solidFill>
                  <a:srgbClr val="FF0000"/>
                </a:solidFill>
              </a:rPr>
              <a:t>الغشاء</a:t>
            </a:r>
            <a:r>
              <a:rPr lang="ar-AE" sz="1600" dirty="0">
                <a:solidFill>
                  <a:srgbClr val="C00000"/>
                </a:solidFill>
              </a:rPr>
              <a:t> </a:t>
            </a:r>
            <a:r>
              <a:rPr lang="ar-SA" sz="1600" dirty="0"/>
              <a:t>) فيتحد مع +</a:t>
            </a:r>
            <a:r>
              <a:rPr lang="en-US" sz="1600" dirty="0">
                <a:cs typeface="Arial"/>
              </a:rPr>
              <a:t>NADP</a:t>
            </a:r>
            <a:r>
              <a:rPr lang="ar-SA" sz="1600" dirty="0"/>
              <a:t> لتحويله إلى </a:t>
            </a:r>
            <a:r>
              <a:rPr lang="en-US" sz="1600" dirty="0">
                <a:cs typeface="Arial"/>
              </a:rPr>
              <a:t>…………. </a:t>
            </a:r>
            <a:r>
              <a:rPr lang="ar-SA" sz="1600" dirty="0"/>
              <a:t>. و يتكون أيون الهيدروجين الموجب و يزيد تركيزه في فراغ الثايلاكويد </a:t>
            </a:r>
            <a:endParaRPr lang="en-US" sz="1600" dirty="0"/>
          </a:p>
          <a:p>
            <a:pPr algn="r">
              <a:spcBef>
                <a:spcPts val="770"/>
              </a:spcBef>
            </a:pPr>
            <a:r>
              <a:rPr lang="en-US" sz="1600" dirty="0"/>
              <a:t> </a:t>
            </a:r>
            <a:r>
              <a:rPr lang="ar-SA" sz="1600" dirty="0"/>
              <a:t>فتحصل عملية اسموزية كيميائية عبر غشاء الثايلاكويد . وهذه العملية ينتج عنها في الخارج</a:t>
            </a:r>
            <a:endParaRPr lang="ar-AE" sz="1600" dirty="0"/>
          </a:p>
          <a:p>
            <a:pPr algn="r">
              <a:spcBef>
                <a:spcPts val="770"/>
              </a:spcBef>
            </a:pPr>
            <a:r>
              <a:rPr lang="ar-AE" sz="1600" dirty="0"/>
              <a:t>..</a:t>
            </a:r>
            <a:r>
              <a:rPr lang="ar-SA" sz="1600" dirty="0"/>
              <a:t> ( </a:t>
            </a:r>
            <a:r>
              <a:rPr lang="ar-AE" sz="1600" dirty="0"/>
              <a:t>الحشوة</a:t>
            </a:r>
            <a:r>
              <a:rPr lang="ar-SA" sz="1600" dirty="0"/>
              <a:t> )</a:t>
            </a:r>
            <a:r>
              <a:rPr lang="ar-SA" sz="1600" dirty="0">
                <a:solidFill>
                  <a:srgbClr val="C00000"/>
                </a:solidFill>
              </a:rPr>
              <a:t>. </a:t>
            </a:r>
            <a:r>
              <a:rPr lang="ar-SA" sz="16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1600" dirty="0">
                <a:solidFill>
                  <a:srgbClr val="FF0000"/>
                </a:solidFill>
                <a:cs typeface="Arial"/>
              </a:rPr>
              <a:t>ATP</a:t>
            </a:r>
            <a:r>
              <a:rPr lang="ar-SA" sz="1600" dirty="0">
                <a:solidFill>
                  <a:srgbClr val="C00000"/>
                </a:solidFill>
              </a:rPr>
              <a:t> </a:t>
            </a:r>
            <a:endParaRPr lang="ar-AE" sz="1600" dirty="0">
              <a:solidFill>
                <a:srgbClr val="C00000"/>
              </a:solidFill>
            </a:endParaRPr>
          </a:p>
          <a:p>
            <a:pPr algn="r">
              <a:spcBef>
                <a:spcPts val="770"/>
              </a:spcBef>
            </a:pPr>
            <a:r>
              <a:rPr lang="ar-SA" sz="1600" dirty="0"/>
              <a:t>يدخلان إلى المرحلة الثانية ( غير الضوئية ) و يتم تحويل المركب الخماسي إلى مركب سداسي هو </a:t>
            </a:r>
            <a:r>
              <a:rPr lang="ar-AE" sz="1600" dirty="0">
                <a:solidFill>
                  <a:srgbClr val="FF0000"/>
                </a:solidFill>
              </a:rPr>
              <a:t>تثبيت ثاني اكسيد الكربون = الالكترون </a:t>
            </a:r>
            <a:endParaRPr lang="ar-SA" sz="1600" dirty="0">
              <a:solidFill>
                <a:srgbClr val="FF0000"/>
              </a:solidFill>
            </a:endParaRPr>
          </a:p>
          <a:p>
            <a:pPr algn="r">
              <a:spcBef>
                <a:spcPts val="770"/>
              </a:spcBef>
            </a:pPr>
            <a:endParaRPr lang="en-US" sz="1600" dirty="0">
              <a:latin typeface="Times New Roman"/>
              <a:ea typeface="Times New Roman"/>
            </a:endParaRPr>
          </a:p>
          <a:p>
            <a:pPr algn="r"/>
            <a:endParaRPr lang="ar-SA" sz="1800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63420" y="307787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770"/>
              </a:spcBef>
              <a:buFont typeface="Arial" pitchFamily="34" charset="0"/>
              <a:buNone/>
            </a:pPr>
            <a:endParaRPr lang="en-US" sz="1400" dirty="0">
              <a:latin typeface="Times New Roman"/>
              <a:ea typeface="Times New Roman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1819994" y="4206875"/>
            <a:ext cx="6858000" cy="2667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ar-SA" sz="2000" dirty="0"/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-1600200" y="758983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عنصر نائب للمحتوى 2"/>
          <p:cNvSpPr txBox="1">
            <a:spLocks/>
          </p:cNvSpPr>
          <p:nvPr/>
        </p:nvSpPr>
        <p:spPr>
          <a:xfrm>
            <a:off x="-1371600" y="6721475"/>
            <a:ext cx="8229600" cy="11890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r>
              <a:rPr lang="ar-AE" sz="1600" dirty="0"/>
              <a:t>س7/ </a:t>
            </a:r>
            <a:r>
              <a:rPr lang="ar-SA" sz="1600" dirty="0"/>
              <a:t>علل يعد انزيم الروبيسكو من أهم الإنزيمات الحيوية ؟ </a:t>
            </a:r>
            <a:endParaRPr lang="ar-AE" sz="1600" dirty="0"/>
          </a:p>
          <a:p>
            <a:pPr marL="0" indent="0" algn="r">
              <a:buFont typeface="Arial" pitchFamily="34" charset="0"/>
              <a:buNone/>
            </a:pPr>
            <a:r>
              <a:rPr lang="ar-AE" sz="1600" dirty="0">
                <a:solidFill>
                  <a:srgbClr val="FF0000"/>
                </a:solidFill>
              </a:rPr>
              <a:t>لان يحول حزيئات          العشرة المتبقية الى جزيئات خماسية الكربون رايبولوز ثنائي الفوسفات   </a:t>
            </a:r>
            <a:r>
              <a:rPr lang="en-US" sz="1600" dirty="0">
                <a:solidFill>
                  <a:srgbClr val="FF0000"/>
                </a:solidFill>
              </a:rPr>
              <a:t>  </a:t>
            </a:r>
            <a:endParaRPr lang="ar-SA" sz="1600" dirty="0">
              <a:solidFill>
                <a:srgbClr val="FF0000"/>
              </a:solidFill>
            </a:endParaRPr>
          </a:p>
        </p:txBody>
      </p:sp>
      <p:sp>
        <p:nvSpPr>
          <p:cNvPr id="13" name="عنصر نائب للمحتوى 2"/>
          <p:cNvSpPr txBox="1">
            <a:spLocks/>
          </p:cNvSpPr>
          <p:nvPr/>
        </p:nvSpPr>
        <p:spPr>
          <a:xfrm>
            <a:off x="-1371600" y="717867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س </a:t>
            </a:r>
            <a:r>
              <a:rPr lang="ar-AE" sz="1600" dirty="0">
                <a:latin typeface="Times New Roman"/>
                <a:ea typeface="Times New Roman"/>
              </a:rPr>
              <a:t>8/ </a:t>
            </a:r>
            <a:r>
              <a:rPr lang="ar-SA" sz="1600" dirty="0">
                <a:latin typeface="Times New Roman"/>
                <a:ea typeface="Times New Roman"/>
              </a:rPr>
              <a:t> أي الخطوات التالية تحدث في حلقة كالفن ؟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أ / تكون جزيئات </a:t>
            </a:r>
            <a:r>
              <a:rPr lang="en-US" sz="1600" dirty="0">
                <a:latin typeface="Times New Roman"/>
                <a:ea typeface="Times New Roman"/>
              </a:rPr>
              <a:t>ATP</a:t>
            </a:r>
            <a:r>
              <a:rPr lang="ar-AE" sz="1600" dirty="0">
                <a:latin typeface="Times New Roman"/>
                <a:ea typeface="Times New Roman"/>
              </a:rPr>
              <a:t>                    </a:t>
            </a: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ب / تكون السكريات السداسية الكربون</a:t>
            </a:r>
            <a:endParaRPr lang="en-US" sz="1600" dirty="0">
              <a:solidFill>
                <a:srgbClr val="FF0000"/>
              </a:solidFill>
              <a:highlight>
                <a:srgbClr val="FFFF00"/>
              </a:highlight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ج / تحرر غاز الأكسجين</a:t>
            </a:r>
            <a:r>
              <a:rPr lang="ar-AE" sz="1600" dirty="0">
                <a:latin typeface="Times New Roman"/>
                <a:ea typeface="Times New Roman"/>
              </a:rPr>
              <a:t>                   </a:t>
            </a:r>
            <a:r>
              <a:rPr lang="ar-SA" sz="1600" dirty="0">
                <a:latin typeface="Times New Roman"/>
                <a:ea typeface="Times New Roman"/>
              </a:rPr>
              <a:t>د / نقل الإلكترونات بوساطة  </a:t>
            </a:r>
            <a:r>
              <a:rPr lang="en-US" sz="1600" dirty="0">
                <a:latin typeface="Times New Roman"/>
                <a:ea typeface="Times New Roman"/>
              </a:rPr>
              <a:t>NADP </a:t>
            </a:r>
            <a:r>
              <a:rPr lang="en-US" sz="1600" baseline="30000" dirty="0">
                <a:latin typeface="Times New Roman"/>
                <a:ea typeface="Times New Roman"/>
              </a:rPr>
              <a:t>+</a:t>
            </a:r>
            <a:endParaRPr lang="en-US" sz="1400" dirty="0">
              <a:latin typeface="Times New Roman"/>
              <a:ea typeface="Times New Roman"/>
            </a:endParaRPr>
          </a:p>
          <a:p>
            <a:pPr algn="r" rtl="1"/>
            <a:endParaRPr lang="ar-SA" sz="1600" dirty="0"/>
          </a:p>
        </p:txBody>
      </p:sp>
      <p:sp>
        <p:nvSpPr>
          <p:cNvPr id="14" name="عنصر نائب للمحتوى 2"/>
          <p:cNvSpPr txBox="1">
            <a:spLocks/>
          </p:cNvSpPr>
          <p:nvPr/>
        </p:nvSpPr>
        <p:spPr>
          <a:xfrm>
            <a:off x="-646922" y="8093075"/>
            <a:ext cx="7467600" cy="2819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س </a:t>
            </a:r>
            <a:r>
              <a:rPr lang="ar-AE" sz="1600" dirty="0">
                <a:latin typeface="Times New Roman"/>
                <a:ea typeface="Times New Roman"/>
              </a:rPr>
              <a:t>9/</a:t>
            </a:r>
            <a:r>
              <a:rPr lang="ar-SA" sz="1600" dirty="0">
                <a:latin typeface="Times New Roman"/>
                <a:ea typeface="Times New Roman"/>
              </a:rPr>
              <a:t> أي تحولات الطاقة التالية  يحدث في المخلوقات الحية الذاتية التغذية فقط ؟ 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أ / من الطاقة الكيميائية إلى الميكانيكية </a:t>
            </a:r>
            <a:r>
              <a:rPr lang="ar-AE" sz="1600" dirty="0">
                <a:latin typeface="Times New Roman"/>
                <a:ea typeface="Times New Roman"/>
              </a:rPr>
              <a:t>                   </a:t>
            </a:r>
            <a:r>
              <a:rPr lang="ar-SA" sz="1600" dirty="0">
                <a:latin typeface="Times New Roman"/>
                <a:ea typeface="Times New Roman"/>
              </a:rPr>
              <a:t>ب / من الطاقة الكهربائية إلى الحرارية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ج / من الطاقة الضوئية إلأى الكيميائية</a:t>
            </a:r>
            <a:r>
              <a:rPr lang="ar-AE" sz="1600" dirty="0">
                <a:solidFill>
                  <a:srgbClr val="FF0000"/>
                </a:solidFill>
                <a:latin typeface="Times New Roman"/>
                <a:ea typeface="Times New Roman"/>
              </a:rPr>
              <a:t>                    </a:t>
            </a:r>
            <a:r>
              <a:rPr lang="ar-SA" sz="1600" dirty="0">
                <a:latin typeface="Times New Roman"/>
                <a:ea typeface="Times New Roman"/>
              </a:rPr>
              <a:t>د / من الطاقة الميكانيكية إلى الحرارية</a:t>
            </a:r>
            <a:endParaRPr lang="en-US" sz="1400" dirty="0">
              <a:latin typeface="Times New Roman"/>
              <a:ea typeface="Times New Roman"/>
            </a:endParaRPr>
          </a:p>
          <a:p>
            <a:pPr algn="r" rtl="1"/>
            <a:endParaRPr lang="ar-SA" sz="16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8984" y="76200"/>
            <a:ext cx="6596616" cy="6677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3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   </a:t>
            </a:r>
            <a:r>
              <a:rPr lang="en-US" sz="1100" b="1" dirty="0">
                <a:effectLst/>
                <a:latin typeface="Times New Roman"/>
                <a:ea typeface="Times New Roman"/>
                <a:cs typeface="Arial"/>
              </a:rPr>
              <a:t>     </a:t>
            </a: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 وزارة التربية والتعليم                                                                                  </a:t>
            </a:r>
            <a:r>
              <a:rPr lang="en-US" sz="1100" b="1" dirty="0">
                <a:effectLst/>
                <a:latin typeface="Calibri"/>
                <a:ea typeface="Times New Roman"/>
                <a:cs typeface="Times New Roman"/>
              </a:rPr>
              <a:t>     </a:t>
            </a: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   اسم الطالبة </a:t>
            </a:r>
            <a:r>
              <a:rPr lang="ar-AE" sz="1100" b="1" dirty="0" smtClean="0">
                <a:effectLst/>
                <a:latin typeface="Calibri"/>
                <a:ea typeface="Times New Roman"/>
                <a:cs typeface="Times New Roman"/>
              </a:rPr>
              <a:t>:.</a:t>
            </a:r>
            <a:endParaRPr lang="en-US" sz="1050" dirty="0">
              <a:effectLst/>
              <a:latin typeface="Calibri"/>
              <a:ea typeface="Times New Roman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050" dirty="0">
              <a:effectLst/>
              <a:latin typeface="Calibri"/>
              <a:ea typeface="Times New Roman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AE" sz="11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05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18" name="Rectangle 42"/>
          <p:cNvSpPr>
            <a:spLocks noChangeArrowheads="1"/>
          </p:cNvSpPr>
          <p:nvPr/>
        </p:nvSpPr>
        <p:spPr bwMode="auto">
          <a:xfrm>
            <a:off x="5105400" y="578368"/>
            <a:ext cx="1453617" cy="488432"/>
          </a:xfrm>
          <a:prstGeom prst="rect">
            <a:avLst/>
          </a:prstGeom>
          <a:solidFill>
            <a:srgbClr val="90E373"/>
          </a:solidFill>
          <a:ln w="12700">
            <a:solidFill>
              <a:schemeClr val="accent5">
                <a:lumMod val="75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 rtl="1">
              <a:defRPr/>
            </a:pPr>
            <a:r>
              <a:rPr lang="ar-AE" sz="12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أسئلة ( 1)</a:t>
            </a:r>
            <a:endParaRPr lang="en-US" sz="12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 rtl="1">
              <a:defRPr/>
            </a:pPr>
            <a:r>
              <a:rPr lang="ar-AE" sz="14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البناء الضوئي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443" y="76202"/>
            <a:ext cx="784557" cy="6677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C5BDB79-C779-498A-9209-33B485C5FC93}"/>
              </a:ext>
            </a:extLst>
          </p:cNvPr>
          <p:cNvSpPr txBox="1"/>
          <p:nvPr/>
        </p:nvSpPr>
        <p:spPr>
          <a:xfrm>
            <a:off x="2514600" y="2588405"/>
            <a:ext cx="138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NADPH , ATP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D59B8E4-83BF-4209-976C-3BF4A104B048}"/>
              </a:ext>
            </a:extLst>
          </p:cNvPr>
          <p:cNvSpPr txBox="1"/>
          <p:nvPr/>
        </p:nvSpPr>
        <p:spPr>
          <a:xfrm>
            <a:off x="3979906" y="4953650"/>
            <a:ext cx="1001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NADPH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7224C99-503A-4997-B1EB-173CF0733DE6}"/>
              </a:ext>
            </a:extLst>
          </p:cNvPr>
          <p:cNvSpPr txBox="1"/>
          <p:nvPr/>
        </p:nvSpPr>
        <p:spPr>
          <a:xfrm>
            <a:off x="734438" y="517638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على الجهة الداخلية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FA07303-2694-4CF0-A743-0E99570C5EC4}"/>
              </a:ext>
            </a:extLst>
          </p:cNvPr>
          <p:cNvSpPr txBox="1"/>
          <p:nvPr/>
        </p:nvSpPr>
        <p:spPr>
          <a:xfrm>
            <a:off x="5043843" y="699400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G3P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5443" y="3931650"/>
            <a:ext cx="14553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NADPH , ATP</a:t>
            </a:r>
            <a:endParaRPr lang="ar-A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6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-1371600" y="173831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س </a:t>
            </a:r>
            <a:r>
              <a:rPr lang="ar-AE" sz="1600" dirty="0">
                <a:latin typeface="Times New Roman"/>
                <a:ea typeface="Times New Roman"/>
              </a:rPr>
              <a:t>11</a:t>
            </a:r>
            <a:r>
              <a:rPr lang="ar-SA" sz="1600" dirty="0">
                <a:latin typeface="Times New Roman"/>
                <a:ea typeface="Times New Roman"/>
              </a:rPr>
              <a:t> </a:t>
            </a:r>
            <a:r>
              <a:rPr lang="ar-AE" sz="1600" dirty="0">
                <a:latin typeface="Times New Roman"/>
                <a:ea typeface="Times New Roman"/>
              </a:rPr>
              <a:t>/ </a:t>
            </a:r>
            <a:r>
              <a:rPr lang="ar-SA" sz="1600" dirty="0">
                <a:latin typeface="Times New Roman"/>
                <a:ea typeface="Times New Roman"/>
              </a:rPr>
              <a:t>ما مصدر الالكترونات في مرحلة سلسلة نقل الإلكترون في التنفس الخلوي ؟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أ / تكون الأستيل </a:t>
            </a:r>
            <a:r>
              <a:rPr lang="en-US" sz="1600" dirty="0">
                <a:latin typeface="Times New Roman"/>
                <a:ea typeface="Times New Roman"/>
              </a:rPr>
              <a:t>CoA</a:t>
            </a:r>
            <a:r>
              <a:rPr lang="ar-SA" sz="1600" dirty="0">
                <a:latin typeface="Times New Roman"/>
                <a:ea typeface="Times New Roman"/>
              </a:rPr>
              <a:t> في أثناء حلقة كربس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ب / إنتاج جزيئات 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NADH</a:t>
            </a: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 و 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FADH</a:t>
            </a:r>
            <a:r>
              <a:rPr lang="en-US" sz="1600" baseline="-250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2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 في أثناء حلقة كربس</a:t>
            </a:r>
            <a:endParaRPr lang="en-US" sz="1400" dirty="0">
              <a:solidFill>
                <a:srgbClr val="FF0000"/>
              </a:solidFill>
              <a:highlight>
                <a:srgbClr val="FFFF00"/>
              </a:highlight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ج / تخمر حمض اللاكتيك</a:t>
            </a:r>
            <a:r>
              <a:rPr lang="ar-AE" sz="1600" dirty="0">
                <a:latin typeface="Times New Roman"/>
                <a:ea typeface="Times New Roman"/>
              </a:rPr>
              <a:t>            </a:t>
            </a:r>
            <a:r>
              <a:rPr lang="ar-SA" sz="1600" dirty="0">
                <a:ea typeface="Times New Roman"/>
                <a:cs typeface="Times New Roman"/>
              </a:rPr>
              <a:t>د / تكسير الروابط خلال عملية التحلل السكري </a:t>
            </a:r>
            <a:endParaRPr lang="ar-SA" sz="1600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0" y="2987673"/>
            <a:ext cx="68580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800" dirty="0">
                <a:latin typeface="Times New Roman"/>
                <a:ea typeface="Times New Roman"/>
              </a:rPr>
              <a:t>س </a:t>
            </a:r>
            <a:r>
              <a:rPr lang="ar-AE" sz="1800" dirty="0">
                <a:latin typeface="Times New Roman"/>
                <a:ea typeface="Times New Roman"/>
              </a:rPr>
              <a:t>12</a:t>
            </a:r>
            <a:r>
              <a:rPr lang="ar-SA" sz="1800" dirty="0">
                <a:latin typeface="Times New Roman"/>
                <a:ea typeface="Times New Roman"/>
              </a:rPr>
              <a:t> </a:t>
            </a:r>
            <a:r>
              <a:rPr lang="ar-AE" sz="1800" dirty="0">
                <a:latin typeface="Times New Roman"/>
                <a:ea typeface="Times New Roman"/>
              </a:rPr>
              <a:t>/</a:t>
            </a:r>
            <a:r>
              <a:rPr lang="ar-SA" sz="1800" dirty="0">
                <a:latin typeface="Times New Roman"/>
                <a:ea typeface="Times New Roman"/>
              </a:rPr>
              <a:t>استخدم الشكل التالي في الإجابة عن السؤال </a:t>
            </a:r>
            <a:r>
              <a:rPr lang="ar-AE" sz="1800" dirty="0">
                <a:latin typeface="Times New Roman"/>
                <a:ea typeface="Times New Roman"/>
              </a:rPr>
              <a:t>12</a:t>
            </a:r>
            <a:endParaRPr lang="ar-SA" sz="18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أي المجموعتين في جزيء </a:t>
            </a:r>
            <a:r>
              <a:rPr lang="en-US" sz="1600" dirty="0">
                <a:latin typeface="Times New Roman"/>
                <a:ea typeface="Times New Roman"/>
              </a:rPr>
              <a:t>ATP</a:t>
            </a:r>
            <a:r>
              <a:rPr lang="ar-SA" sz="1600" dirty="0">
                <a:latin typeface="Times New Roman"/>
                <a:ea typeface="Times New Roman"/>
              </a:rPr>
              <a:t> في الشكل أعلاه يجب أن تتكسر الرابطة بينهما حتى تحرر الطاقة التي يستخدمها المخلوق الحي ؟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أ / 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1,2</a:t>
            </a: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ar-SA" sz="1600" dirty="0">
                <a:latin typeface="Times New Roman"/>
                <a:ea typeface="Times New Roman"/>
              </a:rPr>
              <a:t>      ب / </a:t>
            </a:r>
            <a:r>
              <a:rPr lang="en-US" sz="1600" dirty="0">
                <a:latin typeface="Times New Roman"/>
                <a:ea typeface="Times New Roman"/>
              </a:rPr>
              <a:t>2,3</a:t>
            </a:r>
            <a:r>
              <a:rPr lang="ar-SA" sz="1600" dirty="0">
                <a:latin typeface="Times New Roman"/>
                <a:ea typeface="Times New Roman"/>
              </a:rPr>
              <a:t>      ج / </a:t>
            </a:r>
            <a:r>
              <a:rPr lang="en-US" sz="1600" dirty="0">
                <a:latin typeface="Times New Roman"/>
                <a:ea typeface="Times New Roman"/>
              </a:rPr>
              <a:t>2,4    </a:t>
            </a:r>
            <a:r>
              <a:rPr lang="ar-SA" sz="1600" dirty="0">
                <a:latin typeface="Times New Roman"/>
                <a:ea typeface="Times New Roman"/>
              </a:rPr>
              <a:t>د</a:t>
            </a:r>
            <a:r>
              <a:rPr lang="en-US" sz="1600" dirty="0">
                <a:latin typeface="Times New Roman"/>
                <a:ea typeface="Times New Roman"/>
              </a:rPr>
              <a:t>            </a:t>
            </a:r>
            <a:r>
              <a:rPr lang="ar-SA" sz="1600" dirty="0">
                <a:latin typeface="Times New Roman"/>
                <a:ea typeface="Times New Roman"/>
              </a:rPr>
              <a:t> / </a:t>
            </a:r>
            <a:r>
              <a:rPr lang="en-US" sz="1600" dirty="0">
                <a:latin typeface="Times New Roman"/>
                <a:ea typeface="Times New Roman"/>
              </a:rPr>
              <a:t>3,4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endParaRPr lang="en-US" sz="1600" dirty="0">
              <a:latin typeface="Times New Roman"/>
              <a:ea typeface="Times New Roman"/>
            </a:endParaRPr>
          </a:p>
          <a:p>
            <a:pPr algn="r" rtl="1"/>
            <a:endParaRPr lang="ar-SA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73473"/>
            <a:ext cx="1043076" cy="58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-1" y="4206873"/>
            <a:ext cx="6853335" cy="22629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AE" sz="1600" dirty="0">
                <a:latin typeface="Times New Roman"/>
                <a:ea typeface="Times New Roman"/>
              </a:rPr>
              <a:t>س13 / </a:t>
            </a:r>
            <a:r>
              <a:rPr lang="ar-SA" sz="1600" dirty="0">
                <a:latin typeface="Times New Roman"/>
                <a:ea typeface="Times New Roman"/>
              </a:rPr>
              <a:t>أي أنواع الكلوروفيل التالية  يمتص أكبر كمية من الضوء ؟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أ / A</a:t>
            </a:r>
            <a:r>
              <a:rPr lang="ar-SA" sz="1600" dirty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ar-SA" sz="1600" dirty="0">
                <a:latin typeface="Times New Roman"/>
                <a:ea typeface="Times New Roman"/>
              </a:rPr>
              <a:t>  ب / B       ج / C      د / D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 </a:t>
            </a:r>
            <a:r>
              <a:rPr lang="ar-AE" sz="1600" dirty="0">
                <a:latin typeface="Times New Roman"/>
                <a:ea typeface="Times New Roman"/>
              </a:rPr>
              <a:t>س14/ </a:t>
            </a:r>
            <a:r>
              <a:rPr lang="ar-SA" sz="1600" dirty="0">
                <a:latin typeface="Times New Roman"/>
                <a:ea typeface="Times New Roman"/>
              </a:rPr>
              <a:t>ما هو الناتج المباشر من عملية البناء الضوئي ؟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أ / الأكسيجين</a:t>
            </a: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ar-AE" sz="1600" dirty="0">
                <a:solidFill>
                  <a:srgbClr val="FF0000"/>
                </a:solidFill>
                <a:latin typeface="Times New Roman"/>
                <a:ea typeface="Times New Roman"/>
              </a:rPr>
              <a:t>   </a:t>
            </a:r>
            <a:r>
              <a:rPr lang="ar-SA" sz="1600" dirty="0">
                <a:latin typeface="Times New Roman"/>
                <a:ea typeface="Times New Roman"/>
              </a:rPr>
              <a:t>ب / </a:t>
            </a:r>
            <a:r>
              <a:rPr lang="ar-AE" sz="1600" dirty="0">
                <a:latin typeface="Times New Roman"/>
                <a:ea typeface="Times New Roman"/>
              </a:rPr>
              <a:t>الماء</a:t>
            </a:r>
            <a:r>
              <a:rPr lang="ar-SA" sz="1600" dirty="0">
                <a:latin typeface="Times New Roman"/>
                <a:ea typeface="Times New Roman"/>
              </a:rPr>
              <a:t> </a:t>
            </a:r>
            <a:r>
              <a:rPr lang="ar-AE" sz="1600" dirty="0">
                <a:latin typeface="Times New Roman"/>
                <a:ea typeface="Times New Roman"/>
              </a:rPr>
              <a:t> </a:t>
            </a:r>
            <a:r>
              <a:rPr lang="ar-SA" sz="1600" dirty="0">
                <a:latin typeface="Times New Roman"/>
                <a:ea typeface="Times New Roman"/>
              </a:rPr>
              <a:t> ج / </a:t>
            </a:r>
            <a:r>
              <a:rPr lang="ar-AE" sz="1600" dirty="0">
                <a:latin typeface="Times New Roman"/>
                <a:ea typeface="Times New Roman"/>
              </a:rPr>
              <a:t>الملح</a:t>
            </a:r>
            <a:r>
              <a:rPr lang="ar-SA" sz="1600" dirty="0">
                <a:latin typeface="Times New Roman"/>
                <a:ea typeface="Times New Roman"/>
              </a:rPr>
              <a:t>       د / </a:t>
            </a:r>
            <a:r>
              <a:rPr lang="ar-AE" sz="1600" dirty="0">
                <a:latin typeface="Times New Roman"/>
                <a:ea typeface="Times New Roman"/>
              </a:rPr>
              <a:t>الهيدروجين</a:t>
            </a:r>
            <a:r>
              <a:rPr lang="ar-SA" sz="1600" dirty="0">
                <a:latin typeface="Times New Roman"/>
                <a:ea typeface="Times New Roman"/>
              </a:rPr>
              <a:t> 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 </a:t>
            </a:r>
            <a:r>
              <a:rPr lang="ar-AE" sz="1600" dirty="0">
                <a:latin typeface="Times New Roman"/>
                <a:ea typeface="Times New Roman"/>
              </a:rPr>
              <a:t>س15/</a:t>
            </a:r>
            <a:r>
              <a:rPr lang="ar-SA" sz="1600" dirty="0">
                <a:latin typeface="Times New Roman"/>
                <a:ea typeface="Times New Roman"/>
              </a:rPr>
              <a:t>أغشية مسطحة داخل البلاستيدات الخضراء تحوي الأصباغ ...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أ / الثايلاكويدات</a:t>
            </a: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</a:rPr>
              <a:t>   </a:t>
            </a:r>
            <a:r>
              <a:rPr lang="ar-SA" sz="1600" dirty="0">
                <a:latin typeface="Times New Roman"/>
                <a:ea typeface="Times New Roman"/>
              </a:rPr>
              <a:t>ب / الغمد  ج / اللحمة       د / الميتوكندريا </a:t>
            </a:r>
            <a:endParaRPr lang="ar-SA" sz="1600" dirty="0"/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-1384042" y="6005511"/>
            <a:ext cx="8229600" cy="150812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AE" sz="1600" dirty="0">
                <a:latin typeface="Times New Roman"/>
                <a:ea typeface="Times New Roman"/>
              </a:rPr>
              <a:t>س16/ </a:t>
            </a:r>
            <a:r>
              <a:rPr lang="ar-SA" sz="1600" dirty="0">
                <a:latin typeface="Times New Roman"/>
                <a:ea typeface="Times New Roman"/>
              </a:rPr>
              <a:t>خلال البناء الضوئي يتم امتصاص . . و تحويله إلى طاقة كيميائية .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أ / الضوء</a:t>
            </a: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ar-SA" sz="1600" dirty="0">
                <a:latin typeface="Times New Roman"/>
                <a:ea typeface="Times New Roman"/>
              </a:rPr>
              <a:t>ب / الأكسيجين ج / الجلوكوز    د / النيتروجين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 </a:t>
            </a:r>
            <a:r>
              <a:rPr lang="ar-AE" sz="1600" dirty="0">
                <a:latin typeface="Times New Roman"/>
                <a:ea typeface="Times New Roman"/>
              </a:rPr>
              <a:t>س17/ </a:t>
            </a:r>
            <a:r>
              <a:rPr lang="ar-SA" sz="1600" dirty="0">
                <a:latin typeface="Times New Roman"/>
                <a:ea typeface="Times New Roman"/>
              </a:rPr>
              <a:t>جزيء </a:t>
            </a:r>
            <a:r>
              <a:rPr lang="en-US" sz="1600" dirty="0">
                <a:latin typeface="Times New Roman"/>
                <a:ea typeface="Times New Roman"/>
              </a:rPr>
              <a:t>ATP</a:t>
            </a:r>
            <a:r>
              <a:rPr lang="ar-SA" sz="1600" dirty="0">
                <a:latin typeface="Times New Roman"/>
                <a:ea typeface="Times New Roman"/>
              </a:rPr>
              <a:t> يحوي ثلاث مجموعات . . .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أ / أدنين       ب / سكر       </a:t>
            </a: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ج / فوسفات       </a:t>
            </a:r>
            <a:r>
              <a:rPr lang="ar-SA" sz="1600" dirty="0">
                <a:latin typeface="Times New Roman"/>
                <a:ea typeface="Times New Roman"/>
              </a:rPr>
              <a:t>د / رايبوز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</p:txBody>
      </p:sp>
      <p:sp>
        <p:nvSpPr>
          <p:cNvPr id="9" name="عنصر نائب للمحتوى 2"/>
          <p:cNvSpPr txBox="1">
            <a:spLocks/>
          </p:cNvSpPr>
          <p:nvPr/>
        </p:nvSpPr>
        <p:spPr>
          <a:xfrm>
            <a:off x="-1371600" y="7208837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AE" sz="1600" dirty="0">
                <a:latin typeface="Times New Roman"/>
                <a:ea typeface="Times New Roman"/>
              </a:rPr>
              <a:t>س18/ </a:t>
            </a:r>
            <a:r>
              <a:rPr lang="ar-SA" sz="1600" dirty="0">
                <a:latin typeface="Times New Roman"/>
                <a:ea typeface="Times New Roman"/>
              </a:rPr>
              <a:t>ما الذي تخزنه الخلايا و تطلقه بوصفه مصدرا للطاقة الكيميائية؟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أ / 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ATP</a:t>
            </a:r>
            <a:r>
              <a:rPr lang="ar-SA" sz="1600" dirty="0">
                <a:latin typeface="Times New Roman"/>
                <a:ea typeface="Times New Roman"/>
              </a:rPr>
              <a:t>     ب / </a:t>
            </a:r>
            <a:r>
              <a:rPr lang="en-US" sz="1600" dirty="0">
                <a:latin typeface="Times New Roman"/>
                <a:ea typeface="Times New Roman"/>
              </a:rPr>
              <a:t>NADP</a:t>
            </a:r>
            <a:r>
              <a:rPr lang="ar-SA" sz="1600" dirty="0">
                <a:latin typeface="Times New Roman"/>
                <a:ea typeface="Times New Roman"/>
              </a:rPr>
              <a:t>     ج / </a:t>
            </a:r>
            <a:r>
              <a:rPr lang="en-US" sz="1600" dirty="0">
                <a:latin typeface="Times New Roman"/>
                <a:ea typeface="Times New Roman"/>
              </a:rPr>
              <a:t>ADP</a:t>
            </a:r>
            <a:r>
              <a:rPr lang="ar-SA" sz="1600" dirty="0">
                <a:latin typeface="Times New Roman"/>
                <a:ea typeface="Times New Roman"/>
              </a:rPr>
              <a:t>    د / </a:t>
            </a:r>
            <a:r>
              <a:rPr lang="en-US" sz="1600" dirty="0">
                <a:latin typeface="Times New Roman"/>
                <a:ea typeface="Times New Roman"/>
              </a:rPr>
              <a:t>NADPH</a:t>
            </a: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AE" sz="1600" dirty="0">
                <a:latin typeface="Times New Roman"/>
                <a:ea typeface="Times New Roman"/>
              </a:rPr>
              <a:t>س19/ </a:t>
            </a:r>
            <a:r>
              <a:rPr lang="ar-SA" sz="1600" dirty="0">
                <a:latin typeface="Times New Roman"/>
                <a:ea typeface="Times New Roman"/>
              </a:rPr>
              <a:t>أحد المركبات التالية تنتج من عملية البناء الضوئي .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أ / سليلوز   </a:t>
            </a: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ب / سكر الجلوكوز    </a:t>
            </a:r>
            <a:r>
              <a:rPr lang="ar-SA" sz="1600" dirty="0">
                <a:latin typeface="Times New Roman"/>
                <a:ea typeface="Times New Roman"/>
              </a:rPr>
              <a:t>ج / دهون    د / بروتين</a:t>
            </a:r>
            <a:endParaRPr lang="ar-AE" sz="1600" dirty="0">
              <a:latin typeface="Times New Roman"/>
              <a:ea typeface="Times New Roman"/>
            </a:endParaRPr>
          </a:p>
          <a:p>
            <a:pPr marL="0" indent="0" algn="r" rtl="1">
              <a:buNone/>
              <a:tabLst>
                <a:tab pos="1798955" algn="l"/>
              </a:tabLst>
            </a:pPr>
            <a:r>
              <a:rPr lang="ar-AE" sz="1400" dirty="0">
                <a:latin typeface="Times New Roman"/>
                <a:ea typeface="Times New Roman"/>
              </a:rPr>
              <a:t>س20/ </a:t>
            </a:r>
            <a:r>
              <a:rPr lang="ar-SA" sz="1400" dirty="0">
                <a:latin typeface="Times New Roman"/>
                <a:ea typeface="Times New Roman"/>
              </a:rPr>
              <a:t>جموعة من الأغشية المسطحة تشبه الكيس تترتب في رزم متراصة .</a:t>
            </a:r>
            <a:endParaRPr lang="en-US" sz="1200" dirty="0">
              <a:latin typeface="Times New Roman"/>
              <a:ea typeface="Times New Roman"/>
            </a:endParaRPr>
          </a:p>
          <a:p>
            <a:pPr marL="0" indent="0" algn="r" rtl="1">
              <a:buNone/>
              <a:tabLst>
                <a:tab pos="1798955" algn="l"/>
              </a:tabLst>
            </a:pPr>
            <a:r>
              <a:rPr lang="ar-SA" sz="1400" dirty="0">
                <a:latin typeface="Times New Roman"/>
                <a:ea typeface="Times New Roman"/>
              </a:rPr>
              <a:t>أ / لحمية      ب / غرانا       </a:t>
            </a:r>
            <a:r>
              <a:rPr lang="ar-SA" sz="14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ج / ثايلاكويد        </a:t>
            </a:r>
            <a:r>
              <a:rPr lang="ar-SA" sz="1400" dirty="0">
                <a:latin typeface="Times New Roman"/>
                <a:ea typeface="Times New Roman"/>
              </a:rPr>
              <a:t>د / الكترون</a:t>
            </a:r>
            <a:endParaRPr lang="en-US" sz="12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 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</a:pPr>
            <a:endParaRPr lang="ar-SA" sz="1600" dirty="0"/>
          </a:p>
        </p:txBody>
      </p:sp>
      <p:sp>
        <p:nvSpPr>
          <p:cNvPr id="12" name="عنصر نائب للمحتوى 2"/>
          <p:cNvSpPr txBox="1">
            <a:spLocks/>
          </p:cNvSpPr>
          <p:nvPr/>
        </p:nvSpPr>
        <p:spPr>
          <a:xfrm>
            <a:off x="0" y="274637"/>
            <a:ext cx="6858000" cy="2011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س </a:t>
            </a:r>
            <a:r>
              <a:rPr lang="ar-AE" sz="1600" dirty="0">
                <a:latin typeface="Times New Roman"/>
                <a:ea typeface="Times New Roman"/>
              </a:rPr>
              <a:t>10</a:t>
            </a:r>
            <a:r>
              <a:rPr lang="ar-SA" sz="1600" dirty="0">
                <a:latin typeface="Times New Roman"/>
                <a:ea typeface="Times New Roman"/>
              </a:rPr>
              <a:t> </a:t>
            </a:r>
            <a:r>
              <a:rPr lang="ar-AE" sz="1600" dirty="0">
                <a:latin typeface="Times New Roman"/>
                <a:ea typeface="Times New Roman"/>
              </a:rPr>
              <a:t>/</a:t>
            </a:r>
            <a:r>
              <a:rPr lang="ar-SA" sz="1600" dirty="0">
                <a:latin typeface="Times New Roman"/>
                <a:ea typeface="Times New Roman"/>
              </a:rPr>
              <a:t>أي الجزيئات الكبيرة التالية يمكن أن تتكون باستخدام السكريات التي تنتج خلال عملية البناء الضوئي في النباتات ؟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</a:rPr>
              <a:t>أ</a:t>
            </a:r>
            <a:r>
              <a:rPr lang="ar-SA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 / السليلوز</a:t>
            </a: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</a:rPr>
              <a:t>       </a:t>
            </a:r>
            <a:r>
              <a:rPr lang="ar-AE" sz="1600" dirty="0">
                <a:solidFill>
                  <a:srgbClr val="FF0000"/>
                </a:solidFill>
                <a:latin typeface="Times New Roman"/>
                <a:ea typeface="Times New Roman"/>
              </a:rPr>
              <a:t>        </a:t>
            </a:r>
            <a:endParaRPr lang="ar-SA" sz="16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r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ب / </a:t>
            </a:r>
            <a:r>
              <a:rPr lang="en-US" sz="1600" dirty="0">
                <a:latin typeface="Times New Roman"/>
                <a:ea typeface="Times New Roman"/>
              </a:rPr>
              <a:t>DNA</a:t>
            </a:r>
            <a:r>
              <a:rPr lang="ar-SA" sz="1600" dirty="0">
                <a:latin typeface="Times New Roman"/>
                <a:ea typeface="Times New Roman"/>
              </a:rPr>
              <a:t>       </a:t>
            </a:r>
            <a:r>
              <a:rPr lang="ar-AE" sz="1600" dirty="0">
                <a:latin typeface="Times New Roman"/>
                <a:ea typeface="Times New Roman"/>
              </a:rPr>
              <a:t>     </a:t>
            </a:r>
            <a:endParaRPr lang="ar-SA" sz="1600" dirty="0">
              <a:latin typeface="Times New Roman"/>
              <a:ea typeface="Times New Roman"/>
            </a:endParaRPr>
          </a:p>
          <a:p>
            <a:pPr marL="0" indent="0" algn="r">
              <a:buFont typeface="Arial" pitchFamily="34" charset="0"/>
              <a:buNone/>
              <a:tabLst>
                <a:tab pos="1798955" algn="l"/>
              </a:tabLst>
            </a:pPr>
            <a:r>
              <a:rPr lang="ar-SA" sz="1600" dirty="0">
                <a:latin typeface="Times New Roman"/>
                <a:ea typeface="Times New Roman"/>
              </a:rPr>
              <a:t>ج / الدهون       </a:t>
            </a:r>
            <a:r>
              <a:rPr lang="ar-AE" sz="1600" dirty="0">
                <a:latin typeface="Times New Roman"/>
                <a:ea typeface="Times New Roman"/>
              </a:rPr>
              <a:t>       </a:t>
            </a:r>
            <a:r>
              <a:rPr lang="ar-SA" sz="1600" dirty="0">
                <a:latin typeface="Times New Roman"/>
                <a:ea typeface="Times New Roman"/>
              </a:rPr>
              <a:t>د / البروتين</a:t>
            </a:r>
            <a:endParaRPr lang="en-US" sz="1400" dirty="0">
              <a:latin typeface="Times New Roman"/>
              <a:ea typeface="Times New Roman"/>
            </a:endParaRPr>
          </a:p>
          <a:p>
            <a:pPr marL="0" indent="0" algn="r">
              <a:buFont typeface="Arial" pitchFamily="34" charset="0"/>
              <a:buNone/>
            </a:pP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191260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2"/>
          <p:cNvSpPr txBox="1">
            <a:spLocks/>
          </p:cNvSpPr>
          <p:nvPr/>
        </p:nvSpPr>
        <p:spPr>
          <a:xfrm>
            <a:off x="-1533239" y="18288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AE" sz="1800" dirty="0">
                <a:ea typeface="Calibri"/>
                <a:cs typeface="Times New Roman"/>
              </a:rPr>
              <a:t>س23/ </a:t>
            </a:r>
            <a:r>
              <a:rPr lang="ar-SA" sz="1800" dirty="0">
                <a:ea typeface="Calibri"/>
                <a:cs typeface="Times New Roman"/>
              </a:rPr>
              <a:t>جزئ ملون يمتص الضوء</a:t>
            </a:r>
            <a:endParaRPr lang="en-US" sz="1400" dirty="0">
              <a:ea typeface="Calibri"/>
              <a:cs typeface="Arial"/>
            </a:endParaRPr>
          </a:p>
          <a:p>
            <a:pPr marL="0" indent="0" algn="r" rtl="1">
              <a:buNone/>
            </a:pPr>
            <a:r>
              <a:rPr lang="ar-SA" sz="1800" dirty="0">
                <a:ea typeface="Calibri"/>
                <a:cs typeface="Times New Roman"/>
              </a:rPr>
              <a:t>أ / الثايلاكويد      </a:t>
            </a:r>
            <a:r>
              <a:rPr lang="ar-AE" sz="1800" dirty="0">
                <a:ea typeface="Calibri"/>
                <a:cs typeface="Times New Roman"/>
              </a:rPr>
              <a:t>     </a:t>
            </a:r>
            <a:r>
              <a:rPr lang="ar-SA" sz="1800" dirty="0">
                <a:ea typeface="Calibri"/>
                <a:cs typeface="Times New Roman"/>
              </a:rPr>
              <a:t>  </a:t>
            </a:r>
            <a:r>
              <a:rPr lang="ar-SA" sz="18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ب / صبغة     </a:t>
            </a:r>
            <a:r>
              <a:rPr lang="ar-AE" sz="18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 </a:t>
            </a:r>
            <a:r>
              <a:rPr lang="ar-SA" sz="18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 </a:t>
            </a:r>
          </a:p>
          <a:p>
            <a:pPr marL="0" indent="0" algn="r" rtl="1">
              <a:buNone/>
            </a:pPr>
            <a:r>
              <a:rPr lang="ar-SA" sz="1800" dirty="0">
                <a:ea typeface="Calibri"/>
                <a:cs typeface="Times New Roman"/>
              </a:rPr>
              <a:t>ج / حلقة كالفن                    د / البروتينات</a:t>
            </a:r>
            <a:endParaRPr lang="en-US" sz="1400" dirty="0">
              <a:ea typeface="Calibri"/>
              <a:cs typeface="Arial"/>
            </a:endParaRPr>
          </a:p>
          <a:p>
            <a:pPr marL="0" indent="0" algn="r" rtl="1">
              <a:buNone/>
            </a:pPr>
            <a:r>
              <a:rPr lang="ar-AE" sz="1800" dirty="0">
                <a:ea typeface="Calibri"/>
                <a:cs typeface="Times New Roman"/>
              </a:rPr>
              <a:t>س24/ </a:t>
            </a:r>
            <a:r>
              <a:rPr lang="ar-SA" sz="1800" dirty="0">
                <a:ea typeface="Calibri"/>
                <a:cs typeface="Times New Roman"/>
              </a:rPr>
              <a:t>عملية يتم فيها تخزين الطاقة في الجزيئات العضوية</a:t>
            </a:r>
            <a:endParaRPr lang="en-US" sz="1800" dirty="0">
              <a:ea typeface="Calibri"/>
              <a:cs typeface="Arial"/>
            </a:endParaRPr>
          </a:p>
          <a:p>
            <a:pPr marL="0" indent="0" algn="r" rtl="1">
              <a:buNone/>
            </a:pPr>
            <a:r>
              <a:rPr lang="ar-SA" sz="1800" dirty="0">
                <a:ea typeface="Calibri"/>
                <a:cs typeface="Times New Roman"/>
              </a:rPr>
              <a:t>أ / الثايلاكويد        </a:t>
            </a:r>
            <a:r>
              <a:rPr lang="ar-AE" sz="1800" dirty="0">
                <a:ea typeface="Calibri"/>
                <a:cs typeface="Times New Roman"/>
              </a:rPr>
              <a:t>         </a:t>
            </a:r>
            <a:r>
              <a:rPr lang="ar-SA" sz="1800" dirty="0">
                <a:ea typeface="Calibri"/>
                <a:cs typeface="Times New Roman"/>
              </a:rPr>
              <a:t>     ب / صبغة                 </a:t>
            </a:r>
          </a:p>
          <a:p>
            <a:pPr marL="0" indent="0" algn="r" rtl="1">
              <a:buNone/>
            </a:pPr>
            <a:r>
              <a:rPr lang="ar-SA" sz="18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ج / حلقة كالفن                      </a:t>
            </a:r>
            <a:r>
              <a:rPr lang="ar-SA" sz="1800" dirty="0">
                <a:ea typeface="Calibri"/>
                <a:cs typeface="Times New Roman"/>
              </a:rPr>
              <a:t>د / البروتينات</a:t>
            </a:r>
            <a:endParaRPr lang="en-US" sz="1800" dirty="0">
              <a:ea typeface="Calibri"/>
              <a:cs typeface="Arial"/>
            </a:endParaRPr>
          </a:p>
          <a:p>
            <a:pPr marL="0" indent="0" algn="r" rtl="1">
              <a:buNone/>
            </a:pPr>
            <a:r>
              <a:rPr lang="ar-SA" sz="1800" dirty="0">
                <a:ea typeface="Calibri"/>
                <a:cs typeface="Times New Roman"/>
              </a:rPr>
              <a:t>  </a:t>
            </a:r>
            <a:r>
              <a:rPr lang="ar-AE" sz="1800" dirty="0">
                <a:ea typeface="Calibri"/>
                <a:cs typeface="Times New Roman"/>
              </a:rPr>
              <a:t>س25/ </a:t>
            </a:r>
            <a:r>
              <a:rPr lang="ar-SA" sz="1800" dirty="0">
                <a:ea typeface="Calibri"/>
                <a:cs typeface="Times New Roman"/>
              </a:rPr>
              <a:t>أي الخطوات التالية تحدث في حلقة كالفن</a:t>
            </a:r>
            <a:endParaRPr lang="en-US" sz="1800" dirty="0">
              <a:ea typeface="Calibri"/>
              <a:cs typeface="Arial"/>
            </a:endParaRPr>
          </a:p>
          <a:p>
            <a:pPr marL="0" indent="0" algn="r" rtl="1">
              <a:buNone/>
            </a:pPr>
            <a:r>
              <a:rPr lang="ar-SA" sz="18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أ / تكون السكريات السداسية الكربون          </a:t>
            </a:r>
          </a:p>
          <a:p>
            <a:pPr marL="0" indent="0" algn="r" rtl="1">
              <a:buNone/>
            </a:pPr>
            <a:r>
              <a:rPr lang="ar-SA" sz="1800" dirty="0">
                <a:ea typeface="Calibri"/>
                <a:cs typeface="Times New Roman"/>
              </a:rPr>
              <a:t>ب / تحرير غاز الأكسجين                            </a:t>
            </a:r>
            <a:endParaRPr lang="en-US" sz="1800" dirty="0">
              <a:ea typeface="Calibri"/>
              <a:cs typeface="Arial"/>
            </a:endParaRPr>
          </a:p>
          <a:p>
            <a:pPr marL="0" indent="0" algn="r" rtl="1">
              <a:buNone/>
            </a:pPr>
            <a:r>
              <a:rPr lang="ar-SA" sz="1800" dirty="0">
                <a:ea typeface="Calibri"/>
                <a:cs typeface="Times New Roman"/>
              </a:rPr>
              <a:t>ج / تكوين جزيئات </a:t>
            </a:r>
            <a:r>
              <a:rPr lang="en-US" sz="1800" dirty="0">
                <a:latin typeface="Times New Roman"/>
                <a:ea typeface="Calibri"/>
                <a:cs typeface="Arial"/>
              </a:rPr>
              <a:t>ATP</a:t>
            </a:r>
            <a:r>
              <a:rPr lang="ar-SA" sz="1800" dirty="0">
                <a:ea typeface="Calibri"/>
                <a:cs typeface="Times New Roman"/>
              </a:rPr>
              <a:t>                          </a:t>
            </a:r>
          </a:p>
          <a:p>
            <a:pPr marL="0" indent="0" algn="r" rtl="1">
              <a:buNone/>
            </a:pPr>
            <a:r>
              <a:rPr lang="ar-SA" sz="1800" dirty="0">
                <a:ea typeface="Calibri"/>
                <a:cs typeface="Times New Roman"/>
              </a:rPr>
              <a:t>د/ نقل الإلكترونات بوساطة </a:t>
            </a:r>
            <a:r>
              <a:rPr lang="en-US" sz="1800" dirty="0">
                <a:latin typeface="Times New Roman"/>
                <a:ea typeface="Calibri"/>
                <a:cs typeface="Arial"/>
              </a:rPr>
              <a:t>NADH</a:t>
            </a:r>
            <a:endParaRPr lang="en-US" sz="1400" dirty="0">
              <a:ea typeface="Calibri"/>
              <a:cs typeface="Arial"/>
            </a:endParaRPr>
          </a:p>
          <a:p>
            <a:pPr marL="0" indent="0" algn="r" rtl="1">
              <a:buNone/>
            </a:pPr>
            <a:endParaRPr lang="ar-SA" sz="1800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-1600200" y="25161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800" dirty="0">
                <a:latin typeface="Times New Roman"/>
                <a:ea typeface="Times New Roman"/>
              </a:rPr>
              <a:t> </a:t>
            </a:r>
            <a:r>
              <a:rPr lang="ar-AE" sz="1800" dirty="0">
                <a:ea typeface="Calibri"/>
                <a:cs typeface="Times New Roman"/>
              </a:rPr>
              <a:t>س21/ </a:t>
            </a:r>
            <a:r>
              <a:rPr lang="ar-SA" sz="1800" dirty="0">
                <a:ea typeface="Calibri"/>
                <a:cs typeface="Times New Roman"/>
              </a:rPr>
              <a:t>مكان حدوث التفاعلات الضوئية</a:t>
            </a:r>
            <a:endParaRPr lang="en-US" sz="1400" dirty="0">
              <a:ea typeface="Calibri"/>
              <a:cs typeface="Arial"/>
            </a:endParaRPr>
          </a:p>
          <a:p>
            <a:pPr marL="0" indent="0" algn="r" rtl="1">
              <a:buFont typeface="Arial" pitchFamily="34" charset="0"/>
              <a:buNone/>
            </a:pPr>
            <a:r>
              <a:rPr lang="ar-SA" sz="18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أ / الثايلاكويد   </a:t>
            </a:r>
            <a:r>
              <a:rPr lang="ar-SA" sz="1800" dirty="0">
                <a:ea typeface="Calibri"/>
                <a:cs typeface="Times New Roman"/>
              </a:rPr>
              <a:t>ب / صبغة     ج / حلقة كالفن    د / البروتينات</a:t>
            </a:r>
            <a:endParaRPr lang="en-US" sz="1400" dirty="0">
              <a:ea typeface="Calibri"/>
              <a:cs typeface="Arial"/>
            </a:endParaRPr>
          </a:p>
          <a:p>
            <a:pPr algn="r" rtl="1"/>
            <a:endParaRPr lang="ar-SA" sz="1800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-1600200" y="1066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AE" sz="1800" dirty="0">
                <a:latin typeface="Times New Roman"/>
                <a:ea typeface="Times New Roman"/>
              </a:rPr>
              <a:t>س22/ </a:t>
            </a:r>
            <a:r>
              <a:rPr lang="ar-SA" sz="1800" dirty="0">
                <a:latin typeface="Times New Roman"/>
                <a:ea typeface="Times New Roman"/>
              </a:rPr>
              <a:t>التفاعلات اللاضوئية في عملية البناء الضوئي تحدث في 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  <a:tabLst>
                <a:tab pos="1798955" algn="l"/>
              </a:tabLst>
            </a:pPr>
            <a:r>
              <a:rPr lang="ar-SA" sz="18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أ /</a:t>
            </a:r>
            <a:r>
              <a:rPr lang="ar-AE" sz="1800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الحشوة        </a:t>
            </a:r>
            <a:r>
              <a:rPr lang="ar-SA" sz="1800" dirty="0">
                <a:latin typeface="Times New Roman"/>
                <a:ea typeface="Times New Roman"/>
              </a:rPr>
              <a:t>ب / الغمد       ج / الثايلاكويدات       د / الميتوكندريا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 algn="r" rtl="1">
              <a:buFont typeface="Arial" pitchFamily="34" charset="0"/>
              <a:buNone/>
            </a:pPr>
            <a:r>
              <a:rPr lang="ar-SA" sz="1800" dirty="0">
                <a:ea typeface="Calibri"/>
                <a:cs typeface="Times New Roman"/>
              </a:rPr>
              <a:t> </a:t>
            </a: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107074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4116859</TotalTime>
  <Words>644</Words>
  <Application>Microsoft Office PowerPoint</Application>
  <PresentationFormat>On-screen Show (4:3)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ريم سعيد المطيوعي</cp:lastModifiedBy>
  <cp:revision>23</cp:revision>
  <dcterms:created xsi:type="dcterms:W3CDTF">2006-08-16T00:00:00Z</dcterms:created>
  <dcterms:modified xsi:type="dcterms:W3CDTF">2020-05-18T21:57:39Z</dcterms:modified>
</cp:coreProperties>
</file>