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256" r:id="rId5"/>
    <p:sldId id="285" r:id="rId6"/>
    <p:sldId id="266" r:id="rId7"/>
    <p:sldId id="282" r:id="rId8"/>
    <p:sldId id="258" r:id="rId9"/>
    <p:sldId id="259" r:id="rId10"/>
    <p:sldId id="267" r:id="rId11"/>
    <p:sldId id="279" r:id="rId12"/>
    <p:sldId id="260" r:id="rId13"/>
    <p:sldId id="268" r:id="rId14"/>
    <p:sldId id="272" r:id="rId15"/>
    <p:sldId id="273" r:id="rId16"/>
    <p:sldId id="274" r:id="rId17"/>
    <p:sldId id="275" r:id="rId18"/>
    <p:sldId id="286" r:id="rId19"/>
    <p:sldId id="283" r:id="rId20"/>
    <p:sldId id="276" r:id="rId21"/>
    <p:sldId id="277" r:id="rId22"/>
    <p:sldId id="278" r:id="rId23"/>
    <p:sldId id="280" r:id="rId24"/>
    <p:sldId id="284" r:id="rId25"/>
    <p:sldId id="262" r:id="rId26"/>
    <p:sldId id="263" r:id="rId27"/>
    <p:sldId id="264" r:id="rId28"/>
    <p:sldId id="265" r:id="rId2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660"/>
  </p:normalViewPr>
  <p:slideViewPr>
    <p:cSldViewPr>
      <p:cViewPr varScale="1">
        <p:scale>
          <a:sx n="80" d="100"/>
          <a:sy n="80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AF807-00DE-47B6-94AB-EE04DE2D919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2A11D-508A-47BD-A12B-362EA1E3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2b30e03f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2b30e03f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2A11D-508A-47BD-A12B-362EA1E302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3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65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3190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6092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6707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3984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0579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3371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88732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2529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16566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030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84979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25466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83021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7257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53318386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39530629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61010934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07233596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6717425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24376529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8618255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97652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41545567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48661597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9770191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87880959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3FAA8A-1FDA-4B7E-971C-7751DB0CD1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4A7517-6A16-4099-B0F9-51FB820A8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1830FA-2C51-4E4C-AED7-D6C9E0CF7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C8585-F51F-475A-B2D0-E1DB888E5B5E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60900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67E73C-EDAA-4530-ADF7-D954BC7B3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57E54A-E347-45CB-BF48-5F22A1508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B9C7F6-FA60-48B8-9866-491093B0D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087E0-EC5A-46E8-A982-521A678F6570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087702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E7A268-C156-49F5-9A99-41764F796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AEA456-4F6C-4B8C-B2F2-7DBB6B10FB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292DF9-43F9-4C5B-A4F4-E18ED1F0E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C556F-B746-44B3-A443-144B10DACDC5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140279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B55CB6-4A91-4509-9246-D65779148C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DB8ED-7476-4FB7-8F4E-476C7B624C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321686-C598-42C6-8A5C-5D6E1C605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A317B-BF21-48D3-B781-4F72FA05DACD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856853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EE0148-1026-4348-A7C8-7A583578F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B4DC42-E7D3-4E24-ABEB-E71A02AC7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2FC9F3-3267-4A22-919C-E72224E1F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25E3-171A-4FF8-9177-1EECF50F735F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994869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0BA6FA-9C89-4420-86CF-EB51D25282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4D4163-F693-4639-9F59-7F9CF80C9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2E9D83-DFF8-4223-8909-05452BBCE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3BA6E-2029-4119-BD0E-D748AC30E44D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3947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40738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C8C87E-1AE1-45DA-9BBA-75FC22922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2B300DA-7FCF-44D5-B4FC-A7953DC0C0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0086B7-FFC5-4EAF-B1B9-AB8892D88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33D6F-ADC3-4B68-8FB3-E5BBC635862B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212273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F6CB2D-E4BC-4B04-BFD8-204D731D8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FF9E2-71D1-47CC-AF68-02CC251FA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267E96-5772-46B7-9B33-2BE1796A4F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841B5-6C08-41C8-9CF5-04BC74F82CA2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65706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63F88-0CF8-4C6A-A53C-714E7219C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F9468-BB60-42D7-AFC1-35EE486D3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4913D-3159-41B5-8450-7621FCBD3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52CDE-1E97-4F7F-98D2-A7C39D78A69B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77740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507027-5CAC-44F6-A5E5-1E8ECA354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9ECEFC-591D-4DE0-B0EB-6E3A1CBDA3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01173F-FE71-4F03-B822-4F58AA493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753C9-6537-4899-AA5C-8B382D9AEAED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88114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02635-C3E6-4A35-96A9-4464C63A3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7419FC-C17A-4BC9-AD60-87A6A2964F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947CB1-7FE8-4FDA-8A8D-C4BC2AD0B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448E4-4E2F-4BAE-AA00-F2237BF4CC27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59606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ar" smtClean="0"/>
              <a:pPr algn="r" rtl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ar"/>
          </a:p>
        </p:txBody>
      </p:sp>
    </p:spTree>
    <p:extLst>
      <p:ext uri="{BB962C8B-B14F-4D97-AF65-F5344CB8AC3E}">
        <p14:creationId xmlns:p14="http://schemas.microsoft.com/office/powerpoint/2010/main" val="290821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993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6665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374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260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0413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16F81-3F86-410B-8455-4E875EA8015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09CC1-29F1-4442-A12F-B9F219D5EB5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2787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7149D-FB26-430F-BEE4-43C66915AAD4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A3B0-A50E-44CB-A1A3-4E921340AAA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9485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0E08E-3A9F-4E20-AD0C-9B7EF1F0A6B4}" type="datetimeFigureOut">
              <a:rPr lang="ar-AE" smtClean="0"/>
              <a:pPr/>
              <a:t>15/09/1442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39B8A-F63C-4C58-B591-D747367E9443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5509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57C607C-0792-4583-9D90-7B984B3E1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9F0CD1-A263-4BFD-A542-B6253E95D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text styles</a:t>
            </a:r>
          </a:p>
          <a:p>
            <a:pPr lvl="1"/>
            <a:r>
              <a:rPr lang="en-US" altLang="ar-SA"/>
              <a:t>Second level</a:t>
            </a:r>
          </a:p>
          <a:p>
            <a:pPr lvl="2"/>
            <a:r>
              <a:rPr lang="en-US" altLang="ar-SA"/>
              <a:t>Third level</a:t>
            </a:r>
          </a:p>
          <a:p>
            <a:pPr lvl="3"/>
            <a:r>
              <a:rPr lang="en-US" altLang="ar-SA"/>
              <a:t>Fourth level</a:t>
            </a:r>
          </a:p>
          <a:p>
            <a:pPr lvl="4"/>
            <a:r>
              <a:rPr lang="en-US" altLang="ar-SA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210D44-176E-4F48-BBAC-23562D14A9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115FD8-5CFB-43A6-AA26-42EA1A94E4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>
              <a:defRPr/>
            </a:pPr>
            <a:endParaRPr lang="en-US" altLang="ar-S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58AB4D-7929-4DBF-A2BE-207BAD3CD9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>
              <a:defRPr/>
            </a:pPr>
            <a:fld id="{AA2C26C4-5E53-4C7C-8077-55195B268F80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1923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2327082" y="1086374"/>
            <a:ext cx="5773309" cy="4724400"/>
          </a:xfrm>
          <a:prstGeom prst="ellipse">
            <a:avLst/>
          </a:prstGeom>
          <a:ln>
            <a:prstDash val="dash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ربِّ اشرح لي صدري ويسر لي أمري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و احلل عقدةً من لساني يفقهوا قولي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اللهم يامعلم آدم علمنا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ويا مفهم سليمان فهمنا</a:t>
            </a:r>
            <a:endParaRPr kumimoji="0" lang="en-US" altLang="ar-SA" sz="4000" b="1" i="0" u="none" strike="noStrike" kern="1200" cap="none" spc="0" normalizeH="0" baseline="0" noProof="0" dirty="0">
              <a:ln>
                <a:noFill/>
              </a:ln>
              <a:solidFill>
                <a:srgbClr val="54381C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865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8" y="-669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152400" y="3915507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2800" b="1" dirty="0">
                <a:solidFill>
                  <a:schemeClr val="accent1">
                    <a:lumMod val="75000"/>
                  </a:schemeClr>
                </a:solidFill>
              </a:rPr>
              <a:t>لنفتح الكتاب صفحة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ar-BH" sz="2800" b="1" dirty="0">
                <a:solidFill>
                  <a:schemeClr val="accent1">
                    <a:lumMod val="75000"/>
                  </a:schemeClr>
                </a:solidFill>
              </a:rPr>
              <a:t>24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7D321C90-F1A9-45FB-914F-7936A6ED6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1432450" cy="132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E4DB6BD-6C51-4D4B-A29E-665814A4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924944"/>
            <a:ext cx="69342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ستطيل 3">
            <a:extLst>
              <a:ext uri="{FF2B5EF4-FFF2-40B4-BE49-F238E27FC236}">
                <a16:creationId xmlns:a16="http://schemas.microsoft.com/office/drawing/2014/main" id="{652362BE-C4F4-4650-849C-C967908B1C7C}"/>
              </a:ext>
            </a:extLst>
          </p:cNvPr>
          <p:cNvSpPr/>
          <p:nvPr/>
        </p:nvSpPr>
        <p:spPr>
          <a:xfrm>
            <a:off x="1970635" y="4933156"/>
            <a:ext cx="6861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الحلف بغير الله باطل لا يترتب عليه حكم شرعي والله تعالى وحده أحق بالطاعة والعبادة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A7FE75-46D8-4B67-90A3-1AF65DE34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555" y="199024"/>
            <a:ext cx="34140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1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333532" y="5095077"/>
            <a:ext cx="1828800" cy="1324709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8F62725-A2BD-4819-A747-E64CE38B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2332" y="1524000"/>
            <a:ext cx="6970311" cy="525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98720-1877-4926-97BD-39C53F9CA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60338"/>
            <a:ext cx="341406" cy="317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C861F-1D56-40FF-B25C-2BCA0FDC9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736220"/>
            <a:ext cx="2469094" cy="3140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65198-33DC-46F4-8EFE-AAB8F9D2EC1A}"/>
              </a:ext>
            </a:extLst>
          </p:cNvPr>
          <p:cNvSpPr txBox="1"/>
          <p:nvPr/>
        </p:nvSpPr>
        <p:spPr>
          <a:xfrm>
            <a:off x="3840488" y="52569"/>
            <a:ext cx="1928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000" b="1" dirty="0">
                <a:solidFill>
                  <a:srgbClr val="FF0000"/>
                </a:solidFill>
              </a:rPr>
              <a:t>ما هي أنواع اليمين ؟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0C540-0C7B-4678-9BA4-8F35608FAFA0}"/>
              </a:ext>
            </a:extLst>
          </p:cNvPr>
          <p:cNvSpPr txBox="1"/>
          <p:nvPr/>
        </p:nvSpPr>
        <p:spPr>
          <a:xfrm>
            <a:off x="4953000" y="602180"/>
            <a:ext cx="220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solidFill>
                  <a:srgbClr val="00B050"/>
                </a:solidFill>
              </a:rPr>
              <a:t>1- أيمان لا نؤاخذ عليها: </a:t>
            </a:r>
          </a:p>
          <a:p>
            <a:r>
              <a:rPr lang="ar-BH" b="1" dirty="0">
                <a:solidFill>
                  <a:srgbClr val="00B050"/>
                </a:solidFill>
              </a:rPr>
              <a:t>يمين اللغو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1BE303-4223-4CDC-B846-D276F4FFC7DC}"/>
              </a:ext>
            </a:extLst>
          </p:cNvPr>
          <p:cNvSpPr txBox="1"/>
          <p:nvPr/>
        </p:nvSpPr>
        <p:spPr>
          <a:xfrm>
            <a:off x="2908982" y="594529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b="1" dirty="0">
                <a:solidFill>
                  <a:srgbClr val="0070C0"/>
                </a:solidFill>
              </a:rPr>
              <a:t>2- أيمان نؤاخذ عليها:</a:t>
            </a:r>
          </a:p>
          <a:p>
            <a:r>
              <a:rPr lang="ar-BH" b="1" dirty="0">
                <a:solidFill>
                  <a:srgbClr val="0070C0"/>
                </a:solidFill>
              </a:rPr>
              <a:t>اليمين المنعقدة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2B5BD5-138B-4EEE-861C-D746CC176104}"/>
              </a:ext>
            </a:extLst>
          </p:cNvPr>
          <p:cNvSpPr txBox="1"/>
          <p:nvPr/>
        </p:nvSpPr>
        <p:spPr>
          <a:xfrm>
            <a:off x="3720262" y="1208485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b="1" dirty="0">
                <a:solidFill>
                  <a:srgbClr val="7030A0"/>
                </a:solidFill>
              </a:rPr>
              <a:t>3 – يمين </a:t>
            </a:r>
            <a:r>
              <a:rPr lang="ar-BH" b="1" dirty="0" err="1">
                <a:solidFill>
                  <a:srgbClr val="7030A0"/>
                </a:solidFill>
              </a:rPr>
              <a:t>نوعاقب</a:t>
            </a:r>
            <a:r>
              <a:rPr lang="ar-BH" b="1" dirty="0">
                <a:solidFill>
                  <a:srgbClr val="7030A0"/>
                </a:solidFill>
              </a:rPr>
              <a:t> عليها :</a:t>
            </a:r>
          </a:p>
          <a:p>
            <a:r>
              <a:rPr lang="ar-BH" b="1" dirty="0">
                <a:solidFill>
                  <a:srgbClr val="7030A0"/>
                </a:solidFill>
              </a:rPr>
              <a:t>اليمين الغموس أو الكاذبة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93261" y="3429000"/>
            <a:ext cx="1600200" cy="1705708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7D321C90-F1A9-45FB-914F-7936A6ED6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1432450" cy="132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5B8F2B8-BF1F-4A6D-84CE-C27828CD1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731" t="16311" r="9760" b="2727"/>
          <a:stretch/>
        </p:blipFill>
        <p:spPr bwMode="auto">
          <a:xfrm>
            <a:off x="1735664" y="1737029"/>
            <a:ext cx="7164386" cy="5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6">
            <a:extLst>
              <a:ext uri="{FF2B5EF4-FFF2-40B4-BE49-F238E27FC236}">
                <a16:creationId xmlns:a16="http://schemas.microsoft.com/office/drawing/2014/main" id="{D643AF16-7BAC-427D-97F1-4A018AAB422F}"/>
              </a:ext>
            </a:extLst>
          </p:cNvPr>
          <p:cNvSpPr/>
          <p:nvPr/>
        </p:nvSpPr>
        <p:spPr>
          <a:xfrm>
            <a:off x="2003060" y="4051022"/>
            <a:ext cx="6336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إطعام عشرة مساكين              أو كسوة عشرة مساكين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مستطيل 5">
            <a:extLst>
              <a:ext uri="{FF2B5EF4-FFF2-40B4-BE49-F238E27FC236}">
                <a16:creationId xmlns:a16="http://schemas.microsoft.com/office/drawing/2014/main" id="{50BCC5A2-AAC9-4C77-8FC2-7368DBB2C30D}"/>
              </a:ext>
            </a:extLst>
          </p:cNvPr>
          <p:cNvSpPr/>
          <p:nvPr/>
        </p:nvSpPr>
        <p:spPr>
          <a:xfrm>
            <a:off x="2117271" y="4405037"/>
            <a:ext cx="6264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أو تحرير رقبة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مستطيل 4">
            <a:extLst>
              <a:ext uri="{FF2B5EF4-FFF2-40B4-BE49-F238E27FC236}">
                <a16:creationId xmlns:a16="http://schemas.microsoft.com/office/drawing/2014/main" id="{87A30622-1EED-47F0-9B16-971282C79577}"/>
              </a:ext>
            </a:extLst>
          </p:cNvPr>
          <p:cNvSpPr/>
          <p:nvPr/>
        </p:nvSpPr>
        <p:spPr>
          <a:xfrm>
            <a:off x="1100840" y="4759052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فمن لم يجد  فصيام ثلاثة أيام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مستطيل 3">
            <a:extLst>
              <a:ext uri="{FF2B5EF4-FFF2-40B4-BE49-F238E27FC236}">
                <a16:creationId xmlns:a16="http://schemas.microsoft.com/office/drawing/2014/main" id="{0CE92C82-F76A-49FF-9637-56A7BDE47300}"/>
              </a:ext>
            </a:extLst>
          </p:cNvPr>
          <p:cNvSpPr/>
          <p:nvPr/>
        </p:nvSpPr>
        <p:spPr>
          <a:xfrm>
            <a:off x="1772529" y="5444094"/>
            <a:ext cx="6253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التيسير والتوسعة على من أراد أن يُكفّر عن يمينه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مستطيل 2">
            <a:extLst>
              <a:ext uri="{FF2B5EF4-FFF2-40B4-BE49-F238E27FC236}">
                <a16:creationId xmlns:a16="http://schemas.microsoft.com/office/drawing/2014/main" id="{3605387E-146A-4057-80D3-4021DBA7B7EF}"/>
              </a:ext>
            </a:extLst>
          </p:cNvPr>
          <p:cNvSpPr/>
          <p:nvPr/>
        </p:nvSpPr>
        <p:spPr>
          <a:xfrm>
            <a:off x="1735664" y="6187674"/>
            <a:ext cx="6181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الإطعام يعود نفعه للآخرين وأقل كلفة من الإكساء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04793-F61E-46BE-B772-9108AE53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018" y="31321"/>
            <a:ext cx="3700381" cy="1810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2D3AA-DFA2-4C25-859C-1B931F873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303" y="453053"/>
            <a:ext cx="34140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152400" y="5410200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B4DA647-4482-431C-9E9D-AB0B7112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524" r="9809" b="8341"/>
          <a:stretch/>
        </p:blipFill>
        <p:spPr bwMode="auto">
          <a:xfrm>
            <a:off x="2362200" y="1612389"/>
            <a:ext cx="6737252" cy="519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AFFBA-7664-48E3-8E56-6D44F348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84618"/>
            <a:ext cx="3103133" cy="1481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1B8DC9-DE6B-48F1-B5E3-8706C0568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269354"/>
            <a:ext cx="2926294" cy="1847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7C2FC-2F0C-46E8-AE04-560C45C33718}"/>
              </a:ext>
            </a:extLst>
          </p:cNvPr>
          <p:cNvSpPr/>
          <p:nvPr/>
        </p:nvSpPr>
        <p:spPr>
          <a:xfrm>
            <a:off x="3703108" y="3779180"/>
            <a:ext cx="472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FF0000"/>
                </a:solidFill>
              </a:rPr>
              <a:t>يقال لها: اليمين الغموس؛ لأنها تغمس صاحبها في الإثم ثم في النار، تغمسه في الإثم والعصيان لله، ثم تغمسه في النار، فهي من أسباب دخول النار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8033C-6D6A-4CB6-BA40-993B9F5A1E90}"/>
              </a:ext>
            </a:extLst>
          </p:cNvPr>
          <p:cNvSpPr txBox="1"/>
          <p:nvPr/>
        </p:nvSpPr>
        <p:spPr>
          <a:xfrm>
            <a:off x="237525" y="1350779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ما هي اليمين التي نعاقب عليها؟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AB4C7-6F88-4CF5-BA4C-5293DEC06DF0}"/>
              </a:ext>
            </a:extLst>
          </p:cNvPr>
          <p:cNvSpPr txBox="1"/>
          <p:nvPr/>
        </p:nvSpPr>
        <p:spPr>
          <a:xfrm>
            <a:off x="248076" y="1775362"/>
            <a:ext cx="310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هل ليمين الغموس كفارة؟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5BBEB8-DA87-4C87-902A-26E178C0E21F}"/>
              </a:ext>
            </a:extLst>
          </p:cNvPr>
          <p:cNvCxnSpPr/>
          <p:nvPr/>
        </p:nvCxnSpPr>
        <p:spPr>
          <a:xfrm flipH="1">
            <a:off x="5730826" y="2667000"/>
            <a:ext cx="211777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CBED08-C535-4C42-8EC1-6324FBC10A8D}"/>
              </a:ext>
            </a:extLst>
          </p:cNvPr>
          <p:cNvCxnSpPr/>
          <p:nvPr/>
        </p:nvCxnSpPr>
        <p:spPr>
          <a:xfrm flipH="1">
            <a:off x="3350207" y="2667000"/>
            <a:ext cx="201135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96" y="6015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152400" y="3915507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7D321C90-F1A9-45FB-914F-7936A6ED68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1432450" cy="132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81FC5CB-B412-4C4D-9D3F-48E0533C9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9246" t="20047" r="5345" b="2218"/>
          <a:stretch/>
        </p:blipFill>
        <p:spPr bwMode="auto">
          <a:xfrm>
            <a:off x="2217738" y="2074913"/>
            <a:ext cx="685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5">
            <a:extLst>
              <a:ext uri="{FF2B5EF4-FFF2-40B4-BE49-F238E27FC236}">
                <a16:creationId xmlns:a16="http://schemas.microsoft.com/office/drawing/2014/main" id="{51D617CF-37FF-40BF-9570-E8B2CD781181}"/>
              </a:ext>
            </a:extLst>
          </p:cNvPr>
          <p:cNvSpPr/>
          <p:nvPr/>
        </p:nvSpPr>
        <p:spPr>
          <a:xfrm>
            <a:off x="2688702" y="3915507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تمحق أي تزيل البركة من الرزق والعمر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مستطيل 3">
            <a:extLst>
              <a:ext uri="{FF2B5EF4-FFF2-40B4-BE49-F238E27FC236}">
                <a16:creationId xmlns:a16="http://schemas.microsoft.com/office/drawing/2014/main" id="{52A45BDC-DEDE-422D-AE5E-89238FCCD44A}"/>
              </a:ext>
            </a:extLst>
          </p:cNvPr>
          <p:cNvSpPr/>
          <p:nvPr/>
        </p:nvSpPr>
        <p:spPr>
          <a:xfrm>
            <a:off x="2256654" y="4758379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أخذ أموال الناس بالباطل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مستطيل 2">
            <a:extLst>
              <a:ext uri="{FF2B5EF4-FFF2-40B4-BE49-F238E27FC236}">
                <a16:creationId xmlns:a16="http://schemas.microsoft.com/office/drawing/2014/main" id="{EC06F4D1-2CC8-48A5-B144-862CB44D63EA}"/>
              </a:ext>
            </a:extLst>
          </p:cNvPr>
          <p:cNvSpPr/>
          <p:nvPr/>
        </p:nvSpPr>
        <p:spPr>
          <a:xfrm>
            <a:off x="2217738" y="5134708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الاعتداء على حقوق الناس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3A552-AB54-4B6C-980F-7D7EA0862F9C}"/>
              </a:ext>
            </a:extLst>
          </p:cNvPr>
          <p:cNvSpPr/>
          <p:nvPr/>
        </p:nvSpPr>
        <p:spPr>
          <a:xfrm>
            <a:off x="1236997" y="1654369"/>
            <a:ext cx="4766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أضرار اليمين الكاذب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26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548681"/>
            <a:ext cx="795337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1043608" y="4437112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التوبة والاستغفار</a:t>
            </a:r>
            <a:endParaRPr lang="ar-AE" sz="2400" dirty="0"/>
          </a:p>
        </p:txBody>
      </p:sp>
      <p:sp>
        <p:nvSpPr>
          <p:cNvPr id="4" name="مستطيل 3"/>
          <p:cNvSpPr/>
          <p:nvPr/>
        </p:nvSpPr>
        <p:spPr>
          <a:xfrm>
            <a:off x="3099780" y="4437112"/>
            <a:ext cx="608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</a:t>
            </a:r>
            <a:endParaRPr lang="ar-AE" sz="2000" dirty="0">
              <a:solidFill>
                <a:srgbClr val="00206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83568" y="36450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يترتب عليه شيء</a:t>
            </a:r>
            <a:endParaRPr lang="ar-AE" sz="2400" dirty="0"/>
          </a:p>
        </p:txBody>
      </p:sp>
      <p:sp>
        <p:nvSpPr>
          <p:cNvPr id="6" name="مستطيل 5"/>
          <p:cNvSpPr/>
          <p:nvPr/>
        </p:nvSpPr>
        <p:spPr>
          <a:xfrm>
            <a:off x="4395924" y="3645024"/>
            <a:ext cx="52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</a:t>
            </a:r>
            <a:endParaRPr lang="ar-AE" sz="2000" dirty="0">
              <a:solidFill>
                <a:srgbClr val="00206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212586" y="2780928"/>
            <a:ext cx="191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يحتاج إلى كفّاره</a:t>
            </a:r>
            <a:endParaRPr lang="ar-AE" sz="2400" dirty="0"/>
          </a:p>
        </p:txBody>
      </p:sp>
      <p:sp>
        <p:nvSpPr>
          <p:cNvPr id="8" name="مستطيل 7"/>
          <p:cNvSpPr/>
          <p:nvPr/>
        </p:nvSpPr>
        <p:spPr>
          <a:xfrm>
            <a:off x="3747852" y="2780928"/>
            <a:ext cx="52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</a:t>
            </a:r>
            <a:endParaRPr lang="ar-AE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96" y="6015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2362200" y="2441476"/>
            <a:ext cx="4953000" cy="2074913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</a:t>
            </a: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درس الايمان و النذور في ألف وحل عمق المعرفة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1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96" y="6015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152400" y="3915507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7D321C90-F1A9-45FB-914F-7936A6ED6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1432450" cy="132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54FD4D0-4423-4D26-BD94-CA2327401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8802" t="3657" r="5637" b="16650"/>
          <a:stretch/>
        </p:blipFill>
        <p:spPr bwMode="auto">
          <a:xfrm>
            <a:off x="2186608" y="2113012"/>
            <a:ext cx="6804992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7">
            <a:extLst>
              <a:ext uri="{FF2B5EF4-FFF2-40B4-BE49-F238E27FC236}">
                <a16:creationId xmlns:a16="http://schemas.microsoft.com/office/drawing/2014/main" id="{A767162D-929F-4C32-BBE6-084316A2F706}"/>
              </a:ext>
            </a:extLst>
          </p:cNvPr>
          <p:cNvSpPr/>
          <p:nvPr/>
        </p:nvSpPr>
        <p:spPr>
          <a:xfrm>
            <a:off x="4724400" y="4124997"/>
            <a:ext cx="52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7">
            <a:extLst>
              <a:ext uri="{FF2B5EF4-FFF2-40B4-BE49-F238E27FC236}">
                <a16:creationId xmlns:a16="http://schemas.microsoft.com/office/drawing/2014/main" id="{40AA04E7-93D1-49F6-928C-172E6EF41BA4}"/>
              </a:ext>
            </a:extLst>
          </p:cNvPr>
          <p:cNvSpPr/>
          <p:nvPr/>
        </p:nvSpPr>
        <p:spPr>
          <a:xfrm>
            <a:off x="4031085" y="5824844"/>
            <a:ext cx="52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7">
            <a:extLst>
              <a:ext uri="{FF2B5EF4-FFF2-40B4-BE49-F238E27FC236}">
                <a16:creationId xmlns:a16="http://schemas.microsoft.com/office/drawing/2014/main" id="{F232C394-E7BA-4BD1-B57F-D12F035394DA}"/>
              </a:ext>
            </a:extLst>
          </p:cNvPr>
          <p:cNvSpPr/>
          <p:nvPr/>
        </p:nvSpPr>
        <p:spPr>
          <a:xfrm>
            <a:off x="5248903" y="4934653"/>
            <a:ext cx="52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6">
            <a:extLst>
              <a:ext uri="{FF2B5EF4-FFF2-40B4-BE49-F238E27FC236}">
                <a16:creationId xmlns:a16="http://schemas.microsoft.com/office/drawing/2014/main" id="{EEE10D02-4ED6-4C1F-9921-604D7AC9A552}"/>
              </a:ext>
            </a:extLst>
          </p:cNvPr>
          <p:cNvSpPr/>
          <p:nvPr/>
        </p:nvSpPr>
        <p:spPr>
          <a:xfrm>
            <a:off x="2111832" y="4025398"/>
            <a:ext cx="191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يحتاج إلى كفّاره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4">
            <a:extLst>
              <a:ext uri="{FF2B5EF4-FFF2-40B4-BE49-F238E27FC236}">
                <a16:creationId xmlns:a16="http://schemas.microsoft.com/office/drawing/2014/main" id="{FB24683F-A6F5-4597-AA6B-CBB19B6F3847}"/>
              </a:ext>
            </a:extLst>
          </p:cNvPr>
          <p:cNvSpPr/>
          <p:nvPr/>
        </p:nvSpPr>
        <p:spPr>
          <a:xfrm>
            <a:off x="1523256" y="492512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لا يترتب عليه شيء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مستطيل 2">
            <a:extLst>
              <a:ext uri="{FF2B5EF4-FFF2-40B4-BE49-F238E27FC236}">
                <a16:creationId xmlns:a16="http://schemas.microsoft.com/office/drawing/2014/main" id="{64C0DFA9-5DD4-430D-A4F8-93E16BB3AA25}"/>
              </a:ext>
            </a:extLst>
          </p:cNvPr>
          <p:cNvSpPr/>
          <p:nvPr/>
        </p:nvSpPr>
        <p:spPr>
          <a:xfrm>
            <a:off x="1942853" y="5794066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التوبة والاستغفار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2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96" y="6015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85578" y="4572000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9C347C6-CAE7-4DAF-95E6-029AE0F78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86" t="18506" r="10952" b="3255"/>
          <a:stretch/>
        </p:blipFill>
        <p:spPr bwMode="auto">
          <a:xfrm>
            <a:off x="2015956" y="1832205"/>
            <a:ext cx="7051844" cy="500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2">
            <a:extLst>
              <a:ext uri="{FF2B5EF4-FFF2-40B4-BE49-F238E27FC236}">
                <a16:creationId xmlns:a16="http://schemas.microsoft.com/office/drawing/2014/main" id="{1443A07C-9968-41D5-9082-61308CD0878A}"/>
              </a:ext>
            </a:extLst>
          </p:cNvPr>
          <p:cNvSpPr/>
          <p:nvPr/>
        </p:nvSpPr>
        <p:spPr>
          <a:xfrm>
            <a:off x="1386254" y="5365878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النذر وعد مع الله تعالى والله أوصى بالوفاء بالوعود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مستطيل 4">
            <a:extLst>
              <a:ext uri="{FF2B5EF4-FFF2-40B4-BE49-F238E27FC236}">
                <a16:creationId xmlns:a16="http://schemas.microsoft.com/office/drawing/2014/main" id="{B4532386-2CA7-4D8E-B67B-02AD834FFDB0}"/>
              </a:ext>
            </a:extLst>
          </p:cNvPr>
          <p:cNvSpPr/>
          <p:nvPr/>
        </p:nvSpPr>
        <p:spPr>
          <a:xfrm>
            <a:off x="1307022" y="5827543"/>
            <a:ext cx="6253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الوفاء بالنذر تقرب إلى الله تعالى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مستطيل 3">
            <a:extLst>
              <a:ext uri="{FF2B5EF4-FFF2-40B4-BE49-F238E27FC236}">
                <a16:creationId xmlns:a16="http://schemas.microsoft.com/office/drawing/2014/main" id="{BB9EF402-B0A5-4D4E-94F3-F1823DB523B6}"/>
              </a:ext>
            </a:extLst>
          </p:cNvPr>
          <p:cNvSpPr/>
          <p:nvPr/>
        </p:nvSpPr>
        <p:spPr>
          <a:xfrm>
            <a:off x="1386254" y="6236905"/>
            <a:ext cx="6325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الوفاء بالنذر مع الله تعالى يؤصّل في احترام الوعود والعهود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F7923-E202-48B5-B57C-5F8D1B58B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748" y="766836"/>
            <a:ext cx="34140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4159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95372" y="5025796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611CACB-D868-4A7D-B525-54A54A183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710" r="10180" b="13564"/>
          <a:stretch/>
        </p:blipFill>
        <p:spPr bwMode="auto">
          <a:xfrm>
            <a:off x="2241800" y="1454256"/>
            <a:ext cx="6705601" cy="540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3">
            <a:extLst>
              <a:ext uri="{FF2B5EF4-FFF2-40B4-BE49-F238E27FC236}">
                <a16:creationId xmlns:a16="http://schemas.microsoft.com/office/drawing/2014/main" id="{CCA2CD62-D573-40BD-A130-B18AD07E4651}"/>
              </a:ext>
            </a:extLst>
          </p:cNvPr>
          <p:cNvSpPr/>
          <p:nvPr/>
        </p:nvSpPr>
        <p:spPr>
          <a:xfrm>
            <a:off x="5894088" y="6244997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نذر طاعة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مستطيل 2">
            <a:extLst>
              <a:ext uri="{FF2B5EF4-FFF2-40B4-BE49-F238E27FC236}">
                <a16:creationId xmlns:a16="http://schemas.microsoft.com/office/drawing/2014/main" id="{611FD08A-5852-4DFB-BF56-4106B195B0B7}"/>
              </a:ext>
            </a:extLst>
          </p:cNvPr>
          <p:cNvSpPr/>
          <p:nvPr/>
        </p:nvSpPr>
        <p:spPr>
          <a:xfrm>
            <a:off x="2643827" y="6244997"/>
            <a:ext cx="1944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نذر معصية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96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469525" y="1549700"/>
            <a:ext cx="4398300" cy="5055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ar" sz="3000"/>
              <a:t>قواعد التعليم عن بعد</a:t>
            </a:r>
            <a:endParaRPr sz="30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8976" y="1006900"/>
            <a:ext cx="1283325" cy="1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944" y="1072600"/>
            <a:ext cx="2001876" cy="11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0426" y="2359400"/>
            <a:ext cx="1355475" cy="9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8950" y="4338076"/>
            <a:ext cx="1627224" cy="12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1" y="2359400"/>
            <a:ext cx="1887275" cy="11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952" y="4061626"/>
            <a:ext cx="1459121" cy="15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90423" y="4261047"/>
            <a:ext cx="1355474" cy="101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6425" y="2271175"/>
            <a:ext cx="1675876" cy="13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3839550" y="3304350"/>
            <a:ext cx="17478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احترام المعلم وعدم التشويش عليه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3794775" y="5335625"/>
            <a:ext cx="17478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الجلوس في مكان يناسب التعلم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181500" y="3429000"/>
            <a:ext cx="1829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المشاركة الفعالة أثناء الدرس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5797525" y="4738388"/>
            <a:ext cx="15630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لا تشوش على زملائك إلا إذا طلب منك المعلم الإجابة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1452150" y="4486600"/>
            <a:ext cx="15630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كتم مكبر الصوت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7130025" y="3628525"/>
            <a:ext cx="16272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الإلتزام بالوقت وعدم التأخير عن الحصة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-77800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188075" y="5025796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 الكتاب صفحة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7B0422D-877E-428E-AEA9-1E54985F7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8425" t="12137" r="5625"/>
          <a:stretch/>
        </p:blipFill>
        <p:spPr bwMode="auto">
          <a:xfrm>
            <a:off x="2057400" y="1572780"/>
            <a:ext cx="6934200" cy="531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2">
            <a:extLst>
              <a:ext uri="{FF2B5EF4-FFF2-40B4-BE49-F238E27FC236}">
                <a16:creationId xmlns:a16="http://schemas.microsoft.com/office/drawing/2014/main" id="{D673112A-D5EB-4A4D-B34F-7880DCDA7502}"/>
              </a:ext>
            </a:extLst>
          </p:cNvPr>
          <p:cNvSpPr/>
          <p:nvPr/>
        </p:nvSpPr>
        <p:spPr>
          <a:xfrm>
            <a:off x="2315344" y="3732553"/>
            <a:ext cx="1008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صح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مستطيل 2">
            <a:extLst>
              <a:ext uri="{FF2B5EF4-FFF2-40B4-BE49-F238E27FC236}">
                <a16:creationId xmlns:a16="http://schemas.microsoft.com/office/drawing/2014/main" id="{6BD0A464-9B5B-4BE1-AA90-C3A64F92BCD3}"/>
              </a:ext>
            </a:extLst>
          </p:cNvPr>
          <p:cNvSpPr/>
          <p:nvPr/>
        </p:nvSpPr>
        <p:spPr>
          <a:xfrm>
            <a:off x="3657600" y="4241014"/>
            <a:ext cx="1008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صح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مستطيل 2">
            <a:extLst>
              <a:ext uri="{FF2B5EF4-FFF2-40B4-BE49-F238E27FC236}">
                <a16:creationId xmlns:a16="http://schemas.microsoft.com/office/drawing/2014/main" id="{FD146C6B-55DC-40AC-8CD2-86B14A39E062}"/>
              </a:ext>
            </a:extLst>
          </p:cNvPr>
          <p:cNvSpPr/>
          <p:nvPr/>
        </p:nvSpPr>
        <p:spPr>
          <a:xfrm>
            <a:off x="2315344" y="4903875"/>
            <a:ext cx="1008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صح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مستطيل 2">
            <a:extLst>
              <a:ext uri="{FF2B5EF4-FFF2-40B4-BE49-F238E27FC236}">
                <a16:creationId xmlns:a16="http://schemas.microsoft.com/office/drawing/2014/main" id="{E9AA9AF9-BBFE-4767-B68A-F7150808FBD6}"/>
              </a:ext>
            </a:extLst>
          </p:cNvPr>
          <p:cNvSpPr/>
          <p:nvPr/>
        </p:nvSpPr>
        <p:spPr>
          <a:xfrm>
            <a:off x="3657600" y="5860853"/>
            <a:ext cx="1008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صح</a:t>
            </a:r>
            <a:endParaRPr lang="ar-AE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7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96" y="6015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2362200" y="2441476"/>
            <a:ext cx="4953000" cy="2074913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</a:t>
            </a: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درس الايمان و النذور في ألف وحل عمق المعرفة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05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86201" y="188039"/>
            <a:ext cx="3747401" cy="171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7200" b="1" i="0" u="none" strike="noStrike" kern="1200" cap="none" spc="0" normalizeH="0" baseline="0" noProof="0" dirty="0">
                <a:ln>
                  <a:noFill/>
                </a:ln>
                <a:solidFill>
                  <a:srgbClr val="422C16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الخاتمة</a:t>
            </a:r>
            <a:endParaRPr kumimoji="0" lang="ar-AE" altLang="ar-SA" sz="6000" b="1" i="0" u="none" strike="noStrike" kern="1200" cap="none" spc="0" normalizeH="0" baseline="0" noProof="0" dirty="0">
              <a:ln>
                <a:noFill/>
              </a:ln>
              <a:solidFill>
                <a:srgbClr val="422C16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422C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استراتيجية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1EBB09-4987-46C3-B853-C8FAF7459E16}"/>
              </a:ext>
            </a:extLst>
          </p:cNvPr>
          <p:cNvSpPr/>
          <p:nvPr/>
        </p:nvSpPr>
        <p:spPr>
          <a:xfrm>
            <a:off x="71264" y="44624"/>
            <a:ext cx="3048000" cy="1828800"/>
          </a:xfrm>
          <a:prstGeom prst="roundRect">
            <a:avLst/>
          </a:prstGeom>
          <a:solidFill>
            <a:srgbClr val="E3EBF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هذا الدرس يعلمني: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Ë"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5" descr="1245686792938124914raemi_Check_mark">
            <a:extLst>
              <a:ext uri="{FF2B5EF4-FFF2-40B4-BE49-F238E27FC236}">
                <a16:creationId xmlns:a16="http://schemas.microsoft.com/office/drawing/2014/main" id="{9C2EB7B8-9B06-420C-8B6A-793D4BAA6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64" y="730424"/>
            <a:ext cx="342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D44757-6410-4126-98AB-1E41E3A5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6840"/>
            <a:ext cx="8763000" cy="465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23256" y="959024"/>
            <a:ext cx="480675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422C16"/>
                </a:solidFill>
                <a:effectLst/>
                <a:uLnTx/>
                <a:uFillTx/>
                <a:latin typeface="Sakkal Majalla" pitchFamily="2" charset="-78"/>
                <a:ea typeface="+mj-ea"/>
                <a:cs typeface="Sakkal Majalla" pitchFamily="2" charset="-78"/>
              </a:rPr>
              <a:t>الواجب</a:t>
            </a:r>
            <a:endParaRPr kumimoji="0" lang="en-US" altLang="ar-SA" sz="4800" b="1" i="0" u="none" strike="noStrike" kern="1200" cap="none" spc="0" normalizeH="0" baseline="0" noProof="0" dirty="0">
              <a:ln>
                <a:noFill/>
              </a:ln>
              <a:solidFill>
                <a:srgbClr val="422C16"/>
              </a:solidFill>
              <a:effectLst/>
              <a:uLnTx/>
              <a:uFillTx/>
              <a:latin typeface="Sakkal Majalla" pitchFamily="2" charset="-78"/>
              <a:ea typeface="+mj-ea"/>
              <a:cs typeface="Sakkal Majalla" pitchFamily="2" charset="-78"/>
            </a:endParaRPr>
          </a:p>
        </p:txBody>
      </p:sp>
      <p:sp>
        <p:nvSpPr>
          <p:cNvPr id="5" name="Shape 115"/>
          <p:cNvSpPr/>
          <p:nvPr/>
        </p:nvSpPr>
        <p:spPr>
          <a:xfrm>
            <a:off x="3347864" y="1873424"/>
            <a:ext cx="2676872" cy="0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41513"/>
            <a:ext cx="174942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ion: 14 Points 7"/>
          <p:cNvSpPr/>
          <p:nvPr/>
        </p:nvSpPr>
        <p:spPr>
          <a:xfrm>
            <a:off x="971600" y="4005064"/>
            <a:ext cx="7200800" cy="246380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حل أنشطة الطالب في الكتاب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1A9846-9B3E-4300-9353-58F26903C01E}"/>
              </a:ext>
            </a:extLst>
          </p:cNvPr>
          <p:cNvSpPr/>
          <p:nvPr/>
        </p:nvSpPr>
        <p:spPr>
          <a:xfrm>
            <a:off x="71264" y="44624"/>
            <a:ext cx="3048000" cy="1828800"/>
          </a:xfrm>
          <a:prstGeom prst="roundRect">
            <a:avLst/>
          </a:prstGeom>
          <a:solidFill>
            <a:srgbClr val="E3EBF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هذا الدرس يعلمني: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Ë"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5" descr="1245686792938124914raemi_Check_mark">
            <a:extLst>
              <a:ext uri="{FF2B5EF4-FFF2-40B4-BE49-F238E27FC236}">
                <a16:creationId xmlns:a16="http://schemas.microsoft.com/office/drawing/2014/main" id="{3A2FE6AC-9936-41B9-897E-FBB31A35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64" y="730424"/>
            <a:ext cx="342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14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18371" y="1844824"/>
            <a:ext cx="61206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7200" b="1" i="0" u="none" strike="noStrike" kern="1200" cap="none" spc="0" normalizeH="0" baseline="0" noProof="0" dirty="0">
                <a:ln>
                  <a:noFill/>
                </a:ln>
                <a:solidFill>
                  <a:srgbClr val="422C16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ما مدى فهمكِ للدرس؟</a:t>
            </a:r>
            <a:endParaRPr kumimoji="0" lang="ar-AE" altLang="ar-SA" sz="6000" b="1" i="0" u="none" strike="noStrike" kern="1200" cap="none" spc="0" normalizeH="0" baseline="0" noProof="0" dirty="0">
              <a:ln>
                <a:noFill/>
              </a:ln>
              <a:solidFill>
                <a:srgbClr val="422C16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422C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استراتيجية إشارة المرور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11" y="3621360"/>
            <a:ext cx="6324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F2F67E-1DBC-4F1C-8CCD-90C063E0C681}"/>
              </a:ext>
            </a:extLst>
          </p:cNvPr>
          <p:cNvSpPr/>
          <p:nvPr/>
        </p:nvSpPr>
        <p:spPr>
          <a:xfrm>
            <a:off x="71264" y="44624"/>
            <a:ext cx="3048000" cy="1828800"/>
          </a:xfrm>
          <a:prstGeom prst="roundRect">
            <a:avLst/>
          </a:prstGeom>
          <a:solidFill>
            <a:srgbClr val="E3EBF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هذا الدرس يعلمني: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Ë"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5" descr="1245686792938124914raemi_Check_mark">
            <a:extLst>
              <a:ext uri="{FF2B5EF4-FFF2-40B4-BE49-F238E27FC236}">
                <a16:creationId xmlns:a16="http://schemas.microsoft.com/office/drawing/2014/main" id="{905CF086-0ECF-4540-9709-5A6C37BF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64" y="730424"/>
            <a:ext cx="342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867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68960" y="404664"/>
            <a:ext cx="419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كفارة المجلس</a:t>
            </a:r>
            <a:endParaRPr kumimoji="0" lang="en-US" altLang="ar-SA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411760" y="1773238"/>
            <a:ext cx="5105400" cy="4724400"/>
          </a:xfrm>
          <a:prstGeom prst="ellipse">
            <a:avLst/>
          </a:prstGeom>
          <a:ln>
            <a:prstDash val="dash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سبحانك اللهم وبحمدك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أشهد أنْ لا إله إلا أنت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4381C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أستغفرك وأتوب إليك</a:t>
            </a:r>
            <a:endParaRPr kumimoji="0" lang="en-US" altLang="ar-SA" sz="4400" b="1" i="0" u="none" strike="noStrike" kern="1200" cap="none" spc="0" normalizeH="0" baseline="0" noProof="0" dirty="0">
              <a:ln>
                <a:noFill/>
              </a:ln>
              <a:solidFill>
                <a:srgbClr val="54381C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025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E7FC-26CA-41E2-8470-EAAEC685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BH" dirty="0"/>
              <a:t>التهيئة الحافزة</a:t>
            </a:r>
            <a:endParaRPr lang="en-US" dirty="0"/>
          </a:p>
        </p:txBody>
      </p:sp>
      <p:pic>
        <p:nvPicPr>
          <p:cNvPr id="4" name="ما-لا-يسعك-جهله-في-الأيمان-والنذور - 10Convert.com.mp4">
            <a:hlinkClick r:id="" action="ppaction://media"/>
            <a:extLst>
              <a:ext uri="{FF2B5EF4-FFF2-40B4-BE49-F238E27FC236}">
                <a16:creationId xmlns:a16="http://schemas.microsoft.com/office/drawing/2014/main" id="{BD663905-D70D-4978-B379-8A2D15A7FD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0513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487E-8562-45C5-8970-7F4CC0D17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96" y="601533"/>
            <a:ext cx="1866900" cy="181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BD29-78D6-4B25-A5DB-C6518911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DD44301-A246-4CCC-940D-2B71CA05625B}"/>
              </a:ext>
            </a:extLst>
          </p:cNvPr>
          <p:cNvSpPr/>
          <p:nvPr/>
        </p:nvSpPr>
        <p:spPr>
          <a:xfrm>
            <a:off x="2362200" y="2441476"/>
            <a:ext cx="4953000" cy="2074913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لنفتح</a:t>
            </a: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درس الايمان و النذور في ألف و مشاهدة محور الدرس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3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1219861" y="1988840"/>
            <a:ext cx="7772400" cy="14700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rtl="1">
              <a:defRPr sz="11500">
                <a:latin typeface="Sakkal Majalla"/>
                <a:ea typeface="Sakkal Majalla"/>
                <a:cs typeface="Sakkal Majalla"/>
                <a:sym typeface="Sakkal Majalla"/>
              </a:defRPr>
            </a:lvl1pPr>
          </a:lstStyle>
          <a:p>
            <a:r>
              <a:rPr lang="ar-BH" dirty="0"/>
              <a:t>الأيمان والنذور</a:t>
            </a:r>
            <a:endParaRPr dirty="0"/>
          </a:p>
        </p:txBody>
      </p:sp>
      <p:sp>
        <p:nvSpPr>
          <p:cNvPr id="115" name="Shape 115"/>
          <p:cNvSpPr/>
          <p:nvPr/>
        </p:nvSpPr>
        <p:spPr>
          <a:xfrm>
            <a:off x="2987824" y="3573016"/>
            <a:ext cx="4236475" cy="0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77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AE" b="1" dirty="0">
                <a:latin typeface="Sakkal Majalla" pitchFamily="2" charset="-78"/>
                <a:cs typeface="Sakkal Majalla" pitchFamily="2" charset="-78"/>
              </a:rPr>
              <a:t>هذا الدرس يعلمني أن:</a:t>
            </a:r>
          </a:p>
        </p:txBody>
      </p:sp>
      <p:sp>
        <p:nvSpPr>
          <p:cNvPr id="6" name="AutoShape 10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utoShape 1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62" name="Picture 14" descr="نتيجة بحث الصور عن التفكر سكراب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493">
            <a:off x="6864778" y="259125"/>
            <a:ext cx="1880217" cy="18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15"/>
          <p:cNvSpPr/>
          <p:nvPr/>
        </p:nvSpPr>
        <p:spPr>
          <a:xfrm>
            <a:off x="2771800" y="1196752"/>
            <a:ext cx="3663390" cy="0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2411759" y="2204864"/>
            <a:ext cx="6409011" cy="362599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أوضح أحكام الأيمان.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 أحدد كفارة اليمين.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أستنتج أنواع النذر.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 أذكر مواقف تنطبق عليها أحكام الأيمان والنذر.</a:t>
            </a:r>
            <a:endParaRPr kumimoji="0" lang="ar-AE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2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5185"/>
          <a:stretch/>
        </p:blipFill>
        <p:spPr bwMode="auto">
          <a:xfrm>
            <a:off x="0" y="2438399"/>
            <a:ext cx="8991599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 rot="21358267">
            <a:off x="757051" y="6011895"/>
            <a:ext cx="384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كلاهما عمل مستقبلي يتعهد الفرد بالقيام به في أيام لاحقة</a:t>
            </a:r>
            <a:endParaRPr lang="ar-AE" sz="2000" dirty="0"/>
          </a:p>
        </p:txBody>
      </p:sp>
      <p:sp>
        <p:nvSpPr>
          <p:cNvPr id="4" name="مستطيل 3"/>
          <p:cNvSpPr/>
          <p:nvPr/>
        </p:nvSpPr>
        <p:spPr>
          <a:xfrm rot="21348171">
            <a:off x="753483" y="5222750"/>
            <a:ext cx="3597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علم الله الواسع والنذر شكل من التطوع</a:t>
            </a:r>
            <a:endParaRPr lang="ar-AE" sz="2000" dirty="0"/>
          </a:p>
        </p:txBody>
      </p:sp>
      <p:sp>
        <p:nvSpPr>
          <p:cNvPr id="5" name="مستطيل 4"/>
          <p:cNvSpPr/>
          <p:nvPr/>
        </p:nvSpPr>
        <p:spPr>
          <a:xfrm rot="21286494">
            <a:off x="896121" y="4480389"/>
            <a:ext cx="3451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رحمة الله بعدم مؤاخذتنا ببعض الأيمان</a:t>
            </a:r>
            <a:endParaRPr lang="ar-AE" sz="20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47CA116-DFE7-4B2B-AFFB-01B22B592F09}"/>
              </a:ext>
            </a:extLst>
          </p:cNvPr>
          <p:cNvSpPr/>
          <p:nvPr/>
        </p:nvSpPr>
        <p:spPr>
          <a:xfrm>
            <a:off x="381000" y="189093"/>
            <a:ext cx="1827214" cy="1487307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2800" b="1" dirty="0">
                <a:solidFill>
                  <a:schemeClr val="accent1">
                    <a:lumMod val="75000"/>
                  </a:schemeClr>
                </a:solidFill>
              </a:rPr>
              <a:t>لنفتح الكتاب صفحة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ar-BH" sz="2800" b="1" dirty="0">
                <a:solidFill>
                  <a:schemeClr val="accent1">
                    <a:lumMod val="75000"/>
                  </a:schemeClr>
                </a:solidFill>
              </a:rPr>
              <a:t>24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94F90-E3C1-4844-B878-655EC3880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66" y="189093"/>
            <a:ext cx="3353091" cy="17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9533" b="15730"/>
          <a:stretch/>
        </p:blipFill>
        <p:spPr bwMode="auto">
          <a:xfrm>
            <a:off x="683568" y="1600200"/>
            <a:ext cx="79724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3131840" y="3356992"/>
            <a:ext cx="1512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وعد من الإنسان لله تعالى يجب الوفاء به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39367" y="3356992"/>
            <a:ext cx="112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نذر طاعة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660232" y="3356992"/>
            <a:ext cx="1356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هو القسم بالله تعالى والحلف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71600" y="4149080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نذر معصية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55976" y="4221088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يمين غموس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644008" y="378904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2- يمين منعقدة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88024" y="3356992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يمين لغو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التفكر سكرابز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229600" cy="1143000"/>
          </a:xfrm>
        </p:spPr>
        <p:txBody>
          <a:bodyPr/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الأيمان</a:t>
            </a:r>
            <a:endParaRPr lang="ar-AE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Shape 115"/>
          <p:cNvSpPr/>
          <p:nvPr/>
        </p:nvSpPr>
        <p:spPr>
          <a:xfrm>
            <a:off x="3635896" y="1196752"/>
            <a:ext cx="2592288" cy="0"/>
          </a:xfrm>
          <a:prstGeom prst="line">
            <a:avLst/>
          </a:prstGeom>
          <a:ln w="635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5" descr="1245686792938124914raemi_Check_mark">
            <a:extLst>
              <a:ext uri="{FF2B5EF4-FFF2-40B4-BE49-F238E27FC236}">
                <a16:creationId xmlns:a16="http://schemas.microsoft.com/office/drawing/2014/main" id="{1E30B5E1-169C-4F28-B1EA-8453F38E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1" y="257449"/>
            <a:ext cx="342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511DBA37-8C92-4D30-B9BA-9E05F68DF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07733"/>
            <a:ext cx="14324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87CCDE7-C33D-4C3B-AEF8-97AC6839934C}"/>
              </a:ext>
            </a:extLst>
          </p:cNvPr>
          <p:cNvSpPr/>
          <p:nvPr/>
        </p:nvSpPr>
        <p:spPr>
          <a:xfrm>
            <a:off x="152400" y="3915507"/>
            <a:ext cx="1827214" cy="1219201"/>
          </a:xfrm>
          <a:prstGeom prst="wedgeRoundRectCallou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2800" b="1" dirty="0">
                <a:solidFill>
                  <a:schemeClr val="accent1">
                    <a:lumMod val="75000"/>
                  </a:schemeClr>
                </a:solidFill>
              </a:rPr>
              <a:t>لنفتح الكتاب صفحة</a:t>
            </a:r>
            <a:endParaRPr lang="ar-BH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ar-BH" sz="2800" b="1" dirty="0">
                <a:solidFill>
                  <a:schemeClr val="accent1">
                    <a:lumMod val="75000"/>
                  </a:schemeClr>
                </a:solidFill>
              </a:rPr>
              <a:t>24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BA560-3F8E-4A9D-859A-E81C539FE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88"/>
            <a:ext cx="2819400" cy="181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380E58-8B4E-483F-9FEE-EDD15FAB2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416" y="1400466"/>
            <a:ext cx="6919322" cy="3998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8903-12CE-4E2E-971E-F81268D42431}"/>
              </a:ext>
            </a:extLst>
          </p:cNvPr>
          <p:cNvSpPr txBox="1"/>
          <p:nvPr/>
        </p:nvSpPr>
        <p:spPr>
          <a:xfrm>
            <a:off x="259750" y="1905230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FF0000"/>
                </a:solidFill>
              </a:rPr>
              <a:t>ما حكم الحلف بغير الله؟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F2BDC-6DF7-4B9F-BB7E-9DCB7391356D}"/>
              </a:ext>
            </a:extLst>
          </p:cNvPr>
          <p:cNvSpPr txBox="1"/>
          <p:nvPr/>
        </p:nvSpPr>
        <p:spPr>
          <a:xfrm>
            <a:off x="259750" y="2439920"/>
            <a:ext cx="42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هل تنعقد يمين من يحلف بغير الله ؟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081A6-21FD-4CC9-92C0-27C244296A52}"/>
              </a:ext>
            </a:extLst>
          </p:cNvPr>
          <p:cNvCxnSpPr/>
          <p:nvPr/>
        </p:nvCxnSpPr>
        <p:spPr>
          <a:xfrm flipH="1">
            <a:off x="5094784" y="4648200"/>
            <a:ext cx="3592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7D079E-478D-4058-BAC4-546CD6CD585F}"/>
              </a:ext>
            </a:extLst>
          </p:cNvPr>
          <p:cNvCxnSpPr/>
          <p:nvPr/>
        </p:nvCxnSpPr>
        <p:spPr>
          <a:xfrm flipH="1">
            <a:off x="6553200" y="5207733"/>
            <a:ext cx="2133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9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116</Template>
  <TotalTime>2197</TotalTime>
  <Words>476</Words>
  <Application>Microsoft Office PowerPoint</Application>
  <PresentationFormat>On-screen Show (4:3)</PresentationFormat>
  <Paragraphs>117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Sakkal Majalla</vt:lpstr>
      <vt:lpstr>Wingdings</vt:lpstr>
      <vt:lpstr>Office Theme</vt:lpstr>
      <vt:lpstr>1_Office Theme</vt:lpstr>
      <vt:lpstr>سمة Office</vt:lpstr>
      <vt:lpstr>Default Design</vt:lpstr>
      <vt:lpstr>PowerPoint Presentation</vt:lpstr>
      <vt:lpstr>قواعد التعليم عن بعد</vt:lpstr>
      <vt:lpstr>التهيئة الحافزة</vt:lpstr>
      <vt:lpstr>PowerPoint Presentation</vt:lpstr>
      <vt:lpstr>الأيمان والنذور</vt:lpstr>
      <vt:lpstr>هذا الدرس يعلمني أن:</vt:lpstr>
      <vt:lpstr>PowerPoint Presentation</vt:lpstr>
      <vt:lpstr>PowerPoint Presentation</vt:lpstr>
      <vt:lpstr>الأيمان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 Reem Alattas</dc:title>
  <dc:creator>Reem Karim</dc:creator>
  <cp:lastModifiedBy>Hessa Mahdi Fahd Al Otaibi</cp:lastModifiedBy>
  <cp:revision>107</cp:revision>
  <dcterms:created xsi:type="dcterms:W3CDTF">2013-05-14T04:19:28Z</dcterms:created>
  <dcterms:modified xsi:type="dcterms:W3CDTF">2021-04-26T21:32:43Z</dcterms:modified>
</cp:coreProperties>
</file>