
<file path=[Content_Types].xml><?xml version="1.0" encoding="utf-8"?>
<Types xmlns="http://schemas.openxmlformats.org/package/2006/content-types">
  <Default Extension="png" ContentType="image/png"/>
  <Default Extension="mp3" ContentType="audio/unknown"/>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9" r:id="rId15"/>
    <p:sldId id="270" r:id="rId16"/>
    <p:sldId id="271" r:id="rId17"/>
    <p:sldId id="272" r:id="rId18"/>
    <p:sldId id="273" r:id="rId19"/>
    <p:sldId id="274" r:id="rId20"/>
    <p:sldId id="275" r:id="rId21"/>
    <p:sldId id="276" r:id="rId22"/>
    <p:sldId id="277" r:id="rId23"/>
    <p:sldId id="280" r:id="rId24"/>
    <p:sldId id="278"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94C6694-87DD-4A35-9E88-91D6DA924FCB}">
  <a:tblStyle styleId="{C94C6694-87DD-4A35-9E88-91D6DA924FC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456"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508822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p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0" name="Google Shape;50;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1" name="Google Shape;5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xmlns="" id="{AAFBE1F6-FC6D-4C3D-9AC3-97028E6F18C7}"/>
              </a:ext>
            </a:extLst>
          </p:cNvPr>
          <p:cNvSpPr/>
          <p:nvPr/>
        </p:nvSpPr>
        <p:spPr>
          <a:xfrm rot="10800000" flipV="1">
            <a:off x="1477229" y="136197"/>
            <a:ext cx="6189542" cy="451669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lIns="68580" tIns="34290" rIns="68580" bIns="34290" rtlCol="0" anchor="ctr"/>
          <a:lstStyle/>
          <a:p>
            <a:endParaRPr lang="en-US" dirty="0"/>
          </a:p>
        </p:txBody>
      </p:sp>
      <p:sp>
        <p:nvSpPr>
          <p:cNvPr id="2" name="Title 1">
            <a:extLst>
              <a:ext uri="{FF2B5EF4-FFF2-40B4-BE49-F238E27FC236}">
                <a16:creationId xmlns:a16="http://schemas.microsoft.com/office/drawing/2014/main" xmlns="" id="{192825A4-268B-4301-8432-F9E9B2661AEC}"/>
              </a:ext>
            </a:extLst>
          </p:cNvPr>
          <p:cNvSpPr>
            <a:spLocks noGrp="1"/>
          </p:cNvSpPr>
          <p:nvPr>
            <p:ph type="title"/>
          </p:nvPr>
        </p:nvSpPr>
        <p:spPr>
          <a:xfrm>
            <a:off x="2496312" y="1501902"/>
            <a:ext cx="4155948" cy="1611630"/>
          </a:xfrm>
        </p:spPr>
        <p:txBody>
          <a:bodyPr anchor="b">
            <a:normAutofit/>
          </a:bodyPr>
          <a:lstStyle>
            <a:lvl1pPr algn="ctr">
              <a:defRPr sz="27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DA33410F-8A90-47F6-BD39-4AC0E4358351}"/>
              </a:ext>
            </a:extLst>
          </p:cNvPr>
          <p:cNvSpPr>
            <a:spLocks noGrp="1"/>
          </p:cNvSpPr>
          <p:nvPr>
            <p:ph type="dt" sz="half" idx="10"/>
          </p:nvPr>
        </p:nvSpPr>
        <p:spPr>
          <a:xfrm>
            <a:off x="628650" y="4767263"/>
            <a:ext cx="2057400" cy="273844"/>
          </a:xfrm>
          <a:prstGeom prst="rect">
            <a:avLst/>
          </a:prstGeom>
        </p:spPr>
        <p:txBody>
          <a:bodyPr lIns="68580" tIns="34290" rIns="68580" bIns="34290"/>
          <a:lstStyle/>
          <a:p>
            <a:r>
              <a:rPr lang="en-US" dirty="0"/>
              <a:t>9/3/20XX</a:t>
            </a:r>
          </a:p>
        </p:txBody>
      </p:sp>
      <p:sp>
        <p:nvSpPr>
          <p:cNvPr id="4" name="Footer Placeholder 3">
            <a:extLst>
              <a:ext uri="{FF2B5EF4-FFF2-40B4-BE49-F238E27FC236}">
                <a16:creationId xmlns:a16="http://schemas.microsoft.com/office/drawing/2014/main" xmlns="" id="{D1D819A9-F8DE-4E5C-AFC3-E0105ACD8295}"/>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r>
              <a:rPr lang="en-US" dirty="0"/>
              <a:t>Presentation Title</a:t>
            </a:r>
          </a:p>
        </p:txBody>
      </p:sp>
      <p:sp>
        <p:nvSpPr>
          <p:cNvPr id="5" name="Slide Number Placeholder 4">
            <a:extLst>
              <a:ext uri="{FF2B5EF4-FFF2-40B4-BE49-F238E27FC236}">
                <a16:creationId xmlns:a16="http://schemas.microsoft.com/office/drawing/2014/main" xmlns=""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xmlns="" id="{DB993D08-8A5D-4511-89F2-22508AFAC62D}"/>
              </a:ext>
            </a:extLst>
          </p:cNvPr>
          <p:cNvSpPr>
            <a:spLocks noGrp="1"/>
          </p:cNvSpPr>
          <p:nvPr>
            <p:ph type="body" sz="quarter" idx="13"/>
          </p:nvPr>
        </p:nvSpPr>
        <p:spPr>
          <a:xfrm>
            <a:off x="2907792" y="3223260"/>
            <a:ext cx="3326130" cy="891540"/>
          </a:xfrm>
        </p:spPr>
        <p:txBody>
          <a:bodyPr/>
          <a:lstStyle>
            <a:lvl1pPr marL="0" indent="0" algn="ctr">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834460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xmlns="" id="{740F3399-4083-4642-9BB0-A990D21E7031}"/>
              </a:ext>
            </a:extLst>
          </p:cNvPr>
          <p:cNvSpPr>
            <a:spLocks noGrp="1"/>
          </p:cNvSpPr>
          <p:nvPr>
            <p:ph type="pic" sz="quarter" idx="13"/>
          </p:nvPr>
        </p:nvSpPr>
        <p:spPr>
          <a:xfrm>
            <a:off x="246299" y="1653592"/>
            <a:ext cx="1539924" cy="1246646"/>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xmlns="" id="{0DFA7AC8-DA1D-4AC7-ACF4-7BE16BA870B6}"/>
              </a:ext>
            </a:extLst>
          </p:cNvPr>
          <p:cNvSpPr>
            <a:spLocks noGrp="1"/>
          </p:cNvSpPr>
          <p:nvPr>
            <p:ph type="pic" sz="quarter" idx="14"/>
          </p:nvPr>
        </p:nvSpPr>
        <p:spPr>
          <a:xfrm>
            <a:off x="2024171" y="1658877"/>
            <a:ext cx="1539923" cy="1246646"/>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xmlns="" id="{4A968EB8-8393-4689-A845-BCD355955A9F}"/>
              </a:ext>
            </a:extLst>
          </p:cNvPr>
          <p:cNvSpPr>
            <a:spLocks noGrp="1"/>
          </p:cNvSpPr>
          <p:nvPr>
            <p:ph type="pic" sz="quarter" idx="15"/>
          </p:nvPr>
        </p:nvSpPr>
        <p:spPr>
          <a:xfrm>
            <a:off x="3802041" y="1604916"/>
            <a:ext cx="1539923" cy="1246646"/>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xmlns="" id="{B2A55E5D-CF3C-4FCD-A6A9-AB4F8F16C90B}"/>
              </a:ext>
            </a:extLst>
          </p:cNvPr>
          <p:cNvSpPr>
            <a:spLocks noGrp="1"/>
          </p:cNvSpPr>
          <p:nvPr>
            <p:ph type="pic" sz="quarter" idx="16"/>
          </p:nvPr>
        </p:nvSpPr>
        <p:spPr>
          <a:xfrm>
            <a:off x="5579910" y="1632401"/>
            <a:ext cx="1539923" cy="1246646"/>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xmlns="" id="{BD40DE90-4612-4826-930E-6AE003A47C94}"/>
              </a:ext>
            </a:extLst>
          </p:cNvPr>
          <p:cNvSpPr>
            <a:spLocks noGrp="1"/>
          </p:cNvSpPr>
          <p:nvPr>
            <p:ph type="pic" sz="quarter" idx="17"/>
          </p:nvPr>
        </p:nvSpPr>
        <p:spPr>
          <a:xfrm>
            <a:off x="7357777" y="1604916"/>
            <a:ext cx="1539924" cy="1246646"/>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xmlns="" id="{71C9756B-145D-4BA8-AA43-904C1E7CB86D}"/>
              </a:ext>
            </a:extLst>
          </p:cNvPr>
          <p:cNvSpPr>
            <a:spLocks noGrp="1"/>
          </p:cNvSpPr>
          <p:nvPr>
            <p:ph type="dt" sz="half" idx="10"/>
          </p:nvPr>
        </p:nvSpPr>
        <p:spPr>
          <a:xfrm>
            <a:off x="628650" y="4767263"/>
            <a:ext cx="2057400" cy="273844"/>
          </a:xfrm>
          <a:prstGeom prst="rect">
            <a:avLst/>
          </a:prstGeom>
        </p:spPr>
        <p:txBody>
          <a:bodyPr lIns="68580" tIns="34290" rIns="68580" bIns="34290"/>
          <a:lstStyle/>
          <a:p>
            <a:r>
              <a:rPr lang="en-US" dirty="0"/>
              <a:t>9/3/20XX</a:t>
            </a:r>
          </a:p>
        </p:txBody>
      </p:sp>
      <p:sp>
        <p:nvSpPr>
          <p:cNvPr id="3" name="Footer Placeholder 2">
            <a:extLst>
              <a:ext uri="{FF2B5EF4-FFF2-40B4-BE49-F238E27FC236}">
                <a16:creationId xmlns:a16="http://schemas.microsoft.com/office/drawing/2014/main" xmlns="" id="{B21DB60F-139E-4C44-89AF-3F8F5EC241FB}"/>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r>
              <a:rPr lang="en-US" dirty="0"/>
              <a:t>Presentation Title</a:t>
            </a:r>
          </a:p>
        </p:txBody>
      </p:sp>
      <p:sp>
        <p:nvSpPr>
          <p:cNvPr id="4" name="Slide Number Placeholder 3">
            <a:extLst>
              <a:ext uri="{FF2B5EF4-FFF2-40B4-BE49-F238E27FC236}">
                <a16:creationId xmlns:a16="http://schemas.microsoft.com/office/drawing/2014/main" xmlns=""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xmlns=""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xmlns="" id="{88FBD310-488D-42E9-A29F-12364D04331A}"/>
              </a:ext>
            </a:extLst>
          </p:cNvPr>
          <p:cNvSpPr>
            <a:spLocks noGrp="1"/>
          </p:cNvSpPr>
          <p:nvPr>
            <p:ph type="body" sz="quarter" idx="18" hasCustomPrompt="1"/>
          </p:nvPr>
        </p:nvSpPr>
        <p:spPr>
          <a:xfrm>
            <a:off x="246888" y="3182111"/>
            <a:ext cx="1543050" cy="548640"/>
          </a:xfrm>
        </p:spPr>
        <p:txBody>
          <a:bodyPr anchor="ctr"/>
          <a:lstStyle>
            <a:lvl1pPr marL="0" indent="0" algn="ctr">
              <a:spcBef>
                <a:spcPts val="750"/>
              </a:spcBef>
              <a:buNone/>
              <a:defRPr sz="15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xmlns="" id="{9460BB5F-DDF6-449E-B8A3-5B1A09531AED}"/>
              </a:ext>
            </a:extLst>
          </p:cNvPr>
          <p:cNvSpPr>
            <a:spLocks noGrp="1"/>
          </p:cNvSpPr>
          <p:nvPr>
            <p:ph type="body" sz="quarter" idx="19" hasCustomPrompt="1"/>
          </p:nvPr>
        </p:nvSpPr>
        <p:spPr>
          <a:xfrm>
            <a:off x="246888" y="3586734"/>
            <a:ext cx="1543050" cy="483394"/>
          </a:xfrm>
        </p:spPr>
        <p:txBody>
          <a:bodyPr anchor="ctr"/>
          <a:lstStyle>
            <a:lvl1pPr marL="0" indent="0" algn="ctr">
              <a:spcBef>
                <a:spcPts val="750"/>
              </a:spcBef>
              <a:buNone/>
              <a:defRPr sz="15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xmlns="" id="{4EF74628-86D0-415A-A2D4-15002D43447D}"/>
              </a:ext>
            </a:extLst>
          </p:cNvPr>
          <p:cNvSpPr>
            <a:spLocks noGrp="1"/>
          </p:cNvSpPr>
          <p:nvPr>
            <p:ph type="body" sz="quarter" idx="20" hasCustomPrompt="1"/>
          </p:nvPr>
        </p:nvSpPr>
        <p:spPr>
          <a:xfrm>
            <a:off x="7357777" y="3182111"/>
            <a:ext cx="1543050" cy="548640"/>
          </a:xfrm>
        </p:spPr>
        <p:txBody>
          <a:bodyPr anchor="ctr"/>
          <a:lstStyle>
            <a:lvl1pPr marL="0" indent="0" algn="ctr">
              <a:spcBef>
                <a:spcPts val="750"/>
              </a:spcBef>
              <a:buNone/>
              <a:defRPr sz="15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xmlns="" id="{25267973-CF84-45FA-9820-576EF937226E}"/>
              </a:ext>
            </a:extLst>
          </p:cNvPr>
          <p:cNvSpPr>
            <a:spLocks noGrp="1"/>
          </p:cNvSpPr>
          <p:nvPr>
            <p:ph type="body" sz="quarter" idx="21" hasCustomPrompt="1"/>
          </p:nvPr>
        </p:nvSpPr>
        <p:spPr>
          <a:xfrm>
            <a:off x="7357777" y="3586734"/>
            <a:ext cx="1543050" cy="483394"/>
          </a:xfrm>
        </p:spPr>
        <p:txBody>
          <a:bodyPr anchor="ctr"/>
          <a:lstStyle>
            <a:lvl1pPr marL="0" indent="0" algn="ctr">
              <a:spcBef>
                <a:spcPts val="750"/>
              </a:spcBef>
              <a:buNone/>
              <a:defRPr sz="15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xmlns="" id="{C90547DE-D65E-4930-8FD2-C0FFE47CD5A9}"/>
              </a:ext>
            </a:extLst>
          </p:cNvPr>
          <p:cNvSpPr>
            <a:spLocks noGrp="1"/>
          </p:cNvSpPr>
          <p:nvPr>
            <p:ph type="body" sz="quarter" idx="22" hasCustomPrompt="1"/>
          </p:nvPr>
        </p:nvSpPr>
        <p:spPr>
          <a:xfrm>
            <a:off x="5579910" y="3182111"/>
            <a:ext cx="1543050" cy="548640"/>
          </a:xfrm>
        </p:spPr>
        <p:txBody>
          <a:bodyPr anchor="ctr"/>
          <a:lstStyle>
            <a:lvl1pPr marL="0" indent="0" algn="ctr">
              <a:spcBef>
                <a:spcPts val="750"/>
              </a:spcBef>
              <a:buNone/>
              <a:defRPr sz="15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xmlns="" id="{6F0DDCFA-12F3-47A4-9BD8-A43B03931A70}"/>
              </a:ext>
            </a:extLst>
          </p:cNvPr>
          <p:cNvSpPr>
            <a:spLocks noGrp="1"/>
          </p:cNvSpPr>
          <p:nvPr>
            <p:ph type="body" sz="quarter" idx="23" hasCustomPrompt="1"/>
          </p:nvPr>
        </p:nvSpPr>
        <p:spPr>
          <a:xfrm>
            <a:off x="5579910" y="3586734"/>
            <a:ext cx="1543050" cy="483394"/>
          </a:xfrm>
        </p:spPr>
        <p:txBody>
          <a:bodyPr anchor="ctr"/>
          <a:lstStyle>
            <a:lvl1pPr marL="0" indent="0" algn="ctr">
              <a:spcBef>
                <a:spcPts val="750"/>
              </a:spcBef>
              <a:buNone/>
              <a:defRPr sz="15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xmlns="" id="{F97D700B-945B-4B8F-907C-F02C48BE2CC0}"/>
              </a:ext>
            </a:extLst>
          </p:cNvPr>
          <p:cNvSpPr>
            <a:spLocks noGrp="1"/>
          </p:cNvSpPr>
          <p:nvPr>
            <p:ph type="body" sz="quarter" idx="24" hasCustomPrompt="1"/>
          </p:nvPr>
        </p:nvSpPr>
        <p:spPr>
          <a:xfrm>
            <a:off x="3798914" y="3182111"/>
            <a:ext cx="1543050" cy="548640"/>
          </a:xfrm>
        </p:spPr>
        <p:txBody>
          <a:bodyPr anchor="ctr"/>
          <a:lstStyle>
            <a:lvl1pPr marL="0" indent="0" algn="ctr">
              <a:spcBef>
                <a:spcPts val="750"/>
              </a:spcBef>
              <a:buNone/>
              <a:defRPr sz="15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xmlns="" id="{2CBF1DAD-7E2F-420A-89E2-A21636A0D3A0}"/>
              </a:ext>
            </a:extLst>
          </p:cNvPr>
          <p:cNvSpPr>
            <a:spLocks noGrp="1"/>
          </p:cNvSpPr>
          <p:nvPr>
            <p:ph type="body" sz="quarter" idx="25" hasCustomPrompt="1"/>
          </p:nvPr>
        </p:nvSpPr>
        <p:spPr>
          <a:xfrm>
            <a:off x="3798914" y="3586734"/>
            <a:ext cx="1543050" cy="483394"/>
          </a:xfrm>
        </p:spPr>
        <p:txBody>
          <a:bodyPr anchor="ctr"/>
          <a:lstStyle>
            <a:lvl1pPr marL="0" indent="0" algn="ctr">
              <a:spcBef>
                <a:spcPts val="750"/>
              </a:spcBef>
              <a:buNone/>
              <a:defRPr sz="15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xmlns="" id="{48D6E3F9-8E51-4439-A1F4-D3547D7A45AA}"/>
              </a:ext>
            </a:extLst>
          </p:cNvPr>
          <p:cNvSpPr>
            <a:spLocks noGrp="1"/>
          </p:cNvSpPr>
          <p:nvPr>
            <p:ph type="body" sz="quarter" idx="26" hasCustomPrompt="1"/>
          </p:nvPr>
        </p:nvSpPr>
        <p:spPr>
          <a:xfrm>
            <a:off x="2027885" y="3182111"/>
            <a:ext cx="1543050" cy="548640"/>
          </a:xfrm>
        </p:spPr>
        <p:txBody>
          <a:bodyPr anchor="ctr"/>
          <a:lstStyle>
            <a:lvl1pPr marL="0" indent="0" algn="ctr">
              <a:spcBef>
                <a:spcPts val="750"/>
              </a:spcBef>
              <a:buNone/>
              <a:defRPr sz="15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xmlns="" id="{D142C7CE-3ABA-4AF0-8C3F-C11DC5AE1CEE}"/>
              </a:ext>
            </a:extLst>
          </p:cNvPr>
          <p:cNvSpPr>
            <a:spLocks noGrp="1"/>
          </p:cNvSpPr>
          <p:nvPr>
            <p:ph type="body" sz="quarter" idx="27" hasCustomPrompt="1"/>
          </p:nvPr>
        </p:nvSpPr>
        <p:spPr>
          <a:xfrm>
            <a:off x="2027885" y="3586734"/>
            <a:ext cx="1543050" cy="483394"/>
          </a:xfrm>
        </p:spPr>
        <p:txBody>
          <a:bodyPr anchor="ctr"/>
          <a:lstStyle>
            <a:lvl1pPr marL="0" indent="0" algn="ctr">
              <a:spcBef>
                <a:spcPts val="750"/>
              </a:spcBef>
              <a:buNone/>
              <a:defRPr sz="1500" b="0">
                <a:latin typeface="+mn-lt"/>
              </a:defRPr>
            </a:lvl1pPr>
          </a:lstStyle>
          <a:p>
            <a:pPr lvl="0"/>
            <a:r>
              <a:rPr lang="en-US" dirty="0"/>
              <a:t>Title</a:t>
            </a:r>
          </a:p>
        </p:txBody>
      </p:sp>
    </p:spTree>
    <p:extLst>
      <p:ext uri="{BB962C8B-B14F-4D97-AF65-F5344CB8AC3E}">
        <p14:creationId xmlns:p14="http://schemas.microsoft.com/office/powerpoint/2010/main" val="241523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wo objects on top, text on bottom" type="twoObjOverTx">
  <p:cSld name="TWO_OBJECTS_OVER_TEXT">
    <p:spTree>
      <p:nvGrpSpPr>
        <p:cNvPr id="1" name="Shape 17"/>
        <p:cNvGrpSpPr/>
        <p:nvPr/>
      </p:nvGrpSpPr>
      <p:grpSpPr>
        <a:xfrm>
          <a:off x="0" y="0"/>
          <a:ext cx="0" cy="0"/>
          <a:chOff x="0" y="0"/>
          <a:chExt cx="0" cy="0"/>
        </a:xfrm>
      </p:grpSpPr>
      <p:sp>
        <p:nvSpPr>
          <p:cNvPr id="18" name="Google Shape;18;p4"/>
          <p:cNvSpPr txBox="1">
            <a:spLocks noGrp="1"/>
          </p:cNvSpPr>
          <p:nvPr>
            <p:ph type="dt" idx="10"/>
          </p:nvPr>
        </p:nvSpPr>
        <p:spPr>
          <a:xfrm>
            <a:off x="1371600" y="4686300"/>
            <a:ext cx="1905000" cy="34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4"/>
          <p:cNvSpPr txBox="1">
            <a:spLocks noGrp="1"/>
          </p:cNvSpPr>
          <p:nvPr>
            <p:ph type="ftr" idx="11"/>
          </p:nvPr>
        </p:nvSpPr>
        <p:spPr>
          <a:xfrm>
            <a:off x="3556000" y="4686300"/>
            <a:ext cx="2895600" cy="3429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4"/>
          <p:cNvSpPr txBox="1">
            <a:spLocks noGrp="1"/>
          </p:cNvSpPr>
          <p:nvPr>
            <p:ph type="sldNum" idx="12"/>
          </p:nvPr>
        </p:nvSpPr>
        <p:spPr>
          <a:xfrm>
            <a:off x="6718300" y="4686300"/>
            <a:ext cx="1905000" cy="342900"/>
          </a:xfrm>
          <a:prstGeom prst="rect">
            <a:avLst/>
          </a:prstGeom>
          <a:noFill/>
          <a:ln>
            <a:noFill/>
          </a:ln>
        </p:spPr>
        <p:txBody>
          <a:bodyPr spcFirstLastPara="1" wrap="square" lIns="91425" tIns="45700" rIns="91425" bIns="45700" anchor="t" anchorCtr="0">
            <a:norm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8" name="Google Shape;3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 name="Google Shape;4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2.mp3"/><Relationship Id="rId7" Type="http://schemas.openxmlformats.org/officeDocument/2006/relationships/image" Target="../media/image10.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emf"/><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slideLayout" Target="../slideLayouts/slideLayout14.xml"/><Relationship Id="rId7" Type="http://schemas.openxmlformats.org/officeDocument/2006/relationships/image" Target="../media/image33.emf"/><Relationship Id="rId12"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emf"/><Relationship Id="rId10" Type="http://schemas.openxmlformats.org/officeDocument/2006/relationships/image" Target="../media/image36.emf"/><Relationship Id="rId4" Type="http://schemas.openxmlformats.org/officeDocument/2006/relationships/image" Target="../media/image30.emf"/><Relationship Id="rId9"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hyperlink" Target="https://www.turtlediary.com/quiz/identifying-compound-word-in-a-sentence.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reviewgamezone.com/mc/candidate/test/?test_id=38715&amp;title=Compound%20Wo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subTitle" idx="1"/>
          </p:nvPr>
        </p:nvSpPr>
        <p:spPr>
          <a:xfrm>
            <a:off x="6900" y="619900"/>
            <a:ext cx="4194900" cy="4061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0000"/>
              </a:lnSpc>
              <a:spcBef>
                <a:spcPts val="0"/>
              </a:spcBef>
              <a:spcAft>
                <a:spcPts val="0"/>
              </a:spcAft>
              <a:buSzPct val="117647"/>
              <a:buNone/>
            </a:pPr>
            <a:r>
              <a:rPr lang="en" b="1"/>
              <a:t>Learning objectives:</a:t>
            </a:r>
            <a:endParaRPr b="1"/>
          </a:p>
          <a:p>
            <a:pPr marL="0" lvl="0" indent="0" algn="l" rtl="0">
              <a:lnSpc>
                <a:spcPct val="100000"/>
              </a:lnSpc>
              <a:spcBef>
                <a:spcPts val="0"/>
              </a:spcBef>
              <a:spcAft>
                <a:spcPts val="0"/>
              </a:spcAft>
              <a:buSzPct val="117647"/>
              <a:buNone/>
            </a:pPr>
            <a:r>
              <a:rPr lang="en">
                <a:solidFill>
                  <a:srgbClr val="FF0000"/>
                </a:solidFill>
              </a:rPr>
              <a:t>Lesson 3</a:t>
            </a:r>
            <a:endParaRPr>
              <a:solidFill>
                <a:srgbClr val="FF0000"/>
              </a:solidFill>
            </a:endParaRPr>
          </a:p>
          <a:p>
            <a:pPr marL="457200" lvl="0" indent="-379730" algn="l" rtl="0">
              <a:lnSpc>
                <a:spcPct val="100000"/>
              </a:lnSpc>
              <a:spcBef>
                <a:spcPts val="0"/>
              </a:spcBef>
              <a:spcAft>
                <a:spcPts val="0"/>
              </a:spcAft>
              <a:buSzPct val="100000"/>
              <a:buChar char="-"/>
            </a:pPr>
            <a:r>
              <a:rPr lang="en"/>
              <a:t>To practice reading for specific details</a:t>
            </a:r>
            <a:endParaRPr/>
          </a:p>
          <a:p>
            <a:pPr marL="457200" lvl="0" indent="-379730" algn="l" rtl="0">
              <a:lnSpc>
                <a:spcPct val="100000"/>
              </a:lnSpc>
              <a:spcBef>
                <a:spcPts val="0"/>
              </a:spcBef>
              <a:spcAft>
                <a:spcPts val="0"/>
              </a:spcAft>
              <a:buSzPct val="100000"/>
              <a:buChar char="-"/>
            </a:pPr>
            <a:r>
              <a:rPr lang="en"/>
              <a:t>To form adjectives using the suffixe (-ful)</a:t>
            </a:r>
            <a:endParaRPr/>
          </a:p>
          <a:p>
            <a:pPr marL="0" lvl="0" indent="0" algn="l" rtl="0">
              <a:lnSpc>
                <a:spcPct val="100000"/>
              </a:lnSpc>
              <a:spcBef>
                <a:spcPts val="0"/>
              </a:spcBef>
              <a:spcAft>
                <a:spcPts val="0"/>
              </a:spcAft>
              <a:buSzPct val="117647"/>
              <a:buNone/>
            </a:pPr>
            <a:r>
              <a:rPr lang="en">
                <a:solidFill>
                  <a:srgbClr val="FF0000"/>
                </a:solidFill>
              </a:rPr>
              <a:t>Lesson 4</a:t>
            </a:r>
            <a:endParaRPr>
              <a:solidFill>
                <a:srgbClr val="FF0000"/>
              </a:solidFill>
            </a:endParaRPr>
          </a:p>
          <a:p>
            <a:pPr marL="457200" lvl="0" indent="-379730" algn="l" rtl="0">
              <a:lnSpc>
                <a:spcPct val="100000"/>
              </a:lnSpc>
              <a:spcBef>
                <a:spcPts val="0"/>
              </a:spcBef>
              <a:spcAft>
                <a:spcPts val="0"/>
              </a:spcAft>
              <a:buSzPct val="100000"/>
              <a:buChar char="-"/>
            </a:pPr>
            <a:r>
              <a:rPr lang="en"/>
              <a:t>To practice listening for the general gist and for specific details</a:t>
            </a:r>
            <a:endParaRPr/>
          </a:p>
          <a:p>
            <a:pPr marL="457200" lvl="0" indent="-379730" algn="l" rtl="0">
              <a:lnSpc>
                <a:spcPct val="100000"/>
              </a:lnSpc>
              <a:spcBef>
                <a:spcPts val="0"/>
              </a:spcBef>
              <a:spcAft>
                <a:spcPts val="0"/>
              </a:spcAft>
              <a:buSzPct val="100000"/>
              <a:buChar char="-"/>
            </a:pPr>
            <a:r>
              <a:rPr lang="en"/>
              <a:t>To define compound nouns and use them correctly</a:t>
            </a:r>
            <a:endParaRPr/>
          </a:p>
        </p:txBody>
      </p:sp>
      <p:pic>
        <p:nvPicPr>
          <p:cNvPr id="59" name="Google Shape;59;p14"/>
          <p:cNvPicPr preferRelativeResize="0"/>
          <p:nvPr/>
        </p:nvPicPr>
        <p:blipFill rotWithShape="1">
          <a:blip r:embed="rId3">
            <a:alphaModFix/>
          </a:blip>
          <a:srcRect/>
          <a:stretch/>
        </p:blipFill>
        <p:spPr>
          <a:xfrm>
            <a:off x="4084950" y="449475"/>
            <a:ext cx="4865676" cy="41483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4"/>
          <p:cNvPicPr preferRelativeResize="0"/>
          <p:nvPr/>
        </p:nvPicPr>
        <p:blipFill rotWithShape="1">
          <a:blip r:embed="rId3">
            <a:alphaModFix/>
          </a:blip>
          <a:srcRect/>
          <a:stretch/>
        </p:blipFill>
        <p:spPr>
          <a:xfrm>
            <a:off x="674900" y="506950"/>
            <a:ext cx="7256500" cy="38266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subTitle" idx="1"/>
          </p:nvPr>
        </p:nvSpPr>
        <p:spPr>
          <a:xfrm>
            <a:off x="6900" y="619900"/>
            <a:ext cx="4194900" cy="4061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0000"/>
              </a:lnSpc>
              <a:spcBef>
                <a:spcPts val="0"/>
              </a:spcBef>
              <a:spcAft>
                <a:spcPts val="0"/>
              </a:spcAft>
              <a:buSzPct val="117647"/>
              <a:buNone/>
            </a:pPr>
            <a:r>
              <a:rPr lang="en" b="1"/>
              <a:t>Learning objectives:</a:t>
            </a:r>
            <a:endParaRPr b="1"/>
          </a:p>
          <a:p>
            <a:pPr marL="0" lvl="0" indent="0" algn="l" rtl="0">
              <a:lnSpc>
                <a:spcPct val="100000"/>
              </a:lnSpc>
              <a:spcBef>
                <a:spcPts val="0"/>
              </a:spcBef>
              <a:spcAft>
                <a:spcPts val="0"/>
              </a:spcAft>
              <a:buSzPct val="117647"/>
              <a:buNone/>
            </a:pPr>
            <a:r>
              <a:rPr lang="en">
                <a:solidFill>
                  <a:srgbClr val="FF0000"/>
                </a:solidFill>
              </a:rPr>
              <a:t>Lesson 3</a:t>
            </a:r>
            <a:endParaRPr>
              <a:solidFill>
                <a:srgbClr val="FF0000"/>
              </a:solidFill>
            </a:endParaRPr>
          </a:p>
          <a:p>
            <a:pPr marL="457200" lvl="0" indent="-379730" algn="l" rtl="0">
              <a:lnSpc>
                <a:spcPct val="100000"/>
              </a:lnSpc>
              <a:spcBef>
                <a:spcPts val="0"/>
              </a:spcBef>
              <a:spcAft>
                <a:spcPts val="0"/>
              </a:spcAft>
              <a:buSzPct val="100000"/>
              <a:buChar char="-"/>
            </a:pPr>
            <a:r>
              <a:rPr lang="en"/>
              <a:t>To practice reading for specific details</a:t>
            </a:r>
            <a:endParaRPr/>
          </a:p>
          <a:p>
            <a:pPr marL="457200" lvl="0" indent="-379730" algn="l" rtl="0">
              <a:lnSpc>
                <a:spcPct val="100000"/>
              </a:lnSpc>
              <a:spcBef>
                <a:spcPts val="0"/>
              </a:spcBef>
              <a:spcAft>
                <a:spcPts val="0"/>
              </a:spcAft>
              <a:buSzPct val="100000"/>
              <a:buChar char="-"/>
            </a:pPr>
            <a:r>
              <a:rPr lang="en"/>
              <a:t>To form adjectives using the suffixe (-ful)</a:t>
            </a:r>
            <a:endParaRPr/>
          </a:p>
          <a:p>
            <a:pPr marL="0" lvl="0" indent="0" algn="l" rtl="0">
              <a:lnSpc>
                <a:spcPct val="100000"/>
              </a:lnSpc>
              <a:spcBef>
                <a:spcPts val="0"/>
              </a:spcBef>
              <a:spcAft>
                <a:spcPts val="0"/>
              </a:spcAft>
              <a:buSzPct val="117647"/>
              <a:buNone/>
            </a:pPr>
            <a:r>
              <a:rPr lang="en">
                <a:solidFill>
                  <a:srgbClr val="FF0000"/>
                </a:solidFill>
              </a:rPr>
              <a:t>Lesson 4</a:t>
            </a:r>
            <a:endParaRPr>
              <a:solidFill>
                <a:srgbClr val="FF0000"/>
              </a:solidFill>
            </a:endParaRPr>
          </a:p>
          <a:p>
            <a:pPr marL="457200" lvl="0" indent="-379730" algn="l" rtl="0">
              <a:lnSpc>
                <a:spcPct val="100000"/>
              </a:lnSpc>
              <a:spcBef>
                <a:spcPts val="0"/>
              </a:spcBef>
              <a:spcAft>
                <a:spcPts val="0"/>
              </a:spcAft>
              <a:buSzPct val="100000"/>
              <a:buChar char="-"/>
            </a:pPr>
            <a:r>
              <a:rPr lang="en"/>
              <a:t>To practice listening for the general gist and for specific details</a:t>
            </a:r>
            <a:endParaRPr/>
          </a:p>
          <a:p>
            <a:pPr marL="457200" lvl="0" indent="-379730" algn="l" rtl="0">
              <a:lnSpc>
                <a:spcPct val="100000"/>
              </a:lnSpc>
              <a:spcBef>
                <a:spcPts val="0"/>
              </a:spcBef>
              <a:spcAft>
                <a:spcPts val="0"/>
              </a:spcAft>
              <a:buSzPct val="100000"/>
              <a:buChar char="-"/>
            </a:pPr>
            <a:r>
              <a:rPr lang="en"/>
              <a:t>To define compound nouns and use them correctly</a:t>
            </a:r>
            <a:endParaRPr/>
          </a:p>
        </p:txBody>
      </p:sp>
      <p:pic>
        <p:nvPicPr>
          <p:cNvPr id="135" name="Google Shape;135;p25"/>
          <p:cNvPicPr preferRelativeResize="0"/>
          <p:nvPr/>
        </p:nvPicPr>
        <p:blipFill rotWithShape="1">
          <a:blip r:embed="rId3">
            <a:alphaModFix/>
          </a:blip>
          <a:srcRect/>
          <a:stretch/>
        </p:blipFill>
        <p:spPr>
          <a:xfrm>
            <a:off x="4084950" y="449475"/>
            <a:ext cx="4865676" cy="41483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6"/>
          <p:cNvPicPr preferRelativeResize="0"/>
          <p:nvPr/>
        </p:nvPicPr>
        <p:blipFill rotWithShape="1">
          <a:blip r:embed="rId3">
            <a:alphaModFix/>
          </a:blip>
          <a:srcRect/>
          <a:stretch/>
        </p:blipFill>
        <p:spPr>
          <a:xfrm>
            <a:off x="354950" y="152400"/>
            <a:ext cx="8509124" cy="48387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ctrTitle"/>
          </p:nvPr>
        </p:nvSpPr>
        <p:spPr>
          <a:xfrm>
            <a:off x="311700" y="-273900"/>
            <a:ext cx="8520600" cy="1750500"/>
          </a:xfrm>
          <a:prstGeom prst="rect">
            <a:avLst/>
          </a:prstGeom>
          <a:noFill/>
          <a:ln>
            <a:noFill/>
          </a:ln>
        </p:spPr>
        <p:txBody>
          <a:bodyPr spcFirstLastPara="1" wrap="square" lIns="91425" tIns="91425" rIns="91425" bIns="91425" anchor="b" anchorCtr="0">
            <a:normAutofit/>
          </a:bodyPr>
          <a:lstStyle/>
          <a:p>
            <a:pPr marL="457200" lvl="0" indent="-355600" algn="l" rtl="0">
              <a:lnSpc>
                <a:spcPct val="100000"/>
              </a:lnSpc>
              <a:spcBef>
                <a:spcPts val="0"/>
              </a:spcBef>
              <a:spcAft>
                <a:spcPts val="0"/>
              </a:spcAft>
              <a:buSzPts val="2000"/>
              <a:buAutoNum type="arabicPeriod"/>
            </a:pPr>
            <a:r>
              <a:rPr lang="en" sz="2000" dirty="0"/>
              <a:t>Listen to the first part of a radio show and check your answers. How do you think the memory cards reached Laila’s family?</a:t>
            </a:r>
            <a:endParaRPr sz="2000" dirty="0"/>
          </a:p>
          <a:p>
            <a:pPr marL="457200" lvl="0" indent="-355600" algn="l" rtl="0">
              <a:lnSpc>
                <a:spcPct val="100000"/>
              </a:lnSpc>
              <a:spcBef>
                <a:spcPts val="0"/>
              </a:spcBef>
              <a:spcAft>
                <a:spcPts val="0"/>
              </a:spcAft>
              <a:buSzPts val="2000"/>
              <a:buAutoNum type="arabicPeriod"/>
            </a:pPr>
            <a:r>
              <a:rPr lang="en" sz="2000" dirty="0"/>
              <a:t>Listen to the rest of Laila’s story and make notes. Check your answers to Activity 6. </a:t>
            </a:r>
            <a:endParaRPr sz="2000" dirty="0"/>
          </a:p>
        </p:txBody>
      </p:sp>
      <p:sp>
        <p:nvSpPr>
          <p:cNvPr id="146" name="Google Shape;146;p27"/>
          <p:cNvSpPr txBox="1"/>
          <p:nvPr/>
        </p:nvSpPr>
        <p:spPr>
          <a:xfrm>
            <a:off x="241650" y="1317425"/>
            <a:ext cx="8832300" cy="48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47" name="Google Shape;147;p27"/>
          <p:cNvPicPr preferRelativeResize="0"/>
          <p:nvPr/>
        </p:nvPicPr>
        <p:blipFill rotWithShape="1">
          <a:blip r:embed="rId5">
            <a:alphaModFix/>
          </a:blip>
          <a:srcRect/>
          <a:stretch/>
        </p:blipFill>
        <p:spPr>
          <a:xfrm>
            <a:off x="1286400" y="1476600"/>
            <a:ext cx="7250275" cy="3564000"/>
          </a:xfrm>
          <a:prstGeom prst="rect">
            <a:avLst/>
          </a:prstGeom>
          <a:noFill/>
          <a:ln>
            <a:noFill/>
          </a:ln>
        </p:spPr>
      </p:pic>
      <p:pic>
        <p:nvPicPr>
          <p:cNvPr id="5" name="BtS9A T3 20-21 Track 43">
            <a:hlinkClick r:id="" action="ppaction://media"/>
            <a:extLst>
              <a:ext uri="{FF2B5EF4-FFF2-40B4-BE49-F238E27FC236}">
                <a16:creationId xmlns:a16="http://schemas.microsoft.com/office/drawing/2014/main" xmlns="" id="{C92602BF-A5E4-405A-8AFF-43FA02D257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8776" y="414691"/>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FB203A-D85B-4827-BF0A-4D8D4C74DF6F}"/>
              </a:ext>
            </a:extLst>
          </p:cNvPr>
          <p:cNvPicPr>
            <a:picLocks noChangeAspect="1"/>
          </p:cNvPicPr>
          <p:nvPr/>
        </p:nvPicPr>
        <p:blipFill>
          <a:blip r:embed="rId6"/>
          <a:stretch>
            <a:fillRect/>
          </a:stretch>
        </p:blipFill>
        <p:spPr>
          <a:xfrm>
            <a:off x="0" y="655388"/>
            <a:ext cx="5780239" cy="1055523"/>
          </a:xfrm>
          <a:prstGeom prst="rect">
            <a:avLst/>
          </a:prstGeom>
        </p:spPr>
      </p:pic>
      <p:pic>
        <p:nvPicPr>
          <p:cNvPr id="5" name="Picture 4">
            <a:extLst>
              <a:ext uri="{FF2B5EF4-FFF2-40B4-BE49-F238E27FC236}">
                <a16:creationId xmlns:a16="http://schemas.microsoft.com/office/drawing/2014/main" xmlns="" id="{CF2B9C7D-4877-4F92-AD3B-EA4DD4B08202}"/>
              </a:ext>
            </a:extLst>
          </p:cNvPr>
          <p:cNvPicPr>
            <a:picLocks noChangeAspect="1"/>
          </p:cNvPicPr>
          <p:nvPr/>
        </p:nvPicPr>
        <p:blipFill>
          <a:blip r:embed="rId7"/>
          <a:stretch>
            <a:fillRect/>
          </a:stretch>
        </p:blipFill>
        <p:spPr>
          <a:xfrm>
            <a:off x="19733" y="2548701"/>
            <a:ext cx="5760506" cy="726218"/>
          </a:xfrm>
          <a:prstGeom prst="rect">
            <a:avLst/>
          </a:prstGeom>
        </p:spPr>
      </p:pic>
      <p:pic>
        <p:nvPicPr>
          <p:cNvPr id="7" name="Picture 6">
            <a:extLst>
              <a:ext uri="{FF2B5EF4-FFF2-40B4-BE49-F238E27FC236}">
                <a16:creationId xmlns:a16="http://schemas.microsoft.com/office/drawing/2014/main" xmlns="" id="{5165D3DC-D10C-4EE1-BFFC-45960E33DD78}"/>
              </a:ext>
            </a:extLst>
          </p:cNvPr>
          <p:cNvPicPr>
            <a:picLocks noChangeAspect="1"/>
          </p:cNvPicPr>
          <p:nvPr/>
        </p:nvPicPr>
        <p:blipFill>
          <a:blip r:embed="rId8"/>
          <a:stretch>
            <a:fillRect/>
          </a:stretch>
        </p:blipFill>
        <p:spPr>
          <a:xfrm>
            <a:off x="5857407" y="655388"/>
            <a:ext cx="3286594" cy="2684822"/>
          </a:xfrm>
          <a:prstGeom prst="rect">
            <a:avLst/>
          </a:prstGeom>
        </p:spPr>
      </p:pic>
      <p:pic>
        <p:nvPicPr>
          <p:cNvPr id="10" name="BtS9A T3 20-21 Track 43">
            <a:hlinkClick r:id="" action="ppaction://media"/>
            <a:extLst>
              <a:ext uri="{FF2B5EF4-FFF2-40B4-BE49-F238E27FC236}">
                <a16:creationId xmlns:a16="http://schemas.microsoft.com/office/drawing/2014/main" xmlns="" id="{C92602BF-A5E4-405A-8AFF-43FA02D257D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6583" y="311018"/>
            <a:ext cx="365522" cy="365522"/>
          </a:xfrm>
          <a:prstGeom prst="rect">
            <a:avLst/>
          </a:prstGeom>
        </p:spPr>
      </p:pic>
      <p:pic>
        <p:nvPicPr>
          <p:cNvPr id="11" name="BtS9A T3 20-21 Track 44">
            <a:hlinkClick r:id="" action="ppaction://media"/>
            <a:extLst>
              <a:ext uri="{FF2B5EF4-FFF2-40B4-BE49-F238E27FC236}">
                <a16:creationId xmlns:a16="http://schemas.microsoft.com/office/drawing/2014/main" xmlns="" id="{CEA31244-3C08-4D81-8AEF-8816841DE75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6778" y="2119229"/>
            <a:ext cx="365522" cy="365522"/>
          </a:xfrm>
          <a:prstGeom prst="rect">
            <a:avLst/>
          </a:prstGeom>
        </p:spPr>
      </p:pic>
      <p:sp>
        <p:nvSpPr>
          <p:cNvPr id="13" name="TextBox 12">
            <a:extLst>
              <a:ext uri="{FF2B5EF4-FFF2-40B4-BE49-F238E27FC236}">
                <a16:creationId xmlns:a16="http://schemas.microsoft.com/office/drawing/2014/main" xmlns="" id="{D3B7FC29-BD60-4DE4-8772-17EA70E98993}"/>
              </a:ext>
            </a:extLst>
          </p:cNvPr>
          <p:cNvSpPr txBox="1"/>
          <p:nvPr/>
        </p:nvSpPr>
        <p:spPr>
          <a:xfrm>
            <a:off x="186778" y="3521629"/>
            <a:ext cx="6089438" cy="1146468"/>
          </a:xfrm>
          <a:prstGeom prst="rect">
            <a:avLst/>
          </a:prstGeom>
          <a:noFill/>
        </p:spPr>
        <p:txBody>
          <a:bodyPr wrap="square" lIns="68580" tIns="34290" rIns="68580" bIns="34290" rtlCol="0">
            <a:spAutoFit/>
          </a:bodyPr>
          <a:lstStyle/>
          <a:p>
            <a:pPr rtl="0"/>
            <a:r>
              <a:rPr lang="en-GB" dirty="0">
                <a:effectLst/>
                <a:latin typeface="Arial" panose="020B0604020202020204" pitchFamily="34" charset="0"/>
              </a:rPr>
              <a:t>Mrs Williams uploaded the photos on a website for lost cameras/photos. Laila’s cousin, </a:t>
            </a:r>
          </a:p>
          <a:p>
            <a:pPr rtl="0"/>
            <a:r>
              <a:rPr lang="en-GB" dirty="0">
                <a:effectLst/>
                <a:latin typeface="Arial" panose="020B0604020202020204" pitchFamily="34" charset="0"/>
              </a:rPr>
              <a:t>Huda, found the photos by accident while she was surfing</a:t>
            </a:r>
            <a:endParaRPr lang="en-GB" dirty="0">
              <a:effectLst/>
              <a:latin typeface="Courier New" panose="02070309020205020404" pitchFamily="49" charset="0"/>
            </a:endParaRPr>
          </a:p>
          <a:p>
            <a:pPr rtl="0"/>
            <a:r>
              <a:rPr lang="en-GB" dirty="0">
                <a:effectLst/>
                <a:latin typeface="Arial" panose="020B0604020202020204" pitchFamily="34" charset="0"/>
              </a:rPr>
              <a:t>the Internet. Laila’s dad </a:t>
            </a:r>
          </a:p>
          <a:p>
            <a:pPr rtl="0"/>
            <a:r>
              <a:rPr lang="en-GB" dirty="0">
                <a:effectLst/>
                <a:latin typeface="Arial" panose="020B0604020202020204" pitchFamily="34" charset="0"/>
              </a:rPr>
              <a:t>contacted Mrs Williams and she posted the memory cards to Laila’s house.</a:t>
            </a:r>
          </a:p>
        </p:txBody>
      </p:sp>
    </p:spTree>
    <p:extLst>
      <p:ext uri="{BB962C8B-B14F-4D97-AF65-F5344CB8AC3E}">
        <p14:creationId xmlns:p14="http://schemas.microsoft.com/office/powerpoint/2010/main" val="34060284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9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322"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685800" y="114300"/>
            <a:ext cx="6870600" cy="9717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2"/>
              </a:buClr>
              <a:buSzPts val="4400"/>
              <a:buFont typeface="Comic Sans MS"/>
              <a:buNone/>
            </a:pPr>
            <a:r>
              <a:rPr lang="en" sz="4400" b="0" i="0" u="none">
                <a:solidFill>
                  <a:schemeClr val="dk2"/>
                </a:solidFill>
                <a:latin typeface="Comic Sans MS"/>
                <a:ea typeface="Comic Sans MS"/>
                <a:cs typeface="Comic Sans MS"/>
                <a:sym typeface="Comic Sans MS"/>
              </a:rPr>
              <a:t>Compound Words</a:t>
            </a:r>
            <a:endParaRPr/>
          </a:p>
        </p:txBody>
      </p:sp>
      <p:sp>
        <p:nvSpPr>
          <p:cNvPr id="153" name="Google Shape;153;p28"/>
          <p:cNvSpPr txBox="1">
            <a:spLocks noGrp="1"/>
          </p:cNvSpPr>
          <p:nvPr>
            <p:ph type="body" idx="1"/>
          </p:nvPr>
        </p:nvSpPr>
        <p:spPr>
          <a:xfrm>
            <a:off x="914400" y="1371600"/>
            <a:ext cx="7315200" cy="2000100"/>
          </a:xfrm>
          <a:prstGeom prst="rect">
            <a:avLst/>
          </a:prstGeom>
          <a:noFill/>
          <a:ln>
            <a:noFill/>
          </a:ln>
        </p:spPr>
        <p:txBody>
          <a:bodyPr spcFirstLastPara="1" wrap="square" lIns="91425" tIns="45700" rIns="91425" bIns="45700" anchor="t" anchorCtr="0">
            <a:normAutofit fontScale="92500" lnSpcReduction="20000"/>
          </a:bodyPr>
          <a:lstStyle/>
          <a:p>
            <a:pPr marL="342900" marR="0" lvl="0" indent="-289560" algn="l" rtl="0">
              <a:lnSpc>
                <a:spcPct val="90000"/>
              </a:lnSpc>
              <a:spcBef>
                <a:spcPts val="0"/>
              </a:spcBef>
              <a:spcAft>
                <a:spcPts val="0"/>
              </a:spcAft>
              <a:buClr>
                <a:schemeClr val="dk1"/>
              </a:buClr>
              <a:buSzPct val="100000"/>
              <a:buFont typeface="Comic Sans MS"/>
              <a:buChar char="•"/>
            </a:pPr>
            <a:r>
              <a:rPr lang="en" sz="2800" b="0" i="0" u="none">
                <a:solidFill>
                  <a:schemeClr val="dk1"/>
                </a:solidFill>
                <a:latin typeface="Comic Sans MS"/>
                <a:ea typeface="Comic Sans MS"/>
                <a:cs typeface="Comic Sans MS"/>
                <a:sym typeface="Comic Sans MS"/>
              </a:rPr>
              <a:t>A compound word is made up of two words. Each word is able to stand by itself with its own meaning. The compound word creates a new meaning.</a:t>
            </a:r>
            <a:endParaRPr/>
          </a:p>
          <a:p>
            <a:pPr marL="342900" marR="0" lvl="0" indent="-289560" algn="l" rtl="0">
              <a:lnSpc>
                <a:spcPct val="90000"/>
              </a:lnSpc>
              <a:spcBef>
                <a:spcPts val="560"/>
              </a:spcBef>
              <a:spcAft>
                <a:spcPts val="0"/>
              </a:spcAft>
              <a:buClr>
                <a:schemeClr val="dk1"/>
              </a:buClr>
              <a:buSzPct val="100000"/>
              <a:buFont typeface="Comic Sans MS"/>
              <a:buChar char="•"/>
            </a:pPr>
            <a:r>
              <a:rPr lang="en" sz="2800" b="0" i="0" u="none">
                <a:solidFill>
                  <a:schemeClr val="dk1"/>
                </a:solidFill>
                <a:latin typeface="Comic Sans MS"/>
                <a:ea typeface="Comic Sans MS"/>
                <a:cs typeface="Comic Sans MS"/>
                <a:sym typeface="Comic Sans MS"/>
              </a:rPr>
              <a:t>example:</a:t>
            </a:r>
            <a:endParaRPr/>
          </a:p>
          <a:p>
            <a:pPr marL="342900" marR="0" lvl="0" indent="-342900" algn="l" rtl="0">
              <a:lnSpc>
                <a:spcPct val="90000"/>
              </a:lnSpc>
              <a:spcBef>
                <a:spcPts val="560"/>
              </a:spcBef>
              <a:spcAft>
                <a:spcPts val="0"/>
              </a:spcAft>
              <a:buClr>
                <a:schemeClr val="dk1"/>
              </a:buClr>
              <a:buSzPct val="100000"/>
              <a:buFont typeface="Comic Sans MS"/>
              <a:buNone/>
            </a:pPr>
            <a:r>
              <a:rPr lang="en" sz="2800" b="0" i="0" u="none">
                <a:solidFill>
                  <a:schemeClr val="dk1"/>
                </a:solidFill>
                <a:latin typeface="Comic Sans MS"/>
                <a:ea typeface="Comic Sans MS"/>
                <a:cs typeface="Comic Sans MS"/>
                <a:sym typeface="Comic Sans MS"/>
              </a:rPr>
              <a:t>	sawdust = saw + dust</a:t>
            </a:r>
            <a:endParaRPr/>
          </a:p>
          <a:p>
            <a:pPr marL="342900" marR="0" lvl="0" indent="-342900" algn="l" rtl="0">
              <a:lnSpc>
                <a:spcPct val="90000"/>
              </a:lnSpc>
              <a:spcBef>
                <a:spcPts val="560"/>
              </a:spcBef>
              <a:spcAft>
                <a:spcPts val="0"/>
              </a:spcAft>
              <a:buClr>
                <a:schemeClr val="dk1"/>
              </a:buClr>
              <a:buSzPct val="100000"/>
              <a:buFont typeface="Comic Sans MS"/>
              <a:buNone/>
            </a:pPr>
            <a:endParaRPr sz="2800" b="0" i="0" u="none">
              <a:solidFill>
                <a:schemeClr val="dk1"/>
              </a:solidFill>
              <a:latin typeface="Comic Sans MS"/>
              <a:ea typeface="Comic Sans MS"/>
              <a:cs typeface="Comic Sans MS"/>
              <a:sym typeface="Comic Sans MS"/>
            </a:endParaRPr>
          </a:p>
          <a:p>
            <a:pPr marL="342900" marR="0" lvl="0" indent="-165100" algn="l" rtl="0">
              <a:lnSpc>
                <a:spcPct val="100000"/>
              </a:lnSpc>
              <a:spcBef>
                <a:spcPts val="560"/>
              </a:spcBef>
              <a:spcAft>
                <a:spcPts val="0"/>
              </a:spcAft>
              <a:buClr>
                <a:schemeClr val="dk1"/>
              </a:buClr>
              <a:buSzPct val="100000"/>
              <a:buFont typeface="Comic Sans MS"/>
              <a:buNone/>
            </a:pPr>
            <a:endParaRPr sz="2800" b="0" i="0" u="none">
              <a:solidFill>
                <a:schemeClr val="dk1"/>
              </a:solidFill>
              <a:latin typeface="Comic Sans MS"/>
              <a:ea typeface="Comic Sans MS"/>
              <a:cs typeface="Comic Sans MS"/>
              <a:sym typeface="Comic Sans MS"/>
            </a:endParaRPr>
          </a:p>
        </p:txBody>
      </p:sp>
      <p:pic>
        <p:nvPicPr>
          <p:cNvPr id="154" name="Google Shape;154;p28"/>
          <p:cNvPicPr preferRelativeResize="0"/>
          <p:nvPr/>
        </p:nvPicPr>
        <p:blipFill rotWithShape="1">
          <a:blip r:embed="rId3">
            <a:alphaModFix/>
          </a:blip>
          <a:srcRect/>
          <a:stretch/>
        </p:blipFill>
        <p:spPr>
          <a:xfrm>
            <a:off x="4350525" y="3371850"/>
            <a:ext cx="2314575" cy="154305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9"/>
          <p:cNvPicPr preferRelativeResize="0"/>
          <p:nvPr/>
        </p:nvPicPr>
        <p:blipFill rotWithShape="1">
          <a:blip r:embed="rId3">
            <a:alphaModFix/>
          </a:blip>
          <a:srcRect/>
          <a:stretch/>
        </p:blipFill>
        <p:spPr>
          <a:xfrm>
            <a:off x="29838" y="828619"/>
            <a:ext cx="9008126" cy="2576494"/>
          </a:xfrm>
          <a:prstGeom prst="rect">
            <a:avLst/>
          </a:prstGeom>
          <a:noFill/>
          <a:ln>
            <a:noFill/>
          </a:ln>
        </p:spPr>
      </p:pic>
      <p:sp>
        <p:nvSpPr>
          <p:cNvPr id="160" name="Google Shape;160;p29"/>
          <p:cNvSpPr/>
          <p:nvPr/>
        </p:nvSpPr>
        <p:spPr>
          <a:xfrm>
            <a:off x="0" y="807713"/>
            <a:ext cx="2397300" cy="411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separable </a:t>
            </a:r>
            <a:endParaRPr sz="1400" b="0" i="0" u="none" strike="noStrike" cap="none">
              <a:solidFill>
                <a:srgbClr val="000000"/>
              </a:solidFill>
              <a:latin typeface="Arial"/>
              <a:ea typeface="Arial"/>
              <a:cs typeface="Arial"/>
              <a:sym typeface="Arial"/>
            </a:endParaRPr>
          </a:p>
        </p:txBody>
      </p:sp>
      <p:sp>
        <p:nvSpPr>
          <p:cNvPr id="161" name="Google Shape;161;p29"/>
          <p:cNvSpPr/>
          <p:nvPr/>
        </p:nvSpPr>
        <p:spPr>
          <a:xfrm>
            <a:off x="3009100" y="788400"/>
            <a:ext cx="2397300" cy="411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inseparable </a:t>
            </a:r>
            <a:endParaRPr sz="1400" b="0" i="0" u="none" strike="noStrike" cap="none">
              <a:solidFill>
                <a:srgbClr val="000000"/>
              </a:solidFill>
              <a:latin typeface="Arial"/>
              <a:ea typeface="Arial"/>
              <a:cs typeface="Arial"/>
              <a:sym typeface="Arial"/>
            </a:endParaRPr>
          </a:p>
        </p:txBody>
      </p:sp>
      <p:sp>
        <p:nvSpPr>
          <p:cNvPr id="162" name="Google Shape;162;p29"/>
          <p:cNvSpPr/>
          <p:nvPr/>
        </p:nvSpPr>
        <p:spPr>
          <a:xfrm>
            <a:off x="5929975" y="828619"/>
            <a:ext cx="3108000" cy="411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separated with a hyphen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30"/>
          <p:cNvSpPr txBox="1"/>
          <p:nvPr/>
        </p:nvSpPr>
        <p:spPr>
          <a:xfrm>
            <a:off x="2498725" y="1345406"/>
            <a:ext cx="4511700" cy="27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omic Sans MS"/>
              <a:ea typeface="Comic Sans MS"/>
              <a:cs typeface="Comic Sans MS"/>
              <a:sym typeface="Comic Sans MS"/>
            </a:endParaRPr>
          </a:p>
        </p:txBody>
      </p:sp>
      <p:sp>
        <p:nvSpPr>
          <p:cNvPr id="168" name="Google Shape;168;p30"/>
          <p:cNvSpPr txBox="1">
            <a:spLocks noGrp="1"/>
          </p:cNvSpPr>
          <p:nvPr>
            <p:ph type="title" idx="4294967295"/>
          </p:nvPr>
        </p:nvSpPr>
        <p:spPr>
          <a:xfrm>
            <a:off x="685800" y="114300"/>
            <a:ext cx="7543800" cy="1200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39285"/>
              <a:buFont typeface="Arial"/>
              <a:buNone/>
            </a:pPr>
            <a:r>
              <a:rPr lang="en"/>
              <a:t>What is the compound word? Is it separable or inseparable?</a:t>
            </a:r>
            <a:endParaRPr/>
          </a:p>
          <a:p>
            <a:pPr marL="0" marR="0" lvl="0" indent="0" algn="ctr" rtl="0">
              <a:lnSpc>
                <a:spcPct val="100000"/>
              </a:lnSpc>
              <a:spcBef>
                <a:spcPts val="0"/>
              </a:spcBef>
              <a:spcAft>
                <a:spcPts val="0"/>
              </a:spcAft>
              <a:buClr>
                <a:schemeClr val="dk1"/>
              </a:buClr>
              <a:buSzPct val="157142"/>
              <a:buFont typeface="Comic Sans MS"/>
              <a:buNone/>
            </a:pPr>
            <a:endParaRPr/>
          </a:p>
        </p:txBody>
      </p:sp>
      <p:pic>
        <p:nvPicPr>
          <p:cNvPr id="169" name="Google Shape;169;p30"/>
          <p:cNvPicPr preferRelativeResize="0">
            <a:picLocks noGrp="1"/>
          </p:cNvPicPr>
          <p:nvPr>
            <p:ph type="body" idx="4294967295"/>
          </p:nvPr>
        </p:nvPicPr>
        <p:blipFill rotWithShape="1">
          <a:blip r:embed="rId3">
            <a:alphaModFix/>
          </a:blip>
          <a:srcRect/>
          <a:stretch/>
        </p:blipFill>
        <p:spPr>
          <a:xfrm>
            <a:off x="1676400" y="1428750"/>
            <a:ext cx="1306200" cy="1314600"/>
          </a:xfrm>
          <a:prstGeom prst="rect">
            <a:avLst/>
          </a:prstGeom>
          <a:noFill/>
          <a:ln>
            <a:noFill/>
          </a:ln>
        </p:spPr>
      </p:pic>
      <p:sp>
        <p:nvSpPr>
          <p:cNvPr id="170" name="Google Shape;170;p30"/>
          <p:cNvSpPr txBox="1">
            <a:spLocks noGrp="1"/>
          </p:cNvSpPr>
          <p:nvPr>
            <p:ph type="body" idx="4294967295"/>
          </p:nvPr>
        </p:nvSpPr>
        <p:spPr>
          <a:xfrm>
            <a:off x="685800" y="2800350"/>
            <a:ext cx="7696200" cy="21147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100000"/>
              </a:lnSpc>
              <a:spcBef>
                <a:spcPts val="0"/>
              </a:spcBef>
              <a:spcAft>
                <a:spcPts val="0"/>
              </a:spcAft>
              <a:buClr>
                <a:schemeClr val="dk1"/>
              </a:buClr>
              <a:buSzPts val="4800"/>
              <a:buFont typeface="Comic Sans MS"/>
              <a:buNone/>
            </a:pPr>
            <a:r>
              <a:rPr lang="en" sz="4800" b="0" i="0" u="none">
                <a:solidFill>
                  <a:schemeClr val="dk1"/>
                </a:solidFill>
                <a:latin typeface="Comic Sans MS"/>
                <a:ea typeface="Comic Sans MS"/>
                <a:cs typeface="Comic Sans MS"/>
                <a:sym typeface="Comic Sans MS"/>
              </a:rPr>
              <a:t>beachball</a:t>
            </a:r>
            <a:endParaRPr/>
          </a:p>
        </p:txBody>
      </p:sp>
      <p:pic>
        <p:nvPicPr>
          <p:cNvPr id="171" name="Google Shape;171;p30"/>
          <p:cNvPicPr preferRelativeResize="0">
            <a:picLocks noGrp="1"/>
          </p:cNvPicPr>
          <p:nvPr>
            <p:ph type="body" idx="4294967295"/>
          </p:nvPr>
        </p:nvPicPr>
        <p:blipFill rotWithShape="1">
          <a:blip r:embed="rId4">
            <a:alphaModFix/>
          </a:blip>
          <a:srcRect/>
          <a:stretch/>
        </p:blipFill>
        <p:spPr>
          <a:xfrm>
            <a:off x="3733800" y="3486150"/>
            <a:ext cx="1325400" cy="1314600"/>
          </a:xfrm>
          <a:prstGeom prst="rect">
            <a:avLst/>
          </a:prstGeom>
          <a:noFill/>
          <a:ln>
            <a:noFill/>
          </a:ln>
        </p:spPr>
      </p:pic>
      <p:pic>
        <p:nvPicPr>
          <p:cNvPr id="172" name="Google Shape;172;p30"/>
          <p:cNvPicPr preferRelativeResize="0"/>
          <p:nvPr/>
        </p:nvPicPr>
        <p:blipFill rotWithShape="1">
          <a:blip r:embed="rId5">
            <a:alphaModFix/>
          </a:blip>
          <a:srcRect/>
          <a:stretch/>
        </p:blipFill>
        <p:spPr>
          <a:xfrm>
            <a:off x="4724400" y="1543050"/>
            <a:ext cx="1370409" cy="1128714"/>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 calcmode="lin" valueType="num">
                                      <p:cBhvr additive="base">
                                        <p:cTn id="7" dur="2000"/>
                                        <p:tgtEl>
                                          <p:spTgt spid="1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171"/>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31"/>
          <p:cNvSpPr txBox="1">
            <a:spLocks noGrp="1"/>
          </p:cNvSpPr>
          <p:nvPr>
            <p:ph type="title" idx="4294967295"/>
          </p:nvPr>
        </p:nvSpPr>
        <p:spPr>
          <a:xfrm>
            <a:off x="685800" y="114300"/>
            <a:ext cx="6870600" cy="971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39285"/>
              <a:buFont typeface="Arial"/>
              <a:buNone/>
            </a:pPr>
            <a:r>
              <a:rPr lang="en"/>
              <a:t>What is the compound word? Is it separable or inseparable?</a:t>
            </a:r>
            <a:endParaRPr/>
          </a:p>
          <a:p>
            <a:pPr marL="0" marR="0" lvl="0" indent="0" algn="ctr" rtl="0">
              <a:lnSpc>
                <a:spcPct val="100000"/>
              </a:lnSpc>
              <a:spcBef>
                <a:spcPts val="0"/>
              </a:spcBef>
              <a:spcAft>
                <a:spcPts val="0"/>
              </a:spcAft>
              <a:buClr>
                <a:schemeClr val="dk1"/>
              </a:buClr>
              <a:buSzPct val="157142"/>
              <a:buFont typeface="Comic Sans MS"/>
              <a:buNone/>
            </a:pPr>
            <a:endParaRPr/>
          </a:p>
        </p:txBody>
      </p:sp>
      <p:sp>
        <p:nvSpPr>
          <p:cNvPr id="178" name="Google Shape;178;p31"/>
          <p:cNvSpPr txBox="1">
            <a:spLocks noGrp="1"/>
          </p:cNvSpPr>
          <p:nvPr>
            <p:ph type="body" idx="4294967295"/>
          </p:nvPr>
        </p:nvSpPr>
        <p:spPr>
          <a:xfrm>
            <a:off x="685800" y="2514600"/>
            <a:ext cx="7696200" cy="1600200"/>
          </a:xfrm>
          <a:prstGeom prst="rect">
            <a:avLst/>
          </a:prstGeom>
          <a:noFill/>
          <a:ln>
            <a:noFill/>
          </a:ln>
        </p:spPr>
        <p:txBody>
          <a:bodyPr spcFirstLastPara="1" wrap="square" lIns="91425" tIns="45700" rIns="91425" bIns="45700" anchor="t" anchorCtr="0">
            <a:normAutofit/>
          </a:bodyPr>
          <a:lstStyle/>
          <a:p>
            <a:pPr marL="342900" marR="0" lvl="0" indent="-165100" algn="l" rtl="0">
              <a:lnSpc>
                <a:spcPct val="100000"/>
              </a:lnSpc>
              <a:spcBef>
                <a:spcPts val="0"/>
              </a:spcBef>
              <a:spcAft>
                <a:spcPts val="0"/>
              </a:spcAft>
              <a:buClr>
                <a:schemeClr val="dk1"/>
              </a:buClr>
              <a:buSzPct val="100000"/>
              <a:buFont typeface="Comic Sans MS"/>
              <a:buNone/>
            </a:pPr>
            <a:endParaRPr sz="2800" b="0" i="0" u="none">
              <a:solidFill>
                <a:schemeClr val="dk1"/>
              </a:solidFill>
              <a:latin typeface="Comic Sans MS"/>
              <a:ea typeface="Comic Sans MS"/>
              <a:cs typeface="Comic Sans MS"/>
              <a:sym typeface="Comic Sans MS"/>
            </a:endParaRPr>
          </a:p>
          <a:p>
            <a:pPr marL="342900" marR="0" lvl="0" indent="-342900" algn="ctr" rtl="0">
              <a:lnSpc>
                <a:spcPct val="100000"/>
              </a:lnSpc>
              <a:spcBef>
                <a:spcPts val="960"/>
              </a:spcBef>
              <a:spcAft>
                <a:spcPts val="0"/>
              </a:spcAft>
              <a:buClr>
                <a:schemeClr val="dk1"/>
              </a:buClr>
              <a:buSzPct val="100000"/>
              <a:buFont typeface="Comic Sans MS"/>
              <a:buNone/>
            </a:pPr>
            <a:r>
              <a:rPr lang="en" sz="4800" b="0" i="0" u="none">
                <a:solidFill>
                  <a:schemeClr val="dk1"/>
                </a:solidFill>
                <a:latin typeface="Comic Sans MS"/>
                <a:ea typeface="Comic Sans MS"/>
                <a:cs typeface="Comic Sans MS"/>
                <a:sym typeface="Comic Sans MS"/>
              </a:rPr>
              <a:t>pancake </a:t>
            </a:r>
            <a:endParaRPr/>
          </a:p>
          <a:p>
            <a:pPr marL="342900" marR="0" lvl="0" indent="-38100" algn="l" rtl="0">
              <a:lnSpc>
                <a:spcPct val="100000"/>
              </a:lnSpc>
              <a:spcBef>
                <a:spcPts val="960"/>
              </a:spcBef>
              <a:spcAft>
                <a:spcPts val="0"/>
              </a:spcAft>
              <a:buClr>
                <a:schemeClr val="dk1"/>
              </a:buClr>
              <a:buSzPct val="100000"/>
              <a:buFont typeface="Comic Sans MS"/>
              <a:buNone/>
            </a:pPr>
            <a:endParaRPr sz="4800" b="0" i="0" u="none">
              <a:solidFill>
                <a:schemeClr val="dk1"/>
              </a:solidFill>
              <a:latin typeface="Comic Sans MS"/>
              <a:ea typeface="Comic Sans MS"/>
              <a:cs typeface="Comic Sans MS"/>
              <a:sym typeface="Comic Sans MS"/>
            </a:endParaRPr>
          </a:p>
        </p:txBody>
      </p:sp>
      <p:pic>
        <p:nvPicPr>
          <p:cNvPr id="179" name="Google Shape;179;p31"/>
          <p:cNvPicPr preferRelativeResize="0">
            <a:picLocks noGrp="1"/>
          </p:cNvPicPr>
          <p:nvPr>
            <p:ph type="body" idx="4294967295"/>
          </p:nvPr>
        </p:nvPicPr>
        <p:blipFill rotWithShape="1">
          <a:blip r:embed="rId3">
            <a:alphaModFix/>
          </a:blip>
          <a:srcRect/>
          <a:stretch/>
        </p:blipFill>
        <p:spPr>
          <a:xfrm>
            <a:off x="1749425" y="1609725"/>
            <a:ext cx="1644600" cy="838200"/>
          </a:xfrm>
          <a:prstGeom prst="rect">
            <a:avLst/>
          </a:prstGeom>
          <a:noFill/>
          <a:ln>
            <a:noFill/>
          </a:ln>
        </p:spPr>
      </p:pic>
      <p:pic>
        <p:nvPicPr>
          <p:cNvPr id="180" name="Google Shape;180;p31"/>
          <p:cNvPicPr preferRelativeResize="0">
            <a:picLocks noGrp="1"/>
          </p:cNvPicPr>
          <p:nvPr>
            <p:ph type="body" idx="4294967295"/>
          </p:nvPr>
        </p:nvPicPr>
        <p:blipFill rotWithShape="1">
          <a:blip r:embed="rId4">
            <a:alphaModFix/>
          </a:blip>
          <a:srcRect/>
          <a:stretch/>
        </p:blipFill>
        <p:spPr>
          <a:xfrm>
            <a:off x="5619750" y="1371600"/>
            <a:ext cx="1314600" cy="1314600"/>
          </a:xfrm>
          <a:prstGeom prst="rect">
            <a:avLst/>
          </a:prstGeom>
          <a:noFill/>
          <a:ln>
            <a:noFill/>
          </a:ln>
        </p:spPr>
      </p:pic>
      <p:pic>
        <p:nvPicPr>
          <p:cNvPr id="181" name="Google Shape;181;p31"/>
          <p:cNvPicPr preferRelativeResize="0"/>
          <p:nvPr/>
        </p:nvPicPr>
        <p:blipFill rotWithShape="1">
          <a:blip r:embed="rId5">
            <a:alphaModFix/>
          </a:blip>
          <a:srcRect/>
          <a:stretch/>
        </p:blipFill>
        <p:spPr>
          <a:xfrm>
            <a:off x="3429000" y="3657600"/>
            <a:ext cx="1356120" cy="1071563"/>
          </a:xfrm>
          <a:prstGeom prst="rect">
            <a:avLst/>
          </a:prstGeom>
          <a:noFill/>
          <a:ln>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32"/>
          <p:cNvSpPr txBox="1">
            <a:spLocks noGrp="1"/>
          </p:cNvSpPr>
          <p:nvPr>
            <p:ph type="title" idx="4294967295"/>
          </p:nvPr>
        </p:nvSpPr>
        <p:spPr>
          <a:xfrm>
            <a:off x="685800" y="114300"/>
            <a:ext cx="6870600" cy="1200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39285"/>
              <a:buFont typeface="Arial"/>
              <a:buNone/>
            </a:pPr>
            <a:r>
              <a:rPr lang="en"/>
              <a:t>What is the compound word? Is it separable or inseparable?</a:t>
            </a:r>
            <a:endParaRPr/>
          </a:p>
          <a:p>
            <a:pPr marL="0" marR="0" lvl="0" indent="0" algn="ctr" rtl="0">
              <a:lnSpc>
                <a:spcPct val="100000"/>
              </a:lnSpc>
              <a:spcBef>
                <a:spcPts val="0"/>
              </a:spcBef>
              <a:spcAft>
                <a:spcPts val="0"/>
              </a:spcAft>
              <a:buClr>
                <a:schemeClr val="dk1"/>
              </a:buClr>
              <a:buSzPct val="157142"/>
              <a:buFont typeface="Comic Sans MS"/>
              <a:buNone/>
            </a:pPr>
            <a:endParaRPr/>
          </a:p>
        </p:txBody>
      </p:sp>
      <p:sp>
        <p:nvSpPr>
          <p:cNvPr id="187" name="Google Shape;187;p32"/>
          <p:cNvSpPr txBox="1">
            <a:spLocks noGrp="1"/>
          </p:cNvSpPr>
          <p:nvPr>
            <p:ph type="body" idx="4294967295"/>
          </p:nvPr>
        </p:nvSpPr>
        <p:spPr>
          <a:xfrm>
            <a:off x="685800" y="2800350"/>
            <a:ext cx="7696200" cy="13146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100000"/>
              </a:lnSpc>
              <a:spcBef>
                <a:spcPts val="0"/>
              </a:spcBef>
              <a:spcAft>
                <a:spcPts val="0"/>
              </a:spcAft>
              <a:buClr>
                <a:schemeClr val="dk1"/>
              </a:buClr>
              <a:buSzPct val="100000"/>
              <a:buFont typeface="Comic Sans MS"/>
              <a:buNone/>
            </a:pPr>
            <a:r>
              <a:rPr lang="en" sz="4800" b="0" i="0" u="none">
                <a:solidFill>
                  <a:schemeClr val="dk1"/>
                </a:solidFill>
                <a:latin typeface="Comic Sans MS"/>
                <a:ea typeface="Comic Sans MS"/>
                <a:cs typeface="Comic Sans MS"/>
                <a:sym typeface="Comic Sans MS"/>
              </a:rPr>
              <a:t>waterfall</a:t>
            </a:r>
            <a:endParaRPr/>
          </a:p>
          <a:p>
            <a:pPr marL="342900" marR="0" lvl="0" indent="-38100" algn="l" rtl="0">
              <a:lnSpc>
                <a:spcPct val="100000"/>
              </a:lnSpc>
              <a:spcBef>
                <a:spcPts val="960"/>
              </a:spcBef>
              <a:spcAft>
                <a:spcPts val="0"/>
              </a:spcAft>
              <a:buClr>
                <a:schemeClr val="dk1"/>
              </a:buClr>
              <a:buSzPct val="100000"/>
              <a:buFont typeface="Comic Sans MS"/>
              <a:buNone/>
            </a:pPr>
            <a:endParaRPr sz="4800" b="0" i="0" u="none">
              <a:solidFill>
                <a:schemeClr val="dk1"/>
              </a:solidFill>
              <a:latin typeface="Comic Sans MS"/>
              <a:ea typeface="Comic Sans MS"/>
              <a:cs typeface="Comic Sans MS"/>
              <a:sym typeface="Comic Sans MS"/>
            </a:endParaRPr>
          </a:p>
        </p:txBody>
      </p:sp>
      <p:pic>
        <p:nvPicPr>
          <p:cNvPr id="188" name="Google Shape;188;p32"/>
          <p:cNvPicPr preferRelativeResize="0">
            <a:picLocks noGrp="1"/>
          </p:cNvPicPr>
          <p:nvPr>
            <p:ph type="body" idx="4294967295"/>
          </p:nvPr>
        </p:nvPicPr>
        <p:blipFill rotWithShape="1">
          <a:blip r:embed="rId3">
            <a:alphaModFix/>
          </a:blip>
          <a:srcRect/>
          <a:stretch/>
        </p:blipFill>
        <p:spPr>
          <a:xfrm>
            <a:off x="1257300" y="1371600"/>
            <a:ext cx="2628900" cy="1314600"/>
          </a:xfrm>
          <a:prstGeom prst="rect">
            <a:avLst/>
          </a:prstGeom>
          <a:noFill/>
          <a:ln>
            <a:noFill/>
          </a:ln>
        </p:spPr>
      </p:pic>
      <p:pic>
        <p:nvPicPr>
          <p:cNvPr id="189" name="Google Shape;189;p32"/>
          <p:cNvPicPr preferRelativeResize="0">
            <a:picLocks noGrp="1"/>
          </p:cNvPicPr>
          <p:nvPr>
            <p:ph type="body" idx="4294967295"/>
          </p:nvPr>
        </p:nvPicPr>
        <p:blipFill rotWithShape="1">
          <a:blip r:embed="rId4">
            <a:alphaModFix/>
          </a:blip>
          <a:srcRect/>
          <a:stretch/>
        </p:blipFill>
        <p:spPr>
          <a:xfrm>
            <a:off x="5621337" y="1394221"/>
            <a:ext cx="1747800" cy="1269300"/>
          </a:xfrm>
          <a:prstGeom prst="rect">
            <a:avLst/>
          </a:prstGeom>
          <a:noFill/>
          <a:ln>
            <a:noFill/>
          </a:ln>
        </p:spPr>
      </p:pic>
      <p:pic>
        <p:nvPicPr>
          <p:cNvPr id="190" name="Google Shape;190;p32"/>
          <p:cNvPicPr preferRelativeResize="0"/>
          <p:nvPr/>
        </p:nvPicPr>
        <p:blipFill rotWithShape="1">
          <a:blip r:embed="rId5">
            <a:alphaModFix/>
          </a:blip>
          <a:srcRect/>
          <a:stretch/>
        </p:blipFill>
        <p:spPr>
          <a:xfrm>
            <a:off x="6553200" y="4171950"/>
            <a:ext cx="228600" cy="228600"/>
          </a:xfrm>
          <a:prstGeom prst="rect">
            <a:avLst/>
          </a:prstGeom>
          <a:noFill/>
          <a:ln>
            <a:noFill/>
          </a:ln>
        </p:spPr>
      </p:pic>
      <p:pic>
        <p:nvPicPr>
          <p:cNvPr id="191" name="Google Shape;191;p32"/>
          <p:cNvPicPr preferRelativeResize="0"/>
          <p:nvPr/>
        </p:nvPicPr>
        <p:blipFill rotWithShape="1">
          <a:blip r:embed="rId6">
            <a:alphaModFix/>
          </a:blip>
          <a:srcRect/>
          <a:stretch/>
        </p:blipFill>
        <p:spPr>
          <a:xfrm>
            <a:off x="3276600" y="3600450"/>
            <a:ext cx="1828800" cy="112633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anim calcmode="lin" valueType="num">
                                      <p:cBhvr additive="base">
                                        <p:cTn id="7" dur="2000"/>
                                        <p:tgtEl>
                                          <p:spTgt spid="18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87">
                                            <p:txEl>
                                              <p:pRg st="1" end="1"/>
                                            </p:txEl>
                                          </p:spTgt>
                                        </p:tgtEl>
                                        <p:attrNameLst>
                                          <p:attrName>style.visibility</p:attrName>
                                        </p:attrNameLst>
                                      </p:cBhvr>
                                      <p:to>
                                        <p:strVal val="visible"/>
                                      </p:to>
                                    </p:set>
                                    <p:anim calcmode="lin" valueType="num">
                                      <p:cBhvr additive="base">
                                        <p:cTn id="12" dur="2000"/>
                                        <p:tgtEl>
                                          <p:spTgt spid="187">
                                            <p:txEl>
                                              <p:p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3">
            <a:alphaModFix/>
          </a:blip>
          <a:srcRect/>
          <a:stretch/>
        </p:blipFill>
        <p:spPr>
          <a:xfrm>
            <a:off x="768200" y="152400"/>
            <a:ext cx="7252384" cy="48387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title" idx="4294967295"/>
          </p:nvPr>
        </p:nvSpPr>
        <p:spPr>
          <a:xfrm>
            <a:off x="685800" y="114300"/>
            <a:ext cx="6870600" cy="1200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39285"/>
              <a:buFont typeface="Arial"/>
              <a:buNone/>
            </a:pPr>
            <a:r>
              <a:rPr lang="en"/>
              <a:t>What is the compound word? Is it separable or inseparable?</a:t>
            </a:r>
            <a:endParaRPr/>
          </a:p>
          <a:p>
            <a:pPr marL="0" marR="0" lvl="0" indent="0" algn="ctr" rtl="0">
              <a:lnSpc>
                <a:spcPct val="100000"/>
              </a:lnSpc>
              <a:spcBef>
                <a:spcPts val="0"/>
              </a:spcBef>
              <a:spcAft>
                <a:spcPts val="0"/>
              </a:spcAft>
              <a:buClr>
                <a:schemeClr val="dk1"/>
              </a:buClr>
              <a:buSzPct val="100000"/>
              <a:buFont typeface="Comic Sans MS"/>
              <a:buNone/>
            </a:pPr>
            <a:endParaRPr sz="4400">
              <a:latin typeface="Comic Sans MS"/>
              <a:ea typeface="Comic Sans MS"/>
              <a:cs typeface="Comic Sans MS"/>
              <a:sym typeface="Comic Sans MS"/>
            </a:endParaRPr>
          </a:p>
        </p:txBody>
      </p:sp>
      <p:sp>
        <p:nvSpPr>
          <p:cNvPr id="197" name="Google Shape;197;p33"/>
          <p:cNvSpPr txBox="1">
            <a:spLocks noGrp="1"/>
          </p:cNvSpPr>
          <p:nvPr>
            <p:ph type="body" idx="4294967295"/>
          </p:nvPr>
        </p:nvSpPr>
        <p:spPr>
          <a:xfrm>
            <a:off x="685800" y="2800350"/>
            <a:ext cx="7696200" cy="13146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100000"/>
              </a:lnSpc>
              <a:spcBef>
                <a:spcPts val="0"/>
              </a:spcBef>
              <a:spcAft>
                <a:spcPts val="0"/>
              </a:spcAft>
              <a:buClr>
                <a:schemeClr val="dk1"/>
              </a:buClr>
              <a:buSzPct val="100000"/>
              <a:buFont typeface="Comic Sans MS"/>
              <a:buNone/>
            </a:pPr>
            <a:r>
              <a:rPr lang="en" sz="4800" b="0" i="0" u="none">
                <a:solidFill>
                  <a:schemeClr val="dk1"/>
                </a:solidFill>
                <a:latin typeface="Comic Sans MS"/>
                <a:ea typeface="Comic Sans MS"/>
                <a:cs typeface="Comic Sans MS"/>
                <a:sym typeface="Comic Sans MS"/>
              </a:rPr>
              <a:t>snowman</a:t>
            </a:r>
            <a:endParaRPr/>
          </a:p>
          <a:p>
            <a:pPr marL="342900" marR="0" lvl="0" indent="-38100" algn="l" rtl="0">
              <a:lnSpc>
                <a:spcPct val="100000"/>
              </a:lnSpc>
              <a:spcBef>
                <a:spcPts val="960"/>
              </a:spcBef>
              <a:spcAft>
                <a:spcPts val="0"/>
              </a:spcAft>
              <a:buClr>
                <a:schemeClr val="dk1"/>
              </a:buClr>
              <a:buSzPct val="100000"/>
              <a:buFont typeface="Comic Sans MS"/>
              <a:buNone/>
            </a:pPr>
            <a:endParaRPr sz="4800" b="0" i="0" u="none">
              <a:solidFill>
                <a:schemeClr val="dk1"/>
              </a:solidFill>
              <a:latin typeface="Comic Sans MS"/>
              <a:ea typeface="Comic Sans MS"/>
              <a:cs typeface="Comic Sans MS"/>
              <a:sym typeface="Comic Sans MS"/>
            </a:endParaRPr>
          </a:p>
        </p:txBody>
      </p:sp>
      <p:pic>
        <p:nvPicPr>
          <p:cNvPr id="198" name="Google Shape;198;p33"/>
          <p:cNvPicPr preferRelativeResize="0">
            <a:picLocks noGrp="1"/>
          </p:cNvPicPr>
          <p:nvPr>
            <p:ph type="body" idx="4294967295"/>
          </p:nvPr>
        </p:nvPicPr>
        <p:blipFill rotWithShape="1">
          <a:blip r:embed="rId3">
            <a:alphaModFix/>
          </a:blip>
          <a:srcRect/>
          <a:stretch/>
        </p:blipFill>
        <p:spPr>
          <a:xfrm>
            <a:off x="1476375" y="1371600"/>
            <a:ext cx="2190900" cy="1314600"/>
          </a:xfrm>
          <a:prstGeom prst="rect">
            <a:avLst/>
          </a:prstGeom>
          <a:noFill/>
          <a:ln>
            <a:noFill/>
          </a:ln>
        </p:spPr>
      </p:pic>
      <p:pic>
        <p:nvPicPr>
          <p:cNvPr id="199" name="Google Shape;199;p33"/>
          <p:cNvPicPr preferRelativeResize="0">
            <a:picLocks noGrp="1"/>
          </p:cNvPicPr>
          <p:nvPr>
            <p:ph type="body" idx="4294967295"/>
          </p:nvPr>
        </p:nvPicPr>
        <p:blipFill rotWithShape="1">
          <a:blip r:embed="rId4">
            <a:alphaModFix/>
          </a:blip>
          <a:srcRect/>
          <a:stretch/>
        </p:blipFill>
        <p:spPr>
          <a:xfrm>
            <a:off x="4800600" y="1371600"/>
            <a:ext cx="1846200" cy="1314600"/>
          </a:xfrm>
          <a:prstGeom prst="rect">
            <a:avLst/>
          </a:prstGeom>
          <a:noFill/>
          <a:ln>
            <a:noFill/>
          </a:ln>
        </p:spPr>
      </p:pic>
      <p:pic>
        <p:nvPicPr>
          <p:cNvPr id="200" name="Google Shape;200;p33"/>
          <p:cNvPicPr preferRelativeResize="0"/>
          <p:nvPr/>
        </p:nvPicPr>
        <p:blipFill rotWithShape="1">
          <a:blip r:embed="rId5">
            <a:alphaModFix/>
          </a:blip>
          <a:srcRect/>
          <a:stretch/>
        </p:blipFill>
        <p:spPr>
          <a:xfrm>
            <a:off x="3581400" y="3429000"/>
            <a:ext cx="1485900" cy="146685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anim calcmode="lin" valueType="num">
                                      <p:cBhvr additive="base">
                                        <p:cTn id="7" dur="2000"/>
                                        <p:tgtEl>
                                          <p:spTgt spid="19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97">
                                            <p:txEl>
                                              <p:pRg st="1" end="1"/>
                                            </p:txEl>
                                          </p:spTgt>
                                        </p:tgtEl>
                                        <p:attrNameLst>
                                          <p:attrName>style.visibility</p:attrName>
                                        </p:attrNameLst>
                                      </p:cBhvr>
                                      <p:to>
                                        <p:strVal val="visible"/>
                                      </p:to>
                                    </p:set>
                                    <p:anim calcmode="lin" valueType="num">
                                      <p:cBhvr additive="base">
                                        <p:cTn id="12" dur="2000"/>
                                        <p:tgtEl>
                                          <p:spTgt spid="197">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2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4"/>
          <p:cNvSpPr txBox="1">
            <a:spLocks noGrp="1"/>
          </p:cNvSpPr>
          <p:nvPr>
            <p:ph type="title" idx="4294967295"/>
          </p:nvPr>
        </p:nvSpPr>
        <p:spPr>
          <a:xfrm>
            <a:off x="685800" y="114300"/>
            <a:ext cx="6870600" cy="1200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39285"/>
              <a:buFont typeface="Arial"/>
              <a:buNone/>
            </a:pPr>
            <a:r>
              <a:rPr lang="en"/>
              <a:t>What is the compound word? Is it separable or inseparable?</a:t>
            </a:r>
            <a:endParaRPr/>
          </a:p>
          <a:p>
            <a:pPr marL="0" marR="0" lvl="0" indent="0" algn="ctr" rtl="0">
              <a:lnSpc>
                <a:spcPct val="100000"/>
              </a:lnSpc>
              <a:spcBef>
                <a:spcPts val="0"/>
              </a:spcBef>
              <a:spcAft>
                <a:spcPts val="0"/>
              </a:spcAft>
              <a:buClr>
                <a:schemeClr val="dk1"/>
              </a:buClr>
              <a:buSzPct val="100000"/>
              <a:buFont typeface="Comic Sans MS"/>
              <a:buNone/>
            </a:pPr>
            <a:endParaRPr sz="4400">
              <a:latin typeface="Comic Sans MS"/>
              <a:ea typeface="Comic Sans MS"/>
              <a:cs typeface="Comic Sans MS"/>
              <a:sym typeface="Comic Sans MS"/>
            </a:endParaRPr>
          </a:p>
        </p:txBody>
      </p:sp>
      <p:sp>
        <p:nvSpPr>
          <p:cNvPr id="206" name="Google Shape;206;p34"/>
          <p:cNvSpPr txBox="1">
            <a:spLocks noGrp="1"/>
          </p:cNvSpPr>
          <p:nvPr>
            <p:ph type="body" idx="4294967295"/>
          </p:nvPr>
        </p:nvSpPr>
        <p:spPr>
          <a:xfrm>
            <a:off x="685800" y="2800350"/>
            <a:ext cx="7696200" cy="13146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100000"/>
              </a:lnSpc>
              <a:spcBef>
                <a:spcPts val="0"/>
              </a:spcBef>
              <a:spcAft>
                <a:spcPts val="0"/>
              </a:spcAft>
              <a:buClr>
                <a:schemeClr val="dk1"/>
              </a:buClr>
              <a:buSzPct val="100000"/>
              <a:buFont typeface="Comic Sans MS"/>
              <a:buNone/>
            </a:pPr>
            <a:r>
              <a:rPr lang="en" sz="4800" b="0" i="0" u="none">
                <a:solidFill>
                  <a:schemeClr val="dk1"/>
                </a:solidFill>
                <a:latin typeface="Comic Sans MS"/>
                <a:ea typeface="Comic Sans MS"/>
                <a:cs typeface="Comic Sans MS"/>
                <a:sym typeface="Comic Sans MS"/>
              </a:rPr>
              <a:t>butterfly</a:t>
            </a:r>
            <a:endParaRPr/>
          </a:p>
          <a:p>
            <a:pPr marL="342900" marR="0" lvl="0" indent="-38100" algn="l" rtl="0">
              <a:lnSpc>
                <a:spcPct val="100000"/>
              </a:lnSpc>
              <a:spcBef>
                <a:spcPts val="960"/>
              </a:spcBef>
              <a:spcAft>
                <a:spcPts val="0"/>
              </a:spcAft>
              <a:buClr>
                <a:schemeClr val="dk1"/>
              </a:buClr>
              <a:buSzPct val="100000"/>
              <a:buFont typeface="Comic Sans MS"/>
              <a:buNone/>
            </a:pPr>
            <a:endParaRPr sz="4800" b="0" i="0" u="none">
              <a:solidFill>
                <a:schemeClr val="dk1"/>
              </a:solidFill>
              <a:latin typeface="Comic Sans MS"/>
              <a:ea typeface="Comic Sans MS"/>
              <a:cs typeface="Comic Sans MS"/>
              <a:sym typeface="Comic Sans MS"/>
            </a:endParaRPr>
          </a:p>
        </p:txBody>
      </p:sp>
      <p:pic>
        <p:nvPicPr>
          <p:cNvPr id="207" name="Google Shape;207;p34"/>
          <p:cNvPicPr preferRelativeResize="0">
            <a:picLocks noGrp="1"/>
          </p:cNvPicPr>
          <p:nvPr>
            <p:ph type="body" idx="4294967295"/>
          </p:nvPr>
        </p:nvPicPr>
        <p:blipFill rotWithShape="1">
          <a:blip r:embed="rId3">
            <a:alphaModFix/>
          </a:blip>
          <a:srcRect/>
          <a:stretch/>
        </p:blipFill>
        <p:spPr>
          <a:xfrm>
            <a:off x="1587500" y="1621631"/>
            <a:ext cx="1968600" cy="813300"/>
          </a:xfrm>
          <a:prstGeom prst="rect">
            <a:avLst/>
          </a:prstGeom>
          <a:noFill/>
          <a:ln>
            <a:noFill/>
          </a:ln>
        </p:spPr>
      </p:pic>
      <p:pic>
        <p:nvPicPr>
          <p:cNvPr id="208" name="Google Shape;208;p34"/>
          <p:cNvPicPr preferRelativeResize="0">
            <a:picLocks noGrp="1"/>
          </p:cNvPicPr>
          <p:nvPr>
            <p:ph type="body" idx="4294967295"/>
          </p:nvPr>
        </p:nvPicPr>
        <p:blipFill rotWithShape="1">
          <a:blip r:embed="rId4">
            <a:alphaModFix/>
          </a:blip>
          <a:srcRect/>
          <a:stretch/>
        </p:blipFill>
        <p:spPr>
          <a:xfrm>
            <a:off x="5105400" y="1371600"/>
            <a:ext cx="2208300" cy="1314600"/>
          </a:xfrm>
          <a:prstGeom prst="rect">
            <a:avLst/>
          </a:prstGeom>
          <a:noFill/>
          <a:ln>
            <a:noFill/>
          </a:ln>
        </p:spPr>
      </p:pic>
      <p:pic>
        <p:nvPicPr>
          <p:cNvPr id="209" name="Google Shape;209;p34"/>
          <p:cNvPicPr preferRelativeResize="0"/>
          <p:nvPr/>
        </p:nvPicPr>
        <p:blipFill rotWithShape="1">
          <a:blip r:embed="rId5">
            <a:alphaModFix/>
          </a:blip>
          <a:srcRect/>
          <a:stretch/>
        </p:blipFill>
        <p:spPr>
          <a:xfrm>
            <a:off x="3276600" y="3429000"/>
            <a:ext cx="1885950" cy="1283494"/>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anim calcmode="lin" valueType="num">
                                      <p:cBhvr additive="base">
                                        <p:cTn id="7" dur="2000"/>
                                        <p:tgtEl>
                                          <p:spTgt spid="20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06">
                                            <p:txEl>
                                              <p:pRg st="1" end="1"/>
                                            </p:txEl>
                                          </p:spTgt>
                                        </p:tgtEl>
                                        <p:attrNameLst>
                                          <p:attrName>style.visibility</p:attrName>
                                        </p:attrNameLst>
                                      </p:cBhvr>
                                      <p:to>
                                        <p:strVal val="visible"/>
                                      </p:to>
                                    </p:set>
                                    <p:anim calcmode="lin" valueType="num">
                                      <p:cBhvr additive="base">
                                        <p:cTn id="12" dur="2000"/>
                                        <p:tgtEl>
                                          <p:spTgt spid="206">
                                            <p:txEl>
                                              <p:p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p:nvPr/>
        </p:nvSpPr>
        <p:spPr>
          <a:xfrm>
            <a:off x="1465700" y="117475"/>
            <a:ext cx="6275400" cy="534900"/>
          </a:xfrm>
          <a:prstGeom prst="rect">
            <a:avLst/>
          </a:prstGeom>
          <a:solidFill>
            <a:srgbClr val="C9DAF8"/>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 sz="2300" b="0" i="0" u="none" strike="noStrike" cap="none">
                <a:solidFill>
                  <a:srgbClr val="000000"/>
                </a:solidFill>
                <a:latin typeface="Arial"/>
                <a:ea typeface="Arial"/>
                <a:cs typeface="Arial"/>
                <a:sym typeface="Arial"/>
              </a:rPr>
              <a:t>Match the compound words</a:t>
            </a:r>
            <a:endParaRPr sz="2300" b="0" i="0" u="none" strike="noStrike" cap="none">
              <a:solidFill>
                <a:srgbClr val="000000"/>
              </a:solidFill>
              <a:latin typeface="Arial"/>
              <a:ea typeface="Arial"/>
              <a:cs typeface="Arial"/>
              <a:sym typeface="Arial"/>
            </a:endParaRPr>
          </a:p>
        </p:txBody>
      </p:sp>
      <p:sp>
        <p:nvSpPr>
          <p:cNvPr id="215" name="Google Shape;215;p35"/>
          <p:cNvSpPr txBox="1"/>
          <p:nvPr/>
        </p:nvSpPr>
        <p:spPr>
          <a:xfrm>
            <a:off x="475675" y="936775"/>
            <a:ext cx="2400900" cy="3810000"/>
          </a:xfrm>
          <a:prstGeom prst="rect">
            <a:avLst/>
          </a:prstGeom>
          <a:solidFill>
            <a:srgbClr val="FFFF00"/>
          </a:solidFill>
          <a:ln>
            <a:noFill/>
          </a:ln>
        </p:spPr>
        <p:txBody>
          <a:bodyPr spcFirstLastPara="1" wrap="square" lIns="91425" tIns="91425" rIns="91425" bIns="91425" anchor="t" anchorCtr="0">
            <a:spAutoFit/>
          </a:bodyPr>
          <a:lstStyle/>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Air</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sky</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Web</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Up</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sight</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Memory</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palm </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Fountain</a:t>
            </a:r>
            <a:endParaRPr sz="14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rgbClr val="000000"/>
              </a:buClr>
              <a:buSzPts val="1400"/>
              <a:buFont typeface="Arial"/>
              <a:buAutoNum type="alphaUcPeriod"/>
            </a:pPr>
            <a:r>
              <a:rPr lang="en" sz="1400" b="0" i="0" u="none" strike="noStrike" cap="none">
                <a:solidFill>
                  <a:srgbClr val="000000"/>
                </a:solidFill>
                <a:latin typeface="Arial"/>
                <a:ea typeface="Arial"/>
                <a:cs typeface="Arial"/>
                <a:sym typeface="Arial"/>
              </a:rPr>
              <a:t>Camera</a:t>
            </a:r>
            <a:endParaRPr sz="1400" b="0" i="0" u="none" strike="noStrike" cap="none">
              <a:solidFill>
                <a:srgbClr val="000000"/>
              </a:solidFill>
              <a:latin typeface="Arial"/>
              <a:ea typeface="Arial"/>
              <a:cs typeface="Arial"/>
              <a:sym typeface="Arial"/>
            </a:endParaRPr>
          </a:p>
        </p:txBody>
      </p:sp>
      <p:sp>
        <p:nvSpPr>
          <p:cNvPr id="216" name="Google Shape;216;p35"/>
          <p:cNvSpPr txBox="1"/>
          <p:nvPr/>
        </p:nvSpPr>
        <p:spPr>
          <a:xfrm>
            <a:off x="4618375" y="936775"/>
            <a:ext cx="3000000" cy="3810000"/>
          </a:xfrm>
          <a:prstGeom prst="rect">
            <a:avLst/>
          </a:prstGeom>
          <a:solidFill>
            <a:srgbClr val="D9EAD3"/>
          </a:solidFill>
          <a:ln>
            <a:noFill/>
          </a:ln>
        </p:spPr>
        <p:txBody>
          <a:bodyPr spcFirstLastPara="1" wrap="square" lIns="91425" tIns="91425" rIns="91425" bIns="91425" anchor="t" anchorCtr="0">
            <a:spAutoFit/>
          </a:bodyPr>
          <a:lstStyle/>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Port</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Tree</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case </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Scraper</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card </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Site</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Show</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Load </a:t>
            </a:r>
            <a:endParaRPr sz="14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seeing </a:t>
            </a:r>
            <a:endParaRPr sz="1400" b="0" i="0" u="none" strike="noStrike" cap="none">
              <a:solidFill>
                <a:schemeClr val="dk1"/>
              </a:solidFill>
              <a:latin typeface="Arial"/>
              <a:ea typeface="Arial"/>
              <a:cs typeface="Arial"/>
              <a:sym typeface="Arial"/>
            </a:endParaRPr>
          </a:p>
        </p:txBody>
      </p:sp>
      <p:sp>
        <p:nvSpPr>
          <p:cNvPr id="217" name="Google Shape;217;p35"/>
          <p:cNvSpPr txBox="1"/>
          <p:nvPr/>
        </p:nvSpPr>
        <p:spPr>
          <a:xfrm>
            <a:off x="959000" y="4740150"/>
            <a:ext cx="6454500" cy="39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A1    B4    C6     D8   E9   F5    G2  H7   I3</a:t>
            </a:r>
            <a:endParaRPr sz="1400" b="0" i="0" u="none" strike="noStrike" cap="none">
              <a:solidFill>
                <a:srgbClr val="000000"/>
              </a:solidFill>
              <a:latin typeface="Arial"/>
              <a:ea typeface="Arial"/>
              <a:cs typeface="Arial"/>
              <a:sym typeface="Arial"/>
            </a:endParaRPr>
          </a:p>
        </p:txBody>
      </p:sp>
      <p:sp>
        <p:nvSpPr>
          <p:cNvPr id="218" name="Google Shape;218;p35"/>
          <p:cNvSpPr/>
          <p:nvPr/>
        </p:nvSpPr>
        <p:spPr>
          <a:xfrm>
            <a:off x="662775" y="4818100"/>
            <a:ext cx="3850800" cy="319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18"/>
                                        </p:tgtEl>
                                      </p:cBhvr>
                                    </p:animEffect>
                                    <p:set>
                                      <p:cBhvr>
                                        <p:cTn id="7" dur="1" fill="hold">
                                          <p:stCondLst>
                                            <p:cond delay="1000"/>
                                          </p:stCondLst>
                                        </p:cTn>
                                        <p:tgtEl>
                                          <p:spTgt spid="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B6DE1F2-67BD-4A36-9568-5058A1E426B9}"/>
              </a:ext>
            </a:extLst>
          </p:cNvPr>
          <p:cNvPicPr>
            <a:picLocks noChangeAspect="1"/>
          </p:cNvPicPr>
          <p:nvPr/>
        </p:nvPicPr>
        <p:blipFill>
          <a:blip r:embed="rId4"/>
          <a:stretch>
            <a:fillRect/>
          </a:stretch>
        </p:blipFill>
        <p:spPr>
          <a:xfrm>
            <a:off x="1" y="0"/>
            <a:ext cx="6209675" cy="1385654"/>
          </a:xfrm>
          <a:prstGeom prst="rect">
            <a:avLst/>
          </a:prstGeom>
        </p:spPr>
      </p:pic>
      <p:pic>
        <p:nvPicPr>
          <p:cNvPr id="5" name="Picture 4">
            <a:extLst>
              <a:ext uri="{FF2B5EF4-FFF2-40B4-BE49-F238E27FC236}">
                <a16:creationId xmlns:a16="http://schemas.microsoft.com/office/drawing/2014/main" xmlns="" id="{29BDC6A0-B6DD-4A6F-8AF7-6B2142688F2D}"/>
              </a:ext>
            </a:extLst>
          </p:cNvPr>
          <p:cNvPicPr>
            <a:picLocks noChangeAspect="1"/>
          </p:cNvPicPr>
          <p:nvPr/>
        </p:nvPicPr>
        <p:blipFill>
          <a:blip r:embed="rId5"/>
          <a:stretch>
            <a:fillRect/>
          </a:stretch>
        </p:blipFill>
        <p:spPr>
          <a:xfrm>
            <a:off x="6209674" y="75917"/>
            <a:ext cx="2833142" cy="1309737"/>
          </a:xfrm>
          <a:prstGeom prst="rect">
            <a:avLst/>
          </a:prstGeom>
        </p:spPr>
      </p:pic>
      <p:pic>
        <p:nvPicPr>
          <p:cNvPr id="7" name="Picture 6">
            <a:extLst>
              <a:ext uri="{FF2B5EF4-FFF2-40B4-BE49-F238E27FC236}">
                <a16:creationId xmlns:a16="http://schemas.microsoft.com/office/drawing/2014/main" xmlns="" id="{F4C207D9-9A97-4968-AE7C-3B3870963DC9}"/>
              </a:ext>
            </a:extLst>
          </p:cNvPr>
          <p:cNvPicPr>
            <a:picLocks noChangeAspect="1"/>
          </p:cNvPicPr>
          <p:nvPr/>
        </p:nvPicPr>
        <p:blipFill>
          <a:blip r:embed="rId6"/>
          <a:stretch>
            <a:fillRect/>
          </a:stretch>
        </p:blipFill>
        <p:spPr>
          <a:xfrm>
            <a:off x="105868" y="1634317"/>
            <a:ext cx="2833141" cy="1309737"/>
          </a:xfrm>
          <a:prstGeom prst="rect">
            <a:avLst/>
          </a:prstGeom>
        </p:spPr>
      </p:pic>
      <p:pic>
        <p:nvPicPr>
          <p:cNvPr id="9" name="Picture 8">
            <a:extLst>
              <a:ext uri="{FF2B5EF4-FFF2-40B4-BE49-F238E27FC236}">
                <a16:creationId xmlns:a16="http://schemas.microsoft.com/office/drawing/2014/main" xmlns="" id="{1B4A0619-D17C-46E7-969D-0D4366E42FDE}"/>
              </a:ext>
            </a:extLst>
          </p:cNvPr>
          <p:cNvPicPr>
            <a:picLocks noChangeAspect="1"/>
          </p:cNvPicPr>
          <p:nvPr/>
        </p:nvPicPr>
        <p:blipFill>
          <a:blip r:embed="rId7"/>
          <a:stretch>
            <a:fillRect/>
          </a:stretch>
        </p:blipFill>
        <p:spPr>
          <a:xfrm>
            <a:off x="3082821" y="1696138"/>
            <a:ext cx="2731958" cy="1247916"/>
          </a:xfrm>
          <a:prstGeom prst="rect">
            <a:avLst/>
          </a:prstGeom>
        </p:spPr>
      </p:pic>
      <p:pic>
        <p:nvPicPr>
          <p:cNvPr id="11" name="Picture 10">
            <a:extLst>
              <a:ext uri="{FF2B5EF4-FFF2-40B4-BE49-F238E27FC236}">
                <a16:creationId xmlns:a16="http://schemas.microsoft.com/office/drawing/2014/main" xmlns="" id="{EBD287C9-96FA-4887-9C84-6B7B071ED573}"/>
              </a:ext>
            </a:extLst>
          </p:cNvPr>
          <p:cNvPicPr>
            <a:picLocks noChangeAspect="1"/>
          </p:cNvPicPr>
          <p:nvPr/>
        </p:nvPicPr>
        <p:blipFill>
          <a:blip r:embed="rId8"/>
          <a:stretch>
            <a:fillRect/>
          </a:stretch>
        </p:blipFill>
        <p:spPr>
          <a:xfrm>
            <a:off x="5958590" y="1627269"/>
            <a:ext cx="2833142" cy="1385654"/>
          </a:xfrm>
          <a:prstGeom prst="rect">
            <a:avLst/>
          </a:prstGeom>
        </p:spPr>
      </p:pic>
      <p:pic>
        <p:nvPicPr>
          <p:cNvPr id="13" name="Picture 12">
            <a:extLst>
              <a:ext uri="{FF2B5EF4-FFF2-40B4-BE49-F238E27FC236}">
                <a16:creationId xmlns:a16="http://schemas.microsoft.com/office/drawing/2014/main" xmlns="" id="{C4CCE0F9-5611-4403-85D5-3891BAF73A68}"/>
              </a:ext>
            </a:extLst>
          </p:cNvPr>
          <p:cNvPicPr>
            <a:picLocks noChangeAspect="1"/>
          </p:cNvPicPr>
          <p:nvPr/>
        </p:nvPicPr>
        <p:blipFill>
          <a:blip r:embed="rId9"/>
          <a:stretch>
            <a:fillRect/>
          </a:stretch>
        </p:blipFill>
        <p:spPr>
          <a:xfrm>
            <a:off x="105869" y="3254538"/>
            <a:ext cx="2833141" cy="1640299"/>
          </a:xfrm>
          <a:prstGeom prst="rect">
            <a:avLst/>
          </a:prstGeom>
        </p:spPr>
      </p:pic>
      <p:pic>
        <p:nvPicPr>
          <p:cNvPr id="15" name="Picture 14">
            <a:extLst>
              <a:ext uri="{FF2B5EF4-FFF2-40B4-BE49-F238E27FC236}">
                <a16:creationId xmlns:a16="http://schemas.microsoft.com/office/drawing/2014/main" xmlns="" id="{B3740596-8A2B-456E-B066-72DDA32868F6}"/>
              </a:ext>
            </a:extLst>
          </p:cNvPr>
          <p:cNvPicPr>
            <a:picLocks noChangeAspect="1"/>
          </p:cNvPicPr>
          <p:nvPr/>
        </p:nvPicPr>
        <p:blipFill>
          <a:blip r:embed="rId10"/>
          <a:stretch>
            <a:fillRect/>
          </a:stretch>
        </p:blipFill>
        <p:spPr>
          <a:xfrm>
            <a:off x="3010915" y="3254538"/>
            <a:ext cx="2731958" cy="1638205"/>
          </a:xfrm>
          <a:prstGeom prst="rect">
            <a:avLst/>
          </a:prstGeom>
        </p:spPr>
      </p:pic>
      <p:pic>
        <p:nvPicPr>
          <p:cNvPr id="17" name="Picture 16">
            <a:extLst>
              <a:ext uri="{FF2B5EF4-FFF2-40B4-BE49-F238E27FC236}">
                <a16:creationId xmlns:a16="http://schemas.microsoft.com/office/drawing/2014/main" xmlns="" id="{087577F1-AAB3-4288-B2A3-09566F30BE9D}"/>
              </a:ext>
            </a:extLst>
          </p:cNvPr>
          <p:cNvPicPr>
            <a:picLocks noChangeAspect="1"/>
          </p:cNvPicPr>
          <p:nvPr/>
        </p:nvPicPr>
        <p:blipFill>
          <a:blip r:embed="rId11"/>
          <a:stretch>
            <a:fillRect/>
          </a:stretch>
        </p:blipFill>
        <p:spPr>
          <a:xfrm>
            <a:off x="5814778" y="3254538"/>
            <a:ext cx="2833141" cy="1640299"/>
          </a:xfrm>
          <a:prstGeom prst="rect">
            <a:avLst/>
          </a:prstGeom>
        </p:spPr>
      </p:pic>
      <p:sp>
        <p:nvSpPr>
          <p:cNvPr id="18" name="TextBox 17">
            <a:extLst>
              <a:ext uri="{FF2B5EF4-FFF2-40B4-BE49-F238E27FC236}">
                <a16:creationId xmlns:a16="http://schemas.microsoft.com/office/drawing/2014/main" xmlns="" id="{D5EB5949-7C6F-4C72-951A-CFEA2D823FFB}"/>
              </a:ext>
            </a:extLst>
          </p:cNvPr>
          <p:cNvSpPr txBox="1"/>
          <p:nvPr/>
        </p:nvSpPr>
        <p:spPr>
          <a:xfrm>
            <a:off x="6693986" y="1108655"/>
            <a:ext cx="1864519" cy="284693"/>
          </a:xfrm>
          <a:prstGeom prst="rect">
            <a:avLst/>
          </a:prstGeom>
          <a:noFill/>
        </p:spPr>
        <p:txBody>
          <a:bodyPr wrap="square" lIns="68580" tIns="34290" rIns="68580" bIns="34290" rtlCol="0">
            <a:spAutoFit/>
          </a:bodyPr>
          <a:lstStyle/>
          <a:p>
            <a:r>
              <a:rPr lang="en-US" dirty="0"/>
              <a:t>Camera case </a:t>
            </a:r>
          </a:p>
        </p:txBody>
      </p:sp>
      <p:sp>
        <p:nvSpPr>
          <p:cNvPr id="32" name="TextBox 31">
            <a:extLst>
              <a:ext uri="{FF2B5EF4-FFF2-40B4-BE49-F238E27FC236}">
                <a16:creationId xmlns:a16="http://schemas.microsoft.com/office/drawing/2014/main" xmlns="" id="{D87684CB-31E6-496F-BC1B-A868736B99D7}"/>
              </a:ext>
            </a:extLst>
          </p:cNvPr>
          <p:cNvSpPr txBox="1"/>
          <p:nvPr/>
        </p:nvSpPr>
        <p:spPr>
          <a:xfrm>
            <a:off x="640770" y="2654988"/>
            <a:ext cx="1864519" cy="284693"/>
          </a:xfrm>
          <a:prstGeom prst="rect">
            <a:avLst/>
          </a:prstGeom>
          <a:noFill/>
        </p:spPr>
        <p:txBody>
          <a:bodyPr wrap="square" lIns="68580" tIns="34290" rIns="68580" bIns="34290" rtlCol="0">
            <a:spAutoFit/>
          </a:bodyPr>
          <a:lstStyle/>
          <a:p>
            <a:r>
              <a:rPr lang="en-US" dirty="0"/>
              <a:t>upload</a:t>
            </a:r>
          </a:p>
        </p:txBody>
      </p:sp>
      <p:sp>
        <p:nvSpPr>
          <p:cNvPr id="33" name="TextBox 32">
            <a:extLst>
              <a:ext uri="{FF2B5EF4-FFF2-40B4-BE49-F238E27FC236}">
                <a16:creationId xmlns:a16="http://schemas.microsoft.com/office/drawing/2014/main" xmlns="" id="{F8FAF602-68E7-4FC9-B751-AD000EFBEF35}"/>
              </a:ext>
            </a:extLst>
          </p:cNvPr>
          <p:cNvSpPr txBox="1"/>
          <p:nvPr/>
        </p:nvSpPr>
        <p:spPr>
          <a:xfrm>
            <a:off x="3639741" y="2683797"/>
            <a:ext cx="1864519" cy="284693"/>
          </a:xfrm>
          <a:prstGeom prst="rect">
            <a:avLst/>
          </a:prstGeom>
          <a:noFill/>
        </p:spPr>
        <p:txBody>
          <a:bodyPr wrap="square" lIns="68580" tIns="34290" rIns="68580" bIns="34290" rtlCol="0">
            <a:spAutoFit/>
          </a:bodyPr>
          <a:lstStyle/>
          <a:p>
            <a:r>
              <a:rPr lang="en-US" dirty="0"/>
              <a:t>website</a:t>
            </a:r>
          </a:p>
        </p:txBody>
      </p:sp>
      <p:sp>
        <p:nvSpPr>
          <p:cNvPr id="34" name="TextBox 33">
            <a:extLst>
              <a:ext uri="{FF2B5EF4-FFF2-40B4-BE49-F238E27FC236}">
                <a16:creationId xmlns:a16="http://schemas.microsoft.com/office/drawing/2014/main" xmlns="" id="{4ED496A5-C870-4D45-B869-D0D93F92730F}"/>
              </a:ext>
            </a:extLst>
          </p:cNvPr>
          <p:cNvSpPr txBox="1"/>
          <p:nvPr/>
        </p:nvSpPr>
        <p:spPr>
          <a:xfrm>
            <a:off x="6515511" y="2683797"/>
            <a:ext cx="1864519" cy="284693"/>
          </a:xfrm>
          <a:prstGeom prst="rect">
            <a:avLst/>
          </a:prstGeom>
          <a:noFill/>
        </p:spPr>
        <p:txBody>
          <a:bodyPr wrap="square" lIns="68580" tIns="34290" rIns="68580" bIns="34290" rtlCol="0">
            <a:spAutoFit/>
          </a:bodyPr>
          <a:lstStyle/>
          <a:p>
            <a:r>
              <a:rPr lang="en-US" dirty="0"/>
              <a:t>Memory card</a:t>
            </a:r>
          </a:p>
        </p:txBody>
      </p:sp>
      <p:sp>
        <p:nvSpPr>
          <p:cNvPr id="35" name="TextBox 34">
            <a:extLst>
              <a:ext uri="{FF2B5EF4-FFF2-40B4-BE49-F238E27FC236}">
                <a16:creationId xmlns:a16="http://schemas.microsoft.com/office/drawing/2014/main" xmlns="" id="{75946157-E1EF-47E7-AA85-A5FD729D7273}"/>
              </a:ext>
            </a:extLst>
          </p:cNvPr>
          <p:cNvSpPr txBox="1"/>
          <p:nvPr/>
        </p:nvSpPr>
        <p:spPr>
          <a:xfrm>
            <a:off x="640770" y="4615744"/>
            <a:ext cx="1864519" cy="284693"/>
          </a:xfrm>
          <a:prstGeom prst="rect">
            <a:avLst/>
          </a:prstGeom>
          <a:noFill/>
        </p:spPr>
        <p:txBody>
          <a:bodyPr wrap="square" lIns="68580" tIns="34290" rIns="68580" bIns="34290" rtlCol="0">
            <a:spAutoFit/>
          </a:bodyPr>
          <a:lstStyle/>
          <a:p>
            <a:r>
              <a:rPr lang="en-US" dirty="0"/>
              <a:t>airport</a:t>
            </a:r>
          </a:p>
        </p:txBody>
      </p:sp>
      <p:sp>
        <p:nvSpPr>
          <p:cNvPr id="36" name="TextBox 35">
            <a:extLst>
              <a:ext uri="{FF2B5EF4-FFF2-40B4-BE49-F238E27FC236}">
                <a16:creationId xmlns:a16="http://schemas.microsoft.com/office/drawing/2014/main" xmlns="" id="{A1682F67-2482-4351-A8DF-BAE8D44E6F6B}"/>
              </a:ext>
            </a:extLst>
          </p:cNvPr>
          <p:cNvSpPr txBox="1"/>
          <p:nvPr/>
        </p:nvSpPr>
        <p:spPr>
          <a:xfrm>
            <a:off x="3639741" y="4674439"/>
            <a:ext cx="1864519" cy="284693"/>
          </a:xfrm>
          <a:prstGeom prst="rect">
            <a:avLst/>
          </a:prstGeom>
          <a:noFill/>
        </p:spPr>
        <p:txBody>
          <a:bodyPr wrap="square" lIns="68580" tIns="34290" rIns="68580" bIns="34290" rtlCol="0">
            <a:spAutoFit/>
          </a:bodyPr>
          <a:lstStyle/>
          <a:p>
            <a:r>
              <a:rPr lang="en-US" dirty="0"/>
              <a:t>skyscraper</a:t>
            </a:r>
          </a:p>
        </p:txBody>
      </p:sp>
      <p:sp>
        <p:nvSpPr>
          <p:cNvPr id="37" name="TextBox 36">
            <a:extLst>
              <a:ext uri="{FF2B5EF4-FFF2-40B4-BE49-F238E27FC236}">
                <a16:creationId xmlns:a16="http://schemas.microsoft.com/office/drawing/2014/main" xmlns="" id="{DB581BF8-4E36-4964-9738-C88E70868828}"/>
              </a:ext>
            </a:extLst>
          </p:cNvPr>
          <p:cNvSpPr txBox="1"/>
          <p:nvPr/>
        </p:nvSpPr>
        <p:spPr>
          <a:xfrm>
            <a:off x="6515511" y="4559797"/>
            <a:ext cx="1864519" cy="284693"/>
          </a:xfrm>
          <a:prstGeom prst="rect">
            <a:avLst/>
          </a:prstGeom>
          <a:noFill/>
        </p:spPr>
        <p:txBody>
          <a:bodyPr wrap="square" lIns="68580" tIns="34290" rIns="68580" bIns="34290" rtlCol="0">
            <a:spAutoFit/>
          </a:bodyPr>
          <a:lstStyle/>
          <a:p>
            <a:r>
              <a:rPr lang="en-US" dirty="0"/>
              <a:t>Fountain show</a:t>
            </a:r>
          </a:p>
        </p:txBody>
      </p:sp>
      <p:pic>
        <p:nvPicPr>
          <p:cNvPr id="19" name="2 Minute Timer with Music for Kids! Countdown Videos HD!">
            <a:hlinkClick r:id="" action="ppaction://media"/>
            <a:extLst>
              <a:ext uri="{FF2B5EF4-FFF2-40B4-BE49-F238E27FC236}">
                <a16:creationId xmlns:a16="http://schemas.microsoft.com/office/drawing/2014/main" xmlns="" id="{D6DE2B50-9DE1-4A36-BDA6-240523529D2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279214" y="511352"/>
            <a:ext cx="1688306" cy="949672"/>
          </a:xfrm>
          <a:prstGeom prst="rect">
            <a:avLst/>
          </a:prstGeom>
        </p:spPr>
      </p:pic>
    </p:spTree>
    <p:extLst>
      <p:ext uri="{BB962C8B-B14F-4D97-AF65-F5344CB8AC3E}">
        <p14:creationId xmlns:p14="http://schemas.microsoft.com/office/powerpoint/2010/main" val="28280571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78"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19"/>
                </p:tgtEl>
              </p:cMediaNode>
            </p:video>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19"/>
                                        </p:tgtEl>
                                      </p:cBhvr>
                                    </p:cmd>
                                  </p:childTnLst>
                                </p:cTn>
                              </p:par>
                            </p:childTnLst>
                          </p:cTn>
                        </p:par>
                      </p:childTnLst>
                    </p:cTn>
                  </p:par>
                </p:childTnLst>
              </p:cTn>
              <p:nextCondLst>
                <p:cond evt="onClick" delay="0">
                  <p:tgtEl>
                    <p:spTgt spid="19"/>
                  </p:tgtEl>
                </p:cond>
              </p:nextCondLst>
            </p:seq>
          </p:childTnLst>
        </p:cTn>
      </p:par>
    </p:tnLst>
    <p:bldLst>
      <p:bldP spid="18" grpId="0"/>
      <p:bldP spid="32" grpId="0"/>
      <p:bldP spid="33" grpId="0"/>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p:nvPr/>
        </p:nvSpPr>
        <p:spPr>
          <a:xfrm>
            <a:off x="762300" y="1501450"/>
            <a:ext cx="7630800" cy="1037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3"/>
              </a:rPr>
              <a:t>https://www.turtlediary.com/quiz/identifying-compound-word-in-a-sentence.html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4"/>
              </a:rPr>
              <a:t>https://reviewgamezone.com/mc/candidate/test/?test_id=38715&amp;title=Compound%20Words</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4" name="Google Shape;224;p36"/>
          <p:cNvSpPr txBox="1"/>
          <p:nvPr/>
        </p:nvSpPr>
        <p:spPr>
          <a:xfrm>
            <a:off x="1062725" y="239250"/>
            <a:ext cx="6167700" cy="504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Arial"/>
                <a:ea typeface="Arial"/>
                <a:cs typeface="Arial"/>
                <a:sym typeface="Arial"/>
              </a:rPr>
              <a:t>Compound Words Games</a:t>
            </a:r>
            <a:endParaRPr sz="21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6"/>
          <p:cNvSpPr txBox="1">
            <a:spLocks noGrp="1"/>
          </p:cNvSpPr>
          <p:nvPr>
            <p:ph type="subTitle" idx="1"/>
          </p:nvPr>
        </p:nvSpPr>
        <p:spPr>
          <a:xfrm>
            <a:off x="311700" y="2834125"/>
            <a:ext cx="8380200" cy="1882500"/>
          </a:xfrm>
          <a:prstGeom prst="rect">
            <a:avLst/>
          </a:prstGeom>
          <a:noFill/>
          <a:ln>
            <a:noFill/>
          </a:ln>
        </p:spPr>
        <p:txBody>
          <a:bodyPr spcFirstLastPara="1" wrap="square" lIns="91425" tIns="91425" rIns="91425" bIns="91425" anchor="t" anchorCtr="0">
            <a:normAutofit lnSpcReduction="10000"/>
          </a:bodyPr>
          <a:lstStyle/>
          <a:p>
            <a:pPr marL="457200" lvl="0" indent="-406400" algn="l" rtl="0">
              <a:lnSpc>
                <a:spcPct val="100000"/>
              </a:lnSpc>
              <a:spcBef>
                <a:spcPts val="0"/>
              </a:spcBef>
              <a:spcAft>
                <a:spcPts val="0"/>
              </a:spcAft>
              <a:buSzPts val="2800"/>
              <a:buAutoNum type="arabicPeriod"/>
            </a:pPr>
            <a:r>
              <a:rPr lang="en"/>
              <a:t>Have you ever lost something that was important to you? What was it and did you find it?</a:t>
            </a:r>
            <a:endParaRPr/>
          </a:p>
          <a:p>
            <a:pPr marL="457200" lvl="0" indent="-406400" algn="l" rtl="0">
              <a:lnSpc>
                <a:spcPct val="100000"/>
              </a:lnSpc>
              <a:spcBef>
                <a:spcPts val="0"/>
              </a:spcBef>
              <a:spcAft>
                <a:spcPts val="0"/>
              </a:spcAft>
              <a:buSzPts val="2800"/>
              <a:buAutoNum type="arabicPeriod"/>
            </a:pPr>
            <a:r>
              <a:rPr lang="en"/>
              <a:t>How do you feel when you lose things?</a:t>
            </a:r>
            <a:endParaRPr/>
          </a:p>
          <a:p>
            <a:pPr marL="457200" lvl="0" indent="-406400" algn="l" rtl="0">
              <a:lnSpc>
                <a:spcPct val="100000"/>
              </a:lnSpc>
              <a:spcBef>
                <a:spcPts val="0"/>
              </a:spcBef>
              <a:spcAft>
                <a:spcPts val="0"/>
              </a:spcAft>
              <a:buSzPts val="2800"/>
              <a:buAutoNum type="arabicPeriod"/>
            </a:pPr>
            <a:r>
              <a:rPr lang="en"/>
              <a:t>What is your most treasured possession?Why?</a:t>
            </a:r>
            <a:endParaRPr/>
          </a:p>
        </p:txBody>
      </p:sp>
      <p:pic>
        <p:nvPicPr>
          <p:cNvPr id="70" name="Google Shape;70;p16"/>
          <p:cNvPicPr preferRelativeResize="0"/>
          <p:nvPr/>
        </p:nvPicPr>
        <p:blipFill rotWithShape="1">
          <a:blip r:embed="rId3">
            <a:alphaModFix/>
          </a:blip>
          <a:srcRect/>
          <a:stretch/>
        </p:blipFill>
        <p:spPr>
          <a:xfrm>
            <a:off x="5492250" y="144600"/>
            <a:ext cx="2460134" cy="2529325"/>
          </a:xfrm>
          <a:prstGeom prst="rect">
            <a:avLst/>
          </a:prstGeom>
          <a:noFill/>
          <a:ln>
            <a:noFill/>
          </a:ln>
        </p:spPr>
      </p:pic>
      <p:pic>
        <p:nvPicPr>
          <p:cNvPr id="71" name="Google Shape;71;p16"/>
          <p:cNvPicPr preferRelativeResize="0"/>
          <p:nvPr/>
        </p:nvPicPr>
        <p:blipFill rotWithShape="1">
          <a:blip r:embed="rId4">
            <a:alphaModFix/>
          </a:blip>
          <a:srcRect/>
          <a:stretch/>
        </p:blipFill>
        <p:spPr>
          <a:xfrm>
            <a:off x="1360700" y="470725"/>
            <a:ext cx="2101026" cy="2101026"/>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77" name="Google Shape;77;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78" name="Google Shape;78;p17"/>
          <p:cNvPicPr preferRelativeResize="0"/>
          <p:nvPr/>
        </p:nvPicPr>
        <p:blipFill rotWithShape="1">
          <a:blip r:embed="rId3">
            <a:alphaModFix/>
          </a:blip>
          <a:srcRect/>
          <a:stretch/>
        </p:blipFill>
        <p:spPr>
          <a:xfrm>
            <a:off x="88174" y="0"/>
            <a:ext cx="9009201" cy="514349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ctrTitle"/>
          </p:nvPr>
        </p:nvSpPr>
        <p:spPr>
          <a:xfrm>
            <a:off x="405250" y="66375"/>
            <a:ext cx="8520600" cy="830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280"/>
              <a:t>Answer</a:t>
            </a:r>
            <a:endParaRPr sz="3280"/>
          </a:p>
        </p:txBody>
      </p:sp>
      <p:sp>
        <p:nvSpPr>
          <p:cNvPr id="84" name="Google Shape;84;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85" name="Google Shape;85;p18"/>
          <p:cNvPicPr preferRelativeResize="0"/>
          <p:nvPr/>
        </p:nvPicPr>
        <p:blipFill rotWithShape="1">
          <a:blip r:embed="rId3">
            <a:alphaModFix/>
          </a:blip>
          <a:srcRect/>
          <a:stretch/>
        </p:blipFill>
        <p:spPr>
          <a:xfrm>
            <a:off x="88175" y="865825"/>
            <a:ext cx="9009201" cy="4277676"/>
          </a:xfrm>
          <a:prstGeom prst="rect">
            <a:avLst/>
          </a:prstGeom>
          <a:noFill/>
          <a:ln>
            <a:noFill/>
          </a:ln>
        </p:spPr>
      </p:pic>
      <p:cxnSp>
        <p:nvCxnSpPr>
          <p:cNvPr id="86" name="Google Shape;86;p18"/>
          <p:cNvCxnSpPr/>
          <p:nvPr/>
        </p:nvCxnSpPr>
        <p:spPr>
          <a:xfrm rot="10800000" flipH="1">
            <a:off x="1674450" y="2567850"/>
            <a:ext cx="857400" cy="7800"/>
          </a:xfrm>
          <a:prstGeom prst="straightConnector1">
            <a:avLst/>
          </a:prstGeom>
          <a:noFill/>
          <a:ln w="28575" cap="flat" cmpd="sng">
            <a:solidFill>
              <a:srgbClr val="FF0000"/>
            </a:solidFill>
            <a:prstDash val="solid"/>
            <a:round/>
            <a:headEnd type="none" w="sm" len="sm"/>
            <a:tailEnd type="none" w="sm" len="sm"/>
          </a:ln>
        </p:spPr>
      </p:cxnSp>
      <p:cxnSp>
        <p:nvCxnSpPr>
          <p:cNvPr id="87" name="Google Shape;87;p18"/>
          <p:cNvCxnSpPr/>
          <p:nvPr/>
        </p:nvCxnSpPr>
        <p:spPr>
          <a:xfrm>
            <a:off x="1674450" y="3791650"/>
            <a:ext cx="352500" cy="3600"/>
          </a:xfrm>
          <a:prstGeom prst="straightConnector1">
            <a:avLst/>
          </a:prstGeom>
          <a:noFill/>
          <a:ln w="28575"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aphicFrame>
        <p:nvGraphicFramePr>
          <p:cNvPr id="92" name="Google Shape;92;p19"/>
          <p:cNvGraphicFramePr/>
          <p:nvPr/>
        </p:nvGraphicFramePr>
        <p:xfrm>
          <a:off x="791550" y="1225025"/>
          <a:ext cx="7239000" cy="1584795"/>
        </p:xfrm>
        <a:graphic>
          <a:graphicData uri="http://schemas.openxmlformats.org/drawingml/2006/table">
            <a:tbl>
              <a:tblPr>
                <a:noFill/>
                <a:tableStyleId>{C94C6694-87DD-4A35-9E88-91D6DA924FCB}</a:tableStyleId>
              </a:tblPr>
              <a:tblGrid>
                <a:gridCol w="3619500"/>
                <a:gridCol w="3619500"/>
              </a:tblGrid>
              <a:tr h="539275">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chemeClr val="dk1"/>
                          </a:solidFill>
                        </a:rPr>
                        <a:t>Adjectives to describe people</a:t>
                      </a:r>
                      <a:endParaRPr sz="1400" b="1"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FFFFFF"/>
                      </a:solidFill>
                      <a:prstDash val="dash"/>
                      <a:round/>
                      <a:headEnd type="none" w="sm" len="sm"/>
                      <a:tailEnd type="none" w="sm" len="sm"/>
                    </a:lnL>
                    <a:lnR w="9525" cap="flat" cmpd="sng">
                      <a:solidFill>
                        <a:srgbClr val="FFFFFF"/>
                      </a:solidFill>
                      <a:prstDash val="dash"/>
                      <a:round/>
                      <a:headEnd type="none" w="sm" len="sm"/>
                      <a:tailEnd type="none" w="sm" len="sm"/>
                    </a:lnR>
                    <a:lnT w="9525" cap="flat" cmpd="sng">
                      <a:solidFill>
                        <a:srgbClr val="FFFFFF"/>
                      </a:solidFill>
                      <a:prstDash val="dash"/>
                      <a:round/>
                      <a:headEnd type="none" w="sm" len="sm"/>
                      <a:tailEnd type="none" w="sm" len="sm"/>
                    </a:lnT>
                    <a:lnB w="9525" cap="flat" cmpd="sng">
                      <a:solidFill>
                        <a:srgbClr val="FFFFFF"/>
                      </a:solidFill>
                      <a:prstDash val="dash"/>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chemeClr val="dk1"/>
                          </a:solidFill>
                        </a:rPr>
                        <a:t>Adjectives to describe feelings</a:t>
                      </a:r>
                      <a:endParaRPr sz="1400" b="1"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FFFFFF"/>
                      </a:solidFill>
                      <a:prstDash val="dash"/>
                      <a:round/>
                      <a:headEnd type="none" w="sm" len="sm"/>
                      <a:tailEnd type="none" w="sm" len="sm"/>
                    </a:lnL>
                    <a:lnR w="9525" cap="flat" cmpd="sng">
                      <a:solidFill>
                        <a:srgbClr val="FFFFFF"/>
                      </a:solidFill>
                      <a:prstDash val="dash"/>
                      <a:round/>
                      <a:headEnd type="none" w="sm" len="sm"/>
                      <a:tailEnd type="none" w="sm" len="sm"/>
                    </a:lnR>
                    <a:lnT w="9525" cap="flat" cmpd="sng">
                      <a:solidFill>
                        <a:srgbClr val="FFFFFF"/>
                      </a:solidFill>
                      <a:prstDash val="dash"/>
                      <a:round/>
                      <a:headEnd type="none" w="sm" len="sm"/>
                      <a:tailEnd type="none" w="sm" len="sm"/>
                    </a:lnT>
                    <a:lnB w="9525" cap="flat" cmpd="sng">
                      <a:solidFill>
                        <a:srgbClr val="FFFFFF"/>
                      </a:solidFill>
                      <a:prstDash val="dash"/>
                      <a:round/>
                      <a:headEnd type="none" w="sm" len="sm"/>
                      <a:tailEnd type="none" w="sm" len="sm"/>
                    </a:lnB>
                    <a:solidFill>
                      <a:srgbClr val="F155C4"/>
                    </a:solidFill>
                  </a:tcPr>
                </a:tc>
              </a:tr>
              <a:tr h="975225">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p>
                  </a:txBody>
                  <a:tcPr marL="91425" marR="91425" marT="91425" marB="91425">
                    <a:lnL w="9525" cap="flat" cmpd="sng">
                      <a:solidFill>
                        <a:srgbClr val="FFFFFF"/>
                      </a:solidFill>
                      <a:prstDash val="dash"/>
                      <a:round/>
                      <a:headEnd type="none" w="sm" len="sm"/>
                      <a:tailEnd type="none" w="sm" len="sm"/>
                    </a:lnL>
                    <a:lnR w="9525" cap="flat" cmpd="sng">
                      <a:solidFill>
                        <a:srgbClr val="FFFFFF"/>
                      </a:solidFill>
                      <a:prstDash val="dash"/>
                      <a:round/>
                      <a:headEnd type="none" w="sm" len="sm"/>
                      <a:tailEnd type="none" w="sm" len="sm"/>
                    </a:lnR>
                    <a:lnT w="9525" cap="flat" cmpd="sng">
                      <a:solidFill>
                        <a:srgbClr val="FFFFFF"/>
                      </a:solidFill>
                      <a:prstDash val="dash"/>
                      <a:round/>
                      <a:headEnd type="none" w="sm" len="sm"/>
                      <a:tailEnd type="none" w="sm" len="sm"/>
                    </a:lnT>
                    <a:lnB w="9525" cap="flat" cmpd="sng">
                      <a:solidFill>
                        <a:srgbClr val="FFFFFF"/>
                      </a:solidFill>
                      <a:prstDash val="dash"/>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p>
                  </a:txBody>
                  <a:tcPr marL="91425" marR="91425" marT="91425" marB="91425">
                    <a:lnL w="9525" cap="flat" cmpd="sng">
                      <a:solidFill>
                        <a:srgbClr val="FFFFFF"/>
                      </a:solidFill>
                      <a:prstDash val="dash"/>
                      <a:round/>
                      <a:headEnd type="none" w="sm" len="sm"/>
                      <a:tailEnd type="none" w="sm" len="sm"/>
                    </a:lnL>
                    <a:lnR w="9525" cap="flat" cmpd="sng">
                      <a:solidFill>
                        <a:srgbClr val="FFFFFF"/>
                      </a:solidFill>
                      <a:prstDash val="dash"/>
                      <a:round/>
                      <a:headEnd type="none" w="sm" len="sm"/>
                      <a:tailEnd type="none" w="sm" len="sm"/>
                    </a:lnR>
                    <a:lnT w="9525" cap="flat" cmpd="sng">
                      <a:solidFill>
                        <a:srgbClr val="FFFFFF"/>
                      </a:solidFill>
                      <a:prstDash val="dash"/>
                      <a:round/>
                      <a:headEnd type="none" w="sm" len="sm"/>
                      <a:tailEnd type="none" w="sm" len="sm"/>
                    </a:lnT>
                    <a:lnB w="9525" cap="flat" cmpd="sng">
                      <a:solidFill>
                        <a:srgbClr val="FFFFFF"/>
                      </a:solidFill>
                      <a:prstDash val="dash"/>
                      <a:round/>
                      <a:headEnd type="none" w="sm" len="sm"/>
                      <a:tailEnd type="none" w="sm" len="sm"/>
                    </a:lnB>
                    <a:solidFill>
                      <a:srgbClr val="F155C4"/>
                    </a:solidFill>
                  </a:tcPr>
                </a:tc>
              </a:tr>
            </a:tbl>
          </a:graphicData>
        </a:graphic>
      </p:graphicFrame>
      <p:sp>
        <p:nvSpPr>
          <p:cNvPr id="93" name="Google Shape;93;p19"/>
          <p:cNvSpPr txBox="1"/>
          <p:nvPr/>
        </p:nvSpPr>
        <p:spPr>
          <a:xfrm>
            <a:off x="580950" y="3310525"/>
            <a:ext cx="7865700" cy="1251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happy       excited     beautiful     smart    worried    enthusiastic   shiny    sad   frustrated    huge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embarrassed     amazing    handsome      teeny    round    attractive     chubby    cheerful  thankful</a:t>
            </a:r>
            <a:endParaRPr sz="1400" b="0" i="0" u="none" strike="noStrike" cap="none">
              <a:solidFill>
                <a:srgbClr val="000000"/>
              </a:solidFill>
              <a:latin typeface="Arial"/>
              <a:ea typeface="Arial"/>
              <a:cs typeface="Arial"/>
              <a:sym typeface="Arial"/>
            </a:endParaRPr>
          </a:p>
        </p:txBody>
      </p:sp>
      <p:sp>
        <p:nvSpPr>
          <p:cNvPr id="94" name="Google Shape;94;p19"/>
          <p:cNvSpPr txBox="1"/>
          <p:nvPr/>
        </p:nvSpPr>
        <p:spPr>
          <a:xfrm>
            <a:off x="1365500" y="285875"/>
            <a:ext cx="6277200" cy="580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rgbClr val="000000"/>
                </a:solidFill>
                <a:latin typeface="Arial"/>
                <a:ea typeface="Arial"/>
                <a:cs typeface="Arial"/>
                <a:sym typeface="Arial"/>
              </a:rPr>
              <a:t>Match the adjectives with the category </a:t>
            </a:r>
            <a:endParaRPr sz="26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subTitle" idx="1"/>
          </p:nvPr>
        </p:nvSpPr>
        <p:spPr>
          <a:xfrm>
            <a:off x="0" y="3273775"/>
            <a:ext cx="9144000" cy="8835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00000"/>
              </a:lnSpc>
              <a:spcBef>
                <a:spcPts val="0"/>
              </a:spcBef>
              <a:spcAft>
                <a:spcPts val="0"/>
              </a:spcAft>
              <a:buSzPct val="160000"/>
              <a:buNone/>
            </a:pPr>
            <a:r>
              <a:rPr lang="en"/>
              <a:t>Which of these adjectives describe: </a:t>
            </a:r>
            <a:endParaRPr/>
          </a:p>
          <a:p>
            <a:pPr marL="0" lvl="0" indent="0" algn="l" rtl="0">
              <a:lnSpc>
                <a:spcPct val="100000"/>
              </a:lnSpc>
              <a:spcBef>
                <a:spcPts val="0"/>
              </a:spcBef>
              <a:spcAft>
                <a:spcPts val="0"/>
              </a:spcAft>
              <a:buSzPct val="160000"/>
              <a:buNone/>
            </a:pPr>
            <a:endParaRPr/>
          </a:p>
          <a:p>
            <a:pPr marL="0" lvl="0" indent="0" algn="l" rtl="0">
              <a:lnSpc>
                <a:spcPct val="100000"/>
              </a:lnSpc>
              <a:spcBef>
                <a:spcPts val="0"/>
              </a:spcBef>
              <a:spcAft>
                <a:spcPts val="0"/>
              </a:spcAft>
              <a:buSzPct val="160000"/>
              <a:buNone/>
            </a:pPr>
            <a:r>
              <a:rPr lang="en"/>
              <a:t>                                                                  </a:t>
            </a:r>
            <a:endParaRPr/>
          </a:p>
        </p:txBody>
      </p:sp>
      <p:pic>
        <p:nvPicPr>
          <p:cNvPr id="100" name="Google Shape;100;p20"/>
          <p:cNvPicPr preferRelativeResize="0"/>
          <p:nvPr/>
        </p:nvPicPr>
        <p:blipFill rotWithShape="1">
          <a:blip r:embed="rId3">
            <a:alphaModFix/>
          </a:blip>
          <a:srcRect t="17450"/>
          <a:stretch/>
        </p:blipFill>
        <p:spPr>
          <a:xfrm>
            <a:off x="0" y="-13975"/>
            <a:ext cx="9111476" cy="3211550"/>
          </a:xfrm>
          <a:prstGeom prst="rect">
            <a:avLst/>
          </a:prstGeom>
          <a:noFill/>
          <a:ln>
            <a:noFill/>
          </a:ln>
        </p:spPr>
      </p:pic>
      <p:graphicFrame>
        <p:nvGraphicFramePr>
          <p:cNvPr id="101" name="Google Shape;101;p20"/>
          <p:cNvGraphicFramePr/>
          <p:nvPr/>
        </p:nvGraphicFramePr>
        <p:xfrm>
          <a:off x="214300" y="3744275"/>
          <a:ext cx="8519650" cy="1143245"/>
        </p:xfrm>
        <a:graphic>
          <a:graphicData uri="http://schemas.openxmlformats.org/drawingml/2006/table">
            <a:tbl>
              <a:tblPr>
                <a:noFill/>
                <a:tableStyleId>{C94C6694-87DD-4A35-9E88-91D6DA924FCB}</a:tableStyleId>
              </a:tblPr>
              <a:tblGrid>
                <a:gridCol w="4259825"/>
                <a:gridCol w="4259825"/>
              </a:tblGrid>
              <a:tr h="444075">
                <a:tc>
                  <a:txBody>
                    <a:bodyPr/>
                    <a:lstStyle/>
                    <a:p>
                      <a:pPr marL="0" marR="0" lvl="0" indent="0" algn="ctr" rtl="0">
                        <a:lnSpc>
                          <a:spcPct val="100000"/>
                        </a:lnSpc>
                        <a:spcBef>
                          <a:spcPts val="0"/>
                        </a:spcBef>
                        <a:spcAft>
                          <a:spcPts val="0"/>
                        </a:spcAft>
                        <a:buClr>
                          <a:schemeClr val="dk1"/>
                        </a:buClr>
                        <a:buSzPts val="1100"/>
                        <a:buFont typeface="Arial"/>
                        <a:buNone/>
                      </a:pPr>
                      <a:r>
                        <a:rPr lang="en" sz="1800" u="none" strike="noStrike" cap="none">
                          <a:solidFill>
                            <a:schemeClr val="dk2"/>
                          </a:solidFill>
                        </a:rPr>
                        <a:t>Mariam’s Feeling</a:t>
                      </a:r>
                      <a:endParaRPr sz="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solidFill>
                            <a:schemeClr val="dk2"/>
                          </a:solidFill>
                        </a:rPr>
                        <a:t>Mariam’s Umbrella</a:t>
                      </a:r>
                      <a:endParaRPr sz="400" u="none" strike="noStrike" cap="none"/>
                    </a:p>
                  </a:txBody>
                  <a:tcPr marL="91425" marR="91425" marT="91425" marB="91425"/>
                </a:tc>
              </a:tr>
              <a:tr h="68607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Pleased            upset           afraid            happy</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Useful           beautiful       light      wonderful      </a:t>
                      </a:r>
                      <a:endParaRPr sz="1400" u="none" strike="noStrike" cap="none"/>
                    </a:p>
                  </a:txBody>
                  <a:tcPr marL="91425" marR="91425" marT="91425" marB="91425"/>
                </a:tc>
              </a:tr>
            </a:tbl>
          </a:graphicData>
        </a:graphic>
      </p:graphicFrame>
      <p:sp>
        <p:nvSpPr>
          <p:cNvPr id="102" name="Google Shape;102;p20"/>
          <p:cNvSpPr/>
          <p:nvPr/>
        </p:nvSpPr>
        <p:spPr>
          <a:xfrm>
            <a:off x="217050" y="4248200"/>
            <a:ext cx="4100700" cy="433800"/>
          </a:xfrm>
          <a:prstGeom prst="rect">
            <a:avLst/>
          </a:prstGeom>
          <a:solidFill>
            <a:srgbClr val="E06666"/>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0"/>
          <p:cNvSpPr/>
          <p:nvPr/>
        </p:nvSpPr>
        <p:spPr>
          <a:xfrm>
            <a:off x="4512250" y="4248200"/>
            <a:ext cx="4100700" cy="433800"/>
          </a:xfrm>
          <a:prstGeom prst="rect">
            <a:avLst/>
          </a:prstGeom>
          <a:solidFill>
            <a:srgbClr val="E06666"/>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2"/>
                                        </p:tgtEl>
                                      </p:cBhvr>
                                    </p:animEffect>
                                    <p:set>
                                      <p:cBhvr>
                                        <p:cTn id="7" dur="1" fill="hold">
                                          <p:stCondLst>
                                            <p:cond delay="1000"/>
                                          </p:stCondLst>
                                        </p:cTn>
                                        <p:tgtEl>
                                          <p:spTgt spid="10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3"/>
                                        </p:tgtEl>
                                      </p:cBhvr>
                                    </p:animEffect>
                                    <p:set>
                                      <p:cBhvr>
                                        <p:cTn id="10" dur="1" fill="hold">
                                          <p:stCondLst>
                                            <p:cond delay="1000"/>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ctrTitle"/>
          </p:nvPr>
        </p:nvSpPr>
        <p:spPr>
          <a:xfrm>
            <a:off x="311700" y="744575"/>
            <a:ext cx="8520600" cy="79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29289"/>
              <a:buNone/>
            </a:pPr>
            <a:r>
              <a:rPr lang="en" sz="3380"/>
              <a:t>Which of the following adjectives can you add the suffix -ful to.</a:t>
            </a:r>
            <a:endParaRPr sz="3380"/>
          </a:p>
        </p:txBody>
      </p:sp>
      <p:sp>
        <p:nvSpPr>
          <p:cNvPr id="109" name="Google Shape;109;p21"/>
          <p:cNvSpPr txBox="1">
            <a:spLocks noGrp="1"/>
          </p:cNvSpPr>
          <p:nvPr>
            <p:ph type="subTitle" idx="1"/>
          </p:nvPr>
        </p:nvSpPr>
        <p:spPr>
          <a:xfrm>
            <a:off x="311700" y="2175450"/>
            <a:ext cx="8520600" cy="792600"/>
          </a:xfrm>
          <a:prstGeom prst="rect">
            <a:avLst/>
          </a:prstGeom>
          <a:noFill/>
          <a:ln>
            <a:noFill/>
          </a:ln>
        </p:spPr>
        <p:txBody>
          <a:bodyPr spcFirstLastPara="1" wrap="square" lIns="91425" tIns="91425" rIns="91425" bIns="91425" anchor="t" anchorCtr="0">
            <a:normAutofit fontScale="77500" lnSpcReduction="20000"/>
          </a:bodyPr>
          <a:lstStyle/>
          <a:p>
            <a:pPr marL="0" lvl="0" indent="0" algn="ctr" rtl="0">
              <a:lnSpc>
                <a:spcPct val="100000"/>
              </a:lnSpc>
              <a:spcBef>
                <a:spcPts val="0"/>
              </a:spcBef>
              <a:spcAft>
                <a:spcPts val="0"/>
              </a:spcAft>
              <a:buSzPct val="117647"/>
              <a:buNone/>
            </a:pPr>
            <a:r>
              <a:rPr lang="en"/>
              <a:t>worry          care          help         pain          repair           noise success            colour              annoy            cheer          stress</a:t>
            </a:r>
            <a:endParaRPr/>
          </a:p>
        </p:txBody>
      </p:sp>
      <p:sp>
        <p:nvSpPr>
          <p:cNvPr id="110" name="Google Shape;110;p21"/>
          <p:cNvSpPr txBox="1"/>
          <p:nvPr/>
        </p:nvSpPr>
        <p:spPr>
          <a:xfrm>
            <a:off x="452300" y="4108725"/>
            <a:ext cx="7397700" cy="79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FF"/>
                </a:solidFill>
                <a:latin typeface="Arial"/>
                <a:ea typeface="Arial"/>
                <a:cs typeface="Arial"/>
                <a:sym typeface="Arial"/>
              </a:rPr>
              <a:t>Fast finisher challenge: Use two of the adjectives ending with the suffix -full in sentences.</a:t>
            </a:r>
            <a:endParaRPr sz="2000" b="1" i="0" u="none" strike="noStrike" cap="none">
              <a:solidFill>
                <a:srgbClr val="0000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ctrTitle"/>
          </p:nvPr>
        </p:nvSpPr>
        <p:spPr>
          <a:xfrm>
            <a:off x="311700" y="198900"/>
            <a:ext cx="8520600" cy="471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3080"/>
              <a:t>Choose a task</a:t>
            </a:r>
            <a:endParaRPr sz="3080"/>
          </a:p>
        </p:txBody>
      </p:sp>
      <p:sp>
        <p:nvSpPr>
          <p:cNvPr id="116" name="Google Shape;116;p22"/>
          <p:cNvSpPr txBox="1">
            <a:spLocks noGrp="1"/>
          </p:cNvSpPr>
          <p:nvPr>
            <p:ph type="subTitle" idx="1"/>
          </p:nvPr>
        </p:nvSpPr>
        <p:spPr>
          <a:xfrm>
            <a:off x="311700" y="1119150"/>
            <a:ext cx="3640800" cy="3418200"/>
          </a:xfrm>
          <a:prstGeom prst="rect">
            <a:avLst/>
          </a:prstGeom>
          <a:solidFill>
            <a:srgbClr val="FFFF00"/>
          </a:solidFill>
          <a:ln>
            <a:noFill/>
          </a:ln>
        </p:spPr>
        <p:txBody>
          <a:bodyPr spcFirstLastPara="1" wrap="square" lIns="91425" tIns="91425" rIns="91425" bIns="91425" anchor="t" anchorCtr="0">
            <a:normAutofit fontScale="92500" lnSpcReduction="20000"/>
          </a:bodyPr>
          <a:lstStyle/>
          <a:p>
            <a:pPr marL="0" lvl="0" indent="0" algn="ctr" rtl="0">
              <a:lnSpc>
                <a:spcPct val="100000"/>
              </a:lnSpc>
              <a:spcBef>
                <a:spcPts val="0"/>
              </a:spcBef>
              <a:spcAft>
                <a:spcPts val="0"/>
              </a:spcAft>
              <a:buSzPct val="108108"/>
              <a:buNone/>
            </a:pPr>
            <a:r>
              <a:rPr lang="en" b="1"/>
              <a:t>Writing</a:t>
            </a:r>
            <a:endParaRPr b="1"/>
          </a:p>
          <a:p>
            <a:pPr marL="0" lvl="0" indent="0" algn="ctr" rtl="0">
              <a:lnSpc>
                <a:spcPct val="100000"/>
              </a:lnSpc>
              <a:spcBef>
                <a:spcPts val="0"/>
              </a:spcBef>
              <a:spcAft>
                <a:spcPts val="0"/>
              </a:spcAft>
              <a:buSzPct val="108108"/>
              <a:buNone/>
            </a:pPr>
            <a:endParaRPr/>
          </a:p>
          <a:p>
            <a:pPr marL="0" lvl="0" indent="0" algn="ctr" rtl="0">
              <a:lnSpc>
                <a:spcPct val="100000"/>
              </a:lnSpc>
              <a:spcBef>
                <a:spcPts val="0"/>
              </a:spcBef>
              <a:spcAft>
                <a:spcPts val="0"/>
              </a:spcAft>
              <a:buSzPct val="108108"/>
              <a:buNone/>
            </a:pPr>
            <a:r>
              <a:rPr lang="en"/>
              <a:t>Write about a time you lost a treasured possession.</a:t>
            </a:r>
            <a:endParaRPr/>
          </a:p>
          <a:p>
            <a:pPr marL="0" lvl="0" indent="0" algn="ctr" rtl="0">
              <a:lnSpc>
                <a:spcPct val="100000"/>
              </a:lnSpc>
              <a:spcBef>
                <a:spcPts val="0"/>
              </a:spcBef>
              <a:spcAft>
                <a:spcPts val="0"/>
              </a:spcAft>
              <a:buSzPct val="108108"/>
              <a:buNone/>
            </a:pPr>
            <a:r>
              <a:rPr lang="en"/>
              <a:t>When?Where? What happened?</a:t>
            </a:r>
            <a:endParaRPr/>
          </a:p>
          <a:p>
            <a:pPr marL="0" lvl="0" indent="0" algn="ctr" rtl="0">
              <a:lnSpc>
                <a:spcPct val="100000"/>
              </a:lnSpc>
              <a:spcBef>
                <a:spcPts val="0"/>
              </a:spcBef>
              <a:spcAft>
                <a:spcPts val="0"/>
              </a:spcAft>
              <a:buSzPct val="108108"/>
              <a:buNone/>
            </a:pPr>
            <a:r>
              <a:rPr lang="en"/>
              <a:t>How did you feel?</a:t>
            </a:r>
            <a:endParaRPr/>
          </a:p>
          <a:p>
            <a:pPr marL="0" lvl="0" indent="0" algn="ctr" rtl="0">
              <a:lnSpc>
                <a:spcPct val="100000"/>
              </a:lnSpc>
              <a:spcBef>
                <a:spcPts val="0"/>
              </a:spcBef>
              <a:spcAft>
                <a:spcPts val="0"/>
              </a:spcAft>
              <a:buSzPct val="108108"/>
              <a:buNone/>
            </a:pPr>
            <a:r>
              <a:rPr lang="en"/>
              <a:t>What did you do to find it?</a:t>
            </a:r>
            <a:endParaRPr/>
          </a:p>
        </p:txBody>
      </p:sp>
      <p:sp>
        <p:nvSpPr>
          <p:cNvPr id="117" name="Google Shape;117;p22"/>
          <p:cNvSpPr txBox="1">
            <a:spLocks noGrp="1"/>
          </p:cNvSpPr>
          <p:nvPr>
            <p:ph type="subTitle" idx="1"/>
          </p:nvPr>
        </p:nvSpPr>
        <p:spPr>
          <a:xfrm>
            <a:off x="5055600" y="1162425"/>
            <a:ext cx="3640800" cy="3418200"/>
          </a:xfrm>
          <a:prstGeom prst="rect">
            <a:avLst/>
          </a:prstGeom>
          <a:solidFill>
            <a:srgbClr val="00FF00"/>
          </a:solidFill>
          <a:ln>
            <a:noFill/>
          </a:ln>
        </p:spPr>
        <p:txBody>
          <a:bodyPr spcFirstLastPara="1" wrap="square" lIns="91425" tIns="91425" rIns="91425" bIns="91425" anchor="t" anchorCtr="0">
            <a:normAutofit fontScale="92500" lnSpcReduction="20000"/>
          </a:bodyPr>
          <a:lstStyle/>
          <a:p>
            <a:pPr marL="0" lvl="0" indent="0" algn="ctr" rtl="0">
              <a:lnSpc>
                <a:spcPct val="100000"/>
              </a:lnSpc>
              <a:spcBef>
                <a:spcPts val="0"/>
              </a:spcBef>
              <a:spcAft>
                <a:spcPts val="0"/>
              </a:spcAft>
              <a:buSzPct val="108108"/>
              <a:buNone/>
            </a:pPr>
            <a:r>
              <a:rPr lang="en" b="1"/>
              <a:t>Speaking</a:t>
            </a:r>
            <a:endParaRPr b="1"/>
          </a:p>
          <a:p>
            <a:pPr marL="0" lvl="0" indent="0" algn="ctr" rtl="0">
              <a:lnSpc>
                <a:spcPct val="100000"/>
              </a:lnSpc>
              <a:spcBef>
                <a:spcPts val="0"/>
              </a:spcBef>
              <a:spcAft>
                <a:spcPts val="0"/>
              </a:spcAft>
              <a:buSzPct val="108108"/>
              <a:buNone/>
            </a:pPr>
            <a:endParaRPr/>
          </a:p>
          <a:p>
            <a:pPr marL="0" lvl="0" indent="0" algn="ctr" rtl="0">
              <a:lnSpc>
                <a:spcPct val="100000"/>
              </a:lnSpc>
              <a:spcBef>
                <a:spcPts val="0"/>
              </a:spcBef>
              <a:spcAft>
                <a:spcPts val="0"/>
              </a:spcAft>
              <a:buSzPct val="108108"/>
              <a:buNone/>
            </a:pPr>
            <a:r>
              <a:rPr lang="en"/>
              <a:t>Speak about a time you lost a treasured possession.</a:t>
            </a:r>
            <a:endParaRPr/>
          </a:p>
          <a:p>
            <a:pPr marL="0" lvl="0" indent="0" algn="ctr" rtl="0">
              <a:lnSpc>
                <a:spcPct val="100000"/>
              </a:lnSpc>
              <a:spcBef>
                <a:spcPts val="0"/>
              </a:spcBef>
              <a:spcAft>
                <a:spcPts val="0"/>
              </a:spcAft>
              <a:buSzPct val="108108"/>
              <a:buNone/>
            </a:pPr>
            <a:r>
              <a:rPr lang="en"/>
              <a:t>When?Where? What happened?</a:t>
            </a:r>
            <a:endParaRPr/>
          </a:p>
          <a:p>
            <a:pPr marL="0" lvl="0" indent="0" algn="ctr" rtl="0">
              <a:lnSpc>
                <a:spcPct val="100000"/>
              </a:lnSpc>
              <a:spcBef>
                <a:spcPts val="0"/>
              </a:spcBef>
              <a:spcAft>
                <a:spcPts val="0"/>
              </a:spcAft>
              <a:buSzPct val="108108"/>
              <a:buNone/>
            </a:pPr>
            <a:r>
              <a:rPr lang="en"/>
              <a:t>How did you feel?</a:t>
            </a:r>
            <a:endParaRPr/>
          </a:p>
          <a:p>
            <a:pPr marL="0" lvl="0" indent="0" algn="ctr" rtl="0">
              <a:lnSpc>
                <a:spcPct val="100000"/>
              </a:lnSpc>
              <a:spcBef>
                <a:spcPts val="0"/>
              </a:spcBef>
              <a:spcAft>
                <a:spcPts val="0"/>
              </a:spcAft>
              <a:buSzPct val="108108"/>
              <a:buNone/>
            </a:pPr>
            <a:r>
              <a:rPr lang="en"/>
              <a:t>What did you do to find it?</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521</Words>
  <Application>Microsoft Office PowerPoint</Application>
  <PresentationFormat>On-screen Show (16:9)</PresentationFormat>
  <Paragraphs>105</Paragraphs>
  <Slides>24</Slides>
  <Notes>22</Notes>
  <HiddenSlides>0</HiddenSlides>
  <MMClips>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Simple Light</vt:lpstr>
      <vt:lpstr>PowerPoint Presentation</vt:lpstr>
      <vt:lpstr>PowerPoint Presentation</vt:lpstr>
      <vt:lpstr>PowerPoint Presentation</vt:lpstr>
      <vt:lpstr>PowerPoint Presentation</vt:lpstr>
      <vt:lpstr>Answer</vt:lpstr>
      <vt:lpstr>PowerPoint Presentation</vt:lpstr>
      <vt:lpstr>PowerPoint Presentation</vt:lpstr>
      <vt:lpstr>Which of the following adjectives can you add the suffix -ful to.</vt:lpstr>
      <vt:lpstr>Choose a task</vt:lpstr>
      <vt:lpstr>PowerPoint Presentation</vt:lpstr>
      <vt:lpstr>PowerPoint Presentation</vt:lpstr>
      <vt:lpstr>PowerPoint Presentation</vt:lpstr>
      <vt:lpstr>Listen to the first part of a radio show and check your answers. How do you think the memory cards reached Laila’s family? Listen to the rest of Laila’s story and make notes. Check your answers to Activity 6. </vt:lpstr>
      <vt:lpstr>PowerPoint Presentation</vt:lpstr>
      <vt:lpstr>Compound Words</vt:lpstr>
      <vt:lpstr>PowerPoint Presentation</vt:lpstr>
      <vt:lpstr>What is the compound word? Is it separable or inseparable? </vt:lpstr>
      <vt:lpstr>What is the compound word? Is it separable or inseparable? </vt:lpstr>
      <vt:lpstr>What is the compound word? Is it separable or inseparable? </vt:lpstr>
      <vt:lpstr>What is the compound word? Is it separable or inseparable? </vt:lpstr>
      <vt:lpstr>What is the compound word? Is it separable or inseparable?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user</cp:lastModifiedBy>
  <cp:revision>2</cp:revision>
  <dcterms:modified xsi:type="dcterms:W3CDTF">2021-05-01T11:46:55Z</dcterms:modified>
</cp:coreProperties>
</file>