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82" r:id="rId2"/>
    <p:sldId id="299" r:id="rId3"/>
    <p:sldId id="316" r:id="rId4"/>
    <p:sldId id="315" r:id="rId5"/>
    <p:sldId id="300" r:id="rId6"/>
    <p:sldId id="297" r:id="rId7"/>
    <p:sldId id="257" r:id="rId8"/>
    <p:sldId id="296" r:id="rId9"/>
    <p:sldId id="284" r:id="rId10"/>
    <p:sldId id="259" r:id="rId11"/>
    <p:sldId id="294" r:id="rId12"/>
    <p:sldId id="295" r:id="rId13"/>
    <p:sldId id="260" r:id="rId14"/>
    <p:sldId id="261" r:id="rId15"/>
    <p:sldId id="293" r:id="rId16"/>
    <p:sldId id="262" r:id="rId17"/>
    <p:sldId id="263" r:id="rId18"/>
    <p:sldId id="264" r:id="rId19"/>
    <p:sldId id="292" r:id="rId20"/>
    <p:sldId id="265" r:id="rId21"/>
    <p:sldId id="266" r:id="rId22"/>
    <p:sldId id="291" r:id="rId23"/>
    <p:sldId id="267" r:id="rId24"/>
    <p:sldId id="268" r:id="rId25"/>
    <p:sldId id="269" r:id="rId26"/>
    <p:sldId id="290" r:id="rId27"/>
    <p:sldId id="270" r:id="rId28"/>
    <p:sldId id="289" r:id="rId29"/>
    <p:sldId id="271" r:id="rId30"/>
    <p:sldId id="272" r:id="rId31"/>
    <p:sldId id="273" r:id="rId32"/>
    <p:sldId id="288" r:id="rId33"/>
    <p:sldId id="274" r:id="rId34"/>
    <p:sldId id="287" r:id="rId35"/>
    <p:sldId id="275" r:id="rId36"/>
    <p:sldId id="276" r:id="rId37"/>
    <p:sldId id="277" r:id="rId38"/>
    <p:sldId id="278" r:id="rId39"/>
    <p:sldId id="286" r:id="rId40"/>
    <p:sldId id="279" r:id="rId41"/>
    <p:sldId id="280" r:id="rId42"/>
    <p:sldId id="285" r:id="rId43"/>
    <p:sldId id="281" r:id="rId44"/>
    <p:sldId id="283" r:id="rId45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99"/>
    <a:srgbClr val="FF6699"/>
    <a:srgbClr val="008000"/>
    <a:srgbClr val="81FC24"/>
    <a:srgbClr val="FF3300"/>
    <a:srgbClr val="CCECFF"/>
    <a:srgbClr val="FF0066"/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301" autoAdjust="0"/>
  </p:normalViewPr>
  <p:slideViewPr>
    <p:cSldViewPr>
      <p:cViewPr varScale="1">
        <p:scale>
          <a:sx n="73" d="100"/>
          <a:sy n="73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AC3C701-6284-4012-A8D2-58A6FB4A42A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82C161D-6DE5-4A64-AFED-2EDF7104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3E2E3-2647-4C6A-9F07-D5ADBA742957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7E69-96FD-464C-A163-C37C7D98AAE2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0933164a91d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>
            <a:extLst>
              <a:ext uri="{FF2B5EF4-FFF2-40B4-BE49-F238E27FC236}">
                <a16:creationId xmlns:a16="http://schemas.microsoft.com/office/drawing/2014/main" id="{303B6AE0-0F79-4045-8200-5DFD969A4DFD}"/>
              </a:ext>
            </a:extLst>
          </p:cNvPr>
          <p:cNvSpPr/>
          <p:nvPr/>
        </p:nvSpPr>
        <p:spPr>
          <a:xfrm>
            <a:off x="-1692696" y="3130608"/>
            <a:ext cx="12131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80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0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1026" name="Picture 2" descr="in the name of the merciful god - بسم الله الرحمن الرحيم | Islamic art  calligraphy, Islamic calligraphy painting, Caligraphy art">
            <a:extLst>
              <a:ext uri="{FF2B5EF4-FFF2-40B4-BE49-F238E27FC236}">
                <a16:creationId xmlns:a16="http://schemas.microsoft.com/office/drawing/2014/main" id="{363D3125-CE1F-433A-B0F6-A0867BCE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1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9323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122" r="3381" b="28143"/>
          <a:stretch/>
        </p:blipFill>
        <p:spPr bwMode="auto">
          <a:xfrm>
            <a:off x="0" y="66674"/>
            <a:ext cx="9143999" cy="566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347763" y="2385755"/>
            <a:ext cx="45375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صحة الجسم</a:t>
            </a:r>
            <a:endParaRPr lang="ar-AE" sz="6600" dirty="0">
              <a:solidFill>
                <a:srgbClr val="000099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FC639C5-4B01-4BF9-BAA0-A177F8650A4D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32" t="38221" r="4154" b="26442"/>
          <a:stretch/>
        </p:blipFill>
        <p:spPr bwMode="auto">
          <a:xfrm>
            <a:off x="0" y="461545"/>
            <a:ext cx="9144000" cy="491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714210" y="4279597"/>
            <a:ext cx="7083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الدفاع عن وطنه بكل طاقاته وإمكانياته</a:t>
            </a:r>
            <a:endParaRPr lang="ar-AE" sz="4400" dirty="0">
              <a:solidFill>
                <a:srgbClr val="A5002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380568" y="3000527"/>
            <a:ext cx="7031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الاهتمام أسرته ومساعدة الآخرين</a:t>
            </a:r>
            <a:endParaRPr lang="ar-AE" sz="48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396552" y="2015883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أداء العبادات بالتمام والكمال والاستمرار بالعناية والنظافة </a:t>
            </a:r>
            <a:endParaRPr lang="ar-AE" sz="3200" dirty="0">
              <a:solidFill>
                <a:srgbClr val="000099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FC639C5-4B01-4BF9-BAA0-A177F8650A4D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0491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2487"/>
          <a:stretch/>
        </p:blipFill>
        <p:spPr bwMode="auto">
          <a:xfrm>
            <a:off x="0" y="617511"/>
            <a:ext cx="9144000" cy="410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3162677"/>
            <a:ext cx="4669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تطور المجتمع وتماسكه</a:t>
            </a:r>
            <a:endParaRPr lang="ar-AE" sz="4400" dirty="0">
              <a:solidFill>
                <a:srgbClr val="80008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67944" y="3255011"/>
            <a:ext cx="432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تقوية العلاقات الاجتماعية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03648" y="1958867"/>
            <a:ext cx="3265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ينال رضا الله تعالى</a:t>
            </a:r>
            <a:endParaRPr lang="ar-AE" sz="4000" dirty="0">
              <a:solidFill>
                <a:srgbClr val="660066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60032" y="1886497"/>
            <a:ext cx="3385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الأجر والثواب</a:t>
            </a:r>
            <a:endParaRPr lang="ar-AE" sz="4800" dirty="0">
              <a:solidFill>
                <a:srgbClr val="A50021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FC639C5-4B01-4BF9-BAA0-A177F8650A4D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3057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751"/>
            <a:ext cx="9150214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56C2DA7-7734-469C-978F-A594C5739BB5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8706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-684076" y="17728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الطهارة جزء رئيسي وهام من دين الإسلام</a:t>
            </a:r>
            <a:endParaRPr lang="ar-AE" sz="4800" dirty="0">
              <a:solidFill>
                <a:srgbClr val="00206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F4B8A51-5E10-45FA-AEB9-586B2D62D430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047" t="35929" r="11254" b="7787"/>
          <a:stretch/>
        </p:blipFill>
        <p:spPr bwMode="auto">
          <a:xfrm>
            <a:off x="0" y="401460"/>
            <a:ext cx="9141866" cy="554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134" y="4773851"/>
            <a:ext cx="9141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صحيح يحافظ على نظافة البيئة ويقي الناس من الأمراض.</a:t>
            </a:r>
            <a:endParaRPr lang="ar-AE" sz="4000" dirty="0"/>
          </a:p>
        </p:txBody>
      </p:sp>
      <p:sp>
        <p:nvSpPr>
          <p:cNvPr id="4" name="مستطيل 3"/>
          <p:cNvSpPr/>
          <p:nvPr/>
        </p:nvSpPr>
        <p:spPr>
          <a:xfrm>
            <a:off x="-900608" y="3601880"/>
            <a:ext cx="10044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ويضر بالبيئة وبصحة الآخرين</a:t>
            </a:r>
            <a:endParaRPr lang="ar-AE" sz="4400" dirty="0">
              <a:solidFill>
                <a:srgbClr val="66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666836" y="2371368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وقد يضر بصحته وديننا يدعو للنظافة.</a:t>
            </a:r>
            <a:endParaRPr lang="ar-AE" sz="3600" dirty="0">
              <a:solidFill>
                <a:srgbClr val="000099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F4B8A51-5E10-45FA-AEB9-586B2D62D430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9273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9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36354" y="5118783"/>
            <a:ext cx="2668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لأنّ لُعاب الكلب قد يضر بصحة الفرد</a:t>
            </a:r>
            <a:endParaRPr lang="ar-AE" sz="3200" dirty="0">
              <a:solidFill>
                <a:srgbClr val="A5002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0185" y="4741373"/>
            <a:ext cx="2668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تطهير الإناء الذي ولغ فيه الكلب سبع مرات إحداهن بالتراب</a:t>
            </a:r>
            <a:endParaRPr lang="ar-AE" sz="2800" dirty="0">
              <a:solidFill>
                <a:srgbClr val="000099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61068" y="3664155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عدم النفخ في  الإناء( الكوب مثلا)</a:t>
            </a:r>
            <a:endParaRPr lang="ar-AE" sz="3200" dirty="0"/>
          </a:p>
        </p:txBody>
      </p:sp>
      <p:sp>
        <p:nvSpPr>
          <p:cNvPr id="6" name="مستطيل 5"/>
          <p:cNvSpPr/>
          <p:nvPr/>
        </p:nvSpPr>
        <p:spPr>
          <a:xfrm>
            <a:off x="73247" y="3738619"/>
            <a:ext cx="2500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لمنع دخول الجراثيم من دخول جسم الإنسان </a:t>
            </a:r>
            <a:endParaRPr lang="ar-AE" sz="2800" dirty="0">
              <a:solidFill>
                <a:srgbClr val="00B05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16889" y="221938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لحماية الإنسان من الجراثيم ومنع دخول الحيوانات</a:t>
            </a:r>
            <a:endParaRPr lang="ar-AE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35541" y="2402885"/>
            <a:ext cx="27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تغطية الإناء وقلبه وإغلاق الباب</a:t>
            </a:r>
            <a:endParaRPr lang="ar-AE" sz="32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1461782-1296-4F42-AFA9-35D3137E3248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676"/>
            <a:ext cx="9115153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4E1D8F5-5CF3-4C15-AA94-BACAF95FC141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6678"/>
          <a:stretch/>
        </p:blipFill>
        <p:spPr bwMode="auto">
          <a:xfrm>
            <a:off x="0" y="185737"/>
            <a:ext cx="9144000" cy="43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0" y="2843073"/>
            <a:ext cx="3997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الأمل وعدم اليأس والإيمان بقضاء الله تعالى وقدره.</a:t>
            </a:r>
            <a:endParaRPr lang="ar-AE" sz="36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80528" y="1783267"/>
            <a:ext cx="4177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ذكر الله تعالى بالدعاء وقراءة القرآن</a:t>
            </a:r>
            <a:endParaRPr lang="ar-AE" sz="36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C9BE23D-A2CE-4E4F-9603-D2B2179D3ECB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2211"/>
          <a:stretch/>
        </p:blipFill>
        <p:spPr bwMode="auto">
          <a:xfrm>
            <a:off x="1" y="908244"/>
            <a:ext cx="9151172" cy="540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9552" y="3429000"/>
            <a:ext cx="3313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الصبر عند الشدائد وشُكر النِّعم وأصحاب الفضل والجود علينا</a:t>
            </a:r>
            <a:endParaRPr lang="ar-AE" sz="3600" dirty="0">
              <a:solidFill>
                <a:srgbClr val="A5002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052736"/>
            <a:ext cx="4173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التسامح والعفو و مقابلة الإساءة بالإحسان</a:t>
            </a:r>
            <a:endParaRPr lang="ar-AE" sz="3600" dirty="0">
              <a:solidFill>
                <a:srgbClr val="000099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C9BE23D-A2CE-4E4F-9603-D2B2179D3ECB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4391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8;p13"/>
          <p:cNvPicPr preferRelativeResize="0"/>
          <p:nvPr/>
        </p:nvPicPr>
        <p:blipFill rotWithShape="1">
          <a:blip r:embed="rId2">
            <a:alphaModFix/>
          </a:blip>
          <a:srcRect t="14486" r="4979"/>
          <a:stretch/>
        </p:blipFill>
        <p:spPr>
          <a:xfrm>
            <a:off x="127281" y="-14649"/>
            <a:ext cx="91309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744" y="122774"/>
            <a:ext cx="6408422" cy="56643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591125" y="1817072"/>
            <a:ext cx="1300463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EG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مبارك عليكم </a:t>
            </a:r>
          </a:p>
          <a:p>
            <a:pPr algn="ctr"/>
            <a:r>
              <a:rPr lang="ar-EG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الشهر</a:t>
            </a:r>
            <a:endParaRPr lang="en-US" sz="2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4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75" y="5973114"/>
            <a:ext cx="517243" cy="6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5" y="5830297"/>
            <a:ext cx="673483" cy="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04" y="5994370"/>
            <a:ext cx="517243" cy="6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67" y="6075321"/>
            <a:ext cx="517243" cy="6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91" y="6071313"/>
            <a:ext cx="558902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03" y="6131471"/>
            <a:ext cx="517243" cy="6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68" y="5815069"/>
            <a:ext cx="733425" cy="9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بسملة وفواصل رمضانيه للمواضيع - منتديات جوهرة العشق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732" y="122775"/>
            <a:ext cx="9136895" cy="4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oogle Shape;134;p18"/>
          <p:cNvPicPr preferRelativeResize="0"/>
          <p:nvPr/>
        </p:nvPicPr>
        <p:blipFill rotWithShape="1">
          <a:blip r:embed="rId6">
            <a:alphaModFix/>
          </a:blip>
          <a:srcRect l="15417" r="12290" b="6504"/>
          <a:stretch/>
        </p:blipFill>
        <p:spPr>
          <a:xfrm>
            <a:off x="7500256" y="1365074"/>
            <a:ext cx="1777502" cy="131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10212" y="1212042"/>
            <a:ext cx="2315212" cy="14637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-33184" y="1661927"/>
            <a:ext cx="1300463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EG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مبارك عليكم </a:t>
            </a:r>
          </a:p>
          <a:p>
            <a:pPr algn="ctr"/>
            <a:r>
              <a:rPr lang="ar-EG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الشهر</a:t>
            </a:r>
            <a:endParaRPr lang="en-US" sz="2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" name="Google Shape;17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93803" y="4265972"/>
            <a:ext cx="1653071" cy="11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71108" y="4594252"/>
            <a:ext cx="1070645" cy="137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495790" y="3307447"/>
            <a:ext cx="1841505" cy="22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23040" y="1267175"/>
            <a:ext cx="107785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اليوم :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1" name="Picture 4" descr="للفوتوشوب سكرابز زينة رمضان png - بحث Googl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68" y="5973114"/>
            <a:ext cx="517243" cy="6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81A4A03E-EE25-4BDC-97C3-C0D108410A9C}"/>
              </a:ext>
            </a:extLst>
          </p:cNvPr>
          <p:cNvSpPr/>
          <p:nvPr/>
        </p:nvSpPr>
        <p:spPr>
          <a:xfrm>
            <a:off x="5834258" y="2071398"/>
            <a:ext cx="107785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اليوم :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2F57C752-D980-4220-A335-9B968D64A0E6}"/>
              </a:ext>
            </a:extLst>
          </p:cNvPr>
          <p:cNvSpPr/>
          <p:nvPr/>
        </p:nvSpPr>
        <p:spPr>
          <a:xfrm>
            <a:off x="2689974" y="3148770"/>
            <a:ext cx="393441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الحصة – الصف - الشعبة :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491703D5-4BA5-4594-B126-A61FEB2E8656}"/>
              </a:ext>
            </a:extLst>
          </p:cNvPr>
          <p:cNvSpPr/>
          <p:nvPr/>
        </p:nvSpPr>
        <p:spPr>
          <a:xfrm>
            <a:off x="4658134" y="1365074"/>
            <a:ext cx="99931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B159BBC9-9B70-48FC-996C-B7C1E9314E3E}"/>
              </a:ext>
            </a:extLst>
          </p:cNvPr>
          <p:cNvSpPr/>
          <p:nvPr/>
        </p:nvSpPr>
        <p:spPr>
          <a:xfrm>
            <a:off x="4724026" y="2187594"/>
            <a:ext cx="99931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FB21CD9D-E555-4790-B72B-3DD2165D0DE6}"/>
              </a:ext>
            </a:extLst>
          </p:cNvPr>
          <p:cNvSpPr/>
          <p:nvPr/>
        </p:nvSpPr>
        <p:spPr>
          <a:xfrm>
            <a:off x="4549616" y="4074270"/>
            <a:ext cx="99931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3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0958"/>
            <a:ext cx="9144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8169"/>
            <a:ext cx="914879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997842" y="2564904"/>
            <a:ext cx="8146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العمل النافع للنفس ولخدمة الآخرين والوطن</a:t>
            </a:r>
            <a:endParaRPr lang="ar-AE" sz="4400" dirty="0">
              <a:solidFill>
                <a:srgbClr val="A5002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A8E9A73-041A-42E0-8885-52725EFF2204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7843"/>
          <a:stretch/>
        </p:blipFill>
        <p:spPr bwMode="auto">
          <a:xfrm>
            <a:off x="0" y="548680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-468560" y="198884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خطأ يضر بتفكيره وتركيزه في الامتحان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33D2085-28A1-4294-8BC5-DCAC9335BDAB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1053"/>
          <a:stretch/>
        </p:blipFill>
        <p:spPr bwMode="auto">
          <a:xfrm>
            <a:off x="0" y="0"/>
            <a:ext cx="9144000" cy="485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45315" y="2644170"/>
            <a:ext cx="7453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للمحافظة على صحة الإنسان ووقايته من الأمراض.</a:t>
            </a:r>
            <a:endParaRPr lang="ar-AE" sz="4800" dirty="0">
              <a:solidFill>
                <a:srgbClr val="000099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33D2085-28A1-4294-8BC5-DCAC9335BDAB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0057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50" t="22243" r="10867"/>
          <a:stretch/>
        </p:blipFill>
        <p:spPr bwMode="auto">
          <a:xfrm>
            <a:off x="-1" y="26652"/>
            <a:ext cx="9144000" cy="68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38182" y="5638111"/>
            <a:ext cx="4355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يوفّر للإنسان الطاقة اللازمة بدون ضرر</a:t>
            </a:r>
            <a:endParaRPr lang="ar-AE" sz="2800" dirty="0">
              <a:solidFill>
                <a:srgbClr val="6600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38182" y="4988264"/>
            <a:ext cx="5143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يصيب الإنسان الجفاف وعسر الهضم</a:t>
            </a:r>
            <a:endParaRPr lang="ar-AE" sz="3200" dirty="0">
              <a:solidFill>
                <a:srgbClr val="0066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252536" y="4116909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ترقق العظام والسمنة وعسر الهضم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08520" y="342900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تسوس الأسنان وسبب للسمنة ومضر السكري</a:t>
            </a:r>
            <a:endParaRPr lang="ar-AE" sz="28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1E664E2-3B53-4061-8B4E-583B75AACDB6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8"/>
            <a:ext cx="9144000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1CEBD6B-ED78-424D-856E-336E8DCBA6F5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1040" b="19761"/>
          <a:stretch/>
        </p:blipFill>
        <p:spPr bwMode="auto">
          <a:xfrm>
            <a:off x="0" y="-66792"/>
            <a:ext cx="9144000" cy="523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131840" y="3248379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يفقد الإنسان العقل والتركيز</a:t>
            </a:r>
            <a:endParaRPr lang="ar-AE" sz="3200" dirty="0"/>
          </a:p>
        </p:txBody>
      </p:sp>
      <p:sp>
        <p:nvSpPr>
          <p:cNvPr id="4" name="مستطيل 3"/>
          <p:cNvSpPr/>
          <p:nvPr/>
        </p:nvSpPr>
        <p:spPr>
          <a:xfrm>
            <a:off x="3091771" y="4233266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ينفر منه الناس إذا أساء لهم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280899" y="3448435"/>
            <a:ext cx="3693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يتلف عقله ويدمر تفكيره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1257" y="4008870"/>
            <a:ext cx="3123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تكون علاقته بأهله       وأسرته سيئة</a:t>
            </a:r>
            <a:endParaRPr lang="ar-AE" sz="32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AFFEEBA-14EC-46CA-B278-EFAE40FD7435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052" t="78462" r="4326"/>
          <a:stretch/>
        </p:blipFill>
        <p:spPr bwMode="auto">
          <a:xfrm>
            <a:off x="0" y="764204"/>
            <a:ext cx="9144000" cy="388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631993" y="975020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يضر بحالته الاقتصادية</a:t>
            </a:r>
            <a:endParaRPr lang="ar-AE" sz="3200" dirty="0"/>
          </a:p>
        </p:txBody>
      </p:sp>
      <p:sp>
        <p:nvSpPr>
          <p:cNvPr id="8" name="مستطيل 7"/>
          <p:cNvSpPr/>
          <p:nvPr/>
        </p:nvSpPr>
        <p:spPr>
          <a:xfrm>
            <a:off x="310731" y="975020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 يصل </a:t>
            </a:r>
            <a:r>
              <a:rPr lang="ar-AE" sz="3200" b="1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</a:t>
            </a:r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إلى الإفلاس </a:t>
            </a:r>
            <a:endParaRPr lang="ar-AE" sz="3200" dirty="0">
              <a:solidFill>
                <a:srgbClr val="0066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4550" y="2709619"/>
            <a:ext cx="2397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يصبح مشلولاً عن العمل</a:t>
            </a:r>
            <a:endParaRPr lang="ar-AE" sz="4000" dirty="0">
              <a:solidFill>
                <a:srgbClr val="660066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19872" y="2696228"/>
            <a:ext cx="216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إنتاجيته تقل وقت السُكر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AFFEEBA-14EC-46CA-B278-EFAE40FD7435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1735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9237"/>
          <a:stretch/>
        </p:blipFill>
        <p:spPr bwMode="auto">
          <a:xfrm>
            <a:off x="1" y="47667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27584" y="2132856"/>
            <a:ext cx="5859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تضر بصحة الإنسان وتتلف الرئة وتضر بالقلب ومضيعة للمال كما أنها تضر وتؤذي من حوله بضيق التنفس والرائحة.</a:t>
            </a:r>
            <a:endParaRPr lang="ar-AE" sz="3600" dirty="0">
              <a:solidFill>
                <a:srgbClr val="0066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73C4FEA-BFFC-4B8E-A3F8-5F0D73119811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996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73C4FEA-BFFC-4B8E-A3F8-5F0D73119811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210405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1" y="86145"/>
            <a:ext cx="9144000" cy="636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65100" y="4539753"/>
            <a:ext cx="2942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سباق الجري</a:t>
            </a:r>
            <a:endParaRPr lang="ar-AE" sz="4800" dirty="0">
              <a:solidFill>
                <a:srgbClr val="000099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87624" y="2715407"/>
            <a:ext cx="2160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الرماية</a:t>
            </a:r>
            <a:endParaRPr lang="ar-AE" sz="6600" dirty="0">
              <a:solidFill>
                <a:srgbClr val="0066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59D3FF9-C945-4755-881E-9EDAB38CC352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مجموعة 76"/>
          <p:cNvGrpSpPr/>
          <p:nvPr/>
        </p:nvGrpSpPr>
        <p:grpSpPr>
          <a:xfrm>
            <a:off x="627985" y="108358"/>
            <a:ext cx="8039100" cy="1146509"/>
            <a:chOff x="800100" y="482600"/>
            <a:chExt cx="10718800" cy="571500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800100" y="482600"/>
              <a:ext cx="10718800" cy="57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350"/>
            </a:p>
          </p:txBody>
        </p:sp>
        <p:sp>
          <p:nvSpPr>
            <p:cNvPr id="5" name="مستطيل مستدير الزوايا 4"/>
            <p:cNvSpPr/>
            <p:nvPr/>
          </p:nvSpPr>
          <p:spPr>
            <a:xfrm>
              <a:off x="901700" y="584200"/>
              <a:ext cx="10464800" cy="3683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14300">
                <a:schemeClr val="tx1">
                  <a:lumMod val="85000"/>
                  <a:lumOff val="1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3600" b="1" dirty="0">
                  <a:solidFill>
                    <a:schemeClr val="bg1"/>
                  </a:solidFill>
                </a:rPr>
                <a:t>خط سير الدرس </a:t>
              </a:r>
              <a:endParaRPr lang="ar-KW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278036" y="1403657"/>
            <a:ext cx="1698732" cy="4980931"/>
            <a:chOff x="1068023" y="533400"/>
            <a:chExt cx="2264976" cy="5639645"/>
          </a:xfrm>
        </p:grpSpPr>
        <p:grpSp>
          <p:nvGrpSpPr>
            <p:cNvPr id="60" name="مجموعة 59"/>
            <p:cNvGrpSpPr/>
            <p:nvPr/>
          </p:nvGrpSpPr>
          <p:grpSpPr>
            <a:xfrm>
              <a:off x="1068023" y="533400"/>
              <a:ext cx="2194560" cy="5639645"/>
              <a:chOff x="1068023" y="533400"/>
              <a:chExt cx="2194560" cy="5639645"/>
            </a:xfrm>
          </p:grpSpPr>
          <p:sp>
            <p:nvSpPr>
              <p:cNvPr id="8" name="شكل حر 7"/>
              <p:cNvSpPr/>
              <p:nvPr/>
            </p:nvSpPr>
            <p:spPr>
              <a:xfrm>
                <a:off x="1068023" y="3978485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44780 h 2194560"/>
                  <a:gd name="connsiteX1" fmla="*/ 956310 w 2194560"/>
                  <a:gd name="connsiteY1" fmla="*/ 297180 h 2194560"/>
                  <a:gd name="connsiteX2" fmla="*/ 1097280 w 2194560"/>
                  <a:gd name="connsiteY2" fmla="*/ 449580 h 2194560"/>
                  <a:gd name="connsiteX3" fmla="*/ 1238250 w 2194560"/>
                  <a:gd name="connsiteY3" fmla="*/ 297180 h 2194560"/>
                  <a:gd name="connsiteX4" fmla="*/ 1097280 w 2194560"/>
                  <a:gd name="connsiteY4" fmla="*/ 14478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44780"/>
                    </a:moveTo>
                    <a:cubicBezTo>
                      <a:pt x="1019424" y="144780"/>
                      <a:pt x="956310" y="213012"/>
                      <a:pt x="956310" y="297180"/>
                    </a:cubicBezTo>
                    <a:cubicBezTo>
                      <a:pt x="956310" y="381348"/>
                      <a:pt x="1019424" y="449580"/>
                      <a:pt x="1097280" y="449580"/>
                    </a:cubicBezTo>
                    <a:cubicBezTo>
                      <a:pt x="1175136" y="449580"/>
                      <a:pt x="1238250" y="381348"/>
                      <a:pt x="1238250" y="297180"/>
                    </a:cubicBezTo>
                    <a:cubicBezTo>
                      <a:pt x="1238250" y="213012"/>
                      <a:pt x="1175136" y="144780"/>
                      <a:pt x="1097280" y="14478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55000">
                    <a:srgbClr val="FF9999"/>
                  </a:gs>
                  <a:gs pos="89000">
                    <a:srgbClr val="FF3399">
                      <a:alpha val="7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sp>
            <p:nvSpPr>
              <p:cNvPr id="15" name="شكل بيضاوي 14"/>
              <p:cNvSpPr/>
              <p:nvPr/>
            </p:nvSpPr>
            <p:spPr>
              <a:xfrm>
                <a:off x="1926543" y="533400"/>
                <a:ext cx="477520" cy="469900"/>
              </a:xfrm>
              <a:prstGeom prst="ellipse">
                <a:avLst/>
              </a:prstGeom>
              <a:gradFill flip="none" rotWithShape="1">
                <a:gsLst>
                  <a:gs pos="55000">
                    <a:srgbClr val="FF9999"/>
                  </a:gs>
                  <a:gs pos="89000">
                    <a:srgbClr val="FF3399">
                      <a:alpha val="70000"/>
                    </a:srgb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cxnSp>
            <p:nvCxnSpPr>
              <p:cNvPr id="22" name="رابط مستقيم 21"/>
              <p:cNvCxnSpPr>
                <a:stCxn id="15" idx="4"/>
                <a:endCxn id="8" idx="5"/>
              </p:cNvCxnSpPr>
              <p:nvPr/>
            </p:nvCxnSpPr>
            <p:spPr>
              <a:xfrm>
                <a:off x="2165303" y="1003300"/>
                <a:ext cx="0" cy="29751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شكل حر 34"/>
              <p:cNvSpPr/>
              <p:nvPr/>
            </p:nvSpPr>
            <p:spPr>
              <a:xfrm>
                <a:off x="2155777" y="3981660"/>
                <a:ext cx="45719" cy="142504"/>
              </a:xfrm>
              <a:custGeom>
                <a:avLst/>
                <a:gdLst>
                  <a:gd name="connsiteX0" fmla="*/ 0 w 6993"/>
                  <a:gd name="connsiteY0" fmla="*/ 0 h 142504"/>
                  <a:gd name="connsiteX1" fmla="*/ 5938 w 6993"/>
                  <a:gd name="connsiteY1" fmla="*/ 142504 h 1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93" h="142504">
                    <a:moveTo>
                      <a:pt x="0" y="0"/>
                    </a:moveTo>
                    <a:cubicBezTo>
                      <a:pt x="10697" y="74872"/>
                      <a:pt x="5938" y="27569"/>
                      <a:pt x="5938" y="14250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</p:grpSp>
        <p:sp>
          <p:nvSpPr>
            <p:cNvPr id="66" name="مربع نص 65"/>
            <p:cNvSpPr txBox="1"/>
            <p:nvPr/>
          </p:nvSpPr>
          <p:spPr>
            <a:xfrm>
              <a:off x="1303567" y="4573613"/>
              <a:ext cx="2029432" cy="1149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000" b="1" dirty="0">
                  <a:solidFill>
                    <a:schemeClr val="accent4">
                      <a:lumMod val="50000"/>
                    </a:schemeClr>
                  </a:solidFill>
                  <a:cs typeface="+mj-cs"/>
                </a:rPr>
                <a:t>التقويم</a:t>
              </a:r>
            </a:p>
            <a:p>
              <a:pPr algn="ctr"/>
              <a:r>
                <a:rPr lang="ar-AE" sz="3000" b="1" dirty="0">
                  <a:solidFill>
                    <a:schemeClr val="accent4">
                      <a:lumMod val="50000"/>
                    </a:schemeClr>
                  </a:solidFill>
                  <a:cs typeface="+mj-cs"/>
                </a:rPr>
                <a:t>الختامي</a:t>
              </a:r>
              <a:endParaRPr lang="ar-KW" sz="3000" b="1" dirty="0">
                <a:solidFill>
                  <a:schemeClr val="accent4">
                    <a:lumMod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142560" y="1549635"/>
            <a:ext cx="1662231" cy="4239870"/>
            <a:chOff x="2856747" y="482600"/>
            <a:chExt cx="2216308" cy="4055991"/>
          </a:xfrm>
        </p:grpSpPr>
        <p:grpSp>
          <p:nvGrpSpPr>
            <p:cNvPr id="61" name="مجموعة 60"/>
            <p:cNvGrpSpPr/>
            <p:nvPr/>
          </p:nvGrpSpPr>
          <p:grpSpPr>
            <a:xfrm>
              <a:off x="2878495" y="482600"/>
              <a:ext cx="2194560" cy="4055991"/>
              <a:chOff x="2878495" y="482600"/>
              <a:chExt cx="2194560" cy="4055991"/>
            </a:xfrm>
          </p:grpSpPr>
          <p:sp>
            <p:nvSpPr>
              <p:cNvPr id="9" name="شكل حر 8"/>
              <p:cNvSpPr/>
              <p:nvPr/>
            </p:nvSpPr>
            <p:spPr>
              <a:xfrm>
                <a:off x="2878495" y="2344031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44780 h 2194560"/>
                  <a:gd name="connsiteX1" fmla="*/ 956310 w 2194560"/>
                  <a:gd name="connsiteY1" fmla="*/ 297180 h 2194560"/>
                  <a:gd name="connsiteX2" fmla="*/ 1097280 w 2194560"/>
                  <a:gd name="connsiteY2" fmla="*/ 449580 h 2194560"/>
                  <a:gd name="connsiteX3" fmla="*/ 1238250 w 2194560"/>
                  <a:gd name="connsiteY3" fmla="*/ 297180 h 2194560"/>
                  <a:gd name="connsiteX4" fmla="*/ 1097280 w 2194560"/>
                  <a:gd name="connsiteY4" fmla="*/ 14478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44780"/>
                    </a:moveTo>
                    <a:cubicBezTo>
                      <a:pt x="1019424" y="144780"/>
                      <a:pt x="956310" y="213012"/>
                      <a:pt x="956310" y="297180"/>
                    </a:cubicBezTo>
                    <a:cubicBezTo>
                      <a:pt x="956310" y="381348"/>
                      <a:pt x="1019424" y="449580"/>
                      <a:pt x="1097280" y="449580"/>
                    </a:cubicBezTo>
                    <a:cubicBezTo>
                      <a:pt x="1175136" y="449580"/>
                      <a:pt x="1238250" y="381348"/>
                      <a:pt x="1238250" y="297180"/>
                    </a:cubicBezTo>
                    <a:cubicBezTo>
                      <a:pt x="1238250" y="213012"/>
                      <a:pt x="1175136" y="144780"/>
                      <a:pt x="1097280" y="14478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49000">
                    <a:srgbClr val="FFC000"/>
                  </a:gs>
                  <a:gs pos="69000">
                    <a:srgbClr val="FF9933">
                      <a:alpha val="70000"/>
                    </a:srgb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sp>
            <p:nvSpPr>
              <p:cNvPr id="17" name="شكل بيضاوي 16"/>
              <p:cNvSpPr/>
              <p:nvPr/>
            </p:nvSpPr>
            <p:spPr>
              <a:xfrm>
                <a:off x="3737015" y="482600"/>
                <a:ext cx="477520" cy="469900"/>
              </a:xfrm>
              <a:prstGeom prst="ellipse">
                <a:avLst/>
              </a:prstGeom>
              <a:gradFill flip="none" rotWithShape="1">
                <a:gsLst>
                  <a:gs pos="49000">
                    <a:srgbClr val="FFC000"/>
                  </a:gs>
                  <a:gs pos="69000">
                    <a:srgbClr val="FF9933">
                      <a:alpha val="70000"/>
                    </a:srgb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sp>
            <p:nvSpPr>
              <p:cNvPr id="27" name="شكل حر 26"/>
              <p:cNvSpPr/>
              <p:nvPr/>
            </p:nvSpPr>
            <p:spPr>
              <a:xfrm>
                <a:off x="3966084" y="2329232"/>
                <a:ext cx="45719" cy="142504"/>
              </a:xfrm>
              <a:custGeom>
                <a:avLst/>
                <a:gdLst>
                  <a:gd name="connsiteX0" fmla="*/ 0 w 6993"/>
                  <a:gd name="connsiteY0" fmla="*/ 0 h 142504"/>
                  <a:gd name="connsiteX1" fmla="*/ 5938 w 6993"/>
                  <a:gd name="connsiteY1" fmla="*/ 142504 h 1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93" h="142504">
                    <a:moveTo>
                      <a:pt x="0" y="0"/>
                    </a:moveTo>
                    <a:cubicBezTo>
                      <a:pt x="10697" y="74872"/>
                      <a:pt x="5938" y="27569"/>
                      <a:pt x="5938" y="14250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cxnSp>
            <p:nvCxnSpPr>
              <p:cNvPr id="29" name="رابط مستقيم 28"/>
              <p:cNvCxnSpPr>
                <a:stCxn id="17" idx="4"/>
                <a:endCxn id="9" idx="5"/>
              </p:cNvCxnSpPr>
              <p:nvPr/>
            </p:nvCxnSpPr>
            <p:spPr>
              <a:xfrm>
                <a:off x="3975775" y="952500"/>
                <a:ext cx="0" cy="13915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مربع نص 67"/>
            <p:cNvSpPr txBox="1"/>
            <p:nvPr/>
          </p:nvSpPr>
          <p:spPr>
            <a:xfrm>
              <a:off x="2856747" y="3248928"/>
              <a:ext cx="2125788" cy="5299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000" b="1" dirty="0">
                  <a:solidFill>
                    <a:srgbClr val="009900"/>
                  </a:solidFill>
                  <a:cs typeface="+mj-cs"/>
                </a:rPr>
                <a:t>المسابقات </a:t>
              </a:r>
              <a:endParaRPr lang="ar-KW" sz="3000" b="1" dirty="0">
                <a:solidFill>
                  <a:srgbClr val="009900"/>
                </a:solidFill>
                <a:cs typeface="+mj-cs"/>
              </a:endParaRP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3777614" y="1458691"/>
            <a:ext cx="1667084" cy="4850629"/>
            <a:chOff x="5036820" y="507079"/>
            <a:chExt cx="2222779" cy="5529354"/>
          </a:xfrm>
        </p:grpSpPr>
        <p:grpSp>
          <p:nvGrpSpPr>
            <p:cNvPr id="63" name="مجموعة 62"/>
            <p:cNvGrpSpPr/>
            <p:nvPr/>
          </p:nvGrpSpPr>
          <p:grpSpPr>
            <a:xfrm>
              <a:off x="5036820" y="507079"/>
              <a:ext cx="2194560" cy="5529354"/>
              <a:chOff x="5036820" y="507079"/>
              <a:chExt cx="2194560" cy="5529354"/>
            </a:xfrm>
          </p:grpSpPr>
          <p:sp>
            <p:nvSpPr>
              <p:cNvPr id="10" name="شكل حر 9"/>
              <p:cNvSpPr/>
              <p:nvPr/>
            </p:nvSpPr>
            <p:spPr>
              <a:xfrm>
                <a:off x="5036820" y="3841873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44780 h 2194560"/>
                  <a:gd name="connsiteX1" fmla="*/ 956310 w 2194560"/>
                  <a:gd name="connsiteY1" fmla="*/ 297180 h 2194560"/>
                  <a:gd name="connsiteX2" fmla="*/ 1097280 w 2194560"/>
                  <a:gd name="connsiteY2" fmla="*/ 449580 h 2194560"/>
                  <a:gd name="connsiteX3" fmla="*/ 1238250 w 2194560"/>
                  <a:gd name="connsiteY3" fmla="*/ 297180 h 2194560"/>
                  <a:gd name="connsiteX4" fmla="*/ 1097280 w 2194560"/>
                  <a:gd name="connsiteY4" fmla="*/ 14478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44780"/>
                    </a:moveTo>
                    <a:cubicBezTo>
                      <a:pt x="1019424" y="144780"/>
                      <a:pt x="956310" y="213012"/>
                      <a:pt x="956310" y="297180"/>
                    </a:cubicBezTo>
                    <a:cubicBezTo>
                      <a:pt x="956310" y="381348"/>
                      <a:pt x="1019424" y="449580"/>
                      <a:pt x="1097280" y="449580"/>
                    </a:cubicBezTo>
                    <a:cubicBezTo>
                      <a:pt x="1175136" y="449580"/>
                      <a:pt x="1238250" y="381348"/>
                      <a:pt x="1238250" y="297180"/>
                    </a:cubicBezTo>
                    <a:cubicBezTo>
                      <a:pt x="1238250" y="213012"/>
                      <a:pt x="1175136" y="144780"/>
                      <a:pt x="1097280" y="14478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46000">
                    <a:srgbClr val="66CCFF"/>
                  </a:gs>
                  <a:gs pos="80000">
                    <a:srgbClr val="6666FF">
                      <a:alpha val="7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sp>
            <p:nvSpPr>
              <p:cNvPr id="18" name="شكل بيضاوي 17"/>
              <p:cNvSpPr/>
              <p:nvPr/>
            </p:nvSpPr>
            <p:spPr>
              <a:xfrm>
                <a:off x="5918199" y="507079"/>
                <a:ext cx="477520" cy="469900"/>
              </a:xfrm>
              <a:prstGeom prst="ellipse">
                <a:avLst/>
              </a:prstGeom>
              <a:gradFill flip="none" rotWithShape="1">
                <a:gsLst>
                  <a:gs pos="46000">
                    <a:srgbClr val="66CCFF"/>
                  </a:gs>
                  <a:gs pos="80000">
                    <a:srgbClr val="6666FF">
                      <a:alpha val="70000"/>
                    </a:srgb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cxnSp>
            <p:nvCxnSpPr>
              <p:cNvPr id="36" name="رابط مستقيم 35"/>
              <p:cNvCxnSpPr>
                <a:stCxn id="18" idx="4"/>
                <a:endCxn id="10" idx="5"/>
              </p:cNvCxnSpPr>
              <p:nvPr/>
            </p:nvCxnSpPr>
            <p:spPr>
              <a:xfrm flipH="1">
                <a:off x="6134100" y="976979"/>
                <a:ext cx="22859" cy="28648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شكل حر 45"/>
              <p:cNvSpPr/>
              <p:nvPr/>
            </p:nvSpPr>
            <p:spPr>
              <a:xfrm>
                <a:off x="6134100" y="3841873"/>
                <a:ext cx="45719" cy="142504"/>
              </a:xfrm>
              <a:custGeom>
                <a:avLst/>
                <a:gdLst>
                  <a:gd name="connsiteX0" fmla="*/ 0 w 6993"/>
                  <a:gd name="connsiteY0" fmla="*/ 0 h 142504"/>
                  <a:gd name="connsiteX1" fmla="*/ 5938 w 6993"/>
                  <a:gd name="connsiteY1" fmla="*/ 142504 h 1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93" h="142504">
                    <a:moveTo>
                      <a:pt x="0" y="0"/>
                    </a:moveTo>
                    <a:cubicBezTo>
                      <a:pt x="10697" y="74872"/>
                      <a:pt x="5938" y="27569"/>
                      <a:pt x="5938" y="14250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</p:grpSp>
        <p:sp>
          <p:nvSpPr>
            <p:cNvPr id="69" name="مربع نص 68"/>
            <p:cNvSpPr txBox="1"/>
            <p:nvPr/>
          </p:nvSpPr>
          <p:spPr>
            <a:xfrm>
              <a:off x="5261488" y="4232357"/>
              <a:ext cx="1998111" cy="13682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شرح الدرس</a:t>
              </a:r>
              <a:endPara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5339211" y="1916832"/>
            <a:ext cx="1645920" cy="4125273"/>
            <a:chOff x="7023099" y="548531"/>
            <a:chExt cx="2194560" cy="4197971"/>
          </a:xfrm>
        </p:grpSpPr>
        <p:grpSp>
          <p:nvGrpSpPr>
            <p:cNvPr id="64" name="مجموعة 63"/>
            <p:cNvGrpSpPr/>
            <p:nvPr/>
          </p:nvGrpSpPr>
          <p:grpSpPr>
            <a:xfrm>
              <a:off x="7023099" y="548531"/>
              <a:ext cx="2194560" cy="4197971"/>
              <a:chOff x="7023099" y="548531"/>
              <a:chExt cx="2194560" cy="4197971"/>
            </a:xfrm>
          </p:grpSpPr>
          <p:sp>
            <p:nvSpPr>
              <p:cNvPr id="11" name="شكل حر 10"/>
              <p:cNvSpPr/>
              <p:nvPr/>
            </p:nvSpPr>
            <p:spPr>
              <a:xfrm>
                <a:off x="7023099" y="2551942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44780 h 2194560"/>
                  <a:gd name="connsiteX1" fmla="*/ 956310 w 2194560"/>
                  <a:gd name="connsiteY1" fmla="*/ 297180 h 2194560"/>
                  <a:gd name="connsiteX2" fmla="*/ 1097280 w 2194560"/>
                  <a:gd name="connsiteY2" fmla="*/ 449580 h 2194560"/>
                  <a:gd name="connsiteX3" fmla="*/ 1238250 w 2194560"/>
                  <a:gd name="connsiteY3" fmla="*/ 297180 h 2194560"/>
                  <a:gd name="connsiteX4" fmla="*/ 1097280 w 2194560"/>
                  <a:gd name="connsiteY4" fmla="*/ 14478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44780"/>
                    </a:moveTo>
                    <a:cubicBezTo>
                      <a:pt x="1019424" y="144780"/>
                      <a:pt x="956310" y="213012"/>
                      <a:pt x="956310" y="297180"/>
                    </a:cubicBezTo>
                    <a:cubicBezTo>
                      <a:pt x="956310" y="381348"/>
                      <a:pt x="1019424" y="449580"/>
                      <a:pt x="1097280" y="449580"/>
                    </a:cubicBezTo>
                    <a:cubicBezTo>
                      <a:pt x="1175136" y="449580"/>
                      <a:pt x="1238250" y="381348"/>
                      <a:pt x="1238250" y="297180"/>
                    </a:cubicBezTo>
                    <a:cubicBezTo>
                      <a:pt x="1238250" y="213012"/>
                      <a:pt x="1175136" y="144780"/>
                      <a:pt x="1097280" y="14478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44000">
                    <a:srgbClr val="00FF00"/>
                  </a:gs>
                  <a:gs pos="80000">
                    <a:srgbClr val="99FF66">
                      <a:alpha val="69804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sp>
            <p:nvSpPr>
              <p:cNvPr id="19" name="شكل بيضاوي 18"/>
              <p:cNvSpPr/>
              <p:nvPr/>
            </p:nvSpPr>
            <p:spPr>
              <a:xfrm>
                <a:off x="7924850" y="548531"/>
                <a:ext cx="477520" cy="469900"/>
              </a:xfrm>
              <a:prstGeom prst="ellipse">
                <a:avLst/>
              </a:prstGeom>
              <a:gradFill flip="none" rotWithShape="1">
                <a:gsLst>
                  <a:gs pos="44000">
                    <a:srgbClr val="00FF00"/>
                  </a:gs>
                  <a:gs pos="80000">
                    <a:srgbClr val="99FF66">
                      <a:alpha val="69804"/>
                    </a:srgb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cxnSp>
            <p:nvCxnSpPr>
              <p:cNvPr id="39" name="رابط مستقيم 38"/>
              <p:cNvCxnSpPr>
                <a:cxnSpLocks/>
                <a:stCxn id="19" idx="4"/>
                <a:endCxn id="11" idx="5"/>
              </p:cNvCxnSpPr>
              <p:nvPr/>
            </p:nvCxnSpPr>
            <p:spPr>
              <a:xfrm flipH="1">
                <a:off x="8120379" y="1018431"/>
                <a:ext cx="43231" cy="15335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شكل حر 46"/>
              <p:cNvSpPr/>
              <p:nvPr/>
            </p:nvSpPr>
            <p:spPr>
              <a:xfrm>
                <a:off x="8120379" y="2551942"/>
                <a:ext cx="45719" cy="142504"/>
              </a:xfrm>
              <a:custGeom>
                <a:avLst/>
                <a:gdLst>
                  <a:gd name="connsiteX0" fmla="*/ 0 w 6993"/>
                  <a:gd name="connsiteY0" fmla="*/ 0 h 142504"/>
                  <a:gd name="connsiteX1" fmla="*/ 5938 w 6993"/>
                  <a:gd name="connsiteY1" fmla="*/ 142504 h 1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93" h="142504">
                    <a:moveTo>
                      <a:pt x="0" y="0"/>
                    </a:moveTo>
                    <a:cubicBezTo>
                      <a:pt x="10697" y="74872"/>
                      <a:pt x="5938" y="27569"/>
                      <a:pt x="5938" y="14250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</p:grpSp>
        <p:sp>
          <p:nvSpPr>
            <p:cNvPr id="70" name="مربع نص 69"/>
            <p:cNvSpPr txBox="1"/>
            <p:nvPr/>
          </p:nvSpPr>
          <p:spPr>
            <a:xfrm>
              <a:off x="7323964" y="3043924"/>
              <a:ext cx="1686521" cy="10962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>
                  <a:solidFill>
                    <a:srgbClr val="C00000"/>
                  </a:solidFill>
                  <a:cs typeface="+mj-cs"/>
                </a:rPr>
                <a:t>التهيئة </a:t>
              </a:r>
            </a:p>
            <a:p>
              <a:pPr algn="ctr"/>
              <a:r>
                <a:rPr lang="ar-AE" sz="3200" b="1" dirty="0">
                  <a:solidFill>
                    <a:srgbClr val="C00000"/>
                  </a:solidFill>
                  <a:cs typeface="+mj-cs"/>
                </a:rPr>
                <a:t>الحافزة</a:t>
              </a:r>
              <a:endParaRPr lang="ar-KW" sz="3200" b="1" dirty="0">
                <a:solidFill>
                  <a:srgbClr val="C00000"/>
                </a:solidFill>
                <a:cs typeface="+mj-cs"/>
              </a:endParaRPr>
            </a:p>
          </p:txBody>
        </p:sp>
      </p:grpSp>
      <p:grpSp>
        <p:nvGrpSpPr>
          <p:cNvPr id="76" name="مجموعة 75"/>
          <p:cNvGrpSpPr/>
          <p:nvPr/>
        </p:nvGrpSpPr>
        <p:grpSpPr>
          <a:xfrm>
            <a:off x="7158775" y="2197556"/>
            <a:ext cx="1645920" cy="4127275"/>
            <a:chOff x="9171940" y="533400"/>
            <a:chExt cx="2194560" cy="5503033"/>
          </a:xfrm>
        </p:grpSpPr>
        <p:grpSp>
          <p:nvGrpSpPr>
            <p:cNvPr id="65" name="مجموعة 64"/>
            <p:cNvGrpSpPr/>
            <p:nvPr/>
          </p:nvGrpSpPr>
          <p:grpSpPr>
            <a:xfrm>
              <a:off x="9171940" y="533400"/>
              <a:ext cx="2194560" cy="5503033"/>
              <a:chOff x="9171940" y="533400"/>
              <a:chExt cx="2194560" cy="5503033"/>
            </a:xfrm>
          </p:grpSpPr>
          <p:sp>
            <p:nvSpPr>
              <p:cNvPr id="12" name="شكل حر 11"/>
              <p:cNvSpPr/>
              <p:nvPr/>
            </p:nvSpPr>
            <p:spPr>
              <a:xfrm>
                <a:off x="9171940" y="3841873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44780 h 2194560"/>
                  <a:gd name="connsiteX1" fmla="*/ 956310 w 2194560"/>
                  <a:gd name="connsiteY1" fmla="*/ 297180 h 2194560"/>
                  <a:gd name="connsiteX2" fmla="*/ 1097280 w 2194560"/>
                  <a:gd name="connsiteY2" fmla="*/ 449580 h 2194560"/>
                  <a:gd name="connsiteX3" fmla="*/ 1238250 w 2194560"/>
                  <a:gd name="connsiteY3" fmla="*/ 297180 h 2194560"/>
                  <a:gd name="connsiteX4" fmla="*/ 1097280 w 2194560"/>
                  <a:gd name="connsiteY4" fmla="*/ 14478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44780"/>
                    </a:moveTo>
                    <a:cubicBezTo>
                      <a:pt x="1019424" y="144780"/>
                      <a:pt x="956310" y="213012"/>
                      <a:pt x="956310" y="297180"/>
                    </a:cubicBezTo>
                    <a:cubicBezTo>
                      <a:pt x="956310" y="381348"/>
                      <a:pt x="1019424" y="449580"/>
                      <a:pt x="1097280" y="449580"/>
                    </a:cubicBezTo>
                    <a:cubicBezTo>
                      <a:pt x="1175136" y="449580"/>
                      <a:pt x="1238250" y="381348"/>
                      <a:pt x="1238250" y="297180"/>
                    </a:cubicBezTo>
                    <a:cubicBezTo>
                      <a:pt x="1238250" y="213012"/>
                      <a:pt x="1175136" y="144780"/>
                      <a:pt x="1097280" y="14478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7030A0"/>
                  </a:gs>
                  <a:gs pos="77000">
                    <a:srgbClr val="CC66FF">
                      <a:alpha val="69804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sp>
            <p:nvSpPr>
              <p:cNvPr id="20" name="شكل بيضاوي 19"/>
              <p:cNvSpPr/>
              <p:nvPr/>
            </p:nvSpPr>
            <p:spPr>
              <a:xfrm>
                <a:off x="10040065" y="533400"/>
                <a:ext cx="477520" cy="469900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7030A0"/>
                  </a:gs>
                  <a:gs pos="77000">
                    <a:srgbClr val="CC66FF">
                      <a:alpha val="69804"/>
                    </a:srgbClr>
                  </a:gs>
                </a:gsLst>
                <a:lin ang="16200000" scaled="1"/>
                <a:tileRect/>
              </a:gra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  <p:cxnSp>
            <p:nvCxnSpPr>
              <p:cNvPr id="42" name="رابط مستقيم 41"/>
              <p:cNvCxnSpPr>
                <a:stCxn id="20" idx="4"/>
                <a:endCxn id="12" idx="5"/>
              </p:cNvCxnSpPr>
              <p:nvPr/>
            </p:nvCxnSpPr>
            <p:spPr>
              <a:xfrm flipH="1">
                <a:off x="10269220" y="1003300"/>
                <a:ext cx="9605" cy="28385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شكل حر 47"/>
              <p:cNvSpPr/>
              <p:nvPr/>
            </p:nvSpPr>
            <p:spPr>
              <a:xfrm>
                <a:off x="10255885" y="3834331"/>
                <a:ext cx="45719" cy="142504"/>
              </a:xfrm>
              <a:custGeom>
                <a:avLst/>
                <a:gdLst>
                  <a:gd name="connsiteX0" fmla="*/ 0 w 6993"/>
                  <a:gd name="connsiteY0" fmla="*/ 0 h 142504"/>
                  <a:gd name="connsiteX1" fmla="*/ 5938 w 6993"/>
                  <a:gd name="connsiteY1" fmla="*/ 142504 h 1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93" h="142504">
                    <a:moveTo>
                      <a:pt x="0" y="0"/>
                    </a:moveTo>
                    <a:cubicBezTo>
                      <a:pt x="10697" y="74872"/>
                      <a:pt x="5938" y="27569"/>
                      <a:pt x="5938" y="14250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50"/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9578976" y="4247704"/>
              <a:ext cx="1471485" cy="13542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000" b="1" dirty="0">
                  <a:solidFill>
                    <a:schemeClr val="bg1"/>
                  </a:solidFill>
                  <a:cs typeface="+mj-cs"/>
                </a:rPr>
                <a:t>قوانين </a:t>
              </a:r>
            </a:p>
            <a:p>
              <a:pPr algn="ctr"/>
              <a:r>
                <a:rPr lang="ar-AE" sz="3000" b="1" dirty="0">
                  <a:solidFill>
                    <a:schemeClr val="bg1"/>
                  </a:solidFill>
                  <a:cs typeface="+mj-cs"/>
                </a:rPr>
                <a:t>الحصة </a:t>
              </a:r>
              <a:endParaRPr lang="ar-KW" sz="3000" b="1" dirty="0">
                <a:solidFill>
                  <a:schemeClr val="bg1"/>
                </a:solidFill>
                <a:cs typeface="+mj-cs"/>
              </a:endParaRPr>
            </a:p>
          </p:txBody>
        </p:sp>
      </p:grpSp>
      <p:pic>
        <p:nvPicPr>
          <p:cNvPr id="80" name="صورة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8458" r="5999" b="28557"/>
          <a:stretch/>
        </p:blipFill>
        <p:spPr>
          <a:xfrm>
            <a:off x="57090" y="912259"/>
            <a:ext cx="539174" cy="4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388"/>
      </p:ext>
    </p:extLst>
  </p:cSld>
  <p:clrMapOvr>
    <a:masterClrMapping/>
  </p:clrMapOvr>
  <p:transition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691680" y="1456612"/>
            <a:ext cx="4537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سلامة الجسم سلامة لسائر الأعضاء.</a:t>
            </a:r>
            <a:endParaRPr lang="ar-AE" sz="4800" dirty="0">
              <a:solidFill>
                <a:srgbClr val="000099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7AE504D-03D7-48FD-9E2E-BD69616C4AED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8450"/>
          <a:stretch/>
        </p:blipFill>
        <p:spPr bwMode="auto">
          <a:xfrm>
            <a:off x="27206" y="0"/>
            <a:ext cx="9151883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83568" y="306896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الفحص الدوري والتحاليل المخبرية التطعيم من الأمراض والأوبئة.</a:t>
            </a:r>
            <a:endParaRPr lang="ar-AE" sz="4800" dirty="0">
              <a:solidFill>
                <a:srgbClr val="000099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F6D660D-0774-430D-A5D0-26BB76CD50C2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247" t="58139" r="5582"/>
          <a:stretch/>
        </p:blipFill>
        <p:spPr bwMode="auto">
          <a:xfrm>
            <a:off x="0" y="620688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252536" y="423328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صحيح وقاية لجسمه من المرض وأضراره. 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545876" y="2734099"/>
            <a:ext cx="8219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لأنه يضر بالصحة وإلى تفاقم المرض.</a:t>
            </a:r>
            <a:endParaRPr lang="ar-AE" sz="3200" dirty="0">
              <a:solidFill>
                <a:srgbClr val="C0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F6D660D-0774-430D-A5D0-26BB76CD50C2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9201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3756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D3CAE6F-04CC-4E78-A6E2-58E2FCDC43FF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3108"/>
          <a:stretch/>
        </p:blipFill>
        <p:spPr bwMode="auto">
          <a:xfrm>
            <a:off x="6431" y="764205"/>
            <a:ext cx="9137569" cy="36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512" y="1625294"/>
            <a:ext cx="74168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الابتعاد عن زملائه وعدم استعمال أدوات الغير حتى لا ينتقل المرض لهم.</a:t>
            </a:r>
            <a:endParaRPr lang="ar-AE" sz="5400" dirty="0">
              <a:solidFill>
                <a:srgbClr val="660066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D3CAE6F-04CC-4E78-A6E2-58E2FCDC43FF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2832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8F9AC1E-D12D-4B25-A900-C5C535E7A65A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644"/>
            <a:ext cx="9152594" cy="65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512" y="3933056"/>
            <a:ext cx="85135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الصحة توفر للإنسان الطاقة التي تمكنه من المشاركة الفاعلة في عملية التنمية الاقتصادية والاجتماعية.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9646413-23A0-4EE8-A72F-C1E7FAD8B92B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94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3804" y="486916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 للحكام بالصحة وطول العمر والإخلاص لوطني والمحافظة على مرافق بلادي</a:t>
            </a:r>
            <a:endParaRPr lang="ar-AE" sz="3600" dirty="0">
              <a:solidFill>
                <a:srgbClr val="6600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52536" y="256490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ابراز جهود الدولة لتنمية روح الولاء عند الطلبة وتوجيههم لشكر النعم و تنمية قدراتهم</a:t>
            </a:r>
            <a:endParaRPr lang="ar-AE" sz="3600" dirty="0">
              <a:solidFill>
                <a:srgbClr val="0066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7BCEC9A-2795-4022-AD5F-3F90336212EC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051" r="4326" b="41281"/>
          <a:stretch/>
        </p:blipFill>
        <p:spPr bwMode="auto">
          <a:xfrm>
            <a:off x="-36512" y="14630"/>
            <a:ext cx="9144000" cy="485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347864" y="4077072"/>
            <a:ext cx="160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الحذر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80528" y="3429000"/>
            <a:ext cx="1674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متطورة ومتقدمة</a:t>
            </a:r>
            <a:endParaRPr lang="ar-AE" sz="3600" dirty="0">
              <a:solidFill>
                <a:srgbClr val="660066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07704" y="4161274"/>
            <a:ext cx="1433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الطهارة</a:t>
            </a:r>
            <a:endParaRPr lang="ar-AE" sz="40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3284984"/>
            <a:ext cx="160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الحمية</a:t>
            </a:r>
            <a:endParaRPr lang="ar-AE" sz="4000" dirty="0">
              <a:solidFill>
                <a:srgbClr val="FF0066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51920" y="3284984"/>
            <a:ext cx="1193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العلاج</a:t>
            </a:r>
            <a:endParaRPr lang="ar-AE" sz="4000" dirty="0">
              <a:solidFill>
                <a:srgbClr val="000099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21270" y="4099719"/>
            <a:ext cx="1426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النظافة</a:t>
            </a:r>
            <a:endParaRPr lang="ar-AE" sz="4400" dirty="0">
              <a:solidFill>
                <a:srgbClr val="80008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99945" y="3369186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الوقاية</a:t>
            </a:r>
            <a:endParaRPr lang="ar-AE" sz="4000" dirty="0">
              <a:solidFill>
                <a:srgbClr val="00206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151440" y="3334174"/>
            <a:ext cx="201571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العقل السليم في الجسم السليم</a:t>
            </a:r>
            <a:endParaRPr lang="ar-AE" sz="36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E7AA809-4E02-4DB9-BFC5-183793047A49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7978"/>
          <a:stretch/>
        </p:blipFill>
        <p:spPr bwMode="auto">
          <a:xfrm>
            <a:off x="27424" y="-9237"/>
            <a:ext cx="9116576" cy="50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195736" y="4149080"/>
            <a:ext cx="5923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درهم وقاية خير من قنطار علاج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39997" y="3509625"/>
            <a:ext cx="5479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العقل السليم في الجسم السليم</a:t>
            </a:r>
            <a:endParaRPr lang="ar-AE" sz="4400" dirty="0">
              <a:solidFill>
                <a:srgbClr val="80008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E7AA809-4E02-4DB9-BFC5-183793047A49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0164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لقطة شاشة, صورة فوتوغرافية, كثير&#10;&#10;تم إنشاء الوصف تلقائياً">
            <a:extLst>
              <a:ext uri="{FF2B5EF4-FFF2-40B4-BE49-F238E27FC236}">
                <a16:creationId xmlns:a16="http://schemas.microsoft.com/office/drawing/2014/main" id="{0EBB9170-5692-426A-BFA3-90EF96838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" y="324730"/>
            <a:ext cx="7536766" cy="5563979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0549FBA-4DAE-4DF5-BBF1-B7FABDAC757A}"/>
              </a:ext>
            </a:extLst>
          </p:cNvPr>
          <p:cNvSpPr/>
          <p:nvPr/>
        </p:nvSpPr>
        <p:spPr>
          <a:xfrm>
            <a:off x="7692927" y="1040350"/>
            <a:ext cx="1318846" cy="110921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783" rtl="1">
              <a:defRPr/>
            </a:pPr>
            <a:r>
              <a:rPr lang="ar-AE" sz="3300" dirty="0">
                <a:solidFill>
                  <a:prstClr val="white"/>
                </a:solidFill>
                <a:latin typeface="Calibri" panose="020F0502020204030204"/>
                <a:cs typeface="(AH) Manal Black" pitchFamily="2" charset="-78"/>
              </a:rPr>
              <a:t>قوانين </a:t>
            </a:r>
            <a:r>
              <a:rPr lang="ar-SA" sz="3300" dirty="0">
                <a:solidFill>
                  <a:prstClr val="white"/>
                </a:solidFill>
                <a:latin typeface="Calibri" panose="020F0502020204030204"/>
                <a:cs typeface="(AH) Manal Black" pitchFamily="2" charset="-78"/>
              </a:rPr>
              <a:t>التعلم </a:t>
            </a:r>
            <a:endParaRPr lang="ar-AE" sz="3300" dirty="0">
              <a:solidFill>
                <a:prstClr val="white"/>
              </a:solidFill>
              <a:latin typeface="Calibri" panose="020F0502020204030204"/>
              <a:cs typeface="(AH) Manal Black" pitchFamily="2" charset="-78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A2F5D89C-DB43-4A32-A9E5-6C8F9CC47660}"/>
              </a:ext>
            </a:extLst>
          </p:cNvPr>
          <p:cNvGrpSpPr/>
          <p:nvPr/>
        </p:nvGrpSpPr>
        <p:grpSpPr>
          <a:xfrm>
            <a:off x="7656516" y="2278858"/>
            <a:ext cx="1386886" cy="3624680"/>
            <a:chOff x="8695066" y="2938508"/>
            <a:chExt cx="3548092" cy="3840216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98482B76-2956-4AC4-A07A-1B80150AD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908" y="2938508"/>
              <a:ext cx="2681250" cy="3692645"/>
            </a:xfrm>
            <a:prstGeom prst="rect">
              <a:avLst/>
            </a:prstGeom>
          </p:spPr>
        </p:pic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0F5D7733-D36D-419B-B671-6A7ED138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066" y="6108106"/>
              <a:ext cx="3182388" cy="67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109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87" r="13775"/>
          <a:stretch/>
        </p:blipFill>
        <p:spPr bwMode="auto">
          <a:xfrm>
            <a:off x="0" y="12932"/>
            <a:ext cx="9144000" cy="68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42289" y="5953413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√</a:t>
            </a:r>
            <a:endParaRPr lang="ar-AE" sz="40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B32B545-8C0F-49D0-9C6F-618F9E1E728D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C7432B7-4F5D-4F51-9AFA-E7B62D5AC039}"/>
              </a:ext>
            </a:extLst>
          </p:cNvPr>
          <p:cNvSpPr/>
          <p:nvPr/>
        </p:nvSpPr>
        <p:spPr>
          <a:xfrm>
            <a:off x="107504" y="5517232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√</a:t>
            </a:r>
            <a:endParaRPr lang="ar-AE" sz="4000" b="1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E8ED11-BD51-4FD2-B4E5-A318975EFF0A}"/>
              </a:ext>
            </a:extLst>
          </p:cNvPr>
          <p:cNvSpPr/>
          <p:nvPr/>
        </p:nvSpPr>
        <p:spPr>
          <a:xfrm>
            <a:off x="191055" y="5051342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√</a:t>
            </a:r>
            <a:endParaRPr lang="ar-AE" sz="4000" b="1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C769E86-18FC-4DB6-A1E3-33742BAA9929}"/>
              </a:ext>
            </a:extLst>
          </p:cNvPr>
          <p:cNvSpPr/>
          <p:nvPr/>
        </p:nvSpPr>
        <p:spPr>
          <a:xfrm>
            <a:off x="142289" y="3903549"/>
            <a:ext cx="648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  <a:ea typeface="Yu Gothic UI" panose="020B0500000000000000" pitchFamily="34" charset="-128"/>
              </a:rPr>
              <a:t>X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  <a:endParaRPr lang="ar-AE" sz="4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9286"/>
          <a:stretch/>
        </p:blipFill>
        <p:spPr bwMode="auto">
          <a:xfrm>
            <a:off x="-33856" y="404664"/>
            <a:ext cx="9166198" cy="31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-86720" y="2684993"/>
            <a:ext cx="8331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تضر بالجسم وينفر الإنسان منها بطبعه.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55576" y="1225931"/>
            <a:ext cx="725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وقاية الجسم من السمنة والأمراض. </a:t>
            </a:r>
            <a:endParaRPr lang="ar-AE" sz="4800" dirty="0">
              <a:solidFill>
                <a:srgbClr val="000099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5BDD1B-E2D5-4A85-9DC3-2D97D060BDCA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7924"/>
          <a:stretch/>
        </p:blipFill>
        <p:spPr bwMode="auto">
          <a:xfrm>
            <a:off x="6678" y="548681"/>
            <a:ext cx="9166198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04378" y="4425812"/>
            <a:ext cx="35910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6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مرضاة للرب</a:t>
            </a:r>
            <a:endParaRPr lang="ar-AE" sz="6600" dirty="0">
              <a:solidFill>
                <a:srgbClr val="80008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1999" y="4523307"/>
            <a:ext cx="32271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6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مطهرة للفم</a:t>
            </a:r>
            <a:endParaRPr lang="ar-AE" sz="6600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71600" y="2715307"/>
            <a:ext cx="6678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العقل السليم في الجسم السليم</a:t>
            </a:r>
            <a:endParaRPr lang="ar-AE" sz="5400" dirty="0"/>
          </a:p>
        </p:txBody>
      </p:sp>
      <p:sp>
        <p:nvSpPr>
          <p:cNvPr id="6" name="مستطيل 5"/>
          <p:cNvSpPr/>
          <p:nvPr/>
        </p:nvSpPr>
        <p:spPr>
          <a:xfrm>
            <a:off x="439617" y="2102526"/>
            <a:ext cx="7311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المعدة بيت الداء والحمية رأس كل دواء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1600" y="1279942"/>
            <a:ext cx="6513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درهم وقاية خير من قنطار علاج</a:t>
            </a:r>
            <a:endParaRPr lang="ar-AE" sz="4800" dirty="0">
              <a:solidFill>
                <a:srgbClr val="000099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5BDD1B-E2D5-4A85-9DC3-2D97D060BDCA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3385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205"/>
            <a:ext cx="9144000" cy="5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BD897B1-C255-46C9-96EA-651AD208283E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4ACFA3-6904-4B42-8424-FBFB380D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365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191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1ABE64-6A67-4F15-BBF8-2D64AC45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371ABCB-B0AF-4D10-8A7F-0AD9120E26EF}"/>
              </a:ext>
            </a:extLst>
          </p:cNvPr>
          <p:cNvSpPr txBox="1"/>
          <p:nvPr/>
        </p:nvSpPr>
        <p:spPr>
          <a:xfrm>
            <a:off x="-468560" y="1301511"/>
            <a:ext cx="8976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https://www.jigsawplanet.com/?rc=play&amp;pid=0933164a91d2</a:t>
            </a:r>
            <a:endParaRPr lang="ar-AE" sz="2400" b="1" dirty="0"/>
          </a:p>
          <a:p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D78159A-053A-49BF-BFA1-99A3FE859121}"/>
              </a:ext>
            </a:extLst>
          </p:cNvPr>
          <p:cNvSpPr/>
          <p:nvPr/>
        </p:nvSpPr>
        <p:spPr>
          <a:xfrm>
            <a:off x="4150244" y="0"/>
            <a:ext cx="38170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</a:t>
            </a:r>
            <a:r>
              <a:rPr lang="ar-AE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وان الدرس هو 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2395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581.jpeg" descr="IMG_8581.jpeg">
            <a:extLst>
              <a:ext uri="{FF2B5EF4-FFF2-40B4-BE49-F238E27FC236}">
                <a16:creationId xmlns:a16="http://schemas.microsoft.com/office/drawing/2014/main" id="{43D1FFD1-7FF9-435E-96D3-35C6B74C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9" r="6559"/>
          <a:stretch>
            <a:fillRect/>
          </a:stretch>
        </p:blipFill>
        <p:spPr>
          <a:xfrm>
            <a:off x="22643" y="0"/>
            <a:ext cx="9121357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تجميع">
            <a:extLst>
              <a:ext uri="{FF2B5EF4-FFF2-40B4-BE49-F238E27FC236}">
                <a16:creationId xmlns:a16="http://schemas.microsoft.com/office/drawing/2014/main" id="{B1D89C77-5BBF-4DB2-803C-8BC0A03245ED}"/>
              </a:ext>
            </a:extLst>
          </p:cNvPr>
          <p:cNvGrpSpPr/>
          <p:nvPr/>
        </p:nvGrpSpPr>
        <p:grpSpPr>
          <a:xfrm>
            <a:off x="60375" y="332656"/>
            <a:ext cx="4583633" cy="4507714"/>
            <a:chOff x="0" y="0"/>
            <a:chExt cx="14825571" cy="13308807"/>
          </a:xfrm>
        </p:grpSpPr>
        <p:pic>
          <p:nvPicPr>
            <p:cNvPr id="4" name="IMG_8632.png" descr="IMG_8632.png">
              <a:extLst>
                <a:ext uri="{FF2B5EF4-FFF2-40B4-BE49-F238E27FC236}">
                  <a16:creationId xmlns:a16="http://schemas.microsoft.com/office/drawing/2014/main" id="{F3E19A9B-45CD-4313-9625-25E5462B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8435" y="8381524"/>
              <a:ext cx="5357137" cy="4927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فقاعة اقتباس">
              <a:extLst>
                <a:ext uri="{FF2B5EF4-FFF2-40B4-BE49-F238E27FC236}">
                  <a16:creationId xmlns:a16="http://schemas.microsoft.com/office/drawing/2014/main" id="{BC3BFA14-E0C1-434B-9EE7-8D4813A463CD}"/>
                </a:ext>
              </a:extLst>
            </p:cNvPr>
            <p:cNvSpPr/>
            <p:nvPr/>
          </p:nvSpPr>
          <p:spPr>
            <a:xfrm>
              <a:off x="0" y="0"/>
              <a:ext cx="9946658" cy="13005211"/>
            </a:xfrm>
            <a:prstGeom prst="wedgeEllipseCallout">
              <a:avLst>
                <a:gd name="adj1" fmla="val 59117"/>
                <a:gd name="adj2" fmla="val 23452"/>
              </a:avLst>
            </a:prstGeom>
            <a:gradFill flip="none" rotWithShape="1">
              <a:gsLst>
                <a:gs pos="0">
                  <a:schemeClr val="accent4">
                    <a:hueOff val="222477"/>
                    <a:satOff val="-4338"/>
                  </a:schemeClr>
                </a:gs>
                <a:gs pos="100000">
                  <a:schemeClr val="accent4">
                    <a:hueOff val="-858837"/>
                    <a:lumOff val="-979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</p:grpSp>
      <p:pic>
        <p:nvPicPr>
          <p:cNvPr id="6" name="IMG_8657.png" descr="IMG_8657.png">
            <a:extLst>
              <a:ext uri="{FF2B5EF4-FFF2-40B4-BE49-F238E27FC236}">
                <a16:creationId xmlns:a16="http://schemas.microsoft.com/office/drawing/2014/main" id="{607B25EF-27C3-4FA7-8195-56C1F751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07" b="12114"/>
          <a:stretch>
            <a:fillRect/>
          </a:stretch>
        </p:blipFill>
        <p:spPr>
          <a:xfrm>
            <a:off x="154686" y="4820385"/>
            <a:ext cx="3694453" cy="1759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1B27F6C-05B5-41E3-93CB-AFD4C90B8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9065" t="28293" r="49919" b="7170"/>
          <a:stretch/>
        </p:blipFill>
        <p:spPr bwMode="auto">
          <a:xfrm>
            <a:off x="30188" y="62848"/>
            <a:ext cx="3461692" cy="440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D521878-65F0-4AAB-AB25-E0F6AC52B6C8}"/>
              </a:ext>
            </a:extLst>
          </p:cNvPr>
          <p:cNvSpPr/>
          <p:nvPr/>
        </p:nvSpPr>
        <p:spPr>
          <a:xfrm>
            <a:off x="4390648" y="-82843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24551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8361" b="39915"/>
          <a:stretch/>
        </p:blipFill>
        <p:spPr bwMode="auto">
          <a:xfrm>
            <a:off x="0" y="527146"/>
            <a:ext cx="9144000" cy="633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6C09D8A-6585-4E3B-B3B6-790D4A792CD0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1294" b="39915"/>
          <a:stretch/>
        </p:blipFill>
        <p:spPr bwMode="auto">
          <a:xfrm>
            <a:off x="0" y="527146"/>
            <a:ext cx="9144000" cy="633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1244347">
            <a:off x="-2123313" y="4165387"/>
            <a:ext cx="10759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العناية بالصحة والوقاية من الأمراض</a:t>
            </a:r>
            <a:endParaRPr lang="ar-AE" sz="48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 rot="21087246">
            <a:off x="-622694" y="3282396"/>
            <a:ext cx="964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يوضح بأن نعمة الصحة من الله لا يشعر بها إلا من يفقدها.</a:t>
            </a:r>
            <a:endParaRPr lang="ar-AE" sz="3200" dirty="0">
              <a:solidFill>
                <a:srgbClr val="000099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 rot="21033332">
            <a:off x="14194" y="5542145"/>
            <a:ext cx="8375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المحافظة على النظافة وممارسة الرياضة</a:t>
            </a:r>
          </a:p>
          <a:p>
            <a:r>
              <a:rPr lang="ar-AE" sz="40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والاعتدال في الطعام والشراب.</a:t>
            </a:r>
            <a:endParaRPr lang="ar-AE" sz="4000" dirty="0">
              <a:solidFill>
                <a:srgbClr val="80008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C09D8A-6585-4E3B-B3B6-790D4A792CD0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0038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C2EE2E8-68DE-4000-ACBB-49D84EF84E8C}"/>
              </a:ext>
            </a:extLst>
          </p:cNvPr>
          <p:cNvSpPr/>
          <p:nvPr/>
        </p:nvSpPr>
        <p:spPr>
          <a:xfrm>
            <a:off x="2725180" y="-66792"/>
            <a:ext cx="3693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صحتي مسؤوليتي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705461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559</Words>
  <Application>Microsoft Office PowerPoint</Application>
  <PresentationFormat>عرض على الشاشة (4:3)</PresentationFormat>
  <Paragraphs>135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51" baseType="lpstr">
      <vt:lpstr>Yu Gothic UI</vt:lpstr>
      <vt:lpstr>Aldhabi</vt:lpstr>
      <vt:lpstr>Arial</vt:lpstr>
      <vt:lpstr>Calibri</vt:lpstr>
      <vt:lpstr>Californian FB</vt:lpstr>
      <vt:lpstr>Geeza Pro Regular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MOE UAE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مريم عبدالرحيم</cp:lastModifiedBy>
  <cp:revision>114</cp:revision>
  <dcterms:created xsi:type="dcterms:W3CDTF">2017-02-09T07:46:41Z</dcterms:created>
  <dcterms:modified xsi:type="dcterms:W3CDTF">2021-04-08T13:10:53Z</dcterms:modified>
</cp:coreProperties>
</file>