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application/octet-stream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jpeg"/>
  <Override PartName="/ppt/media/image28.jpg" ContentType="image/jpeg"/>
  <Override PartName="/ppt/media/image40.jpg" ContentType="image/jpeg"/>
  <Override PartName="/ppt/media/image47.jpg" ContentType="image/jpeg"/>
  <Override PartName="/ppt/media/image48.jpg" ContentType="image/jpeg"/>
  <Override PartName="/ppt/theme/themeOverride1.xml" ContentType="application/vnd.openxmlformats-officedocument.themeOverride+xml"/>
  <Override PartName="/ppt/media/image51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media/image83.jpg" ContentType="image/jpeg"/>
  <Override PartName="/ppt/media/image8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  <p:sldMasterId id="2147483714" r:id="rId4"/>
    <p:sldMasterId id="2147483729" r:id="rId5"/>
    <p:sldMasterId id="2147483742" r:id="rId6"/>
    <p:sldMasterId id="2147483757" r:id="rId7"/>
    <p:sldMasterId id="2147483760" r:id="rId8"/>
    <p:sldMasterId id="2147483781" r:id="rId9"/>
    <p:sldMasterId id="2147483793" r:id="rId10"/>
    <p:sldMasterId id="2147483810" r:id="rId11"/>
    <p:sldMasterId id="2147483822" r:id="rId12"/>
    <p:sldMasterId id="2147483836" r:id="rId13"/>
    <p:sldMasterId id="2147483848" r:id="rId14"/>
  </p:sldMasterIdLst>
  <p:notesMasterIdLst>
    <p:notesMasterId r:id="rId61"/>
  </p:notesMasterIdLst>
  <p:sldIdLst>
    <p:sldId id="4875" r:id="rId15"/>
    <p:sldId id="4876" r:id="rId16"/>
    <p:sldId id="987" r:id="rId17"/>
    <p:sldId id="4915" r:id="rId18"/>
    <p:sldId id="5552" r:id="rId19"/>
    <p:sldId id="4916" r:id="rId20"/>
    <p:sldId id="5540" r:id="rId21"/>
    <p:sldId id="5551" r:id="rId22"/>
    <p:sldId id="5449" r:id="rId23"/>
    <p:sldId id="4010" r:id="rId24"/>
    <p:sldId id="5448" r:id="rId25"/>
    <p:sldId id="5547" r:id="rId26"/>
    <p:sldId id="5451" r:id="rId27"/>
    <p:sldId id="5550" r:id="rId28"/>
    <p:sldId id="5541" r:id="rId29"/>
    <p:sldId id="5572" r:id="rId30"/>
    <p:sldId id="4188" r:id="rId31"/>
    <p:sldId id="564" r:id="rId32"/>
    <p:sldId id="568" r:id="rId33"/>
    <p:sldId id="565" r:id="rId34"/>
    <p:sldId id="566" r:id="rId35"/>
    <p:sldId id="567" r:id="rId36"/>
    <p:sldId id="5569" r:id="rId37"/>
    <p:sldId id="5574" r:id="rId38"/>
    <p:sldId id="257" r:id="rId39"/>
    <p:sldId id="5554" r:id="rId40"/>
    <p:sldId id="5553" r:id="rId41"/>
    <p:sldId id="5556" r:id="rId42"/>
    <p:sldId id="5558" r:id="rId43"/>
    <p:sldId id="5559" r:id="rId44"/>
    <p:sldId id="5560" r:id="rId45"/>
    <p:sldId id="5557" r:id="rId46"/>
    <p:sldId id="331" r:id="rId47"/>
    <p:sldId id="5567" r:id="rId48"/>
    <p:sldId id="5575" r:id="rId49"/>
    <p:sldId id="5576" r:id="rId50"/>
    <p:sldId id="5568" r:id="rId51"/>
    <p:sldId id="5548" r:id="rId52"/>
    <p:sldId id="5570" r:id="rId53"/>
    <p:sldId id="5561" r:id="rId54"/>
    <p:sldId id="5562" r:id="rId55"/>
    <p:sldId id="5563" r:id="rId56"/>
    <p:sldId id="5564" r:id="rId57"/>
    <p:sldId id="347" r:id="rId58"/>
    <p:sldId id="378" r:id="rId59"/>
    <p:sldId id="554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4" d="100"/>
          <a:sy n="54" d="100"/>
        </p:scale>
        <p:origin x="-1344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06873-FB4F-4E6C-B36B-0B177DFE2C22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CC273-BDF5-486F-AEF6-B726189B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6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74e6642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74e6642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5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74e6642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74e6642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5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525F1D-7843-437B-BB21-586B75DEC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AE14C59-C53A-48DC-A08B-A2044055A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0575E-0DE7-467D-8694-3DFF5B35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F087-73C3-489D-ADF1-BC4DB83E33FB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78F9A5-9088-4443-BF71-D67544DB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F9C80B-1AE5-4D7F-B395-3B64F382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52975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20D161-7FFE-4807-9934-80C0AB79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AB5E95-7369-4A84-8C72-D9A8BEF42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90CA2-B0D7-464C-A43C-97FBFD97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EC11-4083-435E-8FB3-A6CA056D3D5A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139BE7-AE17-4628-8415-8B22E662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EBFCBA-7535-43DF-A556-DBABB3B2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6704096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5544D-5FA7-4839-BB42-68E9A0F3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684C8F-1CD5-4F3E-812A-F837074B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7D12E5-CDD1-4A5D-BCE3-9660A716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3B05B54-3B97-47CC-9A5F-165E4C39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22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DA8F5A9-21AB-4850-87BD-064C29C5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CBC324-50FA-4EF7-A86D-AAFE0B92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DA7751-8C13-45EC-AD58-C75DDEFB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649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463B2-B38A-4A12-A872-4AFB1FC1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AB65E7-D0C8-4E87-B4A1-588245974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A14124-806B-4CCC-8841-22122EC6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C7509-E12B-4504-BFB0-813F1C95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279B99-847D-4EE0-8CCF-43BFA0A0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B2CAA1-22DC-496A-9B8F-2D6AF9E0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72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6859AA-3BE1-44F4-8CE5-3511DC11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59EDC79-02DB-46B6-9F1D-B44A525C0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EACE73-A747-4D06-A109-DEF41817C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6D5E99-7DB9-4ABE-BCFC-E6C30801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16BE3B-8DAB-44BA-8154-700993A7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774EC6-4384-456F-82FD-8B72FD4F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388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D943A8-F970-48E8-B612-CA865E13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5CF20E-33A5-4DFE-9873-8136ECD98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5EE756-8B39-4610-ABBF-D99BFBB6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1B124-3374-44DB-8ECC-1AAEB6B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50BD78-557D-44E0-ADAA-6BFE5030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525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59C421-632B-4A98-B2A6-B5383FA94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E0E144-825C-44CD-ABB9-B9015A2C0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D0A8C5-CB1D-4723-BA82-C50E7B64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074B17-7756-4C10-9E1F-DC1EED64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FEE26-5637-4FF1-960A-056B8407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94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525F1D-7843-437B-BB21-586B75DEC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AE14C59-C53A-48DC-A08B-A2044055A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0575E-0DE7-467D-8694-3DFF5B35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F087-73C3-489D-ADF1-BC4DB83E33FB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78F9A5-9088-4443-BF71-D67544DB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F9C80B-1AE5-4D7F-B395-3B64F382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474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33A7CE-8627-4BE0-8328-41AC3732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261271-3A30-46A8-94F7-48CA572C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DF3B6-D9BD-4DCB-BB65-94A88468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7103-3219-4F72-8CAD-C6531C785CF4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55B43C-D7F7-4DD0-86CD-902B4976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E9CDA1-55F8-4163-AEE5-195CCAA1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5927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1F33CB-7A6E-402B-87C9-CE9BA3B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8B22CC-CB3C-4857-AE0B-6CA19D5B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985F8-563F-462C-B843-F29167BA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B66B-8278-49EE-B670-B1F75B6EB432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DAFADE-5759-4FD9-8583-AB93D7A2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51BD3F-284F-470B-B8BA-057A5EC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2991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BAE033-E055-48F8-959E-DADECBF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FB3904-6299-4205-96C1-661DDE74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D26B05-D072-41D0-B478-3026ADD3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3E266C-7D89-45FE-A2A2-C49BCF2D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6CC2-037E-4D43-8838-D53208039303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922CE3-8D05-4874-B036-BD87824B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3375DC-E217-45AA-8E9D-4813101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136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05150B8-F1C1-49F4-9A80-5735D4AC8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B0EFEC-9B9C-44F3-809C-251F68AC5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36EEA-A122-498E-8561-8E5E2D96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A615-DBB2-4477-A68A-0CEFB8B59BD7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E73C86-4620-4333-A28D-C76262C6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A1A5A8-4AB4-4E91-9D44-A4F8DC1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5812412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B20AF-5F2F-41AC-9E2B-6DB2FB4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A39BDD-836A-43CD-8D02-A829C6500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1A7A85-22E5-49D8-8ECD-FC084CDAF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1E44EFB-34F2-43F0-BCBD-786EB92C3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18D3437-1003-4387-9D4E-6186D30F9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0557D3-CBBA-4ECA-AA6D-1BF8C026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8DB5-2CAD-4F55-8092-0793BFA09AB4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C306B7-B537-43E2-8ECC-4CAE368A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EC93D71-B15B-412C-A758-264E93F8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56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6E339-3229-4E6B-9089-B8190021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12C8F26-E36D-4274-AB38-A93C17C0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7B630-24AF-45BB-AB79-3F0BACEFB4DF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B6BEE1-7AF7-41CB-98C9-A2C826D5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85645A-4279-45EF-AFAD-45AB3F0D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1247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29DBF4B-409F-4D1F-B54F-CCB8D960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91F7-1F27-4547-96C8-EB38A125850A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01BB5-09F7-4C16-AC8E-C231942B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82104F4-31E4-464C-AFFE-B0A7F08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8300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9E5A4B-47C8-45DA-A12B-A2E36E3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A9E07C-8857-46E7-9CC8-BF7973E2F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41EF6C-B025-45D1-BB18-BCC6E07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EEF026-C4FF-4E17-B2D1-01BE978A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5139-1F30-4065-AA16-174F9C7CC41C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FB68A2-CEFC-41F6-9196-4AC02FD4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B5F3CB-C264-4DC1-A7CC-FACF549C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1150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E0281-1600-4431-95A9-46291303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D1DDA84-0D55-4BE4-A818-D0B70CB4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C48979-29FC-4791-8A21-931BF78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E97D54-3D5B-4131-9439-991DCB77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B403-EFBC-4F43-BF40-774928744375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40007F-E8E0-401F-B8BA-93A01B4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51293F-4F0A-4372-9E0C-50CB76BB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0999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20D161-7FFE-4807-9934-80C0AB79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AB5E95-7369-4A84-8C72-D9A8BEF42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90CA2-B0D7-464C-A43C-97FBFD97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EC11-4083-435E-8FB3-A6CA056D3D5A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139BE7-AE17-4628-8415-8B22E662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EBFCBA-7535-43DF-A556-DBABB3B2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284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05150B8-F1C1-49F4-9A80-5735D4AC8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B0EFEC-9B9C-44F3-809C-251F68AC5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36EEA-A122-498E-8561-8E5E2D96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A615-DBB2-4477-A68A-0CEFB8B59BD7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E73C86-4620-4333-A28D-C76262C6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A1A5A8-4AB4-4E91-9D44-A4F8DC1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7487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64F97F-218D-4F60-B61A-E218DA1F5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AD7D29-94E8-4323-925F-6FF0C13B0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5954C9-2DEF-42D1-9622-A5E25D29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8A90A6-605E-4C29-88F0-50B7EAEB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324CE9-7DB2-402A-9D57-5B5CAB2F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008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E6554-403F-4844-A2E1-28696FD5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215AAA-D875-4D9F-8A15-EE507B53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BAAB9C-50DB-4D50-8961-8C35314D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263E8A-D17C-4372-99FB-336117D9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604704-74D2-4ACD-9F86-66082D0A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111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5B35CF-0218-4812-ABA6-5478FAD5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4F7D65-12DB-4F3B-802B-E2F8495F2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B4522-A73A-4394-8E89-6D7B2477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92C5F2-B715-4D1C-9C29-2DDB7009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A4774-FFCE-48E3-B88D-7F46D299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60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5F9323-A369-482C-A3D3-151F5BD51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843A37-1589-414D-B2CA-93F766ADD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8DE77-1F7D-417E-91D6-13AD2038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00D0-A4FF-437E-BB4F-F0F7A1288440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673A77-ADE1-4331-9D73-CAA4E2C1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638302-FAA4-4354-85FD-D259E086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251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3145A6-0B38-4D35-A400-CC9BBD0E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8E5D0B-44E7-4C2C-84D7-90B043096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43B377-30E8-48E3-8972-2E1263D2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0A91F4-C1A8-4FE3-B920-D6DA1C81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D4B32F-9277-4748-8939-F7B121F2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5BE9A2-2201-44B0-ABFF-61D7B8B7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40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F8D00F-C609-4B2A-AEDC-9AE5E1FF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0434D1-C41A-4069-AD1F-D506FF74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7089816-03CB-4A52-8649-97EAB662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62F6A5-1E21-4408-9939-B4A8ECC51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6156C8D-DAE4-49E0-889C-CC6CEE63A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CA2FB88-0943-4C14-A158-046E4DE1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258683-50ED-4B32-A555-7929C9D6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A35294-4A2C-46A4-859F-64B5D23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10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5544D-5FA7-4839-BB42-68E9A0F3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684C8F-1CD5-4F3E-812A-F837074B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7D12E5-CDD1-4A5D-BCE3-9660A716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3B05B54-3B97-47CC-9A5F-165E4C39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227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DA8F5A9-21AB-4850-87BD-064C29C5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CBC324-50FA-4EF7-A86D-AAFE0B92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DA7751-8C13-45EC-AD58-C75DDEFB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266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463B2-B38A-4A12-A872-4AFB1FC1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AB65E7-D0C8-4E87-B4A1-588245974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A14124-806B-4CCC-8841-22122EC6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C7509-E12B-4504-BFB0-813F1C95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279B99-847D-4EE0-8CCF-43BFA0A0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B2CAA1-22DC-496A-9B8F-2D6AF9E0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14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6859AA-3BE1-44F4-8CE5-3511DC11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59EDC79-02DB-46B6-9F1D-B44A525C0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EACE73-A747-4D06-A109-DEF41817C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6D5E99-7DB9-4ABE-BCFC-E6C30801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16BE3B-8DAB-44BA-8154-700993A7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774EC6-4384-456F-82FD-8B72FD4F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942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D943A8-F970-48E8-B612-CA865E13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5CF20E-33A5-4DFE-9873-8136ECD98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5EE756-8B39-4610-ABBF-D99BFBB6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1B124-3374-44DB-8ECC-1AAEB6B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50BD78-557D-44E0-ADAA-6BFE5030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079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59C421-632B-4A98-B2A6-B5383FA94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E0E144-825C-44CD-ABB9-B9015A2C0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D0A8C5-CB1D-4723-BA82-C50E7B64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074B17-7756-4C10-9E1F-DC1EED64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FEE26-5637-4FF1-960A-056B8407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126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50E476-B3D4-4288-96EA-88A8FF1C1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D016B8B-AEAA-4673-B39D-DD65F1946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EBEEE5-DBCC-4D77-8A72-DA888310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09A6DA-5B05-4D84-A751-786D79E5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C50226-EE07-4CFF-B046-A63DDA62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193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ECB9E9-F05C-4D1E-9B5E-D4B6F34F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336E7B-7505-4306-B80B-085BFE9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8B46F1-D14E-4318-B85A-07E64915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288C39-559F-47E4-A7D9-367D1C90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94596E-BE25-4CD0-99AC-C6D6C6E6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1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C7B2EC-6DCA-48F5-9F2C-B2BB154CF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B1DE8F-8087-45AD-88C3-F24B1AEF9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75D0EF-8DEA-4E2B-BD2D-C4B48F33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DC57-E95C-4E91-98E4-C5219D5ADD80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A72266-BC11-48C2-BCB3-F82D137B8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F09C94-0E30-4E93-978E-6946FFB9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625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CEE92-EB9E-4602-B43F-2DB606BB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D0BB9F-4A74-4AC4-AC03-6F3841530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B8C676-C048-474C-93CB-172D09D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C19348-B1EA-41D9-87C6-C99A7F95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61A73F-0796-42D7-AAD4-8FAD73BC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881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72E3A-7C45-4505-861C-66E05859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5E2D5-6DD2-4787-84A4-343ABA6AB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7A51166-BD29-48BE-9A0C-B8D43B4DC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882535-5E17-4774-B81C-5C4BF486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403BFC-0B15-435A-8106-691C3D70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43ABE6-847D-489E-BD5E-3A13FBDB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39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02D545-1700-4ADD-959C-345BFDD5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F79143-DF00-4035-A533-5E622286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FD651C-59E8-4C5E-8DF5-C8F3E51E7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A864BC-DC1F-4BE0-A1E7-4D33B4BDA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A682749-E892-4494-A92F-A967914F5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562CBA-22E5-4327-B028-41A104DB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1C42BD8-24CC-40DB-BA2F-273DE71A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D7DF4F-0E62-475C-A578-5EDAD9E1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199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23FFF7-99F1-4093-9FDD-EB3B72A0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1F6F7AE-030F-444D-8872-F74F0505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92B883F-4196-4A66-BBF9-04988FC2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E1A4046-CBAC-407E-8CF5-6F88E06F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251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8481729-B363-4E1B-A8B7-0FA648B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4F78FA4-D389-478B-94E9-856F9235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E0FA80E-8916-4441-860F-3905A7C0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24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7BC35B-571B-4E73-BD97-78370628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BA71EF-53EA-48D1-84CD-7207A3395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613511-3BC4-422C-9CFC-7B5762F44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9EC34B-ACA3-4652-9B87-B60215DC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859933-BAEF-4233-9DDF-0618FC8D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3ABCD8-A1AE-4C1A-B8DB-D4D5D094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929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BA188D-4F6A-44CD-B77B-BE2DEFDF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FB9AF21-31CD-44AF-80CA-A1DD08189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AFCB17B-7CE3-4F07-A82C-B5ABC2DDF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DC802A-9DF7-45C3-825E-CCE914B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D3EEF9-0D28-4E74-AD36-0AF2DD7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3A2343-1D3C-4D35-BD05-E9093204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095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AF0D26-BB27-4ECE-8427-1DC101F7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A931153-B172-442E-A8FB-69C365BFC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E03EE5-F06E-40B0-82F3-00CDEF83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CD9A20-0506-4F48-B01C-8BCBF453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06F69D-F0B7-4EFE-BF95-C412A22E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437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D104EE0-3818-452D-8A95-AC43A972F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AF22823-43E8-4230-8053-239DCEC7A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8441D4-67BE-4C25-9EFB-D904A57C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3C69CF-0EDD-41B1-8026-EF6998B0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F31F75-08D0-4226-A982-A46C6461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989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465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D74FFB-87D7-497D-9A29-208AC869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D84401-83B1-4772-B0D8-6EF353774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7AEE2A-0FF9-4C0D-B4F1-2807680A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7147-8DA7-4AC1-855D-B34DA1E8DEA4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2D69BA-DCC8-4B80-A5FE-5716E87C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39741-6921-4FCD-AA51-E5CBA2A7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32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465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373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090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725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372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156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519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832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2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445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7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20312F-590D-46F3-A138-D2B7E19B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7C285F-3FFC-47E1-9651-7CA50B167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A1F940-2E02-4EE6-9B54-4D735C4B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3772D5A-96F0-4EF8-8535-56EE36EB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6931-3C8F-41CD-A6B1-3B2F92DCA290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A67ABE-D5D4-4CBF-8AD3-8AC129A9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9A46D0-F2C2-4171-B45D-E18CECA7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539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918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791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357BFE-982A-4523-84A4-44BB4F049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DCF226B-7D46-4078-9A65-95B4D170E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D08581-133E-4FE5-9246-53360779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889EA0-DA78-421A-B149-1370D5A0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FF2A04-33C0-4E7A-BF21-6C031FD1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330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8F7CD8-42AE-4C8A-8A61-A976D16E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AF3C36-9A9B-4767-BB20-5010316E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7F76D2-402F-4C76-BD8C-C2017FFE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5AB602-D1B1-4019-8BF3-C3147767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9025C0-8596-4AD3-B226-13705A79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996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437912-FB5F-4012-9B39-7853E32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2AA476-C4D9-4B98-B470-20178C25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461130-D410-480E-AA88-6D709D5A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515418-2270-4686-80CA-F6A059C9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613AA5-D288-49F5-BF5F-A6FCDC45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391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1E6CA-3AAE-43A7-9BDB-568067B3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AF46D1-8724-42A2-A68F-785118CFF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EC4D81-7012-4647-9FCF-EF4E94C9F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261906-DEF0-4ADD-B602-8B73A8C4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433326-2AC1-4BD0-9D29-968406A5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6FC252-7E46-40F9-9F6D-30B8F31A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754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064AB-7996-4B5F-B62A-30C8AC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5369EC-CFEA-48F9-96F1-CC5AFA6E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6EAC73-63EA-4A0A-BFD1-60C128DCB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E316892-B7F2-4D59-882E-582EB665A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571CC9-616A-49F2-9AEA-66788D045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14792F-E24A-46FC-99B6-EFF24D89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36E938-7E31-43DC-AAF3-6072B665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1C5DFEE-5EA6-4E03-B9EB-C1A1A8E4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281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AFEA17-25DE-47D3-9687-B7CA44D0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4505CB-6DFF-427C-9ABF-F9D21DB9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4EAE15D-AE57-4A66-B081-AA931183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B689B9-8DB8-4B44-B5D2-A78B40E6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152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814809-C778-404D-976F-DEE58F57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703D55-77EE-456E-AF34-30E59EEB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A91E1D-0AF3-419B-8047-690B6202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261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2B2D6A-F153-47B3-8AE9-DA553D15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A5E622-46AC-4D28-A2F9-6A95C7F28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C4EF4-C16C-4D8E-BC1F-86A170E7C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5D76B-C6BC-4987-9578-D1470A3E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707BB8F-1E9D-4017-8AAE-101B7223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6D6809-D875-48EE-A242-2E120319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48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448C89-A86F-4770-8499-833CC947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2E4DEB-C9F8-4DE2-B457-C10FF25B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5AFE32-B464-46A9-95E6-68ED5F254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E8A514-565D-4531-BED1-5A7D7E36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4DCD75A-6403-4710-9F75-B532E31E7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4261CF-0FBD-48E8-A8FE-78A65195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8AB7-4944-454B-87C7-647EC509187F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C86114-8906-4D8B-9CFA-C41B11D4B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91A1719-4487-42EF-B22D-71176363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201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EA317A-5BF3-4532-8008-2D691BFC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6D987-F77F-4616-A39D-826330B30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42BF6A-ED85-49AF-9F36-30704F460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379D02-F3C7-4E54-B54A-1ECD3C15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D7A626-3F73-4955-BCA7-A851D6E8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9F6323-DE1D-44DF-90FB-E05CA4E2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42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452241-3E92-457E-B876-C6FD13DD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066187-5716-4D42-87EA-A00E870F2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A767D5-9E60-482E-A252-C0EBBA3C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56A5E8-6758-4FA5-8F78-5CCD7024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DF339B-A0DF-4983-A9DB-0EF817E5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556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A7A096-A49E-43D9-AD8F-F107E98F5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B07AAC-5E88-4751-8094-3C69B2D68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D1430A-91BE-40AB-861E-670B3F3A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E824C7-901D-4981-922E-8F857E8B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706C3B-B02B-455F-870B-C4C9D8F1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137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6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E92547-8994-4280-BA05-90926BB6D2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E5B7-35F5-4C46-BA72-415B1C20851E}" type="datetime8">
              <a:rPr lang="ar-A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 نيسان، 22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B66BB-DC19-4AEB-914C-95EBA5FFF2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>
                <a:solidFill>
                  <a:prstClr val="black">
                    <a:tint val="75000"/>
                  </a:prstClr>
                </a:solidFill>
              </a:rPr>
              <a:t>الوحدة الأولى وطن السعادة                 عنوان الدرس السكان في دولة الإمارات العربية المتحدة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8BB6CA-1BBF-4D1F-98C9-2623FF93A0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008A-6B1E-48DA-B976-BB9A8FE5CBA5}" type="slidenum">
              <a:rPr lang="ar-AE" altLang="ar-A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AE" alt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717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469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41C3F2-CAC6-4E6A-A2DC-6FD6D8D3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DFD723-7B1A-4D3B-A65F-0A48AE26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794F-6F1B-4897-8D73-FEA0747F2B69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6CA57B-5891-45E1-AC52-A4B0E4E9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AB22C8-86B2-4FD1-8856-E8225BE8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2FA062-1A4F-41DE-B0AE-55F7E4E1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C79F1-2A81-4DC2-B059-70A96AFCA019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7A4BAA6-7594-4551-8141-C0231D71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7B8B1F7-85B3-4259-BCA7-03834596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A7E80-8843-4458-93C8-C36D0A0A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914829-04A3-440B-9D5E-37049F74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FE3FBF-49D4-4D32-A88F-B921AF5BF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EEA187-D457-412B-BF85-FDF5E07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2914F-9924-4D2E-AD1C-779438D5AFC5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4EA25E-7906-4CEA-AF82-9EE67D98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58E261-0D1D-4C34-8661-96C44B57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3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33A7CE-8627-4BE0-8328-41AC3732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261271-3A30-46A8-94F7-48CA572C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DF3B6-D9BD-4DCB-BB65-94A88468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7103-3219-4F72-8CAD-C6531C785CF4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55B43C-D7F7-4DD0-86CD-902B4976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E9CDA1-55F8-4163-AEE5-195CCAA1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611870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B28F5E-C3AF-4DF8-9ABF-3233DDA6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DED9CEB-F50D-4F86-A83E-E4D992D49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04A2E2-EA54-40AC-89A5-A4330EC60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701F81-AFCA-475C-B5C9-719F2D02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0CA40-1466-4D6D-AD16-9D803FD485B8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E85A6E-346C-44DD-960C-CF4A0CCB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AB40CE-C412-47B1-97B0-4806F343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6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EC3068-58F4-45EC-B85B-6B85DFB5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B834F9-9D9B-41CB-AD2E-D4D25AB9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782C14-9C20-45C7-8221-9B81D6C3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4D48-B671-4F20-B5F2-E15DD70D8650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122A08-2919-46E9-95D8-0D34143F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42478D-9D02-4990-AB3C-D555975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6308055-FCEE-4CA2-9B47-C3CE5A6D8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E2B320-C0A5-4E89-A67B-DC25C9175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DA8F7A-E494-41DF-99FB-A5567414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10AB-43A8-4346-BA88-76A75DFA85F1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A1E1DA-2027-4E95-9AC8-7999254A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C7799E-00C2-4440-B4B6-650E201F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64F97F-218D-4F60-B61A-E218DA1F5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AD7D29-94E8-4323-925F-6FF0C13B0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5954C9-2DEF-42D1-9622-A5E25D29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8A90A6-605E-4C29-88F0-50B7EAEB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324CE9-7DB2-402A-9D57-5B5CAB2F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8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E6554-403F-4844-A2E1-28696FD5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215AAA-D875-4D9F-8A15-EE507B53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BAAB9C-50DB-4D50-8961-8C35314D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263E8A-D17C-4372-99FB-336117D9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604704-74D2-4ACD-9F86-66082D0A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9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5B35CF-0218-4812-ABA6-5478FAD5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4F7D65-12DB-4F3B-802B-E2F8495F2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B4522-A73A-4394-8E89-6D7B2477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92C5F2-B715-4D1C-9C29-2DDB7009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A4774-FFCE-48E3-B88D-7F46D299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73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3145A6-0B38-4D35-A400-CC9BBD0E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8E5D0B-44E7-4C2C-84D7-90B043096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43B377-30E8-48E3-8972-2E1263D2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0A91F4-C1A8-4FE3-B920-D6DA1C81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D4B32F-9277-4748-8939-F7B121F2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5BE9A2-2201-44B0-ABFF-61D7B8B7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F8D00F-C609-4B2A-AEDC-9AE5E1FF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0434D1-C41A-4069-AD1F-D506FF74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7089816-03CB-4A52-8649-97EAB662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62F6A5-1E21-4408-9939-B4A8ECC51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6156C8D-DAE4-49E0-889C-CC6CEE63A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CA2FB88-0943-4C14-A158-046E4DE1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258683-50ED-4B32-A555-7929C9D6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A35294-4A2C-46A4-859F-64B5D23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35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5544D-5FA7-4839-BB42-68E9A0F3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684C8F-1CD5-4F3E-812A-F837074B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7D12E5-CDD1-4A5D-BCE3-9660A716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3B05B54-3B97-47CC-9A5F-165E4C39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74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DA8F5A9-21AB-4850-87BD-064C29C5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CBC324-50FA-4EF7-A86D-AAFE0B92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DA7751-8C13-45EC-AD58-C75DDEFB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1F33CB-7A6E-402B-87C9-CE9BA3B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8B22CC-CB3C-4857-AE0B-6CA19D5B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985F8-563F-462C-B843-F29167BA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B66B-8278-49EE-B670-B1F75B6EB432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DAFADE-5759-4FD9-8583-AB93D7A2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51BD3F-284F-470B-B8BA-057A5EC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675182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463B2-B38A-4A12-A872-4AFB1FC1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AB65E7-D0C8-4E87-B4A1-588245974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A14124-806B-4CCC-8841-22122EC6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C7509-E12B-4504-BFB0-813F1C95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279B99-847D-4EE0-8CCF-43BFA0A0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B2CAA1-22DC-496A-9B8F-2D6AF9E0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57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6859AA-3BE1-44F4-8CE5-3511DC11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59EDC79-02DB-46B6-9F1D-B44A525C0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EACE73-A747-4D06-A109-DEF41817C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6D5E99-7DB9-4ABE-BCFC-E6C30801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16BE3B-8DAB-44BA-8154-700993A7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774EC6-4384-456F-82FD-8B72FD4F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0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D943A8-F970-48E8-B612-CA865E13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5CF20E-33A5-4DFE-9873-8136ECD98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5EE756-8B39-4610-ABBF-D99BFBB6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1B124-3374-44DB-8ECC-1AAEB6B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50BD78-557D-44E0-ADAA-6BFE5030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96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59C421-632B-4A98-B2A6-B5383FA94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E0E144-825C-44CD-ABB9-B9015A2C0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D0A8C5-CB1D-4723-BA82-C50E7B64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074B17-7756-4C10-9E1F-DC1EED64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FEE26-5637-4FF1-960A-056B8407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6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BE11-33CF-47D3-ACDC-C0FAC34D9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F28A086-790F-40D7-9265-179339A1E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614D14-6016-4E3C-AF04-2D2E1F0D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255CF0-E170-42E7-9C94-CA384CA4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EF6347-A312-4475-9101-FDFAEEF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6897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DD419C-8E48-4B74-AD44-7A9616BC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44DBA3-4F8F-431E-85C6-6595D325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3BAC24-BCCC-41FB-B007-825389A2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8A0CC0-EDA4-41DB-BC32-700A2989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BE0C78-C35A-4E17-85EB-9CC3CB79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57171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3219C-6A4F-4FC9-8BA7-0331CC55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28FC59-7F7F-4C00-A98D-96D430140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CD51B2-CD16-4750-9207-05D2F273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D2BEF-C2A2-4B23-826B-A5AA2CE9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6EE7FA-56E6-45FD-8C36-669FF0C7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30560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383143-BB86-4416-B96F-412AF6C2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4DFA88-BC47-4A33-9534-4C4F92A9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F5055C-ECC5-4B99-8BE3-765DF2E6E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EF7ABD-7611-4609-8517-4FDE4E96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94BFD-A70F-44C5-9038-6D1A2F99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375ACA-12C7-4BA4-9D37-D444ED6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8271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C4A477-7AD5-4449-9B2B-F3262C6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21DA96-7CC8-404C-B104-36E0450A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0FA741-0558-4226-8A40-288156EC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AB0810-3646-42E9-A807-B865EC8CC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675CBAD-3255-40E7-9015-67B4A99DF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065102B-2D99-4F05-86ED-BC9B2B83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91F01FB-93E7-457A-A23A-5BF8065E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1953E92-503F-460D-9CAC-35DAEA38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31990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52F4F-C9E7-4F65-A859-0EDC8514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FECA530-1959-4F3D-97AC-2DF92687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DB814F-0456-42D1-A9CA-89902081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C9B26D-AC69-421D-941B-342AC1B4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4896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BAE033-E055-48F8-959E-DADECBF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FB3904-6299-4205-96C1-661DDE74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D26B05-D072-41D0-B478-3026ADD3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3E266C-7D89-45FE-A2A2-C49BCF2D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6CC2-037E-4D43-8838-D53208039303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922CE3-8D05-4874-B036-BD87824B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3375DC-E217-45AA-8E9D-4813101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888646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E6C09E-899F-41FA-8179-6009B070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42D188-8B6D-48F2-85D9-0E932C7DC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DBE7E3-F7B6-4525-8580-BD92395B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38718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E5252-80D7-4D8E-93A5-8A62691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103826-70A4-4A81-BE7A-EFE9DE64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D03536-97C3-4377-BD8F-D9C9D8CD5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02DD31-6D15-43D8-8E93-4D65ECE0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BC8699-3A8B-4B0F-81A8-4EBF190C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A001CD-AD12-4F57-BBB0-81F9BD91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8265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5DBBD-69BA-47C8-A520-0204424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A0A12F1-3313-4B49-AE51-CA739423A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A89E0F-5202-4F70-A359-EBF1681CD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D42E3D-FD61-457B-962C-21E9A6AF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A05BC6-B2F0-48ED-98A4-D80C15AB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60775E-0EF8-4CF9-9427-3382FA9F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0573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74D4B6-7066-4563-AECB-E6AA5981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411D49-5F56-4ED2-92E6-59C29492B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0DD6B5-503D-4287-96E3-3A0800F6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B4D3EF-6C57-4B32-A580-632B377D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030B11-F7CA-4A0F-A907-330610AC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19705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069D94-A315-4F9C-A565-CBC671B53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A8CBED-9A17-49FB-A2CB-A0786B38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2FC037-666D-4CA5-A007-22EFA37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FF92D5-F2E2-42F9-B426-05434FD5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F5A869-E9EE-4B0F-99CC-89A0E3D1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013999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7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3324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357BFE-982A-4523-84A4-44BB4F049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DCF226B-7D46-4078-9A65-95B4D170E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D08581-133E-4FE5-9246-53360779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889EA0-DA78-421A-B149-1370D5A0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FF2A04-33C0-4E7A-BF21-6C031FD1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78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8F7CD8-42AE-4C8A-8A61-A976D16E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AF3C36-9A9B-4767-BB20-5010316E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7F76D2-402F-4C76-BD8C-C2017FFE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5AB602-D1B1-4019-8BF3-C3147767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9025C0-8596-4AD3-B226-13705A79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53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437912-FB5F-4012-9B39-7853E32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2AA476-C4D9-4B98-B470-20178C25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461130-D410-480E-AA88-6D709D5A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515418-2270-4686-80CA-F6A059C9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613AA5-D288-49F5-BF5F-A6FCDC45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0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B20AF-5F2F-41AC-9E2B-6DB2FB4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A39BDD-836A-43CD-8D02-A829C6500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1A7A85-22E5-49D8-8ECD-FC084CDAF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1E44EFB-34F2-43F0-BCBD-786EB92C3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18D3437-1003-4387-9D4E-6186D30F9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0557D3-CBBA-4ECA-AA6D-1BF8C026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8DB5-2CAD-4F55-8092-0793BFA09AB4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C306B7-B537-43E2-8ECC-4CAE368A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EC93D71-B15B-412C-A758-264E93F8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3068035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1E6CA-3AAE-43A7-9BDB-568067B3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AF46D1-8724-42A2-A68F-785118CFF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EC4D81-7012-4647-9FCF-EF4E94C9F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261906-DEF0-4ADD-B602-8B73A8C4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433326-2AC1-4BD0-9D29-968406A5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6FC252-7E46-40F9-9F6D-30B8F31A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15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064AB-7996-4B5F-B62A-30C8AC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5369EC-CFEA-48F9-96F1-CC5AFA6E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6EAC73-63EA-4A0A-BFD1-60C128DCB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E316892-B7F2-4D59-882E-582EB665A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571CC9-616A-49F2-9AEA-66788D045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14792F-E24A-46FC-99B6-EFF24D89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36E938-7E31-43DC-AAF3-6072B665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1C5DFEE-5EA6-4E03-B9EB-C1A1A8E4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58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AFEA17-25DE-47D3-9687-B7CA44D0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4505CB-6DFF-427C-9ABF-F9D21DB9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4EAE15D-AE57-4A66-B081-AA931183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B689B9-8DB8-4B44-B5D2-A78B40E6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64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814809-C778-404D-976F-DEE58F57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703D55-77EE-456E-AF34-30E59EEB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A91E1D-0AF3-419B-8047-690B6202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7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2B2D6A-F153-47B3-8AE9-DA553D15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A5E622-46AC-4D28-A2F9-6A95C7F28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C4EF4-C16C-4D8E-BC1F-86A170E7C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5D76B-C6BC-4987-9578-D1470A3E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707BB8F-1E9D-4017-8AAE-101B7223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6D6809-D875-48EE-A242-2E120319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30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EA317A-5BF3-4532-8008-2D691BFC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706D987-F77F-4616-A39D-826330B30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42BF6A-ED85-49AF-9F36-30704F460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379D02-F3C7-4E54-B54A-1ECD3C15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D7A626-3F73-4955-BCA7-A851D6E8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9F6323-DE1D-44DF-90FB-E05CA4E2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30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452241-3E92-457E-B876-C6FD13DD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066187-5716-4D42-87EA-A00E870F2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A767D5-9E60-482E-A252-C0EBBA3C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56A5E8-6758-4FA5-8F78-5CCD7024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DF339B-A0DF-4983-A9DB-0EF817E5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14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A7A096-A49E-43D9-AD8F-F107E98F5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B07AAC-5E88-4751-8094-3C69B2D68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D1430A-91BE-40AB-861E-670B3F3A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E824C7-901D-4981-922E-8F857E8B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706C3B-B02B-455F-870B-C4C9D8F1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63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6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E92547-8994-4280-BA05-90926BB6D2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E5B7-35F5-4C46-BA72-415B1C20851E}" type="datetime8">
              <a:rPr lang="ar-AE"/>
              <a:pPr>
                <a:defRPr/>
              </a:pPr>
              <a:t>21 نيسان، 22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B66BB-DC19-4AEB-914C-95EBA5FFF2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الوحدة الأولى وطن السعادة                 عنوان الدرس السكان في دولة الإمارات العربية المتحدة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8BB6CA-1BBF-4D1F-98C9-2623FF93A0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008A-6B1E-48DA-B976-BB9A8FE5CBA5}" type="slidenum">
              <a:rPr lang="ar-AE" altLang="ar-AE"/>
              <a:pPr>
                <a:defRPr/>
              </a:pPr>
              <a:t>‹#›</a:t>
            </a:fld>
            <a:endParaRPr lang="ar-AE" altLang="ar-AE"/>
          </a:p>
        </p:txBody>
      </p:sp>
    </p:spTree>
    <p:extLst>
      <p:ext uri="{BB962C8B-B14F-4D97-AF65-F5344CB8AC3E}">
        <p14:creationId xmlns:p14="http://schemas.microsoft.com/office/powerpoint/2010/main" val="2762547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BE11-33CF-47D3-ACDC-C0FAC34D9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F28A086-790F-40D7-9265-179339A1E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614D14-6016-4E3C-AF04-2D2E1F0D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255CF0-E170-42E7-9C94-CA384CA4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EF6347-A312-4475-9101-FDFAEEF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6281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6E339-3229-4E6B-9089-B8190021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12C8F26-E36D-4274-AB38-A93C17C0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7B630-24AF-45BB-AB79-3F0BACEFB4DF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B6BEE1-7AF7-41CB-98C9-A2C826D5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85645A-4279-45EF-AFAD-45AB3F0D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8465734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DD419C-8E48-4B74-AD44-7A9616BC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44DBA3-4F8F-431E-85C6-6595D325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3BAC24-BCCC-41FB-B007-825389A2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8A0CC0-EDA4-41DB-BC32-700A2989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BE0C78-C35A-4E17-85EB-9CC3CB79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98167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3219C-6A4F-4FC9-8BA7-0331CC55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28FC59-7F7F-4C00-A98D-96D430140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CD51B2-CD16-4750-9207-05D2F273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D2BEF-C2A2-4B23-826B-A5AA2CE9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6EE7FA-56E6-45FD-8C36-669FF0C7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41679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383143-BB86-4416-B96F-412AF6C2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4DFA88-BC47-4A33-9534-4C4F92A9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F5055C-ECC5-4B99-8BE3-765DF2E6E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EF7ABD-7611-4609-8517-4FDE4E96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94BFD-A70F-44C5-9038-6D1A2F99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375ACA-12C7-4BA4-9D37-D444ED6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550368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C4A477-7AD5-4449-9B2B-F3262C6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21DA96-7CC8-404C-B104-36E0450A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0FA741-0558-4226-8A40-288156EC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AB0810-3646-42E9-A807-B865EC8CC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675CBAD-3255-40E7-9015-67B4A99DF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065102B-2D99-4F05-86ED-BC9B2B83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91F01FB-93E7-457A-A23A-5BF8065E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1953E92-503F-460D-9CAC-35DAEA38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805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52F4F-C9E7-4F65-A859-0EDC8514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FECA530-1959-4F3D-97AC-2DF92687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DB814F-0456-42D1-A9CA-89902081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C9B26D-AC69-421D-941B-342AC1B4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1652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E6C09E-899F-41FA-8179-6009B070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42D188-8B6D-48F2-85D9-0E932C7DC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DBE7E3-F7B6-4525-8580-BD92395B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29147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E5252-80D7-4D8E-93A5-8A62691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103826-70A4-4A81-BE7A-EFE9DE64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D03536-97C3-4377-BD8F-D9C9D8CD5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02DD31-6D15-43D8-8E93-4D65ECE0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BC8699-3A8B-4B0F-81A8-4EBF190C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A001CD-AD12-4F57-BBB0-81F9BD91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14564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5DBBD-69BA-47C8-A520-0204424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A0A12F1-3313-4B49-AE51-CA739423A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A89E0F-5202-4F70-A359-EBF1681CD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D42E3D-FD61-457B-962C-21E9A6AF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A05BC6-B2F0-48ED-98A4-D80C15AB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60775E-0EF8-4CF9-9427-3382FA9F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4213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74D4B6-7066-4563-AECB-E6AA5981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411D49-5F56-4ED2-92E6-59C29492B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0DD6B5-503D-4287-96E3-3A0800F6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B4D3EF-6C57-4B32-A580-632B377D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030B11-F7CA-4A0F-A907-330610AC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41923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069D94-A315-4F9C-A565-CBC671B53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A8CBED-9A17-49FB-A2CB-A0786B38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2FC037-666D-4CA5-A007-22EFA37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FF92D5-F2E2-42F9-B426-05434FD5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F5A869-E9EE-4B0F-99CC-89A0E3D1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372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29DBF4B-409F-4D1F-B54F-CCB8D960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91F7-1F27-4547-96C8-EB38A125850A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01BB5-09F7-4C16-AC8E-C231942B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82104F4-31E4-464C-AFFE-B0A7F08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89726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9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096280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99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CCEE72-5670-4072-9E3B-1158BA98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63DF93-8C33-4184-BE19-0891B8F20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0E2AE5-CBE9-491D-90B6-7EBF8BFB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B533-133B-4B88-BF97-0091991251F9}" type="datetime8">
              <a:rPr lang="ar-KW" smtClean="0"/>
              <a:t>21 نيسان، 22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83E4C-10FB-48D8-8155-49CD1346F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2E932D-D341-48DD-96C4-8F0D8223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AFCEC-AEEA-428A-BCDA-4B0065B2A57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4036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447B47-6268-4F80-8242-6147A7216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AAC1578-4F57-4434-B71E-5781055D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7148C-CCD4-4A42-B260-84489110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71620-E1F0-4133-BCA0-BE20D34700F2}" type="datetime8">
              <a:rPr lang="ar-KW" smtClean="0"/>
              <a:t>21 نيسان، 22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5DC3F4-EC8B-45CC-B8B4-C3917467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4AD7B4-C518-4904-B699-DCC45C09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AFCEC-AEEA-428A-BCDA-4B0065B2A57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30724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569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2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756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075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9E5A4B-47C8-45DA-A12B-A2E36E3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A9E07C-8857-46E7-9CC8-BF7973E2F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41EF6C-B025-45D1-BB18-BCC6E07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EEF026-C4FF-4E17-B2D1-01BE978A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5139-1F30-4065-AA16-174F9C7CC41C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FB68A2-CEFC-41F6-9196-4AC02FD4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B5F3CB-C264-4DC1-A7CC-FACF549C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357777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384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0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55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32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4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917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9907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04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156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E0281-1600-4431-95A9-46291303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D1DDA84-0D55-4BE4-A818-D0B70CB4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C48979-29FC-4791-8A21-931BF78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E97D54-3D5B-4131-9439-991DCB77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B403-EFBC-4F43-BF40-774928744375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40007F-E8E0-401F-B8BA-93A01B4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51293F-4F0A-4372-9E0C-50CB76BB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1099972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193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651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ABEB31-B939-459A-9673-36F72CC3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B5DB75-E7F8-4A2A-9CE4-0A3052F9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1A5C89-082A-4A0D-8870-23AA0244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C3A80D-C376-4211-A4FC-CDE0798F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58D8E9-B7FD-47BA-B766-0709C0BD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811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العنوان 1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 flipH="1">
            <a:off x="0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05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Image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36" y="116632"/>
              <a:ext cx="1415019" cy="55299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72477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64F97F-218D-4F60-B61A-E218DA1F5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AD7D29-94E8-4323-925F-6FF0C13B0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5954C9-2DEF-42D1-9622-A5E25D29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8A90A6-605E-4C29-88F0-50B7EAEB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324CE9-7DB2-402A-9D57-5B5CAB2F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60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E6554-403F-4844-A2E1-28696FD5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215AAA-D875-4D9F-8A15-EE507B53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BAAB9C-50DB-4D50-8961-8C35314D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263E8A-D17C-4372-99FB-336117D9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604704-74D2-4ACD-9F86-66082D0A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121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5B35CF-0218-4812-ABA6-5478FAD5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4F7D65-12DB-4F3B-802B-E2F8495F2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B4522-A73A-4394-8E89-6D7B2477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92C5F2-B715-4D1C-9C29-2DDB7009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A4774-FFCE-48E3-B88D-7F46D299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654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3145A6-0B38-4D35-A400-CC9BBD0E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8E5D0B-44E7-4C2C-84D7-90B043096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43B377-30E8-48E3-8972-2E1263D2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0A91F4-C1A8-4FE3-B920-D6DA1C81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D4B32F-9277-4748-8939-F7B121F2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5BE9A2-2201-44B0-ABFF-61D7B8B7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37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F8D00F-C609-4B2A-AEDC-9AE5E1FF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0434D1-C41A-4069-AD1F-D506FF74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7089816-03CB-4A52-8649-97EAB662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62F6A5-1E21-4408-9939-B4A8ECC51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6156C8D-DAE4-49E0-889C-CC6CEE63A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CA2FB88-0943-4C14-A158-046E4DE1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258683-50ED-4B32-A555-7929C9D6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A35294-4A2C-46A4-859F-64B5D23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C4CE826-B9C2-47D6-BC39-39E50FDB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B9736F-72E2-4883-A2DA-DB4FBFF26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BAA843-6A2C-46FB-AD53-ACA821AD2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722F6-26BA-44E4-A093-790621CC08AF}" type="datetime8">
              <a:rPr lang="ar-AE" smtClean="0"/>
              <a:t>21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827A3-6FB1-4C19-ABBB-75B66FAEE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6ACF29-4F00-4A95-9486-8D4CF482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4242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C4CE826-B9C2-47D6-BC39-39E50FDB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B9736F-72E2-4883-A2DA-DB4FBFF26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BAA843-6A2C-46FB-AD53-ACA821AD2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722F6-26BA-44E4-A093-790621CC08AF}" type="datetime8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21 نيسان، 22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827A3-6FB1-4C19-ABBB-75B66FAEE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EG">
                <a:solidFill>
                  <a:prstClr val="black">
                    <a:tint val="75000"/>
                  </a:prstClr>
                </a:solidFill>
              </a:rPr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6ACF29-4F00-4A95-9486-8D4CF482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1626-BA79-44BA-A41E-30A31DC1904E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9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fade/>
  </p:transition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8C5D69B-BEB1-45FB-A631-15037377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C60E9C-29DB-4236-ABA0-2F88DC3A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2B8D9E-F2BC-4918-A70F-5AEE55BF2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9B14A3-56D9-4F45-9AC6-7F7116F82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53D2A4-0049-4424-AC95-A9499D49D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B277893-81F7-400A-9C14-1375D925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D53D235-C15D-4099-BBC4-DCA6A89EB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A12807-A61E-4BD3-892D-AE26E696D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0931B-76FE-43F8-83DA-197D03E283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BFE2F9-3A04-41F0-9123-A108AC586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098A34-5C99-40DF-8FC4-484861B85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0CE4C-1EB1-4D43-B92F-72585CCD18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8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D3A42-02CA-4ACB-A0BB-4F45849FF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95C2B-A588-4C42-A5B3-6D4A6ECEED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4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7844FF-B2D6-4BCF-9A9B-A86C0D08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F6845C-BF55-49F2-BCF7-5924B365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4D0FD-9DD1-44EE-A8B0-D839CC809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51455-0DB1-41A9-845E-A4F908E50C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82E9A5-2D40-49B7-B8E4-EFC232E86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EDA01-CD72-42F8-844D-E6CF299CD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CD81-0EC9-4680-B3CA-447584BB16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25E939C-CEFE-473B-A17F-C8064383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5C089A-1F57-46FC-B467-731D0030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FC5C01-CF58-4B16-A797-38F5DBA4D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549D-72B7-4494-97D2-CCA832F279EF}" type="datetime8">
              <a:rPr lang="ar-AE" smtClean="0"/>
              <a:t>21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C8905E-E267-45E8-B9CE-BF8E50461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CE3155-CF46-43A8-9643-712117CC8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8C5D69B-BEB1-45FB-A631-15037377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C60E9C-29DB-4236-ABA0-2F88DC3A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2B8D9E-F2BC-4918-A70F-5AEE55BF2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5E2-83C6-4E73-A3A6-009500C2AF9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9B14A3-56D9-4F45-9AC6-7F7116F82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53D2A4-0049-4424-AC95-A9499D49D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2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F17EE55-5783-44AB-98C9-442D7FE3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085539-0513-4734-90D8-18234F0A0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2EE845-DD28-4B95-9342-3E75A998B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A09223-9C8A-4418-949E-7183E7C93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720056-4B4D-4D3E-9DE7-19DD4781A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5991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7844FF-B2D6-4BCF-9A9B-A86C0D08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F6845C-BF55-49F2-BCF7-5924B365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4D0FD-9DD1-44EE-A8B0-D839CC809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51455-0DB1-41A9-845E-A4F908E50C75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82E9A5-2D40-49B7-B8E4-EFC232E86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EDA01-CD72-42F8-844D-E6CF299CD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F17EE55-5783-44AB-98C9-442D7FE3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085539-0513-4734-90D8-18234F0A0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2EE845-DD28-4B95-9342-3E75A998B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612F-0057-4DD9-96FF-8772C7B372DD}" type="datetimeFigureOut">
              <a:rPr lang="ar-AE" smtClean="0"/>
              <a:t>20/09/1443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A09223-9C8A-4418-949E-7183E7C93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720056-4B4D-4D3E-9DE7-19DD4781A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8612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C10344B-6533-4EB1-9793-005BC703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7AE13C-C3AE-4331-88AF-9F28AEA31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873F4-3B54-4DAC-A22A-C4EE1CF35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675E-953D-4790-AF77-417EBAB29140}" type="datetime8">
              <a:rPr lang="ar-KW" smtClean="0"/>
              <a:t>21 نيسان، 22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83FB4C-88D9-4DC4-983B-7B53D0F00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C9FEFF-4C3B-48F7-B33B-FCA46EF27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AFCEC-AEEA-428A-BCDA-4B0065B2A57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118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 defTabSz="457200"/>
              <a:t>20/09/1443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BC913231-0DA5-43EA-98BB-3B6019A5A77C}" type="slidenum">
              <a:rPr lang="ar-AE" smtClean="0">
                <a:solidFill>
                  <a:prstClr val="black"/>
                </a:solidFill>
              </a:rPr>
              <a:pPr defTabSz="457200"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8C5D69B-BEB1-45FB-A631-15037377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C60E9C-29DB-4236-ABA0-2F88DC3A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2B8D9E-F2BC-4918-A70F-5AEE55BF2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5E2-83C6-4E73-A3A6-009500C2AF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9B14A3-56D9-4F45-9AC6-7F7116F82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53D2A4-0049-4424-AC95-A9499D49D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52F2-9DBB-4DCA-8B0D-079B1FDA0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5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okshelves-rack-shelves-160438/" TargetMode="External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rednel.blogspot.com/2015/01/cfp-cefiros-journal-on-latin-american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0.jpe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18" Type="http://schemas.openxmlformats.org/officeDocument/2006/relationships/image" Target="../media/image66.gif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hyperlink" Target="https://pixabay.com/en/box-cardboard-open-1297327/" TargetMode="External"/><Relationship Id="rId17" Type="http://schemas.openxmlformats.org/officeDocument/2006/relationships/hyperlink" Target="https://commons.wikimedia.org/wiki/File:Soccer_ball.svg" TargetMode="External"/><Relationship Id="rId2" Type="http://schemas.openxmlformats.org/officeDocument/2006/relationships/audio" Target="NULL" TargetMode="External"/><Relationship Id="rId16" Type="http://schemas.openxmlformats.org/officeDocument/2006/relationships/image" Target="../media/image65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63.png"/><Relationship Id="rId5" Type="http://schemas.openxmlformats.org/officeDocument/2006/relationships/audio" Target="../media/media4.mp3"/><Relationship Id="rId15" Type="http://schemas.openxmlformats.org/officeDocument/2006/relationships/hyperlink" Target="https://gbf.wiki/Conan_Edogawa" TargetMode="External"/><Relationship Id="rId10" Type="http://schemas.openxmlformats.org/officeDocument/2006/relationships/hyperlink" Target="https://pixabay.com/en/box-cardboard-cube-isometric-1299001/" TargetMode="External"/><Relationship Id="rId19" Type="http://schemas.openxmlformats.org/officeDocument/2006/relationships/image" Target="../media/image59.png"/><Relationship Id="rId4" Type="http://schemas.microsoft.com/office/2007/relationships/media" Target="../media/media4.mp3"/><Relationship Id="rId9" Type="http://schemas.openxmlformats.org/officeDocument/2006/relationships/image" Target="../media/image62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18" Type="http://schemas.openxmlformats.org/officeDocument/2006/relationships/image" Target="../media/image66.gif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hyperlink" Target="https://pixabay.com/en/box-cardboard-open-1297327/" TargetMode="External"/><Relationship Id="rId17" Type="http://schemas.openxmlformats.org/officeDocument/2006/relationships/hyperlink" Target="https://commons.wikimedia.org/wiki/File:Soccer_ball.svg" TargetMode="External"/><Relationship Id="rId2" Type="http://schemas.openxmlformats.org/officeDocument/2006/relationships/audio" Target="NULL" TargetMode="External"/><Relationship Id="rId16" Type="http://schemas.openxmlformats.org/officeDocument/2006/relationships/image" Target="../media/image65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63.png"/><Relationship Id="rId5" Type="http://schemas.openxmlformats.org/officeDocument/2006/relationships/audio" Target="../media/media4.mp3"/><Relationship Id="rId15" Type="http://schemas.openxmlformats.org/officeDocument/2006/relationships/hyperlink" Target="https://gbf.wiki/Conan_Edogawa" TargetMode="External"/><Relationship Id="rId10" Type="http://schemas.openxmlformats.org/officeDocument/2006/relationships/hyperlink" Target="https://pixabay.com/en/box-cardboard-cube-isometric-1299001/" TargetMode="External"/><Relationship Id="rId19" Type="http://schemas.openxmlformats.org/officeDocument/2006/relationships/image" Target="../media/image59.png"/><Relationship Id="rId4" Type="http://schemas.microsoft.com/office/2007/relationships/media" Target="../media/media4.mp3"/><Relationship Id="rId9" Type="http://schemas.openxmlformats.org/officeDocument/2006/relationships/image" Target="../media/image62.pn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18" Type="http://schemas.openxmlformats.org/officeDocument/2006/relationships/image" Target="../media/image66.gif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hyperlink" Target="https://pixabay.com/en/box-cardboard-open-1297327/" TargetMode="External"/><Relationship Id="rId17" Type="http://schemas.openxmlformats.org/officeDocument/2006/relationships/hyperlink" Target="https://commons.wikimedia.org/wiki/File:Soccer_ball.svg" TargetMode="External"/><Relationship Id="rId2" Type="http://schemas.openxmlformats.org/officeDocument/2006/relationships/audio" Target="NULL" TargetMode="External"/><Relationship Id="rId16" Type="http://schemas.openxmlformats.org/officeDocument/2006/relationships/image" Target="../media/image65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63.png"/><Relationship Id="rId5" Type="http://schemas.openxmlformats.org/officeDocument/2006/relationships/audio" Target="../media/media4.mp3"/><Relationship Id="rId15" Type="http://schemas.openxmlformats.org/officeDocument/2006/relationships/hyperlink" Target="https://gbf.wiki/Conan_Edogawa" TargetMode="External"/><Relationship Id="rId10" Type="http://schemas.openxmlformats.org/officeDocument/2006/relationships/hyperlink" Target="https://pixabay.com/en/box-cardboard-cube-isometric-1299001/" TargetMode="External"/><Relationship Id="rId19" Type="http://schemas.openxmlformats.org/officeDocument/2006/relationships/image" Target="../media/image59.png"/><Relationship Id="rId4" Type="http://schemas.microsoft.com/office/2007/relationships/media" Target="../media/media4.mp3"/><Relationship Id="rId9" Type="http://schemas.openxmlformats.org/officeDocument/2006/relationships/image" Target="../media/image62.png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18" Type="http://schemas.openxmlformats.org/officeDocument/2006/relationships/image" Target="../media/image66.gif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hyperlink" Target="https://pixabay.com/en/box-cardboard-open-1297327/" TargetMode="External"/><Relationship Id="rId17" Type="http://schemas.openxmlformats.org/officeDocument/2006/relationships/hyperlink" Target="https://commons.wikimedia.org/wiki/File:Soccer_ball.svg" TargetMode="External"/><Relationship Id="rId2" Type="http://schemas.openxmlformats.org/officeDocument/2006/relationships/audio" Target="NULL" TargetMode="External"/><Relationship Id="rId16" Type="http://schemas.openxmlformats.org/officeDocument/2006/relationships/image" Target="../media/image65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63.png"/><Relationship Id="rId5" Type="http://schemas.openxmlformats.org/officeDocument/2006/relationships/audio" Target="../media/media4.mp3"/><Relationship Id="rId15" Type="http://schemas.openxmlformats.org/officeDocument/2006/relationships/hyperlink" Target="https://gbf.wiki/Conan_Edogawa" TargetMode="External"/><Relationship Id="rId10" Type="http://schemas.openxmlformats.org/officeDocument/2006/relationships/hyperlink" Target="https://pixabay.com/en/box-cardboard-cube-isometric-1299001/" TargetMode="External"/><Relationship Id="rId19" Type="http://schemas.openxmlformats.org/officeDocument/2006/relationships/image" Target="../media/image59.png"/><Relationship Id="rId4" Type="http://schemas.microsoft.com/office/2007/relationships/media" Target="../media/media4.mp3"/><Relationship Id="rId9" Type="http://schemas.openxmlformats.org/officeDocument/2006/relationships/image" Target="../media/image62.png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okshelves-rack-shelves-160438/" TargetMode="External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8.xml"/><Relationship Id="rId1" Type="http://schemas.openxmlformats.org/officeDocument/2006/relationships/themeOverride" Target="../theme/themeOverr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89.png"/><Relationship Id="rId5" Type="http://schemas.microsoft.com/office/2007/relationships/hdphoto" Target="../media/hdphoto5.wdp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2.xml"/><Relationship Id="rId5" Type="http://schemas.openxmlformats.org/officeDocument/2006/relationships/slide" Target="slide14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2.xml"/><Relationship Id="rId5" Type="http://schemas.openxmlformats.org/officeDocument/2006/relationships/slide" Target="slide14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3.png"/><Relationship Id="rId4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0.xml"/><Relationship Id="rId6" Type="http://schemas.openxmlformats.org/officeDocument/2006/relationships/audio" Target="../media/audio1.wav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0" y="332289"/>
            <a:ext cx="12192000" cy="4692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5A85601-D76D-4D3C-94F3-67DB2D28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" y="11603"/>
            <a:ext cx="12192000" cy="1846599"/>
          </a:xfrm>
          <a:prstGeom prst="rect">
            <a:avLst/>
          </a:prstGeom>
        </p:spPr>
      </p:pic>
      <p:sp>
        <p:nvSpPr>
          <p:cNvPr id="134" name="Google Shape;134;p16"/>
          <p:cNvSpPr txBox="1"/>
          <p:nvPr/>
        </p:nvSpPr>
        <p:spPr>
          <a:xfrm>
            <a:off x="1790700" y="774700"/>
            <a:ext cx="1351600" cy="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D1A0F8-123A-46B3-AB05-B83238A48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52" y="2054758"/>
            <a:ext cx="1569037" cy="1176148"/>
          </a:xfrm>
          <a:prstGeom prst="rect">
            <a:avLst/>
          </a:prstGeom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5">
            <a:alphaModFix/>
          </a:blip>
          <a:srcRect t="37439" b="31577"/>
          <a:stretch/>
        </p:blipFill>
        <p:spPr>
          <a:xfrm>
            <a:off x="3028165" y="4611192"/>
            <a:ext cx="6030567" cy="241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6;p13">
            <a:extLst>
              <a:ext uri="{FF2B5EF4-FFF2-40B4-BE49-F238E27FC236}">
                <a16:creationId xmlns="" xmlns:a16="http://schemas.microsoft.com/office/drawing/2014/main" id="{F711DD64-3521-490F-8C4B-ECD09E20191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4915" y="3479716"/>
            <a:ext cx="3530624" cy="253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7B413AB-89DA-4AE4-A1FC-F3274DCD1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054" y="596009"/>
            <a:ext cx="2953700" cy="2555931"/>
          </a:xfrm>
          <a:prstGeom prst="rect">
            <a:avLst/>
          </a:prstGeom>
        </p:spPr>
      </p:pic>
      <p:pic>
        <p:nvPicPr>
          <p:cNvPr id="1028" name="Picture 4" descr="clock gif 2 | ObyClar's African Beauty Center">
            <a:extLst>
              <a:ext uri="{FF2B5EF4-FFF2-40B4-BE49-F238E27FC236}">
                <a16:creationId xmlns="" xmlns:a16="http://schemas.microsoft.com/office/drawing/2014/main" id="{FFFAF627-612C-4641-9C43-8BE9168672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76" y="840676"/>
            <a:ext cx="1463523" cy="146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oogle Shape;67;p13">
            <a:extLst>
              <a:ext uri="{FF2B5EF4-FFF2-40B4-BE49-F238E27FC236}">
                <a16:creationId xmlns="" xmlns:a16="http://schemas.microsoft.com/office/drawing/2014/main" id="{A38B641F-C105-49EF-8C0C-D2CF38EB96E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51491" y="-15504"/>
            <a:ext cx="2048600" cy="92089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BC4CFDD-B668-4210-A39D-7A7923A97E8C}"/>
              </a:ext>
            </a:extLst>
          </p:cNvPr>
          <p:cNvSpPr txBox="1"/>
          <p:nvPr/>
        </p:nvSpPr>
        <p:spPr>
          <a:xfrm>
            <a:off x="4821115" y="1482061"/>
            <a:ext cx="4635215" cy="21850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2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ar-AE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السلام عليكم يا طلابي وطالباتي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 ومرحباً بكم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aidan _ MagdySoliman" panose="02000500000000000000" pitchFamily="2" charset="-78"/>
              <a:ea typeface="+mn-ea"/>
              <a:cs typeface="Arial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21480F9-CACD-4326-BA5F-70344340E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1" r="5114" b="50000"/>
          <a:stretch/>
        </p:blipFill>
        <p:spPr>
          <a:xfrm flipH="1">
            <a:off x="10238374" y="2303530"/>
            <a:ext cx="2844463" cy="477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623E91-4DD6-43DD-9E67-F942193D86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1898">
            <a:off x="8930504" y="2413111"/>
            <a:ext cx="1854093" cy="203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8BEF81-B096-45AB-9AB2-0D3F1E49D7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3" y="1142864"/>
            <a:ext cx="1461744" cy="697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2F620DD-858D-40CA-B08D-4F0A6CD86E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04" y="-125848"/>
            <a:ext cx="1581981" cy="1239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56B157-EF64-4CAA-9FF8-7AEAB5D751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3" y="1536407"/>
            <a:ext cx="2578455" cy="1441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B5E71D8-86AA-4DA2-AB83-B34F033D43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24" y="2847985"/>
            <a:ext cx="1579107" cy="970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859DC96-3A0F-4CF8-9E4F-97C5EC6AF0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28" y="3421497"/>
            <a:ext cx="3098921" cy="34249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3979585E-0877-4234-B5D5-23253628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المعلمة : عواطف المرزوقي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8CC884-5629-4ED1-9E2C-29DEFEB9B4C5}"/>
              </a:ext>
            </a:extLst>
          </p:cNvPr>
          <p:cNvSpPr txBox="1"/>
          <p:nvPr/>
        </p:nvSpPr>
        <p:spPr>
          <a:xfrm>
            <a:off x="633046" y="1071833"/>
            <a:ext cx="11008623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</a:t>
            </a:r>
            <a:r>
              <a:rPr kumimoji="0" lang="ar-AE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</a:t>
            </a:r>
            <a:endParaRPr kumimoji="0" lang="ar-EG" sz="8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571500" marR="0" lvl="0" indent="-5715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ar-EG" sz="4000" b="1" dirty="0" smtClean="0">
                <a:solidFill>
                  <a:prstClr val="black"/>
                </a:solidFill>
                <a:latin typeface="Calibri" panose="020F0502020204030204"/>
              </a:rPr>
              <a:t>يتعرف المصطلحات الواردة بالدرس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ar-EG" sz="40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ar-EG" sz="40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يحدد المواقع والأماكن ( القارات ، دولة الإمارات العربية </a:t>
            </a:r>
            <a:r>
              <a:rPr lang="en-US" sz="40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lang="ar-EG" sz="4000" b="1" dirty="0" smtClean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EG" sz="40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المتحدة ، دول الخليج العربي ، المسطحات المائية الرئيسية )على الخريطة أو على نموذج ا لكرة الأرضية بالرجوع إلى الأقطاب وخطوط الطول ودوائر العرض .</a:t>
            </a:r>
            <a:endParaRPr lang="ar-EG" sz="880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6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D55A93-28EB-47CE-8F2C-8D8E997A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0" y="0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B29E6B1-744B-4B98-B253-E676BE4F2F54}"/>
              </a:ext>
            </a:extLst>
          </p:cNvPr>
          <p:cNvSpPr/>
          <p:nvPr/>
        </p:nvSpPr>
        <p:spPr>
          <a:xfrm>
            <a:off x="1735479" y="59551"/>
            <a:ext cx="7708864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الكلمات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المفتاحية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C0C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صورة 7" descr="صورة تحتوي على عنصر في الخارج&#10;&#10;تم إنشاء الوصف تلقائياً">
            <a:extLst>
              <a:ext uri="{FF2B5EF4-FFF2-40B4-BE49-F238E27FC236}">
                <a16:creationId xmlns="" xmlns:a16="http://schemas.microsoft.com/office/drawing/2014/main" id="{D20265EC-1D61-4BFB-BE52-21D8CD47C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12076" y="2906260"/>
            <a:ext cx="4655006" cy="398211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64CC5751-8E60-4FDA-907B-1A882845A73E}"/>
              </a:ext>
            </a:extLst>
          </p:cNvPr>
          <p:cNvSpPr txBox="1"/>
          <p:nvPr/>
        </p:nvSpPr>
        <p:spPr>
          <a:xfrm>
            <a:off x="1524566" y="7534099"/>
            <a:ext cx="559708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4" tooltip="http://rednel.blogspot.com/2015/01/cfp-cefiros-journal-on-latin-american.html"/>
              </a:rPr>
              <a:t>هذه الصورة</a:t>
            </a:r>
            <a:r>
              <a:rPr kumimoji="0" lang="ar-A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A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 tooltip="https://creativecommons.org/licenses/by-nc-nd/3.0/"/>
              </a:rPr>
              <a:t>CC BY-NC-ND</a:t>
            </a:r>
            <a:endParaRPr kumimoji="0" lang="ar-A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2FF1CA1D-1CE5-4DCE-AFC9-A8A7816964E0}"/>
              </a:ext>
            </a:extLst>
          </p:cNvPr>
          <p:cNvSpPr txBox="1"/>
          <p:nvPr/>
        </p:nvSpPr>
        <p:spPr>
          <a:xfrm>
            <a:off x="3077309" y="1706624"/>
            <a:ext cx="791307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خطوط</a:t>
            </a:r>
            <a:r>
              <a:rPr kumimoji="0" lang="ar-EG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الطول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دوائر</a:t>
            </a:r>
            <a:r>
              <a:rPr kumimoji="0" lang="ar-EG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العرض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</a:t>
            </a:r>
            <a:r>
              <a:rPr kumimoji="0" lang="ar-EG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الإستواء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 smtClean="0">
              <a:solidFill>
                <a:prstClr val="black"/>
              </a:solidFill>
              <a:highlight>
                <a:srgbClr val="00FFFF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000" b="1" dirty="0" smtClean="0">
                <a:solidFill>
                  <a:prstClr val="black"/>
                </a:solidFill>
                <a:highlight>
                  <a:srgbClr val="FF00FF"/>
                </a:highlight>
                <a:latin typeface="Calibri" panose="020F0502020204030204"/>
                <a:cs typeface="Arial" panose="020B0604020202020204" pitchFamily="34" charset="0"/>
              </a:rPr>
              <a:t>خط جرينتش 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9351" y="1672371"/>
            <a:ext cx="2620107" cy="6672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 smtClean="0">
                <a:solidFill>
                  <a:schemeClr val="tx1"/>
                </a:solidFill>
              </a:rPr>
              <a:t>نصف الكرة الجنوبي 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9351" y="3006969"/>
            <a:ext cx="2725615" cy="6154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 smtClean="0">
                <a:solidFill>
                  <a:schemeClr val="tx1"/>
                </a:solidFill>
              </a:rPr>
              <a:t>نصف الكرة الشمالي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6422" y="4246684"/>
            <a:ext cx="2798544" cy="6506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مدار السرطان</a:t>
            </a: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7" name="Rectangle 6"/>
          <p:cNvSpPr/>
          <p:nvPr/>
        </p:nvSpPr>
        <p:spPr>
          <a:xfrm>
            <a:off x="4137672" y="5457198"/>
            <a:ext cx="2678723" cy="6506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b="1" dirty="0" smtClean="0"/>
              <a:t>مدار الجدي</a:t>
            </a:r>
            <a:endParaRPr lang="ar-EG" sz="4000" b="1" dirty="0"/>
          </a:p>
        </p:txBody>
      </p:sp>
    </p:spTree>
    <p:extLst>
      <p:ext uri="{BB962C8B-B14F-4D97-AF65-F5344CB8AC3E}">
        <p14:creationId xmlns:p14="http://schemas.microsoft.com/office/powerpoint/2010/main" val="13401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-1409700" y="-1028700"/>
            <a:ext cx="16192500" cy="8915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=""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90850" y="3081704"/>
            <a:ext cx="3000375" cy="4947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0" y="-1028700"/>
            <a:ext cx="13698414" cy="8748346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11799277" y="-1028700"/>
            <a:ext cx="2983523" cy="248976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b="1" dirty="0" smtClean="0">
                <a:solidFill>
                  <a:srgbClr val="FF0000"/>
                </a:solidFill>
              </a:rPr>
              <a:t>مهارة قراءة الخريطة</a:t>
            </a:r>
            <a:endParaRPr lang="ar-EG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-1409700" y="-1028700"/>
            <a:ext cx="16192500" cy="8915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=""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536" y="1869551"/>
            <a:ext cx="3000375" cy="494704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2DADE540-AA13-4D43-B8A6-F9F25DFE4264}"/>
              </a:ext>
            </a:extLst>
          </p:cNvPr>
          <p:cNvSpPr txBox="1"/>
          <p:nvPr/>
        </p:nvSpPr>
        <p:spPr>
          <a:xfrm>
            <a:off x="370568" y="139673"/>
            <a:ext cx="347496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المفهوم الأول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071FB99-BDE5-420F-905A-617AC5127EAD}"/>
              </a:ext>
            </a:extLst>
          </p:cNvPr>
          <p:cNvSpPr txBox="1"/>
          <p:nvPr/>
        </p:nvSpPr>
        <p:spPr>
          <a:xfrm>
            <a:off x="1125168" y="2020926"/>
            <a:ext cx="178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صفحة </a:t>
            </a:r>
            <a:r>
              <a:rPr lang="en-US" sz="3200" dirty="0" smtClean="0"/>
              <a:t>112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3845528" y="-351691"/>
            <a:ext cx="9026410" cy="68858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800" b="1" dirty="0" smtClean="0">
                <a:solidFill>
                  <a:srgbClr val="FF0000"/>
                </a:solidFill>
              </a:rPr>
              <a:t>خط جرينتش </a:t>
            </a:r>
          </a:p>
          <a:p>
            <a:pPr algn="ctr"/>
            <a:r>
              <a:rPr lang="ar-EG" sz="5400" b="1" dirty="0" smtClean="0">
                <a:solidFill>
                  <a:schemeClr val="tx1"/>
                </a:solidFill>
              </a:rPr>
              <a:t>خط وهمي يمتد من شمال الكرة الارضية الى جنوبها ، ويقسم الكرة الأرضية إلى نصفين : نصف شرقي ونصف غربي ، ويعرف بإسم خط الطول الرئيس أو خط الصفر</a:t>
            </a:r>
            <a:r>
              <a:rPr lang="ar-EG" b="1" dirty="0" smtClean="0"/>
              <a:t> </a:t>
            </a:r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24518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11D9F6-FBFA-47BF-8436-F3D46F22D6CE}"/>
              </a:ext>
            </a:extLst>
          </p:cNvPr>
          <p:cNvSpPr txBox="1"/>
          <p:nvPr/>
        </p:nvSpPr>
        <p:spPr>
          <a:xfrm>
            <a:off x="4568020" y="0"/>
            <a:ext cx="6932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EG" sz="7200" b="1" dirty="0" smtClean="0">
                <a:solidFill>
                  <a:prstClr val="black"/>
                </a:solidFill>
              </a:rPr>
              <a:t>الربط باللغة العربية </a:t>
            </a:r>
            <a:r>
              <a:rPr lang="ar-AE" sz="7200" b="1" dirty="0" smtClean="0">
                <a:solidFill>
                  <a:prstClr val="black"/>
                </a:solidFill>
              </a:rPr>
              <a:t> </a:t>
            </a:r>
            <a:endParaRPr lang="en-US" sz="72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69" y="1576669"/>
            <a:ext cx="299878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0210" y="1740877"/>
            <a:ext cx="6066692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sz="7200" b="1" dirty="0" smtClean="0">
                <a:solidFill>
                  <a:srgbClr val="FF0000"/>
                </a:solidFill>
              </a:rPr>
              <a:t>هات ياصديقي جمع كلمة  خط ؟</a:t>
            </a:r>
            <a:endParaRPr lang="ar-EG" sz="720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486400" y="4501662"/>
            <a:ext cx="3727939" cy="1828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8800" b="1" dirty="0" smtClean="0">
                <a:solidFill>
                  <a:srgbClr val="FF0000"/>
                </a:solidFill>
              </a:rPr>
              <a:t>خطوط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374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0" y="-109411"/>
            <a:ext cx="12267146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=""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213" y="1798199"/>
            <a:ext cx="3000375" cy="494704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2DADE540-AA13-4D43-B8A6-F9F25DFE4264}"/>
              </a:ext>
            </a:extLst>
          </p:cNvPr>
          <p:cNvSpPr txBox="1"/>
          <p:nvPr/>
        </p:nvSpPr>
        <p:spPr>
          <a:xfrm>
            <a:off x="-616753" y="139673"/>
            <a:ext cx="34749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</a:t>
            </a:r>
            <a:r>
              <a:rPr lang="ar-EG" sz="4800" b="1" dirty="0" smtClean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 النص </a:t>
            </a:r>
            <a:endParaRPr kumimoji="0" lang="ar-EG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D1A1BB-3CC2-4AAA-B0D8-3E304A2E5761}"/>
              </a:ext>
            </a:extLst>
          </p:cNvPr>
          <p:cNvSpPr txBox="1"/>
          <p:nvPr/>
        </p:nvSpPr>
        <p:spPr>
          <a:xfrm>
            <a:off x="1120727" y="1869551"/>
            <a:ext cx="178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صفحة </a:t>
            </a:r>
            <a:r>
              <a:rPr lang="ar-EG" sz="3200" dirty="0" smtClean="0"/>
              <a:t>113</a:t>
            </a:r>
            <a:endParaRPr lang="en-US" sz="3200" dirty="0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662246" y="1230923"/>
            <a:ext cx="473026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45528" y="1798199"/>
            <a:ext cx="7478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899888" y="3919222"/>
            <a:ext cx="254977" cy="2304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TextBox 17"/>
          <p:cNvSpPr txBox="1"/>
          <p:nvPr/>
        </p:nvSpPr>
        <p:spPr>
          <a:xfrm>
            <a:off x="6506308" y="3742059"/>
            <a:ext cx="10787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 smtClean="0">
                <a:solidFill>
                  <a:srgbClr val="C00000"/>
                </a:solidFill>
              </a:rPr>
              <a:t>أفريقيا</a:t>
            </a:r>
            <a:r>
              <a:rPr lang="ar-EG" dirty="0" smtClean="0"/>
              <a:t> </a:t>
            </a:r>
            <a:endParaRPr lang="ar-E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8" y="1"/>
            <a:ext cx="1067502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9061" y="351692"/>
            <a:ext cx="3329444" cy="7868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 smtClean="0"/>
              <a:t>ماذا سمي خط جرينتش بهذا الاسم </a:t>
            </a:r>
            <a:r>
              <a:rPr lang="ar-EG" dirty="0" smtClean="0"/>
              <a:t>؟</a:t>
            </a:r>
            <a:endParaRPr lang="ar-EG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19646" y="1798199"/>
            <a:ext cx="23563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85010" y="2454326"/>
            <a:ext cx="460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456343" y="5011617"/>
            <a:ext cx="2778369" cy="7561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أفريقيا</a:t>
            </a:r>
            <a:r>
              <a:rPr lang="ar-EG" dirty="0" smtClean="0"/>
              <a:t> </a:t>
            </a:r>
            <a:endParaRPr lang="ar-EG" dirty="0"/>
          </a:p>
        </p:txBody>
      </p:sp>
      <p:sp>
        <p:nvSpPr>
          <p:cNvPr id="19" name="Oval 18"/>
          <p:cNvSpPr/>
          <p:nvPr/>
        </p:nvSpPr>
        <p:spPr>
          <a:xfrm>
            <a:off x="2014025" y="6101864"/>
            <a:ext cx="5570985" cy="7561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نصف الكرة الشرقي</a:t>
            </a:r>
            <a:r>
              <a:rPr lang="ar-EG" dirty="0" smtClean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6104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4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B2F9B7DF-6046-421A-A361-E4DF3F514842}"/>
              </a:ext>
            </a:extLst>
          </p:cNvPr>
          <p:cNvSpPr txBox="1"/>
          <p:nvPr/>
        </p:nvSpPr>
        <p:spPr>
          <a:xfrm>
            <a:off x="3944888" y="613963"/>
            <a:ext cx="34971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التعلم المتمايز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3935640-F884-41FC-98F0-09E825866B18}"/>
              </a:ext>
            </a:extLst>
          </p:cNvPr>
          <p:cNvSpPr txBox="1"/>
          <p:nvPr/>
        </p:nvSpPr>
        <p:spPr>
          <a:xfrm>
            <a:off x="4339390" y="1802343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00FF00"/>
                </a:highlight>
              </a:rPr>
              <a:t>المجموعة الخضراء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C4FDB555-4E7C-4187-B661-59921F5CD35F}"/>
              </a:ext>
            </a:extLst>
          </p:cNvPr>
          <p:cNvSpPr txBox="1"/>
          <p:nvPr/>
        </p:nvSpPr>
        <p:spPr>
          <a:xfrm>
            <a:off x="4339390" y="4010280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المجموعة الحمراء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2D09BBB5-6687-4EED-85FC-824CE493ADCC}"/>
              </a:ext>
            </a:extLst>
          </p:cNvPr>
          <p:cNvSpPr txBox="1"/>
          <p:nvPr/>
        </p:nvSpPr>
        <p:spPr>
          <a:xfrm>
            <a:off x="4487839" y="3062666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FFFF00"/>
                </a:highlight>
              </a:rPr>
              <a:t>المجموعة الصفراء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54C977D5-7F75-40D0-BCA7-1C5571D7A0C7}"/>
              </a:ext>
            </a:extLst>
          </p:cNvPr>
          <p:cNvSpPr txBox="1"/>
          <p:nvPr/>
        </p:nvSpPr>
        <p:spPr>
          <a:xfrm>
            <a:off x="1491916" y="1784474"/>
            <a:ext cx="7343333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2800" b="1" dirty="0" smtClean="0"/>
              <a:t>أ</a:t>
            </a:r>
            <a:r>
              <a:rPr lang="ar-EG" sz="4000" b="1" dirty="0" smtClean="0"/>
              <a:t>كتب ما تعرفة عن خط جرينتش </a:t>
            </a:r>
            <a:r>
              <a:rPr lang="ar-EG" sz="2800" b="1" dirty="0" smtClean="0"/>
              <a:t>؟</a:t>
            </a:r>
            <a:endParaRPr lang="ar-AE" sz="28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BF1A6BB7-5350-497E-8DE1-2FF42B2FF91A}"/>
              </a:ext>
            </a:extLst>
          </p:cNvPr>
          <p:cNvSpPr txBox="1"/>
          <p:nvPr/>
        </p:nvSpPr>
        <p:spPr>
          <a:xfrm>
            <a:off x="1584934" y="2943035"/>
            <a:ext cx="6767758" cy="9541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ارسم خط جرينتش على الكرة الارضية  وحدد عليها دولةالامارات العربية المتحدة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3E5EDD9D-F239-440F-8DC7-79B1694EAB54}"/>
              </a:ext>
            </a:extLst>
          </p:cNvPr>
          <p:cNvSpPr txBox="1"/>
          <p:nvPr/>
        </p:nvSpPr>
        <p:spPr>
          <a:xfrm>
            <a:off x="1613807" y="4049242"/>
            <a:ext cx="6890852" cy="95410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2800" b="1" dirty="0" smtClean="0"/>
              <a:t> يقسم خط جرينتش الكرة الارضية إلى نصف شرقي ونصف غربي  (  صح - خطأ   )</a:t>
            </a:r>
            <a:endParaRPr lang="ar-AE" sz="2800" b="1" dirty="0"/>
          </a:p>
        </p:txBody>
      </p:sp>
      <p:pic>
        <p:nvPicPr>
          <p:cNvPr id="7170" name="Picture 2" descr="التعليم المتمايز - الاتجاهات الحديثة في طرق التدريس">
            <a:extLst>
              <a:ext uri="{FF2B5EF4-FFF2-40B4-BE49-F238E27FC236}">
                <a16:creationId xmlns:a16="http://schemas.microsoft.com/office/drawing/2014/main" xmlns="" id="{AC7F3244-84DC-48FC-A654-1BCCDF70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49" y="1731462"/>
            <a:ext cx="2228058" cy="34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937D15A-6D82-492C-A669-FA282D29452F}"/>
              </a:ext>
            </a:extLst>
          </p:cNvPr>
          <p:cNvGrpSpPr/>
          <p:nvPr/>
        </p:nvGrpSpPr>
        <p:grpSpPr>
          <a:xfrm>
            <a:off x="0" y="0"/>
            <a:ext cx="12438813" cy="6715678"/>
            <a:chOff x="-11188" y="56765"/>
            <a:chExt cx="9287907" cy="6715678"/>
          </a:xfrm>
        </p:grpSpPr>
        <p:sp>
          <p:nvSpPr>
            <p:cNvPr id="18" name="مستطيل">
              <a:extLst>
                <a:ext uri="{FF2B5EF4-FFF2-40B4-BE49-F238E27FC236}">
                  <a16:creationId xmlns:a16="http://schemas.microsoft.com/office/drawing/2014/main" xmlns="" id="{E92853E6-5C02-43AE-9A6C-656CB18E26FC}"/>
                </a:ext>
              </a:extLst>
            </p:cNvPr>
            <p:cNvSpPr/>
            <p:nvPr/>
          </p:nvSpPr>
          <p:spPr>
            <a:xfrm>
              <a:off x="65563" y="85558"/>
              <a:ext cx="9000309" cy="6686885"/>
            </a:xfrm>
            <a:prstGeom prst="rect">
              <a:avLst/>
            </a:prstGeom>
            <a:ln w="101600">
              <a:solidFill>
                <a:srgbClr val="88760E"/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 sz="1600"/>
            </a:p>
          </p:txBody>
        </p:sp>
        <p:pic>
          <p:nvPicPr>
            <p:cNvPr id="19" name="IMG_1433.gif" descr="IMG_1433.gif">
              <a:extLst>
                <a:ext uri="{FF2B5EF4-FFF2-40B4-BE49-F238E27FC236}">
                  <a16:creationId xmlns:a16="http://schemas.microsoft.com/office/drawing/2014/main" xmlns="" id="{AA3AD6C0-1C77-402D-8494-39803D3B2CD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0399" y="166644"/>
              <a:ext cx="2086320" cy="1734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G_1439.png" descr="IMG_1439.png">
              <a:extLst>
                <a:ext uri="{FF2B5EF4-FFF2-40B4-BE49-F238E27FC236}">
                  <a16:creationId xmlns:a16="http://schemas.microsoft.com/office/drawing/2014/main" xmlns="" id="{4824412D-C979-4E23-A645-5B98C6581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88" y="56765"/>
              <a:ext cx="3067693" cy="1190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G_1439.png" descr="IMG_1439.png">
              <a:extLst>
                <a:ext uri="{FF2B5EF4-FFF2-40B4-BE49-F238E27FC236}">
                  <a16:creationId xmlns:a16="http://schemas.microsoft.com/office/drawing/2014/main" xmlns="" id="{8A2E16FA-8773-4A3E-A053-54B8FD77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2177" y="56765"/>
              <a:ext cx="4172785" cy="12133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Oval 1"/>
          <p:cNvSpPr/>
          <p:nvPr/>
        </p:nvSpPr>
        <p:spPr>
          <a:xfrm>
            <a:off x="102789" y="613963"/>
            <a:ext cx="2288719" cy="8309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400" b="1" dirty="0" smtClean="0"/>
              <a:t>فردي</a:t>
            </a:r>
            <a:endParaRPr lang="ar-EG" sz="4400" b="1" dirty="0"/>
          </a:p>
        </p:txBody>
      </p:sp>
    </p:spTree>
    <p:extLst>
      <p:ext uri="{BB962C8B-B14F-4D97-AF65-F5344CB8AC3E}">
        <p14:creationId xmlns:p14="http://schemas.microsoft.com/office/powerpoint/2010/main" val="2440322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31E644-ADBD-47B6-8C6B-F1A36CC26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3"/>
          <a:stretch/>
        </p:blipFill>
        <p:spPr>
          <a:xfrm>
            <a:off x="1764734" y="327455"/>
            <a:ext cx="8812823" cy="620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11D9F6-FBFA-47BF-8436-F3D46F22D6CE}"/>
              </a:ext>
            </a:extLst>
          </p:cNvPr>
          <p:cNvSpPr txBox="1"/>
          <p:nvPr/>
        </p:nvSpPr>
        <p:spPr>
          <a:xfrm>
            <a:off x="3301337" y="1993280"/>
            <a:ext cx="57396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 smtClean="0"/>
              <a:t>هيا يا أحبائي أخبروني</a:t>
            </a:r>
            <a:endParaRPr lang="ar-EG" sz="4400" dirty="0" smtClean="0"/>
          </a:p>
          <a:p>
            <a:pPr algn="ctr"/>
            <a:r>
              <a:rPr lang="ar-EG" sz="4400" dirty="0" smtClean="0"/>
              <a:t>ماذا كان يحدث لو لم يتواجد خط جرينتش ؟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BB1D24-8CE2-4C69-B3D9-428C3443CE32}"/>
              </a:ext>
            </a:extLst>
          </p:cNvPr>
          <p:cNvSpPr/>
          <p:nvPr/>
        </p:nvSpPr>
        <p:spPr>
          <a:xfrm>
            <a:off x="5052678" y="30847"/>
            <a:ext cx="7451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0" cap="none" spc="0" normalizeH="0" baseline="0" noProof="0" dirty="0">
                <a:ln w="0"/>
                <a:solidFill>
                  <a:srgbClr val="ED6E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العصف الذهني </a:t>
            </a:r>
            <a:endParaRPr kumimoji="0" lang="ar-AE" sz="5400" b="1" i="0" u="none" strike="noStrike" kern="0" cap="none" spc="0" normalizeH="0" baseline="0" noProof="0" dirty="0">
              <a:ln w="0"/>
              <a:solidFill>
                <a:srgbClr val="ED6E6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ا لا تعرفه عن المحقق كونان..من هو؟ سيرته الذاتية، إنجازاته  وأقواله..معلومات عن المحقق كونان">
            <a:extLst>
              <a:ext uri="{FF2B5EF4-FFF2-40B4-BE49-F238E27FC236}">
                <a16:creationId xmlns="" xmlns:a16="http://schemas.microsoft.com/office/drawing/2014/main" id="{9C38486B-5A33-41B9-BE66-7A3D5350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8" y="1012874"/>
            <a:ext cx="5299433" cy="5299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1EBA1D-FAF1-4C66-BA87-1FA97592094B}"/>
              </a:ext>
            </a:extLst>
          </p:cNvPr>
          <p:cNvSpPr/>
          <p:nvPr/>
        </p:nvSpPr>
        <p:spPr>
          <a:xfrm>
            <a:off x="5518092" y="2221747"/>
            <a:ext cx="6417142" cy="280076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رحلة البحث عن الاسئلة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مع المحقق كونان 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B247BEF0-633A-4DC1-82F7-B8E8388B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بداية كونان">
            <a:hlinkClick r:id="" action="ppaction://media"/>
            <a:extLst>
              <a:ext uri="{FF2B5EF4-FFF2-40B4-BE49-F238E27FC236}">
                <a16:creationId xmlns="" xmlns:a16="http://schemas.microsoft.com/office/drawing/2014/main" id="{7E351104-9662-41C7-95ED-28D4B2E78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0" y="544116"/>
            <a:ext cx="609600" cy="609600"/>
          </a:xfrm>
          <a:prstGeom prst="rect">
            <a:avLst/>
          </a:prstGeom>
        </p:spPr>
      </p:pic>
      <p:pic>
        <p:nvPicPr>
          <p:cNvPr id="14338" name="Picture 2" descr="2501 درس إلكتروني نفذ ضمن برنامج «التعلم الذكي» - عبر الإمارات - تعليم -  البيان">
            <a:extLst>
              <a:ext uri="{FF2B5EF4-FFF2-40B4-BE49-F238E27FC236}">
                <a16:creationId xmlns="" xmlns:a16="http://schemas.microsoft.com/office/drawing/2014/main" id="{B041BB31-26B4-4AE3-A157-26F95902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1353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4202723" y="0"/>
            <a:ext cx="4927210" cy="244426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b="1" dirty="0" smtClean="0">
                <a:solidFill>
                  <a:srgbClr val="FF0000"/>
                </a:solidFill>
              </a:rPr>
              <a:t>التقويم الختامي </a:t>
            </a:r>
            <a:r>
              <a:rPr lang="ar-EG" dirty="0" smtClean="0"/>
              <a:t> </a:t>
            </a:r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120944" y="779016"/>
            <a:ext cx="5541311" cy="2397401"/>
            <a:chOff x="0" y="550515"/>
            <a:chExt cx="554131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928367" y="714054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خط</a:t>
              </a:r>
              <a:r>
                <a:rPr kumimoji="0" lang="ar-EG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وهمي يقسم الكرةالارضية الى نصفين شرقي وغربي </a:t>
              </a:r>
              <a:r>
                <a:rPr kumimoji="0" lang="ar-AE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؟</a:t>
              </a: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8158145" y="710046"/>
            <a:ext cx="209021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0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خط جرينتش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633978" y="655465"/>
            <a:ext cx="2204565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400" b="1" noProof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مدار السرطان 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9" end="10210.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كونان1">
            <a:hlinkClick r:id="" action="ppaction://media"/>
            <a:extLst>
              <a:ext uri="{FF2B5EF4-FFF2-40B4-BE49-F238E27FC236}">
                <a16:creationId xmlns="" xmlns:a16="http://schemas.microsoft.com/office/drawing/2014/main" id="{6A6DAA22-8EBD-4246-8B0E-9893BB4B097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7054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5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35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35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35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35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29AC4FD7-F70F-426B-A224-CAA3F599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30611"/>
          <a:stretch/>
        </p:blipFill>
        <p:spPr>
          <a:xfrm>
            <a:off x="1524" y="-36187"/>
            <a:ext cx="12191980" cy="6894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31E66A7-927A-43D4-98FF-05E6172F98E4}"/>
              </a:ext>
            </a:extLst>
          </p:cNvPr>
          <p:cNvSpPr txBox="1"/>
          <p:nvPr/>
        </p:nvSpPr>
        <p:spPr>
          <a:xfrm>
            <a:off x="155972" y="1842689"/>
            <a:ext cx="75537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صفي الرائع: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الرابع الأساسي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المادة : 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</a:t>
            </a:r>
            <a:r>
              <a:rPr lang="ar-EG" sz="4400" b="1" dirty="0" smtClea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دراسات الاجتماعية والتربية الوطنية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9D7723E-23A7-4D1B-8A45-BEDBC48C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38" y="-11202"/>
            <a:ext cx="1610383" cy="145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close up of a flag&#10;&#10;Description automatically generated">
            <a:extLst>
              <a:ext uri="{FF2B5EF4-FFF2-40B4-BE49-F238E27FC236}">
                <a16:creationId xmlns="" xmlns:a16="http://schemas.microsoft.com/office/drawing/2014/main" id="{6951C61B-F494-4682-A45A-2D879311B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8" y="386563"/>
            <a:ext cx="1610383" cy="1130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6856A93-B3A8-4A5B-B93F-7FF0D5CB65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27779" r="29864" b="27179"/>
          <a:stretch/>
        </p:blipFill>
        <p:spPr>
          <a:xfrm>
            <a:off x="6815415" y="386564"/>
            <a:ext cx="1256511" cy="898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1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0" y="714055"/>
            <a:ext cx="5608705" cy="3010183"/>
            <a:chOff x="0" y="714055"/>
            <a:chExt cx="5608705" cy="301018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995761" y="714055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سمي خط جرينتش بهذا الاسم نتيجة الى مدينة جرينتش البريطانية</a:t>
              </a:r>
              <a:r>
                <a:rPr kumimoji="0" lang="ar-EG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26837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8412758" y="1446264"/>
            <a:ext cx="2090212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4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صح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608705" y="1446264"/>
            <a:ext cx="220456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4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خطأ</a:t>
            </a:r>
            <a:r>
              <a:rPr lang="ar-EG" sz="4400" b="1" noProof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9" end="10210.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كونان1">
            <a:hlinkClick r:id="" action="ppaction://media"/>
            <a:extLst>
              <a:ext uri="{FF2B5EF4-FFF2-40B4-BE49-F238E27FC236}">
                <a16:creationId xmlns="" xmlns:a16="http://schemas.microsoft.com/office/drawing/2014/main" id="{69981918-5A0E-43F7-9E21-99B258ACE1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7054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5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35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35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35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35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-149390" y="714055"/>
            <a:ext cx="5506845" cy="2776091"/>
            <a:chOff x="-149390" y="714055"/>
            <a:chExt cx="5506845" cy="277609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744511" y="714055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r">
                <a:defRPr/>
              </a:pPr>
              <a:r>
                <a:rPr lang="ar-EG" sz="3200" b="1" noProof="0" dirty="0" smtClean="0">
                  <a:solidFill>
                    <a:prstClr val="black"/>
                  </a:solidFill>
                </a:rPr>
                <a:t>القارة التي يمر بها خط جرينتش وخط الاستواء</a:t>
              </a:r>
              <a:r>
                <a:rPr kumimoji="0" lang="ar-AE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؟</a:t>
              </a:r>
              <a:endPara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390" y="109274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5775499" y="1349106"/>
            <a:ext cx="2072831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إفريقيا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8574157" y="1287550"/>
            <a:ext cx="181051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8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أمريكا الجنوبية 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9" end="10210.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A1D68BD-8B48-4874-91CD-FC26DDF6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كونان1">
            <a:hlinkClick r:id="" action="ppaction://media"/>
            <a:extLst>
              <a:ext uri="{FF2B5EF4-FFF2-40B4-BE49-F238E27FC236}">
                <a16:creationId xmlns="" xmlns:a16="http://schemas.microsoft.com/office/drawing/2014/main" id="{166F2C58-95C0-4CDC-BDB7-48FF20F8159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7054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6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35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35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35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35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=""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-228600" y="51961"/>
            <a:ext cx="8584808" cy="2397401"/>
            <a:chOff x="0" y="550515"/>
            <a:chExt cx="8584808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436727" y="714055"/>
              <a:ext cx="8148081" cy="1484245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r">
                <a:defRPr/>
              </a:pPr>
              <a:r>
                <a:rPr lang="ar-AE" sz="48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ar-EG" sz="28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في اي نصف تقع دولة الإمارات العربية المتحدة بالنسبة لخط جرينتش</a:t>
              </a:r>
              <a:r>
                <a:rPr lang="ar-AE" sz="28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ar-AE" sz="48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؟</a:t>
              </a:r>
              <a:endPara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=""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3834551" y="1985917"/>
            <a:ext cx="25146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400" b="1" noProof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نصف الكرة الشرقي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7174523" y="1939902"/>
            <a:ext cx="270803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8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نصف الكرة الغربي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9" end="10210.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A1D68BD-8B48-4874-91CD-FC26DDF6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كونان1">
            <a:hlinkClick r:id="" action="ppaction://media"/>
            <a:extLst>
              <a:ext uri="{FF2B5EF4-FFF2-40B4-BE49-F238E27FC236}">
                <a16:creationId xmlns="" xmlns:a16="http://schemas.microsoft.com/office/drawing/2014/main" id="{AEB66D0D-1F6C-4574-BA72-2C96A0C3F18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7054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0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35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35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35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35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69" y="1576669"/>
            <a:ext cx="299878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856" y="1015663"/>
            <a:ext cx="6915881" cy="4524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EG" sz="7200" b="1" dirty="0">
                <a:solidFill>
                  <a:srgbClr val="FF0000"/>
                </a:solidFill>
              </a:rPr>
              <a:t>هيا ياأصدقائي نقوم بعمل ورشة </a:t>
            </a:r>
            <a:r>
              <a:rPr lang="ar-EG" sz="7200" b="1" dirty="0" smtClean="0">
                <a:solidFill>
                  <a:srgbClr val="FF0000"/>
                </a:solidFill>
              </a:rPr>
              <a:t>عمل تعاونية لحل نشاط بالكتاب ص</a:t>
            </a:r>
            <a:r>
              <a:rPr lang="en-US" sz="7200" b="1" dirty="0" smtClean="0">
                <a:solidFill>
                  <a:srgbClr val="FF0000"/>
                </a:solidFill>
              </a:rPr>
              <a:t>119</a:t>
            </a:r>
            <a:endParaRPr lang="ar-EG" sz="72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7069" y="193431"/>
            <a:ext cx="2265362" cy="18112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نشاط جماعي</a:t>
            </a:r>
            <a:r>
              <a:rPr lang="ar-EG" dirty="0" smtClean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779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69" y="1576669"/>
            <a:ext cx="299878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2467492" y="-260923"/>
            <a:ext cx="2265362" cy="18112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نشاط جماعي</a:t>
            </a:r>
            <a:r>
              <a:rPr lang="ar-EG" dirty="0" smtClean="0"/>
              <a:t> </a:t>
            </a:r>
            <a:r>
              <a:rPr lang="ar-EG" dirty="0" smtClean="0">
                <a:solidFill>
                  <a:srgbClr val="FF0000"/>
                </a:solidFill>
              </a:rPr>
              <a:t>ص119</a:t>
            </a:r>
            <a:endParaRPr lang="ar-E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8" y="0"/>
            <a:ext cx="6646984" cy="6834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6928338" cy="68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os">
            <a:extLst>
              <a:ext uri="{FF2B5EF4-FFF2-40B4-BE49-F238E27FC236}">
                <a16:creationId xmlns="" xmlns:a16="http://schemas.microsoft.com/office/drawing/2014/main" id="{4607F9DA-DFCA-42F4-9ABB-E696A5612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7" y="-71120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B874B8-8F88-4A3D-B22B-6A653DD7347E}"/>
              </a:ext>
            </a:extLst>
          </p:cNvPr>
          <p:cNvSpPr/>
          <p:nvPr/>
        </p:nvSpPr>
        <p:spPr>
          <a:xfrm>
            <a:off x="7432429" y="177577"/>
            <a:ext cx="58201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إلى القاء يا أبطالي المتميزون </a:t>
            </a:r>
          </a:p>
        </p:txBody>
      </p:sp>
    </p:spTree>
    <p:extLst>
      <p:ext uri="{BB962C8B-B14F-4D97-AF65-F5344CB8AC3E}">
        <p14:creationId xmlns:p14="http://schemas.microsoft.com/office/powerpoint/2010/main" val="38190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0" y="332289"/>
            <a:ext cx="12192000" cy="4692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>
              <a:defRPr/>
            </a:pPr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5A85601-D76D-4D3C-94F3-67DB2D28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" y="11603"/>
            <a:ext cx="12192000" cy="1846599"/>
          </a:xfrm>
          <a:prstGeom prst="rect">
            <a:avLst/>
          </a:prstGeom>
        </p:spPr>
      </p:pic>
      <p:sp>
        <p:nvSpPr>
          <p:cNvPr id="134" name="Google Shape;134;p16"/>
          <p:cNvSpPr txBox="1"/>
          <p:nvPr/>
        </p:nvSpPr>
        <p:spPr>
          <a:xfrm>
            <a:off x="1790700" y="774700"/>
            <a:ext cx="1351600" cy="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914354">
              <a:defRPr/>
            </a:pPr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D1A0F8-123A-46B3-AB05-B83238A48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52" y="2054758"/>
            <a:ext cx="1569037" cy="1176148"/>
          </a:xfrm>
          <a:prstGeom prst="rect">
            <a:avLst/>
          </a:prstGeom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5">
            <a:alphaModFix/>
          </a:blip>
          <a:srcRect t="37439" b="31577"/>
          <a:stretch/>
        </p:blipFill>
        <p:spPr>
          <a:xfrm>
            <a:off x="3028165" y="4611192"/>
            <a:ext cx="6030567" cy="241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6;p13">
            <a:extLst>
              <a:ext uri="{FF2B5EF4-FFF2-40B4-BE49-F238E27FC236}">
                <a16:creationId xmlns="" xmlns:a16="http://schemas.microsoft.com/office/drawing/2014/main" id="{F711DD64-3521-490F-8C4B-ECD09E20191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4915" y="3479716"/>
            <a:ext cx="3530624" cy="253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7B413AB-89DA-4AE4-A1FC-F3274DCD1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054" y="596009"/>
            <a:ext cx="2953700" cy="2555931"/>
          </a:xfrm>
          <a:prstGeom prst="rect">
            <a:avLst/>
          </a:prstGeom>
        </p:spPr>
      </p:pic>
      <p:pic>
        <p:nvPicPr>
          <p:cNvPr id="1028" name="Picture 4" descr="clock gif 2 | ObyClar's African Beauty Center">
            <a:extLst>
              <a:ext uri="{FF2B5EF4-FFF2-40B4-BE49-F238E27FC236}">
                <a16:creationId xmlns="" xmlns:a16="http://schemas.microsoft.com/office/drawing/2014/main" id="{FFFAF627-612C-4641-9C43-8BE9168672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76" y="840676"/>
            <a:ext cx="1463523" cy="146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oogle Shape;67;p13">
            <a:extLst>
              <a:ext uri="{FF2B5EF4-FFF2-40B4-BE49-F238E27FC236}">
                <a16:creationId xmlns="" xmlns:a16="http://schemas.microsoft.com/office/drawing/2014/main" id="{A38B641F-C105-49EF-8C0C-D2CF38EB96E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51491" y="-15504"/>
            <a:ext cx="2048600" cy="92089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BC4CFDD-B668-4210-A39D-7A7923A97E8C}"/>
              </a:ext>
            </a:extLst>
          </p:cNvPr>
          <p:cNvSpPr txBox="1"/>
          <p:nvPr/>
        </p:nvSpPr>
        <p:spPr>
          <a:xfrm>
            <a:off x="4821115" y="1482061"/>
            <a:ext cx="4635215" cy="21850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AE" sz="4267" b="1" dirty="0">
                <a:solidFill>
                  <a:srgbClr val="C00000"/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  <a:sym typeface="Arial"/>
              </a:rPr>
              <a:t> </a:t>
            </a:r>
            <a:r>
              <a:rPr lang="ar-AE" sz="3733" b="1" dirty="0">
                <a:solidFill>
                  <a:srgbClr val="4472C4"/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  <a:sym typeface="Arial"/>
              </a:rPr>
              <a:t>السلام عليكم يا طلابي وطالباتي</a:t>
            </a:r>
          </a:p>
          <a:p>
            <a:pPr algn="ctr" defTabSz="914354">
              <a:defRPr/>
            </a:pPr>
            <a:r>
              <a:rPr lang="ar-AE" sz="3733" b="1" dirty="0">
                <a:solidFill>
                  <a:srgbClr val="4472C4"/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  <a:sym typeface="Arial"/>
              </a:rPr>
              <a:t> ومرحباً بكم </a:t>
            </a:r>
          </a:p>
          <a:p>
            <a:pPr algn="ctr" defTabSz="914354">
              <a:defRPr/>
            </a:pPr>
            <a:r>
              <a:rPr lang="ar-AE" sz="2400" b="1" dirty="0">
                <a:solidFill>
                  <a:prstClr val="white"/>
                </a:solidFill>
                <a:latin typeface="El Maidan _ MagdySoliman" panose="02000500000000000000" pitchFamily="2" charset="-78"/>
                <a:cs typeface="Times New Roman" panose="02020603050405020304" pitchFamily="18" charset="0"/>
                <a:sym typeface="Arial"/>
              </a:rPr>
              <a:t> </a:t>
            </a:r>
            <a:endParaRPr lang="en-US" sz="3200" b="1" dirty="0">
              <a:solidFill>
                <a:prstClr val="white"/>
              </a:solidFill>
              <a:latin typeface="El Maidan _ MagdySoliman" panose="02000500000000000000" pitchFamily="2" charset="-78"/>
              <a:cs typeface="Arial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21480F9-CACD-4326-BA5F-70344340E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1" r="5114" b="50000"/>
          <a:stretch/>
        </p:blipFill>
        <p:spPr>
          <a:xfrm flipH="1">
            <a:off x="10238374" y="2303530"/>
            <a:ext cx="2844463" cy="477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623E91-4DD6-43DD-9E67-F942193D86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1898">
            <a:off x="8930504" y="2413111"/>
            <a:ext cx="1854093" cy="203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8BEF81-B096-45AB-9AB2-0D3F1E49D7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3" y="1142864"/>
            <a:ext cx="1461744" cy="697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2F620DD-858D-40CA-B08D-4F0A6CD86E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04" y="-125848"/>
            <a:ext cx="1581981" cy="1239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56B157-EF64-4CAA-9FF8-7AEAB5D751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3" y="1536407"/>
            <a:ext cx="2578455" cy="1441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B5E71D8-86AA-4DA2-AB83-B34F033D43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24" y="2847985"/>
            <a:ext cx="1579107" cy="970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859DC96-3A0F-4CF8-9E4F-97C5EC6AF0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28" y="3421497"/>
            <a:ext cx="3098921" cy="34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غرفة نوم, قصاصة فنية&#10;&#10;تم إنشاء الوصف تلقائياً">
            <a:extLst>
              <a:ext uri="{FF2B5EF4-FFF2-40B4-BE49-F238E27FC236}">
                <a16:creationId xmlns="" xmlns:a16="http://schemas.microsoft.com/office/drawing/2014/main" id="{7CA011BB-80D3-4E4D-B392-7208BEF87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-2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D6911A3-CA38-44FF-96AE-8B999149C40C}"/>
              </a:ext>
            </a:extLst>
          </p:cNvPr>
          <p:cNvSpPr/>
          <p:nvPr/>
        </p:nvSpPr>
        <p:spPr>
          <a:xfrm>
            <a:off x="3034759" y="1236839"/>
            <a:ext cx="58637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EG" sz="7200" b="1" dirty="0" smtClean="0">
                <a:ln/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Arial"/>
                <a:ea typeface="微软雅黑"/>
              </a:rPr>
              <a:t>الحصة الثانية</a:t>
            </a:r>
            <a:endParaRPr lang="en-US" sz="7200" b="1" dirty="0">
              <a:ln/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199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18946" y="692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=""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=""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=""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 dirty="0">
              <a:solidFill>
                <a:prstClr val="white"/>
              </a:solidFill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=""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=""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</a:endParaRPr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="" xmlns:a16="http://schemas.microsoft.com/office/drawing/2014/main" id="{BF4F913C-F644-4EFD-B796-4D94484AE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11235" r="11953" b="31451"/>
          <a:stretch/>
        </p:blipFill>
        <p:spPr bwMode="auto">
          <a:xfrm>
            <a:off x="5022574" y="4834600"/>
            <a:ext cx="2281740" cy="14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tmoji Image">
            <a:extLst>
              <a:ext uri="{FF2B5EF4-FFF2-40B4-BE49-F238E27FC236}">
                <a16:creationId xmlns="" xmlns:a16="http://schemas.microsoft.com/office/drawing/2014/main" id="{72682C5F-98E1-4340-87C0-1B8F0075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9511" r="23906" b="38802"/>
          <a:stretch/>
        </p:blipFill>
        <p:spPr bwMode="auto">
          <a:xfrm>
            <a:off x="9095078" y="1488952"/>
            <a:ext cx="2223687" cy="15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aptop wave">
            <a:extLst>
              <a:ext uri="{FF2B5EF4-FFF2-40B4-BE49-F238E27FC236}">
                <a16:creationId xmlns="" xmlns:a16="http://schemas.microsoft.com/office/drawing/2014/main" id="{90315361-62ED-4952-84AC-836190B2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r="265"/>
          <a:stretch/>
        </p:blipFill>
        <p:spPr bwMode="auto">
          <a:xfrm>
            <a:off x="8765528" y="4856979"/>
            <a:ext cx="2336361" cy="15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tmoji Image">
            <a:extLst>
              <a:ext uri="{FF2B5EF4-FFF2-40B4-BE49-F238E27FC236}">
                <a16:creationId xmlns="" xmlns:a16="http://schemas.microsoft.com/office/drawing/2014/main" id="{BBEF55BE-DD99-40E4-8BF9-52C7BD05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 bwMode="auto">
          <a:xfrm>
            <a:off x="618310" y="1505038"/>
            <a:ext cx="2884714" cy="1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itmoji Image">
            <a:extLst>
              <a:ext uri="{FF2B5EF4-FFF2-40B4-BE49-F238E27FC236}">
                <a16:creationId xmlns="" xmlns:a16="http://schemas.microsoft.com/office/drawing/2014/main" id="{FA728574-BF9A-4D18-B69C-9677FF16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62" y="1600641"/>
            <a:ext cx="2274936" cy="14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=""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عدم فتح </a:t>
            </a:r>
            <a:r>
              <a:rPr lang="ar-AE" sz="2400" b="1" dirty="0">
                <a:solidFill>
                  <a:srgbClr val="C00000"/>
                </a:solidFill>
                <a:cs typeface="Calibri" panose="020F0502020204030204" pitchFamily="34" charset="0"/>
              </a:rPr>
              <a:t>السماعة</a:t>
            </a:r>
            <a:endParaRPr lang="ar-KW" sz="24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=""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إحضار الكتاب والقلم </a:t>
            </a:r>
          </a:p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استعدادا</a:t>
            </a:r>
            <a:r>
              <a:rPr lang="ar-AE" sz="2400" b="1" dirty="0">
                <a:solidFill>
                  <a:srgbClr val="C00000"/>
                </a:solidFill>
                <a:cs typeface="Calibri" panose="020F0502020204030204" pitchFamily="34" charset="0"/>
              </a:rPr>
              <a:t>ً</a:t>
            </a: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=""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KW">
              <a:solidFill>
                <a:prstClr val="white"/>
              </a:solidFill>
            </a:endParaRPr>
          </a:p>
        </p:txBody>
      </p:sp>
      <p:pic>
        <p:nvPicPr>
          <p:cNvPr id="22" name="Picture 16" descr="Bitmoji Image">
            <a:extLst>
              <a:ext uri="{FF2B5EF4-FFF2-40B4-BE49-F238E27FC236}">
                <a16:creationId xmlns="" xmlns:a16="http://schemas.microsoft.com/office/drawing/2014/main" id="{C6F3B23F-17D5-46C6-B224-098433230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687" r="5090"/>
          <a:stretch/>
        </p:blipFill>
        <p:spPr bwMode="auto">
          <a:xfrm>
            <a:off x="1090111" y="4867747"/>
            <a:ext cx="1878375" cy="14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36">
            <a:extLst>
              <a:ext uri="{FF2B5EF4-FFF2-40B4-BE49-F238E27FC236}">
                <a16:creationId xmlns=""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الت</a:t>
            </a:r>
            <a:r>
              <a:rPr lang="ar-AE" sz="2400" b="1" dirty="0">
                <a:solidFill>
                  <a:srgbClr val="C00000"/>
                </a:solidFill>
                <a:cs typeface="Calibri" panose="020F0502020204030204" pitchFamily="34" charset="0"/>
              </a:rPr>
              <a:t>ر</a:t>
            </a: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كيز والإنتبا</a:t>
            </a:r>
            <a:r>
              <a:rPr lang="ar-AE" sz="2400" b="1" dirty="0">
                <a:solidFill>
                  <a:srgbClr val="C00000"/>
                </a:solidFill>
                <a:cs typeface="Calibri" panose="020F0502020204030204" pitchFamily="34" charset="0"/>
              </a:rPr>
              <a:t>ه</a:t>
            </a:r>
            <a:r>
              <a:rPr lang="ar-KW" sz="2400" b="1" dirty="0">
                <a:solidFill>
                  <a:srgbClr val="C00000"/>
                </a:solidFill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=""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00" b="1" dirty="0"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</a:rPr>
              <a:t>الحصة</a:t>
            </a:r>
            <a:endParaRPr lang="en-US" sz="3200" b="1" dirty="0"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=""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600" b="1" dirty="0"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</a:rPr>
              <a:t>قوانين</a:t>
            </a:r>
            <a:endParaRPr lang="en-US" sz="3200" b="1" dirty="0"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67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1BAD76-5B8E-4CEE-8665-FE779C4D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=""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4" y="1860826"/>
            <a:ext cx="6717392" cy="44369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046173" y="2217572"/>
            <a:ext cx="561209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AE" sz="8000" b="1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Arial"/>
                <a:ea typeface="微软雅黑"/>
              </a:rPr>
              <a:t>حان وقت المراجعة يا أبطال </a:t>
            </a:r>
            <a:endParaRPr lang="en-US" sz="8000" b="1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Arial"/>
              <a:ea typeface="微软雅黑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=""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15" y="2660110"/>
            <a:ext cx="3823755" cy="3343114"/>
          </a:xfrm>
          <a:prstGeom prst="rect">
            <a:avLst/>
          </a:prstGeom>
        </p:spPr>
      </p:pic>
      <p:pic>
        <p:nvPicPr>
          <p:cNvPr id="3" name="Picture 2" descr="A butterfly on a black surface&#10;&#10;Description automatically generated with medium confidence">
            <a:extLst>
              <a:ext uri="{FF2B5EF4-FFF2-40B4-BE49-F238E27FC236}">
                <a16:creationId xmlns="" xmlns:a16="http://schemas.microsoft.com/office/drawing/2014/main" id="{99E63BD1-1DB2-4F27-B8BB-2FABAC922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4296">
            <a:off x="993974" y="3750208"/>
            <a:ext cx="1538062" cy="1458205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6610647" y="123093"/>
            <a:ext cx="3746691" cy="223807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</a:rPr>
              <a:t>التقويم القبلي</a:t>
            </a:r>
            <a:endParaRPr lang="ar-EG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1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890004c07f32749569bf6844cf099acf">
            <a:extLst>
              <a:ext uri="{FF2B5EF4-FFF2-40B4-BE49-F238E27FC236}">
                <a16:creationId xmlns="" xmlns:a16="http://schemas.microsoft.com/office/drawing/2014/main" id="{5D6BB9C9-2277-4C60-823F-5505CD092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26AEB0-CF83-4263-883C-B294E8588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8" r="28346" b="66997"/>
          <a:stretch/>
        </p:blipFill>
        <p:spPr>
          <a:xfrm>
            <a:off x="0" y="164268"/>
            <a:ext cx="3974016" cy="1783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اللَّهُمَّ إِنِّي أَعُوذُ بِكَ مِنَ الْبَرَصِ، وَالْجُنُونِ، وَالْجُذَامِ،  وَمِنْ سَيِّئِ الأَسْقَامِ &amp;quot; | Ahadith, Islam hadith, Hadith">
            <a:extLst>
              <a:ext uri="{FF2B5EF4-FFF2-40B4-BE49-F238E27FC236}">
                <a16:creationId xmlns="" xmlns:a16="http://schemas.microsoft.com/office/drawing/2014/main" id="{DD27E1E2-0351-46A0-A6EE-D146373E1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5" b="12619"/>
          <a:stretch/>
        </p:blipFill>
        <p:spPr bwMode="auto">
          <a:xfrm>
            <a:off x="229772" y="2712654"/>
            <a:ext cx="5486400" cy="3380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الدرر البهية الدعوية - اللَّهُمَّ انْفَعْنِي بِمَا عَلَّمْتَنِي  وَعَلِّمْنِي مَا يَنْفَعُنِي وَزِدْنِي عِلْمًا | فيسبوك">
            <a:extLst>
              <a:ext uri="{FF2B5EF4-FFF2-40B4-BE49-F238E27FC236}">
                <a16:creationId xmlns="" xmlns:a16="http://schemas.microsoft.com/office/drawing/2014/main" id="{A00139AB-9516-496C-A0F3-841F509C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3" b="14644"/>
          <a:stretch/>
        </p:blipFill>
        <p:spPr bwMode="auto">
          <a:xfrm>
            <a:off x="6096000" y="491843"/>
            <a:ext cx="5922001" cy="3910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93" y="401054"/>
            <a:ext cx="4995017" cy="6397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9277">
            <a:off x="5036064" y="-191912"/>
            <a:ext cx="4497185" cy="6359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E883AB1-9AB1-4532-AB3C-88BACBCFE87F}"/>
              </a:ext>
            </a:extLst>
          </p:cNvPr>
          <p:cNvSpPr/>
          <p:nvPr/>
        </p:nvSpPr>
        <p:spPr>
          <a:xfrm>
            <a:off x="128337" y="6384758"/>
            <a:ext cx="1411705" cy="413421"/>
          </a:xfrm>
          <a:prstGeom prst="rect">
            <a:avLst/>
          </a:prstGeom>
          <a:solidFill>
            <a:srgbClr val="72E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1C18D9-6136-4429-B9A5-DFEA057D6DDE}"/>
              </a:ext>
            </a:extLst>
          </p:cNvPr>
          <p:cNvSpPr/>
          <p:nvPr/>
        </p:nvSpPr>
        <p:spPr>
          <a:xfrm>
            <a:off x="-21268" y="2251818"/>
            <a:ext cx="5646821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</a:rPr>
              <a:t>لعبة </a:t>
            </a:r>
          </a:p>
          <a:p>
            <a:pPr algn="ctr"/>
            <a:r>
              <a:rPr lang="ar-AE" sz="13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</a:rPr>
              <a:t>البالونات</a:t>
            </a:r>
            <a:endParaRPr lang="en-US" sz="13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8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90" y="0"/>
            <a:ext cx="1880626" cy="1880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9028" y="157212"/>
            <a:ext cx="5489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ar-AE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هيا يا بطل اختر أحد </a:t>
            </a:r>
            <a:r>
              <a:rPr lang="ar-AE" sz="3200" b="1" dirty="0" smtClean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البالونات</a:t>
            </a:r>
            <a:r>
              <a:rPr lang="ar-EG" sz="3200" b="1" dirty="0" smtClean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 ثم أجب </a:t>
            </a:r>
            <a:r>
              <a:rPr lang="ar-AE" sz="3200" b="1" dirty="0" smtClean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r>
              <a:rPr lang="ar-AE" sz="32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Century Gothic" panose="020B0502020202020204" pitchFamily="34" charset="0"/>
              </a:rPr>
              <a:t>:</a:t>
            </a:r>
            <a:endParaRPr lang="en-GB" sz="3200" b="1" dirty="0"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3018EE-C9EA-4528-A85F-4365F93C1096}"/>
              </a:ext>
            </a:extLst>
          </p:cNvPr>
          <p:cNvSpPr/>
          <p:nvPr/>
        </p:nvSpPr>
        <p:spPr>
          <a:xfrm>
            <a:off x="128337" y="6384758"/>
            <a:ext cx="1411705" cy="413421"/>
          </a:xfrm>
          <a:prstGeom prst="rect">
            <a:avLst/>
          </a:prstGeom>
          <a:solidFill>
            <a:srgbClr val="72E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2F94CE-FC51-4BA7-A0C9-7D553C7BB2AF}"/>
              </a:ext>
            </a:extLst>
          </p:cNvPr>
          <p:cNvSpPr/>
          <p:nvPr/>
        </p:nvSpPr>
        <p:spPr>
          <a:xfrm>
            <a:off x="566671" y="2459504"/>
            <a:ext cx="203486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نصف الكرة الذي يقع غرب خط جرنيتش..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85AE49-BC00-4EC0-BCF4-3691FD93DE17}"/>
              </a:ext>
            </a:extLst>
          </p:cNvPr>
          <p:cNvSpPr/>
          <p:nvPr/>
        </p:nvSpPr>
        <p:spPr>
          <a:xfrm>
            <a:off x="3785937" y="2459504"/>
            <a:ext cx="1773372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يمر خط جرينتش بقارة استراليا ( صح – خطأ)</a:t>
            </a:r>
            <a:r>
              <a:rPr lang="ar-EG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902"/>
          <a:stretch/>
        </p:blipFill>
        <p:spPr>
          <a:xfrm>
            <a:off x="2848445" y="1984880"/>
            <a:ext cx="3086701" cy="6470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646"/>
          <a:stretch/>
        </p:blipFill>
        <p:spPr>
          <a:xfrm>
            <a:off x="128337" y="1880626"/>
            <a:ext cx="2962367" cy="62950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F0B45FB-E312-47C4-B456-D129DE4BB489}"/>
              </a:ext>
            </a:extLst>
          </p:cNvPr>
          <p:cNvSpPr/>
          <p:nvPr/>
        </p:nvSpPr>
        <p:spPr>
          <a:xfrm>
            <a:off x="6837913" y="2367170"/>
            <a:ext cx="1598088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400" b="1" dirty="0">
                <a:solidFill>
                  <a:prstClr val="black"/>
                </a:solidFill>
              </a:rPr>
              <a:t>خط وهمي يمتد من شمال الكرة الارضية الى جنوبها ، ويقسم الكرة الأرضية إلى نصفين : نصف شرقي ونصف غربي ،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6"/>
          <a:stretch/>
        </p:blipFill>
        <p:spPr>
          <a:xfrm>
            <a:off x="9233776" y="1634679"/>
            <a:ext cx="3193639" cy="634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D8A27A1-AAB3-430A-BADA-E1FAF6487DB3}"/>
              </a:ext>
            </a:extLst>
          </p:cNvPr>
          <p:cNvSpPr/>
          <p:nvPr/>
        </p:nvSpPr>
        <p:spPr>
          <a:xfrm>
            <a:off x="9844903" y="2336393"/>
            <a:ext cx="1773372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200" b="1" dirty="0" smtClean="0">
                <a:solidFill>
                  <a:prstClr val="black"/>
                </a:solidFill>
              </a:rPr>
              <a:t>تقع دولة الامارات بالنسبة لخط جرينتش في نصف الكرة ........</a:t>
            </a:r>
            <a:r>
              <a:rPr lang="ar-EG" sz="3200" b="1" dirty="0" smtClean="0">
                <a:solidFill>
                  <a:prstClr val="black"/>
                </a:solidFill>
              </a:rPr>
              <a:t> ،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 descr="97 وسائل ideas | بطاقات تعليمية, مدرسة, روضة أطفال">
            <a:extLst>
              <a:ext uri="{FF2B5EF4-FFF2-40B4-BE49-F238E27FC236}">
                <a16:creationId xmlns:a16="http://schemas.microsoft.com/office/drawing/2014/main" xmlns="" id="{9F3F9444-0887-4CB1-B550-0225C17D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 bwMode="auto">
          <a:xfrm>
            <a:off x="5985329" y="1984880"/>
            <a:ext cx="3248447" cy="58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" name="WhatsApp Video 2022-04-15 at 4.44.14 P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277" y="386862"/>
            <a:ext cx="11822723" cy="5790101"/>
          </a:xfrm>
        </p:spPr>
      </p:pic>
      <p:sp>
        <p:nvSpPr>
          <p:cNvPr id="7" name="Oval Callout 6"/>
          <p:cNvSpPr/>
          <p:nvPr/>
        </p:nvSpPr>
        <p:spPr>
          <a:xfrm>
            <a:off x="9091247" y="-835270"/>
            <a:ext cx="4062046" cy="1670539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b="1" dirty="0" smtClean="0">
                <a:solidFill>
                  <a:schemeClr val="tx2"/>
                </a:solidFill>
              </a:rPr>
              <a:t>عرض الفيديو ومناقشته </a:t>
            </a:r>
            <a:endParaRPr lang="ar-EG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65489FBA-28B8-4FE9-A729-599EFEBDF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-72254" y="-202286"/>
            <a:ext cx="12336507" cy="7250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grpSp>
        <p:nvGrpSpPr>
          <p:cNvPr id="8" name="مجموعة 7">
            <a:extLst>
              <a:ext uri="{FF2B5EF4-FFF2-40B4-BE49-F238E27FC236}">
                <a16:creationId xmlns=""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62128" y="205633"/>
            <a:ext cx="8582933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=""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=""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=""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16200000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6600" b="1" dirty="0" smtClean="0">
                  <a:solidFill>
                    <a:srgbClr val="70AD47"/>
                  </a:solidFill>
                  <a:latin typeface="Calibri" panose="020F0502020204030204"/>
                  <a:cs typeface="Arial" panose="020B0604020202020204" pitchFamily="34" charset="0"/>
                  <a:sym typeface="Arial"/>
                </a:rPr>
                <a:t>عنوان الدرس </a:t>
              </a:r>
            </a:p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6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خطوط الطول</a:t>
              </a: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E56BC1D0-E699-4CB6-A03F-5ED21EB642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2163" y="2553165"/>
            <a:ext cx="3273084" cy="349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8CC884-5629-4ED1-9E2C-29DEFEB9B4C5}"/>
              </a:ext>
            </a:extLst>
          </p:cNvPr>
          <p:cNvSpPr txBox="1"/>
          <p:nvPr/>
        </p:nvSpPr>
        <p:spPr>
          <a:xfrm>
            <a:off x="633046" y="1071833"/>
            <a:ext cx="11008623" cy="39087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AE" sz="8800" b="1" dirty="0">
                <a:solidFill>
                  <a:srgbClr val="FF0000"/>
                </a:solidFill>
              </a:rPr>
              <a:t>نواتج </a:t>
            </a:r>
            <a:r>
              <a:rPr lang="ar-AE" sz="8800" b="1" dirty="0" smtClean="0">
                <a:solidFill>
                  <a:srgbClr val="FF0000"/>
                </a:solidFill>
              </a:rPr>
              <a:t>التعلم</a:t>
            </a:r>
            <a:endParaRPr lang="ar-EG" sz="8800" b="1" dirty="0">
              <a:solidFill>
                <a:srgbClr val="FF0000"/>
              </a:solidFill>
            </a:endParaRPr>
          </a:p>
          <a:p>
            <a:pPr algn="r">
              <a:defRPr/>
            </a:pPr>
            <a:r>
              <a:rPr lang="ar-EG" sz="4000" b="1" dirty="0" smtClean="0">
                <a:solidFill>
                  <a:prstClr val="black"/>
                </a:solidFill>
              </a:rPr>
              <a:t>يتعرف </a:t>
            </a:r>
            <a:r>
              <a:rPr lang="ar-EG" sz="4000" b="1" dirty="0" smtClean="0">
                <a:solidFill>
                  <a:prstClr val="black"/>
                </a:solidFill>
              </a:rPr>
              <a:t>المصطلحات الواردة </a:t>
            </a:r>
            <a:r>
              <a:rPr lang="ar-EG" sz="4000" b="1" dirty="0" smtClean="0">
                <a:solidFill>
                  <a:prstClr val="black"/>
                </a:solidFill>
              </a:rPr>
              <a:t>بالدرس خطوط الطول  </a:t>
            </a:r>
            <a:endParaRPr lang="ar-EG" sz="4000" b="1" dirty="0" smtClean="0">
              <a:solidFill>
                <a:prstClr val="black"/>
              </a:solidFill>
            </a:endParaRPr>
          </a:p>
          <a:p>
            <a:pPr algn="r">
              <a:defRPr/>
            </a:pPr>
            <a:endParaRPr lang="ar-EG" sz="4000" b="1" dirty="0" smtClean="0">
              <a:solidFill>
                <a:prstClr val="black"/>
              </a:solidFill>
            </a:endParaRPr>
          </a:p>
          <a:p>
            <a:pPr marL="571500" indent="-571500" algn="r">
              <a:buFontTx/>
              <a:buChar char="-"/>
              <a:defRPr/>
            </a:pPr>
            <a:r>
              <a:rPr lang="ar-EG" sz="4000" b="1" dirty="0" smtClean="0">
                <a:solidFill>
                  <a:prstClr val="black"/>
                </a:solidFill>
              </a:rPr>
              <a:t>- يحدد المواقع والأماكن ( القارات ، دولة الإمارات العربية </a:t>
            </a:r>
          </a:p>
          <a:p>
            <a:pPr algn="r">
              <a:defRPr/>
            </a:pPr>
            <a:r>
              <a:rPr lang="ar-EG" sz="4000" b="1" dirty="0" smtClean="0">
                <a:solidFill>
                  <a:prstClr val="black"/>
                </a:solidFill>
              </a:rPr>
              <a:t>المتحدة.</a:t>
            </a:r>
            <a:endParaRPr lang="ar-EG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15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0" y="-336831"/>
            <a:ext cx="12356124" cy="7194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1899139" y="2321169"/>
            <a:ext cx="99528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6862" y="3068515"/>
            <a:ext cx="11805138" cy="439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86862" y="3886200"/>
            <a:ext cx="6805246" cy="0"/>
          </a:xfrm>
          <a:prstGeom prst="line">
            <a:avLst/>
          </a:prstGeom>
          <a:ln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847385" y="4642338"/>
            <a:ext cx="2344615" cy="3517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72663" y="5433646"/>
            <a:ext cx="1037492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89985" y="6271846"/>
            <a:ext cx="4062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3" y="0"/>
            <a:ext cx="12356123" cy="6682153"/>
          </a:xfrm>
          <a:prstGeom prst="rect">
            <a:avLst/>
          </a:prstGeom>
        </p:spPr>
      </p:pic>
      <p:sp>
        <p:nvSpPr>
          <p:cNvPr id="12" name="Flowchart: Punched Tape 11"/>
          <p:cNvSpPr/>
          <p:nvPr/>
        </p:nvSpPr>
        <p:spPr>
          <a:xfrm>
            <a:off x="5627078" y="-958362"/>
            <a:ext cx="6729046" cy="1916723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 smtClean="0"/>
              <a:t>أ</a:t>
            </a:r>
            <a:r>
              <a:rPr lang="ar-EG" sz="3600" b="1" dirty="0" smtClean="0">
                <a:solidFill>
                  <a:srgbClr val="FF0000"/>
                </a:solidFill>
              </a:rPr>
              <a:t>ربط باللغة </a:t>
            </a:r>
            <a:r>
              <a:rPr lang="ar-EG" sz="3600" b="1" dirty="0" smtClean="0">
                <a:solidFill>
                  <a:srgbClr val="FF0000"/>
                </a:solidFill>
              </a:rPr>
              <a:t>الإنجليزية  </a:t>
            </a:r>
            <a:endParaRPr lang="ar-EG" sz="3600" b="1" dirty="0" smtClean="0">
              <a:solidFill>
                <a:srgbClr val="FF0000"/>
              </a:solidFill>
            </a:endParaRPr>
          </a:p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ماذا تعني كلمة الشرق والغرب بالانجليزية؟</a:t>
            </a:r>
            <a:endParaRPr lang="ar-EG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85338" y="1969477"/>
            <a:ext cx="5926016" cy="17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039815" y="1389186"/>
            <a:ext cx="1459523" cy="4448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8062" y="2825262"/>
            <a:ext cx="55332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28593" y="3596054"/>
            <a:ext cx="5682761" cy="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95647" y="4293577"/>
            <a:ext cx="5682761" cy="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27078" y="5032131"/>
            <a:ext cx="5682761" cy="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13938" y="5829300"/>
            <a:ext cx="5682761" cy="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8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0" y="-109411"/>
            <a:ext cx="12267146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=""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213" y="1798199"/>
            <a:ext cx="3000375" cy="49470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06308" y="3742059"/>
            <a:ext cx="10787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dirty="0">
              <a:solidFill>
                <a:prstClr val="black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6910754" y="1"/>
            <a:ext cx="4062046" cy="179819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b="1" dirty="0" smtClean="0"/>
              <a:t>اسئلة المناقشة </a:t>
            </a:r>
            <a:endParaRPr lang="ar-EG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4572000" y="1798200"/>
            <a:ext cx="6400800" cy="9098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5400" b="1" dirty="0" smtClean="0">
                <a:solidFill>
                  <a:schemeClr val="bg1"/>
                </a:solidFill>
              </a:rPr>
              <a:t>أين تقع خطوط الطول</a:t>
            </a:r>
            <a:r>
              <a:rPr lang="ar-EG" dirty="0" smtClean="0">
                <a:solidFill>
                  <a:schemeClr val="bg1"/>
                </a:solidFill>
              </a:rPr>
              <a:t>؟</a:t>
            </a:r>
            <a:endParaRPr lang="ar-EG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130062"/>
            <a:ext cx="6400800" cy="981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 smtClean="0">
                <a:solidFill>
                  <a:schemeClr val="accent2">
                    <a:lumMod val="75000"/>
                  </a:schemeClr>
                </a:solidFill>
              </a:rPr>
              <a:t>تمتد خطوط الطول من ..............الي .................</a:t>
            </a:r>
            <a:endParaRPr lang="ar-EG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4783015"/>
            <a:ext cx="6400800" cy="11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 smtClean="0"/>
              <a:t>ما الاحرف التي تشير الى الشرق والغرب ...........،..........</a:t>
            </a:r>
            <a:r>
              <a:rPr lang="ar-EG" b="1" dirty="0" smtClean="0"/>
              <a:t>..</a:t>
            </a:r>
            <a:endParaRPr lang="ar-EG" b="1" dirty="0"/>
          </a:p>
        </p:txBody>
      </p:sp>
      <p:sp>
        <p:nvSpPr>
          <p:cNvPr id="10" name="Oval 9"/>
          <p:cNvSpPr/>
          <p:nvPr/>
        </p:nvSpPr>
        <p:spPr>
          <a:xfrm>
            <a:off x="379213" y="492369"/>
            <a:ext cx="2662925" cy="96715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200" b="1" dirty="0" smtClean="0"/>
              <a:t>تقييم مرحلى</a:t>
            </a:r>
            <a:endParaRPr lang="ar-EG" sz="3200" b="1" dirty="0"/>
          </a:p>
        </p:txBody>
      </p:sp>
    </p:spTree>
    <p:extLst>
      <p:ext uri="{BB962C8B-B14F-4D97-AF65-F5344CB8AC3E}">
        <p14:creationId xmlns:p14="http://schemas.microsoft.com/office/powerpoint/2010/main" val="330730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0" y="-109411"/>
            <a:ext cx="12267146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=""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213" y="1798199"/>
            <a:ext cx="3000375" cy="494704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2DADE540-AA13-4D43-B8A6-F9F25DFE4264}"/>
              </a:ext>
            </a:extLst>
          </p:cNvPr>
          <p:cNvSpPr txBox="1"/>
          <p:nvPr/>
        </p:nvSpPr>
        <p:spPr>
          <a:xfrm>
            <a:off x="8409841" y="-40076"/>
            <a:ext cx="347496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EG" sz="4800" b="1" dirty="0" smtClean="0">
                <a:solidFill>
                  <a:prstClr val="black"/>
                </a:solidFill>
                <a:highlight>
                  <a:srgbClr val="FFFF00"/>
                </a:highlight>
              </a:rPr>
              <a:t>اربط بالهوية الوطنية  </a:t>
            </a:r>
          </a:p>
        </p:txBody>
      </p:sp>
      <p:sp>
        <p:nvSpPr>
          <p:cNvPr id="17" name="Oval 16"/>
          <p:cNvSpPr/>
          <p:nvPr/>
        </p:nvSpPr>
        <p:spPr>
          <a:xfrm>
            <a:off x="8409841" y="4960955"/>
            <a:ext cx="254977" cy="2304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6308" y="3742059"/>
            <a:ext cx="10787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dirty="0">
              <a:solidFill>
                <a:prstClr val="black"/>
              </a:solidFill>
            </a:endParaRPr>
          </a:p>
        </p:txBody>
      </p:sp>
      <p:sp>
        <p:nvSpPr>
          <p:cNvPr id="3" name="Flowchart: Multidocument 2"/>
          <p:cNvSpPr/>
          <p:nvPr/>
        </p:nvSpPr>
        <p:spPr>
          <a:xfrm>
            <a:off x="3745523" y="2004646"/>
            <a:ext cx="7419037" cy="3475207"/>
          </a:xfrm>
          <a:prstGeom prst="flowChartMultidocumen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dirty="0" smtClean="0"/>
              <a:t> </a:t>
            </a:r>
          </a:p>
          <a:p>
            <a:pPr algn="ctr"/>
            <a:r>
              <a:rPr lang="ar-EG" sz="3200" b="1" dirty="0" smtClean="0"/>
              <a:t>تقع دولة الامارات العربية المتحدة في النصف </a:t>
            </a:r>
            <a:r>
              <a:rPr lang="ar-EG" sz="3200" b="1" dirty="0" smtClean="0"/>
              <a:t>الشرقي </a:t>
            </a:r>
            <a:r>
              <a:rPr lang="ar-EG" sz="3200" b="1" dirty="0" smtClean="0"/>
              <a:t>من خط </a:t>
            </a:r>
            <a:r>
              <a:rPr lang="ar-EG" sz="3200" b="1" dirty="0" smtClean="0"/>
              <a:t>جرينتش</a:t>
            </a:r>
            <a:endParaRPr lang="ar-EG" sz="3200" b="1" dirty="0"/>
          </a:p>
        </p:txBody>
      </p:sp>
      <p:sp>
        <p:nvSpPr>
          <p:cNvPr id="5" name="Left Arrow 4"/>
          <p:cNvSpPr/>
          <p:nvPr/>
        </p:nvSpPr>
        <p:spPr>
          <a:xfrm>
            <a:off x="6506308" y="597877"/>
            <a:ext cx="1652954" cy="72096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44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3" name="Oval 2"/>
          <p:cNvSpPr/>
          <p:nvPr/>
        </p:nvSpPr>
        <p:spPr>
          <a:xfrm>
            <a:off x="562708" y="386862"/>
            <a:ext cx="298938" cy="2359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Arrow 4"/>
          <p:cNvSpPr/>
          <p:nvPr/>
        </p:nvSpPr>
        <p:spPr>
          <a:xfrm>
            <a:off x="-281354" y="-246040"/>
            <a:ext cx="3050930" cy="17376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 smtClean="0">
                <a:solidFill>
                  <a:srgbClr val="C00000"/>
                </a:solidFill>
              </a:rPr>
              <a:t>نشاط جماعي </a:t>
            </a:r>
            <a:endParaRPr lang="ar-EG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60" y="1007496"/>
            <a:ext cx="2582886" cy="5826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9" y="-20545"/>
            <a:ext cx="7749952" cy="67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9EEC85-73FF-421F-8024-ED4F9EF0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532314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890004c07f32749569bf6844cf099acf">
            <a:extLst>
              <a:ext uri="{FF2B5EF4-FFF2-40B4-BE49-F238E27FC236}">
                <a16:creationId xmlns="" xmlns:a16="http://schemas.microsoft.com/office/drawing/2014/main" id="{249272F9-8342-463C-A133-DB1A13FA9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=""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527538" y="230186"/>
            <a:ext cx="8669216" cy="135242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EG" sz="4400" b="1" dirty="0" smtClean="0">
                <a:solidFill>
                  <a:srgbClr val="FF0000"/>
                </a:solidFill>
              </a:rPr>
              <a:t>عمل  </a:t>
            </a:r>
            <a:r>
              <a:rPr lang="ar-EG" sz="4400" b="1" dirty="0" smtClean="0">
                <a:solidFill>
                  <a:srgbClr val="FF0000"/>
                </a:solidFill>
              </a:rPr>
              <a:t>فردي</a:t>
            </a:r>
            <a:endParaRPr lang="ar-EG" sz="4400" b="1" dirty="0" smtClean="0">
              <a:solidFill>
                <a:srgbClr val="FF0000"/>
              </a:solidFill>
            </a:endParaRPr>
          </a:p>
        </p:txBody>
      </p:sp>
      <p:pic>
        <p:nvPicPr>
          <p:cNvPr id="7" name="Picture 4" descr="maxresdefault_live">
            <a:extLst>
              <a:ext uri="{FF2B5EF4-FFF2-40B4-BE49-F238E27FC236}">
                <a16:creationId xmlns="" xmlns:a16="http://schemas.microsoft.com/office/drawing/2014/main" id="{A8DC7BEF-741B-4A77-AE77-0CEF7CB0FA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0" t="5539" r="8856" b="9830"/>
          <a:stretch/>
        </p:blipFill>
        <p:spPr>
          <a:xfrm>
            <a:off x="8673239" y="365125"/>
            <a:ext cx="3099661" cy="612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705708"/>
            <a:ext cx="8792308" cy="4536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3723" y="3429000"/>
            <a:ext cx="2039815" cy="15122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 smtClean="0"/>
              <a:t>الكتاب ص 118</a:t>
            </a:r>
            <a:endParaRPr lang="ar-EG" sz="2800" b="1" dirty="0"/>
          </a:p>
        </p:txBody>
      </p:sp>
    </p:spTree>
    <p:extLst>
      <p:ext uri="{BB962C8B-B14F-4D97-AF65-F5344CB8AC3E}">
        <p14:creationId xmlns:p14="http://schemas.microsoft.com/office/powerpoint/2010/main" val="21840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18946" y="692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=""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=""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=""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=""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=""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="" xmlns:a16="http://schemas.microsoft.com/office/drawing/2014/main" id="{BF4F913C-F644-4EFD-B796-4D94484AE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11235" r="11953" b="31451"/>
          <a:stretch/>
        </p:blipFill>
        <p:spPr bwMode="auto">
          <a:xfrm>
            <a:off x="5022574" y="4834600"/>
            <a:ext cx="2281740" cy="14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tmoji Image">
            <a:extLst>
              <a:ext uri="{FF2B5EF4-FFF2-40B4-BE49-F238E27FC236}">
                <a16:creationId xmlns="" xmlns:a16="http://schemas.microsoft.com/office/drawing/2014/main" id="{72682C5F-98E1-4340-87C0-1B8F0075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9511" r="23906" b="38802"/>
          <a:stretch/>
        </p:blipFill>
        <p:spPr bwMode="auto">
          <a:xfrm>
            <a:off x="9095078" y="1488952"/>
            <a:ext cx="2223687" cy="15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aptop wave">
            <a:extLst>
              <a:ext uri="{FF2B5EF4-FFF2-40B4-BE49-F238E27FC236}">
                <a16:creationId xmlns="" xmlns:a16="http://schemas.microsoft.com/office/drawing/2014/main" id="{90315361-62ED-4952-84AC-836190B2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r="265"/>
          <a:stretch/>
        </p:blipFill>
        <p:spPr bwMode="auto">
          <a:xfrm>
            <a:off x="8765528" y="4856979"/>
            <a:ext cx="2336361" cy="15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tmoji Image">
            <a:extLst>
              <a:ext uri="{FF2B5EF4-FFF2-40B4-BE49-F238E27FC236}">
                <a16:creationId xmlns="" xmlns:a16="http://schemas.microsoft.com/office/drawing/2014/main" id="{BBEF55BE-DD99-40E4-8BF9-52C7BD05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 bwMode="auto">
          <a:xfrm>
            <a:off x="618310" y="1505038"/>
            <a:ext cx="2884714" cy="1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itmoji Image">
            <a:extLst>
              <a:ext uri="{FF2B5EF4-FFF2-40B4-BE49-F238E27FC236}">
                <a16:creationId xmlns="" xmlns:a16="http://schemas.microsoft.com/office/drawing/2014/main" id="{FA728574-BF9A-4D18-B69C-9677FF16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62" y="1600641"/>
            <a:ext cx="2274936" cy="14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=""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=""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السماعة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=""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=""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16" descr="Bitmoji Image">
            <a:extLst>
              <a:ext uri="{FF2B5EF4-FFF2-40B4-BE49-F238E27FC236}">
                <a16:creationId xmlns="" xmlns:a16="http://schemas.microsoft.com/office/drawing/2014/main" id="{C6F3B23F-17D5-46C6-B224-098433230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687" r="5090"/>
          <a:stretch/>
        </p:blipFill>
        <p:spPr bwMode="auto">
          <a:xfrm>
            <a:off x="1090111" y="4867747"/>
            <a:ext cx="1878375" cy="14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36">
            <a:extLst>
              <a:ext uri="{FF2B5EF4-FFF2-40B4-BE49-F238E27FC236}">
                <a16:creationId xmlns=""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=""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=""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0CA39-F4FD-4DE0-8F5C-28BCF8FEC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8" r="17990"/>
          <a:stretch/>
        </p:blipFill>
        <p:spPr>
          <a:xfrm>
            <a:off x="4572000" y="0"/>
            <a:ext cx="7225260" cy="64982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B903D1A-0BE9-45BB-848F-3BB81A882ED3}"/>
              </a:ext>
            </a:extLst>
          </p:cNvPr>
          <p:cNvSpPr/>
          <p:nvPr/>
        </p:nvSpPr>
        <p:spPr>
          <a:xfrm>
            <a:off x="0" y="0"/>
            <a:ext cx="539646" cy="221854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مربع نص 3">
            <a:extLst>
              <a:ext uri="{FF2B5EF4-FFF2-40B4-BE49-F238E27FC236}">
                <a16:creationId xmlns="" xmlns:a16="http://schemas.microsoft.com/office/drawing/2014/main" id="{2DADE540-AA13-4D43-B8A6-F9F25DFE4264}"/>
              </a:ext>
            </a:extLst>
          </p:cNvPr>
          <p:cNvSpPr txBox="1"/>
          <p:nvPr/>
        </p:nvSpPr>
        <p:spPr>
          <a:xfrm>
            <a:off x="854244" y="3094444"/>
            <a:ext cx="347496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6000" b="1" dirty="0" smtClean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تقييم ختامي </a:t>
            </a:r>
            <a:r>
              <a:rPr kumimoji="0" lang="ar-AE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99C060-0373-459A-B899-D6869BFEBC8F}"/>
              </a:ext>
            </a:extLst>
          </p:cNvPr>
          <p:cNvSpPr txBox="1"/>
          <p:nvPr/>
        </p:nvSpPr>
        <p:spPr>
          <a:xfrm>
            <a:off x="4892876" y="285885"/>
            <a:ext cx="6799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3200" b="1" dirty="0" smtClean="0">
                <a:solidFill>
                  <a:prstClr val="white"/>
                </a:solidFill>
              </a:rPr>
              <a:t>خطوط وهمية تقع على يمين ويسار خط جرينتش</a:t>
            </a:r>
            <a:r>
              <a:rPr lang="ar-EG" sz="3200" b="1" dirty="0" smtClean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FAC6EC-FBCE-408B-BFE7-E5079D61B291}"/>
              </a:ext>
            </a:extLst>
          </p:cNvPr>
          <p:cNvSpPr txBox="1"/>
          <p:nvPr/>
        </p:nvSpPr>
        <p:spPr>
          <a:xfrm>
            <a:off x="6747955" y="2389319"/>
            <a:ext cx="283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prstClr val="white"/>
                </a:solidFill>
              </a:rPr>
              <a:t>خط جرينتش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394958-EB78-480E-B6C8-8AF4B561CF79}"/>
              </a:ext>
            </a:extLst>
          </p:cNvPr>
          <p:cNvSpPr txBox="1"/>
          <p:nvPr/>
        </p:nvSpPr>
        <p:spPr>
          <a:xfrm>
            <a:off x="6874618" y="3865621"/>
            <a:ext cx="283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prstClr val="white"/>
                </a:solidFill>
              </a:rPr>
              <a:t>خطوط الطول 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4343400"/>
            <a:ext cx="4421028" cy="7384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1788F9-5638-458E-AD2B-A511BBBF12CC}"/>
              </a:ext>
            </a:extLst>
          </p:cNvPr>
          <p:cNvSpPr txBox="1"/>
          <p:nvPr/>
        </p:nvSpPr>
        <p:spPr>
          <a:xfrm>
            <a:off x="6858692" y="5580721"/>
            <a:ext cx="2835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prstClr val="white"/>
                </a:solidFill>
              </a:rPr>
              <a:t>دوائر العرض</a:t>
            </a:r>
            <a:r>
              <a:rPr lang="ar-EG" sz="4400" b="1" dirty="0" smtClean="0">
                <a:solidFill>
                  <a:prstClr val="white"/>
                </a:solidFill>
              </a:rPr>
              <a:t> </a:t>
            </a:r>
            <a:endParaRPr lang="en-US" sz="4400" b="1" dirty="0">
              <a:solidFill>
                <a:prstClr val="white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88818" y="6008845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F8DAF4DB-4C4E-4CAB-82BA-D9F9EC675D6B}"/>
              </a:ext>
            </a:extLst>
          </p:cNvPr>
          <p:cNvSpPr/>
          <p:nvPr/>
        </p:nvSpPr>
        <p:spPr>
          <a:xfrm>
            <a:off x="7500016" y="6286324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</a:rPr>
              <a:t>السؤال التالي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E0AB8E-76DC-41E0-9175-4857DC2BB50A}"/>
              </a:ext>
            </a:extLst>
          </p:cNvPr>
          <p:cNvSpPr/>
          <p:nvPr/>
        </p:nvSpPr>
        <p:spPr>
          <a:xfrm>
            <a:off x="0" y="0"/>
            <a:ext cx="539646" cy="221854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023 L 2.08333E-7 0.00023 C -0.01888 -0.00162 -0.02591 -0.00093 -0.04128 -0.0044 C -0.04961 -0.00648 -0.06615 -0.01065 -0.06615 -0.01042 C -0.07018 -0.01296 -0.07409 -0.01597 -0.07852 -0.01713 C -0.08125 -0.01783 -0.08398 -0.01829 -0.08659 -0.01921 C -0.08854 -0.01991 -0.09049 -0.0206 -0.09219 -0.0213 C -0.0944 -0.02199 -0.09688 -0.02292 -0.09909 -0.02338 C -0.1 -0.02477 -0.10065 -0.02662 -0.10169 -0.02755 C -0.10951 -0.03357 -0.11237 -0.0338 -0.11966 -0.03588 C -0.12148 -0.0375 -0.12331 -0.03889 -0.12513 -0.04028 C -0.12643 -0.04121 -0.12799 -0.04121 -0.12917 -0.04236 C -0.13867 -0.04954 -0.12747 -0.04421 -0.13893 -0.04861 C -0.14518 -0.05347 -0.14427 -0.05324 -0.15117 -0.05718 C -0.1526 -0.05787 -0.15404 -0.0588 -0.15534 -0.05926 C -0.15794 -0.06019 -0.16081 -0.06065 -0.16354 -0.06158 C -0.16758 -0.06736 -0.16549 -0.06551 -0.17188 -0.06783 C -0.17643 -0.06898 -0.18555 -0.07176 -0.18555 -0.07153 C -0.19831 -0.08472 -0.17773 -0.06505 -0.21159 -0.08241 C -0.21758 -0.08542 -0.21445 -0.08403 -0.22135 -0.08681 C -0.22565 -0.09097 -0.22656 -0.09283 -0.23229 -0.09514 C -0.23685 -0.09676 -0.24596 -0.09931 -0.24596 -0.09908 C -0.24792 -0.1007 -0.24961 -0.10232 -0.25156 -0.10347 C -0.25508 -0.10579 -0.25729 -0.10579 -0.26107 -0.10764 C -0.26107 -0.10741 -0.27135 -0.11296 -0.27357 -0.11389 C -0.27487 -0.11482 -0.27617 -0.11551 -0.2776 -0.11597 C -0.28034 -0.11713 -0.28451 -0.11852 -0.28711 -0.12037 C -0.28919 -0.12153 -0.29076 -0.12338 -0.29271 -0.12454 C -0.29271 -0.12431 -0.30299 -0.12986 -0.30521 -0.13079 L -0.31341 -0.13519 C -0.3151 -0.13565 -0.31706 -0.13634 -0.31875 -0.13727 C -0.32148 -0.13843 -0.32435 -0.14005 -0.32708 -0.14144 C -0.32852 -0.1419 -0.32982 -0.14306 -0.33125 -0.14352 C -0.3332 -0.14421 -0.3349 -0.14491 -0.33659 -0.1456 C -0.33906 -0.1463 -0.34128 -0.14746 -0.34362 -0.14769 C -0.34857 -0.14838 -0.35365 -0.14769 -0.35846 -0.14769 L -0.35846 -0.14746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0" y="-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52 1.48148E-6 L -0.17852 0.00046 C -0.18164 -0.00486 -0.18477 -0.00903 -0.18711 -0.01482 C -0.18802 -0.01667 -0.18789 -0.01991 -0.18841 -0.02222 C -0.18893 -0.02477 -0.18958 -0.02708 -0.19049 -0.0294 C -0.19102 -0.03125 -0.19206 -0.03241 -0.19258 -0.03403 C -0.19531 -0.04121 -0.19844 -0.05 -0.2 -0.0588 C -0.20104 -0.06343 -0.20104 -0.06898 -0.20221 -0.07338 C -0.20716 -0.09005 -0.20117 -0.06921 -0.20768 -0.09283 C -0.20833 -0.09514 -0.20924 -0.09769 -0.2099 -0.10023 C -0.21107 -0.10486 -0.21198 -0.11019 -0.21302 -0.11482 C -0.21367 -0.11736 -0.21458 -0.11945 -0.2151 -0.12222 C -0.21602 -0.12593 -0.21654 -0.13033 -0.21732 -0.13449 C -0.2194 -0.14445 -0.2224 -0.15139 -0.225 -0.16134 C -0.22565 -0.16412 -0.22617 -0.16783 -0.22708 -0.17083 C -0.22799 -0.17454 -0.2293 -0.17708 -0.23021 -0.18056 C -0.23229 -0.18843 -0.23346 -0.19722 -0.23555 -0.20533 C -0.23958 -0.21968 -0.23763 -0.21343 -0.24102 -0.22477 C -0.24375 -0.24306 -0.23997 -0.22037 -0.24427 -0.23935 C -0.24688 -0.25139 -0.24336 -0.24236 -0.24753 -0.25394 C -0.24805 -0.25579 -0.24896 -0.25695 -0.24961 -0.25857 C -0.25052 -0.26181 -0.25104 -0.26528 -0.25169 -0.26852 C -0.25247 -0.2713 -0.25313 -0.27361 -0.25404 -0.27593 C -0.25469 -0.28079 -0.25508 -0.28588 -0.25612 -0.29051 C -0.2569 -0.29491 -0.25833 -0.29861 -0.25938 -0.30278 C -0.26003 -0.30602 -0.26081 -0.30926 -0.26146 -0.3125 C -0.26406 -0.33542 -0.26042 -0.30949 -0.26576 -0.32963 C -0.26784 -0.33727 -0.26875 -0.34653 -0.27122 -0.35394 L -0.27643 -0.37083 C -0.27917 -0.39491 -0.27565 -0.36829 -0.27969 -0.3882 C -0.28815 -0.42963 -0.28021 -0.39815 -0.28737 -0.42454 C -0.28945 -0.44514 -0.28685 -0.425 -0.29049 -0.4419 C -0.29206 -0.44792 -0.29284 -0.45764 -0.29479 -0.46389 C -0.2957 -0.46644 -0.29688 -0.46852 -0.29792 -0.47107 C -0.29883 -0.47847 -0.29935 -0.48565 -0.30013 -0.49306 C -0.30143 -0.50324 -0.3026 -0.50579 -0.30456 -0.51505 C -0.30534 -0.51898 -0.30586 -0.52315 -0.30664 -0.52732 C -0.3069 -0.52963 -0.30716 -0.53218 -0.30768 -0.53449 C -0.30833 -0.53658 -0.30924 -0.53773 -0.3099 -0.53958 C -0.31263 -0.55857 -0.31094 -0.54977 -0.31523 -0.56621 C -0.31563 -0.57107 -0.31549 -0.57639 -0.31628 -0.58079 C -0.31706 -0.58449 -0.31888 -0.58681 -0.3194 -0.59074 C -0.32044 -0.59583 -0.32018 -0.60208 -0.3207 -0.60764 C -0.32096 -0.61111 -0.32122 -0.61435 -0.32174 -0.61759 C -0.32227 -0.62083 -0.32331 -0.62408 -0.32396 -0.62732 C -0.32435 -0.62963 -0.32448 -0.63218 -0.325 -0.63449 C -0.32656 -0.64329 -0.32708 -0.64421 -0.32917 -0.65185 C -0.32956 -0.65463 -0.3306 -0.66528 -0.33138 -0.66875 C -0.3319 -0.6713 -0.33294 -0.67338 -0.33346 -0.67593 C -0.33438 -0.68079 -0.3349 -0.68565 -0.33581 -0.69074 C -0.33594 -0.69306 -0.33607 -0.69583 -0.33685 -0.69792 L -0.33893 -0.70533 C -0.3418 -0.73125 -0.33789 -0.70093 -0.34219 -0.72246 C -0.3431 -0.72708 -0.34362 -0.73218 -0.34427 -0.73704 C -0.34466 -0.73935 -0.3444 -0.74259 -0.34544 -0.74445 L -0.3474 -0.74908 C -0.34896 -0.76644 -0.34792 -0.75764 -0.35065 -0.77593 L -0.35195 -0.78333 C -0.35221 -0.78588 -0.35299 -0.7882 -0.35299 -0.79051 L -0.35299 -0.7956 L -0.35378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99C060-0373-459A-B899-D6869BFEBC8F}"/>
              </a:ext>
            </a:extLst>
          </p:cNvPr>
          <p:cNvSpPr txBox="1"/>
          <p:nvPr/>
        </p:nvSpPr>
        <p:spPr>
          <a:xfrm>
            <a:off x="4892876" y="285885"/>
            <a:ext cx="6799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3200" b="1" dirty="0" smtClean="0">
                <a:solidFill>
                  <a:prstClr val="white"/>
                </a:solidFill>
              </a:rPr>
              <a:t>تقع دولة الإمارات العربية المتحدة في ...</a:t>
            </a:r>
            <a:r>
              <a:rPr lang="ar-AE" sz="3200" b="1" dirty="0" smtClean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FAC6EC-FBCE-408B-BFE7-E5079D61B291}"/>
              </a:ext>
            </a:extLst>
          </p:cNvPr>
          <p:cNvSpPr txBox="1"/>
          <p:nvPr/>
        </p:nvSpPr>
        <p:spPr>
          <a:xfrm>
            <a:off x="6747955" y="2389319"/>
            <a:ext cx="3945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prstClr val="white"/>
                </a:solidFill>
              </a:rPr>
              <a:t>نصف الكرة الغربي 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394958-EB78-480E-B6C8-8AF4B561CF79}"/>
              </a:ext>
            </a:extLst>
          </p:cNvPr>
          <p:cNvSpPr txBox="1"/>
          <p:nvPr/>
        </p:nvSpPr>
        <p:spPr>
          <a:xfrm>
            <a:off x="6874617" y="3865621"/>
            <a:ext cx="381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prstClr val="white"/>
                </a:solidFill>
              </a:rPr>
              <a:t>نصف الكرة الشمالى </a:t>
            </a:r>
            <a:r>
              <a:rPr lang="ar-AE" sz="4000" b="1" dirty="0" smtClean="0">
                <a:solidFill>
                  <a:prstClr val="white"/>
                </a:solidFill>
              </a:rPr>
              <a:t> 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428915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1788F9-5638-458E-AD2B-A511BBBF12CC}"/>
              </a:ext>
            </a:extLst>
          </p:cNvPr>
          <p:cNvSpPr txBox="1"/>
          <p:nvPr/>
        </p:nvSpPr>
        <p:spPr>
          <a:xfrm>
            <a:off x="6858692" y="5580721"/>
            <a:ext cx="2835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prstClr val="white"/>
                </a:solidFill>
              </a:rPr>
              <a:t>نصف الكرة الجنوب</a:t>
            </a:r>
            <a:r>
              <a:rPr lang="ar-AE" sz="4400" b="1" dirty="0" smtClean="0">
                <a:solidFill>
                  <a:prstClr val="white"/>
                </a:solidFill>
              </a:rPr>
              <a:t>ى</a:t>
            </a:r>
            <a:endParaRPr lang="en-US" sz="4400" b="1" dirty="0">
              <a:solidFill>
                <a:prstClr val="white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72643" y="5825985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DAF4DB-4C4E-4CAB-82BA-D9F9EC675D6B}"/>
              </a:ext>
            </a:extLst>
          </p:cNvPr>
          <p:cNvSpPr/>
          <p:nvPr/>
        </p:nvSpPr>
        <p:spPr>
          <a:xfrm>
            <a:off x="4553506" y="5982631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</a:rPr>
              <a:t>السؤال التالي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E0AB8E-76DC-41E0-9175-4857DC2BB50A}"/>
              </a:ext>
            </a:extLst>
          </p:cNvPr>
          <p:cNvSpPr/>
          <p:nvPr/>
        </p:nvSpPr>
        <p:spPr>
          <a:xfrm>
            <a:off x="0" y="0"/>
            <a:ext cx="539646" cy="221854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023 L 2.08333E-7 0.00023 C -0.01888 -0.00162 -0.02591 -0.00093 -0.04128 -0.0044 C -0.04961 -0.00648 -0.06615 -0.01065 -0.06615 -0.01042 C -0.07018 -0.01296 -0.07409 -0.01597 -0.07852 -0.01713 C -0.08125 -0.01783 -0.08398 -0.01829 -0.08659 -0.01921 C -0.08854 -0.01991 -0.09049 -0.0206 -0.09219 -0.0213 C -0.0944 -0.02199 -0.09688 -0.02292 -0.09909 -0.02338 C -0.1 -0.02477 -0.10065 -0.02662 -0.10169 -0.02755 C -0.10951 -0.03357 -0.11237 -0.0338 -0.11966 -0.03588 C -0.12148 -0.0375 -0.12331 -0.03889 -0.12513 -0.04028 C -0.12643 -0.04121 -0.12799 -0.04121 -0.12917 -0.04236 C -0.13867 -0.04954 -0.12747 -0.04421 -0.13893 -0.04861 C -0.14518 -0.05347 -0.14427 -0.05324 -0.15117 -0.05718 C -0.1526 -0.05787 -0.15404 -0.0588 -0.15534 -0.05926 C -0.15794 -0.06019 -0.16081 -0.06065 -0.16354 -0.06158 C -0.16758 -0.06736 -0.16549 -0.06551 -0.17188 -0.06783 C -0.17643 -0.06898 -0.18555 -0.07176 -0.18555 -0.07153 C -0.19831 -0.08472 -0.17773 -0.06505 -0.21159 -0.08241 C -0.21758 -0.08542 -0.21445 -0.08403 -0.22135 -0.08681 C -0.22565 -0.09097 -0.22656 -0.09283 -0.23229 -0.09514 C -0.23685 -0.09676 -0.24596 -0.09931 -0.24596 -0.09908 C -0.24792 -0.1007 -0.24961 -0.10232 -0.25156 -0.10347 C -0.25508 -0.10579 -0.25729 -0.10579 -0.26107 -0.10764 C -0.26107 -0.10741 -0.27135 -0.11296 -0.27357 -0.11389 C -0.27487 -0.11482 -0.27617 -0.11551 -0.2776 -0.11597 C -0.28034 -0.11713 -0.28451 -0.11852 -0.28711 -0.12037 C -0.28919 -0.12153 -0.29076 -0.12338 -0.29271 -0.12454 C -0.29271 -0.12431 -0.30299 -0.12986 -0.30521 -0.13079 L -0.31341 -0.13519 C -0.3151 -0.13565 -0.31706 -0.13634 -0.31875 -0.13727 C -0.32148 -0.13843 -0.32435 -0.14005 -0.32708 -0.14144 C -0.32852 -0.1419 -0.32982 -0.14306 -0.33125 -0.14352 C -0.3332 -0.14421 -0.3349 -0.14491 -0.33659 -0.1456 C -0.33906 -0.1463 -0.34128 -0.14746 -0.34362 -0.14769 C -0.34857 -0.14838 -0.35365 -0.14769 -0.35846 -0.14769 L -0.35846 -0.14746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0" y="-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52 1.48148E-6 L -0.17852 0.00046 C -0.18164 -0.00486 -0.18477 -0.00903 -0.18711 -0.01482 C -0.18802 -0.01667 -0.18789 -0.01991 -0.18841 -0.02222 C -0.18893 -0.02477 -0.18958 -0.02708 -0.19049 -0.0294 C -0.19102 -0.03125 -0.19206 -0.03241 -0.19258 -0.03403 C -0.19531 -0.04121 -0.19844 -0.05 -0.2 -0.0588 C -0.20104 -0.06343 -0.20104 -0.06898 -0.20221 -0.07338 C -0.20716 -0.09005 -0.20117 -0.06921 -0.20768 -0.09283 C -0.20833 -0.09514 -0.20924 -0.09769 -0.2099 -0.10023 C -0.21107 -0.10486 -0.21198 -0.11019 -0.21302 -0.11482 C -0.21367 -0.11736 -0.21458 -0.11945 -0.2151 -0.12222 C -0.21602 -0.12593 -0.21654 -0.13033 -0.21732 -0.13449 C -0.2194 -0.14445 -0.2224 -0.15139 -0.225 -0.16134 C -0.22565 -0.16412 -0.22617 -0.16783 -0.22708 -0.17083 C -0.22799 -0.17454 -0.2293 -0.17708 -0.23021 -0.18056 C -0.23229 -0.18843 -0.23346 -0.19722 -0.23555 -0.20533 C -0.23958 -0.21968 -0.23763 -0.21343 -0.24102 -0.22477 C -0.24375 -0.24306 -0.23997 -0.22037 -0.24427 -0.23935 C -0.24688 -0.25139 -0.24336 -0.24236 -0.24753 -0.25394 C -0.24805 -0.25579 -0.24896 -0.25695 -0.24961 -0.25857 C -0.25052 -0.26181 -0.25104 -0.26528 -0.25169 -0.26852 C -0.25247 -0.2713 -0.25313 -0.27361 -0.25404 -0.27593 C -0.25469 -0.28079 -0.25508 -0.28588 -0.25612 -0.29051 C -0.2569 -0.29491 -0.25833 -0.29861 -0.25938 -0.30278 C -0.26003 -0.30602 -0.26081 -0.30926 -0.26146 -0.3125 C -0.26406 -0.33542 -0.26042 -0.30949 -0.26576 -0.32963 C -0.26784 -0.33727 -0.26875 -0.34653 -0.27122 -0.35394 L -0.27643 -0.37083 C -0.27917 -0.39491 -0.27565 -0.36829 -0.27969 -0.3882 C -0.28815 -0.42963 -0.28021 -0.39815 -0.28737 -0.42454 C -0.28945 -0.44514 -0.28685 -0.425 -0.29049 -0.4419 C -0.29206 -0.44792 -0.29284 -0.45764 -0.29479 -0.46389 C -0.2957 -0.46644 -0.29688 -0.46852 -0.29792 -0.47107 C -0.29883 -0.47847 -0.29935 -0.48565 -0.30013 -0.49306 C -0.30143 -0.50324 -0.3026 -0.50579 -0.30456 -0.51505 C -0.30534 -0.51898 -0.30586 -0.52315 -0.30664 -0.52732 C -0.3069 -0.52963 -0.30716 -0.53218 -0.30768 -0.53449 C -0.30833 -0.53658 -0.30924 -0.53773 -0.3099 -0.53958 C -0.31263 -0.55857 -0.31094 -0.54977 -0.31523 -0.56621 C -0.31563 -0.57107 -0.31549 -0.57639 -0.31628 -0.58079 C -0.31706 -0.58449 -0.31888 -0.58681 -0.3194 -0.59074 C -0.32044 -0.59583 -0.32018 -0.60208 -0.3207 -0.60764 C -0.32096 -0.61111 -0.32122 -0.61435 -0.32174 -0.61759 C -0.32227 -0.62083 -0.32331 -0.62408 -0.32396 -0.62732 C -0.32435 -0.62963 -0.32448 -0.63218 -0.325 -0.63449 C -0.32656 -0.64329 -0.32708 -0.64421 -0.32917 -0.65185 C -0.32956 -0.65463 -0.3306 -0.66528 -0.33138 -0.66875 C -0.3319 -0.6713 -0.33294 -0.67338 -0.33346 -0.67593 C -0.33438 -0.68079 -0.3349 -0.68565 -0.33581 -0.69074 C -0.33594 -0.69306 -0.33607 -0.69583 -0.33685 -0.69792 L -0.33893 -0.70533 C -0.3418 -0.73125 -0.33789 -0.70093 -0.34219 -0.72246 C -0.3431 -0.72708 -0.34362 -0.73218 -0.34427 -0.73704 C -0.34466 -0.73935 -0.3444 -0.74259 -0.34544 -0.74445 L -0.3474 -0.74908 C -0.34896 -0.76644 -0.34792 -0.75764 -0.35065 -0.77593 L -0.35195 -0.78333 C -0.35221 -0.78588 -0.35299 -0.7882 -0.35299 -0.79051 L -0.35299 -0.7956 L -0.35378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99C060-0373-459A-B899-D6869BFEBC8F}"/>
              </a:ext>
            </a:extLst>
          </p:cNvPr>
          <p:cNvSpPr txBox="1"/>
          <p:nvPr/>
        </p:nvSpPr>
        <p:spPr>
          <a:xfrm>
            <a:off x="4892876" y="285885"/>
            <a:ext cx="6799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3200" b="1" dirty="0" smtClean="0">
                <a:solidFill>
                  <a:prstClr val="white"/>
                </a:solidFill>
              </a:rPr>
              <a:t>القارة التي يمر بها خط الاستواء وخط جرينتش</a:t>
            </a:r>
            <a:r>
              <a:rPr lang="ar-AE" sz="3200" b="1" dirty="0" smtClean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394958-EB78-480E-B6C8-8AF4B561CF79}"/>
              </a:ext>
            </a:extLst>
          </p:cNvPr>
          <p:cNvSpPr txBox="1"/>
          <p:nvPr/>
        </p:nvSpPr>
        <p:spPr>
          <a:xfrm>
            <a:off x="6874618" y="3865621"/>
            <a:ext cx="283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prstClr val="white"/>
                </a:solidFill>
              </a:rPr>
              <a:t>قارة أفريقيا </a:t>
            </a:r>
            <a:r>
              <a:rPr lang="ar-AE" sz="4000" b="1" dirty="0" smtClean="0">
                <a:solidFill>
                  <a:prstClr val="white"/>
                </a:solidFill>
              </a:rPr>
              <a:t> 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4058765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E1788F9-5638-458E-AD2B-A511BBBF12CC}"/>
              </a:ext>
            </a:extLst>
          </p:cNvPr>
          <p:cNvSpPr txBox="1"/>
          <p:nvPr/>
        </p:nvSpPr>
        <p:spPr>
          <a:xfrm>
            <a:off x="6858692" y="5580721"/>
            <a:ext cx="2835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solidFill>
                  <a:prstClr val="white"/>
                </a:solidFill>
              </a:rPr>
              <a:t>أوروبا</a:t>
            </a:r>
            <a:endParaRPr lang="en-US" sz="4400" b="1" dirty="0">
              <a:solidFill>
                <a:prstClr val="white"/>
              </a:solidFill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xmlns="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72643" y="5825985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DAF4DB-4C4E-4CAB-82BA-D9F9EC675D6B}"/>
              </a:ext>
            </a:extLst>
          </p:cNvPr>
          <p:cNvSpPr/>
          <p:nvPr/>
        </p:nvSpPr>
        <p:spPr>
          <a:xfrm>
            <a:off x="4553506" y="5982631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</a:rPr>
              <a:t>السؤال التالي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E0AB8E-76DC-41E0-9175-4857DC2BB50A}"/>
              </a:ext>
            </a:extLst>
          </p:cNvPr>
          <p:cNvSpPr/>
          <p:nvPr/>
        </p:nvSpPr>
        <p:spPr>
          <a:xfrm>
            <a:off x="0" y="0"/>
            <a:ext cx="539646" cy="221854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0318" y="2227712"/>
            <a:ext cx="18343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dirty="0" smtClean="0"/>
              <a:t>\</a:t>
            </a:r>
            <a:r>
              <a:rPr lang="ar-EG" sz="4800" b="1" dirty="0" smtClean="0">
                <a:solidFill>
                  <a:schemeClr val="bg2"/>
                </a:solidFill>
              </a:rPr>
              <a:t>أسيا</a:t>
            </a:r>
            <a:r>
              <a:rPr lang="ar-EG" dirty="0" smtClean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836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023 L 2.08333E-7 0.00023 C -0.01888 -0.00162 -0.02591 -0.00093 -0.04128 -0.0044 C -0.04961 -0.00648 -0.06615 -0.01065 -0.06615 -0.01042 C -0.07018 -0.01296 -0.07409 -0.01597 -0.07852 -0.01713 C -0.08125 -0.01783 -0.08398 -0.01829 -0.08659 -0.01921 C -0.08854 -0.01991 -0.09049 -0.0206 -0.09219 -0.0213 C -0.0944 -0.02199 -0.09688 -0.02292 -0.09909 -0.02338 C -0.1 -0.02477 -0.10065 -0.02662 -0.10169 -0.02755 C -0.10951 -0.03357 -0.11237 -0.0338 -0.11966 -0.03588 C -0.12148 -0.0375 -0.12331 -0.03889 -0.12513 -0.04028 C -0.12643 -0.04121 -0.12799 -0.04121 -0.12917 -0.04236 C -0.13867 -0.04954 -0.12747 -0.04421 -0.13893 -0.04861 C -0.14518 -0.05347 -0.14427 -0.05324 -0.15117 -0.05718 C -0.1526 -0.05787 -0.15404 -0.0588 -0.15534 -0.05926 C -0.15794 -0.06019 -0.16081 -0.06065 -0.16354 -0.06158 C -0.16758 -0.06736 -0.16549 -0.06551 -0.17188 -0.06783 C -0.17643 -0.06898 -0.18555 -0.07176 -0.18555 -0.07153 C -0.19831 -0.08472 -0.17773 -0.06505 -0.21159 -0.08241 C -0.21758 -0.08542 -0.21445 -0.08403 -0.22135 -0.08681 C -0.22565 -0.09097 -0.22656 -0.09283 -0.23229 -0.09514 C -0.23685 -0.09676 -0.24596 -0.09931 -0.24596 -0.09908 C -0.24792 -0.1007 -0.24961 -0.10232 -0.25156 -0.10347 C -0.25508 -0.10579 -0.25729 -0.10579 -0.26107 -0.10764 C -0.26107 -0.10741 -0.27135 -0.11296 -0.27357 -0.11389 C -0.27487 -0.11482 -0.27617 -0.11551 -0.2776 -0.11597 C -0.28034 -0.11713 -0.28451 -0.11852 -0.28711 -0.12037 C -0.28919 -0.12153 -0.29076 -0.12338 -0.29271 -0.12454 C -0.29271 -0.12431 -0.30299 -0.12986 -0.30521 -0.13079 L -0.31341 -0.13519 C -0.3151 -0.13565 -0.31706 -0.13634 -0.31875 -0.13727 C -0.32148 -0.13843 -0.32435 -0.14005 -0.32708 -0.14144 C -0.32852 -0.1419 -0.32982 -0.14306 -0.33125 -0.14352 C -0.3332 -0.14421 -0.3349 -0.14491 -0.33659 -0.1456 C -0.33906 -0.1463 -0.34128 -0.14746 -0.34362 -0.14769 C -0.34857 -0.14838 -0.35365 -0.14769 -0.35846 -0.14769 L -0.35846 -0.14746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0" y="-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52 1.48148E-6 L -0.17852 0.00046 C -0.18164 -0.00486 -0.18477 -0.00903 -0.18711 -0.01482 C -0.18802 -0.01667 -0.18789 -0.01991 -0.18841 -0.02222 C -0.18893 -0.02477 -0.18958 -0.02708 -0.19049 -0.0294 C -0.19102 -0.03125 -0.19206 -0.03241 -0.19258 -0.03403 C -0.19531 -0.04121 -0.19844 -0.05 -0.2 -0.0588 C -0.20104 -0.06343 -0.20104 -0.06898 -0.20221 -0.07338 C -0.20716 -0.09005 -0.20117 -0.06921 -0.20768 -0.09283 C -0.20833 -0.09514 -0.20924 -0.09769 -0.2099 -0.10023 C -0.21107 -0.10486 -0.21198 -0.11019 -0.21302 -0.11482 C -0.21367 -0.11736 -0.21458 -0.11945 -0.2151 -0.12222 C -0.21602 -0.12593 -0.21654 -0.13033 -0.21732 -0.13449 C -0.2194 -0.14445 -0.2224 -0.15139 -0.225 -0.16134 C -0.22565 -0.16412 -0.22617 -0.16783 -0.22708 -0.17083 C -0.22799 -0.17454 -0.2293 -0.17708 -0.23021 -0.18056 C -0.23229 -0.18843 -0.23346 -0.19722 -0.23555 -0.20533 C -0.23958 -0.21968 -0.23763 -0.21343 -0.24102 -0.22477 C -0.24375 -0.24306 -0.23997 -0.22037 -0.24427 -0.23935 C -0.24688 -0.25139 -0.24336 -0.24236 -0.24753 -0.25394 C -0.24805 -0.25579 -0.24896 -0.25695 -0.24961 -0.25857 C -0.25052 -0.26181 -0.25104 -0.26528 -0.25169 -0.26852 C -0.25247 -0.2713 -0.25313 -0.27361 -0.25404 -0.27593 C -0.25469 -0.28079 -0.25508 -0.28588 -0.25612 -0.29051 C -0.2569 -0.29491 -0.25833 -0.29861 -0.25938 -0.30278 C -0.26003 -0.30602 -0.26081 -0.30926 -0.26146 -0.3125 C -0.26406 -0.33542 -0.26042 -0.30949 -0.26576 -0.32963 C -0.26784 -0.33727 -0.26875 -0.34653 -0.27122 -0.35394 L -0.27643 -0.37083 C -0.27917 -0.39491 -0.27565 -0.36829 -0.27969 -0.3882 C -0.28815 -0.42963 -0.28021 -0.39815 -0.28737 -0.42454 C -0.28945 -0.44514 -0.28685 -0.425 -0.29049 -0.4419 C -0.29206 -0.44792 -0.29284 -0.45764 -0.29479 -0.46389 C -0.2957 -0.46644 -0.29688 -0.46852 -0.29792 -0.47107 C -0.29883 -0.47847 -0.29935 -0.48565 -0.30013 -0.49306 C -0.30143 -0.50324 -0.3026 -0.50579 -0.30456 -0.51505 C -0.30534 -0.51898 -0.30586 -0.52315 -0.30664 -0.52732 C -0.3069 -0.52963 -0.30716 -0.53218 -0.30768 -0.53449 C -0.30833 -0.53658 -0.30924 -0.53773 -0.3099 -0.53958 C -0.31263 -0.55857 -0.31094 -0.54977 -0.31523 -0.56621 C -0.31563 -0.57107 -0.31549 -0.57639 -0.31628 -0.58079 C -0.31706 -0.58449 -0.31888 -0.58681 -0.3194 -0.59074 C -0.32044 -0.59583 -0.32018 -0.60208 -0.3207 -0.60764 C -0.32096 -0.61111 -0.32122 -0.61435 -0.32174 -0.61759 C -0.32227 -0.62083 -0.32331 -0.62408 -0.32396 -0.62732 C -0.32435 -0.62963 -0.32448 -0.63218 -0.325 -0.63449 C -0.32656 -0.64329 -0.32708 -0.64421 -0.32917 -0.65185 C -0.32956 -0.65463 -0.3306 -0.66528 -0.33138 -0.66875 C -0.3319 -0.6713 -0.33294 -0.67338 -0.33346 -0.67593 C -0.33438 -0.68079 -0.3349 -0.68565 -0.33581 -0.69074 C -0.33594 -0.69306 -0.33607 -0.69583 -0.33685 -0.69792 L -0.33893 -0.70533 C -0.3418 -0.73125 -0.33789 -0.70093 -0.34219 -0.72246 C -0.3431 -0.72708 -0.34362 -0.73218 -0.34427 -0.73704 C -0.34466 -0.73935 -0.3444 -0.74259 -0.34544 -0.74445 L -0.3474 -0.74908 C -0.34896 -0.76644 -0.34792 -0.75764 -0.35065 -0.77593 L -0.35195 -0.78333 C -0.35221 -0.78588 -0.35299 -0.7882 -0.35299 -0.79051 L -0.35299 -0.7956 L -0.35378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9EEC85-73FF-421F-8024-ED4F9EF0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3FE67F-B5CB-4C87-8A12-5F7244BC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 descr="890004c07f32749569bf6844cf099acf">
            <a:extLst>
              <a:ext uri="{FF2B5EF4-FFF2-40B4-BE49-F238E27FC236}">
                <a16:creationId xmlns="" xmlns:a16="http://schemas.microsoft.com/office/drawing/2014/main" id="{249272F9-8342-463C-A133-DB1A13FA9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 t="10892"/>
          <a:stretch>
            <a:fillRect/>
          </a:stretch>
        </p:blipFill>
        <p:spPr bwMode="auto">
          <a:xfrm>
            <a:off x="325806" y="1690688"/>
            <a:ext cx="8220317" cy="393147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=""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325806" y="230188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الخروج ( تقييم الحصة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maxresdefault_live">
            <a:extLst>
              <a:ext uri="{FF2B5EF4-FFF2-40B4-BE49-F238E27FC236}">
                <a16:creationId xmlns="" xmlns:a16="http://schemas.microsoft.com/office/drawing/2014/main" id="{A8DC7BEF-741B-4A77-AE77-0CEF7CB0FA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0" t="5539" r="8856" b="9830"/>
          <a:stretch/>
        </p:blipFill>
        <p:spPr>
          <a:xfrm>
            <a:off x="8673239" y="365125"/>
            <a:ext cx="3099661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890004c07f32749569bf6844cf099acf">
            <a:extLst>
              <a:ext uri="{FF2B5EF4-FFF2-40B4-BE49-F238E27FC236}">
                <a16:creationId xmlns="" xmlns:a16="http://schemas.microsoft.com/office/drawing/2014/main" id="{D7D2FEF1-C771-46F6-BEE3-0E8B41163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90"/>
            <a:ext cx="12192000" cy="6858000"/>
          </a:xfrm>
          <a:prstGeom prst="rect">
            <a:avLst/>
          </a:prstGeom>
        </p:spPr>
      </p:pic>
      <p:pic>
        <p:nvPicPr>
          <p:cNvPr id="8" name="Picture 7" descr="maxresdefault_live">
            <a:extLst>
              <a:ext uri="{FF2B5EF4-FFF2-40B4-BE49-F238E27FC236}">
                <a16:creationId xmlns="" xmlns:a16="http://schemas.microsoft.com/office/drawing/2014/main" id="{1D3F1A99-1C16-44FB-A268-A29637F7B6E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0" t="5539" r="8856" b="9830"/>
          <a:stretch/>
        </p:blipFill>
        <p:spPr>
          <a:xfrm flipH="1">
            <a:off x="-171823" y="3797253"/>
            <a:ext cx="2991364" cy="306707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CE6958A6-388B-4A99-8302-E9F8D52913F2}"/>
              </a:ext>
            </a:extLst>
          </p:cNvPr>
          <p:cNvSpPr txBox="1"/>
          <p:nvPr/>
        </p:nvSpPr>
        <p:spPr>
          <a:xfrm>
            <a:off x="4377128" y="1786502"/>
            <a:ext cx="687910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ماذا تعلمت من درسنا هذا ؟</a:t>
            </a:r>
          </a:p>
        </p:txBody>
      </p:sp>
      <p:pic>
        <p:nvPicPr>
          <p:cNvPr id="6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="" xmlns:a16="http://schemas.microsoft.com/office/drawing/2014/main" id="{78A50D1F-3B83-44BB-951C-C6332C2E5A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314297" y="3349330"/>
            <a:ext cx="1565708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F12F54F-14F6-4B3D-8840-99F75152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9736" t="15625" r="6296" b="23958"/>
          <a:stretch>
            <a:fillRect/>
          </a:stretch>
        </p:blipFill>
        <p:spPr bwMode="auto">
          <a:xfrm>
            <a:off x="180859" y="185739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270297EF-3FCC-4A3F-B3A2-E0870AF13861}"/>
              </a:ext>
            </a:extLst>
          </p:cNvPr>
          <p:cNvSpPr txBox="1"/>
          <p:nvPr/>
        </p:nvSpPr>
        <p:spPr>
          <a:xfrm>
            <a:off x="2208627" y="662080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8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11D9F6-FBFA-47BF-8436-F3D46F22D6CE}"/>
              </a:ext>
            </a:extLst>
          </p:cNvPr>
          <p:cNvSpPr txBox="1"/>
          <p:nvPr/>
        </p:nvSpPr>
        <p:spPr>
          <a:xfrm>
            <a:off x="1012874" y="238055"/>
            <a:ext cx="10002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نعمة عظيمة ندعو الله دائماً أن يديمها علينا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_اللهم أدم على دولة __#الإمارات__ نعمة الأمن والأمان">
            <a:hlinkClick r:id="" action="ppaction://media"/>
            <a:extLst>
              <a:ext uri="{FF2B5EF4-FFF2-40B4-BE49-F238E27FC236}">
                <a16:creationId xmlns="" xmlns:a16="http://schemas.microsoft.com/office/drawing/2014/main" id="{E6112104-D65E-436D-93C1-DFB2C51E0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464" y="1266096"/>
            <a:ext cx="9340948" cy="52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15167"/>
            <a:ext cx="10515600" cy="1325563"/>
          </a:xfrm>
        </p:spPr>
        <p:txBody>
          <a:bodyPr/>
          <a:lstStyle/>
          <a:p>
            <a:endParaRPr lang="ar-EG" dirty="0"/>
          </a:p>
        </p:txBody>
      </p:sp>
      <p:sp>
        <p:nvSpPr>
          <p:cNvPr id="3" name="Left Arrow 2"/>
          <p:cNvSpPr/>
          <p:nvPr/>
        </p:nvSpPr>
        <p:spPr>
          <a:xfrm>
            <a:off x="9566031" y="-738554"/>
            <a:ext cx="3200400" cy="202223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التهيئة الحافزة</a:t>
            </a:r>
            <a:r>
              <a:rPr lang="ar-EG" dirty="0" smtClean="0"/>
              <a:t> </a:t>
            </a:r>
            <a:endParaRPr lang="ar-EG" dirty="0"/>
          </a:p>
        </p:txBody>
      </p:sp>
      <p:pic>
        <p:nvPicPr>
          <p:cNvPr id="8" name="WhatsApp Video 2022-04-15 at 4.44.14 P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185" y="1072662"/>
            <a:ext cx="11746523" cy="5104301"/>
          </a:xfrm>
        </p:spPr>
      </p:pic>
    </p:spTree>
    <p:extLst>
      <p:ext uri="{BB962C8B-B14F-4D97-AF65-F5344CB8AC3E}">
        <p14:creationId xmlns:p14="http://schemas.microsoft.com/office/powerpoint/2010/main" val="293846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غرفة نوم, قصاصة فنية&#10;&#10;تم إنشاء الوصف تلقائياً">
            <a:extLst>
              <a:ext uri="{FF2B5EF4-FFF2-40B4-BE49-F238E27FC236}">
                <a16:creationId xmlns="" xmlns:a16="http://schemas.microsoft.com/office/drawing/2014/main" id="{7CA011BB-80D3-4E4D-B392-7208BEF87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-2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D6911A3-CA38-44FF-96AE-8B999149C40C}"/>
              </a:ext>
            </a:extLst>
          </p:cNvPr>
          <p:cNvSpPr/>
          <p:nvPr/>
        </p:nvSpPr>
        <p:spPr>
          <a:xfrm>
            <a:off x="3034759" y="1236839"/>
            <a:ext cx="58637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ما الفكرة من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الفيديو السابق ؟</a:t>
            </a:r>
            <a:endParaRPr kumimoji="0" lang="en-US" sz="44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26FF7648-A7DC-49BA-BD2E-0F63FD24125C}"/>
              </a:ext>
            </a:extLst>
          </p:cNvPr>
          <p:cNvSpPr/>
          <p:nvPr/>
        </p:nvSpPr>
        <p:spPr>
          <a:xfrm>
            <a:off x="170121" y="128697"/>
            <a:ext cx="11865935" cy="6645349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5E85290C-CF6B-4095-AF03-6095BFD41DC5}"/>
              </a:ext>
            </a:extLst>
          </p:cNvPr>
          <p:cNvSpPr/>
          <p:nvPr/>
        </p:nvSpPr>
        <p:spPr>
          <a:xfrm>
            <a:off x="3894114" y="429137"/>
            <a:ext cx="4403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</a:t>
            </a:r>
            <a:endParaRPr kumimoji="0" lang="ar-SA" sz="5400" b="1" i="0" u="none" strike="noStrike" kern="1200" cap="none" spc="0" normalizeH="0" baseline="0" noProof="0" dirty="0">
              <a:ln w="0"/>
              <a:solidFill>
                <a:srgbClr val="E7E6E6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A117BA79-9BBF-407B-AD9A-F1A9801A7E7B}"/>
              </a:ext>
            </a:extLst>
          </p:cNvPr>
          <p:cNvGrpSpPr/>
          <p:nvPr/>
        </p:nvGrpSpPr>
        <p:grpSpPr>
          <a:xfrm>
            <a:off x="231984" y="3962240"/>
            <a:ext cx="1207326" cy="2246406"/>
            <a:chOff x="887898" y="1094736"/>
            <a:chExt cx="1366989" cy="1507307"/>
          </a:xfrm>
        </p:grpSpPr>
        <p:pic>
          <p:nvPicPr>
            <p:cNvPr id="7" name="Picture 2" descr="Rainbow Circle Sticker by Expo 2020 Dubai">
              <a:extLst>
                <a:ext uri="{FF2B5EF4-FFF2-40B4-BE49-F238E27FC236}">
                  <a16:creationId xmlns="" xmlns:a16="http://schemas.microsoft.com/office/drawing/2014/main" id="{847FFF53-82D2-4D50-8194-86B637E392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528" y="1094736"/>
              <a:ext cx="517520" cy="51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7">
              <a:extLst>
                <a:ext uri="{FF2B5EF4-FFF2-40B4-BE49-F238E27FC236}">
                  <a16:creationId xmlns="" xmlns:a16="http://schemas.microsoft.com/office/drawing/2014/main" id="{A2CC17B5-6B7C-4C52-9D43-2C65FD619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88" b="99751" l="3177" r="96154">
                          <a14:foregroundMark x1="78428" y1="24938" x2="59699" y2="4988"/>
                          <a14:foregroundMark x1="65886" y1="93017" x2="48829" y2="90025"/>
                          <a14:foregroundMark x1="95151" y1="26683" x2="86789" y2="18703"/>
                          <a14:foregroundMark x1="86789" y1="18703" x2="85117" y2="14963"/>
                          <a14:foregroundMark x1="84783" y1="12968" x2="81773" y2="43641"/>
                          <a14:foregroundMark x1="87960" y1="15960" x2="96321" y2="23192"/>
                          <a14:foregroundMark x1="96321" y1="23192" x2="96321" y2="23192"/>
                          <a14:foregroundMark x1="86455" y1="23192" x2="94314" y2="30175"/>
                          <a14:foregroundMark x1="67057" y1="99751" x2="62040" y2="96509"/>
                          <a14:foregroundMark x1="47324" y1="94514" x2="42977" y2="92519"/>
                          <a14:foregroundMark x1="46823" y1="81047" x2="53512" y2="77307"/>
                          <a14:foregroundMark x1="50669" y1="77307" x2="43980" y2="78304"/>
                          <a14:foregroundMark x1="32776" y1="89027" x2="28094" y2="88030"/>
                          <a14:foregroundMark x1="31773" y1="85037" x2="33946" y2="86534"/>
                          <a14:foregroundMark x1="3177" y1="42394" x2="9866" y2="19202"/>
                          <a14:foregroundMark x1="3679" y1="42145" x2="9866" y2="32918"/>
                          <a14:foregroundMark x1="53679" y1="61347" x2="53679" y2="61347"/>
                          <a14:foregroundMark x1="53846" y1="56110" x2="53846" y2="56110"/>
                          <a14:backgroundMark x1="60201" y1="45137" x2="60201" y2="45137"/>
                          <a14:backgroundMark x1="59365" y1="43890" x2="61538" y2="46384"/>
                          <a14:backgroundMark x1="67893" y1="47382" x2="76756" y2="43641"/>
                          <a14:backgroundMark x1="76756" y1="43641" x2="80936" y2="32170"/>
                          <a14:backgroundMark x1="55853" y1="59601" x2="55853" y2="59601"/>
                          <a14:backgroundMark x1="55853" y1="57606" x2="55686" y2="61347"/>
                          <a14:backgroundMark x1="56689" y1="56858" x2="54682" y2="58105"/>
                          <a14:backgroundMark x1="57525" y1="56110" x2="55184" y2="55611"/>
                          <a14:backgroundMark x1="55351" y1="62594" x2="53846" y2="65586"/>
                          <a14:backgroundMark x1="56187" y1="54613" x2="56187" y2="54613"/>
                          <a14:backgroundMark x1="69231" y1="57357" x2="69231" y2="57357"/>
                          <a14:backgroundMark x1="68562" y1="57357" x2="68562" y2="59601"/>
                          <a14:backgroundMark x1="68227" y1="57357" x2="71739" y2="56359"/>
                          <a14:backgroundMark x1="68395" y1="99751" x2="68395" y2="99751"/>
                        </a14:backgroundRemoval>
                      </a14:imgEffect>
                    </a14:imgLayer>
                  </a14:imgProps>
                </a:ext>
              </a:extLst>
            </a:blip>
            <a:srcRect b="-7977"/>
            <a:stretch/>
          </p:blipFill>
          <p:spPr>
            <a:xfrm>
              <a:off x="887898" y="1612256"/>
              <a:ext cx="1366989" cy="989787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1CAEFA90-73A6-4E57-B3A4-341371FE4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223" y="1652907"/>
            <a:ext cx="8639458" cy="4002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493A5A-A33B-4A9F-A8CC-DF830C8536EB}"/>
              </a:ext>
            </a:extLst>
          </p:cNvPr>
          <p:cNvSpPr/>
          <p:nvPr/>
        </p:nvSpPr>
        <p:spPr>
          <a:xfrm>
            <a:off x="1770223" y="2377440"/>
            <a:ext cx="8639458" cy="2630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9600" dirty="0" smtClean="0">
                <a:solidFill>
                  <a:schemeClr val="tx1"/>
                </a:solidFill>
              </a:rPr>
              <a:t>خطوط الطول ودوائر </a:t>
            </a:r>
            <a:endParaRPr lang="en-US" sz="9600" dirty="0" smtClean="0">
              <a:solidFill>
                <a:schemeClr val="tx1"/>
              </a:solidFill>
            </a:endParaRPr>
          </a:p>
          <a:p>
            <a:pPr algn="ctr"/>
            <a:r>
              <a:rPr lang="en-US" sz="9600" dirty="0" smtClean="0">
                <a:solidFill>
                  <a:schemeClr val="tx1"/>
                </a:solidFill>
              </a:rPr>
              <a:t>)2(</a:t>
            </a:r>
            <a:r>
              <a:rPr lang="ar-EG" sz="9600" dirty="0" smtClean="0">
                <a:solidFill>
                  <a:schemeClr val="tx1"/>
                </a:solidFill>
              </a:rPr>
              <a:t>العرض</a:t>
            </a:r>
            <a:r>
              <a:rPr lang="ar-AE" sz="9600" dirty="0" smtClean="0">
                <a:solidFill>
                  <a:schemeClr val="tx1"/>
                </a:solidFill>
              </a:rPr>
              <a:t> 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mdoon-pointing.png">
            <a:extLst>
              <a:ext uri="{FF2B5EF4-FFF2-40B4-BE49-F238E27FC236}">
                <a16:creationId xmlns="" xmlns:a16="http://schemas.microsoft.com/office/drawing/2014/main" id="{DD2718E5-DFB6-4C5E-A330-639C01D0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2850"/>
            <a:ext cx="4093697" cy="31051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D5DBCF7-9D10-4338-95CC-C5C1D5AA4758}"/>
              </a:ext>
            </a:extLst>
          </p:cNvPr>
          <p:cNvSpPr/>
          <p:nvPr/>
        </p:nvSpPr>
        <p:spPr>
          <a:xfrm>
            <a:off x="1048624" y="563241"/>
            <a:ext cx="104709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lang="ar-JO" sz="6000" b="1" u="sng" dirty="0">
                <a:solidFill>
                  <a:srgbClr val="DE85E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نواتج</a:t>
            </a:r>
            <a:r>
              <a:rPr lang="ar-AE" sz="6000" b="1" u="sng" dirty="0">
                <a:solidFill>
                  <a:srgbClr val="DE85E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6000" b="1" u="sng" dirty="0">
                <a:solidFill>
                  <a:srgbClr val="DE85E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التعلم:</a:t>
            </a:r>
            <a:endParaRPr lang="ar-AE" sz="6000" b="1" u="sng" dirty="0">
              <a:solidFill>
                <a:srgbClr val="DE85E1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85800">
              <a:defRPr/>
            </a:pPr>
            <a:endParaRPr lang="ar-SA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85800">
              <a:defRPr/>
            </a:pPr>
            <a:r>
              <a:rPr lang="ar-AE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أن يكتب ويطبق المتعلم ما تعلمه عن علم التاريخ .</a:t>
            </a:r>
          </a:p>
          <a:p>
            <a:pPr algn="r" defTabSz="685800">
              <a:defRPr/>
            </a:pPr>
            <a:endParaRPr lang="ar-AE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defTabSz="685800" rtl="1">
              <a:buFontTx/>
              <a:buChar char="-"/>
              <a:defRPr/>
            </a:pPr>
            <a:r>
              <a:rPr lang="ar-AE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 يضع المفردات الجديدة في جمل</a:t>
            </a:r>
          </a:p>
          <a:p>
            <a:pPr algn="r" defTabSz="685800" rtl="1">
              <a:defRPr/>
            </a:pPr>
            <a:r>
              <a:rPr lang="ar-AE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ويقرأها أمام زملاؤه.</a:t>
            </a:r>
          </a:p>
          <a:p>
            <a:pPr algn="r" defTabSz="685800">
              <a:defRPr/>
            </a:pPr>
            <a:endParaRPr lang="ar-AE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G">
            <a:extLst>
              <a:ext uri="{FF2B5EF4-FFF2-40B4-BE49-F238E27FC236}">
                <a16:creationId xmlns="" xmlns:a16="http://schemas.microsoft.com/office/drawing/2014/main" id="{4789AEF8-106C-465A-A74B-F685BEA51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G">
            <a:extLst>
              <a:ext uri="{FF2B5EF4-FFF2-40B4-BE49-F238E27FC236}">
                <a16:creationId xmlns="" xmlns:a16="http://schemas.microsoft.com/office/drawing/2014/main" id="{FA5CB666-1267-491B-AD80-507D5E54B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="" xmlns:a16="http://schemas.microsoft.com/office/drawing/2014/main" id="{0FA727E9-1CCC-4745-B538-53E58E384442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8" name="Tekhnologic Logo">
            <a:extLst>
              <a:ext uri="{FF2B5EF4-FFF2-40B4-BE49-F238E27FC236}">
                <a16:creationId xmlns="" xmlns:a16="http://schemas.microsoft.com/office/drawing/2014/main" id="{69E14EFB-DA8D-43ED-B846-F332F5AF0080}"/>
              </a:ext>
            </a:extLst>
          </p:cNvPr>
          <p:cNvGrpSpPr/>
          <p:nvPr/>
        </p:nvGrpSpPr>
        <p:grpSpPr>
          <a:xfrm>
            <a:off x="5685616" y="6658600"/>
            <a:ext cx="820768" cy="180000"/>
            <a:chOff x="5464435" y="6630924"/>
            <a:chExt cx="820768" cy="180000"/>
          </a:xfrm>
        </p:grpSpPr>
        <p:pic>
          <p:nvPicPr>
            <p:cNvPr id="9" name="Image">
              <a:extLst>
                <a:ext uri="{FF2B5EF4-FFF2-40B4-BE49-F238E27FC236}">
                  <a16:creationId xmlns="" xmlns:a16="http://schemas.microsoft.com/office/drawing/2014/main" id="{2B06C3ED-3267-425D-A868-882EF528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10" name="Text">
              <a:extLst>
                <a:ext uri="{FF2B5EF4-FFF2-40B4-BE49-F238E27FC236}">
                  <a16:creationId xmlns="" xmlns:a16="http://schemas.microsoft.com/office/drawing/2014/main" id="{35BADDFC-6719-4B86-999F-E912B7F3DFB4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457200"/>
              <a:r>
                <a:rPr lang="en-US" sz="900" b="1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1" name="Anchor">
            <a:extLst>
              <a:ext uri="{FF2B5EF4-FFF2-40B4-BE49-F238E27FC236}">
                <a16:creationId xmlns="" xmlns:a16="http://schemas.microsoft.com/office/drawing/2014/main" id="{3F711F56-CC9A-4F7B-9C09-C7407DD9040B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Spinning Wheel 4">
            <a:extLst>
              <a:ext uri="{FF2B5EF4-FFF2-40B4-BE49-F238E27FC236}">
                <a16:creationId xmlns="" xmlns:a16="http://schemas.microsoft.com/office/drawing/2014/main" id="{80D299B8-7975-4FB1-BFB5-C873DDF679EA}"/>
              </a:ext>
            </a:extLst>
          </p:cNvPr>
          <p:cNvGrpSpPr/>
          <p:nvPr/>
        </p:nvGrpSpPr>
        <p:grpSpPr>
          <a:xfrm>
            <a:off x="3035886" y="369000"/>
            <a:ext cx="6120228" cy="6120000"/>
            <a:chOff x="3035887" y="369000"/>
            <a:chExt cx="6120228" cy="6120000"/>
          </a:xfrm>
        </p:grpSpPr>
        <p:sp>
          <p:nvSpPr>
            <p:cNvPr id="13" name="Segment 4">
              <a:extLst>
                <a:ext uri="{FF2B5EF4-FFF2-40B4-BE49-F238E27FC236}">
                  <a16:creationId xmlns="" xmlns:a16="http://schemas.microsoft.com/office/drawing/2014/main" id="{BF11CE3C-83B3-4C92-968D-455F84D4C3E3}"/>
                </a:ext>
              </a:extLst>
            </p:cNvPr>
            <p:cNvSpPr/>
            <p:nvPr/>
          </p:nvSpPr>
          <p:spPr>
            <a:xfrm>
              <a:off x="3035887" y="369000"/>
              <a:ext cx="3060115" cy="3060000"/>
            </a:xfrm>
            <a:custGeom>
              <a:avLst/>
              <a:gdLst>
                <a:gd name="connsiteX0" fmla="*/ 3060114 w 3060115"/>
                <a:gd name="connsiteY0" fmla="*/ 0 h 3060000"/>
                <a:gd name="connsiteX1" fmla="*/ 3060115 w 3060115"/>
                <a:gd name="connsiteY1" fmla="*/ 0 h 3060000"/>
                <a:gd name="connsiteX2" fmla="*/ 3060115 w 3060115"/>
                <a:gd name="connsiteY2" fmla="*/ 2160000 h 3060000"/>
                <a:gd name="connsiteX3" fmla="*/ 3060114 w 3060115"/>
                <a:gd name="connsiteY3" fmla="*/ 2160000 h 3060000"/>
                <a:gd name="connsiteX4" fmla="*/ 2160114 w 3060115"/>
                <a:gd name="connsiteY4" fmla="*/ 3060000 h 3060000"/>
                <a:gd name="connsiteX5" fmla="*/ 0 w 3060115"/>
                <a:gd name="connsiteY5" fmla="*/ 3060000 h 3060000"/>
                <a:gd name="connsiteX6" fmla="*/ 3060114 w 3060115"/>
                <a:gd name="connsiteY6" fmla="*/ 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15" h="3060000">
                  <a:moveTo>
                    <a:pt x="3060114" y="0"/>
                  </a:moveTo>
                  <a:lnTo>
                    <a:pt x="3060115" y="0"/>
                  </a:lnTo>
                  <a:lnTo>
                    <a:pt x="3060115" y="2160000"/>
                  </a:lnTo>
                  <a:lnTo>
                    <a:pt x="3060114" y="2160000"/>
                  </a:lnTo>
                  <a:cubicBezTo>
                    <a:pt x="2563058" y="2160000"/>
                    <a:pt x="2160114" y="2562944"/>
                    <a:pt x="2160114" y="3060000"/>
                  </a:cubicBezTo>
                  <a:lnTo>
                    <a:pt x="0" y="3060000"/>
                  </a:lnTo>
                  <a:cubicBezTo>
                    <a:pt x="0" y="1370009"/>
                    <a:pt x="1370060" y="0"/>
                    <a:pt x="3060114" y="0"/>
                  </a:cubicBez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egment 3">
              <a:extLst>
                <a:ext uri="{FF2B5EF4-FFF2-40B4-BE49-F238E27FC236}">
                  <a16:creationId xmlns="" xmlns:a16="http://schemas.microsoft.com/office/drawing/2014/main" id="{1A4B0E6D-3366-495B-8D58-5165C9EF3752}"/>
                </a:ext>
              </a:extLst>
            </p:cNvPr>
            <p:cNvSpPr/>
            <p:nvPr/>
          </p:nvSpPr>
          <p:spPr>
            <a:xfrm>
              <a:off x="3035977" y="3432600"/>
              <a:ext cx="3060024" cy="3056400"/>
            </a:xfrm>
            <a:custGeom>
              <a:avLst/>
              <a:gdLst>
                <a:gd name="connsiteX0" fmla="*/ 0 w 3060024"/>
                <a:gd name="connsiteY0" fmla="*/ 0 h 3056400"/>
                <a:gd name="connsiteX1" fmla="*/ 2160205 w 3060024"/>
                <a:gd name="connsiteY1" fmla="*/ 0 h 3056400"/>
                <a:gd name="connsiteX2" fmla="*/ 2164670 w 3060024"/>
                <a:gd name="connsiteY2" fmla="*/ 88420 h 3056400"/>
                <a:gd name="connsiteX3" fmla="*/ 3060023 w 3060024"/>
                <a:gd name="connsiteY3" fmla="*/ 896400 h 3056400"/>
                <a:gd name="connsiteX4" fmla="*/ 3060024 w 3060024"/>
                <a:gd name="connsiteY4" fmla="*/ 896400 h 3056400"/>
                <a:gd name="connsiteX5" fmla="*/ 3060024 w 3060024"/>
                <a:gd name="connsiteY5" fmla="*/ 3056400 h 3056400"/>
                <a:gd name="connsiteX6" fmla="*/ 3060023 w 3060024"/>
                <a:gd name="connsiteY6" fmla="*/ 3056400 h 3056400"/>
                <a:gd name="connsiteX7" fmla="*/ 3891 w 3060024"/>
                <a:gd name="connsiteY7" fmla="*/ 153867 h 3056400"/>
                <a:gd name="connsiteX8" fmla="*/ 0 w 3060024"/>
                <a:gd name="connsiteY8" fmla="*/ 0 h 30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0024" h="3056400">
                  <a:moveTo>
                    <a:pt x="0" y="0"/>
                  </a:moveTo>
                  <a:lnTo>
                    <a:pt x="2160205" y="0"/>
                  </a:lnTo>
                  <a:lnTo>
                    <a:pt x="2164670" y="88420"/>
                  </a:lnTo>
                  <a:cubicBezTo>
                    <a:pt x="2210759" y="542250"/>
                    <a:pt x="2594033" y="896400"/>
                    <a:pt x="3060023" y="896400"/>
                  </a:cubicBezTo>
                  <a:lnTo>
                    <a:pt x="3060024" y="896400"/>
                  </a:lnTo>
                  <a:lnTo>
                    <a:pt x="3060024" y="3056400"/>
                  </a:lnTo>
                  <a:lnTo>
                    <a:pt x="3060023" y="3056400"/>
                  </a:lnTo>
                  <a:cubicBezTo>
                    <a:pt x="1422783" y="3056400"/>
                    <a:pt x="85850" y="1770679"/>
                    <a:pt x="3891" y="153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egment 2">
              <a:extLst>
                <a:ext uri="{FF2B5EF4-FFF2-40B4-BE49-F238E27FC236}">
                  <a16:creationId xmlns="" xmlns:a16="http://schemas.microsoft.com/office/drawing/2014/main" id="{404C078F-9BAF-46C4-8322-2C5941C4AE10}"/>
                </a:ext>
              </a:extLst>
            </p:cNvPr>
            <p:cNvSpPr/>
            <p:nvPr/>
          </p:nvSpPr>
          <p:spPr>
            <a:xfrm>
              <a:off x="6099601" y="3432601"/>
              <a:ext cx="3056422" cy="3056309"/>
            </a:xfrm>
            <a:custGeom>
              <a:avLst/>
              <a:gdLst>
                <a:gd name="connsiteX0" fmla="*/ 896217 w 3056422"/>
                <a:gd name="connsiteY0" fmla="*/ 0 h 3056309"/>
                <a:gd name="connsiteX1" fmla="*/ 3056422 w 3056422"/>
                <a:gd name="connsiteY1" fmla="*/ 0 h 3056309"/>
                <a:gd name="connsiteX2" fmla="*/ 3052531 w 3056422"/>
                <a:gd name="connsiteY2" fmla="*/ 153867 h 3056309"/>
                <a:gd name="connsiteX3" fmla="*/ 153872 w 3056422"/>
                <a:gd name="connsiteY3" fmla="*/ 3052418 h 3056309"/>
                <a:gd name="connsiteX4" fmla="*/ 0 w 3056422"/>
                <a:gd name="connsiteY4" fmla="*/ 3056309 h 3056309"/>
                <a:gd name="connsiteX5" fmla="*/ 0 w 3056422"/>
                <a:gd name="connsiteY5" fmla="*/ 896218 h 3056309"/>
                <a:gd name="connsiteX6" fmla="*/ 88419 w 3056422"/>
                <a:gd name="connsiteY6" fmla="*/ 891753 h 3056309"/>
                <a:gd name="connsiteX7" fmla="*/ 891752 w 3056422"/>
                <a:gd name="connsiteY7" fmla="*/ 88420 h 3056309"/>
                <a:gd name="connsiteX8" fmla="*/ 896217 w 3056422"/>
                <a:gd name="connsiteY8" fmla="*/ 0 h 30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6422" h="3056309">
                  <a:moveTo>
                    <a:pt x="896217" y="0"/>
                  </a:moveTo>
                  <a:lnTo>
                    <a:pt x="3056422" y="0"/>
                  </a:lnTo>
                  <a:lnTo>
                    <a:pt x="3052531" y="153867"/>
                  </a:lnTo>
                  <a:cubicBezTo>
                    <a:pt x="2973216" y="1718524"/>
                    <a:pt x="1718587" y="2973106"/>
                    <a:pt x="153872" y="3052418"/>
                  </a:cubicBezTo>
                  <a:lnTo>
                    <a:pt x="0" y="3056309"/>
                  </a:lnTo>
                  <a:lnTo>
                    <a:pt x="0" y="896218"/>
                  </a:lnTo>
                  <a:lnTo>
                    <a:pt x="88419" y="891753"/>
                  </a:lnTo>
                  <a:cubicBezTo>
                    <a:pt x="511994" y="848737"/>
                    <a:pt x="848736" y="511995"/>
                    <a:pt x="891752" y="88420"/>
                  </a:cubicBezTo>
                  <a:lnTo>
                    <a:pt x="896217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egment 1">
              <a:extLst>
                <a:ext uri="{FF2B5EF4-FFF2-40B4-BE49-F238E27FC236}">
                  <a16:creationId xmlns="" xmlns:a16="http://schemas.microsoft.com/office/drawing/2014/main" id="{0DE621B9-BBE9-4731-A539-50B31BD83A15}"/>
                </a:ext>
              </a:extLst>
            </p:cNvPr>
            <p:cNvSpPr/>
            <p:nvPr/>
          </p:nvSpPr>
          <p:spPr>
            <a:xfrm>
              <a:off x="6099602" y="369092"/>
              <a:ext cx="3056513" cy="3059909"/>
            </a:xfrm>
            <a:custGeom>
              <a:avLst/>
              <a:gdLst>
                <a:gd name="connsiteX0" fmla="*/ 0 w 3056513"/>
                <a:gd name="connsiteY0" fmla="*/ 0 h 3059909"/>
                <a:gd name="connsiteX1" fmla="*/ 153872 w 3056513"/>
                <a:gd name="connsiteY1" fmla="*/ 3891 h 3059909"/>
                <a:gd name="connsiteX2" fmla="*/ 3056513 w 3056513"/>
                <a:gd name="connsiteY2" fmla="*/ 3059909 h 3059909"/>
                <a:gd name="connsiteX3" fmla="*/ 896399 w 3056513"/>
                <a:gd name="connsiteY3" fmla="*/ 3059909 h 3059909"/>
                <a:gd name="connsiteX4" fmla="*/ 88419 w 3056513"/>
                <a:gd name="connsiteY4" fmla="*/ 2164556 h 3059909"/>
                <a:gd name="connsiteX5" fmla="*/ 0 w 3056513"/>
                <a:gd name="connsiteY5" fmla="*/ 2160091 h 3059909"/>
                <a:gd name="connsiteX6" fmla="*/ 0 w 3056513"/>
                <a:gd name="connsiteY6" fmla="*/ 0 h 30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513" h="3059909">
                  <a:moveTo>
                    <a:pt x="0" y="0"/>
                  </a:moveTo>
                  <a:lnTo>
                    <a:pt x="153872" y="3891"/>
                  </a:lnTo>
                  <a:cubicBezTo>
                    <a:pt x="1770744" y="85847"/>
                    <a:pt x="3056513" y="1422730"/>
                    <a:pt x="3056513" y="3059909"/>
                  </a:cubicBezTo>
                  <a:lnTo>
                    <a:pt x="896399" y="3059909"/>
                  </a:lnTo>
                  <a:cubicBezTo>
                    <a:pt x="896399" y="2593919"/>
                    <a:pt x="542249" y="2210645"/>
                    <a:pt x="88419" y="2164556"/>
                  </a:cubicBezTo>
                  <a:lnTo>
                    <a:pt x="0" y="216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 anchorCtr="0">
              <a:norm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egment 4 Text">
              <a:extLst>
                <a:ext uri="{FF2B5EF4-FFF2-40B4-BE49-F238E27FC236}">
                  <a16:creationId xmlns="" xmlns:a16="http://schemas.microsoft.com/office/drawing/2014/main" id="{7789E385-43DF-4DF9-BC27-2F3A3B4CAF9C}"/>
                </a:ext>
              </a:extLst>
            </p:cNvPr>
            <p:cNvSpPr/>
            <p:nvPr/>
          </p:nvSpPr>
          <p:spPr>
            <a:xfrm rot="18900000" flipH="1">
              <a:off x="3610093" y="1341227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 defTabSz="457200" rtl="1"/>
              <a:r>
                <a:rPr lang="ar-AE" sz="2800" b="1" dirty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 خط وهمي يمتد من شمال الكرة الارضية الى جنوبها ،؟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18" name="Segment 3 Text">
              <a:extLst>
                <a:ext uri="{FF2B5EF4-FFF2-40B4-BE49-F238E27FC236}">
                  <a16:creationId xmlns="" xmlns:a16="http://schemas.microsoft.com/office/drawing/2014/main" id="{4E1A97CE-06D2-4F68-8AF6-4342FB69C0DE}"/>
                </a:ext>
              </a:extLst>
            </p:cNvPr>
            <p:cNvSpPr/>
            <p:nvPr/>
          </p:nvSpPr>
          <p:spPr>
            <a:xfrm rot="2700000">
              <a:off x="6380259" y="1297942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 defTabSz="457200" rtl="1"/>
              <a:r>
                <a:rPr lang="ar-EG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دائرة عرض رئيسية وتقسم الارض الى نصفين</a:t>
              </a:r>
              <a:r>
                <a:rPr lang="ar-AE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؟ 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19" name="Segment 2 Text">
              <a:extLst>
                <a:ext uri="{FF2B5EF4-FFF2-40B4-BE49-F238E27FC236}">
                  <a16:creationId xmlns="" xmlns:a16="http://schemas.microsoft.com/office/drawing/2014/main" id="{632FC7E6-9C2E-48A5-A131-7B524D7A4A95}"/>
                </a:ext>
              </a:extLst>
            </p:cNvPr>
            <p:cNvSpPr/>
            <p:nvPr/>
          </p:nvSpPr>
          <p:spPr>
            <a:xfrm rot="8100000">
              <a:off x="6380259" y="4114693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457200" rtl="1"/>
              <a:r>
                <a:rPr lang="ar-EG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خط يقع شمال خط الاستواء؟ 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20" name="Segment 1 Text">
              <a:extLst>
                <a:ext uri="{FF2B5EF4-FFF2-40B4-BE49-F238E27FC236}">
                  <a16:creationId xmlns="" xmlns:a16="http://schemas.microsoft.com/office/drawing/2014/main" id="{0CEC4B49-8552-4EA9-B12E-193B86775FC9}"/>
                </a:ext>
              </a:extLst>
            </p:cNvPr>
            <p:cNvSpPr/>
            <p:nvPr/>
          </p:nvSpPr>
          <p:spPr>
            <a:xfrm rot="13500000" flipH="1">
              <a:off x="3610093" y="4157978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457200" rtl="1"/>
              <a:r>
                <a:rPr lang="ar-EG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نصف الكرة الذي يقع جنوب خط الإستواء ...</a:t>
              </a:r>
              <a:r>
                <a:rPr lang="ar-AE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؟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</p:grpSp>
      <p:grpSp>
        <p:nvGrpSpPr>
          <p:cNvPr id="21" name="Spin Button">
            <a:extLst>
              <a:ext uri="{FF2B5EF4-FFF2-40B4-BE49-F238E27FC236}">
                <a16:creationId xmlns="" xmlns:a16="http://schemas.microsoft.com/office/drawing/2014/main" id="{6CA83CBB-1D64-4697-9A5E-58C3208A9648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22" name="Spin Button">
              <a:extLst>
                <a:ext uri="{FF2B5EF4-FFF2-40B4-BE49-F238E27FC236}">
                  <a16:creationId xmlns="" xmlns:a16="http://schemas.microsoft.com/office/drawing/2014/main" id="{F8C1242A-842B-42D7-9970-FA32946E4D35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457200"/>
              <a:r>
                <a:rPr lang="en-GB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23" name="Arrow: Curved Down 22">
              <a:extLst>
                <a:ext uri="{FF2B5EF4-FFF2-40B4-BE49-F238E27FC236}">
                  <a16:creationId xmlns="" xmlns:a16="http://schemas.microsoft.com/office/drawing/2014/main" id="{90E03590-1C33-41C8-8D04-F09E6A93228D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Arrow: Curved Down 23">
              <a:extLst>
                <a:ext uri="{FF2B5EF4-FFF2-40B4-BE49-F238E27FC236}">
                  <a16:creationId xmlns="" xmlns:a16="http://schemas.microsoft.com/office/drawing/2014/main" id="{D7CDB03F-4241-4FA1-A9D8-1D1A7460151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5" name="Marker">
            <a:extLst>
              <a:ext uri="{FF2B5EF4-FFF2-40B4-BE49-F238E27FC236}">
                <a16:creationId xmlns="" xmlns:a16="http://schemas.microsoft.com/office/drawing/2014/main" id="{5A6A0BA0-D957-41FE-86FC-1F07138BD34C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40D9ABE-6476-4EA7-A730-7F3456DB624B}"/>
              </a:ext>
            </a:extLst>
          </p:cNvPr>
          <p:cNvSpPr/>
          <p:nvPr/>
        </p:nvSpPr>
        <p:spPr>
          <a:xfrm>
            <a:off x="10553956" y="659602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تذكر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C6BD140-30FD-4CAE-9CE2-3360F810219E}"/>
              </a:ext>
            </a:extLst>
          </p:cNvPr>
          <p:cNvSpPr/>
          <p:nvPr/>
        </p:nvSpPr>
        <p:spPr>
          <a:xfrm>
            <a:off x="202684" y="745993"/>
            <a:ext cx="175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جاوب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E6876B1-9E90-492F-A395-4C6BE8F62B06}"/>
              </a:ext>
            </a:extLst>
          </p:cNvPr>
          <p:cNvSpPr/>
          <p:nvPr/>
        </p:nvSpPr>
        <p:spPr>
          <a:xfrm>
            <a:off x="10733492" y="5316591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ركز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FCC2B47-46A8-4470-B108-495AB886512B}"/>
              </a:ext>
            </a:extLst>
          </p:cNvPr>
          <p:cNvSpPr/>
          <p:nvPr/>
        </p:nvSpPr>
        <p:spPr>
          <a:xfrm>
            <a:off x="535930" y="5485868"/>
            <a:ext cx="982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تميز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DC70F73-23EA-4203-8C3C-47A70A9365DB}"/>
              </a:ext>
            </a:extLst>
          </p:cNvPr>
          <p:cNvSpPr/>
          <p:nvPr/>
        </p:nvSpPr>
        <p:spPr>
          <a:xfrm>
            <a:off x="9156022" y="382603"/>
            <a:ext cx="303597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/>
            <a:r>
              <a:rPr lang="ar-EG" sz="5400" b="1" dirty="0" smtClean="0">
                <a:ln/>
                <a:solidFill>
                  <a:prstClr val="black">
                    <a:lumMod val="95000"/>
                    <a:lumOff val="5000"/>
                  </a:prstClr>
                </a:solidFill>
              </a:rPr>
              <a:t>تقييم قبلي </a:t>
            </a:r>
            <a:r>
              <a:rPr lang="ar-AE" sz="3600" b="1" dirty="0" smtClean="0">
                <a:ln/>
                <a:solidFill>
                  <a:prstClr val="black">
                    <a:lumMod val="95000"/>
                    <a:lumOff val="5000"/>
                  </a:prstClr>
                </a:solidFill>
              </a:rPr>
              <a:t>..</a:t>
            </a:r>
            <a:r>
              <a:rPr lang="ar-AE" sz="3600" b="1" dirty="0" smtClean="0">
                <a:ln/>
                <a:solidFill>
                  <a:srgbClr val="1D7EAB"/>
                </a:solidFill>
              </a:rPr>
              <a:t>.</a:t>
            </a:r>
            <a:endParaRPr lang="en-US" sz="3600" b="1" dirty="0">
              <a:ln/>
              <a:solidFill>
                <a:srgbClr val="1D7EAB"/>
              </a:solidFill>
            </a:endParaRPr>
          </a:p>
        </p:txBody>
      </p:sp>
      <p:sp>
        <p:nvSpPr>
          <p:cNvPr id="31" name="Action Button: Sound 30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="" xmlns:a16="http://schemas.microsoft.com/office/drawing/2014/main" id="{10250C96-AC76-4D8D-8C17-C06CAE35B7B0}"/>
              </a:ext>
            </a:extLst>
          </p:cNvPr>
          <p:cNvSpPr/>
          <p:nvPr/>
        </p:nvSpPr>
        <p:spPr>
          <a:xfrm>
            <a:off x="1967175" y="4801080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154745" y="-351692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=""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568" y="1555918"/>
            <a:ext cx="3568121" cy="4947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505FA3-7D13-40B2-B83B-0C1C336496B2}"/>
              </a:ext>
            </a:extLst>
          </p:cNvPr>
          <p:cNvSpPr txBox="1"/>
          <p:nvPr/>
        </p:nvSpPr>
        <p:spPr>
          <a:xfrm>
            <a:off x="1364566" y="1294228"/>
            <a:ext cx="178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صفحة </a:t>
            </a:r>
            <a:r>
              <a:rPr lang="ar-EG" sz="3200" dirty="0" smtClean="0"/>
              <a:t>111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50"/>
            <a:ext cx="12608169" cy="69819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48150" y="-1219200"/>
            <a:ext cx="7391400" cy="10858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 smtClean="0"/>
              <a:t>انظر  إلى الصورة وتحدث:</a:t>
            </a:r>
            <a:endParaRPr lang="ar-EG" sz="3600" b="1" dirty="0"/>
          </a:p>
        </p:txBody>
      </p:sp>
    </p:spTree>
    <p:extLst>
      <p:ext uri="{BB962C8B-B14F-4D97-AF65-F5344CB8AC3E}">
        <p14:creationId xmlns:p14="http://schemas.microsoft.com/office/powerpoint/2010/main" val="28857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C71B277C-C29A-4BA0-A7BA-43502DF21AB3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723</Words>
  <Application>Microsoft Office PowerPoint</Application>
  <PresentationFormat>Custom</PresentationFormat>
  <Paragraphs>173</Paragraphs>
  <Slides>46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2_Office Theme</vt:lpstr>
      <vt:lpstr>3_Office Theme</vt:lpstr>
      <vt:lpstr>Office Theme</vt:lpstr>
      <vt:lpstr>1_Office Theme</vt:lpstr>
      <vt:lpstr>4_Office Theme</vt:lpstr>
      <vt:lpstr>5_Office Theme</vt:lpstr>
      <vt:lpstr>6_Office Theme</vt:lpstr>
      <vt:lpstr>Droplet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عواطف عبدالله حسين</dc:creator>
  <cp:lastModifiedBy>Windows User</cp:lastModifiedBy>
  <cp:revision>55</cp:revision>
  <dcterms:created xsi:type="dcterms:W3CDTF">2022-01-11T09:20:52Z</dcterms:created>
  <dcterms:modified xsi:type="dcterms:W3CDTF">2022-04-21T13:46:48Z</dcterms:modified>
</cp:coreProperties>
</file>