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70" r:id="rId3"/>
    <p:sldId id="271" r:id="rId4"/>
    <p:sldId id="269" r:id="rId5"/>
    <p:sldId id="277" r:id="rId6"/>
    <p:sldId id="259" r:id="rId7"/>
    <p:sldId id="280" r:id="rId8"/>
    <p:sldId id="281" r:id="rId9"/>
    <p:sldId id="272" r:id="rId10"/>
    <p:sldId id="273" r:id="rId11"/>
    <p:sldId id="274" r:id="rId12"/>
    <p:sldId id="276" r:id="rId13"/>
    <p:sldId id="278" r:id="rId14"/>
    <p:sldId id="27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72D4"/>
    <a:srgbClr val="009900"/>
    <a:srgbClr val="FFFF99"/>
    <a:srgbClr val="FFFF66"/>
    <a:srgbClr val="FFFFCC"/>
    <a:srgbClr val="CC6600"/>
    <a:srgbClr val="F8F8F8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215B6-0597-42BB-B872-2F24350B9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A35E2E-7421-4A49-A65D-806FCDC17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3C4C8-6F92-488E-BDA3-EDABEB1B5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C2A8B-BC49-4265-8C0F-A23BCA700B9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A112-D1C8-4983-8579-65E646F44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83DB9-E146-4868-878A-F4C936AE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5005-5520-46B6-9081-124DC4703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06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68856-02FD-4D84-A9C1-B588AE1A7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83E143-06E2-4D5F-BB46-BD87E83A0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BA828-61A4-44C7-BC1C-E69300A5A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C2A8B-BC49-4265-8C0F-A23BCA700B9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94503-D221-4BE9-B3CD-029224A4F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41106-24B9-464B-9D24-0A6FD6DFC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5005-5520-46B6-9081-124DC4703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34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69D1CF-424F-4C78-8225-D6DCAC595B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5E60A-AE80-4427-92DB-01C5EB3BA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A669D-C8A9-4516-A013-59904C773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C2A8B-BC49-4265-8C0F-A23BCA700B9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3B992-5325-4154-A6CC-C69F6E522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44757-87BF-47D6-B388-9FCDDD0FD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5005-5520-46B6-9081-124DC4703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03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3EDB3-41B0-49DD-A435-EF6C6E9FF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BFF80-63BF-44E6-A847-8DAECCE43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ECF88-8976-41CA-A6F7-13EC643BF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C2A8B-BC49-4265-8C0F-A23BCA700B9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48C81-371E-4AC6-AFB5-9DFEDF530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877D4-BE5C-4C1C-ADCB-AB08CF99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5005-5520-46B6-9081-124DC4703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12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AFE52-A167-4AD2-A075-9844BFB32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2190A-97B6-4BE1-9C97-4659B273E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DFF08-F437-4BF0-BCA0-99F7EE739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C2A8B-BC49-4265-8C0F-A23BCA700B9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D654E-0246-46C6-ADD6-8940B38A2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97979-1105-4505-8254-C5E23A587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5005-5520-46B6-9081-124DC4703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49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6E3AD-4459-49D8-88AC-808BA525B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D7F1D-3CE8-4324-AFEC-E7A92A046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89898-A6C3-41DE-8947-1FC8BC8DC3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455EC-683F-41DA-AE24-0C1DD79D3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C2A8B-BC49-4265-8C0F-A23BCA700B9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1D3761-2412-49ED-B3B9-15D11390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4923D-1322-4DB8-82F2-F13A8A205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5005-5520-46B6-9081-124DC4703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47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89D76-40E7-4B47-8CBD-09F075BA4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B8DD4-BFAF-45E5-B558-FF4D182D0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77D88F-D526-4FCB-8D4E-4DFE01909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799BAA-CC35-47FF-A955-D44FEA873E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1BE075-E097-4FB8-87EB-9C53D2B625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AFC3F6-B9FE-4A67-8BD2-7591853E8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C2A8B-BC49-4265-8C0F-A23BCA700B9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E304FB-F930-4BA6-A48F-3FCFEF3C0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F27AD8-9382-40AE-8838-D07B02783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5005-5520-46B6-9081-124DC4703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90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396B5-441B-4586-85B5-00847CB2D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10AF0B-F556-4047-94E2-485204F6D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C2A8B-BC49-4265-8C0F-A23BCA700B9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33AFA2-6223-413D-A9FA-C915015F9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CFE88-8B2D-4028-AB49-023E54BA5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5005-5520-46B6-9081-124DC4703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08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FC7F8B-D4DD-49D0-B4AE-B928DDD19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C2A8B-BC49-4265-8C0F-A23BCA700B9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3E485D-B061-49E2-B6AC-B7C745057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827DB9-636A-425C-8B8E-672CBACB3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5005-5520-46B6-9081-124DC4703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37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1C421-31D1-4842-B1F2-6D40072B2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F4872-33C3-4C2F-983A-3D9D4A529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0D01C-C3E2-4EF5-9FB2-95D4A2511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B3A83E-FF3B-4127-A65F-C6F5A54D5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C2A8B-BC49-4265-8C0F-A23BCA700B9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95441B-89DE-4D0C-927E-93732F194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E533B0-BF2A-493C-BEC2-EB4C319C7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5005-5520-46B6-9081-124DC4703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86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C6308-E6E2-4290-BF5A-FF527EB67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8C110D-5DEC-4E94-9898-2A9F85CB87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89EE74-892E-4101-A5A0-8ED613569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3CE55-5EDB-4E20-B3C9-B97118CFB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C2A8B-BC49-4265-8C0F-A23BCA700B9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A2C8D3-F287-407E-B520-D667AC55C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77B5F-81DB-46F0-BA12-6E3DCE0A7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5005-5520-46B6-9081-124DC4703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53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7B9F35-0781-4D6C-A937-631598AEF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0CC24-2C04-4BA0-8089-88329153A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9B9FA-2308-43CA-92A2-E6EE6FC39A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C2A8B-BC49-4265-8C0F-A23BCA700B9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ED306-77DC-412F-9281-A70899019B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6C48B-3C04-450C-91B1-4CDD408E8D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D5005-5520-46B6-9081-124DC4703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1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4.png"/><Relationship Id="rId7" Type="http://schemas.microsoft.com/office/2007/relationships/hdphoto" Target="../media/hdphoto11.wdp"/><Relationship Id="rId12" Type="http://schemas.openxmlformats.org/officeDocument/2006/relationships/image" Target="../media/image4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2.jpg"/><Relationship Id="rId15" Type="http://schemas.openxmlformats.org/officeDocument/2006/relationships/image" Target="../media/image47.jpg"/><Relationship Id="rId10" Type="http://schemas.openxmlformats.org/officeDocument/2006/relationships/image" Target="../media/image43.jpg"/><Relationship Id="rId4" Type="http://schemas.microsoft.com/office/2007/relationships/hdphoto" Target="../media/hdphoto1.wdp"/><Relationship Id="rId9" Type="http://schemas.openxmlformats.org/officeDocument/2006/relationships/image" Target="../media/image42.png"/><Relationship Id="rId1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4.png"/><Relationship Id="rId7" Type="http://schemas.openxmlformats.org/officeDocument/2006/relationships/image" Target="../media/image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.jp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12" Type="http://schemas.openxmlformats.org/officeDocument/2006/relationships/image" Target="../media/image15.gif"/><Relationship Id="rId2" Type="http://schemas.microsoft.com/office/2007/relationships/media" Target="../media/media3.MP4"/><Relationship Id="rId16" Type="http://schemas.openxmlformats.org/officeDocument/2006/relationships/image" Target="../media/image18.png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.jpg"/><Relationship Id="rId5" Type="http://schemas.microsoft.com/office/2007/relationships/hdphoto" Target="../media/hdphoto3.wdp"/><Relationship Id="rId15" Type="http://schemas.openxmlformats.org/officeDocument/2006/relationships/image" Target="../media/image17.png"/><Relationship Id="rId10" Type="http://schemas.openxmlformats.org/officeDocument/2006/relationships/image" Target="../media/image2.jpg"/><Relationship Id="rId4" Type="http://schemas.openxmlformats.org/officeDocument/2006/relationships/image" Target="../media/image13.png"/><Relationship Id="rId9" Type="http://schemas.microsoft.com/office/2007/relationships/hdphoto" Target="../media/hdphoto1.wdp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microsoft.com/office/2007/relationships/hdphoto" Target="../media/hdphoto6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.jpg"/><Relationship Id="rId10" Type="http://schemas.openxmlformats.org/officeDocument/2006/relationships/image" Target="../media/image21.jpg"/><Relationship Id="rId4" Type="http://schemas.microsoft.com/office/2007/relationships/hdphoto" Target="../media/hdphoto1.wdp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8.jpg"/><Relationship Id="rId18" Type="http://schemas.openxmlformats.org/officeDocument/2006/relationships/image" Target="../media/image32.jpg"/><Relationship Id="rId3" Type="http://schemas.openxmlformats.org/officeDocument/2006/relationships/image" Target="../media/image1.jpg"/><Relationship Id="rId7" Type="http://schemas.openxmlformats.org/officeDocument/2006/relationships/image" Target="../media/image23.png"/><Relationship Id="rId12" Type="http://schemas.openxmlformats.org/officeDocument/2006/relationships/image" Target="../media/image27.gif"/><Relationship Id="rId17" Type="http://schemas.microsoft.com/office/2007/relationships/hdphoto" Target="../media/hdphoto9.wdp"/><Relationship Id="rId2" Type="http://schemas.openxmlformats.org/officeDocument/2006/relationships/image" Target="../media/image22.png"/><Relationship Id="rId16" Type="http://schemas.openxmlformats.org/officeDocument/2006/relationships/image" Target="../media/image31.pn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11" Type="http://schemas.openxmlformats.org/officeDocument/2006/relationships/image" Target="../media/image26.jpg"/><Relationship Id="rId5" Type="http://schemas.microsoft.com/office/2007/relationships/hdphoto" Target="../media/hdphoto1.wdp"/><Relationship Id="rId15" Type="http://schemas.openxmlformats.org/officeDocument/2006/relationships/image" Target="../media/image30.jpg"/><Relationship Id="rId10" Type="http://schemas.openxmlformats.org/officeDocument/2006/relationships/image" Target="../media/image25.jpg"/><Relationship Id="rId19" Type="http://schemas.openxmlformats.org/officeDocument/2006/relationships/image" Target="../media/image33.jpg"/><Relationship Id="rId4" Type="http://schemas.openxmlformats.org/officeDocument/2006/relationships/image" Target="../media/image4.png"/><Relationship Id="rId9" Type="http://schemas.openxmlformats.org/officeDocument/2006/relationships/image" Target="../media/image24.png"/><Relationship Id="rId1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png"/><Relationship Id="rId7" Type="http://schemas.openxmlformats.org/officeDocument/2006/relationships/image" Target="../media/image3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11" Type="http://schemas.openxmlformats.org/officeDocument/2006/relationships/image" Target="../media/image39.jpg"/><Relationship Id="rId5" Type="http://schemas.openxmlformats.org/officeDocument/2006/relationships/image" Target="../media/image2.jpg"/><Relationship Id="rId10" Type="http://schemas.microsoft.com/office/2007/relationships/hdphoto" Target="../media/hdphoto10.wdp"/><Relationship Id="rId4" Type="http://schemas.microsoft.com/office/2007/relationships/hdphoto" Target="../media/hdphoto1.wdp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Rectangle 1048">
            <a:extLst>
              <a:ext uri="{FF2B5EF4-FFF2-40B4-BE49-F238E27FC236}">
                <a16:creationId xmlns:a16="http://schemas.microsoft.com/office/drawing/2014/main" id="{42E98981-BDCA-41B3-85C2-FA98C6D5810E}"/>
              </a:ext>
            </a:extLst>
          </p:cNvPr>
          <p:cNvSpPr/>
          <p:nvPr/>
        </p:nvSpPr>
        <p:spPr>
          <a:xfrm>
            <a:off x="0" y="174213"/>
            <a:ext cx="12192000" cy="9110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2BAFF28A-06F4-4791-86B0-FFCDD34C665C}"/>
              </a:ext>
            </a:extLst>
          </p:cNvPr>
          <p:cNvSpPr/>
          <p:nvPr/>
        </p:nvSpPr>
        <p:spPr>
          <a:xfrm>
            <a:off x="284921" y="342127"/>
            <a:ext cx="11622157" cy="53008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</a:rPr>
              <a:t>                                        </a:t>
            </a:r>
            <a:r>
              <a:rPr lang="ar-AE" sz="2400" b="1" dirty="0">
                <a:solidFill>
                  <a:srgbClr val="FF0000"/>
                </a:solidFill>
              </a:rPr>
              <a:t>عنوان درسنا : </a:t>
            </a:r>
            <a:r>
              <a:rPr lang="ar-AE" sz="2400" b="1" dirty="0">
                <a:solidFill>
                  <a:schemeClr val="tx1"/>
                </a:solidFill>
              </a:rPr>
              <a:t>حل الصراعات والخلافات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40" name="Picture 1039" descr="A close up of a flag&#10;&#10;Description automatically generated">
            <a:extLst>
              <a:ext uri="{FF2B5EF4-FFF2-40B4-BE49-F238E27FC236}">
                <a16:creationId xmlns:a16="http://schemas.microsoft.com/office/drawing/2014/main" id="{DC8A79C9-828A-4C05-9703-467395D092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6573" r="1912" b="5338"/>
          <a:stretch/>
        </p:blipFill>
        <p:spPr>
          <a:xfrm>
            <a:off x="35811" y="241851"/>
            <a:ext cx="1489831" cy="843449"/>
          </a:xfrm>
          <a:prstGeom prst="rect">
            <a:avLst/>
          </a:prstGeom>
        </p:spPr>
      </p:pic>
      <p:cxnSp>
        <p:nvCxnSpPr>
          <p:cNvPr id="1051" name="Straight Connector 1050">
            <a:extLst>
              <a:ext uri="{FF2B5EF4-FFF2-40B4-BE49-F238E27FC236}">
                <a16:creationId xmlns:a16="http://schemas.microsoft.com/office/drawing/2014/main" id="{6E97B7CD-4B37-4012-9492-4F88DA398DE1}"/>
              </a:ext>
            </a:extLst>
          </p:cNvPr>
          <p:cNvCxnSpPr>
            <a:cxnSpLocks/>
          </p:cNvCxnSpPr>
          <p:nvPr/>
        </p:nvCxnSpPr>
        <p:spPr>
          <a:xfrm flipH="1" flipV="1">
            <a:off x="1499784" y="953329"/>
            <a:ext cx="9380251" cy="98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2575C5C-55D4-4F69-8919-80C04A3865EA}"/>
              </a:ext>
            </a:extLst>
          </p:cNvPr>
          <p:cNvSpPr txBox="1"/>
          <p:nvPr/>
        </p:nvSpPr>
        <p:spPr>
          <a:xfrm>
            <a:off x="4214191" y="1338470"/>
            <a:ext cx="3153698" cy="6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 close up of a toy&#10;&#10;Description automatically generated">
            <a:extLst>
              <a:ext uri="{FF2B5EF4-FFF2-40B4-BE49-F238E27FC236}">
                <a16:creationId xmlns:a16="http://schemas.microsoft.com/office/drawing/2014/main" id="{E94506E2-B0FC-402B-A009-CF83F0DEB2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" t="9023"/>
          <a:stretch/>
        </p:blipFill>
        <p:spPr>
          <a:xfrm>
            <a:off x="3376141" y="47700"/>
            <a:ext cx="1046802" cy="1037600"/>
          </a:xfrm>
          <a:prstGeom prst="rect">
            <a:avLst/>
          </a:prstGeom>
        </p:spPr>
      </p:pic>
      <p:pic>
        <p:nvPicPr>
          <p:cNvPr id="2" name="نشيدنا الوطني">
            <a:hlinkClick r:id="" action="ppaction://media"/>
            <a:extLst>
              <a:ext uri="{FF2B5EF4-FFF2-40B4-BE49-F238E27FC236}">
                <a16:creationId xmlns:a16="http://schemas.microsoft.com/office/drawing/2014/main" id="{69FE22B1-86EB-4ACC-824F-00755F08DD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4921" y="1152938"/>
            <a:ext cx="11622157" cy="5238444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E5FE43-CB60-407F-A695-CC6EC1ADB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9170">
            <a:off x="11152347" y="173814"/>
            <a:ext cx="748827" cy="10486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744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Rectangle 1048">
            <a:extLst>
              <a:ext uri="{FF2B5EF4-FFF2-40B4-BE49-F238E27FC236}">
                <a16:creationId xmlns:a16="http://schemas.microsoft.com/office/drawing/2014/main" id="{42E98981-BDCA-41B3-85C2-FA98C6D5810E}"/>
              </a:ext>
            </a:extLst>
          </p:cNvPr>
          <p:cNvSpPr/>
          <p:nvPr/>
        </p:nvSpPr>
        <p:spPr>
          <a:xfrm>
            <a:off x="0" y="174213"/>
            <a:ext cx="12192000" cy="9110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2BAFF28A-06F4-4791-86B0-FFCDD34C665C}"/>
              </a:ext>
            </a:extLst>
          </p:cNvPr>
          <p:cNvSpPr/>
          <p:nvPr/>
        </p:nvSpPr>
        <p:spPr>
          <a:xfrm>
            <a:off x="284921" y="342127"/>
            <a:ext cx="11622157" cy="53008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</a:rPr>
              <a:t>                                        </a:t>
            </a:r>
            <a:r>
              <a:rPr lang="ar-AE" sz="2400" b="1" dirty="0">
                <a:solidFill>
                  <a:srgbClr val="FF0000"/>
                </a:solidFill>
              </a:rPr>
              <a:t>عنوان درسنا : </a:t>
            </a:r>
            <a:r>
              <a:rPr lang="ar-AE" sz="2400" b="1" dirty="0">
                <a:solidFill>
                  <a:schemeClr val="tx1"/>
                </a:solidFill>
              </a:rPr>
              <a:t>حل الصراعات والخلافات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40" name="Picture 1039" descr="A close up of a flag&#10;&#10;Description automatically generated">
            <a:extLst>
              <a:ext uri="{FF2B5EF4-FFF2-40B4-BE49-F238E27FC236}">
                <a16:creationId xmlns:a16="http://schemas.microsoft.com/office/drawing/2014/main" id="{DC8A79C9-828A-4C05-9703-467395D092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6573" r="1912" b="5338"/>
          <a:stretch/>
        </p:blipFill>
        <p:spPr>
          <a:xfrm>
            <a:off x="35811" y="241851"/>
            <a:ext cx="1489831" cy="843449"/>
          </a:xfrm>
          <a:prstGeom prst="rect">
            <a:avLst/>
          </a:prstGeom>
        </p:spPr>
      </p:pic>
      <p:cxnSp>
        <p:nvCxnSpPr>
          <p:cNvPr id="1051" name="Straight Connector 1050">
            <a:extLst>
              <a:ext uri="{FF2B5EF4-FFF2-40B4-BE49-F238E27FC236}">
                <a16:creationId xmlns:a16="http://schemas.microsoft.com/office/drawing/2014/main" id="{6E97B7CD-4B37-4012-9492-4F88DA398DE1}"/>
              </a:ext>
            </a:extLst>
          </p:cNvPr>
          <p:cNvCxnSpPr>
            <a:cxnSpLocks/>
          </p:cNvCxnSpPr>
          <p:nvPr/>
        </p:nvCxnSpPr>
        <p:spPr>
          <a:xfrm flipH="1" flipV="1">
            <a:off x="1499784" y="953329"/>
            <a:ext cx="9380251" cy="98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2575C5C-55D4-4F69-8919-80C04A3865EA}"/>
              </a:ext>
            </a:extLst>
          </p:cNvPr>
          <p:cNvSpPr txBox="1"/>
          <p:nvPr/>
        </p:nvSpPr>
        <p:spPr>
          <a:xfrm>
            <a:off x="4214191" y="1338470"/>
            <a:ext cx="3153698" cy="6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E5FE43-CB60-407F-A695-CC6EC1ADB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5739">
            <a:off x="11068881" y="204279"/>
            <a:ext cx="857853" cy="12013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close up of a toy&#10;&#10;Description automatically generated">
            <a:extLst>
              <a:ext uri="{FF2B5EF4-FFF2-40B4-BE49-F238E27FC236}">
                <a16:creationId xmlns:a16="http://schemas.microsoft.com/office/drawing/2014/main" id="{E94506E2-B0FC-402B-A009-CF83F0DEB2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" t="9023"/>
          <a:stretch/>
        </p:blipFill>
        <p:spPr>
          <a:xfrm>
            <a:off x="3376141" y="47700"/>
            <a:ext cx="1046802" cy="1037600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F948A9E-C17B-4CAB-A8D4-1040979893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C3E2D0"/>
              </a:clrFrom>
              <a:clrTo>
                <a:srgbClr val="C3E2D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9" t="2863" r="4747" b="24393"/>
          <a:stretch/>
        </p:blipFill>
        <p:spPr>
          <a:xfrm>
            <a:off x="4898412" y="1085300"/>
            <a:ext cx="6856265" cy="5699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15970F-7F55-4594-B101-F48D6E3D5989}"/>
              </a:ext>
            </a:extLst>
          </p:cNvPr>
          <p:cNvSpPr txBox="1"/>
          <p:nvPr/>
        </p:nvSpPr>
        <p:spPr>
          <a:xfrm>
            <a:off x="6692349" y="1309378"/>
            <a:ext cx="374082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2200" b="1" dirty="0"/>
              <a:t>ماهي الاستراتيجية المناسبة لكل موقف </a:t>
            </a:r>
            <a:endParaRPr lang="en-US" sz="2200" b="1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A857798-D8F5-4665-8F40-CE8ADDDF7E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7" r="15445"/>
          <a:stretch/>
        </p:blipFill>
        <p:spPr>
          <a:xfrm>
            <a:off x="10497384" y="2535796"/>
            <a:ext cx="1012441" cy="762827"/>
          </a:xfrm>
          <a:prstGeom prst="rect">
            <a:avLst/>
          </a:prstGeom>
        </p:spPr>
      </p:pic>
      <p:pic>
        <p:nvPicPr>
          <p:cNvPr id="11" name="Picture 10" descr="A close up of food on a plate&#10;&#10;Description automatically generated">
            <a:extLst>
              <a:ext uri="{FF2B5EF4-FFF2-40B4-BE49-F238E27FC236}">
                <a16:creationId xmlns:a16="http://schemas.microsoft.com/office/drawing/2014/main" id="{86DE52A9-F6CA-4F24-8D9D-DA3BBC064E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32" y="3661576"/>
            <a:ext cx="1046921" cy="104692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C5C3705-F531-453E-91E4-B18A554E03AC}"/>
              </a:ext>
            </a:extLst>
          </p:cNvPr>
          <p:cNvSpPr/>
          <p:nvPr/>
        </p:nvSpPr>
        <p:spPr>
          <a:xfrm>
            <a:off x="10534015" y="4653223"/>
            <a:ext cx="858713" cy="8423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1F029F0B-118A-42AD-B28B-94DF2322FAA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65" y="4552398"/>
            <a:ext cx="719981" cy="1043988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B2168E21-3101-49CF-918B-45169AE29A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32" y="5662768"/>
            <a:ext cx="1282638" cy="12080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A7F87B9D-85A1-4E3A-86AC-1B3F70F3BC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498">
            <a:off x="5063686" y="5526481"/>
            <a:ext cx="1233474" cy="1357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12781D-D0F8-47CB-AFC4-5D67D09A7556}"/>
              </a:ext>
            </a:extLst>
          </p:cNvPr>
          <p:cNvSpPr txBox="1"/>
          <p:nvPr/>
        </p:nvSpPr>
        <p:spPr>
          <a:xfrm>
            <a:off x="8660988" y="2739327"/>
            <a:ext cx="1860999" cy="584775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1600" b="1" dirty="0"/>
              <a:t>اندلع حريق في المنزل واحترق أحد أفراد الأسرة</a:t>
            </a:r>
            <a:endParaRPr lang="en-US" sz="16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B95B0F-021D-442D-B8CC-BC64E75639E2}"/>
              </a:ext>
            </a:extLst>
          </p:cNvPr>
          <p:cNvSpPr txBox="1"/>
          <p:nvPr/>
        </p:nvSpPr>
        <p:spPr>
          <a:xfrm>
            <a:off x="9520598" y="3696086"/>
            <a:ext cx="1775266" cy="830997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1600" b="1" dirty="0"/>
              <a:t>الكل يريد أخذ المزيد من قطع البيتزا الا مالك أخذ قطعة بكل رضى</a:t>
            </a:r>
            <a:endParaRPr lang="en-US" sz="16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E9E483-76DB-4739-9C6B-2F8C2EC657B5}"/>
              </a:ext>
            </a:extLst>
          </p:cNvPr>
          <p:cNvSpPr txBox="1"/>
          <p:nvPr/>
        </p:nvSpPr>
        <p:spPr>
          <a:xfrm>
            <a:off x="8878957" y="4750666"/>
            <a:ext cx="1572139" cy="830997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1600" b="1" dirty="0"/>
              <a:t>زميلك يعاني ألما في بطنه ولا يستطيع مرافقتك للسينما</a:t>
            </a:r>
            <a:endParaRPr lang="en-US" sz="1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D98A26-71AD-462B-9C1A-644DF7E2C538}"/>
              </a:ext>
            </a:extLst>
          </p:cNvPr>
          <p:cNvSpPr txBox="1"/>
          <p:nvPr/>
        </p:nvSpPr>
        <p:spPr>
          <a:xfrm>
            <a:off x="9591487" y="5813619"/>
            <a:ext cx="1775266" cy="830997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1600" b="1" dirty="0"/>
              <a:t>رجل يعاني صداعا وعلية اللحاق بالقطار ركضا حتى لا يبقى للغد</a:t>
            </a:r>
            <a:endParaRPr lang="en-US" sz="16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A3450E-AF9C-4313-AC99-C093CEC73F2D}"/>
              </a:ext>
            </a:extLst>
          </p:cNvPr>
          <p:cNvSpPr txBox="1"/>
          <p:nvPr/>
        </p:nvSpPr>
        <p:spPr>
          <a:xfrm>
            <a:off x="6251440" y="5815948"/>
            <a:ext cx="1891924" cy="830997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1600" b="1" dirty="0"/>
              <a:t>طلب منا المعلم اجراء بحث في نفس اليوم الذي تقرر فيه القيام برحلة </a:t>
            </a:r>
            <a:endParaRPr lang="en-US" sz="1600" b="1" dirty="0"/>
          </a:p>
        </p:txBody>
      </p:sp>
      <p:pic>
        <p:nvPicPr>
          <p:cNvPr id="28" name="Picture 27" descr="A close up of a microphone&#10;&#10;Description automatically generated">
            <a:extLst>
              <a:ext uri="{FF2B5EF4-FFF2-40B4-BE49-F238E27FC236}">
                <a16:creationId xmlns:a16="http://schemas.microsoft.com/office/drawing/2014/main" id="{F7683F02-564F-41F0-A45F-C449D2CDBB4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2" t="7609" r="30053"/>
          <a:stretch/>
        </p:blipFill>
        <p:spPr>
          <a:xfrm rot="1081354">
            <a:off x="834836" y="1032880"/>
            <a:ext cx="954258" cy="2299350"/>
          </a:xfrm>
          <a:prstGeom prst="rect">
            <a:avLst/>
          </a:prstGeom>
        </p:spPr>
      </p:pic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189A643B-4980-4579-97DD-15622CFE2C1B}"/>
              </a:ext>
            </a:extLst>
          </p:cNvPr>
          <p:cNvSpPr/>
          <p:nvPr/>
        </p:nvSpPr>
        <p:spPr>
          <a:xfrm>
            <a:off x="1609929" y="1790299"/>
            <a:ext cx="3003406" cy="1211551"/>
          </a:xfrm>
          <a:prstGeom prst="wedgeEllipseCallout">
            <a:avLst>
              <a:gd name="adj1" fmla="val -53403"/>
              <a:gd name="adj2" fmla="val 4609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BD20AF-0DBA-4F7D-AB2F-66576E24C2E6}"/>
              </a:ext>
            </a:extLst>
          </p:cNvPr>
          <p:cNvSpPr txBox="1"/>
          <p:nvPr/>
        </p:nvSpPr>
        <p:spPr>
          <a:xfrm>
            <a:off x="1739821" y="1883975"/>
            <a:ext cx="25943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/>
              <a:t>  شاركينا رأيك</a:t>
            </a:r>
          </a:p>
          <a:p>
            <a:pPr algn="r"/>
            <a:r>
              <a:rPr lang="ar-AE" b="1" dirty="0"/>
              <a:t>المهمة للطالبات التالية أسماؤهن</a:t>
            </a:r>
            <a:endParaRPr lang="en-US" b="1" dirty="0"/>
          </a:p>
        </p:txBody>
      </p:sp>
      <p:pic>
        <p:nvPicPr>
          <p:cNvPr id="13" name="Picture 12" descr="A close up of a clock&#10;&#10;Description automatically generated">
            <a:extLst>
              <a:ext uri="{FF2B5EF4-FFF2-40B4-BE49-F238E27FC236}">
                <a16:creationId xmlns:a16="http://schemas.microsoft.com/office/drawing/2014/main" id="{BFF1FE1D-682A-474F-981E-2BF70601BCC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DEDEDE"/>
              </a:clrFrom>
              <a:clrTo>
                <a:srgbClr val="DEDE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3077" r="5637" b="18396"/>
          <a:stretch/>
        </p:blipFill>
        <p:spPr>
          <a:xfrm>
            <a:off x="573470" y="3394242"/>
            <a:ext cx="3003406" cy="33603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F3F9A76-02D9-4535-8BA4-034BF813ECA1}"/>
              </a:ext>
            </a:extLst>
          </p:cNvPr>
          <p:cNvSpPr txBox="1"/>
          <p:nvPr/>
        </p:nvSpPr>
        <p:spPr>
          <a:xfrm rot="2504150">
            <a:off x="1079721" y="4619802"/>
            <a:ext cx="708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/>
              <a:t>عزة</a:t>
            </a:r>
            <a:endParaRPr lang="en-US" sz="24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8B68CC-26B8-469F-A8DB-17B788BC66D2}"/>
              </a:ext>
            </a:extLst>
          </p:cNvPr>
          <p:cNvSpPr txBox="1"/>
          <p:nvPr/>
        </p:nvSpPr>
        <p:spPr>
          <a:xfrm rot="18854885">
            <a:off x="1122152" y="5685498"/>
            <a:ext cx="927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/>
              <a:t>حصة</a:t>
            </a:r>
            <a:endParaRPr lang="en-US" sz="24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87ACEE-0F82-43C5-8F50-7F2FC3DD4FA7}"/>
              </a:ext>
            </a:extLst>
          </p:cNvPr>
          <p:cNvSpPr txBox="1"/>
          <p:nvPr/>
        </p:nvSpPr>
        <p:spPr>
          <a:xfrm rot="2871394">
            <a:off x="2162266" y="5582786"/>
            <a:ext cx="1055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>
                <a:solidFill>
                  <a:srgbClr val="FFFFCC"/>
                </a:solidFill>
              </a:rPr>
              <a:t>عائشة م</a:t>
            </a:r>
            <a:endParaRPr lang="en-US" sz="2400" b="1" dirty="0">
              <a:solidFill>
                <a:srgbClr val="FFFFCC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02B554-088A-42FC-BABA-F20375F0F057}"/>
              </a:ext>
            </a:extLst>
          </p:cNvPr>
          <p:cNvSpPr txBox="1"/>
          <p:nvPr/>
        </p:nvSpPr>
        <p:spPr>
          <a:xfrm rot="18774735">
            <a:off x="2131111" y="4477665"/>
            <a:ext cx="889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>
                <a:solidFill>
                  <a:srgbClr val="FFFFCC"/>
                </a:solidFill>
              </a:rPr>
              <a:t>اليازية</a:t>
            </a:r>
            <a:endParaRPr lang="en-US" sz="2400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122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Rectangle 1048">
            <a:extLst>
              <a:ext uri="{FF2B5EF4-FFF2-40B4-BE49-F238E27FC236}">
                <a16:creationId xmlns:a16="http://schemas.microsoft.com/office/drawing/2014/main" id="{42E98981-BDCA-41B3-85C2-FA98C6D5810E}"/>
              </a:ext>
            </a:extLst>
          </p:cNvPr>
          <p:cNvSpPr/>
          <p:nvPr/>
        </p:nvSpPr>
        <p:spPr>
          <a:xfrm>
            <a:off x="0" y="174213"/>
            <a:ext cx="12192000" cy="9110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2BAFF28A-06F4-4791-86B0-FFCDD34C665C}"/>
              </a:ext>
            </a:extLst>
          </p:cNvPr>
          <p:cNvSpPr/>
          <p:nvPr/>
        </p:nvSpPr>
        <p:spPr>
          <a:xfrm>
            <a:off x="284921" y="342127"/>
            <a:ext cx="11622157" cy="53008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</a:rPr>
              <a:t>                                        </a:t>
            </a:r>
            <a:r>
              <a:rPr lang="ar-AE" sz="2400" b="1" dirty="0">
                <a:solidFill>
                  <a:srgbClr val="FF0000"/>
                </a:solidFill>
              </a:rPr>
              <a:t>عنوان درسنا : </a:t>
            </a:r>
            <a:r>
              <a:rPr lang="ar-AE" sz="2400" b="1" dirty="0">
                <a:solidFill>
                  <a:schemeClr val="tx1"/>
                </a:solidFill>
              </a:rPr>
              <a:t>حل الصراعات والخلافات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40" name="Picture 1039" descr="A close up of a flag&#10;&#10;Description automatically generated">
            <a:extLst>
              <a:ext uri="{FF2B5EF4-FFF2-40B4-BE49-F238E27FC236}">
                <a16:creationId xmlns:a16="http://schemas.microsoft.com/office/drawing/2014/main" id="{DC8A79C9-828A-4C05-9703-467395D092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6573" r="1912" b="5338"/>
          <a:stretch/>
        </p:blipFill>
        <p:spPr>
          <a:xfrm>
            <a:off x="35811" y="241851"/>
            <a:ext cx="1489831" cy="843449"/>
          </a:xfrm>
          <a:prstGeom prst="rect">
            <a:avLst/>
          </a:prstGeom>
        </p:spPr>
      </p:pic>
      <p:cxnSp>
        <p:nvCxnSpPr>
          <p:cNvPr id="1051" name="Straight Connector 1050">
            <a:extLst>
              <a:ext uri="{FF2B5EF4-FFF2-40B4-BE49-F238E27FC236}">
                <a16:creationId xmlns:a16="http://schemas.microsoft.com/office/drawing/2014/main" id="{6E97B7CD-4B37-4012-9492-4F88DA398DE1}"/>
              </a:ext>
            </a:extLst>
          </p:cNvPr>
          <p:cNvCxnSpPr>
            <a:cxnSpLocks/>
          </p:cNvCxnSpPr>
          <p:nvPr/>
        </p:nvCxnSpPr>
        <p:spPr>
          <a:xfrm flipH="1" flipV="1">
            <a:off x="1499784" y="953329"/>
            <a:ext cx="9380251" cy="98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2575C5C-55D4-4F69-8919-80C04A3865EA}"/>
              </a:ext>
            </a:extLst>
          </p:cNvPr>
          <p:cNvSpPr txBox="1"/>
          <p:nvPr/>
        </p:nvSpPr>
        <p:spPr>
          <a:xfrm>
            <a:off x="4214191" y="1338470"/>
            <a:ext cx="3153698" cy="6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E5FE43-CB60-407F-A695-CC6EC1ADB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5739">
            <a:off x="11032866" y="210735"/>
            <a:ext cx="911803" cy="12769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close up of a toy&#10;&#10;Description automatically generated">
            <a:extLst>
              <a:ext uri="{FF2B5EF4-FFF2-40B4-BE49-F238E27FC236}">
                <a16:creationId xmlns:a16="http://schemas.microsoft.com/office/drawing/2014/main" id="{E94506E2-B0FC-402B-A009-CF83F0DEB2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" t="9023"/>
          <a:stretch/>
        </p:blipFill>
        <p:spPr>
          <a:xfrm>
            <a:off x="3376141" y="47700"/>
            <a:ext cx="1046802" cy="10376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090698-560C-4AC7-86A5-EC229E5B1254}"/>
              </a:ext>
            </a:extLst>
          </p:cNvPr>
          <p:cNvSpPr/>
          <p:nvPr/>
        </p:nvSpPr>
        <p:spPr>
          <a:xfrm>
            <a:off x="4214191" y="2965218"/>
            <a:ext cx="5632174" cy="2463800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ar-AE" sz="3600" b="1" dirty="0">
              <a:solidFill>
                <a:schemeClr val="tx1"/>
              </a:solidFill>
            </a:endParaRPr>
          </a:p>
          <a:p>
            <a:pPr algn="r"/>
            <a:r>
              <a:rPr lang="ar-AE" sz="3600" b="1" dirty="0">
                <a:solidFill>
                  <a:schemeClr val="tx1"/>
                </a:solidFill>
              </a:rPr>
              <a:t>هيا لنلعب لعبة المعلومات</a:t>
            </a:r>
          </a:p>
          <a:p>
            <a:pPr algn="r"/>
            <a:r>
              <a:rPr lang="ar-AE" sz="3600" b="1" dirty="0">
                <a:solidFill>
                  <a:schemeClr val="tx1"/>
                </a:solidFill>
              </a:rPr>
              <a:t> لنرى كم من المعلومات</a:t>
            </a:r>
          </a:p>
          <a:p>
            <a:pPr algn="r"/>
            <a:r>
              <a:rPr lang="ar-AE" sz="3600" b="1" dirty="0">
                <a:solidFill>
                  <a:schemeClr val="tx1"/>
                </a:solidFill>
              </a:rPr>
              <a:t>استفدنا اليوم من خلال </a:t>
            </a:r>
          </a:p>
          <a:p>
            <a:pPr algn="r"/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rgbClr val="00B0F0"/>
                </a:solidFill>
              </a:rPr>
              <a:t>WordWall</a:t>
            </a:r>
            <a:r>
              <a:rPr lang="ar-AE" sz="3600" b="1" dirty="0">
                <a:solidFill>
                  <a:schemeClr val="tx1"/>
                </a:solidFill>
              </a:rPr>
              <a:t>برنامج </a:t>
            </a:r>
          </a:p>
          <a:p>
            <a:pPr algn="r"/>
            <a:r>
              <a:rPr lang="ar-AE" sz="3600" b="1" dirty="0">
                <a:solidFill>
                  <a:schemeClr val="tx1"/>
                </a:solidFill>
              </a:rPr>
              <a:t> 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" name="Picture 2" descr="A picture containing table, drawing&#10;&#10;Description automatically generated">
            <a:extLst>
              <a:ext uri="{FF2B5EF4-FFF2-40B4-BE49-F238E27FC236}">
                <a16:creationId xmlns:a16="http://schemas.microsoft.com/office/drawing/2014/main" id="{E00AAE25-6D11-47DC-8F11-4B9C8AC0E4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8"/>
          <a:stretch/>
        </p:blipFill>
        <p:spPr>
          <a:xfrm flipH="1">
            <a:off x="3032103" y="3247887"/>
            <a:ext cx="2758937" cy="22716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24ABE0-81AE-43BA-B0FC-249132112FF0}"/>
              </a:ext>
            </a:extLst>
          </p:cNvPr>
          <p:cNvSpPr txBox="1"/>
          <p:nvPr/>
        </p:nvSpPr>
        <p:spPr>
          <a:xfrm>
            <a:off x="3498573" y="3794497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/>
              <a:t>بطاقة خروج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85366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Rectangle 1048">
            <a:extLst>
              <a:ext uri="{FF2B5EF4-FFF2-40B4-BE49-F238E27FC236}">
                <a16:creationId xmlns:a16="http://schemas.microsoft.com/office/drawing/2014/main" id="{42E98981-BDCA-41B3-85C2-FA98C6D5810E}"/>
              </a:ext>
            </a:extLst>
          </p:cNvPr>
          <p:cNvSpPr/>
          <p:nvPr/>
        </p:nvSpPr>
        <p:spPr>
          <a:xfrm>
            <a:off x="0" y="174213"/>
            <a:ext cx="12192000" cy="9110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2BAFF28A-06F4-4791-86B0-FFCDD34C665C}"/>
              </a:ext>
            </a:extLst>
          </p:cNvPr>
          <p:cNvSpPr/>
          <p:nvPr/>
        </p:nvSpPr>
        <p:spPr>
          <a:xfrm>
            <a:off x="284921" y="342127"/>
            <a:ext cx="11622157" cy="53008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</a:rPr>
              <a:t>                                        </a:t>
            </a:r>
            <a:r>
              <a:rPr lang="ar-AE" sz="2400" b="1" dirty="0">
                <a:solidFill>
                  <a:srgbClr val="FF0000"/>
                </a:solidFill>
              </a:rPr>
              <a:t>عنوان درسنا : </a:t>
            </a:r>
            <a:r>
              <a:rPr lang="ar-AE" sz="2400" b="1" dirty="0">
                <a:solidFill>
                  <a:schemeClr val="tx1"/>
                </a:solidFill>
              </a:rPr>
              <a:t>حل الصراعات والخلافات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40" name="Picture 1039" descr="A close up of a flag&#10;&#10;Description automatically generated">
            <a:extLst>
              <a:ext uri="{FF2B5EF4-FFF2-40B4-BE49-F238E27FC236}">
                <a16:creationId xmlns:a16="http://schemas.microsoft.com/office/drawing/2014/main" id="{DC8A79C9-828A-4C05-9703-467395D092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6573" r="1912" b="5338"/>
          <a:stretch/>
        </p:blipFill>
        <p:spPr>
          <a:xfrm>
            <a:off x="35811" y="241851"/>
            <a:ext cx="1489831" cy="843449"/>
          </a:xfrm>
          <a:prstGeom prst="rect">
            <a:avLst/>
          </a:prstGeom>
        </p:spPr>
      </p:pic>
      <p:cxnSp>
        <p:nvCxnSpPr>
          <p:cNvPr id="1051" name="Straight Connector 1050">
            <a:extLst>
              <a:ext uri="{FF2B5EF4-FFF2-40B4-BE49-F238E27FC236}">
                <a16:creationId xmlns:a16="http://schemas.microsoft.com/office/drawing/2014/main" id="{6E97B7CD-4B37-4012-9492-4F88DA398DE1}"/>
              </a:ext>
            </a:extLst>
          </p:cNvPr>
          <p:cNvCxnSpPr>
            <a:cxnSpLocks/>
          </p:cNvCxnSpPr>
          <p:nvPr/>
        </p:nvCxnSpPr>
        <p:spPr>
          <a:xfrm flipH="1" flipV="1">
            <a:off x="1499784" y="953329"/>
            <a:ext cx="9380251" cy="98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2575C5C-55D4-4F69-8919-80C04A3865EA}"/>
              </a:ext>
            </a:extLst>
          </p:cNvPr>
          <p:cNvSpPr txBox="1"/>
          <p:nvPr/>
        </p:nvSpPr>
        <p:spPr>
          <a:xfrm>
            <a:off x="4214191" y="1338470"/>
            <a:ext cx="3153698" cy="6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E5FE43-CB60-407F-A695-CC6EC1ADB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5739">
            <a:off x="10780944" y="160024"/>
            <a:ext cx="1116289" cy="15632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close up of a toy&#10;&#10;Description automatically generated">
            <a:extLst>
              <a:ext uri="{FF2B5EF4-FFF2-40B4-BE49-F238E27FC236}">
                <a16:creationId xmlns:a16="http://schemas.microsoft.com/office/drawing/2014/main" id="{E94506E2-B0FC-402B-A009-CF83F0DEB2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" t="9023"/>
          <a:stretch/>
        </p:blipFill>
        <p:spPr>
          <a:xfrm>
            <a:off x="3376141" y="47700"/>
            <a:ext cx="1046802" cy="1037600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B0D7CB3E-E8D1-4B4C-B3F7-10600A175F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83751"/>
              </p:ext>
            </p:extLst>
          </p:nvPr>
        </p:nvGraphicFramePr>
        <p:xfrm>
          <a:off x="1351722" y="2508781"/>
          <a:ext cx="9170265" cy="3558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34053">
                  <a:extLst>
                    <a:ext uri="{9D8B030D-6E8A-4147-A177-3AD203B41FA5}">
                      <a16:colId xmlns:a16="http://schemas.microsoft.com/office/drawing/2014/main" val="3064731161"/>
                    </a:ext>
                  </a:extLst>
                </a:gridCol>
                <a:gridCol w="1834053">
                  <a:extLst>
                    <a:ext uri="{9D8B030D-6E8A-4147-A177-3AD203B41FA5}">
                      <a16:colId xmlns:a16="http://schemas.microsoft.com/office/drawing/2014/main" val="700271596"/>
                    </a:ext>
                  </a:extLst>
                </a:gridCol>
                <a:gridCol w="1834053">
                  <a:extLst>
                    <a:ext uri="{9D8B030D-6E8A-4147-A177-3AD203B41FA5}">
                      <a16:colId xmlns:a16="http://schemas.microsoft.com/office/drawing/2014/main" val="3892383282"/>
                    </a:ext>
                  </a:extLst>
                </a:gridCol>
                <a:gridCol w="1834053">
                  <a:extLst>
                    <a:ext uri="{9D8B030D-6E8A-4147-A177-3AD203B41FA5}">
                      <a16:colId xmlns:a16="http://schemas.microsoft.com/office/drawing/2014/main" val="1293536529"/>
                    </a:ext>
                  </a:extLst>
                </a:gridCol>
                <a:gridCol w="1834053">
                  <a:extLst>
                    <a:ext uri="{9D8B030D-6E8A-4147-A177-3AD203B41FA5}">
                      <a16:colId xmlns:a16="http://schemas.microsoft.com/office/drawing/2014/main" val="1736141506"/>
                    </a:ext>
                  </a:extLst>
                </a:gridCol>
              </a:tblGrid>
              <a:tr h="506780">
                <a:tc>
                  <a:txBody>
                    <a:bodyPr/>
                    <a:lstStyle/>
                    <a:p>
                      <a:pPr algn="ctr"/>
                      <a:r>
                        <a:rPr lang="ar-AE" sz="2800" dirty="0">
                          <a:solidFill>
                            <a:schemeClr val="tx1"/>
                          </a:solidFill>
                        </a:rPr>
                        <a:t>الرئيسة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A72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dirty="0">
                          <a:solidFill>
                            <a:schemeClr val="tx1"/>
                          </a:solidFill>
                        </a:rPr>
                        <a:t>الرئيسة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dirty="0">
                          <a:solidFill>
                            <a:schemeClr val="tx1"/>
                          </a:solidFill>
                        </a:rPr>
                        <a:t>الرئيسة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dirty="0">
                          <a:solidFill>
                            <a:schemeClr val="tx1"/>
                          </a:solidFill>
                        </a:rPr>
                        <a:t>الرئيسة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dirty="0">
                          <a:solidFill>
                            <a:schemeClr val="tx1"/>
                          </a:solidFill>
                        </a:rPr>
                        <a:t>الرئيسة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138586"/>
                  </a:ext>
                </a:extLst>
              </a:tr>
              <a:tr h="506780"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موزة محمد سالم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نورة جمال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حليمة يوسف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عائشة أحمد ناصر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آمنة الحفبتي 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192624"/>
                  </a:ext>
                </a:extLst>
              </a:tr>
              <a:tr h="506780"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مريم موسى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عائشة عادل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فاطمة سعيد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عائشة فيصل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الغلا نايف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018445"/>
                  </a:ext>
                </a:extLst>
              </a:tr>
              <a:tr h="506780"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آمنه أيوب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مهرة طارق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حليمة محمد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مريم خالد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عليا عيسى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1951876"/>
                  </a:ext>
                </a:extLst>
              </a:tr>
              <a:tr h="506780"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مريم راشد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ملك عصام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آمنه علي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b="1" dirty="0"/>
                        <a:t>مريم محمد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اليازية محمد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819517"/>
                  </a:ext>
                </a:extLst>
              </a:tr>
              <a:tr h="506780"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مريم محمد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ندى المطروشي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فاطمة محمد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بدور المر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سارة عبدالله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788428"/>
                  </a:ext>
                </a:extLst>
              </a:tr>
              <a:tr h="506780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دانة محمد سيف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b="1" dirty="0"/>
                        <a:t>فاطمة محفوظ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07710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9BEE5E6-4325-43DD-B9DC-A3B954A35E13}"/>
              </a:ext>
            </a:extLst>
          </p:cNvPr>
          <p:cNvSpPr txBox="1"/>
          <p:nvPr/>
        </p:nvSpPr>
        <p:spPr>
          <a:xfrm>
            <a:off x="4422943" y="1689185"/>
            <a:ext cx="3476255" cy="58477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/>
              <a:t>مجموعات التنافس للقمة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85969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Rectangle 1048">
            <a:extLst>
              <a:ext uri="{FF2B5EF4-FFF2-40B4-BE49-F238E27FC236}">
                <a16:creationId xmlns:a16="http://schemas.microsoft.com/office/drawing/2014/main" id="{42E98981-BDCA-41B3-85C2-FA98C6D5810E}"/>
              </a:ext>
            </a:extLst>
          </p:cNvPr>
          <p:cNvSpPr/>
          <p:nvPr/>
        </p:nvSpPr>
        <p:spPr>
          <a:xfrm>
            <a:off x="0" y="174213"/>
            <a:ext cx="12192000" cy="9110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2BAFF28A-06F4-4791-86B0-FFCDD34C665C}"/>
              </a:ext>
            </a:extLst>
          </p:cNvPr>
          <p:cNvSpPr/>
          <p:nvPr/>
        </p:nvSpPr>
        <p:spPr>
          <a:xfrm>
            <a:off x="284921" y="342127"/>
            <a:ext cx="11622157" cy="53008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</a:rPr>
              <a:t>                                        </a:t>
            </a:r>
            <a:r>
              <a:rPr lang="ar-AE" sz="2400" b="1" dirty="0">
                <a:solidFill>
                  <a:srgbClr val="FF0000"/>
                </a:solidFill>
              </a:rPr>
              <a:t>عنوان درسنا : </a:t>
            </a:r>
            <a:r>
              <a:rPr lang="ar-AE" sz="2400" b="1" dirty="0">
                <a:solidFill>
                  <a:schemeClr val="tx1"/>
                </a:solidFill>
              </a:rPr>
              <a:t>حل الصراعات والخلافات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40" name="Picture 1039" descr="A close up of a flag&#10;&#10;Description automatically generated">
            <a:extLst>
              <a:ext uri="{FF2B5EF4-FFF2-40B4-BE49-F238E27FC236}">
                <a16:creationId xmlns:a16="http://schemas.microsoft.com/office/drawing/2014/main" id="{DC8A79C9-828A-4C05-9703-467395D092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6573" r="1912" b="5338"/>
          <a:stretch/>
        </p:blipFill>
        <p:spPr>
          <a:xfrm>
            <a:off x="35811" y="241851"/>
            <a:ext cx="1489831" cy="843449"/>
          </a:xfrm>
          <a:prstGeom prst="rect">
            <a:avLst/>
          </a:prstGeom>
        </p:spPr>
      </p:pic>
      <p:cxnSp>
        <p:nvCxnSpPr>
          <p:cNvPr id="1051" name="Straight Connector 1050">
            <a:extLst>
              <a:ext uri="{FF2B5EF4-FFF2-40B4-BE49-F238E27FC236}">
                <a16:creationId xmlns:a16="http://schemas.microsoft.com/office/drawing/2014/main" id="{6E97B7CD-4B37-4012-9492-4F88DA398DE1}"/>
              </a:ext>
            </a:extLst>
          </p:cNvPr>
          <p:cNvCxnSpPr>
            <a:cxnSpLocks/>
          </p:cNvCxnSpPr>
          <p:nvPr/>
        </p:nvCxnSpPr>
        <p:spPr>
          <a:xfrm flipH="1" flipV="1">
            <a:off x="1499784" y="953329"/>
            <a:ext cx="9380251" cy="98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2575C5C-55D4-4F69-8919-80C04A3865EA}"/>
              </a:ext>
            </a:extLst>
          </p:cNvPr>
          <p:cNvSpPr txBox="1"/>
          <p:nvPr/>
        </p:nvSpPr>
        <p:spPr>
          <a:xfrm>
            <a:off x="4214191" y="1338470"/>
            <a:ext cx="3153698" cy="6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E5FE43-CB60-407F-A695-CC6EC1ADB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5739">
            <a:off x="10780944" y="160024"/>
            <a:ext cx="1116289" cy="15632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close up of a toy&#10;&#10;Description automatically generated">
            <a:extLst>
              <a:ext uri="{FF2B5EF4-FFF2-40B4-BE49-F238E27FC236}">
                <a16:creationId xmlns:a16="http://schemas.microsoft.com/office/drawing/2014/main" id="{E94506E2-B0FC-402B-A009-CF83F0DEB2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" t="9023"/>
          <a:stretch/>
        </p:blipFill>
        <p:spPr>
          <a:xfrm>
            <a:off x="3376141" y="47700"/>
            <a:ext cx="1046802" cy="1037600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B0D7CB3E-E8D1-4B4C-B3F7-10600A175F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896911"/>
              </p:ext>
            </p:extLst>
          </p:nvPr>
        </p:nvGraphicFramePr>
        <p:xfrm>
          <a:off x="2388588" y="2624675"/>
          <a:ext cx="7336212" cy="3558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34053">
                  <a:extLst>
                    <a:ext uri="{9D8B030D-6E8A-4147-A177-3AD203B41FA5}">
                      <a16:colId xmlns:a16="http://schemas.microsoft.com/office/drawing/2014/main" val="700271596"/>
                    </a:ext>
                  </a:extLst>
                </a:gridCol>
                <a:gridCol w="1834053">
                  <a:extLst>
                    <a:ext uri="{9D8B030D-6E8A-4147-A177-3AD203B41FA5}">
                      <a16:colId xmlns:a16="http://schemas.microsoft.com/office/drawing/2014/main" val="3892383282"/>
                    </a:ext>
                  </a:extLst>
                </a:gridCol>
                <a:gridCol w="1834053">
                  <a:extLst>
                    <a:ext uri="{9D8B030D-6E8A-4147-A177-3AD203B41FA5}">
                      <a16:colId xmlns:a16="http://schemas.microsoft.com/office/drawing/2014/main" val="1293536529"/>
                    </a:ext>
                  </a:extLst>
                </a:gridCol>
                <a:gridCol w="1834053">
                  <a:extLst>
                    <a:ext uri="{9D8B030D-6E8A-4147-A177-3AD203B41FA5}">
                      <a16:colId xmlns:a16="http://schemas.microsoft.com/office/drawing/2014/main" val="1736141506"/>
                    </a:ext>
                  </a:extLst>
                </a:gridCol>
              </a:tblGrid>
              <a:tr h="506780">
                <a:tc>
                  <a:txBody>
                    <a:bodyPr/>
                    <a:lstStyle/>
                    <a:p>
                      <a:pPr algn="ctr"/>
                      <a:r>
                        <a:rPr lang="ar-AE" sz="2800" dirty="0">
                          <a:solidFill>
                            <a:schemeClr val="tx1"/>
                          </a:solidFill>
                        </a:rPr>
                        <a:t>الرئيسة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dirty="0">
                          <a:solidFill>
                            <a:schemeClr val="tx1"/>
                          </a:solidFill>
                        </a:rPr>
                        <a:t>الرئيسة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dirty="0">
                          <a:solidFill>
                            <a:schemeClr val="tx1"/>
                          </a:solidFill>
                        </a:rPr>
                        <a:t>الرئيسة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dirty="0">
                          <a:solidFill>
                            <a:schemeClr val="tx1"/>
                          </a:solidFill>
                        </a:rPr>
                        <a:t>الرئيسة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138586"/>
                  </a:ext>
                </a:extLst>
              </a:tr>
              <a:tr h="506780"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خديجة عبدالله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سندس عبدالله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شيخة مهند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فاطمة حسن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192624"/>
                  </a:ext>
                </a:extLst>
              </a:tr>
              <a:tr h="506780"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مريم عبدالله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شمسة صقر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العنود عبدالله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فاطمة محمد خصاو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018445"/>
                  </a:ext>
                </a:extLst>
              </a:tr>
              <a:tr h="506780"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جويرية أحمد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آمنه سعيد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ايمان خلفان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فاطمة عبدالله مرزوق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1951876"/>
                  </a:ext>
                </a:extLst>
              </a:tr>
              <a:tr h="506780"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سارة سليمان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مهرة طلال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b="1" dirty="0"/>
                        <a:t>خلود حسن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عبير وليد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819517"/>
                  </a:ext>
                </a:extLst>
              </a:tr>
              <a:tr h="506780"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مزون عبيد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اليازية أحمد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عفرة علي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فاطمة عبدالله الشرقي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788428"/>
                  </a:ext>
                </a:extLst>
              </a:tr>
              <a:tr h="506780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فاطمة سعيد الشحي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فاطمة راشد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b="1" dirty="0"/>
                        <a:t>نوف مروان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07710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9BEE5E6-4325-43DD-B9DC-A3B954A35E13}"/>
              </a:ext>
            </a:extLst>
          </p:cNvPr>
          <p:cNvSpPr txBox="1"/>
          <p:nvPr/>
        </p:nvSpPr>
        <p:spPr>
          <a:xfrm>
            <a:off x="4068417" y="1689185"/>
            <a:ext cx="3830781" cy="58477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/>
              <a:t>مجموعات التنافس الماسية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23333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Rectangle 1048">
            <a:extLst>
              <a:ext uri="{FF2B5EF4-FFF2-40B4-BE49-F238E27FC236}">
                <a16:creationId xmlns:a16="http://schemas.microsoft.com/office/drawing/2014/main" id="{42E98981-BDCA-41B3-85C2-FA98C6D5810E}"/>
              </a:ext>
            </a:extLst>
          </p:cNvPr>
          <p:cNvSpPr/>
          <p:nvPr/>
        </p:nvSpPr>
        <p:spPr>
          <a:xfrm>
            <a:off x="0" y="174213"/>
            <a:ext cx="12192000" cy="9110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2BAFF28A-06F4-4791-86B0-FFCDD34C665C}"/>
              </a:ext>
            </a:extLst>
          </p:cNvPr>
          <p:cNvSpPr/>
          <p:nvPr/>
        </p:nvSpPr>
        <p:spPr>
          <a:xfrm>
            <a:off x="284921" y="342127"/>
            <a:ext cx="11622157" cy="53008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</a:rPr>
              <a:t>                                        </a:t>
            </a:r>
            <a:r>
              <a:rPr lang="ar-AE" sz="2400" b="1" dirty="0">
                <a:solidFill>
                  <a:srgbClr val="FF0000"/>
                </a:solidFill>
              </a:rPr>
              <a:t>عنوان درسنا : </a:t>
            </a:r>
            <a:r>
              <a:rPr lang="ar-AE" sz="2400" b="1" dirty="0">
                <a:solidFill>
                  <a:schemeClr val="tx1"/>
                </a:solidFill>
              </a:rPr>
              <a:t>حل الصراعات والخلافات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40" name="Picture 1039" descr="A close up of a flag&#10;&#10;Description automatically generated">
            <a:extLst>
              <a:ext uri="{FF2B5EF4-FFF2-40B4-BE49-F238E27FC236}">
                <a16:creationId xmlns:a16="http://schemas.microsoft.com/office/drawing/2014/main" id="{DC8A79C9-828A-4C05-9703-467395D092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6573" r="1912" b="5338"/>
          <a:stretch/>
        </p:blipFill>
        <p:spPr>
          <a:xfrm>
            <a:off x="35811" y="241851"/>
            <a:ext cx="1489831" cy="843449"/>
          </a:xfrm>
          <a:prstGeom prst="rect">
            <a:avLst/>
          </a:prstGeom>
        </p:spPr>
      </p:pic>
      <p:cxnSp>
        <p:nvCxnSpPr>
          <p:cNvPr id="1051" name="Straight Connector 1050">
            <a:extLst>
              <a:ext uri="{FF2B5EF4-FFF2-40B4-BE49-F238E27FC236}">
                <a16:creationId xmlns:a16="http://schemas.microsoft.com/office/drawing/2014/main" id="{6E97B7CD-4B37-4012-9492-4F88DA398DE1}"/>
              </a:ext>
            </a:extLst>
          </p:cNvPr>
          <p:cNvCxnSpPr>
            <a:cxnSpLocks/>
          </p:cNvCxnSpPr>
          <p:nvPr/>
        </p:nvCxnSpPr>
        <p:spPr>
          <a:xfrm flipH="1" flipV="1">
            <a:off x="1499784" y="953329"/>
            <a:ext cx="9380251" cy="98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2575C5C-55D4-4F69-8919-80C04A3865EA}"/>
              </a:ext>
            </a:extLst>
          </p:cNvPr>
          <p:cNvSpPr txBox="1"/>
          <p:nvPr/>
        </p:nvSpPr>
        <p:spPr>
          <a:xfrm>
            <a:off x="4214191" y="1338470"/>
            <a:ext cx="3153698" cy="6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E5FE43-CB60-407F-A695-CC6EC1ADB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5739">
            <a:off x="10780944" y="160024"/>
            <a:ext cx="1116289" cy="15632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close up of a toy&#10;&#10;Description automatically generated">
            <a:extLst>
              <a:ext uri="{FF2B5EF4-FFF2-40B4-BE49-F238E27FC236}">
                <a16:creationId xmlns:a16="http://schemas.microsoft.com/office/drawing/2014/main" id="{E94506E2-B0FC-402B-A009-CF83F0DEB2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" t="9023"/>
          <a:stretch/>
        </p:blipFill>
        <p:spPr>
          <a:xfrm>
            <a:off x="3376141" y="47700"/>
            <a:ext cx="1046802" cy="1037600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B0D7CB3E-E8D1-4B4C-B3F7-10600A175F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838944"/>
              </p:ext>
            </p:extLst>
          </p:nvPr>
        </p:nvGraphicFramePr>
        <p:xfrm>
          <a:off x="1351722" y="2508781"/>
          <a:ext cx="9170264" cy="3558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92566">
                  <a:extLst>
                    <a:ext uri="{9D8B030D-6E8A-4147-A177-3AD203B41FA5}">
                      <a16:colId xmlns:a16="http://schemas.microsoft.com/office/drawing/2014/main" val="700271596"/>
                    </a:ext>
                  </a:extLst>
                </a:gridCol>
                <a:gridCol w="2292566">
                  <a:extLst>
                    <a:ext uri="{9D8B030D-6E8A-4147-A177-3AD203B41FA5}">
                      <a16:colId xmlns:a16="http://schemas.microsoft.com/office/drawing/2014/main" val="3892383282"/>
                    </a:ext>
                  </a:extLst>
                </a:gridCol>
                <a:gridCol w="2292566">
                  <a:extLst>
                    <a:ext uri="{9D8B030D-6E8A-4147-A177-3AD203B41FA5}">
                      <a16:colId xmlns:a16="http://schemas.microsoft.com/office/drawing/2014/main" val="1293536529"/>
                    </a:ext>
                  </a:extLst>
                </a:gridCol>
                <a:gridCol w="2292566">
                  <a:extLst>
                    <a:ext uri="{9D8B030D-6E8A-4147-A177-3AD203B41FA5}">
                      <a16:colId xmlns:a16="http://schemas.microsoft.com/office/drawing/2014/main" val="1736141506"/>
                    </a:ext>
                  </a:extLst>
                </a:gridCol>
              </a:tblGrid>
              <a:tr h="506780">
                <a:tc>
                  <a:txBody>
                    <a:bodyPr/>
                    <a:lstStyle/>
                    <a:p>
                      <a:pPr algn="ctr"/>
                      <a:r>
                        <a:rPr lang="ar-AE" sz="2800" dirty="0">
                          <a:solidFill>
                            <a:schemeClr val="tx1"/>
                          </a:solidFill>
                        </a:rPr>
                        <a:t>الرئيسة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dirty="0">
                          <a:solidFill>
                            <a:schemeClr val="tx1"/>
                          </a:solidFill>
                        </a:rPr>
                        <a:t>الرئيسة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dirty="0">
                          <a:solidFill>
                            <a:schemeClr val="tx1"/>
                          </a:solidFill>
                        </a:rPr>
                        <a:t>الرئيسة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dirty="0">
                          <a:solidFill>
                            <a:schemeClr val="tx1"/>
                          </a:solidFill>
                        </a:rPr>
                        <a:t>الرئيسة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138586"/>
                  </a:ext>
                </a:extLst>
              </a:tr>
              <a:tr h="506780"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مزاين أحمد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مليحة عمر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مطيعة أحمد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أمنه عبد الرحمن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192624"/>
                  </a:ext>
                </a:extLst>
              </a:tr>
              <a:tr h="506780"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اليازية عبدالله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حنيفة عبدالله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العنود جاسم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آمنه خالد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018445"/>
                  </a:ext>
                </a:extLst>
              </a:tr>
              <a:tr h="506780"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خديجة يوسف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خديجة حمد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مزنة يوسف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آمنه خادم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1951876"/>
                  </a:ext>
                </a:extLst>
              </a:tr>
              <a:tr h="506780"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فاطمة ناصر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غالية عبدالله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b="1" dirty="0"/>
                        <a:t>مريم عمر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غلا محمد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819517"/>
                  </a:ext>
                </a:extLst>
              </a:tr>
              <a:tr h="506780"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مارية حسن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فاطمة سيف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نور أحمد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فاطمة ابراهيم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788428"/>
                  </a:ext>
                </a:extLst>
              </a:tr>
              <a:tr h="506780"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مهرة أحمد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فاطمة اسحاكوه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هاجر حسن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b="1" dirty="0"/>
                        <a:t>فاطمة علوي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07710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9BEE5E6-4325-43DD-B9DC-A3B954A35E13}"/>
              </a:ext>
            </a:extLst>
          </p:cNvPr>
          <p:cNvSpPr txBox="1"/>
          <p:nvPr/>
        </p:nvSpPr>
        <p:spPr>
          <a:xfrm>
            <a:off x="4422943" y="1689185"/>
            <a:ext cx="3476255" cy="58477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/>
              <a:t>مجموعات التنافس البناء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74317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D69B6E-8DED-4CF0-A89B-68CDA3CE0B12}"/>
              </a:ext>
            </a:extLst>
          </p:cNvPr>
          <p:cNvSpPr txBox="1"/>
          <p:nvPr/>
        </p:nvSpPr>
        <p:spPr>
          <a:xfrm>
            <a:off x="10568404" y="2027583"/>
            <a:ext cx="877006" cy="461665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/>
              <a:t>التهيئة</a:t>
            </a:r>
            <a:endParaRPr lang="en-US" sz="2400" b="1" dirty="0"/>
          </a:p>
        </p:txBody>
      </p:sp>
      <p:sp>
        <p:nvSpPr>
          <p:cNvPr id="1049" name="Rectangle 1048">
            <a:extLst>
              <a:ext uri="{FF2B5EF4-FFF2-40B4-BE49-F238E27FC236}">
                <a16:creationId xmlns:a16="http://schemas.microsoft.com/office/drawing/2014/main" id="{42E98981-BDCA-41B3-85C2-FA98C6D5810E}"/>
              </a:ext>
            </a:extLst>
          </p:cNvPr>
          <p:cNvSpPr/>
          <p:nvPr/>
        </p:nvSpPr>
        <p:spPr>
          <a:xfrm>
            <a:off x="0" y="174213"/>
            <a:ext cx="12192000" cy="9110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2BAFF28A-06F4-4791-86B0-FFCDD34C665C}"/>
              </a:ext>
            </a:extLst>
          </p:cNvPr>
          <p:cNvSpPr/>
          <p:nvPr/>
        </p:nvSpPr>
        <p:spPr>
          <a:xfrm>
            <a:off x="284921" y="342127"/>
            <a:ext cx="11622157" cy="53008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</a:rPr>
              <a:t>                                        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1040" name="Picture 1039" descr="A close up of a flag&#10;&#10;Description automatically generated">
            <a:extLst>
              <a:ext uri="{FF2B5EF4-FFF2-40B4-BE49-F238E27FC236}">
                <a16:creationId xmlns:a16="http://schemas.microsoft.com/office/drawing/2014/main" id="{DC8A79C9-828A-4C05-9703-467395D092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6573" r="1912" b="5338"/>
          <a:stretch/>
        </p:blipFill>
        <p:spPr>
          <a:xfrm>
            <a:off x="35810" y="241851"/>
            <a:ext cx="1489831" cy="843449"/>
          </a:xfrm>
          <a:prstGeom prst="rect">
            <a:avLst/>
          </a:prstGeom>
        </p:spPr>
      </p:pic>
      <p:cxnSp>
        <p:nvCxnSpPr>
          <p:cNvPr id="1051" name="Straight Connector 1050">
            <a:extLst>
              <a:ext uri="{FF2B5EF4-FFF2-40B4-BE49-F238E27FC236}">
                <a16:creationId xmlns:a16="http://schemas.microsoft.com/office/drawing/2014/main" id="{6E97B7CD-4B37-4012-9492-4F88DA398DE1}"/>
              </a:ext>
            </a:extLst>
          </p:cNvPr>
          <p:cNvCxnSpPr>
            <a:cxnSpLocks/>
          </p:cNvCxnSpPr>
          <p:nvPr/>
        </p:nvCxnSpPr>
        <p:spPr>
          <a:xfrm flipH="1" flipV="1">
            <a:off x="1499784" y="953329"/>
            <a:ext cx="9380251" cy="98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2575C5C-55D4-4F69-8919-80C04A3865EA}"/>
              </a:ext>
            </a:extLst>
          </p:cNvPr>
          <p:cNvSpPr txBox="1"/>
          <p:nvPr/>
        </p:nvSpPr>
        <p:spPr>
          <a:xfrm>
            <a:off x="4214191" y="1338470"/>
            <a:ext cx="3153698" cy="6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E5FE43-CB60-407F-A695-CC6EC1ADBC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5739">
            <a:off x="10780944" y="160024"/>
            <a:ext cx="1116289" cy="15632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6CCB507-614A-4BAF-983B-E46FC0660935}"/>
              </a:ext>
            </a:extLst>
          </p:cNvPr>
          <p:cNvGrpSpPr/>
          <p:nvPr/>
        </p:nvGrpSpPr>
        <p:grpSpPr>
          <a:xfrm>
            <a:off x="35810" y="1185576"/>
            <a:ext cx="10151205" cy="5463211"/>
            <a:chOff x="-548507" y="477868"/>
            <a:chExt cx="11570449" cy="635717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E37838-FD5E-41C0-830B-80BEAF52DCEE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3429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6858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0287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3716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17145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0574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24003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27432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marL="0" marR="0" lvl="0" indent="0" defTabSz="742950" rtl="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73819B4-9001-442C-BEB6-90128CB82B12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3429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6858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0287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3716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17145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0574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24003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27432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marL="0" marR="0" lvl="0" indent="0" defTabSz="742950" rtl="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8170FAB-C161-468F-A545-9AF2EBDE8FFA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3429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6858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0287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3716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17145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0574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24003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27432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marL="0" marR="0" lvl="0" indent="0" defTabSz="742950" rtl="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62F9CA9-12FF-49A4-A0A1-9A901C5DA4BC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3429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6858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0287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3716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17145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0574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24003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27432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marL="0" marR="0" lvl="0" indent="0" defTabSz="742950" rtl="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DEFB152-1578-4715-B9D2-1ADC5A4E82AF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3429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6858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0287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3716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17145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0574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24003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27432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marL="0" marR="0" lvl="0" indent="0" defTabSz="742950" rtl="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20704B5-35D5-4641-85EE-CC6250A781E0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4E67F773-40E6-4102-B4E1-1CA2F1C833C6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ysClr val="window" lastClr="FFFFFF">
                  <a:lumMod val="7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1pPr>
                <a:lvl2pPr marL="0" marR="0" indent="34290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2pPr>
                <a:lvl3pPr marL="0" marR="0" indent="68580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3pPr>
                <a:lvl4pPr marL="0" marR="0" indent="102870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4pPr>
                <a:lvl5pPr marL="0" marR="0" indent="137160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5pPr>
                <a:lvl6pPr marL="0" marR="0" indent="171450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6pPr>
                <a:lvl7pPr marL="0" marR="0" indent="205740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7pPr>
                <a:lvl8pPr marL="0" marR="0" indent="240030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8pPr>
                <a:lvl9pPr marL="0" marR="0" indent="274320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9pPr>
              </a:lstStyle>
              <a:p>
                <a:pPr marL="0" marR="0" lvl="0" indent="0" algn="ctr" defTabSz="742950" rtl="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6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sym typeface="Calibri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9A541459-051D-4698-9233-5E201DF76464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1pPr>
                <a:lvl2pPr marL="0" marR="0" indent="34290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2pPr>
                <a:lvl3pPr marL="0" marR="0" indent="68580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3pPr>
                <a:lvl4pPr marL="0" marR="0" indent="102870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4pPr>
                <a:lvl5pPr marL="0" marR="0" indent="137160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5pPr>
                <a:lvl6pPr marL="0" marR="0" indent="171450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6pPr>
                <a:lvl7pPr marL="0" marR="0" indent="205740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7pPr>
                <a:lvl8pPr marL="0" marR="0" indent="240030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8pPr>
                <a:lvl9pPr marL="0" marR="0" indent="274320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9pPr>
              </a:lstStyle>
              <a:p>
                <a:pPr marL="0" marR="0" lvl="0" indent="0" algn="ctr" defTabSz="742950" rtl="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6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sym typeface="Calibri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0FF53BF-6F4F-47E1-A1EE-BB62829E94FD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E11C4960-0E67-4198-AD70-AD7C3479B307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ysClr val="window" lastClr="FFFFFF">
                  <a:lumMod val="7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1pPr>
                <a:lvl2pPr marL="0" marR="0" indent="34290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2pPr>
                <a:lvl3pPr marL="0" marR="0" indent="68580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3pPr>
                <a:lvl4pPr marL="0" marR="0" indent="102870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4pPr>
                <a:lvl5pPr marL="0" marR="0" indent="137160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5pPr>
                <a:lvl6pPr marL="0" marR="0" indent="171450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6pPr>
                <a:lvl7pPr marL="0" marR="0" indent="205740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7pPr>
                <a:lvl8pPr marL="0" marR="0" indent="240030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8pPr>
                <a:lvl9pPr marL="0" marR="0" indent="274320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9pPr>
              </a:lstStyle>
              <a:p>
                <a:pPr marL="0" marR="0" lvl="0" indent="0" algn="ctr" defTabSz="742950" rtl="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6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sym typeface="Calibri"/>
                </a:endParaRP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07855577-3699-4593-B0A0-75F8B7CAAB27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1pPr>
                <a:lvl2pPr marL="0" marR="0" indent="34290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2pPr>
                <a:lvl3pPr marL="0" marR="0" indent="68580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3pPr>
                <a:lvl4pPr marL="0" marR="0" indent="102870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4pPr>
                <a:lvl5pPr marL="0" marR="0" indent="137160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5pPr>
                <a:lvl6pPr marL="0" marR="0" indent="171450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6pPr>
                <a:lvl7pPr marL="0" marR="0" indent="205740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7pPr>
                <a:lvl8pPr marL="0" marR="0" indent="240030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8pPr>
                <a:lvl9pPr marL="0" marR="0" indent="2743200" algn="l" defTabSz="685800" rtl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9pPr>
              </a:lstStyle>
              <a:p>
                <a:pPr marL="0" marR="0" lvl="0" indent="0" algn="ctr" defTabSz="742950" rtl="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63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sym typeface="Calibri"/>
                </a:endParaRPr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CBA7232-5B08-4D47-9A9E-7B152C528F9C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3429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6858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0287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3716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17145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0574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24003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2743200" algn="l" defTabSz="6858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marL="0" marR="0" lvl="0" indent="0" defTabSz="742950" rtl="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endParaRPr>
            </a:p>
          </p:txBody>
        </p:sp>
      </p:grpSp>
      <p:pic>
        <p:nvPicPr>
          <p:cNvPr id="2" name="كيفية اانهاء الصراع">
            <a:hlinkClick r:id="" action="ppaction://media"/>
            <a:extLst>
              <a:ext uri="{FF2B5EF4-FFF2-40B4-BE49-F238E27FC236}">
                <a16:creationId xmlns:a16="http://schemas.microsoft.com/office/drawing/2014/main" id="{4A476711-7ADF-4CFB-A098-7369599094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124" end="1490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18777" y="1456759"/>
            <a:ext cx="7229539" cy="436702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B8DD7E5B-0FC3-4F26-94CE-BF6DF970DA7C}"/>
              </a:ext>
            </a:extLst>
          </p:cNvPr>
          <p:cNvSpPr/>
          <p:nvPr/>
        </p:nvSpPr>
        <p:spPr>
          <a:xfrm>
            <a:off x="9655024" y="2497071"/>
            <a:ext cx="2399802" cy="931930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b="1" dirty="0">
                <a:solidFill>
                  <a:schemeClr val="tx1"/>
                </a:solidFill>
              </a:rPr>
              <a:t>استراتيجية الفيديو </a:t>
            </a:r>
          </a:p>
          <a:p>
            <a:pPr algn="r"/>
            <a:r>
              <a:rPr lang="ar-AE" b="1" dirty="0">
                <a:solidFill>
                  <a:schemeClr val="tx1"/>
                </a:solidFill>
              </a:rPr>
              <a:t>للتوصل لعنوان الدرس يجب حل الأسئلة التالية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electronics&#10;&#10;Description automatically generated">
            <a:extLst>
              <a:ext uri="{FF2B5EF4-FFF2-40B4-BE49-F238E27FC236}">
                <a16:creationId xmlns:a16="http://schemas.microsoft.com/office/drawing/2014/main" id="{EBF57BA0-8A25-4B2E-8149-9C00775B218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922" y="1487630"/>
            <a:ext cx="1078927" cy="12990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3F69F0-D257-486C-880E-7E925AE8E985}"/>
              </a:ext>
            </a:extLst>
          </p:cNvPr>
          <p:cNvSpPr txBox="1"/>
          <p:nvPr/>
        </p:nvSpPr>
        <p:spPr>
          <a:xfrm>
            <a:off x="9407997" y="3646090"/>
            <a:ext cx="2646829" cy="2308324"/>
          </a:xfrm>
          <a:prstGeom prst="rect">
            <a:avLst/>
          </a:prstGeom>
          <a:noFill/>
          <a:ln w="38100">
            <a:solidFill>
              <a:srgbClr val="CC66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AE" b="1" dirty="0"/>
              <a:t>1. ما المشكلة التي يدور حولها الفيديو؟</a:t>
            </a:r>
          </a:p>
          <a:p>
            <a:pPr algn="r"/>
            <a:r>
              <a:rPr lang="ar-AE" b="1" dirty="0"/>
              <a:t>2. ما الحل الذي اتبعه الفريقين لحل الخلاف؟</a:t>
            </a:r>
          </a:p>
          <a:p>
            <a:pPr algn="r"/>
            <a:r>
              <a:rPr lang="ar-AE" b="1" dirty="0"/>
              <a:t>3. برأيك </a:t>
            </a:r>
            <a:r>
              <a:rPr lang="ar-AE" b="1"/>
              <a:t>ماهي سمات </a:t>
            </a:r>
            <a:r>
              <a:rPr lang="ar-AE" b="1" dirty="0"/>
              <a:t>الوسيط الفعال؟</a:t>
            </a:r>
          </a:p>
          <a:p>
            <a:pPr algn="r"/>
            <a:r>
              <a:rPr lang="ar-AE" b="1" dirty="0"/>
              <a:t>إذن عنوان درسنا.........</a:t>
            </a: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69439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Rectangle 1048">
            <a:extLst>
              <a:ext uri="{FF2B5EF4-FFF2-40B4-BE49-F238E27FC236}">
                <a16:creationId xmlns:a16="http://schemas.microsoft.com/office/drawing/2014/main" id="{42E98981-BDCA-41B3-85C2-FA98C6D5810E}"/>
              </a:ext>
            </a:extLst>
          </p:cNvPr>
          <p:cNvSpPr/>
          <p:nvPr/>
        </p:nvSpPr>
        <p:spPr>
          <a:xfrm>
            <a:off x="0" y="174213"/>
            <a:ext cx="12192000" cy="9110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2BAFF28A-06F4-4791-86B0-FFCDD34C665C}"/>
              </a:ext>
            </a:extLst>
          </p:cNvPr>
          <p:cNvSpPr/>
          <p:nvPr/>
        </p:nvSpPr>
        <p:spPr>
          <a:xfrm>
            <a:off x="284921" y="342127"/>
            <a:ext cx="11622157" cy="53008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</a:rPr>
              <a:t>                                        </a:t>
            </a:r>
            <a:r>
              <a:rPr lang="ar-AE" sz="2400" b="1" dirty="0">
                <a:solidFill>
                  <a:srgbClr val="FF0000"/>
                </a:solidFill>
              </a:rPr>
              <a:t>عنوان درسنا : </a:t>
            </a:r>
            <a:r>
              <a:rPr lang="ar-AE" sz="2400" b="1" dirty="0">
                <a:solidFill>
                  <a:schemeClr val="tx1"/>
                </a:solidFill>
              </a:rPr>
              <a:t>حل الصراعات والخلافات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40" name="Picture 1039" descr="A close up of a flag&#10;&#10;Description automatically generated">
            <a:extLst>
              <a:ext uri="{FF2B5EF4-FFF2-40B4-BE49-F238E27FC236}">
                <a16:creationId xmlns:a16="http://schemas.microsoft.com/office/drawing/2014/main" id="{DC8A79C9-828A-4C05-9703-467395D092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6573" r="1912" b="5338"/>
          <a:stretch/>
        </p:blipFill>
        <p:spPr>
          <a:xfrm>
            <a:off x="35811" y="241851"/>
            <a:ext cx="1489831" cy="843449"/>
          </a:xfrm>
          <a:prstGeom prst="rect">
            <a:avLst/>
          </a:prstGeom>
        </p:spPr>
      </p:pic>
      <p:cxnSp>
        <p:nvCxnSpPr>
          <p:cNvPr id="1051" name="Straight Connector 1050">
            <a:extLst>
              <a:ext uri="{FF2B5EF4-FFF2-40B4-BE49-F238E27FC236}">
                <a16:creationId xmlns:a16="http://schemas.microsoft.com/office/drawing/2014/main" id="{6E97B7CD-4B37-4012-9492-4F88DA398DE1}"/>
              </a:ext>
            </a:extLst>
          </p:cNvPr>
          <p:cNvCxnSpPr>
            <a:cxnSpLocks/>
          </p:cNvCxnSpPr>
          <p:nvPr/>
        </p:nvCxnSpPr>
        <p:spPr>
          <a:xfrm flipH="1" flipV="1">
            <a:off x="1499784" y="953329"/>
            <a:ext cx="9380251" cy="98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2575C5C-55D4-4F69-8919-80C04A3865EA}"/>
              </a:ext>
            </a:extLst>
          </p:cNvPr>
          <p:cNvSpPr txBox="1"/>
          <p:nvPr/>
        </p:nvSpPr>
        <p:spPr>
          <a:xfrm>
            <a:off x="4214191" y="1338470"/>
            <a:ext cx="3153698" cy="6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E5FE43-CB60-407F-A695-CC6EC1ADB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5739">
            <a:off x="10780944" y="160024"/>
            <a:ext cx="1116289" cy="15632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009851-A81D-41A7-9AEB-2B577D15E5BF}"/>
              </a:ext>
            </a:extLst>
          </p:cNvPr>
          <p:cNvSpPr txBox="1"/>
          <p:nvPr/>
        </p:nvSpPr>
        <p:spPr>
          <a:xfrm>
            <a:off x="4373262" y="1165235"/>
            <a:ext cx="3633294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/>
              <a:t>خط سير حصتنا الدرسية لهذا اليوم</a:t>
            </a:r>
          </a:p>
          <a:p>
            <a:pPr algn="r"/>
            <a:r>
              <a:rPr lang="ar-AE" sz="2400" b="1" dirty="0"/>
              <a:t> تتلخص في ثلاثة أمور مهمة هي:</a:t>
            </a:r>
            <a:endParaRPr lang="en-US" sz="2400" b="1" dirty="0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6266197-9785-4D59-8C85-3CAB585ABE49}"/>
              </a:ext>
            </a:extLst>
          </p:cNvPr>
          <p:cNvGrpSpPr/>
          <p:nvPr/>
        </p:nvGrpSpPr>
        <p:grpSpPr>
          <a:xfrm>
            <a:off x="397584" y="3026095"/>
            <a:ext cx="1683016" cy="1484025"/>
            <a:chOff x="724538" y="3258286"/>
            <a:chExt cx="1187643" cy="1237333"/>
          </a:xfrm>
        </p:grpSpPr>
        <p:sp>
          <p:nvSpPr>
            <p:cNvPr id="84" name="Rounded Rectangle 8">
              <a:extLst>
                <a:ext uri="{FF2B5EF4-FFF2-40B4-BE49-F238E27FC236}">
                  <a16:creationId xmlns:a16="http://schemas.microsoft.com/office/drawing/2014/main" id="{F238C2FF-38F4-4FEB-89D5-F0A42697B753}"/>
                </a:ext>
              </a:extLst>
            </p:cNvPr>
            <p:cNvSpPr/>
            <p:nvPr/>
          </p:nvSpPr>
          <p:spPr>
            <a:xfrm>
              <a:off x="724538" y="3258286"/>
              <a:ext cx="1064066" cy="1064066"/>
            </a:xfrm>
            <a:prstGeom prst="roundRect">
              <a:avLst>
                <a:gd name="adj" fmla="val 10715"/>
              </a:avLst>
            </a:prstGeom>
            <a:solidFill>
              <a:schemeClr val="bg1"/>
            </a:solidFill>
            <a:ln w="635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ACE6A09-7D10-4FE3-97D0-0371450FE5C6}"/>
                </a:ext>
              </a:extLst>
            </p:cNvPr>
            <p:cNvSpPr/>
            <p:nvPr/>
          </p:nvSpPr>
          <p:spPr>
            <a:xfrm>
              <a:off x="915494" y="4117515"/>
              <a:ext cx="996687" cy="37810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8" name="Rounded Rectangle 13">
            <a:extLst>
              <a:ext uri="{FF2B5EF4-FFF2-40B4-BE49-F238E27FC236}">
                <a16:creationId xmlns:a16="http://schemas.microsoft.com/office/drawing/2014/main" id="{2E59B42A-6924-45D6-A4ED-080E38968825}"/>
              </a:ext>
            </a:extLst>
          </p:cNvPr>
          <p:cNvSpPr/>
          <p:nvPr/>
        </p:nvSpPr>
        <p:spPr>
          <a:xfrm>
            <a:off x="8305453" y="3007838"/>
            <a:ext cx="1579999" cy="1259439"/>
          </a:xfrm>
          <a:prstGeom prst="roundRect">
            <a:avLst>
              <a:gd name="adj" fmla="val 10715"/>
            </a:avLst>
          </a:prstGeom>
          <a:solidFill>
            <a:schemeClr val="bg1"/>
          </a:solidFill>
          <a:ln w="63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73F3BA5-D223-48E2-990F-DD1D0712FF8A}"/>
              </a:ext>
            </a:extLst>
          </p:cNvPr>
          <p:cNvGrpSpPr/>
          <p:nvPr/>
        </p:nvGrpSpPr>
        <p:grpSpPr>
          <a:xfrm>
            <a:off x="4308725" y="3060679"/>
            <a:ext cx="1850116" cy="1460309"/>
            <a:chOff x="3903127" y="3258286"/>
            <a:chExt cx="1226846" cy="1237333"/>
          </a:xfrm>
        </p:grpSpPr>
        <p:sp>
          <p:nvSpPr>
            <p:cNvPr id="90" name="Rounded Rectangle 18">
              <a:extLst>
                <a:ext uri="{FF2B5EF4-FFF2-40B4-BE49-F238E27FC236}">
                  <a16:creationId xmlns:a16="http://schemas.microsoft.com/office/drawing/2014/main" id="{B00AC9C0-E16A-400D-AF2C-CF86D104E59A}"/>
                </a:ext>
              </a:extLst>
            </p:cNvPr>
            <p:cNvSpPr/>
            <p:nvPr/>
          </p:nvSpPr>
          <p:spPr>
            <a:xfrm>
              <a:off x="3903127" y="3258286"/>
              <a:ext cx="1064066" cy="1064066"/>
            </a:xfrm>
            <a:prstGeom prst="roundRect">
              <a:avLst>
                <a:gd name="adj" fmla="val 10715"/>
              </a:avLst>
            </a:prstGeom>
            <a:solidFill>
              <a:schemeClr val="bg1"/>
            </a:solidFill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1C4BBEBE-BF50-4F39-B615-4B46250A591B}"/>
                </a:ext>
              </a:extLst>
            </p:cNvPr>
            <p:cNvSpPr/>
            <p:nvPr/>
          </p:nvSpPr>
          <p:spPr>
            <a:xfrm>
              <a:off x="4133286" y="4117515"/>
              <a:ext cx="996687" cy="3781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BD3226BC-C803-479D-8F9A-5BBA6C512F5A}"/>
              </a:ext>
            </a:extLst>
          </p:cNvPr>
          <p:cNvGrpSpPr/>
          <p:nvPr/>
        </p:nvGrpSpPr>
        <p:grpSpPr>
          <a:xfrm>
            <a:off x="2348394" y="2834894"/>
            <a:ext cx="1758918" cy="1482973"/>
            <a:chOff x="2313832" y="3075320"/>
            <a:chExt cx="1207245" cy="1247032"/>
          </a:xfrm>
        </p:grpSpPr>
        <p:sp>
          <p:nvSpPr>
            <p:cNvPr id="95" name="Rounded Rectangle 23">
              <a:extLst>
                <a:ext uri="{FF2B5EF4-FFF2-40B4-BE49-F238E27FC236}">
                  <a16:creationId xmlns:a16="http://schemas.microsoft.com/office/drawing/2014/main" id="{9D4AEE8C-DC13-4239-8474-5DC269F88425}"/>
                </a:ext>
              </a:extLst>
            </p:cNvPr>
            <p:cNvSpPr/>
            <p:nvPr/>
          </p:nvSpPr>
          <p:spPr>
            <a:xfrm>
              <a:off x="2313832" y="3258286"/>
              <a:ext cx="1064066" cy="1064066"/>
            </a:xfrm>
            <a:prstGeom prst="roundRect">
              <a:avLst>
                <a:gd name="adj" fmla="val 10715"/>
              </a:avLst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BB38438-E304-4D77-A8D3-7675D0E1FE93}"/>
                </a:ext>
              </a:extLst>
            </p:cNvPr>
            <p:cNvSpPr/>
            <p:nvPr/>
          </p:nvSpPr>
          <p:spPr>
            <a:xfrm>
              <a:off x="2524390" y="3075320"/>
              <a:ext cx="996687" cy="3781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58ECB23-8C00-4946-94CA-C3E5802258E8}"/>
              </a:ext>
            </a:extLst>
          </p:cNvPr>
          <p:cNvGrpSpPr/>
          <p:nvPr/>
        </p:nvGrpSpPr>
        <p:grpSpPr>
          <a:xfrm>
            <a:off x="6279057" y="2844269"/>
            <a:ext cx="1858058" cy="1422748"/>
            <a:chOff x="5492422" y="3075320"/>
            <a:chExt cx="1246446" cy="1247032"/>
          </a:xfrm>
        </p:grpSpPr>
        <p:sp>
          <p:nvSpPr>
            <p:cNvPr id="100" name="Rounded Rectangle 28">
              <a:extLst>
                <a:ext uri="{FF2B5EF4-FFF2-40B4-BE49-F238E27FC236}">
                  <a16:creationId xmlns:a16="http://schemas.microsoft.com/office/drawing/2014/main" id="{18E43992-D8C2-41D4-91EB-D0039298DBEE}"/>
                </a:ext>
              </a:extLst>
            </p:cNvPr>
            <p:cNvSpPr/>
            <p:nvPr/>
          </p:nvSpPr>
          <p:spPr>
            <a:xfrm>
              <a:off x="5492422" y="3258286"/>
              <a:ext cx="1064066" cy="1064066"/>
            </a:xfrm>
            <a:prstGeom prst="roundRect">
              <a:avLst>
                <a:gd name="adj" fmla="val 10715"/>
              </a:avLst>
            </a:prstGeom>
            <a:solidFill>
              <a:schemeClr val="bg1"/>
            </a:solidFill>
            <a:ln w="635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766176F8-7E99-4A03-895B-0FC6ADEE5BD6}"/>
                </a:ext>
              </a:extLst>
            </p:cNvPr>
            <p:cNvSpPr/>
            <p:nvPr/>
          </p:nvSpPr>
          <p:spPr>
            <a:xfrm>
              <a:off x="5742182" y="3075320"/>
              <a:ext cx="996686" cy="3781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04" name="Group 27">
            <a:extLst>
              <a:ext uri="{FF2B5EF4-FFF2-40B4-BE49-F238E27FC236}">
                <a16:creationId xmlns:a16="http://schemas.microsoft.com/office/drawing/2014/main" id="{472843C0-A318-4ACE-B04A-DD723F3484FB}"/>
              </a:ext>
            </a:extLst>
          </p:cNvPr>
          <p:cNvGrpSpPr/>
          <p:nvPr/>
        </p:nvGrpSpPr>
        <p:grpSpPr>
          <a:xfrm>
            <a:off x="10288282" y="2762421"/>
            <a:ext cx="1850813" cy="1465022"/>
            <a:chOff x="5492422" y="3075320"/>
            <a:chExt cx="1246447" cy="1247032"/>
          </a:xfrm>
        </p:grpSpPr>
        <p:sp>
          <p:nvSpPr>
            <p:cNvPr id="105" name="Rounded Rectangle 28">
              <a:extLst>
                <a:ext uri="{FF2B5EF4-FFF2-40B4-BE49-F238E27FC236}">
                  <a16:creationId xmlns:a16="http://schemas.microsoft.com/office/drawing/2014/main" id="{F1009F5E-4773-4046-9F99-F91AB7052AE3}"/>
                </a:ext>
              </a:extLst>
            </p:cNvPr>
            <p:cNvSpPr/>
            <p:nvPr/>
          </p:nvSpPr>
          <p:spPr>
            <a:xfrm>
              <a:off x="5492422" y="3258286"/>
              <a:ext cx="1064066" cy="1064066"/>
            </a:xfrm>
            <a:prstGeom prst="roundRect">
              <a:avLst>
                <a:gd name="adj" fmla="val 10715"/>
              </a:avLst>
            </a:prstGeom>
            <a:solidFill>
              <a:schemeClr val="bg1"/>
            </a:solidFill>
            <a:ln w="635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7" name="Rectangle 30">
              <a:extLst>
                <a:ext uri="{FF2B5EF4-FFF2-40B4-BE49-F238E27FC236}">
                  <a16:creationId xmlns:a16="http://schemas.microsoft.com/office/drawing/2014/main" id="{F7746E29-5A39-4C10-A154-C9232D1D65A1}"/>
                </a:ext>
              </a:extLst>
            </p:cNvPr>
            <p:cNvSpPr/>
            <p:nvPr/>
          </p:nvSpPr>
          <p:spPr>
            <a:xfrm>
              <a:off x="5742182" y="3075320"/>
              <a:ext cx="996687" cy="37810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09" name="Block Arc 32">
            <a:extLst>
              <a:ext uri="{FF2B5EF4-FFF2-40B4-BE49-F238E27FC236}">
                <a16:creationId xmlns:a16="http://schemas.microsoft.com/office/drawing/2014/main" id="{395F5623-FF80-4E24-B5E0-4B1F8A2CFE1F}"/>
              </a:ext>
            </a:extLst>
          </p:cNvPr>
          <p:cNvSpPr/>
          <p:nvPr/>
        </p:nvSpPr>
        <p:spPr>
          <a:xfrm rot="10800000">
            <a:off x="9198732" y="3302791"/>
            <a:ext cx="2053137" cy="1931054"/>
          </a:xfrm>
          <a:prstGeom prst="blockArc">
            <a:avLst>
              <a:gd name="adj1" fmla="val 10800000"/>
              <a:gd name="adj2" fmla="val 85809"/>
              <a:gd name="adj3" fmla="val 311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0" name="Block Arc 32">
            <a:extLst>
              <a:ext uri="{FF2B5EF4-FFF2-40B4-BE49-F238E27FC236}">
                <a16:creationId xmlns:a16="http://schemas.microsoft.com/office/drawing/2014/main" id="{F53C7860-5C6B-40F3-B4C0-50B5FC81CD0A}"/>
              </a:ext>
            </a:extLst>
          </p:cNvPr>
          <p:cNvSpPr/>
          <p:nvPr/>
        </p:nvSpPr>
        <p:spPr>
          <a:xfrm rot="10800000">
            <a:off x="5205692" y="3275651"/>
            <a:ext cx="2053136" cy="1985056"/>
          </a:xfrm>
          <a:prstGeom prst="blockArc">
            <a:avLst>
              <a:gd name="adj1" fmla="val 10886326"/>
              <a:gd name="adj2" fmla="val 21403479"/>
              <a:gd name="adj3" fmla="val 368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1" name="Block Arc 32">
            <a:extLst>
              <a:ext uri="{FF2B5EF4-FFF2-40B4-BE49-F238E27FC236}">
                <a16:creationId xmlns:a16="http://schemas.microsoft.com/office/drawing/2014/main" id="{5C93E679-2E46-4C2D-AF12-77E0E223E200}"/>
              </a:ext>
            </a:extLst>
          </p:cNvPr>
          <p:cNvSpPr/>
          <p:nvPr/>
        </p:nvSpPr>
        <p:spPr>
          <a:xfrm rot="10800000">
            <a:off x="900986" y="3414567"/>
            <a:ext cx="2011687" cy="1896303"/>
          </a:xfrm>
          <a:prstGeom prst="blockArc">
            <a:avLst>
              <a:gd name="adj1" fmla="val 10800000"/>
              <a:gd name="adj2" fmla="val 21403479"/>
              <a:gd name="adj3" fmla="val 3685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2" name="Block Arc 32">
            <a:extLst>
              <a:ext uri="{FF2B5EF4-FFF2-40B4-BE49-F238E27FC236}">
                <a16:creationId xmlns:a16="http://schemas.microsoft.com/office/drawing/2014/main" id="{0302BBE4-5DCB-4BE0-B29C-DFA33F98E7B3}"/>
              </a:ext>
            </a:extLst>
          </p:cNvPr>
          <p:cNvSpPr/>
          <p:nvPr/>
        </p:nvSpPr>
        <p:spPr>
          <a:xfrm>
            <a:off x="7093455" y="2109413"/>
            <a:ext cx="2053136" cy="1931054"/>
          </a:xfrm>
          <a:prstGeom prst="blockArc">
            <a:avLst>
              <a:gd name="adj1" fmla="val 10800000"/>
              <a:gd name="adj2" fmla="val 21403479"/>
              <a:gd name="adj3" fmla="val 368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3" name="Block Arc 32">
            <a:extLst>
              <a:ext uri="{FF2B5EF4-FFF2-40B4-BE49-F238E27FC236}">
                <a16:creationId xmlns:a16="http://schemas.microsoft.com/office/drawing/2014/main" id="{65EC9402-2B1D-4E67-BECC-1CFF319D5479}"/>
              </a:ext>
            </a:extLst>
          </p:cNvPr>
          <p:cNvSpPr/>
          <p:nvPr/>
        </p:nvSpPr>
        <p:spPr>
          <a:xfrm>
            <a:off x="3151906" y="2126789"/>
            <a:ext cx="2064816" cy="1896303"/>
          </a:xfrm>
          <a:prstGeom prst="blockArc">
            <a:avLst>
              <a:gd name="adj1" fmla="val 10800000"/>
              <a:gd name="adj2" fmla="val 21403479"/>
              <a:gd name="adj3" fmla="val 368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F08DC3E8-13D6-4D21-A917-35BD143A1AE9}"/>
              </a:ext>
            </a:extLst>
          </p:cNvPr>
          <p:cNvSpPr/>
          <p:nvPr/>
        </p:nvSpPr>
        <p:spPr>
          <a:xfrm>
            <a:off x="8707914" y="4067685"/>
            <a:ext cx="1485745" cy="4313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F2C048-C356-4A10-A423-96B6FF772A27}"/>
              </a:ext>
            </a:extLst>
          </p:cNvPr>
          <p:cNvSpPr txBox="1"/>
          <p:nvPr/>
        </p:nvSpPr>
        <p:spPr>
          <a:xfrm>
            <a:off x="10376270" y="3275651"/>
            <a:ext cx="1418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b="1" dirty="0"/>
              <a:t>التعرف على أهم الخطوات لحل الخلاف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0680F4-BB36-4BBA-969A-0BFAEAA815D5}"/>
              </a:ext>
            </a:extLst>
          </p:cNvPr>
          <p:cNvSpPr txBox="1"/>
          <p:nvPr/>
        </p:nvSpPr>
        <p:spPr>
          <a:xfrm>
            <a:off x="6379499" y="3302791"/>
            <a:ext cx="1485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b="1" dirty="0"/>
              <a:t>التعرف على استراتيجيات حل الخلاف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6CF372-8D4B-47B6-9518-AE4CC50CABE4}"/>
              </a:ext>
            </a:extLst>
          </p:cNvPr>
          <p:cNvSpPr txBox="1"/>
          <p:nvPr/>
        </p:nvSpPr>
        <p:spPr>
          <a:xfrm>
            <a:off x="2455264" y="3302791"/>
            <a:ext cx="1326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b="1" dirty="0"/>
              <a:t>استنتاج حلول لمواقف وأمثلة على الخلاف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D19CE6-C3E8-4D01-BDD0-91BFD94A24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539" y="2905782"/>
            <a:ext cx="1558913" cy="1558913"/>
          </a:xfrm>
          <a:prstGeom prst="rect">
            <a:avLst/>
          </a:prstGeom>
        </p:spPr>
      </p:pic>
      <p:pic>
        <p:nvPicPr>
          <p:cNvPr id="119" name="Picture 1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3873025-767F-4079-B4CA-9C4D014745C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8EB4BD"/>
              </a:clrFrom>
              <a:clrTo>
                <a:srgbClr val="8EB4B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68" y="2975332"/>
            <a:ext cx="1550311" cy="1041714"/>
          </a:xfrm>
          <a:prstGeom prst="rect">
            <a:avLst/>
          </a:prstGeom>
        </p:spPr>
      </p:pic>
      <p:pic>
        <p:nvPicPr>
          <p:cNvPr id="121" name="Picture 120" descr="A picture containing table, holding, blue, woman&#10;&#10;Description automatically generated">
            <a:extLst>
              <a:ext uri="{FF2B5EF4-FFF2-40B4-BE49-F238E27FC236}">
                <a16:creationId xmlns:a16="http://schemas.microsoft.com/office/drawing/2014/main" id="{9CCE5719-7F49-47EA-9EC8-16E62CA25D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8" y="3074940"/>
            <a:ext cx="1277103" cy="1255818"/>
          </a:xfrm>
          <a:prstGeom prst="rect">
            <a:avLst/>
          </a:prstGeom>
        </p:spPr>
      </p:pic>
      <p:pic>
        <p:nvPicPr>
          <p:cNvPr id="128" name="Picture 127" descr="A close up of a toy&#10;&#10;Description automatically generated">
            <a:extLst>
              <a:ext uri="{FF2B5EF4-FFF2-40B4-BE49-F238E27FC236}">
                <a16:creationId xmlns:a16="http://schemas.microsoft.com/office/drawing/2014/main" id="{4CF64DF0-92F8-411A-8190-111AF34B99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" t="9023"/>
          <a:stretch/>
        </p:blipFill>
        <p:spPr>
          <a:xfrm>
            <a:off x="3437200" y="0"/>
            <a:ext cx="1094925" cy="1085300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6A9AC1A4-3FE1-4CD3-8942-72C125B70ABD}"/>
              </a:ext>
            </a:extLst>
          </p:cNvPr>
          <p:cNvSpPr txBox="1"/>
          <p:nvPr/>
        </p:nvSpPr>
        <p:spPr>
          <a:xfrm>
            <a:off x="9992139" y="5261470"/>
            <a:ext cx="887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1</a:t>
            </a:r>
            <a:endParaRPr lang="en-US" sz="9600" b="1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CE93946-345A-48DD-95FF-D9E33F238B90}"/>
              </a:ext>
            </a:extLst>
          </p:cNvPr>
          <p:cNvSpPr txBox="1"/>
          <p:nvPr/>
        </p:nvSpPr>
        <p:spPr>
          <a:xfrm>
            <a:off x="5811857" y="5260708"/>
            <a:ext cx="9046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2</a:t>
            </a:r>
            <a:endParaRPr lang="en-US" sz="9600" b="1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14078BF5-AF90-4378-A337-B8CA8CDD086D}"/>
              </a:ext>
            </a:extLst>
          </p:cNvPr>
          <p:cNvSpPr txBox="1"/>
          <p:nvPr/>
        </p:nvSpPr>
        <p:spPr>
          <a:xfrm>
            <a:off x="1477646" y="5260708"/>
            <a:ext cx="10364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3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3596869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Rectangle 1048">
            <a:extLst>
              <a:ext uri="{FF2B5EF4-FFF2-40B4-BE49-F238E27FC236}">
                <a16:creationId xmlns:a16="http://schemas.microsoft.com/office/drawing/2014/main" id="{42E98981-BDCA-41B3-85C2-FA98C6D5810E}"/>
              </a:ext>
            </a:extLst>
          </p:cNvPr>
          <p:cNvSpPr/>
          <p:nvPr/>
        </p:nvSpPr>
        <p:spPr>
          <a:xfrm>
            <a:off x="0" y="174213"/>
            <a:ext cx="12192000" cy="9110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2BAFF28A-06F4-4791-86B0-FFCDD34C665C}"/>
              </a:ext>
            </a:extLst>
          </p:cNvPr>
          <p:cNvSpPr/>
          <p:nvPr/>
        </p:nvSpPr>
        <p:spPr>
          <a:xfrm>
            <a:off x="284921" y="342127"/>
            <a:ext cx="11622157" cy="53008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</a:rPr>
              <a:t>                                        </a:t>
            </a:r>
            <a:r>
              <a:rPr lang="ar-AE" sz="2400" b="1" dirty="0">
                <a:solidFill>
                  <a:srgbClr val="FF0000"/>
                </a:solidFill>
              </a:rPr>
              <a:t>عنوان درسنا : </a:t>
            </a:r>
            <a:r>
              <a:rPr lang="ar-AE" sz="2400" b="1" dirty="0">
                <a:solidFill>
                  <a:schemeClr val="tx1"/>
                </a:solidFill>
              </a:rPr>
              <a:t>حل الصراعات و الخلافات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40" name="Picture 1039" descr="A close up of a flag&#10;&#10;Description automatically generated">
            <a:extLst>
              <a:ext uri="{FF2B5EF4-FFF2-40B4-BE49-F238E27FC236}">
                <a16:creationId xmlns:a16="http://schemas.microsoft.com/office/drawing/2014/main" id="{DC8A79C9-828A-4C05-9703-467395D092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6573" r="1912" b="5338"/>
          <a:stretch/>
        </p:blipFill>
        <p:spPr>
          <a:xfrm>
            <a:off x="35811" y="241851"/>
            <a:ext cx="1489831" cy="843449"/>
          </a:xfrm>
          <a:prstGeom prst="rect">
            <a:avLst/>
          </a:prstGeom>
        </p:spPr>
      </p:pic>
      <p:cxnSp>
        <p:nvCxnSpPr>
          <p:cNvPr id="1051" name="Straight Connector 1050">
            <a:extLst>
              <a:ext uri="{FF2B5EF4-FFF2-40B4-BE49-F238E27FC236}">
                <a16:creationId xmlns:a16="http://schemas.microsoft.com/office/drawing/2014/main" id="{6E97B7CD-4B37-4012-9492-4F88DA398DE1}"/>
              </a:ext>
            </a:extLst>
          </p:cNvPr>
          <p:cNvCxnSpPr>
            <a:cxnSpLocks/>
          </p:cNvCxnSpPr>
          <p:nvPr/>
        </p:nvCxnSpPr>
        <p:spPr>
          <a:xfrm flipH="1" flipV="1">
            <a:off x="1499784" y="953329"/>
            <a:ext cx="9380251" cy="98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2575C5C-55D4-4F69-8919-80C04A3865EA}"/>
              </a:ext>
            </a:extLst>
          </p:cNvPr>
          <p:cNvSpPr txBox="1"/>
          <p:nvPr/>
        </p:nvSpPr>
        <p:spPr>
          <a:xfrm>
            <a:off x="4214191" y="1338470"/>
            <a:ext cx="3153698" cy="6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E5FE43-CB60-407F-A695-CC6EC1ADB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5739">
            <a:off x="11038688" y="211293"/>
            <a:ext cx="907076" cy="12703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close up of a toy&#10;&#10;Description automatically generated">
            <a:extLst>
              <a:ext uri="{FF2B5EF4-FFF2-40B4-BE49-F238E27FC236}">
                <a16:creationId xmlns:a16="http://schemas.microsoft.com/office/drawing/2014/main" id="{0F1D4698-B83D-44B2-8CB3-72B9C6181C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" t="9023"/>
          <a:stretch/>
        </p:blipFill>
        <p:spPr>
          <a:xfrm>
            <a:off x="3376141" y="47700"/>
            <a:ext cx="1046802" cy="1037600"/>
          </a:xfrm>
          <a:prstGeom prst="rect">
            <a:avLst/>
          </a:prstGeom>
        </p:spPr>
      </p:pic>
      <p:pic>
        <p:nvPicPr>
          <p:cNvPr id="14" name="Picture 13" descr="A screenshot of a map&#10;&#10;Description automatically generated">
            <a:extLst>
              <a:ext uri="{FF2B5EF4-FFF2-40B4-BE49-F238E27FC236}">
                <a16:creationId xmlns:a16="http://schemas.microsoft.com/office/drawing/2014/main" id="{7CF0036D-B9EF-4F09-9D5B-1DFD4E9591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17868" r="9308" b="28052"/>
          <a:stretch/>
        </p:blipFill>
        <p:spPr>
          <a:xfrm>
            <a:off x="441146" y="1211813"/>
            <a:ext cx="7271340" cy="52458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EBBC00-1222-4C75-81EA-6F4E1DDB47EC}"/>
              </a:ext>
            </a:extLst>
          </p:cNvPr>
          <p:cNvSpPr txBox="1"/>
          <p:nvPr/>
        </p:nvSpPr>
        <p:spPr>
          <a:xfrm>
            <a:off x="5677078" y="4113490"/>
            <a:ext cx="1719617" cy="6891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F9985A-1798-4194-BEE2-C1A264AC915F}"/>
              </a:ext>
            </a:extLst>
          </p:cNvPr>
          <p:cNvSpPr txBox="1"/>
          <p:nvPr/>
        </p:nvSpPr>
        <p:spPr>
          <a:xfrm>
            <a:off x="4323744" y="5763501"/>
            <a:ext cx="1719617" cy="6891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F434A0-E668-4662-BA5A-508667D5D1C6}"/>
              </a:ext>
            </a:extLst>
          </p:cNvPr>
          <p:cNvSpPr txBox="1"/>
          <p:nvPr/>
        </p:nvSpPr>
        <p:spPr>
          <a:xfrm>
            <a:off x="3132438" y="4138932"/>
            <a:ext cx="1345985" cy="7915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B9646C-09CA-43C2-B4D1-6AB8A39AC6F3}"/>
              </a:ext>
            </a:extLst>
          </p:cNvPr>
          <p:cNvSpPr txBox="1"/>
          <p:nvPr/>
        </p:nvSpPr>
        <p:spPr>
          <a:xfrm>
            <a:off x="350749" y="4140760"/>
            <a:ext cx="1489831" cy="6891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8F7CD5-FADA-4DE9-8D2A-D55F93349DF5}"/>
              </a:ext>
            </a:extLst>
          </p:cNvPr>
          <p:cNvSpPr txBox="1"/>
          <p:nvPr/>
        </p:nvSpPr>
        <p:spPr>
          <a:xfrm>
            <a:off x="1361899" y="5784812"/>
            <a:ext cx="1897039" cy="7639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D278BD-7E08-4CAF-A8CA-152D71B7C3F6}"/>
              </a:ext>
            </a:extLst>
          </p:cNvPr>
          <p:cNvSpPr txBox="1"/>
          <p:nvPr/>
        </p:nvSpPr>
        <p:spPr>
          <a:xfrm>
            <a:off x="5322657" y="1225391"/>
            <a:ext cx="2169994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1600" b="1" dirty="0"/>
              <a:t>الوسيط</a:t>
            </a:r>
            <a:endParaRPr lang="en-US" sz="16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74D106-BA12-43E5-B342-181D1C92D77D}"/>
              </a:ext>
            </a:extLst>
          </p:cNvPr>
          <p:cNvSpPr txBox="1"/>
          <p:nvPr/>
        </p:nvSpPr>
        <p:spPr>
          <a:xfrm>
            <a:off x="1361899" y="1689961"/>
            <a:ext cx="613075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b="1" dirty="0"/>
              <a:t>الوسيط له دور فعال في حل الخلافات وعليه أن يتبع خمس خطوات هي:</a:t>
            </a:r>
            <a:endParaRPr lang="en-US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C2CE58-84A2-4109-9790-0BF50418D058}"/>
              </a:ext>
            </a:extLst>
          </p:cNvPr>
          <p:cNvSpPr txBox="1"/>
          <p:nvPr/>
        </p:nvSpPr>
        <p:spPr>
          <a:xfrm>
            <a:off x="5349161" y="2441438"/>
            <a:ext cx="210873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b="1" dirty="0"/>
              <a:t>الخطوات الخمس</a:t>
            </a:r>
            <a:endParaRPr lang="en-US" b="1" dirty="0"/>
          </a:p>
        </p:txBody>
      </p:sp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89DE9B8D-B204-4FFB-8350-4740807A62EE}"/>
              </a:ext>
            </a:extLst>
          </p:cNvPr>
          <p:cNvSpPr/>
          <p:nvPr/>
        </p:nvSpPr>
        <p:spPr>
          <a:xfrm>
            <a:off x="8871639" y="5130181"/>
            <a:ext cx="2672766" cy="1355954"/>
          </a:xfrm>
          <a:prstGeom prst="round2Diag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</a:rPr>
              <a:t>سؤال بوسام</a:t>
            </a:r>
          </a:p>
          <a:p>
            <a:pPr algn="r"/>
            <a:endParaRPr lang="ar-AE" dirty="0">
              <a:solidFill>
                <a:schemeClr val="tx1"/>
              </a:solidFill>
            </a:endParaRPr>
          </a:p>
          <a:p>
            <a:pPr algn="r"/>
            <a:r>
              <a:rPr lang="ar-AE" b="1" dirty="0">
                <a:solidFill>
                  <a:schemeClr val="tx1"/>
                </a:solidFill>
              </a:rPr>
              <a:t>أسرع طالبة تكتب لي الخطوات المتبعة لحل النزاع على الشات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9" name="Picture 28" descr="A picture containing woman, ball, player&#10;&#10;Description automatically generated">
            <a:extLst>
              <a:ext uri="{FF2B5EF4-FFF2-40B4-BE49-F238E27FC236}">
                <a16:creationId xmlns:a16="http://schemas.microsoft.com/office/drawing/2014/main" id="{9D3D068C-F3C0-425C-BA62-90045A226C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41" y="2129913"/>
            <a:ext cx="4035237" cy="2791357"/>
          </a:xfrm>
          <a:prstGeom prst="rect">
            <a:avLst/>
          </a:prstGeom>
        </p:spPr>
      </p:pic>
      <p:pic>
        <p:nvPicPr>
          <p:cNvPr id="66" name="Picture 65" descr="A picture containing object, fruit, drawing&#10;&#10;Description automatically generated">
            <a:extLst>
              <a:ext uri="{FF2B5EF4-FFF2-40B4-BE49-F238E27FC236}">
                <a16:creationId xmlns:a16="http://schemas.microsoft.com/office/drawing/2014/main" id="{0BACF8D9-BE4C-47F3-B6D1-01885021C8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496" y="4682468"/>
            <a:ext cx="1033182" cy="1033182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238E448F-7926-455A-80AA-BF9A99C0BE2E}"/>
              </a:ext>
            </a:extLst>
          </p:cNvPr>
          <p:cNvSpPr txBox="1"/>
          <p:nvPr/>
        </p:nvSpPr>
        <p:spPr>
          <a:xfrm>
            <a:off x="7996547" y="1173846"/>
            <a:ext cx="3153698" cy="3765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b="1" dirty="0">
                <a:solidFill>
                  <a:srgbClr val="7030A0"/>
                </a:solidFill>
              </a:rPr>
              <a:t>الناتج الأول : أهم خطوات حل الخلاف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ED43B2F-5C68-45E5-9801-3B5EE7AB3D3B}"/>
              </a:ext>
            </a:extLst>
          </p:cNvPr>
          <p:cNvSpPr txBox="1"/>
          <p:nvPr/>
        </p:nvSpPr>
        <p:spPr>
          <a:xfrm>
            <a:off x="5887726" y="4127683"/>
            <a:ext cx="1546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تحديد مصدر الخلاف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B4D1591-2FB8-4DE1-80DF-EF091AA246DB}"/>
              </a:ext>
            </a:extLst>
          </p:cNvPr>
          <p:cNvSpPr txBox="1"/>
          <p:nvPr/>
        </p:nvSpPr>
        <p:spPr>
          <a:xfrm>
            <a:off x="2893122" y="4127684"/>
            <a:ext cx="1374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solidFill>
                  <a:srgbClr val="009900"/>
                </a:solidFill>
              </a:rPr>
              <a:t>النظر أبعد من الخلاف</a:t>
            </a:r>
            <a:endParaRPr lang="en-US" sz="2400" b="1" dirty="0">
              <a:solidFill>
                <a:srgbClr val="009900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422885C-B22C-4CCB-8C8F-0731C7015027}"/>
              </a:ext>
            </a:extLst>
          </p:cNvPr>
          <p:cNvSpPr txBox="1"/>
          <p:nvPr/>
        </p:nvSpPr>
        <p:spPr>
          <a:xfrm>
            <a:off x="1666816" y="5824935"/>
            <a:ext cx="1301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0070C0"/>
                </a:solidFill>
              </a:rPr>
              <a:t>البحث عن حلول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C216BBB-6BAD-406F-8D43-CAFF257B4C83}"/>
              </a:ext>
            </a:extLst>
          </p:cNvPr>
          <p:cNvSpPr txBox="1"/>
          <p:nvPr/>
        </p:nvSpPr>
        <p:spPr>
          <a:xfrm>
            <a:off x="4187077" y="5841993"/>
            <a:ext cx="2366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/>
              <a:t>تحديد الحلول المناسبة</a:t>
            </a:r>
            <a:endParaRPr lang="en-US" sz="2400" b="1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34E606F-13AC-45B5-8696-1F5FF5068495}"/>
              </a:ext>
            </a:extLst>
          </p:cNvPr>
          <p:cNvSpPr txBox="1"/>
          <p:nvPr/>
        </p:nvSpPr>
        <p:spPr>
          <a:xfrm>
            <a:off x="288556" y="4190984"/>
            <a:ext cx="1163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solidFill>
                  <a:srgbClr val="CC6600"/>
                </a:solidFill>
              </a:rPr>
              <a:t>الاتفاق</a:t>
            </a:r>
            <a:endParaRPr lang="en-US" sz="2400" b="1" dirty="0">
              <a:solidFill>
                <a:srgbClr val="CC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08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Rectangle 1048">
            <a:extLst>
              <a:ext uri="{FF2B5EF4-FFF2-40B4-BE49-F238E27FC236}">
                <a16:creationId xmlns:a16="http://schemas.microsoft.com/office/drawing/2014/main" id="{42E98981-BDCA-41B3-85C2-FA98C6D5810E}"/>
              </a:ext>
            </a:extLst>
          </p:cNvPr>
          <p:cNvSpPr/>
          <p:nvPr/>
        </p:nvSpPr>
        <p:spPr>
          <a:xfrm>
            <a:off x="0" y="174213"/>
            <a:ext cx="12192000" cy="9110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2BAFF28A-06F4-4791-86B0-FFCDD34C665C}"/>
              </a:ext>
            </a:extLst>
          </p:cNvPr>
          <p:cNvSpPr/>
          <p:nvPr/>
        </p:nvSpPr>
        <p:spPr>
          <a:xfrm>
            <a:off x="284921" y="342127"/>
            <a:ext cx="11622157" cy="53008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</a:rPr>
              <a:t>                                        </a:t>
            </a:r>
            <a:r>
              <a:rPr lang="ar-AE" sz="2400" b="1" dirty="0">
                <a:solidFill>
                  <a:srgbClr val="FF0000"/>
                </a:solidFill>
              </a:rPr>
              <a:t>عنوان درسنا : </a:t>
            </a:r>
            <a:r>
              <a:rPr lang="ar-AE" sz="2400" b="1" dirty="0">
                <a:solidFill>
                  <a:schemeClr val="tx1"/>
                </a:solidFill>
              </a:rPr>
              <a:t>حل الصراعات والخلافات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40" name="Picture 1039" descr="A close up of a flag&#10;&#10;Description automatically generated">
            <a:extLst>
              <a:ext uri="{FF2B5EF4-FFF2-40B4-BE49-F238E27FC236}">
                <a16:creationId xmlns:a16="http://schemas.microsoft.com/office/drawing/2014/main" id="{DC8A79C9-828A-4C05-9703-467395D092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6573" r="1912" b="5338"/>
          <a:stretch/>
        </p:blipFill>
        <p:spPr>
          <a:xfrm>
            <a:off x="35811" y="241851"/>
            <a:ext cx="1489831" cy="843449"/>
          </a:xfrm>
          <a:prstGeom prst="rect">
            <a:avLst/>
          </a:prstGeom>
        </p:spPr>
      </p:pic>
      <p:cxnSp>
        <p:nvCxnSpPr>
          <p:cNvPr id="1051" name="Straight Connector 1050">
            <a:extLst>
              <a:ext uri="{FF2B5EF4-FFF2-40B4-BE49-F238E27FC236}">
                <a16:creationId xmlns:a16="http://schemas.microsoft.com/office/drawing/2014/main" id="{6E97B7CD-4B37-4012-9492-4F88DA398DE1}"/>
              </a:ext>
            </a:extLst>
          </p:cNvPr>
          <p:cNvCxnSpPr>
            <a:cxnSpLocks/>
          </p:cNvCxnSpPr>
          <p:nvPr/>
        </p:nvCxnSpPr>
        <p:spPr>
          <a:xfrm flipH="1" flipV="1">
            <a:off x="1499784" y="953329"/>
            <a:ext cx="9380251" cy="98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2575C5C-55D4-4F69-8919-80C04A3865EA}"/>
              </a:ext>
            </a:extLst>
          </p:cNvPr>
          <p:cNvSpPr txBox="1"/>
          <p:nvPr/>
        </p:nvSpPr>
        <p:spPr>
          <a:xfrm>
            <a:off x="4214191" y="1338470"/>
            <a:ext cx="3153698" cy="6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E5FE43-CB60-407F-A695-CC6EC1ADB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5739">
            <a:off x="10780944" y="160024"/>
            <a:ext cx="1116289" cy="15632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close up of a toy&#10;&#10;Description automatically generated">
            <a:extLst>
              <a:ext uri="{FF2B5EF4-FFF2-40B4-BE49-F238E27FC236}">
                <a16:creationId xmlns:a16="http://schemas.microsoft.com/office/drawing/2014/main" id="{E94506E2-B0FC-402B-A009-CF83F0DEB2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" t="9023"/>
          <a:stretch/>
        </p:blipFill>
        <p:spPr>
          <a:xfrm>
            <a:off x="3376141" y="47700"/>
            <a:ext cx="1046802" cy="1037600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B0D7CB3E-E8D1-4B4C-B3F7-10600A175F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9535"/>
              </p:ext>
            </p:extLst>
          </p:nvPr>
        </p:nvGraphicFramePr>
        <p:xfrm>
          <a:off x="1351722" y="2508781"/>
          <a:ext cx="9170265" cy="3558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34053">
                  <a:extLst>
                    <a:ext uri="{9D8B030D-6E8A-4147-A177-3AD203B41FA5}">
                      <a16:colId xmlns:a16="http://schemas.microsoft.com/office/drawing/2014/main" val="3064731161"/>
                    </a:ext>
                  </a:extLst>
                </a:gridCol>
                <a:gridCol w="1834053">
                  <a:extLst>
                    <a:ext uri="{9D8B030D-6E8A-4147-A177-3AD203B41FA5}">
                      <a16:colId xmlns:a16="http://schemas.microsoft.com/office/drawing/2014/main" val="700271596"/>
                    </a:ext>
                  </a:extLst>
                </a:gridCol>
                <a:gridCol w="1834053">
                  <a:extLst>
                    <a:ext uri="{9D8B030D-6E8A-4147-A177-3AD203B41FA5}">
                      <a16:colId xmlns:a16="http://schemas.microsoft.com/office/drawing/2014/main" val="3892383282"/>
                    </a:ext>
                  </a:extLst>
                </a:gridCol>
                <a:gridCol w="1834053">
                  <a:extLst>
                    <a:ext uri="{9D8B030D-6E8A-4147-A177-3AD203B41FA5}">
                      <a16:colId xmlns:a16="http://schemas.microsoft.com/office/drawing/2014/main" val="1293536529"/>
                    </a:ext>
                  </a:extLst>
                </a:gridCol>
                <a:gridCol w="1834053">
                  <a:extLst>
                    <a:ext uri="{9D8B030D-6E8A-4147-A177-3AD203B41FA5}">
                      <a16:colId xmlns:a16="http://schemas.microsoft.com/office/drawing/2014/main" val="1736141506"/>
                    </a:ext>
                  </a:extLst>
                </a:gridCol>
              </a:tblGrid>
              <a:tr h="506780">
                <a:tc>
                  <a:txBody>
                    <a:bodyPr/>
                    <a:lstStyle/>
                    <a:p>
                      <a:pPr algn="ctr"/>
                      <a:r>
                        <a:rPr lang="ar-AE" sz="2800" dirty="0">
                          <a:solidFill>
                            <a:schemeClr val="tx1"/>
                          </a:solidFill>
                        </a:rPr>
                        <a:t>الرئيسة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A72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dirty="0">
                          <a:solidFill>
                            <a:schemeClr val="tx1"/>
                          </a:solidFill>
                        </a:rPr>
                        <a:t>الرئيسة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dirty="0">
                          <a:solidFill>
                            <a:schemeClr val="tx1"/>
                          </a:solidFill>
                        </a:rPr>
                        <a:t>الرئيسة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dirty="0">
                          <a:solidFill>
                            <a:schemeClr val="tx1"/>
                          </a:solidFill>
                        </a:rPr>
                        <a:t>الرئيسة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dirty="0">
                          <a:solidFill>
                            <a:schemeClr val="tx1"/>
                          </a:solidFill>
                        </a:rPr>
                        <a:t>الرئيسة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138586"/>
                  </a:ext>
                </a:extLst>
              </a:tr>
              <a:tr h="506780"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عائشة محمد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عنود فيصل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مها محمد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شهد خادم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العنود عدنان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192624"/>
                  </a:ext>
                </a:extLst>
              </a:tr>
              <a:tr h="506780"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عائشة عارف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وعد سلطان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عزه عبد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أصيلة عبدالله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آمنه فيصل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018445"/>
                  </a:ext>
                </a:extLst>
              </a:tr>
              <a:tr h="506780"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حليمة مروان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آمنه البادي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فاطمة ضاوي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عائشة راشد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مهرة عبدالله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1951876"/>
                  </a:ext>
                </a:extLst>
              </a:tr>
              <a:tr h="506780"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عليا فهد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فاطمة الظهوري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سارة الشحي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b="1" dirty="0"/>
                        <a:t>حصة خالد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شادية عبدالله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819517"/>
                  </a:ext>
                </a:extLst>
              </a:tr>
              <a:tr h="506780"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شمايل العقيد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رزان سعيد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أمنه الوتري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عائشة الحوسني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وديمة سليمان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788428"/>
                  </a:ext>
                </a:extLst>
              </a:tr>
              <a:tr h="506780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b="1" dirty="0"/>
                        <a:t>موزة حسن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07710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9BEE5E6-4325-43DD-B9DC-A3B954A35E13}"/>
              </a:ext>
            </a:extLst>
          </p:cNvPr>
          <p:cNvSpPr txBox="1"/>
          <p:nvPr/>
        </p:nvSpPr>
        <p:spPr>
          <a:xfrm>
            <a:off x="4214191" y="1689185"/>
            <a:ext cx="3685007" cy="58477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/>
              <a:t>مجموعات التنافس المثالية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645442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97B229-F41F-41E7-A385-8E3DEA6059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02" t="12947" r="17150" b="14010"/>
          <a:stretch/>
        </p:blipFill>
        <p:spPr>
          <a:xfrm>
            <a:off x="2400962" y="1051717"/>
            <a:ext cx="5110920" cy="54873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58D462-6E68-4899-84BA-F8284D4189C4}"/>
              </a:ext>
            </a:extLst>
          </p:cNvPr>
          <p:cNvSpPr txBox="1"/>
          <p:nvPr/>
        </p:nvSpPr>
        <p:spPr>
          <a:xfrm>
            <a:off x="5929580" y="1167551"/>
            <a:ext cx="15791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2F1E73-DAE9-4AB8-AF9F-204B629FCD1D}"/>
              </a:ext>
            </a:extLst>
          </p:cNvPr>
          <p:cNvSpPr txBox="1"/>
          <p:nvPr/>
        </p:nvSpPr>
        <p:spPr>
          <a:xfrm>
            <a:off x="6195687" y="1957364"/>
            <a:ext cx="13130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2C361B-46E9-4470-A638-F20FD29AEC10}"/>
              </a:ext>
            </a:extLst>
          </p:cNvPr>
          <p:cNvSpPr txBox="1"/>
          <p:nvPr/>
        </p:nvSpPr>
        <p:spPr>
          <a:xfrm>
            <a:off x="6408545" y="2667503"/>
            <a:ext cx="13130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58C5CA-E1C8-45DF-998B-35A3AD54D261}"/>
              </a:ext>
            </a:extLst>
          </p:cNvPr>
          <p:cNvSpPr txBox="1"/>
          <p:nvPr/>
        </p:nvSpPr>
        <p:spPr>
          <a:xfrm>
            <a:off x="6359019" y="3429000"/>
            <a:ext cx="14120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D756E7-C683-4643-949E-B21BEA44A457}"/>
              </a:ext>
            </a:extLst>
          </p:cNvPr>
          <p:cNvSpPr txBox="1"/>
          <p:nvPr/>
        </p:nvSpPr>
        <p:spPr>
          <a:xfrm>
            <a:off x="5583595" y="5297914"/>
            <a:ext cx="1649900" cy="338554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r>
              <a:rPr lang="ar-AE" sz="1600" b="1" dirty="0"/>
              <a:t>لقد تمت المهمة بنجاح</a:t>
            </a:r>
            <a:endParaRPr lang="en-US" sz="1600" b="1" dirty="0"/>
          </a:p>
        </p:txBody>
      </p:sp>
      <p:pic>
        <p:nvPicPr>
          <p:cNvPr id="15" name="Picture 14" descr="A picture containing stool, table, room&#10;&#10;Description automatically generated">
            <a:extLst>
              <a:ext uri="{FF2B5EF4-FFF2-40B4-BE49-F238E27FC236}">
                <a16:creationId xmlns:a16="http://schemas.microsoft.com/office/drawing/2014/main" id="{D8FF1CB7-AECF-4DC6-9389-F2948BCBFE0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20"/>
            <a:ext cx="2886737" cy="19121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26E780-ED92-4A43-98AC-730D85C4038C}"/>
              </a:ext>
            </a:extLst>
          </p:cNvPr>
          <p:cNvSpPr/>
          <p:nvPr/>
        </p:nvSpPr>
        <p:spPr>
          <a:xfrm>
            <a:off x="0" y="174213"/>
            <a:ext cx="12192000" cy="9110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9466FB0-12D4-42EE-B3D2-442603E6B1B6}"/>
              </a:ext>
            </a:extLst>
          </p:cNvPr>
          <p:cNvCxnSpPr>
            <a:cxnSpLocks/>
          </p:cNvCxnSpPr>
          <p:nvPr/>
        </p:nvCxnSpPr>
        <p:spPr>
          <a:xfrm flipH="1">
            <a:off x="1499785" y="953329"/>
            <a:ext cx="9499519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E3CFEE1-7C8F-47B6-93ED-D79CBE588D32}"/>
              </a:ext>
            </a:extLst>
          </p:cNvPr>
          <p:cNvSpPr/>
          <p:nvPr/>
        </p:nvSpPr>
        <p:spPr>
          <a:xfrm>
            <a:off x="284921" y="342127"/>
            <a:ext cx="11622157" cy="53008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</a:rPr>
              <a:t>                                        </a:t>
            </a:r>
            <a:r>
              <a:rPr lang="ar-AE" sz="2400" b="1" dirty="0">
                <a:solidFill>
                  <a:srgbClr val="FF0000"/>
                </a:solidFill>
              </a:rPr>
              <a:t>عنوان درسنا : </a:t>
            </a:r>
            <a:r>
              <a:rPr lang="ar-AE" sz="2400" b="1" dirty="0">
                <a:solidFill>
                  <a:schemeClr val="tx1"/>
                </a:solidFill>
              </a:rPr>
              <a:t>حل الصراعات والخلافات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ABEF6CEC-0C08-459C-92EA-F1B216FC4D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5739">
            <a:off x="11059180" y="313622"/>
            <a:ext cx="872000" cy="12211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 descr="A close up of a toy&#10;&#10;Description automatically generated">
            <a:extLst>
              <a:ext uri="{FF2B5EF4-FFF2-40B4-BE49-F238E27FC236}">
                <a16:creationId xmlns:a16="http://schemas.microsoft.com/office/drawing/2014/main" id="{390F1F1A-7BCB-44E5-9B4A-D09CEA28343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" t="9023"/>
          <a:stretch/>
        </p:blipFill>
        <p:spPr>
          <a:xfrm>
            <a:off x="3437200" y="0"/>
            <a:ext cx="1094925" cy="1085300"/>
          </a:xfrm>
          <a:prstGeom prst="rect">
            <a:avLst/>
          </a:prstGeom>
        </p:spPr>
      </p:pic>
      <p:pic>
        <p:nvPicPr>
          <p:cNvPr id="17" name="Picture 16" descr="A close up of a flag&#10;&#10;Description automatically generated">
            <a:extLst>
              <a:ext uri="{FF2B5EF4-FFF2-40B4-BE49-F238E27FC236}">
                <a16:creationId xmlns:a16="http://schemas.microsoft.com/office/drawing/2014/main" id="{49E26DE4-0519-46F7-BD4C-DB54A4E5EE2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6573" r="1912" b="5338"/>
          <a:stretch/>
        </p:blipFill>
        <p:spPr>
          <a:xfrm>
            <a:off x="35810" y="241851"/>
            <a:ext cx="1489831" cy="8434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0B0B96-C64B-480C-BF11-C8F5AD25EDD6}"/>
              </a:ext>
            </a:extLst>
          </p:cNvPr>
          <p:cNvSpPr txBox="1"/>
          <p:nvPr/>
        </p:nvSpPr>
        <p:spPr>
          <a:xfrm>
            <a:off x="569802" y="3668539"/>
            <a:ext cx="153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b="1" dirty="0"/>
              <a:t> </a:t>
            </a:r>
            <a:r>
              <a:rPr lang="ar-AE" sz="2400" b="1" dirty="0"/>
              <a:t>استراتيجية</a:t>
            </a:r>
            <a:endParaRPr lang="en-US" sz="2400" b="1" dirty="0"/>
          </a:p>
        </p:txBody>
      </p:sp>
      <p:pic>
        <p:nvPicPr>
          <p:cNvPr id="10" name="Picture 9" descr="A picture containing food, clock&#10;&#10;Description automatically generated">
            <a:extLst>
              <a:ext uri="{FF2B5EF4-FFF2-40B4-BE49-F238E27FC236}">
                <a16:creationId xmlns:a16="http://schemas.microsoft.com/office/drawing/2014/main" id="{DF833CE6-CBA6-4CA2-BEB8-025181BFC6D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DFFDFD"/>
              </a:clrFrom>
              <a:clrTo>
                <a:srgbClr val="D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0" y="2443501"/>
            <a:ext cx="2194750" cy="140586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3220499-08A7-4146-9037-1F310DC8303D}"/>
              </a:ext>
            </a:extLst>
          </p:cNvPr>
          <p:cNvSpPr/>
          <p:nvPr/>
        </p:nvSpPr>
        <p:spPr>
          <a:xfrm>
            <a:off x="10027463" y="1898581"/>
            <a:ext cx="1868557" cy="59521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b="1" dirty="0">
                <a:solidFill>
                  <a:srgbClr val="0070C0"/>
                </a:solidFill>
              </a:rPr>
              <a:t>المهمة المطلوبة من الفرق الأربعة هي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BC8C5B0A-C017-4C9F-9457-CBFDBF50BA22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807" y="1196607"/>
            <a:ext cx="1042612" cy="9418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5C463CC-51F7-475C-B18F-0E2CE0C4DC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172" y="2196187"/>
            <a:ext cx="3472111" cy="464414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36EF8F0-B786-4489-859A-DF2B5AB9E5E8}"/>
              </a:ext>
            </a:extLst>
          </p:cNvPr>
          <p:cNvSpPr txBox="1"/>
          <p:nvPr/>
        </p:nvSpPr>
        <p:spPr>
          <a:xfrm>
            <a:off x="8430764" y="3215077"/>
            <a:ext cx="3048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/>
              <a:t>1. تنفيذ بوستر عن فيروس كورونا</a:t>
            </a:r>
          </a:p>
          <a:p>
            <a:pPr algn="r"/>
            <a:r>
              <a:rPr lang="ar-AE" sz="2400" b="1" dirty="0"/>
              <a:t>2. يجب استخدام الخطوات الخمس لحل الخلاف في هذا البوستر </a:t>
            </a:r>
          </a:p>
          <a:p>
            <a:pPr algn="r"/>
            <a:r>
              <a:rPr lang="ar-AE" sz="2400" b="1" dirty="0"/>
              <a:t>3. أرفاق حقائق ومعلومات</a:t>
            </a:r>
          </a:p>
          <a:p>
            <a:pPr algn="r"/>
            <a:r>
              <a:rPr lang="ar-AE" sz="2400" b="1" dirty="0"/>
              <a:t>4. بستر مدعم بالصور</a:t>
            </a:r>
          </a:p>
          <a:p>
            <a:pPr algn="r"/>
            <a:r>
              <a:rPr lang="ar-AE" sz="2400" b="1" dirty="0"/>
              <a:t>5. كتابة اسم الفريق للتقييم </a:t>
            </a:r>
          </a:p>
          <a:p>
            <a:pPr algn="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3C53979-FBD4-4069-A4BE-412A2F5797AA}"/>
              </a:ext>
            </a:extLst>
          </p:cNvPr>
          <p:cNvSpPr txBox="1"/>
          <p:nvPr/>
        </p:nvSpPr>
        <p:spPr>
          <a:xfrm>
            <a:off x="7203067" y="1166415"/>
            <a:ext cx="2455395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AE" b="1" dirty="0"/>
              <a:t>تم ادراج المطلوب مسبقا على</a:t>
            </a:r>
          </a:p>
          <a:p>
            <a:pPr algn="r"/>
            <a:r>
              <a:rPr lang="en-US" b="1" dirty="0">
                <a:solidFill>
                  <a:srgbClr val="FF0000"/>
                </a:solidFill>
              </a:rPr>
              <a:t> LMS</a:t>
            </a:r>
            <a:r>
              <a:rPr lang="ar-AE" b="1" dirty="0"/>
              <a:t>بوابة التعلم الذكي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22D2C4-F096-49D3-816B-E16391C2D3F4}"/>
              </a:ext>
            </a:extLst>
          </p:cNvPr>
          <p:cNvSpPr txBox="1"/>
          <p:nvPr/>
        </p:nvSpPr>
        <p:spPr>
          <a:xfrm>
            <a:off x="284921" y="6452785"/>
            <a:ext cx="743665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b="1" dirty="0"/>
              <a:t>تحديد مصر الخلاف / النظر أبعد من الخلاف / البحث عن حلول / تحديد الحلول المناسبة / الاتفاق </a:t>
            </a:r>
            <a:endParaRPr lang="en-US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41D884-9473-4EB2-B62D-C8E1A7D109CA}"/>
              </a:ext>
            </a:extLst>
          </p:cNvPr>
          <p:cNvSpPr txBox="1"/>
          <p:nvPr/>
        </p:nvSpPr>
        <p:spPr>
          <a:xfrm>
            <a:off x="5360405" y="6087727"/>
            <a:ext cx="2361170" cy="36933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b="1" dirty="0"/>
              <a:t>الخطوات الخمس لحل النزاع</a:t>
            </a:r>
            <a:endParaRPr lang="en-US" b="1" dirty="0"/>
          </a:p>
        </p:txBody>
      </p:sp>
      <p:pic>
        <p:nvPicPr>
          <p:cNvPr id="32" name="ساعة توقيت ب 5 دقايق">
            <a:hlinkClick r:id="" action="ppaction://media"/>
            <a:extLst>
              <a:ext uri="{FF2B5EF4-FFF2-40B4-BE49-F238E27FC236}">
                <a16:creationId xmlns:a16="http://schemas.microsoft.com/office/drawing/2014/main" id="{1928CA7B-E213-444D-A742-6B1E2D121D7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68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533" y="1166415"/>
            <a:ext cx="1166721" cy="85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5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03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Rectangle 1048">
            <a:extLst>
              <a:ext uri="{FF2B5EF4-FFF2-40B4-BE49-F238E27FC236}">
                <a16:creationId xmlns:a16="http://schemas.microsoft.com/office/drawing/2014/main" id="{42E98981-BDCA-41B3-85C2-FA98C6D5810E}"/>
              </a:ext>
            </a:extLst>
          </p:cNvPr>
          <p:cNvSpPr/>
          <p:nvPr/>
        </p:nvSpPr>
        <p:spPr>
          <a:xfrm>
            <a:off x="0" y="174213"/>
            <a:ext cx="12192000" cy="9110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2BAFF28A-06F4-4791-86B0-FFCDD34C665C}"/>
              </a:ext>
            </a:extLst>
          </p:cNvPr>
          <p:cNvSpPr/>
          <p:nvPr/>
        </p:nvSpPr>
        <p:spPr>
          <a:xfrm>
            <a:off x="284921" y="342127"/>
            <a:ext cx="11622157" cy="53008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</a:rPr>
              <a:t>                                        </a:t>
            </a:r>
            <a:r>
              <a:rPr lang="ar-AE" sz="2400" b="1" dirty="0">
                <a:solidFill>
                  <a:srgbClr val="FF0000"/>
                </a:solidFill>
              </a:rPr>
              <a:t>عنوان درسنا : </a:t>
            </a:r>
            <a:r>
              <a:rPr lang="ar-AE" sz="2400" b="1" dirty="0">
                <a:solidFill>
                  <a:schemeClr val="tx1"/>
                </a:solidFill>
              </a:rPr>
              <a:t>حل الصراعات والخلافات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40" name="Picture 1039" descr="A close up of a flag&#10;&#10;Description automatically generated">
            <a:extLst>
              <a:ext uri="{FF2B5EF4-FFF2-40B4-BE49-F238E27FC236}">
                <a16:creationId xmlns:a16="http://schemas.microsoft.com/office/drawing/2014/main" id="{DC8A79C9-828A-4C05-9703-467395D092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6573" r="1912" b="5338"/>
          <a:stretch/>
        </p:blipFill>
        <p:spPr>
          <a:xfrm>
            <a:off x="35811" y="241851"/>
            <a:ext cx="1489831" cy="843449"/>
          </a:xfrm>
          <a:prstGeom prst="rect">
            <a:avLst/>
          </a:prstGeom>
        </p:spPr>
      </p:pic>
      <p:cxnSp>
        <p:nvCxnSpPr>
          <p:cNvPr id="1051" name="Straight Connector 1050">
            <a:extLst>
              <a:ext uri="{FF2B5EF4-FFF2-40B4-BE49-F238E27FC236}">
                <a16:creationId xmlns:a16="http://schemas.microsoft.com/office/drawing/2014/main" id="{6E97B7CD-4B37-4012-9492-4F88DA398DE1}"/>
              </a:ext>
            </a:extLst>
          </p:cNvPr>
          <p:cNvCxnSpPr>
            <a:cxnSpLocks/>
          </p:cNvCxnSpPr>
          <p:nvPr/>
        </p:nvCxnSpPr>
        <p:spPr>
          <a:xfrm flipH="1" flipV="1">
            <a:off x="1499784" y="953329"/>
            <a:ext cx="9380251" cy="98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2575C5C-55D4-4F69-8919-80C04A3865EA}"/>
              </a:ext>
            </a:extLst>
          </p:cNvPr>
          <p:cNvSpPr txBox="1"/>
          <p:nvPr/>
        </p:nvSpPr>
        <p:spPr>
          <a:xfrm>
            <a:off x="4214191" y="1338470"/>
            <a:ext cx="3153698" cy="6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E5FE43-CB60-407F-A695-CC6EC1ADB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5739">
            <a:off x="10780944" y="160024"/>
            <a:ext cx="1116289" cy="15632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close up of a toy&#10;&#10;Description automatically generated">
            <a:extLst>
              <a:ext uri="{FF2B5EF4-FFF2-40B4-BE49-F238E27FC236}">
                <a16:creationId xmlns:a16="http://schemas.microsoft.com/office/drawing/2014/main" id="{E94506E2-B0FC-402B-A009-CF83F0DEB2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" t="9023"/>
          <a:stretch/>
        </p:blipFill>
        <p:spPr>
          <a:xfrm>
            <a:off x="3376141" y="47700"/>
            <a:ext cx="1046802" cy="1037600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D4853C-98E0-4439-88B2-DC88CA0EDE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BBE8FB"/>
              </a:clrFrom>
              <a:clrTo>
                <a:srgbClr val="BBE8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7" t="22050" r="4586"/>
          <a:stretch/>
        </p:blipFill>
        <p:spPr>
          <a:xfrm>
            <a:off x="780726" y="2445505"/>
            <a:ext cx="3415256" cy="379756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65F8040-745C-46DF-87C3-E1AECE338BE3}"/>
              </a:ext>
            </a:extLst>
          </p:cNvPr>
          <p:cNvGrpSpPr/>
          <p:nvPr/>
        </p:nvGrpSpPr>
        <p:grpSpPr>
          <a:xfrm>
            <a:off x="4422943" y="2201240"/>
            <a:ext cx="7272132" cy="4101963"/>
            <a:chOff x="676449" y="1062762"/>
            <a:chExt cx="7389629" cy="41204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43C8C74-B022-4D64-9672-6C5727FE32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816" t="8129" r="8506" b="15158"/>
            <a:stretch/>
          </p:blipFill>
          <p:spPr>
            <a:xfrm>
              <a:off x="676449" y="1062762"/>
              <a:ext cx="6287305" cy="3818873"/>
            </a:xfrm>
            <a:prstGeom prst="rect">
              <a:avLst/>
            </a:prstGeom>
          </p:spPr>
        </p:pic>
        <p:pic>
          <p:nvPicPr>
            <p:cNvPr id="15" name="Picture 14" descr="A chair sitting in front of a computer&#10;&#10;Description automatically generated">
              <a:extLst>
                <a:ext uri="{FF2B5EF4-FFF2-40B4-BE49-F238E27FC236}">
                  <a16:creationId xmlns:a16="http://schemas.microsoft.com/office/drawing/2014/main" id="{4C0F1D8D-F4D8-41AF-8A5C-13036421B2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87" t="4457" r="5670" b="3910"/>
            <a:stretch/>
          </p:blipFill>
          <p:spPr>
            <a:xfrm flipH="1">
              <a:off x="6217895" y="3556595"/>
              <a:ext cx="1589214" cy="1344930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43C4931-5992-4397-9423-F8C36D503382}"/>
                </a:ext>
              </a:extLst>
            </p:cNvPr>
            <p:cNvSpPr/>
            <p:nvPr/>
          </p:nvSpPr>
          <p:spPr>
            <a:xfrm>
              <a:off x="5215007" y="1239839"/>
              <a:ext cx="1487840" cy="105447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97A5177-1076-4CDB-BA9F-5CBDBB92D437}"/>
                </a:ext>
              </a:extLst>
            </p:cNvPr>
            <p:cNvSpPr/>
            <p:nvPr/>
          </p:nvSpPr>
          <p:spPr>
            <a:xfrm>
              <a:off x="3118885" y="1243991"/>
              <a:ext cx="1487839" cy="105447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9BC8F63-EF6D-42AB-A495-387A33623788}"/>
                </a:ext>
              </a:extLst>
            </p:cNvPr>
            <p:cNvSpPr/>
            <p:nvPr/>
          </p:nvSpPr>
          <p:spPr>
            <a:xfrm>
              <a:off x="4187410" y="2391779"/>
              <a:ext cx="1459482" cy="10703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5AF7691-532C-4C73-82B2-01C2B168E321}"/>
                </a:ext>
              </a:extLst>
            </p:cNvPr>
            <p:cNvSpPr/>
            <p:nvPr/>
          </p:nvSpPr>
          <p:spPr>
            <a:xfrm>
              <a:off x="967329" y="1232452"/>
              <a:ext cx="1487840" cy="106186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4345C2E-9295-4EE5-9258-0DA59A97C909}"/>
                </a:ext>
              </a:extLst>
            </p:cNvPr>
            <p:cNvSpPr/>
            <p:nvPr/>
          </p:nvSpPr>
          <p:spPr>
            <a:xfrm>
              <a:off x="2041882" y="2391780"/>
              <a:ext cx="1487838" cy="100097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AD72FBA-A38E-4937-9401-446612587C8F}"/>
                </a:ext>
              </a:extLst>
            </p:cNvPr>
            <p:cNvSpPr txBox="1"/>
            <p:nvPr/>
          </p:nvSpPr>
          <p:spPr>
            <a:xfrm>
              <a:off x="5213846" y="1518718"/>
              <a:ext cx="14568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sz="1400" b="1" dirty="0"/>
                <a:t>الالتزام بوقت الدرس واختيار مكان مناسب</a:t>
              </a:r>
              <a:endParaRPr lang="en-US" sz="1400" b="1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182932-E478-4BF2-AFE5-A59298061757}"/>
                </a:ext>
              </a:extLst>
            </p:cNvPr>
            <p:cNvSpPr txBox="1"/>
            <p:nvPr/>
          </p:nvSpPr>
          <p:spPr>
            <a:xfrm>
              <a:off x="3296354" y="1448553"/>
              <a:ext cx="108139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sz="1400" b="1" dirty="0"/>
                <a:t>إعطاء فرصة </a:t>
              </a:r>
            </a:p>
            <a:p>
              <a:pPr algn="r"/>
              <a:r>
                <a:rPr lang="ar-AE" sz="1400" b="1" dirty="0"/>
                <a:t>للآخرين في</a:t>
              </a:r>
            </a:p>
            <a:p>
              <a:pPr algn="r"/>
              <a:r>
                <a:rPr lang="ar-AE" sz="1400" b="1" dirty="0"/>
                <a:t> الاجابة</a:t>
              </a:r>
              <a:endParaRPr lang="en-US" sz="1400" b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8C7F326-1676-49F4-9563-0316E1AA8C56}"/>
                </a:ext>
              </a:extLst>
            </p:cNvPr>
            <p:cNvSpPr txBox="1"/>
            <p:nvPr/>
          </p:nvSpPr>
          <p:spPr>
            <a:xfrm>
              <a:off x="855468" y="1518718"/>
              <a:ext cx="14261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sz="1400" b="1" dirty="0"/>
                <a:t>اتباع تعليمات</a:t>
              </a:r>
            </a:p>
            <a:p>
              <a:pPr algn="r"/>
              <a:r>
                <a:rPr lang="ar-AE" sz="1400" b="1" dirty="0"/>
                <a:t> الموقف الصفي </a:t>
              </a:r>
              <a:endParaRPr lang="en-US" sz="1400" b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034CF2-F8DF-4E4D-BAB5-852FB83C2013}"/>
                </a:ext>
              </a:extLst>
            </p:cNvPr>
            <p:cNvSpPr txBox="1"/>
            <p:nvPr/>
          </p:nvSpPr>
          <p:spPr>
            <a:xfrm>
              <a:off x="4147370" y="2675521"/>
              <a:ext cx="14193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sz="1400" b="1" dirty="0"/>
                <a:t>التركيز الكامل مع المعلم وعدم الازعاج</a:t>
              </a:r>
              <a:endParaRPr lang="en-US" sz="1400" b="1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3908C26-F264-47FD-B939-8C6801817A33}"/>
                </a:ext>
              </a:extLst>
            </p:cNvPr>
            <p:cNvSpPr txBox="1"/>
            <p:nvPr/>
          </p:nvSpPr>
          <p:spPr>
            <a:xfrm>
              <a:off x="1613984" y="2548707"/>
              <a:ext cx="16823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sz="1400" b="1" dirty="0"/>
                <a:t>احضار الكتاب</a:t>
              </a:r>
            </a:p>
            <a:p>
              <a:pPr algn="r"/>
              <a:r>
                <a:rPr lang="ar-AE" sz="1400" b="1" dirty="0"/>
                <a:t> المدرسي وقلم </a:t>
              </a:r>
            </a:p>
            <a:p>
              <a:pPr algn="r"/>
              <a:r>
                <a:rPr lang="ar-AE" sz="1400" b="1" dirty="0"/>
                <a:t>الرصاص</a:t>
              </a:r>
              <a:endParaRPr lang="en-US" sz="1400" b="1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D6D823A-482D-402C-BB66-05B442FE1252}"/>
                </a:ext>
              </a:extLst>
            </p:cNvPr>
            <p:cNvSpPr txBox="1"/>
            <p:nvPr/>
          </p:nvSpPr>
          <p:spPr>
            <a:xfrm>
              <a:off x="5958927" y="2294314"/>
              <a:ext cx="210715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b="1" dirty="0">
                  <a:solidFill>
                    <a:srgbClr val="FF0000"/>
                  </a:solidFill>
                </a:rPr>
                <a:t>عزيزتي الطالبة عليك اتباع الأمور التالية للوصول لحصة درسية ممتعة وفعالة في التعلم عن بعد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32C0B6F-7F97-4A78-A233-608C1E2680D9}"/>
                </a:ext>
              </a:extLst>
            </p:cNvPr>
            <p:cNvSpPr txBox="1"/>
            <p:nvPr/>
          </p:nvSpPr>
          <p:spPr>
            <a:xfrm>
              <a:off x="1841899" y="4813883"/>
              <a:ext cx="4041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b="1" dirty="0"/>
                <a:t>بقيادة فريق إدارة الحور للتعليم الأساسي والثانوي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50963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3EA23332-84EF-42C9-B066-DBDE4A409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263" y="4798914"/>
            <a:ext cx="1070158" cy="813069"/>
          </a:xfrm>
          <a:prstGeom prst="rect">
            <a:avLst/>
          </a:prstGeom>
        </p:spPr>
      </p:pic>
      <p:sp>
        <p:nvSpPr>
          <p:cNvPr id="1049" name="Rectangle 1048">
            <a:extLst>
              <a:ext uri="{FF2B5EF4-FFF2-40B4-BE49-F238E27FC236}">
                <a16:creationId xmlns:a16="http://schemas.microsoft.com/office/drawing/2014/main" id="{42E98981-BDCA-41B3-85C2-FA98C6D5810E}"/>
              </a:ext>
            </a:extLst>
          </p:cNvPr>
          <p:cNvSpPr/>
          <p:nvPr/>
        </p:nvSpPr>
        <p:spPr>
          <a:xfrm>
            <a:off x="0" y="174213"/>
            <a:ext cx="12192000" cy="9110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2BAFF28A-06F4-4791-86B0-FFCDD34C665C}"/>
              </a:ext>
            </a:extLst>
          </p:cNvPr>
          <p:cNvSpPr/>
          <p:nvPr/>
        </p:nvSpPr>
        <p:spPr>
          <a:xfrm>
            <a:off x="284921" y="342127"/>
            <a:ext cx="11622157" cy="53008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</a:rPr>
              <a:t>                                        </a:t>
            </a:r>
            <a:r>
              <a:rPr lang="ar-AE" sz="2400" b="1" dirty="0">
                <a:solidFill>
                  <a:srgbClr val="FF0000"/>
                </a:solidFill>
              </a:rPr>
              <a:t>عنوان درسنا : </a:t>
            </a:r>
            <a:r>
              <a:rPr lang="ar-AE" sz="2400" b="1" dirty="0">
                <a:solidFill>
                  <a:schemeClr val="tx1"/>
                </a:solidFill>
              </a:rPr>
              <a:t>حل الصراعات والخلافات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40" name="Picture 1039" descr="A close up of a flag&#10;&#10;Description automatically generated">
            <a:extLst>
              <a:ext uri="{FF2B5EF4-FFF2-40B4-BE49-F238E27FC236}">
                <a16:creationId xmlns:a16="http://schemas.microsoft.com/office/drawing/2014/main" id="{DC8A79C9-828A-4C05-9703-467395D092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6573" r="1912" b="5338"/>
          <a:stretch/>
        </p:blipFill>
        <p:spPr>
          <a:xfrm>
            <a:off x="35811" y="241851"/>
            <a:ext cx="1489831" cy="843449"/>
          </a:xfrm>
          <a:prstGeom prst="rect">
            <a:avLst/>
          </a:prstGeom>
        </p:spPr>
      </p:pic>
      <p:cxnSp>
        <p:nvCxnSpPr>
          <p:cNvPr id="1051" name="Straight Connector 1050">
            <a:extLst>
              <a:ext uri="{FF2B5EF4-FFF2-40B4-BE49-F238E27FC236}">
                <a16:creationId xmlns:a16="http://schemas.microsoft.com/office/drawing/2014/main" id="{6E97B7CD-4B37-4012-9492-4F88DA398DE1}"/>
              </a:ext>
            </a:extLst>
          </p:cNvPr>
          <p:cNvCxnSpPr>
            <a:cxnSpLocks/>
          </p:cNvCxnSpPr>
          <p:nvPr/>
        </p:nvCxnSpPr>
        <p:spPr>
          <a:xfrm flipH="1" flipV="1">
            <a:off x="1499784" y="953329"/>
            <a:ext cx="9380251" cy="98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2575C5C-55D4-4F69-8919-80C04A3865EA}"/>
              </a:ext>
            </a:extLst>
          </p:cNvPr>
          <p:cNvSpPr txBox="1"/>
          <p:nvPr/>
        </p:nvSpPr>
        <p:spPr>
          <a:xfrm>
            <a:off x="4214191" y="1338470"/>
            <a:ext cx="3153698" cy="6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E5FE43-CB60-407F-A695-CC6EC1ADB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5739">
            <a:off x="11063714" y="168725"/>
            <a:ext cx="841794" cy="1178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close up of a toy&#10;&#10;Description automatically generated">
            <a:extLst>
              <a:ext uri="{FF2B5EF4-FFF2-40B4-BE49-F238E27FC236}">
                <a16:creationId xmlns:a16="http://schemas.microsoft.com/office/drawing/2014/main" id="{E94506E2-B0FC-402B-A009-CF83F0DEB2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" t="9023"/>
          <a:stretch/>
        </p:blipFill>
        <p:spPr>
          <a:xfrm>
            <a:off x="3376141" y="47700"/>
            <a:ext cx="1046802" cy="1037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767777-C74A-4B01-86CC-95C045F56FE6}"/>
              </a:ext>
            </a:extLst>
          </p:cNvPr>
          <p:cNvSpPr txBox="1"/>
          <p:nvPr/>
        </p:nvSpPr>
        <p:spPr>
          <a:xfrm>
            <a:off x="9359596" y="3102136"/>
            <a:ext cx="2637182" cy="1200329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/>
              <a:t>جميعنا إلى بوابة التعلم الذكي لنسترجع بعض معلومات الدرس السابقة</a:t>
            </a:r>
            <a:endParaRPr lang="en-US" sz="24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3B74E8-B2D1-4FB8-BA45-4216A3AD08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804" t="25460" r="81841" b="65448"/>
          <a:stretch/>
        </p:blipFill>
        <p:spPr>
          <a:xfrm>
            <a:off x="8411621" y="3634684"/>
            <a:ext cx="1484083" cy="1742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E73E2E-EEAC-4FE7-9FE4-6508BD6D039E}"/>
              </a:ext>
            </a:extLst>
          </p:cNvPr>
          <p:cNvSpPr txBox="1"/>
          <p:nvPr/>
        </p:nvSpPr>
        <p:spPr>
          <a:xfrm>
            <a:off x="253865" y="1193327"/>
            <a:ext cx="655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solidFill>
                  <a:schemeClr val="accent2">
                    <a:lumMod val="75000"/>
                  </a:schemeClr>
                </a:solidFill>
              </a:rPr>
              <a:t>اليوم سوف نتعرف على أهم الاستراتيجيات الخمس لحل الخلاف 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8C4C94-426E-4C7E-9CB6-14AFB96AB28A}"/>
              </a:ext>
            </a:extLst>
          </p:cNvPr>
          <p:cNvSpPr txBox="1"/>
          <p:nvPr/>
        </p:nvSpPr>
        <p:spPr>
          <a:xfrm>
            <a:off x="6849501" y="1034157"/>
            <a:ext cx="3153698" cy="3765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b="1" dirty="0">
                <a:solidFill>
                  <a:srgbClr val="7030A0"/>
                </a:solidFill>
              </a:rPr>
              <a:t>الناتج الثاني : استراتيجيات حل الخلاف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C011D9-C868-4D8E-BFC1-639616041D4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6" t="7468" r="15978" b="5183"/>
          <a:stretch/>
        </p:blipFill>
        <p:spPr>
          <a:xfrm>
            <a:off x="5265582" y="2603250"/>
            <a:ext cx="1236925" cy="972510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A8105E8-4A39-41B4-8F48-939FCF060E5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" t="14822" r="1196"/>
          <a:stretch/>
        </p:blipFill>
        <p:spPr>
          <a:xfrm>
            <a:off x="5207893" y="1652551"/>
            <a:ext cx="1509315" cy="8284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63B9689-3B66-4498-802B-5C25DBDEC418}"/>
              </a:ext>
            </a:extLst>
          </p:cNvPr>
          <p:cNvSpPr txBox="1"/>
          <p:nvPr/>
        </p:nvSpPr>
        <p:spPr>
          <a:xfrm>
            <a:off x="725538" y="1720466"/>
            <a:ext cx="4452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b="1" dirty="0"/>
              <a:t>هي رغبة أحد الطرفين بالفوز على الآخر أي أنه لابد لي من اتخاذ قرار مهم....................  </a:t>
            </a:r>
            <a:endParaRPr lang="en-US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B7FC61-4FA6-4635-B400-BEC445CC0512}"/>
              </a:ext>
            </a:extLst>
          </p:cNvPr>
          <p:cNvSpPr txBox="1"/>
          <p:nvPr/>
        </p:nvSpPr>
        <p:spPr>
          <a:xfrm>
            <a:off x="227746" y="3967514"/>
            <a:ext cx="4896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b="1" dirty="0"/>
              <a:t>مثال تركت مكاني في الصف الأول ورجعت للخلف لأن </a:t>
            </a:r>
          </a:p>
          <a:p>
            <a:pPr algn="r"/>
            <a:r>
              <a:rPr lang="ar-AE" b="1" dirty="0"/>
              <a:t>صديقتي نظرها ضعيف جدا</a:t>
            </a:r>
            <a:endParaRPr lang="en-US" b="1" dirty="0"/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33FEBA1E-C3A9-4CFB-9842-6F562085D48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8" t="3527" r="16191" b="4989"/>
          <a:stretch/>
        </p:blipFill>
        <p:spPr>
          <a:xfrm>
            <a:off x="6297629" y="3856920"/>
            <a:ext cx="611842" cy="808896"/>
          </a:xfrm>
          <a:prstGeom prst="rect">
            <a:avLst/>
          </a:prstGeom>
        </p:spPr>
      </p:pic>
      <p:pic>
        <p:nvPicPr>
          <p:cNvPr id="24" name="Picture 23" descr="A table topped with lots of furniture&#10;&#10;Description automatically generated">
            <a:extLst>
              <a:ext uri="{FF2B5EF4-FFF2-40B4-BE49-F238E27FC236}">
                <a16:creationId xmlns:a16="http://schemas.microsoft.com/office/drawing/2014/main" id="{0DA47BB4-BF56-4078-BCED-C26BEBBBD48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" t="2540" r="6061" b="2540"/>
          <a:stretch/>
        </p:blipFill>
        <p:spPr>
          <a:xfrm>
            <a:off x="5302448" y="3802277"/>
            <a:ext cx="1008099" cy="1000376"/>
          </a:xfrm>
          <a:prstGeom prst="rect">
            <a:avLst/>
          </a:prstGeom>
        </p:spPr>
      </p:pic>
      <p:pic>
        <p:nvPicPr>
          <p:cNvPr id="28" name="Picture 27" descr="A close up of a womans face&#10;&#10;Description automatically generated">
            <a:extLst>
              <a:ext uri="{FF2B5EF4-FFF2-40B4-BE49-F238E27FC236}">
                <a16:creationId xmlns:a16="http://schemas.microsoft.com/office/drawing/2014/main" id="{35965257-4414-45EA-B6F5-AD673F7765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1"/>
          <a:stretch/>
        </p:blipFill>
        <p:spPr>
          <a:xfrm>
            <a:off x="5500255" y="5725205"/>
            <a:ext cx="1191487" cy="1032065"/>
          </a:xfrm>
          <a:prstGeom prst="rect">
            <a:avLst/>
          </a:prstGeom>
        </p:spPr>
      </p:pic>
      <p:pic>
        <p:nvPicPr>
          <p:cNvPr id="30" name="Picture 2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E746B2-501E-43CB-ADE7-E6A7A98876AF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778" y="5629443"/>
            <a:ext cx="886430" cy="886430"/>
          </a:xfrm>
          <a:prstGeom prst="rect">
            <a:avLst/>
          </a:prstGeom>
        </p:spPr>
      </p:pic>
      <p:pic>
        <p:nvPicPr>
          <p:cNvPr id="65" name="Picture 64" descr="A close up of a logo&#10;&#10;Description automatically generated">
            <a:extLst>
              <a:ext uri="{FF2B5EF4-FFF2-40B4-BE49-F238E27FC236}">
                <a16:creationId xmlns:a16="http://schemas.microsoft.com/office/drawing/2014/main" id="{08C15104-279E-4D35-87CD-38CFCB1356B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96"/>
          <a:stretch/>
        </p:blipFill>
        <p:spPr>
          <a:xfrm>
            <a:off x="5253402" y="6032596"/>
            <a:ext cx="853525" cy="813069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7E76AB81-55F7-4D20-BD66-179611C4CBD8}"/>
              </a:ext>
            </a:extLst>
          </p:cNvPr>
          <p:cNvSpPr txBox="1"/>
          <p:nvPr/>
        </p:nvSpPr>
        <p:spPr>
          <a:xfrm>
            <a:off x="329774" y="6037456"/>
            <a:ext cx="4755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b="1" dirty="0"/>
              <a:t>أبتعد عن أماكن الازدحام حتى لا أصاب بالعدو فيروس كورونا   </a:t>
            </a:r>
            <a:endParaRPr lang="en-US" b="1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C7D589D-CB6C-4FCB-9A16-2FFE2747443B}"/>
              </a:ext>
            </a:extLst>
          </p:cNvPr>
          <p:cNvSpPr txBox="1"/>
          <p:nvPr/>
        </p:nvSpPr>
        <p:spPr>
          <a:xfrm>
            <a:off x="817846" y="2595365"/>
            <a:ext cx="5763167" cy="103206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1" name="Picture 40" descr="A close up of a box&#10;&#10;Description automatically generated">
            <a:extLst>
              <a:ext uri="{FF2B5EF4-FFF2-40B4-BE49-F238E27FC236}">
                <a16:creationId xmlns:a16="http://schemas.microsoft.com/office/drawing/2014/main" id="{D0100FC0-77CB-4B56-AC99-FFF1B67C5983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054" y="1526804"/>
            <a:ext cx="2039913" cy="1408847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F1815390-EED6-46E8-94B5-9E3EB0C967BD}"/>
              </a:ext>
            </a:extLst>
          </p:cNvPr>
          <p:cNvSpPr txBox="1"/>
          <p:nvPr/>
        </p:nvSpPr>
        <p:spPr>
          <a:xfrm rot="20528378">
            <a:off x="7956882" y="1767228"/>
            <a:ext cx="1326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b="1" dirty="0"/>
              <a:t>سؤال للنجمة موزة حسن</a:t>
            </a:r>
            <a:endParaRPr lang="en-US" sz="2000" b="1" dirty="0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4F51CB4-D9B3-4782-B526-909013780EEC}"/>
              </a:ext>
            </a:extLst>
          </p:cNvPr>
          <p:cNvCxnSpPr>
            <a:cxnSpLocks/>
          </p:cNvCxnSpPr>
          <p:nvPr/>
        </p:nvCxnSpPr>
        <p:spPr>
          <a:xfrm flipH="1">
            <a:off x="6661154" y="2396768"/>
            <a:ext cx="1084901" cy="6776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73" descr="A pencil on a table&#10;&#10;Description automatically generated">
            <a:extLst>
              <a:ext uri="{FF2B5EF4-FFF2-40B4-BE49-F238E27FC236}">
                <a16:creationId xmlns:a16="http://schemas.microsoft.com/office/drawing/2014/main" id="{F81187C5-1775-4C22-8A9A-6F48518B7EB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" r="5757" b="5014"/>
          <a:stretch/>
        </p:blipFill>
        <p:spPr>
          <a:xfrm>
            <a:off x="6040988" y="4599470"/>
            <a:ext cx="828247" cy="907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C28548-741A-440B-BC69-654B463FB5C1}"/>
              </a:ext>
            </a:extLst>
          </p:cNvPr>
          <p:cNvSpPr txBox="1"/>
          <p:nvPr/>
        </p:nvSpPr>
        <p:spPr>
          <a:xfrm>
            <a:off x="725538" y="4939279"/>
            <a:ext cx="4399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b="1" dirty="0"/>
              <a:t>عندي أقلام الوان وأختي عندها دفتر رسم وكلانا لا يريد أن يعطي الآخر اتفقنا في النهاية أن نرسم سويا تعطيني ورقة و أشاركها الألوان 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130B60-8007-4913-A9E3-53E01A369C93}"/>
              </a:ext>
            </a:extLst>
          </p:cNvPr>
          <p:cNvSpPr txBox="1"/>
          <p:nvPr/>
        </p:nvSpPr>
        <p:spPr>
          <a:xfrm>
            <a:off x="7565959" y="5455249"/>
            <a:ext cx="3928313" cy="1077218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solidFill>
                  <a:srgbClr val="0070C0"/>
                </a:solidFill>
              </a:rPr>
              <a:t>التنازل</a:t>
            </a:r>
            <a:r>
              <a:rPr lang="ar-AE" sz="3200" b="1" dirty="0"/>
              <a:t> /  </a:t>
            </a:r>
            <a:r>
              <a:rPr lang="ar-AE" sz="3200" b="1" dirty="0">
                <a:solidFill>
                  <a:srgbClr val="009900"/>
                </a:solidFill>
              </a:rPr>
              <a:t>التنافس</a:t>
            </a:r>
            <a:r>
              <a:rPr lang="ar-AE" sz="3200" b="1" dirty="0"/>
              <a:t> /  التجنب   </a:t>
            </a:r>
            <a:r>
              <a:rPr lang="ar-AE" sz="3200" b="1" dirty="0">
                <a:solidFill>
                  <a:srgbClr val="FF0000"/>
                </a:solidFill>
              </a:rPr>
              <a:t>اعتماد حل الوسط </a:t>
            </a:r>
            <a:r>
              <a:rPr lang="ar-AE" sz="3200" b="1" dirty="0"/>
              <a:t>/ </a:t>
            </a:r>
            <a:r>
              <a:rPr lang="ar-AE" sz="3200" b="1" dirty="0">
                <a:solidFill>
                  <a:srgbClr val="AA72D4"/>
                </a:solidFill>
              </a:rPr>
              <a:t>التعاون</a:t>
            </a:r>
            <a:endParaRPr lang="en-US" sz="3200" b="1" dirty="0">
              <a:solidFill>
                <a:srgbClr val="AA72D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3AA683-15A0-4826-84C0-5EF66D600AE8}"/>
              </a:ext>
            </a:extLst>
          </p:cNvPr>
          <p:cNvSpPr txBox="1"/>
          <p:nvPr/>
        </p:nvSpPr>
        <p:spPr>
          <a:xfrm>
            <a:off x="668763" y="2758875"/>
            <a:ext cx="4452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b="1" dirty="0"/>
              <a:t>هي سمة جميلة نقوم بمساعدة بعضنا البعض حتى ننهي عملنا بسرعة ثم نستطيع قضاء وقت ممتع مع بعض</a:t>
            </a:r>
            <a:endParaRPr lang="en-US" b="1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576EA4D-EE30-47B6-82FE-EFDB849FCA18}"/>
              </a:ext>
            </a:extLst>
          </p:cNvPr>
          <p:cNvGrpSpPr/>
          <p:nvPr/>
        </p:nvGrpSpPr>
        <p:grpSpPr>
          <a:xfrm>
            <a:off x="7552006" y="2430347"/>
            <a:ext cx="1236925" cy="1062093"/>
            <a:chOff x="3343701" y="4230807"/>
            <a:chExt cx="1924336" cy="1965278"/>
          </a:xfrm>
        </p:grpSpPr>
        <p:pic>
          <p:nvPicPr>
            <p:cNvPr id="33" name="Picture 32" descr="A picture containing gear, ware&#10;&#10;Description automatically generated">
              <a:extLst>
                <a:ext uri="{FF2B5EF4-FFF2-40B4-BE49-F238E27FC236}">
                  <a16:creationId xmlns:a16="http://schemas.microsoft.com/office/drawing/2014/main" id="{658941CA-BBA9-48EF-988C-3C777C4CEE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0" t="4081" r="5299" b="4218"/>
            <a:stretch/>
          </p:blipFill>
          <p:spPr>
            <a:xfrm>
              <a:off x="3343701" y="4230807"/>
              <a:ext cx="1924336" cy="1965278"/>
            </a:xfrm>
            <a:prstGeom prst="rect">
              <a:avLst/>
            </a:prstGeom>
          </p:spPr>
        </p:pic>
        <p:pic>
          <p:nvPicPr>
            <p:cNvPr id="34" name="Picture 2" descr="الباحثة النشيطة icon">
              <a:extLst>
                <a:ext uri="{FF2B5EF4-FFF2-40B4-BE49-F238E27FC236}">
                  <a16:creationId xmlns:a16="http://schemas.microsoft.com/office/drawing/2014/main" id="{D3CB0B58-18D3-44C9-980D-035A57ACEA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3208" y="4565857"/>
              <a:ext cx="1173707" cy="1298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8575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1F1A12FA-EB11-4243-A1B7-DEF2E7AE7D0D}"/>
              </a:ext>
            </a:extLst>
          </p:cNvPr>
          <p:cNvSpPr txBox="1"/>
          <p:nvPr/>
        </p:nvSpPr>
        <p:spPr>
          <a:xfrm>
            <a:off x="10245964" y="2890414"/>
            <a:ext cx="1348088" cy="461665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كيفية اللعب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49" name="Rectangle 1048">
            <a:extLst>
              <a:ext uri="{FF2B5EF4-FFF2-40B4-BE49-F238E27FC236}">
                <a16:creationId xmlns:a16="http://schemas.microsoft.com/office/drawing/2014/main" id="{42E98981-BDCA-41B3-85C2-FA98C6D5810E}"/>
              </a:ext>
            </a:extLst>
          </p:cNvPr>
          <p:cNvSpPr/>
          <p:nvPr/>
        </p:nvSpPr>
        <p:spPr>
          <a:xfrm>
            <a:off x="0" y="174213"/>
            <a:ext cx="12192000" cy="9110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2BAFF28A-06F4-4791-86B0-FFCDD34C665C}"/>
              </a:ext>
            </a:extLst>
          </p:cNvPr>
          <p:cNvSpPr/>
          <p:nvPr/>
        </p:nvSpPr>
        <p:spPr>
          <a:xfrm>
            <a:off x="284921" y="342127"/>
            <a:ext cx="11622157" cy="53008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</a:rPr>
              <a:t>                                        </a:t>
            </a:r>
            <a:r>
              <a:rPr lang="ar-AE" sz="2400" b="1" dirty="0">
                <a:solidFill>
                  <a:srgbClr val="FF0000"/>
                </a:solidFill>
              </a:rPr>
              <a:t>عنوان درسنا : </a:t>
            </a:r>
            <a:r>
              <a:rPr lang="ar-AE" sz="2400" b="1" dirty="0">
                <a:solidFill>
                  <a:schemeClr val="tx1"/>
                </a:solidFill>
              </a:rPr>
              <a:t>حل الصراعات والخلافات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40" name="Picture 1039" descr="A close up of a flag&#10;&#10;Description automatically generated">
            <a:extLst>
              <a:ext uri="{FF2B5EF4-FFF2-40B4-BE49-F238E27FC236}">
                <a16:creationId xmlns:a16="http://schemas.microsoft.com/office/drawing/2014/main" id="{DC8A79C9-828A-4C05-9703-467395D092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6573" r="1912" b="5338"/>
          <a:stretch/>
        </p:blipFill>
        <p:spPr>
          <a:xfrm>
            <a:off x="35811" y="241851"/>
            <a:ext cx="1489831" cy="843449"/>
          </a:xfrm>
          <a:prstGeom prst="rect">
            <a:avLst/>
          </a:prstGeom>
        </p:spPr>
      </p:pic>
      <p:cxnSp>
        <p:nvCxnSpPr>
          <p:cNvPr id="1051" name="Straight Connector 1050">
            <a:extLst>
              <a:ext uri="{FF2B5EF4-FFF2-40B4-BE49-F238E27FC236}">
                <a16:creationId xmlns:a16="http://schemas.microsoft.com/office/drawing/2014/main" id="{6E97B7CD-4B37-4012-9492-4F88DA398DE1}"/>
              </a:ext>
            </a:extLst>
          </p:cNvPr>
          <p:cNvCxnSpPr>
            <a:cxnSpLocks/>
          </p:cNvCxnSpPr>
          <p:nvPr/>
        </p:nvCxnSpPr>
        <p:spPr>
          <a:xfrm flipH="1" flipV="1">
            <a:off x="1499785" y="966582"/>
            <a:ext cx="9492897" cy="12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2575C5C-55D4-4F69-8919-80C04A3865EA}"/>
              </a:ext>
            </a:extLst>
          </p:cNvPr>
          <p:cNvSpPr txBox="1"/>
          <p:nvPr/>
        </p:nvSpPr>
        <p:spPr>
          <a:xfrm>
            <a:off x="4214191" y="1338470"/>
            <a:ext cx="3153698" cy="6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E5FE43-CB60-407F-A695-CC6EC1ADB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5739">
            <a:off x="11105562" y="190025"/>
            <a:ext cx="819501" cy="1147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close up of a toy&#10;&#10;Description automatically generated">
            <a:extLst>
              <a:ext uri="{FF2B5EF4-FFF2-40B4-BE49-F238E27FC236}">
                <a16:creationId xmlns:a16="http://schemas.microsoft.com/office/drawing/2014/main" id="{87E873DF-3F43-4A1A-9F75-9C949D3800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" t="9023"/>
          <a:stretch/>
        </p:blipFill>
        <p:spPr>
          <a:xfrm>
            <a:off x="3376141" y="47700"/>
            <a:ext cx="1046802" cy="1037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217FDF-09BA-483B-853C-4745964E40C0}"/>
              </a:ext>
            </a:extLst>
          </p:cNvPr>
          <p:cNvSpPr txBox="1"/>
          <p:nvPr/>
        </p:nvSpPr>
        <p:spPr>
          <a:xfrm>
            <a:off x="6849501" y="994401"/>
            <a:ext cx="3153698" cy="3765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b="1" dirty="0">
                <a:solidFill>
                  <a:srgbClr val="7030A0"/>
                </a:solidFill>
              </a:rPr>
              <a:t>الناتج الثاني : استراتيجيات حل الخلاف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1F4CC1C5-68F1-4134-8E54-DE391723634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17" y="1338470"/>
            <a:ext cx="8366459" cy="538644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560C7A1-9EE6-43B6-8ED5-5C188B22099D}"/>
              </a:ext>
            </a:extLst>
          </p:cNvPr>
          <p:cNvSpPr/>
          <p:nvPr/>
        </p:nvSpPr>
        <p:spPr>
          <a:xfrm rot="19058494">
            <a:off x="4992507" y="1427213"/>
            <a:ext cx="1546671" cy="25573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13" name="Picture 12" descr="A circuit board&#10;&#10;Description automatically generated">
            <a:extLst>
              <a:ext uri="{FF2B5EF4-FFF2-40B4-BE49-F238E27FC236}">
                <a16:creationId xmlns:a16="http://schemas.microsoft.com/office/drawing/2014/main" id="{6D249308-26F4-475C-B508-06C7749A82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8" t="72" r="12276" b="82711"/>
          <a:stretch/>
        </p:blipFill>
        <p:spPr>
          <a:xfrm>
            <a:off x="8343169" y="1416599"/>
            <a:ext cx="1513824" cy="368971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E0B0EE05-A95C-47E2-9187-09FA14FCCA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3" b="24933"/>
          <a:stretch/>
        </p:blipFill>
        <p:spPr>
          <a:xfrm>
            <a:off x="8166192" y="1785570"/>
            <a:ext cx="2001227" cy="12178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31E00A-398C-4DCB-87BC-C732C04A9229}"/>
              </a:ext>
            </a:extLst>
          </p:cNvPr>
          <p:cNvSpPr txBox="1"/>
          <p:nvPr/>
        </p:nvSpPr>
        <p:spPr>
          <a:xfrm>
            <a:off x="988664" y="4900154"/>
            <a:ext cx="5609708" cy="18334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343B09-E2F2-46BA-B66F-F80EED979362}"/>
              </a:ext>
            </a:extLst>
          </p:cNvPr>
          <p:cNvSpPr txBox="1"/>
          <p:nvPr/>
        </p:nvSpPr>
        <p:spPr>
          <a:xfrm>
            <a:off x="170597" y="1541180"/>
            <a:ext cx="344608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b="1" dirty="0">
                <a:solidFill>
                  <a:srgbClr val="0070C0"/>
                </a:solidFill>
              </a:rPr>
              <a:t>يقول الله تعالى في كتابه العزيز ( وفي ذلك فليتنافس المتنافسون ) أي في عمل الخير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C47C81-4D8F-4FC2-9F0D-ED05FFFB0BA2}"/>
              </a:ext>
            </a:extLst>
          </p:cNvPr>
          <p:cNvSpPr txBox="1"/>
          <p:nvPr/>
        </p:nvSpPr>
        <p:spPr>
          <a:xfrm>
            <a:off x="-38737" y="2260646"/>
            <a:ext cx="36840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b="1" dirty="0"/>
              <a:t>أيضا آية أخرى تقول (وكذلك جعلناكم أمة وسطا</a:t>
            </a:r>
          </a:p>
          <a:p>
            <a:pPr algn="r"/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63AACC-382F-4E59-AD05-0B538646F804}"/>
              </a:ext>
            </a:extLst>
          </p:cNvPr>
          <p:cNvSpPr txBox="1"/>
          <p:nvPr/>
        </p:nvSpPr>
        <p:spPr>
          <a:xfrm>
            <a:off x="57726" y="2928209"/>
            <a:ext cx="37448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b="1" dirty="0">
                <a:solidFill>
                  <a:srgbClr val="0070C0"/>
                </a:solidFill>
              </a:rPr>
              <a:t>وآية أخرى تقول ( وتعاونوا على البر والتقوى )</a:t>
            </a:r>
          </a:p>
          <a:p>
            <a:pPr algn="r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757CEC-DBB4-44E5-B669-225797F4F8E7}"/>
              </a:ext>
            </a:extLst>
          </p:cNvPr>
          <p:cNvSpPr txBox="1"/>
          <p:nvPr/>
        </p:nvSpPr>
        <p:spPr>
          <a:xfrm>
            <a:off x="331936" y="3632162"/>
            <a:ext cx="394082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b="1" dirty="0"/>
              <a:t>كلمة تعني باللغة العربية ترك الشيء والابتعاد عنه</a:t>
            </a:r>
          </a:p>
          <a:p>
            <a:pPr algn="r"/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E6F5A0-8570-4C97-8DDB-4F36CED5AA58}"/>
              </a:ext>
            </a:extLst>
          </p:cNvPr>
          <p:cNvSpPr txBox="1"/>
          <p:nvPr/>
        </p:nvSpPr>
        <p:spPr>
          <a:xfrm>
            <a:off x="217805" y="4269943"/>
            <a:ext cx="560970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b="1" dirty="0">
                <a:solidFill>
                  <a:srgbClr val="0070C0"/>
                </a:solidFill>
              </a:rPr>
              <a:t>يقول رسولنا الكريم من ترك شيئا لله عوضه الله خير منه</a:t>
            </a:r>
          </a:p>
          <a:p>
            <a:pPr algn="r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636523-C85C-42F3-8A8B-1AF9FFE208BF}"/>
              </a:ext>
            </a:extLst>
          </p:cNvPr>
          <p:cNvSpPr txBox="1"/>
          <p:nvPr/>
        </p:nvSpPr>
        <p:spPr>
          <a:xfrm>
            <a:off x="5132504" y="5337356"/>
            <a:ext cx="98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solidFill>
                  <a:srgbClr val="7030A0"/>
                </a:solidFill>
              </a:rPr>
              <a:t>التنافس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C37FB1-D939-47AD-9C4D-8B9B65BB5271}"/>
              </a:ext>
            </a:extLst>
          </p:cNvPr>
          <p:cNvSpPr txBox="1"/>
          <p:nvPr/>
        </p:nvSpPr>
        <p:spPr>
          <a:xfrm>
            <a:off x="3332189" y="5793236"/>
            <a:ext cx="2277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009900"/>
                </a:solidFill>
              </a:rPr>
              <a:t>اعتماد الحل الوسط</a:t>
            </a:r>
            <a:endParaRPr lang="en-US" sz="2400" b="1" dirty="0">
              <a:solidFill>
                <a:srgbClr val="0099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0B8407-EE2B-432E-BA37-CC34D4E209E7}"/>
              </a:ext>
            </a:extLst>
          </p:cNvPr>
          <p:cNvSpPr txBox="1"/>
          <p:nvPr/>
        </p:nvSpPr>
        <p:spPr>
          <a:xfrm>
            <a:off x="2544421" y="5323222"/>
            <a:ext cx="98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solidFill>
                  <a:srgbClr val="0070C0"/>
                </a:solidFill>
              </a:rPr>
              <a:t>التعاون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35A977-F4BE-40EF-9C41-4A9C8C229F39}"/>
              </a:ext>
            </a:extLst>
          </p:cNvPr>
          <p:cNvSpPr txBox="1"/>
          <p:nvPr/>
        </p:nvSpPr>
        <p:spPr>
          <a:xfrm>
            <a:off x="1370643" y="5758346"/>
            <a:ext cx="904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/>
              <a:t>التجنب</a:t>
            </a:r>
            <a:endParaRPr lang="en-US" sz="24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CDEBC3-23B2-439B-9701-58130DC47D6F}"/>
              </a:ext>
            </a:extLst>
          </p:cNvPr>
          <p:cNvSpPr txBox="1"/>
          <p:nvPr/>
        </p:nvSpPr>
        <p:spPr>
          <a:xfrm>
            <a:off x="209357" y="5307568"/>
            <a:ext cx="113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solidFill>
                  <a:srgbClr val="FF0000"/>
                </a:solidFill>
              </a:rPr>
              <a:t>التنازل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8D4533-A601-4B96-AF39-9748F4948824}"/>
              </a:ext>
            </a:extLst>
          </p:cNvPr>
          <p:cNvSpPr txBox="1"/>
          <p:nvPr/>
        </p:nvSpPr>
        <p:spPr>
          <a:xfrm>
            <a:off x="8343169" y="2908622"/>
            <a:ext cx="14266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F57D25-027D-4E2D-8C03-97676599B85D}"/>
              </a:ext>
            </a:extLst>
          </p:cNvPr>
          <p:cNvSpPr txBox="1"/>
          <p:nvPr/>
        </p:nvSpPr>
        <p:spPr>
          <a:xfrm>
            <a:off x="8289713" y="2840666"/>
            <a:ext cx="15138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/>
              <a:t>لعبة الألغاز</a:t>
            </a:r>
            <a:endParaRPr lang="en-US" sz="2800" b="1" dirty="0"/>
          </a:p>
        </p:txBody>
      </p:sp>
      <p:pic>
        <p:nvPicPr>
          <p:cNvPr id="26" name="Picture 25" descr="A close up of a device&#10;&#10;Description automatically generated">
            <a:extLst>
              <a:ext uri="{FF2B5EF4-FFF2-40B4-BE49-F238E27FC236}">
                <a16:creationId xmlns:a16="http://schemas.microsoft.com/office/drawing/2014/main" id="{19B60F35-9BF9-4369-84E6-872C9034AC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9" t="7165" r="1227" b="8524"/>
          <a:stretch/>
        </p:blipFill>
        <p:spPr>
          <a:xfrm>
            <a:off x="9639625" y="3284966"/>
            <a:ext cx="2475546" cy="3274717"/>
          </a:xfrm>
          <a:prstGeom prst="rect">
            <a:avLst/>
          </a:prstGeom>
        </p:spPr>
      </p:pic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C55F609-05C3-49E3-86F8-1B021186EA8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977" y="4804315"/>
            <a:ext cx="825263" cy="107919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EB29216-81A0-4D76-AF2D-BD0A2661D032}"/>
              </a:ext>
            </a:extLst>
          </p:cNvPr>
          <p:cNvSpPr txBox="1"/>
          <p:nvPr/>
        </p:nvSpPr>
        <p:spPr>
          <a:xfrm>
            <a:off x="9909109" y="3554334"/>
            <a:ext cx="19725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b="1" dirty="0"/>
              <a:t>أمامك خمس جمل كل جملة تعبر عن نوع واحد من استراتيجيات حل الخلاف الخمسة فلنحاول أن نستنتجها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4182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882</Words>
  <Application>Microsoft Office PowerPoint</Application>
  <PresentationFormat>Widescreen</PresentationFormat>
  <Paragraphs>231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هدى الظهوري</dc:creator>
  <cp:lastModifiedBy>هدى الظهوري</cp:lastModifiedBy>
  <cp:revision>87</cp:revision>
  <dcterms:created xsi:type="dcterms:W3CDTF">2020-05-27T18:59:24Z</dcterms:created>
  <dcterms:modified xsi:type="dcterms:W3CDTF">2020-10-13T22:22:31Z</dcterms:modified>
</cp:coreProperties>
</file>