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7" r:id="rId6"/>
    <p:sldId id="261" r:id="rId7"/>
    <p:sldId id="262" r:id="rId8"/>
    <p:sldId id="268" r:id="rId9"/>
    <p:sldId id="263" r:id="rId10"/>
    <p:sldId id="266" r:id="rId11"/>
    <p:sldId id="269" r:id="rId12"/>
    <p:sldId id="264" r:id="rId13"/>
    <p:sldId id="257" r:id="rId14"/>
    <p:sldId id="265" r:id="rId15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BACC46-585F-450D-867D-56F695488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4A526D1-9A8B-41EA-A61D-8C0857519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D7E8DE-4E9C-40C7-BCE6-9079ADC9F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0D7105-6E1D-45A3-9685-1547BE599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B22E18-3835-4F24-9722-EDA033E9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D3EFB0-8C1A-4A5D-8B69-85D2F41C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287028C-806C-4A88-9D68-54F06A896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93E4DD-9351-4813-A2A8-8CD4A4B7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A4D4F0-6A72-4B6D-9748-64C5ED98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9FF3BF-0803-436A-AA21-8D2AF23D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1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0ED31B3-30B0-4E7A-AFC7-482BE30E1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DBF5E0-9915-4BF0-8A2D-1B8017683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33C95D-D835-4C51-ACF6-C9FCFF81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160755-CAA5-478A-A7BF-712275A6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579D07-1372-4307-BA4B-E952F5EF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0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ED1A73-FC23-42F8-9769-4BF7AD1E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9E3D3D9-EE6E-456A-BC0F-39FDCFAB3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5B01CC-B4AC-429C-A440-191684B9C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8871D1-A284-41B9-8083-95E1E5733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DE0A45-FD17-4A45-83D9-BC6D37C82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9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6BBE65-A1AE-46B6-98BA-606E5006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5B8A173-ED0C-4606-ADBC-A0090861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5E492A8-ADF5-4F92-A279-FD1EEFAA8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A2BFC98-9396-49F1-8ECC-52912FCA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9C1587-82F7-49A3-B4A8-92AEB118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6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72202C-54E8-4D63-A35D-BBA82212D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318E183-0EF8-4522-A444-EAF881339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EEC8F89-BA85-4416-A58D-83FAEAB26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7E336E0-A4AF-4859-AF7B-01F9DBED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0F19B69-ED27-4C0D-B557-C89D4F8E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591A319-FE98-4DEC-BE8C-F24C9006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76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D01C3F0-58FF-4B57-9C20-B60422CB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210ECB8-14D1-4F0F-B113-57660DCA9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3337E01-1972-48CD-8872-3811A02FE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CE916E1-AFFE-4F5C-B784-045E58AC5D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019EE1D-6270-48AF-BFCA-CFB8C9E1F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08A00CD-DE98-4F9B-BD75-A15CB0DF4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AC8FC28-1160-4544-8857-D83C67CF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172FF94-ECC1-4C57-AC7A-443D942A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6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55A9CD-BD9A-4515-A5B1-208E974B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37E6C9E-D4A0-46B9-9239-C574CB0C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C566359-9B89-44C9-9BDA-25CACCD5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1C4F7E6-4D7D-4891-86F3-B79D5770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9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2137EE-8E27-4643-9F8E-A7BCB673B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1784DA7-48D2-473D-B77F-A153A495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679BC6D-3697-436C-9DDD-7CBF1448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3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483EB4-CE4D-4605-96E2-8757F833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2D287C-B85B-4ADB-94CA-2882894C3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E228171-F15E-4FC0-B846-450F91438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D8977A8-3F84-44E6-8074-BF7B409E4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663DB4-7ABB-4F22-9921-005956B3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49AB7B-A404-4013-9308-F09234EF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4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671CBF-AA0E-4B8B-BF92-A9BB8E57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626D37C-DCAF-4406-BB1D-E497757E4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AB8C9B-37F1-4292-8D25-21010E3AF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7D6D105-F403-4919-B448-6B5DC4B7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83CA173-0482-4FD6-97F0-13A4D9F7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EEEB0F-2CBC-451A-9FA6-D5CE33F8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8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74CBCDB-65D5-4871-BF43-CE61E8CC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7335A64-785B-4299-9EC4-0BE14C562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51A10F-9E5C-4BCF-931E-DEA38226F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7183C-3EC9-4CCF-8874-BD1DDC2ABAF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B34D1FC-B29D-43F0-A83D-FC8D75CED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485FC2-5D98-43C9-84B6-E3663A1FD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84F3-1D19-48C9-8B93-155BA5E41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8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خلفيات تصميم رمضانية">
            <a:extLst>
              <a:ext uri="{FF2B5EF4-FFF2-40B4-BE49-F238E27FC236}">
                <a16:creationId xmlns:a16="http://schemas.microsoft.com/office/drawing/2014/main" id="{846CC010-7E87-469A-A8B2-B09F2D9F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66B9222-FF39-4DC3-8321-FD9E44CAEDFE}"/>
              </a:ext>
            </a:extLst>
          </p:cNvPr>
          <p:cNvSpPr txBox="1"/>
          <p:nvPr/>
        </p:nvSpPr>
        <p:spPr>
          <a:xfrm>
            <a:off x="4188542" y="693174"/>
            <a:ext cx="3849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FF0000"/>
                </a:solidFill>
                <a:latin typeface="Amasis MT Pro Black" panose="020B0604020202020204" pitchFamily="18" charset="0"/>
                <a:cs typeface="Old Antic Decorative" panose="02010400000000000000" pitchFamily="2" charset="-78"/>
              </a:rPr>
              <a:t>ر</a:t>
            </a:r>
            <a:r>
              <a:rPr lang="ar-AE" sz="6000" b="1" dirty="0">
                <a:solidFill>
                  <a:schemeClr val="accent1"/>
                </a:solidFill>
                <a:latin typeface="Amasis MT Pro Black" panose="020B0604020202020204" pitchFamily="18" charset="0"/>
                <a:cs typeface="Old Antic Decorative" panose="02010400000000000000" pitchFamily="2" charset="-78"/>
              </a:rPr>
              <a:t>م</a:t>
            </a:r>
            <a:r>
              <a:rPr lang="ar-AE" sz="6000" b="1" dirty="0">
                <a:solidFill>
                  <a:schemeClr val="accent2"/>
                </a:solidFill>
                <a:latin typeface="Amasis MT Pro Black" panose="020B0604020202020204" pitchFamily="18" charset="0"/>
                <a:cs typeface="Old Antic Decorative" panose="02010400000000000000" pitchFamily="2" charset="-78"/>
              </a:rPr>
              <a:t>ض</a:t>
            </a:r>
            <a:r>
              <a:rPr lang="ar-AE" sz="6000" b="1" dirty="0">
                <a:solidFill>
                  <a:schemeClr val="accent4"/>
                </a:solidFill>
                <a:latin typeface="Amasis MT Pro Black" panose="020B0604020202020204" pitchFamily="18" charset="0"/>
                <a:cs typeface="Old Antic Decorative" panose="02010400000000000000" pitchFamily="2" charset="-78"/>
              </a:rPr>
              <a:t>ا</a:t>
            </a:r>
            <a:r>
              <a:rPr lang="ar-AE" sz="6000" b="1" dirty="0">
                <a:solidFill>
                  <a:srgbClr val="FF0000"/>
                </a:solidFill>
                <a:latin typeface="Amasis MT Pro Black" panose="020B0604020202020204" pitchFamily="18" charset="0"/>
                <a:cs typeface="Old Antic Decorative" panose="02010400000000000000" pitchFamily="2" charset="-78"/>
              </a:rPr>
              <a:t>ن</a:t>
            </a:r>
            <a:r>
              <a:rPr lang="ar-AE" sz="6000" b="1" dirty="0">
                <a:latin typeface="Amasis MT Pro Black" panose="020B0604020202020204" pitchFamily="18" charset="0"/>
                <a:cs typeface="Old Antic Decorative" panose="02010400000000000000" pitchFamily="2" charset="-78"/>
              </a:rPr>
              <a:t> </a:t>
            </a:r>
            <a:r>
              <a:rPr lang="ar-AE" sz="6000" b="1" dirty="0">
                <a:solidFill>
                  <a:schemeClr val="accent4"/>
                </a:solidFill>
                <a:latin typeface="Amasis MT Pro Black" panose="020B0604020202020204" pitchFamily="18" charset="0"/>
                <a:cs typeface="Old Antic Decorative" panose="02010400000000000000" pitchFamily="2" charset="-78"/>
              </a:rPr>
              <a:t>ك</a:t>
            </a:r>
            <a:r>
              <a:rPr lang="ar-AE" sz="6000" b="1" dirty="0">
                <a:solidFill>
                  <a:schemeClr val="accent6"/>
                </a:solidFill>
                <a:latin typeface="Amasis MT Pro Black" panose="020B0604020202020204" pitchFamily="18" charset="0"/>
                <a:cs typeface="Old Antic Decorative" panose="02010400000000000000" pitchFamily="2" charset="-78"/>
              </a:rPr>
              <a:t>ر</a:t>
            </a:r>
            <a:r>
              <a:rPr lang="ar-AE" sz="6000" b="1" dirty="0">
                <a:solidFill>
                  <a:schemeClr val="accent1"/>
                </a:solidFill>
                <a:latin typeface="Amasis MT Pro Black" panose="020B0604020202020204" pitchFamily="18" charset="0"/>
                <a:cs typeface="Old Antic Decorative" panose="02010400000000000000" pitchFamily="2" charset="-78"/>
              </a:rPr>
              <a:t>ي</a:t>
            </a:r>
            <a:r>
              <a:rPr lang="ar-AE" sz="6000" b="1" dirty="0">
                <a:solidFill>
                  <a:srgbClr val="7030A0"/>
                </a:solidFill>
                <a:latin typeface="Amasis MT Pro Black" panose="020B0604020202020204" pitchFamily="18" charset="0"/>
                <a:cs typeface="Old Antic Decorative" panose="02010400000000000000" pitchFamily="2" charset="-78"/>
              </a:rPr>
              <a:t>م</a:t>
            </a:r>
            <a:r>
              <a:rPr lang="ar-AE" sz="6000" b="1" dirty="0">
                <a:latin typeface="Amasis MT Pro Black" panose="020B0604020202020204" pitchFamily="18" charset="0"/>
                <a:cs typeface="Old Antic Decorative" panose="02010400000000000000" pitchFamily="2" charset="-78"/>
              </a:rPr>
              <a:t> </a:t>
            </a:r>
            <a:endParaRPr lang="en-US" sz="6000" b="1" dirty="0">
              <a:latin typeface="Amasis MT Pro Black" panose="020B0604020202020204" pitchFamily="18" charset="0"/>
              <a:cs typeface="Old Antic Decorative" panose="020104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6EC0FCD-1816-4F3A-A0E5-FCD864943C49}"/>
              </a:ext>
            </a:extLst>
          </p:cNvPr>
          <p:cNvSpPr txBox="1"/>
          <p:nvPr/>
        </p:nvSpPr>
        <p:spPr>
          <a:xfrm>
            <a:off x="4188542" y="2182761"/>
            <a:ext cx="719721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u="sng" dirty="0"/>
              <a:t>حدث في رمضان </a:t>
            </a:r>
            <a:endParaRPr lang="ar-AE" sz="3200" b="1" u="sng" dirty="0"/>
          </a:p>
          <a:p>
            <a:endParaRPr lang="ar-A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AE" sz="3200" dirty="0"/>
              <a:t>غزوة بدر وانتصر فيها المسلمون على كفار قريش.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AE" sz="3200" dirty="0"/>
              <a:t>فتح مكة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AE" sz="3200" dirty="0"/>
              <a:t>معركة عمورية ذهب الجيش المسلم لنصرة امرأة.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AE" sz="3200" dirty="0"/>
              <a:t>معركة حطين بقيادة صلاح الدين الأيوبي فحرر فيها القدس.</a:t>
            </a:r>
            <a:endParaRPr lang="en-US" sz="3200" dirty="0"/>
          </a:p>
        </p:txBody>
      </p:sp>
      <p:pic>
        <p:nvPicPr>
          <p:cNvPr id="13" name="Picture 6" descr="طالب يحمل حقيبة مدرسية مع حقيبة مدرسية, زي مدرسي, الشنطة المدرسية, ربيع PNG  وملف PSD للتحميل مجانا">
            <a:extLst>
              <a:ext uri="{FF2B5EF4-FFF2-40B4-BE49-F238E27FC236}">
                <a16:creationId xmlns:a16="http://schemas.microsoft.com/office/drawing/2014/main" id="{8C8901B3-ADFA-46D9-8BB7-FC709D113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444" y1="37768" x2="50926" y2="54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084" y="3202815"/>
            <a:ext cx="3524865" cy="37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F999B398-5F00-4CBB-BCA7-E3A1516ACAFF}"/>
              </a:ext>
            </a:extLst>
          </p:cNvPr>
          <p:cNvSpPr/>
          <p:nvPr/>
        </p:nvSpPr>
        <p:spPr>
          <a:xfrm>
            <a:off x="2851355" y="5088193"/>
            <a:ext cx="4572000" cy="1590410"/>
          </a:xfrm>
          <a:prstGeom prst="wedgeRoundRectCallout">
            <a:avLst>
              <a:gd name="adj1" fmla="val -69610"/>
              <a:gd name="adj2" fmla="val -101638"/>
              <a:gd name="adj3" fmla="val 16667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accent2">
                    <a:lumMod val="75000"/>
                  </a:schemeClr>
                </a:solidFill>
              </a:rPr>
              <a:t>هذا شهر عظيم يجب على المسلم أن يجتهد فيه.</a:t>
            </a:r>
          </a:p>
          <a:p>
            <a:pPr algn="ctr"/>
            <a:r>
              <a:rPr lang="ar-AE" sz="2800" b="1" dirty="0">
                <a:solidFill>
                  <a:schemeClr val="accent2">
                    <a:lumMod val="75000"/>
                  </a:schemeClr>
                </a:solidFill>
              </a:rPr>
              <a:t>لذلك أنا اذهب للمدرسة لطلب العلم 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5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خلفيات رمضان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9B585D56-99D4-4F04-B61B-E6033BF4C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0000" l="6667" r="93750">
                        <a14:foregroundMark x1="65833" y1="1500" x2="64750" y2="43667"/>
                        <a14:foregroundMark x1="64750" y1="43667" x2="63833" y2="33833"/>
                        <a14:foregroundMark x1="63833" y1="33833" x2="61500" y2="41167"/>
                        <a14:foregroundMark x1="61500" y1="41167" x2="62000" y2="48333"/>
                        <a14:foregroundMark x1="62000" y1="48333" x2="65250" y2="35500"/>
                        <a14:foregroundMark x1="65250" y1="35500" x2="65083" y2="49167"/>
                        <a14:foregroundMark x1="65083" y1="49167" x2="68833" y2="40833"/>
                        <a14:foregroundMark x1="68833" y1="40833" x2="68833" y2="31417"/>
                        <a14:foregroundMark x1="68833" y1="31417" x2="67750" y2="51083"/>
                        <a14:foregroundMark x1="67750" y1="51083" x2="65000" y2="52667"/>
                        <a14:foregroundMark x1="81714" y1="74356" x2="81057" y2="73475"/>
                        <a14:foregroundMark x1="83500" y1="76750" x2="81961" y2="74687"/>
                        <a14:foregroundMark x1="88417" y1="22333" x2="88000" y2="42167"/>
                        <a14:foregroundMark x1="88667" y1="17833" x2="88417" y2="250"/>
                        <a14:foregroundMark x1="74667" y1="12250" x2="76417" y2="14000"/>
                        <a14:foregroundMark x1="38500" y1="2167" x2="39167" y2="34000"/>
                        <a14:foregroundMark x1="39167" y1="667" x2="40250" y2="17667"/>
                        <a14:foregroundMark x1="90167" y1="23417" x2="93833" y2="26250"/>
                        <a14:foregroundMark x1="89250" y1="19333" x2="88417" y2="250"/>
                        <a14:foregroundMark x1="13833" y1="833" x2="14833" y2="10500"/>
                        <a14:foregroundMark x1="14833" y1="10500" x2="13083" y2="19500"/>
                        <a14:foregroundMark x1="13083" y1="19500" x2="15333" y2="42583"/>
                        <a14:foregroundMark x1="22000" y1="5417" x2="21750" y2="7750"/>
                        <a14:foregroundMark x1="49500" y1="67917" x2="46917" y2="67917"/>
                        <a14:foregroundMark x1="6667" y1="87083" x2="7167" y2="84333"/>
                        <a14:backgroundMark x1="87167" y1="73333" x2="79833" y2="72167"/>
                        <a14:backgroundMark x1="79833" y1="72167" x2="79167" y2="72500"/>
                        <a14:backgroundMark x1="82000" y1="73750" x2="87333" y2="70500"/>
                        <a14:backgroundMark x1="87333" y1="70500" x2="78500" y2="71250"/>
                        <a14:backgroundMark x1="78500" y1="71250" x2="77667" y2="7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696"/>
            <a:ext cx="3982065" cy="39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E6BA557-C6D9-4DE6-98F7-3533FACBFD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66" t="34831" r="30928" b="37844"/>
          <a:stretch/>
        </p:blipFill>
        <p:spPr>
          <a:xfrm>
            <a:off x="2846439" y="2140973"/>
            <a:ext cx="9198077" cy="3684640"/>
          </a:xfrm>
          <a:prstGeom prst="rect">
            <a:avLst/>
          </a:prstGeom>
        </p:spPr>
      </p:pic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3CCBB99F-6732-4AC8-BCBC-BD2314DC3C25}"/>
              </a:ext>
            </a:extLst>
          </p:cNvPr>
          <p:cNvSpPr/>
          <p:nvPr/>
        </p:nvSpPr>
        <p:spPr>
          <a:xfrm>
            <a:off x="9940413" y="457200"/>
            <a:ext cx="1592826" cy="1356852"/>
          </a:xfrm>
          <a:prstGeom prst="flowChartConnector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استخرج آيات فيها تشبيه</a:t>
            </a:r>
            <a:endParaRPr lang="en-US" sz="2400" b="1" dirty="0"/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F769BF4C-C6E9-43C3-A117-1EC9573675D3}"/>
              </a:ext>
            </a:extLst>
          </p:cNvPr>
          <p:cNvCxnSpPr/>
          <p:nvPr/>
        </p:nvCxnSpPr>
        <p:spPr>
          <a:xfrm flipH="1">
            <a:off x="7108723" y="3532239"/>
            <a:ext cx="1179871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8D0D95B8-8213-42BA-B448-D04D213C1820}"/>
              </a:ext>
            </a:extLst>
          </p:cNvPr>
          <p:cNvCxnSpPr>
            <a:cxnSpLocks/>
          </p:cNvCxnSpPr>
          <p:nvPr/>
        </p:nvCxnSpPr>
        <p:spPr>
          <a:xfrm flipH="1">
            <a:off x="9694607" y="4259826"/>
            <a:ext cx="1396180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1C5E5A4B-EB40-4BF5-A58E-8967E682812E}"/>
              </a:ext>
            </a:extLst>
          </p:cNvPr>
          <p:cNvCxnSpPr>
            <a:cxnSpLocks/>
          </p:cNvCxnSpPr>
          <p:nvPr/>
        </p:nvCxnSpPr>
        <p:spPr>
          <a:xfrm flipH="1">
            <a:off x="8288594" y="5039034"/>
            <a:ext cx="2050025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90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خلفيات رمضان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E1E51D2F-9541-49AD-A5DF-C32A99724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0000" l="6667" r="93750">
                        <a14:foregroundMark x1="65833" y1="1500" x2="64750" y2="43667"/>
                        <a14:foregroundMark x1="64750" y1="43667" x2="63833" y2="33833"/>
                        <a14:foregroundMark x1="63833" y1="33833" x2="61500" y2="41167"/>
                        <a14:foregroundMark x1="61500" y1="41167" x2="62000" y2="48333"/>
                        <a14:foregroundMark x1="62000" y1="48333" x2="65250" y2="35500"/>
                        <a14:foregroundMark x1="65250" y1="35500" x2="65083" y2="49167"/>
                        <a14:foregroundMark x1="65083" y1="49167" x2="68833" y2="40833"/>
                        <a14:foregroundMark x1="68833" y1="40833" x2="68833" y2="31417"/>
                        <a14:foregroundMark x1="68833" y1="31417" x2="67750" y2="51083"/>
                        <a14:foregroundMark x1="67750" y1="51083" x2="65000" y2="52667"/>
                        <a14:foregroundMark x1="81714" y1="74356" x2="81057" y2="73475"/>
                        <a14:foregroundMark x1="83500" y1="76750" x2="81961" y2="74687"/>
                        <a14:foregroundMark x1="88417" y1="22333" x2="88000" y2="42167"/>
                        <a14:foregroundMark x1="88667" y1="17833" x2="88417" y2="250"/>
                        <a14:foregroundMark x1="74667" y1="12250" x2="76417" y2="14000"/>
                        <a14:foregroundMark x1="38500" y1="2167" x2="39167" y2="34000"/>
                        <a14:foregroundMark x1="39167" y1="667" x2="40250" y2="17667"/>
                        <a14:foregroundMark x1="90167" y1="23417" x2="93833" y2="26250"/>
                        <a14:foregroundMark x1="89250" y1="19333" x2="88417" y2="250"/>
                        <a14:foregroundMark x1="13833" y1="833" x2="14833" y2="10500"/>
                        <a14:foregroundMark x1="14833" y1="10500" x2="13083" y2="19500"/>
                        <a14:foregroundMark x1="13083" y1="19500" x2="15333" y2="42583"/>
                        <a14:foregroundMark x1="22000" y1="5417" x2="21750" y2="7750"/>
                        <a14:foregroundMark x1="49500" y1="67917" x2="46917" y2="67917"/>
                        <a14:foregroundMark x1="6667" y1="87083" x2="7167" y2="84333"/>
                        <a14:backgroundMark x1="87167" y1="73333" x2="79833" y2="72167"/>
                        <a14:backgroundMark x1="79833" y1="72167" x2="79167" y2="72500"/>
                        <a14:backgroundMark x1="82000" y1="73750" x2="87333" y2="70500"/>
                        <a14:backgroundMark x1="87333" y1="70500" x2="78500" y2="71250"/>
                        <a14:backgroundMark x1="78500" y1="71250" x2="77667" y2="7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696"/>
            <a:ext cx="3982065" cy="39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خطط انسيابي: معالجة 2">
            <a:extLst>
              <a:ext uri="{FF2B5EF4-FFF2-40B4-BE49-F238E27FC236}">
                <a16:creationId xmlns:a16="http://schemas.microsoft.com/office/drawing/2014/main" id="{DF9631FC-49EF-4DF2-B3C1-662CE2CA372C}"/>
              </a:ext>
            </a:extLst>
          </p:cNvPr>
          <p:cNvSpPr/>
          <p:nvPr/>
        </p:nvSpPr>
        <p:spPr>
          <a:xfrm>
            <a:off x="4321277" y="707923"/>
            <a:ext cx="7462684" cy="5501148"/>
          </a:xfrm>
          <a:prstGeom prst="flowChart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/>
              <a:t>عمل ثنائي بعدها تبدل الأوراق</a:t>
            </a:r>
            <a:endParaRPr lang="ar-AE" sz="4400" b="1" dirty="0"/>
          </a:p>
          <a:p>
            <a:pPr algn="ctr"/>
            <a:r>
              <a:rPr lang="ar-A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اذكر دليل من سورة النبأ على قدرة الله؟</a:t>
            </a:r>
          </a:p>
          <a:p>
            <a:pPr algn="ctr"/>
            <a:r>
              <a:rPr lang="ar-A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كيف يحافظ العبد على النعم التي أنعمها الله عليه ؟</a:t>
            </a:r>
          </a:p>
          <a:p>
            <a:pPr algn="ctr"/>
            <a:r>
              <a:rPr lang="ar-A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 هو جزاء المكذبين بيوم القيامة ؟</a:t>
            </a:r>
          </a:p>
          <a:p>
            <a:pPr algn="ctr"/>
            <a:r>
              <a:rPr lang="ar-A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كيف يستثمر المؤمن وقته في الدنيا ليفوز بالآخرة ؟</a:t>
            </a:r>
          </a:p>
          <a:p>
            <a:pPr algn="ctr"/>
            <a:r>
              <a:rPr lang="ar-A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 النعم التي أنعم الله بها على العبد من خلال سورة النبأ؟</a:t>
            </a:r>
          </a:p>
          <a:p>
            <a:pPr algn="ctr"/>
            <a:r>
              <a:rPr lang="ar-A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لماذا خلق الله كل هذه النعم من جبال و بحار وأمطار وغيرها ؟</a:t>
            </a:r>
          </a:p>
          <a:p>
            <a:pPr algn="ctr"/>
            <a:r>
              <a:rPr lang="ar-A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 الفائدة من تكرار الله قوله ( كلا سيعلمون * ثم كلا سيعلمون )؟</a:t>
            </a:r>
          </a:p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415912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861822A-DC43-4832-95E0-8D2F564CEABC}"/>
              </a:ext>
            </a:extLst>
          </p:cNvPr>
          <p:cNvSpPr/>
          <p:nvPr/>
        </p:nvSpPr>
        <p:spPr>
          <a:xfrm>
            <a:off x="5707626" y="988142"/>
            <a:ext cx="4837471" cy="3126658"/>
          </a:xfrm>
          <a:prstGeom prst="wedgeRoundRectCallout">
            <a:avLst>
              <a:gd name="adj1" fmla="val -65650"/>
              <a:gd name="adj2" fmla="val 8891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حفظ سورة النبأ</a:t>
            </a:r>
          </a:p>
          <a:p>
            <a:pPr algn="ctr"/>
            <a:r>
              <a:rPr lang="ar-AE" sz="3200" b="1" dirty="0"/>
              <a:t>حل أسئلة الدرس </a:t>
            </a:r>
            <a:endParaRPr lang="en-US" sz="3200" b="1" dirty="0"/>
          </a:p>
        </p:txBody>
      </p:sp>
      <p:pic>
        <p:nvPicPr>
          <p:cNvPr id="5122" name="Picture 2" descr="نتيجة بحث الصور عن طالب يكتب الواجب">
            <a:extLst>
              <a:ext uri="{FF2B5EF4-FFF2-40B4-BE49-F238E27FC236}">
                <a16:creationId xmlns:a16="http://schemas.microsoft.com/office/drawing/2014/main" id="{CA169B2F-BFE5-49E2-834D-904093222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91" y="2332702"/>
            <a:ext cx="4148906" cy="41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80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خلفيات رمضان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34A65F82-40D5-4465-87F2-B1FFEB79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0000" l="6667" r="93750">
                        <a14:foregroundMark x1="65833" y1="1500" x2="64750" y2="43667"/>
                        <a14:foregroundMark x1="64750" y1="43667" x2="63833" y2="33833"/>
                        <a14:foregroundMark x1="63833" y1="33833" x2="61500" y2="41167"/>
                        <a14:foregroundMark x1="61500" y1="41167" x2="62000" y2="48333"/>
                        <a14:foregroundMark x1="62000" y1="48333" x2="65250" y2="35500"/>
                        <a14:foregroundMark x1="65250" y1="35500" x2="65083" y2="49167"/>
                        <a14:foregroundMark x1="65083" y1="49167" x2="68833" y2="40833"/>
                        <a14:foregroundMark x1="68833" y1="40833" x2="68833" y2="31417"/>
                        <a14:foregroundMark x1="68833" y1="31417" x2="67750" y2="51083"/>
                        <a14:foregroundMark x1="67750" y1="51083" x2="65000" y2="52667"/>
                        <a14:foregroundMark x1="81714" y1="74356" x2="81057" y2="73475"/>
                        <a14:foregroundMark x1="83500" y1="76750" x2="81961" y2="74687"/>
                        <a14:foregroundMark x1="88417" y1="22333" x2="88000" y2="42167"/>
                        <a14:foregroundMark x1="88667" y1="17833" x2="88417" y2="250"/>
                        <a14:foregroundMark x1="74667" y1="12250" x2="76417" y2="14000"/>
                        <a14:foregroundMark x1="38500" y1="2167" x2="39167" y2="34000"/>
                        <a14:foregroundMark x1="39167" y1="667" x2="40250" y2="17667"/>
                        <a14:foregroundMark x1="90167" y1="23417" x2="93833" y2="26250"/>
                        <a14:foregroundMark x1="89250" y1="19333" x2="88417" y2="250"/>
                        <a14:foregroundMark x1="13833" y1="833" x2="14833" y2="10500"/>
                        <a14:foregroundMark x1="14833" y1="10500" x2="13083" y2="19500"/>
                        <a14:foregroundMark x1="13083" y1="19500" x2="15333" y2="42583"/>
                        <a14:foregroundMark x1="22000" y1="5417" x2="21750" y2="7750"/>
                        <a14:foregroundMark x1="49500" y1="67917" x2="46917" y2="67917"/>
                        <a14:foregroundMark x1="6667" y1="87083" x2="7167" y2="84333"/>
                        <a14:backgroundMark x1="87167" y1="73333" x2="79833" y2="72167"/>
                        <a14:backgroundMark x1="79833" y1="72167" x2="79167" y2="72500"/>
                        <a14:backgroundMark x1="82000" y1="73750" x2="87333" y2="70500"/>
                        <a14:backgroundMark x1="87333" y1="70500" x2="78500" y2="71250"/>
                        <a14:backgroundMark x1="78500" y1="71250" x2="77667" y2="7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607141"/>
            <a:ext cx="3613354" cy="361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2A401A4-BB8C-4695-8E79-A2017C5DDC66}"/>
              </a:ext>
            </a:extLst>
          </p:cNvPr>
          <p:cNvSpPr txBox="1"/>
          <p:nvPr/>
        </p:nvSpPr>
        <p:spPr>
          <a:xfrm>
            <a:off x="3996812" y="1681316"/>
            <a:ext cx="76396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u="sng" dirty="0">
                <a:solidFill>
                  <a:schemeClr val="accent2"/>
                </a:solidFill>
              </a:rPr>
              <a:t>ماذا تعلمت </a:t>
            </a:r>
            <a:r>
              <a:rPr lang="ar-AE" sz="6600" dirty="0"/>
              <a:t>من سورة النبأ ؟</a:t>
            </a:r>
          </a:p>
          <a:p>
            <a:pPr algn="ctr"/>
            <a:r>
              <a:rPr lang="ar-AE" sz="6600" u="sng" dirty="0">
                <a:solidFill>
                  <a:schemeClr val="accent2"/>
                </a:solidFill>
              </a:rPr>
              <a:t>ماذا سأفعل </a:t>
            </a:r>
            <a:r>
              <a:rPr lang="ar-AE" sz="6600" dirty="0"/>
              <a:t>في حياتي  بعد أن فهمت السورة ؟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543878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170" name="Picture 2" descr="دعاء كفارة المجلس | Gheir">
            <a:extLst>
              <a:ext uri="{FF2B5EF4-FFF2-40B4-BE49-F238E27FC236}">
                <a16:creationId xmlns:a16="http://schemas.microsoft.com/office/drawing/2014/main" id="{321C9C66-3EF6-415B-BA75-C8E0782C8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r="2725" b="-1"/>
          <a:stretch/>
        </p:blipFill>
        <p:spPr bwMode="auto">
          <a:xfrm>
            <a:off x="2354578" y="54429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22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خلفيات رمضان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994D6FD0-828F-4A0F-82ED-5D1E58C8B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0000" l="6667" r="93750">
                        <a14:foregroundMark x1="65833" y1="1500" x2="64750" y2="43667"/>
                        <a14:foregroundMark x1="64750" y1="43667" x2="63833" y2="33833"/>
                        <a14:foregroundMark x1="63833" y1="33833" x2="61500" y2="41167"/>
                        <a14:foregroundMark x1="61500" y1="41167" x2="62000" y2="48333"/>
                        <a14:foregroundMark x1="62000" y1="48333" x2="65250" y2="35500"/>
                        <a14:foregroundMark x1="65250" y1="35500" x2="65083" y2="49167"/>
                        <a14:foregroundMark x1="65083" y1="49167" x2="68833" y2="40833"/>
                        <a14:foregroundMark x1="68833" y1="40833" x2="68833" y2="31417"/>
                        <a14:foregroundMark x1="68833" y1="31417" x2="67750" y2="51083"/>
                        <a14:foregroundMark x1="67750" y1="51083" x2="65000" y2="52667"/>
                        <a14:foregroundMark x1="81714" y1="74356" x2="81057" y2="73475"/>
                        <a14:foregroundMark x1="83500" y1="76750" x2="81961" y2="74687"/>
                        <a14:foregroundMark x1="88417" y1="22333" x2="88000" y2="42167"/>
                        <a14:foregroundMark x1="88667" y1="17833" x2="88417" y2="250"/>
                        <a14:foregroundMark x1="74667" y1="12250" x2="76417" y2="14000"/>
                        <a14:foregroundMark x1="38500" y1="2167" x2="39167" y2="34000"/>
                        <a14:foregroundMark x1="39167" y1="667" x2="40250" y2="17667"/>
                        <a14:foregroundMark x1="90167" y1="23417" x2="93833" y2="26250"/>
                        <a14:foregroundMark x1="89250" y1="19333" x2="88417" y2="250"/>
                        <a14:foregroundMark x1="13833" y1="833" x2="14833" y2="10500"/>
                        <a14:foregroundMark x1="14833" y1="10500" x2="13083" y2="19500"/>
                        <a14:foregroundMark x1="13083" y1="19500" x2="15333" y2="42583"/>
                        <a14:foregroundMark x1="22000" y1="5417" x2="21750" y2="7750"/>
                        <a14:foregroundMark x1="49500" y1="67917" x2="46917" y2="67917"/>
                        <a14:foregroundMark x1="6667" y1="87083" x2="7167" y2="84333"/>
                        <a14:backgroundMark x1="87167" y1="73333" x2="79833" y2="72167"/>
                        <a14:backgroundMark x1="79833" y1="72167" x2="79167" y2="72500"/>
                        <a14:backgroundMark x1="82000" y1="73750" x2="87333" y2="70500"/>
                        <a14:backgroundMark x1="87333" y1="70500" x2="78500" y2="71250"/>
                        <a14:backgroundMark x1="78500" y1="71250" x2="77667" y2="7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858"/>
            <a:ext cx="4436806" cy="443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0F6785E-D7A0-498F-8559-4FCCBA0AC938}"/>
              </a:ext>
            </a:extLst>
          </p:cNvPr>
          <p:cNvSpPr txBox="1"/>
          <p:nvPr/>
        </p:nvSpPr>
        <p:spPr>
          <a:xfrm>
            <a:off x="6843252" y="154858"/>
            <a:ext cx="489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b="1" dirty="0">
                <a:solidFill>
                  <a:schemeClr val="accent2">
                    <a:lumMod val="75000"/>
                  </a:schemeClr>
                </a:solidFill>
              </a:rPr>
              <a:t>قوانين الفصل </a:t>
            </a:r>
            <a:endParaRPr lang="en-US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85347C3-8BC6-4828-ACBB-D7E9594F4F19}"/>
              </a:ext>
            </a:extLst>
          </p:cNvPr>
          <p:cNvSpPr/>
          <p:nvPr/>
        </p:nvSpPr>
        <p:spPr>
          <a:xfrm>
            <a:off x="4439265" y="1135626"/>
            <a:ext cx="7079226" cy="5631425"/>
          </a:xfrm>
          <a:custGeom>
            <a:avLst/>
            <a:gdLst>
              <a:gd name="connsiteX0" fmla="*/ 0 w 7079226"/>
              <a:gd name="connsiteY0" fmla="*/ 0 h 5631425"/>
              <a:gd name="connsiteX1" fmla="*/ 731520 w 7079226"/>
              <a:gd name="connsiteY1" fmla="*/ 0 h 5631425"/>
              <a:gd name="connsiteX2" fmla="*/ 1179871 w 7079226"/>
              <a:gd name="connsiteY2" fmla="*/ 0 h 5631425"/>
              <a:gd name="connsiteX3" fmla="*/ 1699014 w 7079226"/>
              <a:gd name="connsiteY3" fmla="*/ 0 h 5631425"/>
              <a:gd name="connsiteX4" fmla="*/ 2147365 w 7079226"/>
              <a:gd name="connsiteY4" fmla="*/ 0 h 5631425"/>
              <a:gd name="connsiteX5" fmla="*/ 2737301 w 7079226"/>
              <a:gd name="connsiteY5" fmla="*/ 0 h 5631425"/>
              <a:gd name="connsiteX6" fmla="*/ 3468821 w 7079226"/>
              <a:gd name="connsiteY6" fmla="*/ 0 h 5631425"/>
              <a:gd name="connsiteX7" fmla="*/ 4200341 w 7079226"/>
              <a:gd name="connsiteY7" fmla="*/ 0 h 5631425"/>
              <a:gd name="connsiteX8" fmla="*/ 4577899 w 7079226"/>
              <a:gd name="connsiteY8" fmla="*/ 0 h 5631425"/>
              <a:gd name="connsiteX9" fmla="*/ 5238627 w 7079226"/>
              <a:gd name="connsiteY9" fmla="*/ 0 h 5631425"/>
              <a:gd name="connsiteX10" fmla="*/ 5970147 w 7079226"/>
              <a:gd name="connsiteY10" fmla="*/ 0 h 5631425"/>
              <a:gd name="connsiteX11" fmla="*/ 6418498 w 7079226"/>
              <a:gd name="connsiteY11" fmla="*/ 0 h 5631425"/>
              <a:gd name="connsiteX12" fmla="*/ 7079226 w 7079226"/>
              <a:gd name="connsiteY12" fmla="*/ 0 h 5631425"/>
              <a:gd name="connsiteX13" fmla="*/ 7079226 w 7079226"/>
              <a:gd name="connsiteY13" fmla="*/ 450514 h 5631425"/>
              <a:gd name="connsiteX14" fmla="*/ 7079226 w 7079226"/>
              <a:gd name="connsiteY14" fmla="*/ 901028 h 5631425"/>
              <a:gd name="connsiteX15" fmla="*/ 7079226 w 7079226"/>
              <a:gd name="connsiteY15" fmla="*/ 1464171 h 5631425"/>
              <a:gd name="connsiteX16" fmla="*/ 7079226 w 7079226"/>
              <a:gd name="connsiteY16" fmla="*/ 2139942 h 5631425"/>
              <a:gd name="connsiteX17" fmla="*/ 7079226 w 7079226"/>
              <a:gd name="connsiteY17" fmla="*/ 2703084 h 5631425"/>
              <a:gd name="connsiteX18" fmla="*/ 7079226 w 7079226"/>
              <a:gd name="connsiteY18" fmla="*/ 3209912 h 5631425"/>
              <a:gd name="connsiteX19" fmla="*/ 7079226 w 7079226"/>
              <a:gd name="connsiteY19" fmla="*/ 3773055 h 5631425"/>
              <a:gd name="connsiteX20" fmla="*/ 7079226 w 7079226"/>
              <a:gd name="connsiteY20" fmla="*/ 4392511 h 5631425"/>
              <a:gd name="connsiteX21" fmla="*/ 7079226 w 7079226"/>
              <a:gd name="connsiteY21" fmla="*/ 5011968 h 5631425"/>
              <a:gd name="connsiteX22" fmla="*/ 7079226 w 7079226"/>
              <a:gd name="connsiteY22" fmla="*/ 5631425 h 5631425"/>
              <a:gd name="connsiteX23" fmla="*/ 6347706 w 7079226"/>
              <a:gd name="connsiteY23" fmla="*/ 5631425 h 5631425"/>
              <a:gd name="connsiteX24" fmla="*/ 5616186 w 7079226"/>
              <a:gd name="connsiteY24" fmla="*/ 5631425 h 5631425"/>
              <a:gd name="connsiteX25" fmla="*/ 5097043 w 7079226"/>
              <a:gd name="connsiteY25" fmla="*/ 5631425 h 5631425"/>
              <a:gd name="connsiteX26" fmla="*/ 4577899 w 7079226"/>
              <a:gd name="connsiteY26" fmla="*/ 5631425 h 5631425"/>
              <a:gd name="connsiteX27" fmla="*/ 3917172 w 7079226"/>
              <a:gd name="connsiteY27" fmla="*/ 5631425 h 5631425"/>
              <a:gd name="connsiteX28" fmla="*/ 3185652 w 7079226"/>
              <a:gd name="connsiteY28" fmla="*/ 5631425 h 5631425"/>
              <a:gd name="connsiteX29" fmla="*/ 2737301 w 7079226"/>
              <a:gd name="connsiteY29" fmla="*/ 5631425 h 5631425"/>
              <a:gd name="connsiteX30" fmla="*/ 2288950 w 7079226"/>
              <a:gd name="connsiteY30" fmla="*/ 5631425 h 5631425"/>
              <a:gd name="connsiteX31" fmla="*/ 1911391 w 7079226"/>
              <a:gd name="connsiteY31" fmla="*/ 5631425 h 5631425"/>
              <a:gd name="connsiteX32" fmla="*/ 1179871 w 7079226"/>
              <a:gd name="connsiteY32" fmla="*/ 5631425 h 5631425"/>
              <a:gd name="connsiteX33" fmla="*/ 519143 w 7079226"/>
              <a:gd name="connsiteY33" fmla="*/ 5631425 h 5631425"/>
              <a:gd name="connsiteX34" fmla="*/ 0 w 7079226"/>
              <a:gd name="connsiteY34" fmla="*/ 5631425 h 5631425"/>
              <a:gd name="connsiteX35" fmla="*/ 0 w 7079226"/>
              <a:gd name="connsiteY35" fmla="*/ 5011968 h 5631425"/>
              <a:gd name="connsiteX36" fmla="*/ 0 w 7079226"/>
              <a:gd name="connsiteY36" fmla="*/ 4392512 h 5631425"/>
              <a:gd name="connsiteX37" fmla="*/ 0 w 7079226"/>
              <a:gd name="connsiteY37" fmla="*/ 3885683 h 5631425"/>
              <a:gd name="connsiteX38" fmla="*/ 0 w 7079226"/>
              <a:gd name="connsiteY38" fmla="*/ 3266227 h 5631425"/>
              <a:gd name="connsiteX39" fmla="*/ 0 w 7079226"/>
              <a:gd name="connsiteY39" fmla="*/ 2872027 h 5631425"/>
              <a:gd name="connsiteX40" fmla="*/ 0 w 7079226"/>
              <a:gd name="connsiteY40" fmla="*/ 2421513 h 5631425"/>
              <a:gd name="connsiteX41" fmla="*/ 0 w 7079226"/>
              <a:gd name="connsiteY41" fmla="*/ 1914685 h 5631425"/>
              <a:gd name="connsiteX42" fmla="*/ 0 w 7079226"/>
              <a:gd name="connsiteY42" fmla="*/ 1295228 h 5631425"/>
              <a:gd name="connsiteX43" fmla="*/ 0 w 7079226"/>
              <a:gd name="connsiteY43" fmla="*/ 675771 h 5631425"/>
              <a:gd name="connsiteX44" fmla="*/ 0 w 7079226"/>
              <a:gd name="connsiteY44" fmla="*/ 0 h 563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079226" h="5631425" fill="none" extrusionOk="0">
                <a:moveTo>
                  <a:pt x="0" y="0"/>
                </a:moveTo>
                <a:cubicBezTo>
                  <a:pt x="314512" y="-70577"/>
                  <a:pt x="468171" y="47416"/>
                  <a:pt x="731520" y="0"/>
                </a:cubicBezTo>
                <a:cubicBezTo>
                  <a:pt x="994869" y="-47416"/>
                  <a:pt x="1088762" y="33735"/>
                  <a:pt x="1179871" y="0"/>
                </a:cubicBezTo>
                <a:cubicBezTo>
                  <a:pt x="1270980" y="-33735"/>
                  <a:pt x="1593773" y="12457"/>
                  <a:pt x="1699014" y="0"/>
                </a:cubicBezTo>
                <a:cubicBezTo>
                  <a:pt x="1804255" y="-12457"/>
                  <a:pt x="1980694" y="37210"/>
                  <a:pt x="2147365" y="0"/>
                </a:cubicBezTo>
                <a:cubicBezTo>
                  <a:pt x="2314036" y="-37210"/>
                  <a:pt x="2500177" y="1902"/>
                  <a:pt x="2737301" y="0"/>
                </a:cubicBezTo>
                <a:cubicBezTo>
                  <a:pt x="2974425" y="-1902"/>
                  <a:pt x="3123702" y="44093"/>
                  <a:pt x="3468821" y="0"/>
                </a:cubicBezTo>
                <a:cubicBezTo>
                  <a:pt x="3813940" y="-44093"/>
                  <a:pt x="3919787" y="42486"/>
                  <a:pt x="4200341" y="0"/>
                </a:cubicBezTo>
                <a:cubicBezTo>
                  <a:pt x="4480895" y="-42486"/>
                  <a:pt x="4479014" y="27325"/>
                  <a:pt x="4577899" y="0"/>
                </a:cubicBezTo>
                <a:cubicBezTo>
                  <a:pt x="4676784" y="-27325"/>
                  <a:pt x="4967550" y="45809"/>
                  <a:pt x="5238627" y="0"/>
                </a:cubicBezTo>
                <a:cubicBezTo>
                  <a:pt x="5509704" y="-45809"/>
                  <a:pt x="5745447" y="14790"/>
                  <a:pt x="5970147" y="0"/>
                </a:cubicBezTo>
                <a:cubicBezTo>
                  <a:pt x="6194847" y="-14790"/>
                  <a:pt x="6222868" y="6529"/>
                  <a:pt x="6418498" y="0"/>
                </a:cubicBezTo>
                <a:cubicBezTo>
                  <a:pt x="6614128" y="-6529"/>
                  <a:pt x="6798136" y="133"/>
                  <a:pt x="7079226" y="0"/>
                </a:cubicBezTo>
                <a:cubicBezTo>
                  <a:pt x="7083893" y="118381"/>
                  <a:pt x="7031818" y="266050"/>
                  <a:pt x="7079226" y="450514"/>
                </a:cubicBezTo>
                <a:cubicBezTo>
                  <a:pt x="7126634" y="634978"/>
                  <a:pt x="7074049" y="693569"/>
                  <a:pt x="7079226" y="901028"/>
                </a:cubicBezTo>
                <a:cubicBezTo>
                  <a:pt x="7084403" y="1108487"/>
                  <a:pt x="7026572" y="1250113"/>
                  <a:pt x="7079226" y="1464171"/>
                </a:cubicBezTo>
                <a:cubicBezTo>
                  <a:pt x="7131880" y="1678229"/>
                  <a:pt x="7029623" y="1893624"/>
                  <a:pt x="7079226" y="2139942"/>
                </a:cubicBezTo>
                <a:cubicBezTo>
                  <a:pt x="7128829" y="2386260"/>
                  <a:pt x="7014794" y="2551220"/>
                  <a:pt x="7079226" y="2703084"/>
                </a:cubicBezTo>
                <a:cubicBezTo>
                  <a:pt x="7143658" y="2854948"/>
                  <a:pt x="7068122" y="3039022"/>
                  <a:pt x="7079226" y="3209912"/>
                </a:cubicBezTo>
                <a:cubicBezTo>
                  <a:pt x="7090330" y="3380802"/>
                  <a:pt x="7060429" y="3542685"/>
                  <a:pt x="7079226" y="3773055"/>
                </a:cubicBezTo>
                <a:cubicBezTo>
                  <a:pt x="7098023" y="4003425"/>
                  <a:pt x="7032614" y="4090674"/>
                  <a:pt x="7079226" y="4392511"/>
                </a:cubicBezTo>
                <a:cubicBezTo>
                  <a:pt x="7125838" y="4694348"/>
                  <a:pt x="7077835" y="4877771"/>
                  <a:pt x="7079226" y="5011968"/>
                </a:cubicBezTo>
                <a:cubicBezTo>
                  <a:pt x="7080617" y="5146165"/>
                  <a:pt x="7051057" y="5346446"/>
                  <a:pt x="7079226" y="5631425"/>
                </a:cubicBezTo>
                <a:cubicBezTo>
                  <a:pt x="6847754" y="5664634"/>
                  <a:pt x="6516118" y="5598127"/>
                  <a:pt x="6347706" y="5631425"/>
                </a:cubicBezTo>
                <a:cubicBezTo>
                  <a:pt x="6179294" y="5664723"/>
                  <a:pt x="5906346" y="5620156"/>
                  <a:pt x="5616186" y="5631425"/>
                </a:cubicBezTo>
                <a:cubicBezTo>
                  <a:pt x="5326026" y="5642694"/>
                  <a:pt x="5207172" y="5621681"/>
                  <a:pt x="5097043" y="5631425"/>
                </a:cubicBezTo>
                <a:cubicBezTo>
                  <a:pt x="4986914" y="5641169"/>
                  <a:pt x="4804326" y="5582676"/>
                  <a:pt x="4577899" y="5631425"/>
                </a:cubicBezTo>
                <a:cubicBezTo>
                  <a:pt x="4351472" y="5680174"/>
                  <a:pt x="4159800" y="5607278"/>
                  <a:pt x="3917172" y="5631425"/>
                </a:cubicBezTo>
                <a:cubicBezTo>
                  <a:pt x="3674544" y="5655572"/>
                  <a:pt x="3517169" y="5585861"/>
                  <a:pt x="3185652" y="5631425"/>
                </a:cubicBezTo>
                <a:cubicBezTo>
                  <a:pt x="2854135" y="5676989"/>
                  <a:pt x="2887038" y="5607234"/>
                  <a:pt x="2737301" y="5631425"/>
                </a:cubicBezTo>
                <a:cubicBezTo>
                  <a:pt x="2587564" y="5655616"/>
                  <a:pt x="2401278" y="5629560"/>
                  <a:pt x="2288950" y="5631425"/>
                </a:cubicBezTo>
                <a:cubicBezTo>
                  <a:pt x="2176622" y="5633290"/>
                  <a:pt x="2054774" y="5623398"/>
                  <a:pt x="1911391" y="5631425"/>
                </a:cubicBezTo>
                <a:cubicBezTo>
                  <a:pt x="1768008" y="5639452"/>
                  <a:pt x="1426477" y="5616849"/>
                  <a:pt x="1179871" y="5631425"/>
                </a:cubicBezTo>
                <a:cubicBezTo>
                  <a:pt x="933265" y="5646001"/>
                  <a:pt x="700215" y="5559193"/>
                  <a:pt x="519143" y="5631425"/>
                </a:cubicBezTo>
                <a:cubicBezTo>
                  <a:pt x="338071" y="5703657"/>
                  <a:pt x="153562" y="5603283"/>
                  <a:pt x="0" y="5631425"/>
                </a:cubicBezTo>
                <a:cubicBezTo>
                  <a:pt x="-44626" y="5399882"/>
                  <a:pt x="38051" y="5245241"/>
                  <a:pt x="0" y="5011968"/>
                </a:cubicBezTo>
                <a:cubicBezTo>
                  <a:pt x="-38051" y="4778695"/>
                  <a:pt x="53401" y="4581453"/>
                  <a:pt x="0" y="4392512"/>
                </a:cubicBezTo>
                <a:cubicBezTo>
                  <a:pt x="-53401" y="4203571"/>
                  <a:pt x="34071" y="4063982"/>
                  <a:pt x="0" y="3885683"/>
                </a:cubicBezTo>
                <a:cubicBezTo>
                  <a:pt x="-34071" y="3707384"/>
                  <a:pt x="38103" y="3420304"/>
                  <a:pt x="0" y="3266227"/>
                </a:cubicBezTo>
                <a:cubicBezTo>
                  <a:pt x="-38103" y="3112150"/>
                  <a:pt x="36626" y="2991201"/>
                  <a:pt x="0" y="2872027"/>
                </a:cubicBezTo>
                <a:cubicBezTo>
                  <a:pt x="-36626" y="2752853"/>
                  <a:pt x="37623" y="2544590"/>
                  <a:pt x="0" y="2421513"/>
                </a:cubicBezTo>
                <a:cubicBezTo>
                  <a:pt x="-37623" y="2298436"/>
                  <a:pt x="44983" y="2133557"/>
                  <a:pt x="0" y="1914685"/>
                </a:cubicBezTo>
                <a:cubicBezTo>
                  <a:pt x="-44983" y="1695813"/>
                  <a:pt x="63834" y="1419592"/>
                  <a:pt x="0" y="1295228"/>
                </a:cubicBezTo>
                <a:cubicBezTo>
                  <a:pt x="-63834" y="1170864"/>
                  <a:pt x="48138" y="876130"/>
                  <a:pt x="0" y="675771"/>
                </a:cubicBezTo>
                <a:cubicBezTo>
                  <a:pt x="-48138" y="475412"/>
                  <a:pt x="68745" y="294620"/>
                  <a:pt x="0" y="0"/>
                </a:cubicBezTo>
                <a:close/>
              </a:path>
              <a:path w="7079226" h="5631425" stroke="0" extrusionOk="0">
                <a:moveTo>
                  <a:pt x="0" y="0"/>
                </a:moveTo>
                <a:cubicBezTo>
                  <a:pt x="278925" y="-51579"/>
                  <a:pt x="451709" y="49096"/>
                  <a:pt x="660728" y="0"/>
                </a:cubicBezTo>
                <a:cubicBezTo>
                  <a:pt x="869747" y="-49096"/>
                  <a:pt x="1009683" y="51560"/>
                  <a:pt x="1179871" y="0"/>
                </a:cubicBezTo>
                <a:cubicBezTo>
                  <a:pt x="1350059" y="-51560"/>
                  <a:pt x="1544031" y="65320"/>
                  <a:pt x="1769807" y="0"/>
                </a:cubicBezTo>
                <a:cubicBezTo>
                  <a:pt x="1995583" y="-65320"/>
                  <a:pt x="2105213" y="44178"/>
                  <a:pt x="2288950" y="0"/>
                </a:cubicBezTo>
                <a:cubicBezTo>
                  <a:pt x="2472687" y="-44178"/>
                  <a:pt x="2717813" y="23965"/>
                  <a:pt x="2878885" y="0"/>
                </a:cubicBezTo>
                <a:cubicBezTo>
                  <a:pt x="3039957" y="-23965"/>
                  <a:pt x="3107588" y="6715"/>
                  <a:pt x="3256444" y="0"/>
                </a:cubicBezTo>
                <a:cubicBezTo>
                  <a:pt x="3405300" y="-6715"/>
                  <a:pt x="3565635" y="41149"/>
                  <a:pt x="3704795" y="0"/>
                </a:cubicBezTo>
                <a:cubicBezTo>
                  <a:pt x="3843955" y="-41149"/>
                  <a:pt x="4016560" y="4018"/>
                  <a:pt x="4153146" y="0"/>
                </a:cubicBezTo>
                <a:cubicBezTo>
                  <a:pt x="4289732" y="-4018"/>
                  <a:pt x="4642901" y="8984"/>
                  <a:pt x="4813874" y="0"/>
                </a:cubicBezTo>
                <a:cubicBezTo>
                  <a:pt x="4984847" y="-8984"/>
                  <a:pt x="5243876" y="32625"/>
                  <a:pt x="5403809" y="0"/>
                </a:cubicBezTo>
                <a:cubicBezTo>
                  <a:pt x="5563742" y="-32625"/>
                  <a:pt x="5631750" y="50219"/>
                  <a:pt x="5852160" y="0"/>
                </a:cubicBezTo>
                <a:cubicBezTo>
                  <a:pt x="6072570" y="-50219"/>
                  <a:pt x="6262943" y="15564"/>
                  <a:pt x="6442096" y="0"/>
                </a:cubicBezTo>
                <a:cubicBezTo>
                  <a:pt x="6621249" y="-15564"/>
                  <a:pt x="6788842" y="40532"/>
                  <a:pt x="7079226" y="0"/>
                </a:cubicBezTo>
                <a:cubicBezTo>
                  <a:pt x="7123803" y="216631"/>
                  <a:pt x="7056620" y="424986"/>
                  <a:pt x="7079226" y="563143"/>
                </a:cubicBezTo>
                <a:cubicBezTo>
                  <a:pt x="7101832" y="701300"/>
                  <a:pt x="7048732" y="975151"/>
                  <a:pt x="7079226" y="1126285"/>
                </a:cubicBezTo>
                <a:cubicBezTo>
                  <a:pt x="7109720" y="1277419"/>
                  <a:pt x="7040063" y="1494341"/>
                  <a:pt x="7079226" y="1745742"/>
                </a:cubicBezTo>
                <a:cubicBezTo>
                  <a:pt x="7118389" y="1997143"/>
                  <a:pt x="7017830" y="2092056"/>
                  <a:pt x="7079226" y="2308884"/>
                </a:cubicBezTo>
                <a:cubicBezTo>
                  <a:pt x="7140622" y="2525712"/>
                  <a:pt x="7030853" y="2651595"/>
                  <a:pt x="7079226" y="2759398"/>
                </a:cubicBezTo>
                <a:cubicBezTo>
                  <a:pt x="7127599" y="2867201"/>
                  <a:pt x="7028922" y="3065383"/>
                  <a:pt x="7079226" y="3266227"/>
                </a:cubicBezTo>
                <a:cubicBezTo>
                  <a:pt x="7129530" y="3467071"/>
                  <a:pt x="7053430" y="3567422"/>
                  <a:pt x="7079226" y="3660426"/>
                </a:cubicBezTo>
                <a:cubicBezTo>
                  <a:pt x="7105022" y="3753430"/>
                  <a:pt x="7062746" y="3963544"/>
                  <a:pt x="7079226" y="4054626"/>
                </a:cubicBezTo>
                <a:cubicBezTo>
                  <a:pt x="7095706" y="4145708"/>
                  <a:pt x="7023865" y="4337410"/>
                  <a:pt x="7079226" y="4561454"/>
                </a:cubicBezTo>
                <a:cubicBezTo>
                  <a:pt x="7134587" y="4785498"/>
                  <a:pt x="7078812" y="4884262"/>
                  <a:pt x="7079226" y="5011968"/>
                </a:cubicBezTo>
                <a:cubicBezTo>
                  <a:pt x="7079640" y="5139674"/>
                  <a:pt x="7009447" y="5483368"/>
                  <a:pt x="7079226" y="5631425"/>
                </a:cubicBezTo>
                <a:cubicBezTo>
                  <a:pt x="6889130" y="5665795"/>
                  <a:pt x="6853013" y="5621885"/>
                  <a:pt x="6630875" y="5631425"/>
                </a:cubicBezTo>
                <a:cubicBezTo>
                  <a:pt x="6408737" y="5640965"/>
                  <a:pt x="6361425" y="5589787"/>
                  <a:pt x="6182524" y="5631425"/>
                </a:cubicBezTo>
                <a:cubicBezTo>
                  <a:pt x="6003623" y="5673063"/>
                  <a:pt x="5890652" y="5628481"/>
                  <a:pt x="5804965" y="5631425"/>
                </a:cubicBezTo>
                <a:cubicBezTo>
                  <a:pt x="5719278" y="5634369"/>
                  <a:pt x="5490635" y="5598783"/>
                  <a:pt x="5285822" y="5631425"/>
                </a:cubicBezTo>
                <a:cubicBezTo>
                  <a:pt x="5081009" y="5664067"/>
                  <a:pt x="5073012" y="5598843"/>
                  <a:pt x="4908263" y="5631425"/>
                </a:cubicBezTo>
                <a:cubicBezTo>
                  <a:pt x="4743514" y="5664007"/>
                  <a:pt x="4626893" y="5621671"/>
                  <a:pt x="4389120" y="5631425"/>
                </a:cubicBezTo>
                <a:cubicBezTo>
                  <a:pt x="4151347" y="5641179"/>
                  <a:pt x="3986378" y="5566322"/>
                  <a:pt x="3728392" y="5631425"/>
                </a:cubicBezTo>
                <a:cubicBezTo>
                  <a:pt x="3470406" y="5696528"/>
                  <a:pt x="3424740" y="5571117"/>
                  <a:pt x="3138457" y="5631425"/>
                </a:cubicBezTo>
                <a:cubicBezTo>
                  <a:pt x="2852174" y="5691733"/>
                  <a:pt x="2623796" y="5566898"/>
                  <a:pt x="2477729" y="5631425"/>
                </a:cubicBezTo>
                <a:cubicBezTo>
                  <a:pt x="2331662" y="5695952"/>
                  <a:pt x="2198796" y="5618117"/>
                  <a:pt x="2100170" y="5631425"/>
                </a:cubicBezTo>
                <a:cubicBezTo>
                  <a:pt x="2001544" y="5644733"/>
                  <a:pt x="1751215" y="5575168"/>
                  <a:pt x="1510235" y="5631425"/>
                </a:cubicBezTo>
                <a:cubicBezTo>
                  <a:pt x="1269256" y="5687682"/>
                  <a:pt x="1166742" y="5581457"/>
                  <a:pt x="849507" y="5631425"/>
                </a:cubicBezTo>
                <a:cubicBezTo>
                  <a:pt x="532272" y="5681393"/>
                  <a:pt x="418535" y="5560489"/>
                  <a:pt x="0" y="5631425"/>
                </a:cubicBezTo>
                <a:cubicBezTo>
                  <a:pt x="-54281" y="5391941"/>
                  <a:pt x="952" y="5230645"/>
                  <a:pt x="0" y="5011968"/>
                </a:cubicBezTo>
                <a:cubicBezTo>
                  <a:pt x="-952" y="4793291"/>
                  <a:pt x="45542" y="4519183"/>
                  <a:pt x="0" y="4336197"/>
                </a:cubicBezTo>
                <a:cubicBezTo>
                  <a:pt x="-45542" y="4153211"/>
                  <a:pt x="15199" y="4127783"/>
                  <a:pt x="0" y="3941997"/>
                </a:cubicBezTo>
                <a:cubicBezTo>
                  <a:pt x="-15199" y="3756211"/>
                  <a:pt x="10243" y="3443656"/>
                  <a:pt x="0" y="3266227"/>
                </a:cubicBezTo>
                <a:cubicBezTo>
                  <a:pt x="-10243" y="3088798"/>
                  <a:pt x="2514" y="2859459"/>
                  <a:pt x="0" y="2646770"/>
                </a:cubicBezTo>
                <a:cubicBezTo>
                  <a:pt x="-2514" y="2434081"/>
                  <a:pt x="13590" y="2279859"/>
                  <a:pt x="0" y="2139942"/>
                </a:cubicBezTo>
                <a:cubicBezTo>
                  <a:pt x="-13590" y="2000025"/>
                  <a:pt x="21713" y="1900767"/>
                  <a:pt x="0" y="1745742"/>
                </a:cubicBezTo>
                <a:cubicBezTo>
                  <a:pt x="-21713" y="1590717"/>
                  <a:pt x="33636" y="1257904"/>
                  <a:pt x="0" y="1126285"/>
                </a:cubicBezTo>
                <a:cubicBezTo>
                  <a:pt x="-33636" y="994666"/>
                  <a:pt x="53686" y="726052"/>
                  <a:pt x="0" y="563143"/>
                </a:cubicBezTo>
                <a:cubicBezTo>
                  <a:pt x="-53686" y="400234"/>
                  <a:pt x="18081" y="249738"/>
                  <a:pt x="0" y="0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3283197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AE" sz="2000" b="1" dirty="0"/>
              <a:t>التحدث باللغة العربية الفصيحة </a:t>
            </a:r>
          </a:p>
          <a:p>
            <a:pPr algn="ctr"/>
            <a:endParaRPr lang="ar-AE" sz="20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AE" sz="2000" b="1" dirty="0"/>
              <a:t>يمنع الحديث الجانبي أو مقاطعة المعلم أو زميلي عندما يُجيب.</a:t>
            </a:r>
          </a:p>
          <a:p>
            <a:pPr algn="ctr"/>
            <a:endParaRPr lang="ar-AE" sz="20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AE" sz="2000" b="1" dirty="0"/>
              <a:t>السماح لطالب واحد للخروج من الفصل لدروة المياه أو لأي سبب آخر.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AE" sz="20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AE" sz="2000" b="1" dirty="0"/>
              <a:t>رفع اليد من غير إصدار أي إزعاج.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AE" sz="20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AE" sz="2000" b="1" dirty="0"/>
              <a:t>الإنصات والمشاركة مع المعلم.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AE" sz="20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AE" sz="2000" b="1" dirty="0"/>
              <a:t>التعاون بين الزملاء 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AE" sz="20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AE" sz="2000" b="1" dirty="0"/>
              <a:t>المحافظة على نظافة الفصل.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AE" sz="20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AE" sz="2000" b="1" dirty="0"/>
              <a:t>استخدام كلمات ( شكرا ، لو سمحت ).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AE" sz="2000" b="1" dirty="0"/>
          </a:p>
          <a:p>
            <a:pPr algn="ctr"/>
            <a:r>
              <a:rPr lang="ar-AE" sz="2000" b="1" dirty="0"/>
              <a:t>* السلام عند الدخول للفصل .</a:t>
            </a:r>
          </a:p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72383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خلفيات رمضان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775C3D2E-D143-4DF2-B1DC-86A9E920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0000" l="6667" r="93750">
                        <a14:foregroundMark x1="65833" y1="1500" x2="64750" y2="43667"/>
                        <a14:foregroundMark x1="64750" y1="43667" x2="63833" y2="33833"/>
                        <a14:foregroundMark x1="63833" y1="33833" x2="61500" y2="41167"/>
                        <a14:foregroundMark x1="61500" y1="41167" x2="62000" y2="48333"/>
                        <a14:foregroundMark x1="62000" y1="48333" x2="65250" y2="35500"/>
                        <a14:foregroundMark x1="65250" y1="35500" x2="65083" y2="49167"/>
                        <a14:foregroundMark x1="65083" y1="49167" x2="68833" y2="40833"/>
                        <a14:foregroundMark x1="68833" y1="40833" x2="68833" y2="31417"/>
                        <a14:foregroundMark x1="68833" y1="31417" x2="67750" y2="51083"/>
                        <a14:foregroundMark x1="67750" y1="51083" x2="65000" y2="52667"/>
                        <a14:foregroundMark x1="81714" y1="74356" x2="81057" y2="73475"/>
                        <a14:foregroundMark x1="83500" y1="76750" x2="81961" y2="74687"/>
                        <a14:foregroundMark x1="88417" y1="22333" x2="88000" y2="42167"/>
                        <a14:foregroundMark x1="88667" y1="17833" x2="88417" y2="250"/>
                        <a14:foregroundMark x1="74667" y1="12250" x2="76417" y2="14000"/>
                        <a14:foregroundMark x1="38500" y1="2167" x2="39167" y2="34000"/>
                        <a14:foregroundMark x1="39167" y1="667" x2="40250" y2="17667"/>
                        <a14:foregroundMark x1="90167" y1="23417" x2="93833" y2="26250"/>
                        <a14:foregroundMark x1="89250" y1="19333" x2="88417" y2="250"/>
                        <a14:foregroundMark x1="13833" y1="833" x2="14833" y2="10500"/>
                        <a14:foregroundMark x1="14833" y1="10500" x2="13083" y2="19500"/>
                        <a14:foregroundMark x1="13083" y1="19500" x2="15333" y2="42583"/>
                        <a14:foregroundMark x1="22000" y1="5417" x2="21750" y2="7750"/>
                        <a14:foregroundMark x1="49500" y1="67917" x2="46917" y2="67917"/>
                        <a14:foregroundMark x1="6667" y1="87083" x2="7167" y2="84333"/>
                        <a14:backgroundMark x1="87167" y1="73333" x2="79833" y2="72167"/>
                        <a14:backgroundMark x1="79833" y1="72167" x2="79167" y2="72500"/>
                        <a14:backgroundMark x1="82000" y1="73750" x2="87333" y2="70500"/>
                        <a14:backgroundMark x1="87333" y1="70500" x2="78500" y2="71250"/>
                        <a14:backgroundMark x1="78500" y1="71250" x2="77667" y2="7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41"/>
            <a:ext cx="3982065" cy="39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074F289-2C61-4C4F-A05F-3F5839367687}"/>
              </a:ext>
            </a:extLst>
          </p:cNvPr>
          <p:cNvSpPr txBox="1"/>
          <p:nvPr/>
        </p:nvSpPr>
        <p:spPr>
          <a:xfrm>
            <a:off x="4527755" y="735071"/>
            <a:ext cx="60370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b="1" dirty="0">
                <a:solidFill>
                  <a:schemeClr val="accent2"/>
                </a:solidFill>
                <a:latin typeface="Traditional Arabic" panose="02020603050405020304" pitchFamily="18" charset="-78"/>
                <a:cs typeface="Old Antic Decorative" panose="02010400000000000000" pitchFamily="2" charset="-78"/>
              </a:rPr>
              <a:t>      سورة النبأ </a:t>
            </a:r>
          </a:p>
          <a:p>
            <a:r>
              <a:rPr lang="ar-AE" sz="8000" b="1" dirty="0">
                <a:solidFill>
                  <a:schemeClr val="accent2"/>
                </a:solidFill>
                <a:latin typeface="Traditional Arabic" panose="02020603050405020304" pitchFamily="18" charset="-78"/>
                <a:cs typeface="Old Antic Decorative" panose="02010400000000000000" pitchFamily="2" charset="-78"/>
              </a:rPr>
              <a:t>     الله القادر</a:t>
            </a:r>
            <a:endParaRPr lang="en-US" sz="8000" b="1" dirty="0">
              <a:solidFill>
                <a:schemeClr val="accent2"/>
              </a:solidFill>
              <a:latin typeface="Traditional Arabic" panose="02020603050405020304" pitchFamily="18" charset="-78"/>
              <a:cs typeface="Old Antic Decorative" panose="020104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5A36121-B708-4597-B2B5-D0D21052AA03}"/>
              </a:ext>
            </a:extLst>
          </p:cNvPr>
          <p:cNvSpPr txBox="1"/>
          <p:nvPr/>
        </p:nvSpPr>
        <p:spPr>
          <a:xfrm>
            <a:off x="4306530" y="3999271"/>
            <a:ext cx="67842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C000"/>
                </a:solidFill>
              </a:rPr>
              <a:t>أهداف الدرس :-</a:t>
            </a:r>
          </a:p>
          <a:p>
            <a:endParaRPr lang="ar-AE" sz="2000" b="1" dirty="0">
              <a:solidFill>
                <a:srgbClr val="FFC000"/>
              </a:solidFill>
            </a:endParaRPr>
          </a:p>
          <a:p>
            <a:r>
              <a:rPr lang="ar-AE" sz="2800" b="1" dirty="0">
                <a:solidFill>
                  <a:srgbClr val="C00000"/>
                </a:solidFill>
              </a:rPr>
              <a:t>أن يقرأ الطالب سورة النبأ قراءة صحيحة ومجودة .</a:t>
            </a:r>
          </a:p>
          <a:p>
            <a:r>
              <a:rPr lang="ar-AE" sz="2800" b="1" dirty="0">
                <a:solidFill>
                  <a:srgbClr val="C00000"/>
                </a:solidFill>
              </a:rPr>
              <a:t>أن يفسر الطالب مفردات سورة النبأ تفسيراً صحيحاً.</a:t>
            </a:r>
          </a:p>
          <a:p>
            <a:r>
              <a:rPr lang="ar-AE" sz="2800" b="1" dirty="0">
                <a:solidFill>
                  <a:srgbClr val="C00000"/>
                </a:solidFill>
              </a:rPr>
              <a:t>أن يسمع الطالب سورة النبأ تسميعاً صحيحا ومجود 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مركز النجاح الثقافي _ قباطية - قريبا ان شاء الله .. البدء ببرنامج تاسيس خاص  للغة العربية والرياضيات والانجليزي 👈 من الصف 1️⃣ وحتى الصف 6️⃣ 🥉البرنامج  3 ب 1 💥 رسوم">
            <a:extLst>
              <a:ext uri="{FF2B5EF4-FFF2-40B4-BE49-F238E27FC236}">
                <a16:creationId xmlns:a16="http://schemas.microsoft.com/office/drawing/2014/main" id="{BEA288F0-E8A3-447B-9968-7E9E66973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23" y="4364141"/>
            <a:ext cx="20764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7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خلفيات رمضان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C8C51C2-9F0E-4783-8300-4E34966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0000" l="6667" r="93750">
                        <a14:foregroundMark x1="65833" y1="1500" x2="64750" y2="43667"/>
                        <a14:foregroundMark x1="64750" y1="43667" x2="63833" y2="33833"/>
                        <a14:foregroundMark x1="63833" y1="33833" x2="61500" y2="41167"/>
                        <a14:foregroundMark x1="61500" y1="41167" x2="62000" y2="48333"/>
                        <a14:foregroundMark x1="62000" y1="48333" x2="65250" y2="35500"/>
                        <a14:foregroundMark x1="65250" y1="35500" x2="65083" y2="49167"/>
                        <a14:foregroundMark x1="65083" y1="49167" x2="68833" y2="40833"/>
                        <a14:foregroundMark x1="68833" y1="40833" x2="68833" y2="31417"/>
                        <a14:foregroundMark x1="68833" y1="31417" x2="67750" y2="51083"/>
                        <a14:foregroundMark x1="67750" y1="51083" x2="65000" y2="52667"/>
                        <a14:foregroundMark x1="81714" y1="74356" x2="81057" y2="73475"/>
                        <a14:foregroundMark x1="83500" y1="76750" x2="81961" y2="74687"/>
                        <a14:foregroundMark x1="88417" y1="22333" x2="88000" y2="42167"/>
                        <a14:foregroundMark x1="88667" y1="17833" x2="88417" y2="250"/>
                        <a14:foregroundMark x1="74667" y1="12250" x2="76417" y2="14000"/>
                        <a14:foregroundMark x1="38500" y1="2167" x2="39167" y2="34000"/>
                        <a14:foregroundMark x1="39167" y1="667" x2="40250" y2="17667"/>
                        <a14:foregroundMark x1="90167" y1="23417" x2="93833" y2="26250"/>
                        <a14:foregroundMark x1="89250" y1="19333" x2="88417" y2="250"/>
                        <a14:foregroundMark x1="13833" y1="833" x2="14833" y2="10500"/>
                        <a14:foregroundMark x1="14833" y1="10500" x2="13083" y2="19500"/>
                        <a14:foregroundMark x1="13083" y1="19500" x2="15333" y2="42583"/>
                        <a14:foregroundMark x1="22000" y1="5417" x2="21750" y2="7750"/>
                        <a14:foregroundMark x1="49500" y1="67917" x2="46917" y2="67917"/>
                        <a14:foregroundMark x1="6667" y1="87083" x2="7167" y2="84333"/>
                        <a14:backgroundMark x1="87167" y1="73333" x2="79833" y2="72167"/>
                        <a14:backgroundMark x1="79833" y1="72167" x2="79167" y2="72500"/>
                        <a14:backgroundMark x1="82000" y1="73750" x2="87333" y2="70500"/>
                        <a14:backgroundMark x1="87333" y1="70500" x2="78500" y2="71250"/>
                        <a14:backgroundMark x1="78500" y1="71250" x2="77667" y2="7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41"/>
            <a:ext cx="3982065" cy="39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سبب نزول سورة الكافرون باختصار - حياتكَ">
            <a:extLst>
              <a:ext uri="{FF2B5EF4-FFF2-40B4-BE49-F238E27FC236}">
                <a16:creationId xmlns:a16="http://schemas.microsoft.com/office/drawing/2014/main" id="{AFD6842A-3A8D-4ADE-BA69-18590A03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27" y="3402396"/>
            <a:ext cx="6364295" cy="3455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649E874-E2CD-4DFD-B91F-514B4D496753}"/>
              </a:ext>
            </a:extLst>
          </p:cNvPr>
          <p:cNvSpPr txBox="1"/>
          <p:nvPr/>
        </p:nvSpPr>
        <p:spPr>
          <a:xfrm>
            <a:off x="3672348" y="566678"/>
            <a:ext cx="82885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chemeClr val="accent2"/>
                </a:solidFill>
              </a:rPr>
              <a:t>سبب نزول سورة النبأ ( مكية)</a:t>
            </a:r>
          </a:p>
          <a:p>
            <a:endParaRPr lang="ar-AE" sz="3600" b="1" dirty="0">
              <a:solidFill>
                <a:schemeClr val="accent2"/>
              </a:solidFill>
            </a:endParaRPr>
          </a:p>
          <a:p>
            <a:r>
              <a:rPr lang="ar-AE" sz="3600" b="1" dirty="0">
                <a:solidFill>
                  <a:schemeClr val="accent6">
                    <a:lumMod val="75000"/>
                  </a:schemeClr>
                </a:solidFill>
              </a:rPr>
              <a:t>بسبب تكذيب كفار قريش بيوم القيامة واختلافهم على موعدها بين مشكك ومكذب فنزلت السورة رداً من الله عليهم </a:t>
            </a:r>
          </a:p>
        </p:txBody>
      </p:sp>
      <p:pic>
        <p:nvPicPr>
          <p:cNvPr id="1028" name="Picture 4" descr="رسم المصحف - ( القرآن الكريم): خيركم من تعلم القرآن وعلمه">
            <a:extLst>
              <a:ext uri="{FF2B5EF4-FFF2-40B4-BE49-F238E27FC236}">
                <a16:creationId xmlns:a16="http://schemas.microsoft.com/office/drawing/2014/main" id="{B32C1E45-5407-42CA-A77E-05BC7A288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27" y="4009375"/>
            <a:ext cx="3229897" cy="24224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74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بأ 1-16">
            <a:hlinkClick r:id="" action="ppaction://media"/>
            <a:extLst>
              <a:ext uri="{FF2B5EF4-FFF2-40B4-BE49-F238E27FC236}">
                <a16:creationId xmlns:a16="http://schemas.microsoft.com/office/drawing/2014/main" id="{37014870-69E2-40DC-884D-CC62546AA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5187"/>
            <a:ext cx="12015019" cy="6282813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4484B92-472E-40DB-B684-B228070C3DC0}"/>
              </a:ext>
            </a:extLst>
          </p:cNvPr>
          <p:cNvSpPr txBox="1"/>
          <p:nvPr/>
        </p:nvSpPr>
        <p:spPr>
          <a:xfrm>
            <a:off x="8106696" y="66716"/>
            <a:ext cx="3908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نستمع للقارئ ماهر المعيقلي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0340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خلفيات رمضان متحركة gif.. أجمل صور الاحتفال بالشهر الكريم للتليفون المحمول">
            <a:extLst>
              <a:ext uri="{FF2B5EF4-FFF2-40B4-BE49-F238E27FC236}">
                <a16:creationId xmlns:a16="http://schemas.microsoft.com/office/drawing/2014/main" id="{99175894-E984-48A0-9A4F-3A4719348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322" y="2385551"/>
            <a:ext cx="4375355" cy="328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219BA17-2B01-439F-A7AB-22792C84A92C}"/>
              </a:ext>
            </a:extLst>
          </p:cNvPr>
          <p:cNvSpPr txBox="1"/>
          <p:nvPr/>
        </p:nvSpPr>
        <p:spPr>
          <a:xfrm>
            <a:off x="4429431" y="1357630"/>
            <a:ext cx="3333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تم تحقيق الهدف الأول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05579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فسير 1-16">
            <a:hlinkClick r:id="" action="ppaction://media"/>
            <a:extLst>
              <a:ext uri="{FF2B5EF4-FFF2-40B4-BE49-F238E27FC236}">
                <a16:creationId xmlns:a16="http://schemas.microsoft.com/office/drawing/2014/main" id="{12877240-C718-4342-ABE5-136FECE4A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359BD05-9F55-4F04-9AD9-3FCD11287BC0}"/>
              </a:ext>
            </a:extLst>
          </p:cNvPr>
          <p:cNvSpPr txBox="1"/>
          <p:nvPr/>
        </p:nvSpPr>
        <p:spPr>
          <a:xfrm>
            <a:off x="3834580" y="1710813"/>
            <a:ext cx="7079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مسابقة يقوم طالب من كل مجموعة باختيار كلمة مع معناها الصحيح ثم يجلس ويخرج طالب آخر من مجموعته يفعل مثل الشيء ، المجموعة التي تحصل على كلمات بمعانيها الصحيحة أسرع هي الفائزة </a:t>
            </a:r>
            <a:endParaRPr lang="en-US" sz="2400" b="1" dirty="0"/>
          </a:p>
        </p:txBody>
      </p:sp>
      <p:pic>
        <p:nvPicPr>
          <p:cNvPr id="3" name="Picture 2" descr="خلفيات رمضان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EB1D5B-821B-4C45-99C3-2E94BA8B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0000" l="6667" r="93750">
                        <a14:foregroundMark x1="65833" y1="1500" x2="64750" y2="43667"/>
                        <a14:foregroundMark x1="64750" y1="43667" x2="63833" y2="33833"/>
                        <a14:foregroundMark x1="63833" y1="33833" x2="61500" y2="41167"/>
                        <a14:foregroundMark x1="61500" y1="41167" x2="62000" y2="48333"/>
                        <a14:foregroundMark x1="62000" y1="48333" x2="65250" y2="35500"/>
                        <a14:foregroundMark x1="65250" y1="35500" x2="65083" y2="49167"/>
                        <a14:foregroundMark x1="65083" y1="49167" x2="68833" y2="40833"/>
                        <a14:foregroundMark x1="68833" y1="40833" x2="68833" y2="31417"/>
                        <a14:foregroundMark x1="68833" y1="31417" x2="67750" y2="51083"/>
                        <a14:foregroundMark x1="67750" y1="51083" x2="65000" y2="52667"/>
                        <a14:foregroundMark x1="81714" y1="74356" x2="81057" y2="73475"/>
                        <a14:foregroundMark x1="83500" y1="76750" x2="81961" y2="74687"/>
                        <a14:foregroundMark x1="88417" y1="22333" x2="88000" y2="42167"/>
                        <a14:foregroundMark x1="88667" y1="17833" x2="88417" y2="250"/>
                        <a14:foregroundMark x1="74667" y1="12250" x2="76417" y2="14000"/>
                        <a14:foregroundMark x1="38500" y1="2167" x2="39167" y2="34000"/>
                        <a14:foregroundMark x1="39167" y1="667" x2="40250" y2="17667"/>
                        <a14:foregroundMark x1="90167" y1="23417" x2="93833" y2="26250"/>
                        <a14:foregroundMark x1="89250" y1="19333" x2="88417" y2="250"/>
                        <a14:foregroundMark x1="13833" y1="833" x2="14833" y2="10500"/>
                        <a14:foregroundMark x1="14833" y1="10500" x2="13083" y2="19500"/>
                        <a14:foregroundMark x1="13083" y1="19500" x2="15333" y2="42583"/>
                        <a14:foregroundMark x1="22000" y1="5417" x2="21750" y2="7750"/>
                        <a14:foregroundMark x1="49500" y1="67917" x2="46917" y2="67917"/>
                        <a14:foregroundMark x1="6667" y1="87083" x2="7167" y2="84333"/>
                        <a14:backgroundMark x1="87167" y1="73333" x2="79833" y2="72167"/>
                        <a14:backgroundMark x1="79833" y1="72167" x2="79167" y2="72500"/>
                        <a14:backgroundMark x1="82000" y1="73750" x2="87333" y2="70500"/>
                        <a14:backgroundMark x1="87333" y1="70500" x2="78500" y2="71250"/>
                        <a14:backgroundMark x1="78500" y1="71250" x2="77667" y2="7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41"/>
            <a:ext cx="3982065" cy="39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اسئلة مسابقات |">
            <a:extLst>
              <a:ext uri="{FF2B5EF4-FFF2-40B4-BE49-F238E27FC236}">
                <a16:creationId xmlns:a16="http://schemas.microsoft.com/office/drawing/2014/main" id="{4F86DA63-A343-444D-928C-B1CAC1DC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25" y="3509073"/>
            <a:ext cx="9276735" cy="32790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597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B5B75240-4346-4ADD-934A-7A16B851B7CF}"/>
              </a:ext>
            </a:extLst>
          </p:cNvPr>
          <p:cNvSpPr txBox="1"/>
          <p:nvPr/>
        </p:nvSpPr>
        <p:spPr>
          <a:xfrm>
            <a:off x="9748684" y="2132122"/>
            <a:ext cx="2443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النوم العميق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FCDA39B-B851-464C-8A7A-B98591C84EE0}"/>
              </a:ext>
            </a:extLst>
          </p:cNvPr>
          <p:cNvSpPr txBox="1"/>
          <p:nvPr/>
        </p:nvSpPr>
        <p:spPr>
          <a:xfrm>
            <a:off x="3269226" y="5837605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سباتا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1EC2B99-C78B-41D4-AA53-C1C8EC049D89}"/>
              </a:ext>
            </a:extLst>
          </p:cNvPr>
          <p:cNvSpPr txBox="1"/>
          <p:nvPr/>
        </p:nvSpPr>
        <p:spPr>
          <a:xfrm>
            <a:off x="2094271" y="679158"/>
            <a:ext cx="4291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المسمار الذي يثبت به الخيمة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4AC17D1-8E84-4ECE-9EF3-542470BA471F}"/>
              </a:ext>
            </a:extLst>
          </p:cNvPr>
          <p:cNvSpPr txBox="1"/>
          <p:nvPr/>
        </p:nvSpPr>
        <p:spPr>
          <a:xfrm>
            <a:off x="9719186" y="3949987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أوتاد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8AC23D9-82AC-4287-801F-9764FD9455C6}"/>
              </a:ext>
            </a:extLst>
          </p:cNvPr>
          <p:cNvSpPr txBox="1"/>
          <p:nvPr/>
        </p:nvSpPr>
        <p:spPr>
          <a:xfrm>
            <a:off x="1064342" y="5594067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استقرار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761BE41-EDDC-4EBE-A361-BA3F8C34ED5B}"/>
              </a:ext>
            </a:extLst>
          </p:cNvPr>
          <p:cNvSpPr txBox="1"/>
          <p:nvPr/>
        </p:nvSpPr>
        <p:spPr>
          <a:xfrm>
            <a:off x="5638800" y="5763796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مهداً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C2AFF47-8361-4576-B94D-BFA566F2418B}"/>
              </a:ext>
            </a:extLst>
          </p:cNvPr>
          <p:cNvSpPr txBox="1"/>
          <p:nvPr/>
        </p:nvSpPr>
        <p:spPr>
          <a:xfrm>
            <a:off x="7192297" y="1507034"/>
            <a:ext cx="3097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سيعرفون عاقبة كذبهم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BD35A41-8157-409F-9AAC-88F814302F39}"/>
              </a:ext>
            </a:extLst>
          </p:cNvPr>
          <p:cNvSpPr txBox="1"/>
          <p:nvPr/>
        </p:nvSpPr>
        <p:spPr>
          <a:xfrm>
            <a:off x="508820" y="1696307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النبأ العظيم 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638A04C-9939-4248-86D9-FAE1D7ED5CEF}"/>
              </a:ext>
            </a:extLst>
          </p:cNvPr>
          <p:cNvSpPr txBox="1"/>
          <p:nvPr/>
        </p:nvSpPr>
        <p:spPr>
          <a:xfrm>
            <a:off x="3776821" y="4081370"/>
            <a:ext cx="213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كلا سيعلمون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3CD4EF7-290E-4733-9601-508CFF713D29}"/>
              </a:ext>
            </a:extLst>
          </p:cNvPr>
          <p:cNvSpPr txBox="1"/>
          <p:nvPr/>
        </p:nvSpPr>
        <p:spPr>
          <a:xfrm>
            <a:off x="3269226" y="1696308"/>
            <a:ext cx="213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مصدق ومكذب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7E52609-37DE-4268-9A07-FC2291458C3A}"/>
              </a:ext>
            </a:extLst>
          </p:cNvPr>
          <p:cNvSpPr txBox="1"/>
          <p:nvPr/>
        </p:nvSpPr>
        <p:spPr>
          <a:xfrm>
            <a:off x="8416413" y="5179021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مختلفون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FB42171-3F7E-4253-8A70-38B903363C3B}"/>
              </a:ext>
            </a:extLst>
          </p:cNvPr>
          <p:cNvSpPr txBox="1"/>
          <p:nvPr/>
        </p:nvSpPr>
        <p:spPr>
          <a:xfrm>
            <a:off x="8740878" y="3134031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يوم القيامة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4DC2101-90DB-4685-B177-FD28F06C270A}"/>
              </a:ext>
            </a:extLst>
          </p:cNvPr>
          <p:cNvSpPr txBox="1"/>
          <p:nvPr/>
        </p:nvSpPr>
        <p:spPr>
          <a:xfrm>
            <a:off x="6705602" y="4225598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المعصرات 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31FC4B7-6A88-40F7-A36F-9FAA90C79BAA}"/>
              </a:ext>
            </a:extLst>
          </p:cNvPr>
          <p:cNvSpPr txBox="1"/>
          <p:nvPr/>
        </p:nvSpPr>
        <p:spPr>
          <a:xfrm>
            <a:off x="4798142" y="4897021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السحب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34F815B-6832-428A-93FC-719B35DDA0B7}"/>
              </a:ext>
            </a:extLst>
          </p:cNvPr>
          <p:cNvSpPr txBox="1"/>
          <p:nvPr/>
        </p:nvSpPr>
        <p:spPr>
          <a:xfrm>
            <a:off x="1334730" y="3986980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ماء ثجاجا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99763BD-F494-47A1-B7C6-FABF05817CFD}"/>
              </a:ext>
            </a:extLst>
          </p:cNvPr>
          <p:cNvSpPr txBox="1"/>
          <p:nvPr/>
        </p:nvSpPr>
        <p:spPr>
          <a:xfrm>
            <a:off x="9212826" y="509429"/>
            <a:ext cx="16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الماء العذب 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8EA7D3E-22C0-4B0B-9859-D1DB34E6ACE9}"/>
              </a:ext>
            </a:extLst>
          </p:cNvPr>
          <p:cNvSpPr txBox="1"/>
          <p:nvPr/>
        </p:nvSpPr>
        <p:spPr>
          <a:xfrm>
            <a:off x="9453715" y="6115667"/>
            <a:ext cx="2290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وجنات ألفافا 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230C5D6-B939-4CB8-8FD3-31D711C20F9F}"/>
              </a:ext>
            </a:extLst>
          </p:cNvPr>
          <p:cNvSpPr txBox="1"/>
          <p:nvPr/>
        </p:nvSpPr>
        <p:spPr>
          <a:xfrm>
            <a:off x="4149212" y="2841643"/>
            <a:ext cx="297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النباتات والأشجار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5950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356</Words>
  <Application>Microsoft Office PowerPoint</Application>
  <PresentationFormat>شاشة عريضة</PresentationFormat>
  <Paragraphs>71</Paragraphs>
  <Slides>14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Amasis MT Pro Black</vt:lpstr>
      <vt:lpstr>Arial</vt:lpstr>
      <vt:lpstr>Calibri</vt:lpstr>
      <vt:lpstr>Calibri Light</vt:lpstr>
      <vt:lpstr>Rockwell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Moza Alkindi</dc:creator>
  <cp:lastModifiedBy>Moza Alkindi</cp:lastModifiedBy>
  <cp:revision>5</cp:revision>
  <dcterms:created xsi:type="dcterms:W3CDTF">2022-04-14T03:53:09Z</dcterms:created>
  <dcterms:modified xsi:type="dcterms:W3CDTF">2022-04-16T05:21:40Z</dcterms:modified>
</cp:coreProperties>
</file>