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88" r:id="rId3"/>
    <p:sldId id="296" r:id="rId4"/>
    <p:sldId id="289" r:id="rId5"/>
    <p:sldId id="287" r:id="rId6"/>
    <p:sldId id="257" r:id="rId7"/>
    <p:sldId id="282" r:id="rId8"/>
    <p:sldId id="258" r:id="rId9"/>
    <p:sldId id="283" r:id="rId10"/>
    <p:sldId id="259" r:id="rId11"/>
    <p:sldId id="284" r:id="rId12"/>
    <p:sldId id="260" r:id="rId13"/>
    <p:sldId id="261" r:id="rId14"/>
    <p:sldId id="262" r:id="rId15"/>
    <p:sldId id="263" r:id="rId16"/>
    <p:sldId id="285" r:id="rId17"/>
    <p:sldId id="264" r:id="rId18"/>
    <p:sldId id="265" r:id="rId19"/>
    <p:sldId id="286" r:id="rId20"/>
    <p:sldId id="266" r:id="rId21"/>
    <p:sldId id="267" r:id="rId22"/>
    <p:sldId id="268" r:id="rId23"/>
    <p:sldId id="269" r:id="rId24"/>
    <p:sldId id="270" r:id="rId25"/>
    <p:sldId id="271" r:id="rId26"/>
    <p:sldId id="281" r:id="rId27"/>
    <p:sldId id="272" r:id="rId28"/>
    <p:sldId id="273" r:id="rId29"/>
    <p:sldId id="274" r:id="rId30"/>
    <p:sldId id="280" r:id="rId31"/>
    <p:sldId id="275" r:id="rId32"/>
    <p:sldId id="276" r:id="rId33"/>
    <p:sldId id="279" r:id="rId34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000066"/>
    <a:srgbClr val="660066"/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5" autoAdjust="0"/>
    <p:restoredTop sz="94660"/>
  </p:normalViewPr>
  <p:slideViewPr>
    <p:cSldViewPr>
      <p:cViewPr varScale="1">
        <p:scale>
          <a:sx n="73" d="100"/>
          <a:sy n="73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7E37-5DCD-4D08-AE68-EC73E97219AE}" type="datetimeFigureOut">
              <a:rPr lang="ar-AE" smtClean="0"/>
              <a:pPr/>
              <a:t>26/08/1442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0261-3F19-4715-853E-0BAF43FAA33A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4">
            <a:extLst>
              <a:ext uri="{FF2B5EF4-FFF2-40B4-BE49-F238E27FC236}">
                <a16:creationId xmlns:a16="http://schemas.microsoft.com/office/drawing/2014/main" id="{5C3F645B-028A-4A86-9A21-5A93AF7C5624}"/>
              </a:ext>
            </a:extLst>
          </p:cNvPr>
          <p:cNvSpPr/>
          <p:nvPr/>
        </p:nvSpPr>
        <p:spPr>
          <a:xfrm>
            <a:off x="-1620688" y="3284984"/>
            <a:ext cx="121310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8000" b="1" dirty="0">
                <a:solidFill>
                  <a:srgbClr val="0070C0"/>
                </a:solidFill>
                <a:cs typeface="Akhbar MT" pitchFamily="2" charset="-78"/>
              </a:rPr>
              <a:t>اللهم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7030A0"/>
                </a:solidFill>
                <a:cs typeface="Akhbar MT" pitchFamily="2" charset="-78"/>
              </a:rPr>
              <a:t>انفعنا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chemeClr val="accent4">
                    <a:lumMod val="50000"/>
                  </a:schemeClr>
                </a:solidFill>
                <a:cs typeface="Akhbar MT" pitchFamily="2" charset="-78"/>
              </a:rPr>
              <a:t>بما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00B050"/>
                </a:solidFill>
                <a:cs typeface="Akhbar MT" pitchFamily="2" charset="-78"/>
              </a:rPr>
              <a:t>علمتنا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، </a:t>
            </a:r>
          </a:p>
          <a:p>
            <a:pPr lvl="0" algn="ctr"/>
            <a:r>
              <a:rPr lang="ar-SA" sz="8000" b="1" dirty="0">
                <a:solidFill>
                  <a:srgbClr val="CC0000"/>
                </a:solidFill>
                <a:cs typeface="Akhbar MT" pitchFamily="2" charset="-78"/>
              </a:rPr>
              <a:t>وعلّمنا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FF9900"/>
                </a:solidFill>
                <a:cs typeface="Akhbar MT" pitchFamily="2" charset="-78"/>
              </a:rPr>
              <a:t>ما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003366"/>
                </a:solidFill>
                <a:cs typeface="Akhbar MT" pitchFamily="2" charset="-78"/>
              </a:rPr>
              <a:t>ينفعنا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،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660066"/>
                </a:solidFill>
                <a:cs typeface="Akhbar MT" pitchFamily="2" charset="-78"/>
              </a:rPr>
              <a:t>وزدني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3333CC"/>
                </a:solidFill>
                <a:cs typeface="Akhbar MT" pitchFamily="2" charset="-78"/>
              </a:rPr>
              <a:t>علماً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.</a:t>
            </a:r>
            <a:endParaRPr lang="en-US" sz="80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1026" name="Picture 2" descr="بسم الله الرحمن الرحيم متحركة gif ومزخرفة للبوربوينت - موقع موسوعتى">
            <a:extLst>
              <a:ext uri="{FF2B5EF4-FFF2-40B4-BE49-F238E27FC236}">
                <a16:creationId xmlns:a16="http://schemas.microsoft.com/office/drawing/2014/main" id="{58C074B7-9E0A-4D1A-977F-9BD2B0AAE2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400"/>
            <a:ext cx="89644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87634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6779"/>
          <a:stretch/>
        </p:blipFill>
        <p:spPr bwMode="auto">
          <a:xfrm>
            <a:off x="1" y="620688"/>
            <a:ext cx="9144000" cy="3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-196320" y="2852936"/>
            <a:ext cx="9316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كلاهما يحث على التفكر والتأمل في خلق الله تعالى.</a:t>
            </a:r>
            <a:endParaRPr lang="ar-AE" sz="4400" dirty="0">
              <a:solidFill>
                <a:srgbClr val="000066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7C08A3E-ADA5-462B-8F29-C2CFCA9C3EF6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3222"/>
          <a:stretch/>
        </p:blipFill>
        <p:spPr bwMode="auto">
          <a:xfrm>
            <a:off x="1" y="-1"/>
            <a:ext cx="9144000" cy="43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6248" y="3752131"/>
            <a:ext cx="88713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القراءة في الآية الأولى يراد بها التفكر في المخلوقات</a:t>
            </a:r>
          </a:p>
          <a:p>
            <a:pPr algn="ctr"/>
            <a:r>
              <a:rPr lang="ar-AE" sz="4000" b="1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أما هنا قراءة الكتب.</a:t>
            </a:r>
            <a:endParaRPr lang="ar-AE" sz="4000" dirty="0">
              <a:solidFill>
                <a:srgbClr val="000066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376142" y="1988840"/>
            <a:ext cx="5950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التأمل والتفكر في المخلوقات.</a:t>
            </a:r>
            <a:endParaRPr lang="ar-AE" sz="4800" dirty="0">
              <a:solidFill>
                <a:srgbClr val="FF0066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7C08A3E-ADA5-462B-8F29-C2CFCA9C3EF6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5361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0625"/>
          <a:stretch/>
        </p:blipFill>
        <p:spPr bwMode="auto">
          <a:xfrm>
            <a:off x="0" y="0"/>
            <a:ext cx="8964488" cy="52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16202" y="4365104"/>
            <a:ext cx="907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يكتسب من التأمل في المخلوقات معرفة بوجود الله وقدرته وعظمته.</a:t>
            </a:r>
            <a:endParaRPr lang="ar-AE" sz="4400" dirty="0">
              <a:solidFill>
                <a:srgbClr val="00330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6CD1896-8879-4B16-BD28-CE31FFA4868C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51" r="12201"/>
          <a:stretch/>
        </p:blipFill>
        <p:spPr bwMode="auto">
          <a:xfrm>
            <a:off x="0" y="48690"/>
            <a:ext cx="9144000" cy="68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108520" y="3622661"/>
            <a:ext cx="694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فيه لذة لقلب الفرد فهي تسعده وتشعره بالطمأنينة والراحة</a:t>
            </a:r>
            <a:endParaRPr lang="ar-AE" sz="2800" dirty="0">
              <a:solidFill>
                <a:srgbClr val="0033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8844" y="3027614"/>
            <a:ext cx="6279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ترفع مكانته عند الناس بما يكتسبه من علم فيساهم في التطور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-108520" y="4206139"/>
            <a:ext cx="6973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تهذب أخلاق الفرد وتقوّم سلوكه فيحسن تعامله مع الآخرين</a:t>
            </a:r>
            <a:endParaRPr lang="ar-AE" sz="2800" dirty="0">
              <a:solidFill>
                <a:srgbClr val="CC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96774" y="4789618"/>
            <a:ext cx="694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تنمي مهاراته اللغوية فتكسبه الطلاقة والقدرة على التعبير</a:t>
            </a:r>
            <a:endParaRPr lang="ar-AE" sz="2800" dirty="0">
              <a:solidFill>
                <a:srgbClr val="660066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2517259"/>
            <a:ext cx="6279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توسّع مداركه العقلية وتكسبه علماً وحكمة وتنمي الإبداع عنده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5205829-C1F6-4597-8184-EF9318CA136A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02"/>
            <a:ext cx="9132095" cy="683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1F362AC-B3AA-4FC2-AEE6-95C2F3EF9C76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447" t="-1" r="5637" b="47812"/>
          <a:stretch/>
        </p:blipFill>
        <p:spPr bwMode="auto">
          <a:xfrm>
            <a:off x="53752" y="0"/>
            <a:ext cx="9036496" cy="534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4510" y="4365104"/>
            <a:ext cx="8743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يساعد المتعلم في حفظ العلم الذي تعلّمه ويعينه </a:t>
            </a:r>
          </a:p>
          <a:p>
            <a:pPr algn="ctr"/>
            <a:r>
              <a:rPr lang="ar-AE" sz="44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العودة إليه عند الحاجة.</a:t>
            </a:r>
            <a:endParaRPr lang="ar-AE" sz="4400" dirty="0">
              <a:solidFill>
                <a:srgbClr val="0033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16103" y="2674895"/>
            <a:ext cx="6370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يقيّد علمه ويحفظه من النسيان.</a:t>
            </a:r>
            <a:endParaRPr lang="ar-AE" sz="4800" dirty="0">
              <a:solidFill>
                <a:srgbClr val="660066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DA4A892-DF82-4E7A-8AD1-CA589B147B2A}"/>
              </a:ext>
            </a:extLst>
          </p:cNvPr>
          <p:cNvSpPr/>
          <p:nvPr/>
        </p:nvSpPr>
        <p:spPr>
          <a:xfrm>
            <a:off x="755576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541" t="50000" r="4731"/>
          <a:stretch/>
        </p:blipFill>
        <p:spPr bwMode="auto">
          <a:xfrm>
            <a:off x="0" y="116476"/>
            <a:ext cx="9139950" cy="54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172165" y="2996952"/>
            <a:ext cx="9333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القراءة توسع مدارك الإنسان وتكسبه المعرفة وتدفعه للكتابة الإبداعية</a:t>
            </a:r>
            <a:endParaRPr lang="ar-AE" sz="3200" dirty="0">
              <a:solidFill>
                <a:srgbClr val="0033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60740" y="4246348"/>
            <a:ext cx="9025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صياغة الأفكار والعبارات وإخراجها في مؤلف إبداعي.</a:t>
            </a:r>
            <a:endParaRPr lang="ar-AE" sz="4000" dirty="0">
              <a:solidFill>
                <a:srgbClr val="660066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DA4A892-DF82-4E7A-8AD1-CA589B147B2A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7618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0997"/>
            <a:ext cx="9144000" cy="592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3FF0B7E1-7232-4B7C-A0EC-63B9C1221E51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901" r="5901" b="36966"/>
          <a:stretch/>
        </p:blipFill>
        <p:spPr bwMode="auto">
          <a:xfrm>
            <a:off x="0" y="0"/>
            <a:ext cx="9144000" cy="58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-118153" y="4985792"/>
            <a:ext cx="4374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تنمي قدرات الفرد على التفكير والابتكار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23928" y="5101833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تهذّب أخلاق الفرد وتقوّم سلوكه</a:t>
            </a:r>
            <a:endParaRPr lang="ar-AE" sz="3600" dirty="0">
              <a:solidFill>
                <a:srgbClr val="660066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3076" y="4019172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تكسب الفرد علماً وحكمة ومعرفة</a:t>
            </a:r>
            <a:endParaRPr lang="ar-AE" sz="3200" dirty="0"/>
          </a:p>
        </p:txBody>
      </p:sp>
      <p:sp>
        <p:nvSpPr>
          <p:cNvPr id="8" name="مستطيل 7"/>
          <p:cNvSpPr/>
          <p:nvPr/>
        </p:nvSpPr>
        <p:spPr>
          <a:xfrm>
            <a:off x="4588942" y="4159872"/>
            <a:ext cx="4374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تكسبه المعرفة بكيفية عبادة الله تعالى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82614" y="3235903"/>
            <a:ext cx="43035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تكسبه طلاقة لغوية</a:t>
            </a:r>
            <a:endParaRPr lang="ar-AE" sz="4400" dirty="0">
              <a:solidFill>
                <a:srgbClr val="FF0066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03986" y="3043484"/>
            <a:ext cx="4732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ينال به المرء رضا الله</a:t>
            </a:r>
          </a:p>
          <a:p>
            <a:pPr algn="ctr"/>
            <a:r>
              <a:rPr lang="ar-AE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فيثاب عليه</a:t>
            </a:r>
            <a:endParaRPr lang="ar-AE" sz="3600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B8924AB-F540-485E-9E22-07608F7EE3A2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263" t="61948" r="5900"/>
          <a:stretch/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339752" y="3212976"/>
            <a:ext cx="66660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مفيدة وسهلة ولكن ضررها قد يهلك    إذا لم ينتبه على نفسه ويتقي ربه.</a:t>
            </a:r>
            <a:endParaRPr lang="ar-AE" sz="4000" dirty="0">
              <a:solidFill>
                <a:srgbClr val="660066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B8924AB-F540-485E-9E22-07608F7EE3A2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0345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creen with a wooden surface&#10;&#10;Description automatically generated with low confidence">
            <a:extLst>
              <a:ext uri="{FF2B5EF4-FFF2-40B4-BE49-F238E27FC236}">
                <a16:creationId xmlns:a16="http://schemas.microsoft.com/office/drawing/2014/main" id="{515B2D61-5BEC-4AED-BDC4-4BA16CCFA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10" name="Picture 9" descr="Shape, square&#10;&#10;Description automatically generated">
            <a:extLst>
              <a:ext uri="{FF2B5EF4-FFF2-40B4-BE49-F238E27FC236}">
                <a16:creationId xmlns:a16="http://schemas.microsoft.com/office/drawing/2014/main" id="{5BE7E76A-F19E-4C9A-B7AA-2C2AEF8D2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2" y="188641"/>
            <a:ext cx="5689299" cy="4608512"/>
          </a:xfrm>
          <a:prstGeom prst="rect">
            <a:avLst/>
          </a:prstGeom>
        </p:spPr>
      </p:pic>
      <p:pic>
        <p:nvPicPr>
          <p:cNvPr id="43" name="Picture 42" descr="Chart, funnel chart&#10;&#10;Description automatically generated">
            <a:extLst>
              <a:ext uri="{FF2B5EF4-FFF2-40B4-BE49-F238E27FC236}">
                <a16:creationId xmlns:a16="http://schemas.microsoft.com/office/drawing/2014/main" id="{D5C0D9DA-BBAA-4AE5-A91A-CD76376AB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58" y="1358514"/>
            <a:ext cx="2292371" cy="1311134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2FC99CC-5E5E-4DE1-8B4D-B4E7143124BD}"/>
              </a:ext>
            </a:extLst>
          </p:cNvPr>
          <p:cNvSpPr/>
          <p:nvPr/>
        </p:nvSpPr>
        <p:spPr>
          <a:xfrm>
            <a:off x="2928384" y="2952179"/>
            <a:ext cx="703678" cy="633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8AE85AB4-94A3-4754-BB8F-29A63E4AB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74" y="2613042"/>
            <a:ext cx="793498" cy="1055013"/>
          </a:xfrm>
          <a:prstGeom prst="rect">
            <a:avLst/>
          </a:prstGeom>
        </p:spPr>
      </p:pic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3E9B9499-9B88-440D-AEE3-C65E0CEC92C2}"/>
              </a:ext>
            </a:extLst>
          </p:cNvPr>
          <p:cNvSpPr txBox="1">
            <a:spLocks/>
          </p:cNvSpPr>
          <p:nvPr/>
        </p:nvSpPr>
        <p:spPr>
          <a:xfrm rot="21570237">
            <a:off x="2956115" y="3266824"/>
            <a:ext cx="957819" cy="2208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750" b="1" dirty="0">
              <a:latin typeface="Agency FB" panose="020B050302020202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40CA204-CA3F-4C39-B55A-9E1A42A8E686}"/>
              </a:ext>
            </a:extLst>
          </p:cNvPr>
          <p:cNvGrpSpPr/>
          <p:nvPr/>
        </p:nvGrpSpPr>
        <p:grpSpPr>
          <a:xfrm>
            <a:off x="2024731" y="2752679"/>
            <a:ext cx="793498" cy="1055013"/>
            <a:chOff x="2810812" y="2571889"/>
            <a:chExt cx="1057997" cy="140668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07839A0-8AB9-44AF-BCCD-D97C63DA640B}"/>
                </a:ext>
              </a:extLst>
            </p:cNvPr>
            <p:cNvSpPr/>
            <p:nvPr/>
          </p:nvSpPr>
          <p:spPr>
            <a:xfrm>
              <a:off x="2861418" y="3006344"/>
              <a:ext cx="938237" cy="845312"/>
            </a:xfrm>
            <a:prstGeom prst="rect">
              <a:avLst/>
            </a:prstGeom>
            <a:solidFill>
              <a:srgbClr val="EEB0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62" name="Picture 61" descr="Shape&#10;&#10;Description automatically generated">
              <a:extLst>
                <a:ext uri="{FF2B5EF4-FFF2-40B4-BE49-F238E27FC236}">
                  <a16:creationId xmlns:a16="http://schemas.microsoft.com/office/drawing/2014/main" id="{482973B6-8CDF-4F5A-909A-A5679E0E1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812" y="2571889"/>
              <a:ext cx="1057997" cy="1406684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9473868-6F65-4EFD-ADFE-00459D2B6D78}"/>
              </a:ext>
            </a:extLst>
          </p:cNvPr>
          <p:cNvGrpSpPr/>
          <p:nvPr/>
        </p:nvGrpSpPr>
        <p:grpSpPr>
          <a:xfrm>
            <a:off x="65416" y="1332448"/>
            <a:ext cx="1515041" cy="1280594"/>
            <a:chOff x="5943600" y="303740"/>
            <a:chExt cx="2228850" cy="211333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7B0B7B8-8C85-4EA3-96F8-453D77E49248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custGeom>
                      <a:avLst/>
                      <a:gdLst>
                        <a:gd name="connsiteX0" fmla="*/ 0 w 1515041"/>
                        <a:gd name="connsiteY0" fmla="*/ 0 h 1280594"/>
                        <a:gd name="connsiteX1" fmla="*/ 459562 w 1515041"/>
                        <a:gd name="connsiteY1" fmla="*/ 0 h 1280594"/>
                        <a:gd name="connsiteX2" fmla="*/ 949426 w 1515041"/>
                        <a:gd name="connsiteY2" fmla="*/ 0 h 1280594"/>
                        <a:gd name="connsiteX3" fmla="*/ 1515041 w 1515041"/>
                        <a:gd name="connsiteY3" fmla="*/ 0 h 1280594"/>
                        <a:gd name="connsiteX4" fmla="*/ 1515041 w 1515041"/>
                        <a:gd name="connsiteY4" fmla="*/ 601879 h 1280594"/>
                        <a:gd name="connsiteX5" fmla="*/ 1515041 w 1515041"/>
                        <a:gd name="connsiteY5" fmla="*/ 1280594 h 1280594"/>
                        <a:gd name="connsiteX6" fmla="*/ 1025178 w 1515041"/>
                        <a:gd name="connsiteY6" fmla="*/ 1280594 h 1280594"/>
                        <a:gd name="connsiteX7" fmla="*/ 565615 w 1515041"/>
                        <a:gd name="connsiteY7" fmla="*/ 1280594 h 1280594"/>
                        <a:gd name="connsiteX8" fmla="*/ 0 w 1515041"/>
                        <a:gd name="connsiteY8" fmla="*/ 1280594 h 1280594"/>
                        <a:gd name="connsiteX9" fmla="*/ 0 w 1515041"/>
                        <a:gd name="connsiteY9" fmla="*/ 653103 h 1280594"/>
                        <a:gd name="connsiteX10" fmla="*/ 0 w 1515041"/>
                        <a:gd name="connsiteY10" fmla="*/ 0 h 1280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15041" h="1280594" fill="none" extrusionOk="0">
                          <a:moveTo>
                            <a:pt x="0" y="0"/>
                          </a:moveTo>
                          <a:cubicBezTo>
                            <a:pt x="133083" y="-902"/>
                            <a:pt x="233845" y="430"/>
                            <a:pt x="459562" y="0"/>
                          </a:cubicBezTo>
                          <a:cubicBezTo>
                            <a:pt x="685279" y="-430"/>
                            <a:pt x="771502" y="24270"/>
                            <a:pt x="949426" y="0"/>
                          </a:cubicBezTo>
                          <a:cubicBezTo>
                            <a:pt x="1127350" y="-24270"/>
                            <a:pt x="1319401" y="10328"/>
                            <a:pt x="1515041" y="0"/>
                          </a:cubicBezTo>
                          <a:cubicBezTo>
                            <a:pt x="1506182" y="166716"/>
                            <a:pt x="1523307" y="434092"/>
                            <a:pt x="1515041" y="601879"/>
                          </a:cubicBezTo>
                          <a:cubicBezTo>
                            <a:pt x="1506775" y="769666"/>
                            <a:pt x="1487095" y="1041340"/>
                            <a:pt x="1515041" y="1280594"/>
                          </a:cubicBezTo>
                          <a:cubicBezTo>
                            <a:pt x="1332853" y="1281064"/>
                            <a:pt x="1212684" y="1304911"/>
                            <a:pt x="1025178" y="1280594"/>
                          </a:cubicBezTo>
                          <a:cubicBezTo>
                            <a:pt x="837672" y="1256277"/>
                            <a:pt x="704567" y="1296929"/>
                            <a:pt x="565615" y="1280594"/>
                          </a:cubicBezTo>
                          <a:cubicBezTo>
                            <a:pt x="426663" y="1264259"/>
                            <a:pt x="119425" y="1306440"/>
                            <a:pt x="0" y="1280594"/>
                          </a:cubicBezTo>
                          <a:cubicBezTo>
                            <a:pt x="22973" y="993388"/>
                            <a:pt x="4367" y="918951"/>
                            <a:pt x="0" y="653103"/>
                          </a:cubicBezTo>
                          <a:cubicBezTo>
                            <a:pt x="-4367" y="387255"/>
                            <a:pt x="-32256" y="225318"/>
                            <a:pt x="0" y="0"/>
                          </a:cubicBezTo>
                          <a:close/>
                        </a:path>
                        <a:path w="1515041" h="1280594" stroke="0" extrusionOk="0">
                          <a:moveTo>
                            <a:pt x="0" y="0"/>
                          </a:moveTo>
                          <a:cubicBezTo>
                            <a:pt x="189295" y="3578"/>
                            <a:pt x="337940" y="8356"/>
                            <a:pt x="520164" y="0"/>
                          </a:cubicBezTo>
                          <a:cubicBezTo>
                            <a:pt x="702388" y="-8356"/>
                            <a:pt x="862130" y="18843"/>
                            <a:pt x="1025178" y="0"/>
                          </a:cubicBezTo>
                          <a:cubicBezTo>
                            <a:pt x="1188226" y="-18843"/>
                            <a:pt x="1297874" y="-8277"/>
                            <a:pt x="1515041" y="0"/>
                          </a:cubicBezTo>
                          <a:cubicBezTo>
                            <a:pt x="1502308" y="320554"/>
                            <a:pt x="1482931" y="381032"/>
                            <a:pt x="1515041" y="665909"/>
                          </a:cubicBezTo>
                          <a:cubicBezTo>
                            <a:pt x="1547151" y="950786"/>
                            <a:pt x="1492710" y="1009105"/>
                            <a:pt x="1515041" y="1280594"/>
                          </a:cubicBezTo>
                          <a:cubicBezTo>
                            <a:pt x="1276978" y="1283064"/>
                            <a:pt x="1118313" y="1263358"/>
                            <a:pt x="1010027" y="1280594"/>
                          </a:cubicBezTo>
                          <a:cubicBezTo>
                            <a:pt x="901741" y="1297830"/>
                            <a:pt x="680495" y="1269087"/>
                            <a:pt x="489863" y="1280594"/>
                          </a:cubicBezTo>
                          <a:cubicBezTo>
                            <a:pt x="299231" y="1292101"/>
                            <a:pt x="234363" y="1293648"/>
                            <a:pt x="0" y="1280594"/>
                          </a:cubicBezTo>
                          <a:cubicBezTo>
                            <a:pt x="13524" y="1132576"/>
                            <a:pt x="-5524" y="813078"/>
                            <a:pt x="0" y="640297"/>
                          </a:cubicBezTo>
                          <a:cubicBezTo>
                            <a:pt x="5524" y="467516"/>
                            <a:pt x="-13499" y="23826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0017FEE-21A6-46E8-9B68-8C0990F64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5D7B455-4B87-4ECF-960B-5131FB30A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56950AC-63D3-4AED-9CED-14F55AF33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E9557C5-5647-4C19-B718-812771A3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2FCAE6D-06ED-4A1C-BE7A-F320BFCE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CC35327-00E2-4934-AECE-38AA6CA77505}"/>
              </a:ext>
            </a:extLst>
          </p:cNvPr>
          <p:cNvSpPr/>
          <p:nvPr/>
        </p:nvSpPr>
        <p:spPr>
          <a:xfrm>
            <a:off x="154343" y="984754"/>
            <a:ext cx="1357878" cy="276999"/>
          </a:xfrm>
          <a:custGeom>
            <a:avLst/>
            <a:gdLst>
              <a:gd name="connsiteX0" fmla="*/ 0 w 1810504"/>
              <a:gd name="connsiteY0" fmla="*/ 0 h 369332"/>
              <a:gd name="connsiteX1" fmla="*/ 549186 w 1810504"/>
              <a:gd name="connsiteY1" fmla="*/ 0 h 369332"/>
              <a:gd name="connsiteX2" fmla="*/ 1098372 w 1810504"/>
              <a:gd name="connsiteY2" fmla="*/ 0 h 369332"/>
              <a:gd name="connsiteX3" fmla="*/ 1810504 w 1810504"/>
              <a:gd name="connsiteY3" fmla="*/ 0 h 369332"/>
              <a:gd name="connsiteX4" fmla="*/ 1810504 w 1810504"/>
              <a:gd name="connsiteY4" fmla="*/ 369332 h 369332"/>
              <a:gd name="connsiteX5" fmla="*/ 1225108 w 1810504"/>
              <a:gd name="connsiteY5" fmla="*/ 369332 h 369332"/>
              <a:gd name="connsiteX6" fmla="*/ 603501 w 1810504"/>
              <a:gd name="connsiteY6" fmla="*/ 369332 h 369332"/>
              <a:gd name="connsiteX7" fmla="*/ 0 w 1810504"/>
              <a:gd name="connsiteY7" fmla="*/ 369332 h 369332"/>
              <a:gd name="connsiteX8" fmla="*/ 0 w 1810504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504" h="369332" fill="none" extrusionOk="0">
                <a:moveTo>
                  <a:pt x="0" y="0"/>
                </a:moveTo>
                <a:cubicBezTo>
                  <a:pt x="273851" y="18496"/>
                  <a:pt x="284228" y="14630"/>
                  <a:pt x="549186" y="0"/>
                </a:cubicBezTo>
                <a:cubicBezTo>
                  <a:pt x="814144" y="-14630"/>
                  <a:pt x="947622" y="-5763"/>
                  <a:pt x="1098372" y="0"/>
                </a:cubicBezTo>
                <a:cubicBezTo>
                  <a:pt x="1249122" y="5763"/>
                  <a:pt x="1467135" y="7086"/>
                  <a:pt x="1810504" y="0"/>
                </a:cubicBezTo>
                <a:cubicBezTo>
                  <a:pt x="1802335" y="134434"/>
                  <a:pt x="1811030" y="278252"/>
                  <a:pt x="1810504" y="369332"/>
                </a:cubicBezTo>
                <a:cubicBezTo>
                  <a:pt x="1671424" y="372992"/>
                  <a:pt x="1472999" y="368986"/>
                  <a:pt x="1225108" y="369332"/>
                </a:cubicBezTo>
                <a:cubicBezTo>
                  <a:pt x="977217" y="369678"/>
                  <a:pt x="838824" y="358379"/>
                  <a:pt x="603501" y="369332"/>
                </a:cubicBezTo>
                <a:cubicBezTo>
                  <a:pt x="368178" y="380285"/>
                  <a:pt x="254699" y="385672"/>
                  <a:pt x="0" y="369332"/>
                </a:cubicBezTo>
                <a:cubicBezTo>
                  <a:pt x="691" y="185192"/>
                  <a:pt x="-7711" y="125195"/>
                  <a:pt x="0" y="0"/>
                </a:cubicBezTo>
                <a:close/>
              </a:path>
              <a:path w="1810504" h="369332" stroke="0" extrusionOk="0">
                <a:moveTo>
                  <a:pt x="0" y="0"/>
                </a:moveTo>
                <a:cubicBezTo>
                  <a:pt x="164577" y="11598"/>
                  <a:pt x="375154" y="-10051"/>
                  <a:pt x="585396" y="0"/>
                </a:cubicBezTo>
                <a:cubicBezTo>
                  <a:pt x="795638" y="10051"/>
                  <a:pt x="955145" y="-10303"/>
                  <a:pt x="1225108" y="0"/>
                </a:cubicBezTo>
                <a:cubicBezTo>
                  <a:pt x="1495071" y="10303"/>
                  <a:pt x="1578150" y="751"/>
                  <a:pt x="1810504" y="0"/>
                </a:cubicBezTo>
                <a:cubicBezTo>
                  <a:pt x="1806543" y="148590"/>
                  <a:pt x="1817413" y="221988"/>
                  <a:pt x="1810504" y="369332"/>
                </a:cubicBezTo>
                <a:cubicBezTo>
                  <a:pt x="1599156" y="399030"/>
                  <a:pt x="1344397" y="364771"/>
                  <a:pt x="1170793" y="369332"/>
                </a:cubicBezTo>
                <a:cubicBezTo>
                  <a:pt x="997189" y="373893"/>
                  <a:pt x="858452" y="369780"/>
                  <a:pt x="567291" y="369332"/>
                </a:cubicBezTo>
                <a:cubicBezTo>
                  <a:pt x="276130" y="368884"/>
                  <a:pt x="206683" y="388823"/>
                  <a:pt x="0" y="369332"/>
                </a:cubicBezTo>
                <a:cubicBezTo>
                  <a:pt x="11545" y="269964"/>
                  <a:pt x="-2572" y="1245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1357878"/>
                      <a:gd name="connsiteY0" fmla="*/ 0 h 276999"/>
                      <a:gd name="connsiteX1" fmla="*/ 411889 w 1357878"/>
                      <a:gd name="connsiteY1" fmla="*/ 0 h 276999"/>
                      <a:gd name="connsiteX2" fmla="*/ 823779 w 1357878"/>
                      <a:gd name="connsiteY2" fmla="*/ 0 h 276999"/>
                      <a:gd name="connsiteX3" fmla="*/ 1357878 w 1357878"/>
                      <a:gd name="connsiteY3" fmla="*/ 0 h 276999"/>
                      <a:gd name="connsiteX4" fmla="*/ 1357878 w 1357878"/>
                      <a:gd name="connsiteY4" fmla="*/ 276999 h 276999"/>
                      <a:gd name="connsiteX5" fmla="*/ 918831 w 1357878"/>
                      <a:gd name="connsiteY5" fmla="*/ 276999 h 276999"/>
                      <a:gd name="connsiteX6" fmla="*/ 452625 w 1357878"/>
                      <a:gd name="connsiteY6" fmla="*/ 276999 h 276999"/>
                      <a:gd name="connsiteX7" fmla="*/ 0 w 1357878"/>
                      <a:gd name="connsiteY7" fmla="*/ 276999 h 276999"/>
                      <a:gd name="connsiteX8" fmla="*/ 0 w 1357878"/>
                      <a:gd name="connsiteY8" fmla="*/ 0 h 276999"/>
                      <a:gd name="connsiteX0" fmla="*/ 0 w 1357878"/>
                      <a:gd name="connsiteY0" fmla="*/ 0 h 276999"/>
                      <a:gd name="connsiteX1" fmla="*/ 439047 w 1357878"/>
                      <a:gd name="connsiteY1" fmla="*/ 0 h 276999"/>
                      <a:gd name="connsiteX2" fmla="*/ 918831 w 1357878"/>
                      <a:gd name="connsiteY2" fmla="*/ 0 h 276999"/>
                      <a:gd name="connsiteX3" fmla="*/ 1357878 w 1357878"/>
                      <a:gd name="connsiteY3" fmla="*/ 0 h 276999"/>
                      <a:gd name="connsiteX4" fmla="*/ 1357878 w 1357878"/>
                      <a:gd name="connsiteY4" fmla="*/ 276999 h 276999"/>
                      <a:gd name="connsiteX5" fmla="*/ 878094 w 1357878"/>
                      <a:gd name="connsiteY5" fmla="*/ 276999 h 276999"/>
                      <a:gd name="connsiteX6" fmla="*/ 425468 w 1357878"/>
                      <a:gd name="connsiteY6" fmla="*/ 276999 h 276999"/>
                      <a:gd name="connsiteX7" fmla="*/ 0 w 1357878"/>
                      <a:gd name="connsiteY7" fmla="*/ 276999 h 276999"/>
                      <a:gd name="connsiteX8" fmla="*/ 0 w 1357878"/>
                      <a:gd name="connsiteY8" fmla="*/ 0 h 27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57878" h="276999" fill="none" extrusionOk="0">
                        <a:moveTo>
                          <a:pt x="0" y="0"/>
                        </a:moveTo>
                        <a:cubicBezTo>
                          <a:pt x="204068" y="13929"/>
                          <a:pt x="212428" y="12016"/>
                          <a:pt x="411889" y="0"/>
                        </a:cubicBezTo>
                        <a:cubicBezTo>
                          <a:pt x="612908" y="-7174"/>
                          <a:pt x="705311" y="-1973"/>
                          <a:pt x="823779" y="0"/>
                        </a:cubicBezTo>
                        <a:cubicBezTo>
                          <a:pt x="916103" y="31366"/>
                          <a:pt x="1105906" y="7816"/>
                          <a:pt x="1357878" y="0"/>
                        </a:cubicBezTo>
                        <a:cubicBezTo>
                          <a:pt x="1351755" y="90364"/>
                          <a:pt x="1363031" y="199615"/>
                          <a:pt x="1357878" y="276999"/>
                        </a:cubicBezTo>
                        <a:cubicBezTo>
                          <a:pt x="1228265" y="264663"/>
                          <a:pt x="1078724" y="271212"/>
                          <a:pt x="918831" y="276999"/>
                        </a:cubicBezTo>
                        <a:cubicBezTo>
                          <a:pt x="721243" y="267186"/>
                          <a:pt x="603747" y="268831"/>
                          <a:pt x="452625" y="276999"/>
                        </a:cubicBezTo>
                        <a:cubicBezTo>
                          <a:pt x="266605" y="289271"/>
                          <a:pt x="192637" y="283619"/>
                          <a:pt x="0" y="276999"/>
                        </a:cubicBezTo>
                        <a:cubicBezTo>
                          <a:pt x="-1346" y="138970"/>
                          <a:pt x="-6727" y="102311"/>
                          <a:pt x="0" y="0"/>
                        </a:cubicBezTo>
                        <a:close/>
                      </a:path>
                      <a:path w="1357878" h="276999" stroke="0" extrusionOk="0">
                        <a:moveTo>
                          <a:pt x="0" y="0"/>
                        </a:moveTo>
                        <a:cubicBezTo>
                          <a:pt x="125911" y="199"/>
                          <a:pt x="288234" y="-4320"/>
                          <a:pt x="439047" y="0"/>
                        </a:cubicBezTo>
                        <a:cubicBezTo>
                          <a:pt x="624868" y="1738"/>
                          <a:pt x="701041" y="9465"/>
                          <a:pt x="918831" y="0"/>
                        </a:cubicBezTo>
                        <a:cubicBezTo>
                          <a:pt x="1108692" y="2333"/>
                          <a:pt x="1182985" y="4944"/>
                          <a:pt x="1357878" y="0"/>
                        </a:cubicBezTo>
                        <a:cubicBezTo>
                          <a:pt x="1357926" y="113272"/>
                          <a:pt x="1370987" y="163690"/>
                          <a:pt x="1357878" y="276999"/>
                        </a:cubicBezTo>
                        <a:cubicBezTo>
                          <a:pt x="1192692" y="305400"/>
                          <a:pt x="1011352" y="299922"/>
                          <a:pt x="878094" y="276999"/>
                        </a:cubicBezTo>
                        <a:cubicBezTo>
                          <a:pt x="749020" y="289988"/>
                          <a:pt x="635855" y="268171"/>
                          <a:pt x="425468" y="276999"/>
                        </a:cubicBezTo>
                        <a:cubicBezTo>
                          <a:pt x="209695" y="286110"/>
                          <a:pt x="160007" y="288372"/>
                          <a:pt x="0" y="276999"/>
                        </a:cubicBezTo>
                        <a:cubicBezTo>
                          <a:pt x="27558" y="201814"/>
                          <a:pt x="-6050" y="82776"/>
                          <a:pt x="0" y="0"/>
                        </a:cubicBezTo>
                        <a:close/>
                      </a:path>
                      <a:path w="1357878" h="276999" fill="none" stroke="0" extrusionOk="0">
                        <a:moveTo>
                          <a:pt x="0" y="0"/>
                        </a:moveTo>
                        <a:cubicBezTo>
                          <a:pt x="204089" y="13502"/>
                          <a:pt x="212482" y="10197"/>
                          <a:pt x="411889" y="0"/>
                        </a:cubicBezTo>
                        <a:cubicBezTo>
                          <a:pt x="608569" y="-12611"/>
                          <a:pt x="699747" y="17529"/>
                          <a:pt x="823779" y="0"/>
                        </a:cubicBezTo>
                        <a:cubicBezTo>
                          <a:pt x="956170" y="-4265"/>
                          <a:pt x="1062084" y="1321"/>
                          <a:pt x="1357878" y="0"/>
                        </a:cubicBezTo>
                        <a:cubicBezTo>
                          <a:pt x="1339350" y="101971"/>
                          <a:pt x="1364934" y="199262"/>
                          <a:pt x="1357878" y="276999"/>
                        </a:cubicBezTo>
                        <a:cubicBezTo>
                          <a:pt x="1259614" y="263571"/>
                          <a:pt x="1109852" y="269982"/>
                          <a:pt x="918831" y="276999"/>
                        </a:cubicBezTo>
                        <a:cubicBezTo>
                          <a:pt x="736956" y="281709"/>
                          <a:pt x="630090" y="272685"/>
                          <a:pt x="452625" y="276999"/>
                        </a:cubicBezTo>
                        <a:cubicBezTo>
                          <a:pt x="276250" y="277762"/>
                          <a:pt x="181786" y="282936"/>
                          <a:pt x="0" y="276999"/>
                        </a:cubicBezTo>
                        <a:cubicBezTo>
                          <a:pt x="-301" y="139583"/>
                          <a:pt x="-6733" y="928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Classroom Rules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A51C5FD-B92F-4ED9-96C5-FA1E612997CD}"/>
              </a:ext>
            </a:extLst>
          </p:cNvPr>
          <p:cNvGrpSpPr/>
          <p:nvPr/>
        </p:nvGrpSpPr>
        <p:grpSpPr>
          <a:xfrm>
            <a:off x="1103181" y="2600183"/>
            <a:ext cx="793498" cy="1055013"/>
            <a:chOff x="1706443" y="2304994"/>
            <a:chExt cx="1057997" cy="140668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9E0177-E519-42F2-915B-B9940C0C95B6}"/>
                </a:ext>
              </a:extLst>
            </p:cNvPr>
            <p:cNvSpPr/>
            <p:nvPr/>
          </p:nvSpPr>
          <p:spPr>
            <a:xfrm>
              <a:off x="1766324" y="2754949"/>
              <a:ext cx="938237" cy="84531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76" name="Picture 75" descr="Shape&#10;&#10;Description automatically generated">
              <a:extLst>
                <a:ext uri="{FF2B5EF4-FFF2-40B4-BE49-F238E27FC236}">
                  <a16:creationId xmlns:a16="http://schemas.microsoft.com/office/drawing/2014/main" id="{386D69D2-0711-4A7A-831F-593D57B4C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443" y="2304994"/>
              <a:ext cx="1057997" cy="1406684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7BE309C-2CBF-4065-96FC-5486EF7FD6AB}"/>
              </a:ext>
            </a:extLst>
          </p:cNvPr>
          <p:cNvGrpSpPr/>
          <p:nvPr/>
        </p:nvGrpSpPr>
        <p:grpSpPr>
          <a:xfrm>
            <a:off x="190691" y="2738711"/>
            <a:ext cx="793498" cy="1055013"/>
            <a:chOff x="569059" y="2537262"/>
            <a:chExt cx="1057997" cy="140668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B1D9AA5-4463-41C0-9A3F-05CAC9BB9486}"/>
                </a:ext>
              </a:extLst>
            </p:cNvPr>
            <p:cNvSpPr/>
            <p:nvPr/>
          </p:nvSpPr>
          <p:spPr>
            <a:xfrm>
              <a:off x="641924" y="2994069"/>
              <a:ext cx="938237" cy="84531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77" name="Picture 76" descr="Shape&#10;&#10;Description automatically generated">
              <a:extLst>
                <a:ext uri="{FF2B5EF4-FFF2-40B4-BE49-F238E27FC236}">
                  <a16:creationId xmlns:a16="http://schemas.microsoft.com/office/drawing/2014/main" id="{16115144-DEA1-49E2-906A-81AD9FA81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59" y="2537262"/>
              <a:ext cx="1057997" cy="1406684"/>
            </a:xfrm>
            <a:prstGeom prst="rect">
              <a:avLst/>
            </a:prstGeom>
          </p:spPr>
        </p:pic>
      </p:grpSp>
      <p:pic>
        <p:nvPicPr>
          <p:cNvPr id="88" name="Picture 87" descr="A black and white photo of a planet in space&#10;&#10;Description automatically generated with low confidence">
            <a:extLst>
              <a:ext uri="{FF2B5EF4-FFF2-40B4-BE49-F238E27FC236}">
                <a16:creationId xmlns:a16="http://schemas.microsoft.com/office/drawing/2014/main" id="{4742B471-0B8B-4711-BCF4-2FF4FCE1063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3"/>
          <a:stretch/>
        </p:blipFill>
        <p:spPr>
          <a:xfrm>
            <a:off x="4240495" y="5712221"/>
            <a:ext cx="4282889" cy="1550194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DC00533C-8C91-46B1-95AE-0824E533738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r="19023" b="26849"/>
          <a:stretch/>
        </p:blipFill>
        <p:spPr>
          <a:xfrm>
            <a:off x="3689971" y="213382"/>
            <a:ext cx="449804" cy="560195"/>
          </a:xfrm>
          <a:prstGeom prst="rect">
            <a:avLst/>
          </a:prstGeom>
        </p:spPr>
      </p:pic>
      <p:pic>
        <p:nvPicPr>
          <p:cNvPr id="42" name="Picture 41" descr="A picture containing seat, yellow, furniture, sofa&#10;&#10;Description automatically generated">
            <a:extLst>
              <a:ext uri="{FF2B5EF4-FFF2-40B4-BE49-F238E27FC236}">
                <a16:creationId xmlns:a16="http://schemas.microsoft.com/office/drawing/2014/main" id="{3A0F56E2-61E5-49B6-AD04-46389C1A7B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" y="5059742"/>
            <a:ext cx="2400300" cy="2057399"/>
          </a:xfrm>
          <a:prstGeom prst="rect">
            <a:avLst/>
          </a:prstGeom>
        </p:spPr>
      </p:pic>
      <p:sp>
        <p:nvSpPr>
          <p:cNvPr id="51" name="مستطيل 50">
            <a:extLst>
              <a:ext uri="{FF2B5EF4-FFF2-40B4-BE49-F238E27FC236}">
                <a16:creationId xmlns:a16="http://schemas.microsoft.com/office/drawing/2014/main" id="{E9C8EC06-B730-4551-B4F3-225696AA03E7}"/>
              </a:ext>
            </a:extLst>
          </p:cNvPr>
          <p:cNvSpPr/>
          <p:nvPr/>
        </p:nvSpPr>
        <p:spPr>
          <a:xfrm>
            <a:off x="8095221" y="486646"/>
            <a:ext cx="856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اليوم: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40CED853-C8A3-46F6-A356-A4AF1EC2295C}"/>
              </a:ext>
            </a:extLst>
          </p:cNvPr>
          <p:cNvSpPr/>
          <p:nvPr/>
        </p:nvSpPr>
        <p:spPr>
          <a:xfrm>
            <a:off x="7139408" y="541540"/>
            <a:ext cx="8691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الأحد</a:t>
            </a:r>
            <a:endParaRPr lang="ar-SA" sz="4800" b="1" cap="none" spc="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9607EF6B-423E-4024-B167-81C5DA0D040C}"/>
              </a:ext>
            </a:extLst>
          </p:cNvPr>
          <p:cNvSpPr/>
          <p:nvPr/>
        </p:nvSpPr>
        <p:spPr>
          <a:xfrm>
            <a:off x="7978158" y="1512496"/>
            <a:ext cx="9781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التاريخ: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68786216-435B-4393-BEFC-0451FE8D6D70}"/>
              </a:ext>
            </a:extLst>
          </p:cNvPr>
          <p:cNvSpPr/>
          <p:nvPr/>
        </p:nvSpPr>
        <p:spPr>
          <a:xfrm>
            <a:off x="5035498" y="2667006"/>
            <a:ext cx="3400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الحصة – الصف - الشعبة: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DD996B6F-1994-4165-A612-7F381066C19F}"/>
              </a:ext>
            </a:extLst>
          </p:cNvPr>
          <p:cNvSpPr/>
          <p:nvPr/>
        </p:nvSpPr>
        <p:spPr>
          <a:xfrm>
            <a:off x="6921319" y="1557246"/>
            <a:ext cx="8691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الأحد</a:t>
            </a:r>
            <a:endParaRPr lang="ar-SA" sz="48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1C9D331B-8780-46E3-99C3-43890856B612}"/>
              </a:ext>
            </a:extLst>
          </p:cNvPr>
          <p:cNvSpPr/>
          <p:nvPr/>
        </p:nvSpPr>
        <p:spPr>
          <a:xfrm>
            <a:off x="6582676" y="3256540"/>
            <a:ext cx="8691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الأحد</a:t>
            </a:r>
            <a:endParaRPr lang="ar-SA" sz="4800" b="1" cap="none" spc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209692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475" r="5900"/>
          <a:stretch/>
        </p:blipFill>
        <p:spPr bwMode="auto">
          <a:xfrm>
            <a:off x="1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11194" y="3923963"/>
            <a:ext cx="8975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الانسياق وراء الأفكار التي تؤدي للتطرف عن الدّين والخروج عن الولاء للوطن والتشدد والتطرف والهدم والتخريب</a:t>
            </a:r>
            <a:endParaRPr lang="ar-AE" sz="4000" dirty="0">
              <a:solidFill>
                <a:srgbClr val="0033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361057" y="2492896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أخذ المعلومات قد تكون غير صحيحة ويشك في مصداقيتها</a:t>
            </a:r>
            <a:endParaRPr lang="ar-AE" sz="3600" dirty="0">
              <a:solidFill>
                <a:srgbClr val="C000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217E0E0-9383-45EB-83F5-53E6F843F7B4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0996"/>
            <a:ext cx="9129468" cy="581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AA1FC1A-D8AD-4734-83CE-3C2B63A6EA64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119" r="11302"/>
          <a:stretch/>
        </p:blipFill>
        <p:spPr bwMode="auto">
          <a:xfrm>
            <a:off x="0" y="26998"/>
            <a:ext cx="9036496" cy="671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0" y="436510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القراءة وسيلة للعلم والمعرفة ولصناعة العلماء والمبتكرين الذين يساهمون بفاعلية كبيرة في قيادة مستقبل الدولة.</a:t>
            </a:r>
            <a:endParaRPr lang="ar-AE" sz="4000" dirty="0">
              <a:solidFill>
                <a:srgbClr val="FF0066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E8A00C1-F3A7-4D9C-A2D1-73F7565CE8AF}"/>
              </a:ext>
            </a:extLst>
          </p:cNvPr>
          <p:cNvSpPr/>
          <p:nvPr/>
        </p:nvSpPr>
        <p:spPr>
          <a:xfrm>
            <a:off x="827584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929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180528" y="537321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زيادة الوعي بأهمية القراءة لدى الطلاب في العالم العربي</a:t>
            </a:r>
            <a:endParaRPr lang="ar-AE" sz="3600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80528" y="4341145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</a:t>
            </a:r>
            <a:r>
              <a:rPr lang="ar-AE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ميلادي</a:t>
            </a:r>
            <a:endParaRPr lang="ar-AE" sz="4400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294284" y="3646475"/>
            <a:ext cx="9289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سمو الشيخ محمد بن راشد آل </a:t>
            </a:r>
            <a:r>
              <a:rPr lang="ar-AE" sz="4400" b="1" dirty="0" err="1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مكتوم </a:t>
            </a:r>
            <a:r>
              <a:rPr lang="ar-AE" sz="44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رعاه الله</a:t>
            </a:r>
            <a:endParaRPr lang="ar-AE" sz="4400" dirty="0">
              <a:solidFill>
                <a:srgbClr val="660066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248191" y="6036958"/>
            <a:ext cx="9169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تنمية مهارات التعلم الذاتي والتفكير التحليلي الناقد وتوسيع المدارك</a:t>
            </a:r>
            <a:endParaRPr lang="ar-AE" sz="3200" dirty="0">
              <a:solidFill>
                <a:srgbClr val="0033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8DC10D1-1DE9-4BAC-89C4-89D625EFC7B3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51" y="0"/>
            <a:ext cx="91387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21952" y="2708920"/>
            <a:ext cx="9165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وعي قيادة دولة الإمارات بأهمية القراءة ولزيادة الوعي بأهميتها لدى المجتمع بأسره ولتحسين مهارات الطلبة اللغوية</a:t>
            </a:r>
            <a:endParaRPr lang="ar-AE" sz="3600" dirty="0">
              <a:solidFill>
                <a:srgbClr val="660066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F81237E-BA5C-4313-AA53-07BA706D901C}"/>
              </a:ext>
            </a:extLst>
          </p:cNvPr>
          <p:cNvSpPr/>
          <p:nvPr/>
        </p:nvSpPr>
        <p:spPr>
          <a:xfrm>
            <a:off x="32352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86296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4E67AC0-1A68-44B3-A526-19D493CDC3DD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1082" r="10305"/>
          <a:stretch/>
        </p:blipFill>
        <p:spPr bwMode="auto">
          <a:xfrm>
            <a:off x="0" y="0"/>
            <a:ext cx="911181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180529" y="3976610"/>
            <a:ext cx="305930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إكسابهم القدرة على الحوار والتعبير عن الرأي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34161" y="3251342"/>
            <a:ext cx="274115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تنمية تفكير الأبناء</a:t>
            </a:r>
            <a:endParaRPr lang="ar-AE" sz="3200" dirty="0"/>
          </a:p>
        </p:txBody>
      </p:sp>
      <p:sp>
        <p:nvSpPr>
          <p:cNvPr id="5" name="مستطيل 4"/>
          <p:cNvSpPr/>
          <p:nvPr/>
        </p:nvSpPr>
        <p:spPr>
          <a:xfrm>
            <a:off x="-57719" y="3186209"/>
            <a:ext cx="34918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توعية الأبناء بأهمية القراءة</a:t>
            </a:r>
            <a:endParaRPr lang="ar-AE" sz="2800" dirty="0"/>
          </a:p>
        </p:txBody>
      </p:sp>
      <p:sp>
        <p:nvSpPr>
          <p:cNvPr id="6" name="مستطيل 5"/>
          <p:cNvSpPr/>
          <p:nvPr/>
        </p:nvSpPr>
        <p:spPr>
          <a:xfrm>
            <a:off x="5652120" y="4051562"/>
            <a:ext cx="34918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تآلف الأسرة وترابطها</a:t>
            </a:r>
            <a:endParaRPr lang="ar-AE" sz="3600" dirty="0">
              <a:solidFill>
                <a:srgbClr val="00206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10965" y="4001091"/>
            <a:ext cx="274115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توثيق العلاقات بين الآباء والأبناء</a:t>
            </a:r>
            <a:endParaRPr lang="ar-AE" sz="3200" dirty="0">
              <a:solidFill>
                <a:srgbClr val="FF0066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28184" y="3220565"/>
            <a:ext cx="28836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الطمأنينة النفسية</a:t>
            </a:r>
            <a:endParaRPr lang="ar-AE" sz="3600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4E67AC0-1A68-44B3-A526-19D493CDC3DD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2680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767" r="9546"/>
          <a:stretch/>
        </p:blipFill>
        <p:spPr bwMode="auto">
          <a:xfrm>
            <a:off x="0" y="18652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39724" y="4229315"/>
            <a:ext cx="4067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الأجهزة الإلكترونية</a:t>
            </a:r>
            <a:endParaRPr lang="ar-AE" sz="4400" dirty="0">
              <a:solidFill>
                <a:srgbClr val="CC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10072" y="3591337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المكتبة العامة</a:t>
            </a:r>
            <a:endParaRPr lang="ar-AE" sz="4800" dirty="0">
              <a:solidFill>
                <a:srgbClr val="FF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303575" y="2925074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المكتبة المنزلية</a:t>
            </a:r>
            <a:endParaRPr lang="ar-AE" sz="4800" dirty="0">
              <a:solidFill>
                <a:srgbClr val="0033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716016" y="2886036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بعد صلاة الفجر</a:t>
            </a:r>
            <a:endParaRPr lang="ar-AE" sz="4000" dirty="0">
              <a:solidFill>
                <a:srgbClr val="00206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34588" y="3652895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بعد صلاة العصر</a:t>
            </a:r>
            <a:endParaRPr lang="ar-AE" sz="4000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25569" y="4196098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قبل النوم</a:t>
            </a:r>
            <a:endParaRPr lang="ar-AE" sz="4800" dirty="0">
              <a:solidFill>
                <a:srgbClr val="660066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FC6E747-EA5E-4CC9-B0F9-735A65579298}"/>
              </a:ext>
            </a:extLst>
          </p:cNvPr>
          <p:cNvSpPr/>
          <p:nvPr/>
        </p:nvSpPr>
        <p:spPr>
          <a:xfrm>
            <a:off x="1115616" y="-40321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"/>
            <a:ext cx="9144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011672" y="3129123"/>
            <a:ext cx="188021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 ما نزل من القرآن أمر بالقراءة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508104" y="5092502"/>
            <a:ext cx="209623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أمة تقرأ أمة متحضرة</a:t>
            </a:r>
            <a:endParaRPr lang="ar-AE" sz="3600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90742" y="2930461"/>
            <a:ext cx="1815561" cy="1569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مصدر رئيسي للعلم والمعرفة</a:t>
            </a:r>
            <a:endParaRPr lang="ar-AE" sz="3200" dirty="0"/>
          </a:p>
        </p:txBody>
      </p:sp>
      <p:sp>
        <p:nvSpPr>
          <p:cNvPr id="6" name="مستطيل 5"/>
          <p:cNvSpPr/>
          <p:nvPr/>
        </p:nvSpPr>
        <p:spPr>
          <a:xfrm>
            <a:off x="2946570" y="2761183"/>
            <a:ext cx="1815561" cy="2062103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توثيق العلم وحفظه من النسيان والضياع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108521" y="3068960"/>
            <a:ext cx="2754731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الكتاب والمؤلفات والأجهزة الإلكترونية</a:t>
            </a:r>
            <a:endParaRPr lang="ar-AE" sz="3600" dirty="0"/>
          </a:p>
        </p:txBody>
      </p:sp>
      <p:sp>
        <p:nvSpPr>
          <p:cNvPr id="8" name="مستطيل 7"/>
          <p:cNvSpPr/>
          <p:nvPr/>
        </p:nvSpPr>
        <p:spPr>
          <a:xfrm>
            <a:off x="801935" y="4919008"/>
            <a:ext cx="2754731" cy="193899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الحرص على قراءة كل ما هو مفيد ونافع</a:t>
            </a:r>
            <a:endParaRPr lang="ar-AE" sz="4000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1583417-D41F-4D26-9997-CB287882E12D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548680"/>
            <a:ext cx="813435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563888" y="3933056"/>
            <a:ext cx="421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اقرأ كل يوم ولو سطراً واحداً</a:t>
            </a:r>
            <a:endParaRPr lang="ar-AE" sz="24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530BA9F-1040-4679-A826-B6AF8B755415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many, parking, refrigerator&#10;&#10;Description automatically generated">
            <a:extLst>
              <a:ext uri="{FF2B5EF4-FFF2-40B4-BE49-F238E27FC236}">
                <a16:creationId xmlns:a16="http://schemas.microsoft.com/office/drawing/2014/main" id="{4723A581-9D42-4791-8831-0F20C24E12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33816" r="1577" b="2416"/>
          <a:stretch/>
        </p:blipFill>
        <p:spPr>
          <a:xfrm>
            <a:off x="725557" y="2057401"/>
            <a:ext cx="7692887" cy="3561347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A picture containing many, parking, refrigerator&#10;&#10;Description automatically generated">
            <a:extLst>
              <a:ext uri="{FF2B5EF4-FFF2-40B4-BE49-F238E27FC236}">
                <a16:creationId xmlns:a16="http://schemas.microsoft.com/office/drawing/2014/main" id="{09DD2B15-7742-4084-8830-FBB067A21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1352" r="1577" b="80097"/>
          <a:stretch/>
        </p:blipFill>
        <p:spPr>
          <a:xfrm>
            <a:off x="1441174" y="1085850"/>
            <a:ext cx="6202018" cy="742950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5BF4241F-401A-45A8-B24F-541288434F2F}"/>
              </a:ext>
            </a:extLst>
          </p:cNvPr>
          <p:cNvSpPr/>
          <p:nvPr/>
        </p:nvSpPr>
        <p:spPr>
          <a:xfrm>
            <a:off x="208722" y="967468"/>
            <a:ext cx="8780140" cy="4935311"/>
          </a:xfrm>
          <a:custGeom>
            <a:avLst/>
            <a:gdLst>
              <a:gd name="connsiteX0" fmla="*/ 0 w 11706853"/>
              <a:gd name="connsiteY0" fmla="*/ 0 h 6580414"/>
              <a:gd name="connsiteX1" fmla="*/ 11706853 w 11706853"/>
              <a:gd name="connsiteY1" fmla="*/ 0 h 6580414"/>
              <a:gd name="connsiteX2" fmla="*/ 11706853 w 11706853"/>
              <a:gd name="connsiteY2" fmla="*/ 6580414 h 6580414"/>
              <a:gd name="connsiteX3" fmla="*/ 0 w 11706853"/>
              <a:gd name="connsiteY3" fmla="*/ 6580414 h 6580414"/>
              <a:gd name="connsiteX4" fmla="*/ 0 w 11706853"/>
              <a:gd name="connsiteY4" fmla="*/ 0 h 658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6853" h="6580414" extrusionOk="0">
                <a:moveTo>
                  <a:pt x="0" y="0"/>
                </a:moveTo>
                <a:cubicBezTo>
                  <a:pt x="4600844" y="-61929"/>
                  <a:pt x="7791305" y="-611"/>
                  <a:pt x="11706853" y="0"/>
                </a:cubicBezTo>
                <a:cubicBezTo>
                  <a:pt x="11687855" y="829620"/>
                  <a:pt x="11823542" y="4302789"/>
                  <a:pt x="11706853" y="6580414"/>
                </a:cubicBezTo>
                <a:cubicBezTo>
                  <a:pt x="6530149" y="6481306"/>
                  <a:pt x="4275445" y="6677776"/>
                  <a:pt x="0" y="6580414"/>
                </a:cubicBezTo>
                <a:cubicBezTo>
                  <a:pt x="-148282" y="5655096"/>
                  <a:pt x="14425" y="2670652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66411897">
                  <a:custGeom>
                    <a:avLst/>
                    <a:gdLst>
                      <a:gd name="connsiteX0" fmla="*/ 0 w 8780140"/>
                      <a:gd name="connsiteY0" fmla="*/ 0 h 4935311"/>
                      <a:gd name="connsiteX1" fmla="*/ 8780140 w 8780140"/>
                      <a:gd name="connsiteY1" fmla="*/ 0 h 4935311"/>
                      <a:gd name="connsiteX2" fmla="*/ 8780140 w 8780140"/>
                      <a:gd name="connsiteY2" fmla="*/ 4935311 h 4935311"/>
                      <a:gd name="connsiteX3" fmla="*/ 0 w 8780140"/>
                      <a:gd name="connsiteY3" fmla="*/ 4935311 h 4935311"/>
                      <a:gd name="connsiteX4" fmla="*/ 0 w 8780140"/>
                      <a:gd name="connsiteY4" fmla="*/ 0 h 493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80140" h="4935311" extrusionOk="0">
                        <a:moveTo>
                          <a:pt x="0" y="0"/>
                        </a:moveTo>
                        <a:cubicBezTo>
                          <a:pt x="4307869" y="-61929"/>
                          <a:pt x="6327891" y="-611"/>
                          <a:pt x="8780140" y="0"/>
                        </a:cubicBezTo>
                        <a:cubicBezTo>
                          <a:pt x="8761142" y="1980894"/>
                          <a:pt x="8896829" y="4138264"/>
                          <a:pt x="8780140" y="4935311"/>
                        </a:cubicBezTo>
                        <a:cubicBezTo>
                          <a:pt x="6237634" y="4836203"/>
                          <a:pt x="2812287" y="5032673"/>
                          <a:pt x="0" y="4935311"/>
                        </a:cubicBezTo>
                        <a:cubicBezTo>
                          <a:pt x="-148282" y="4175473"/>
                          <a:pt x="14425" y="5323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261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014" r="9838" b="19654"/>
          <a:stretch/>
        </p:blipFill>
        <p:spPr bwMode="auto">
          <a:xfrm>
            <a:off x="1" y="80889"/>
            <a:ext cx="9144000" cy="475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-130169" y="4122755"/>
            <a:ext cx="4849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خطأ يجب التأكد والتثبت من صحتها</a:t>
            </a:r>
            <a:endParaRPr lang="ar-AE" sz="3200" dirty="0">
              <a:solidFill>
                <a:srgbClr val="66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659624" y="3346440"/>
            <a:ext cx="5447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أصح الكتب وأصدقها وأنفعها</a:t>
            </a:r>
            <a:endParaRPr lang="ar-AE" sz="40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64024" y="2634397"/>
            <a:ext cx="4616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صحيح ومفيد للآخرين</a:t>
            </a:r>
            <a:endParaRPr lang="ar-AE" sz="3600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72130" y="1383801"/>
            <a:ext cx="69781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لدلالة على أهمية القراءة.</a:t>
            </a:r>
            <a:endParaRPr lang="ar-AE" sz="4400" dirty="0">
              <a:solidFill>
                <a:srgbClr val="00206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2517979-6633-45D3-A0B3-F8DA989AEE9A}"/>
              </a:ext>
            </a:extLst>
          </p:cNvPr>
          <p:cNvSpPr/>
          <p:nvPr/>
        </p:nvSpPr>
        <p:spPr>
          <a:xfrm>
            <a:off x="251520" y="18457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6644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7914"/>
          <a:stretch/>
        </p:blipFill>
        <p:spPr bwMode="auto">
          <a:xfrm>
            <a:off x="0" y="830997"/>
            <a:ext cx="9144000" cy="295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11560" y="2483788"/>
            <a:ext cx="7245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القراءة نور يضيء درب الحياة.</a:t>
            </a:r>
            <a:endParaRPr lang="ar-AE" sz="5400" dirty="0">
              <a:solidFill>
                <a:srgbClr val="0033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2517979-6633-45D3-A0B3-F8DA989AEE9A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2073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AAA3398-495C-440C-BE32-18E49E6BC6D1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48EB41F-7715-4E80-B0CB-5046C7E2F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25569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7A98295-06A0-46F7-BB11-81BB7CFA437A}"/>
              </a:ext>
            </a:extLst>
          </p:cNvPr>
          <p:cNvSpPr/>
          <p:nvPr/>
        </p:nvSpPr>
        <p:spPr>
          <a:xfrm>
            <a:off x="3634688" y="149640"/>
            <a:ext cx="2482361" cy="431557"/>
          </a:xfrm>
          <a:prstGeom prst="rect">
            <a:avLst/>
          </a:prstGeom>
          <a:solidFill>
            <a:srgbClr val="4323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A8C39"/>
                </a:solidFill>
              </a:rPr>
              <a:t>2021</a:t>
            </a:r>
          </a:p>
        </p:txBody>
      </p:sp>
      <p:sp>
        <p:nvSpPr>
          <p:cNvPr id="18" name="Rectangle: Rounded Corners 15">
            <a:extLst>
              <a:ext uri="{FF2B5EF4-FFF2-40B4-BE49-F238E27FC236}">
                <a16:creationId xmlns:a16="http://schemas.microsoft.com/office/drawing/2014/main" id="{FF9D579D-5648-432E-851C-8F25FC2DB194}"/>
              </a:ext>
            </a:extLst>
          </p:cNvPr>
          <p:cNvSpPr/>
          <p:nvPr/>
        </p:nvSpPr>
        <p:spPr>
          <a:xfrm>
            <a:off x="2744458" y="2256166"/>
            <a:ext cx="3854303" cy="753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8100">
            <a:solidFill>
              <a:srgbClr val="CA8C39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id="{D264C3A5-A6BE-4B73-9C2E-BE55FA464A9F}"/>
              </a:ext>
            </a:extLst>
          </p:cNvPr>
          <p:cNvSpPr/>
          <p:nvPr/>
        </p:nvSpPr>
        <p:spPr>
          <a:xfrm>
            <a:off x="2768610" y="3965694"/>
            <a:ext cx="3854303" cy="753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8100">
            <a:solidFill>
              <a:srgbClr val="CA8C39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7A886482-F2D6-4013-B400-23C1DD671603}"/>
              </a:ext>
            </a:extLst>
          </p:cNvPr>
          <p:cNvSpPr/>
          <p:nvPr/>
        </p:nvSpPr>
        <p:spPr>
          <a:xfrm>
            <a:off x="2736357" y="3094671"/>
            <a:ext cx="3854303" cy="753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8100">
            <a:solidFill>
              <a:srgbClr val="CA8C39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83977CB9-D0CC-4D63-95C7-84A74434C549}"/>
              </a:ext>
            </a:extLst>
          </p:cNvPr>
          <p:cNvSpPr/>
          <p:nvPr/>
        </p:nvSpPr>
        <p:spPr>
          <a:xfrm>
            <a:off x="3600226" y="3933558"/>
            <a:ext cx="2228815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fsaneh Font" panose="02000700000000000000" pitchFamily="2" charset="-78"/>
                <a:cs typeface="Akhbar MT" pitchFamily="2" charset="-78"/>
              </a:rPr>
              <a:t>شرح الدرس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fsaneh Font" panose="02000700000000000000" pitchFamily="2" charset="-78"/>
              <a:cs typeface="Akhbar MT" pitchFamily="2" charset="-78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DDFE802-275C-45EA-9359-B78A863AFC90}"/>
              </a:ext>
            </a:extLst>
          </p:cNvPr>
          <p:cNvSpPr/>
          <p:nvPr/>
        </p:nvSpPr>
        <p:spPr>
          <a:xfrm>
            <a:off x="3501800" y="2281339"/>
            <a:ext cx="2517356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fsaneh Font" panose="02000700000000000000" pitchFamily="2" charset="-78"/>
                <a:cs typeface="Akhbar MT" pitchFamily="2" charset="-78"/>
              </a:rPr>
              <a:t>قوانين الحصة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fsaneh Font" panose="02000700000000000000" pitchFamily="2" charset="-78"/>
              <a:cs typeface="Akhbar MT" pitchFamily="2" charset="-78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0853DA15-FCD6-4161-9D39-C3D0EC9E6C27}"/>
              </a:ext>
            </a:extLst>
          </p:cNvPr>
          <p:cNvSpPr/>
          <p:nvPr/>
        </p:nvSpPr>
        <p:spPr>
          <a:xfrm>
            <a:off x="3276787" y="3025467"/>
            <a:ext cx="2837956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KW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fsaneh Font" panose="02000700000000000000" pitchFamily="2" charset="-78"/>
                <a:cs typeface="Akhbar MT" pitchFamily="2" charset="-78"/>
              </a:rPr>
              <a:t>ا</a:t>
            </a:r>
            <a:r>
              <a:rPr lang="ar-AE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fsaneh Font" panose="02000700000000000000" pitchFamily="2" charset="-78"/>
                <a:cs typeface="Akhbar MT" pitchFamily="2" charset="-78"/>
              </a:rPr>
              <a:t>لتهيئة الحافزة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C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fsaneh Font" panose="02000700000000000000" pitchFamily="2" charset="-78"/>
              <a:cs typeface="Akhbar MT" pitchFamily="2" charset="-78"/>
            </a:endParaRPr>
          </a:p>
        </p:txBody>
      </p:sp>
      <p:pic>
        <p:nvPicPr>
          <p:cNvPr id="28" name="صورة 27" descr="صورة تحتوي على لعبة, دمية&#10;&#10;تم إنشاء الوصف تلقائياً">
            <a:extLst>
              <a:ext uri="{FF2B5EF4-FFF2-40B4-BE49-F238E27FC236}">
                <a16:creationId xmlns:a16="http://schemas.microsoft.com/office/drawing/2014/main" id="{BB40ED4D-4621-40A4-BF50-21D7996E0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93697" l="10000" r="93158">
                        <a14:foregroundMark x1="93684" y1="22689" x2="93684" y2="32353"/>
                        <a14:foregroundMark x1="23684" y1="7563" x2="23684" y2="7563"/>
                        <a14:foregroundMark x1="36316" y1="46218" x2="36316" y2="46218"/>
                        <a14:foregroundMark x1="18421" y1="45378" x2="20526" y2="51681"/>
                        <a14:foregroundMark x1="50526" y1="63445" x2="58421" y2="60504"/>
                        <a14:foregroundMark x1="43158" y1="91176" x2="45263" y2="91597"/>
                        <a14:foregroundMark x1="30000" y1="93697" x2="30000" y2="93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97" y="2819933"/>
            <a:ext cx="2404642" cy="3012131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E3E4A718-8890-4683-A38D-2DEF64245281}"/>
              </a:ext>
            </a:extLst>
          </p:cNvPr>
          <p:cNvSpPr/>
          <p:nvPr/>
        </p:nvSpPr>
        <p:spPr>
          <a:xfrm>
            <a:off x="3316976" y="842060"/>
            <a:ext cx="2482361" cy="1346988"/>
          </a:xfrm>
          <a:prstGeom prst="rect">
            <a:avLst/>
          </a:prstGeom>
          <a:solidFill>
            <a:srgbClr val="51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61126095-29B5-43EA-8023-C6EF1F469FB0}"/>
              </a:ext>
            </a:extLst>
          </p:cNvPr>
          <p:cNvGrpSpPr/>
          <p:nvPr/>
        </p:nvGrpSpPr>
        <p:grpSpPr>
          <a:xfrm>
            <a:off x="2004396" y="838410"/>
            <a:ext cx="5382732" cy="1259959"/>
            <a:chOff x="2669744" y="779544"/>
            <a:chExt cx="7176976" cy="167994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CD201E47-51A2-47B5-8849-782060B63A1C}"/>
                </a:ext>
              </a:extLst>
            </p:cNvPr>
            <p:cNvSpPr/>
            <p:nvPr/>
          </p:nvSpPr>
          <p:spPr>
            <a:xfrm>
              <a:off x="2669744" y="779544"/>
              <a:ext cx="7176976" cy="1679945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 w="38100">
              <a:solidFill>
                <a:srgbClr val="CA8C39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390A9948-CCF7-4748-A5CE-146739A3739D}"/>
                </a:ext>
              </a:extLst>
            </p:cNvPr>
            <p:cNvSpPr/>
            <p:nvPr/>
          </p:nvSpPr>
          <p:spPr>
            <a:xfrm>
              <a:off x="4161079" y="994807"/>
              <a:ext cx="4194311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ar-AE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A8C39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fsaneh Font" panose="02000700000000000000" pitchFamily="2" charset="-78"/>
                  <a:cs typeface="Akhbar MT" pitchFamily="2" charset="-78"/>
                </a:rPr>
                <a:t>خط سير الدرس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A8C3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fsaneh Font" panose="02000700000000000000" pitchFamily="2" charset="-78"/>
                <a:cs typeface="Akhbar MT" pitchFamily="2" charset="-78"/>
              </a:endParaRPr>
            </a:p>
          </p:txBody>
        </p:sp>
      </p:grpSp>
      <p:pic>
        <p:nvPicPr>
          <p:cNvPr id="31" name="صورة 30" descr="صورة تحتوي على عسل&#10;&#10;تم إنشاء الوصف تلقائياً">
            <a:extLst>
              <a:ext uri="{FF2B5EF4-FFF2-40B4-BE49-F238E27FC236}">
                <a16:creationId xmlns:a16="http://schemas.microsoft.com/office/drawing/2014/main" id="{6D2FA350-E611-44C3-94D3-3A18A1D8A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2" y="1183473"/>
            <a:ext cx="2064544" cy="188595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2A9C8BBD-9103-4D0F-962B-6B313D0C00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8" y="967696"/>
            <a:ext cx="473937" cy="486905"/>
          </a:xfrm>
          <a:prstGeom prst="rect">
            <a:avLst/>
          </a:prstGeom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9" name="Rectangle: Rounded Corners 16">
            <a:extLst>
              <a:ext uri="{FF2B5EF4-FFF2-40B4-BE49-F238E27FC236}">
                <a16:creationId xmlns:a16="http://schemas.microsoft.com/office/drawing/2014/main" id="{3FC9ABF1-C85A-48FD-B9BB-91CAB0A81B5E}"/>
              </a:ext>
            </a:extLst>
          </p:cNvPr>
          <p:cNvSpPr/>
          <p:nvPr/>
        </p:nvSpPr>
        <p:spPr>
          <a:xfrm>
            <a:off x="2849825" y="4878308"/>
            <a:ext cx="3854303" cy="753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8100">
            <a:solidFill>
              <a:srgbClr val="CA8C39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297B9565-3100-4A5C-95E5-D9EB8B63F8C3}"/>
              </a:ext>
            </a:extLst>
          </p:cNvPr>
          <p:cNvSpPr/>
          <p:nvPr/>
        </p:nvSpPr>
        <p:spPr>
          <a:xfrm>
            <a:off x="3421649" y="4844555"/>
            <a:ext cx="2690481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AE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fsaneh Font" panose="02000700000000000000" pitchFamily="2" charset="-78"/>
                <a:cs typeface="Akhbar MT" pitchFamily="2" charset="-78"/>
              </a:rPr>
              <a:t>التقويم الختامي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fsaneh Font" panose="02000700000000000000" pitchFamily="2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6987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67EA105-D1CB-4054-BE69-FD063EFF8ECD}"/>
              </a:ext>
            </a:extLst>
          </p:cNvPr>
          <p:cNvGrpSpPr/>
          <p:nvPr/>
        </p:nvGrpSpPr>
        <p:grpSpPr>
          <a:xfrm>
            <a:off x="-3987" y="0"/>
            <a:ext cx="9147987" cy="6858000"/>
            <a:chOff x="-5316" y="0"/>
            <a:chExt cx="12197316" cy="6858000"/>
          </a:xfrm>
        </p:grpSpPr>
        <p:pic>
          <p:nvPicPr>
            <p:cNvPr id="2050" name="Picture 2" descr="Banners with mosques and beautiful nature landscape Premium Vector">
              <a:extLst>
                <a:ext uri="{FF2B5EF4-FFF2-40B4-BE49-F238E27FC236}">
                  <a16:creationId xmlns:a16="http://schemas.microsoft.com/office/drawing/2014/main" id="{A82BBF31-4659-42FD-9156-D8B147B59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6" y="0"/>
              <a:ext cx="121973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6BCF85AF-CC20-4FEE-83BE-4DA35691E31B}"/>
                </a:ext>
              </a:extLst>
            </p:cNvPr>
            <p:cNvSpPr/>
            <p:nvPr/>
          </p:nvSpPr>
          <p:spPr>
            <a:xfrm>
              <a:off x="276446" y="191385"/>
              <a:ext cx="8265042" cy="352292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9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350"/>
            </a:p>
          </p:txBody>
        </p:sp>
      </p:grpSp>
      <p:sp>
        <p:nvSpPr>
          <p:cNvPr id="5" name="مستطيل 4">
            <a:extLst>
              <a:ext uri="{FF2B5EF4-FFF2-40B4-BE49-F238E27FC236}">
                <a16:creationId xmlns:a16="http://schemas.microsoft.com/office/drawing/2014/main" id="{1EFC2CFD-0DC4-4630-9A8D-7680F81047EE}"/>
              </a:ext>
            </a:extLst>
          </p:cNvPr>
          <p:cNvSpPr/>
          <p:nvPr/>
        </p:nvSpPr>
        <p:spPr>
          <a:xfrm>
            <a:off x="6406117" y="118399"/>
            <a:ext cx="27158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أقرأ باسم ربي</a:t>
            </a:r>
            <a:endParaRPr lang="ar-SA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1C923A-475B-404B-BEFC-1EA76680A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6688" t="20719" r="50000"/>
          <a:stretch/>
        </p:blipFill>
        <p:spPr bwMode="auto">
          <a:xfrm>
            <a:off x="5317" y="191385"/>
            <a:ext cx="6410104" cy="5397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411346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D3E7794-8450-4D3C-B073-B0899E3224D4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636" r="53150" b="16095"/>
          <a:stretch/>
        </p:blipFill>
        <p:spPr bwMode="auto">
          <a:xfrm>
            <a:off x="0" y="187474"/>
            <a:ext cx="8964488" cy="640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 rot="21325128">
            <a:off x="-2755004" y="5874947"/>
            <a:ext cx="10418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قراءة العلوم النافعة.</a:t>
            </a:r>
            <a:endParaRPr lang="ar-AE" sz="4400" dirty="0">
              <a:solidFill>
                <a:srgbClr val="000066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 rot="21302800">
            <a:off x="-223200" y="3915334"/>
            <a:ext cx="8748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أهمية الكتب وفائدتها للإنسان بقدر قيمة الكنز.</a:t>
            </a:r>
            <a:endParaRPr lang="ar-AE" sz="4000" dirty="0">
              <a:solidFill>
                <a:srgbClr val="FF00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 rot="21415540">
            <a:off x="560070" y="2413336"/>
            <a:ext cx="5894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مطالعة الكتب</a:t>
            </a:r>
            <a:endParaRPr lang="ar-AE" sz="4800" dirty="0">
              <a:solidFill>
                <a:srgbClr val="0033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 rot="21331606">
            <a:off x="-225381" y="4768095"/>
            <a:ext cx="81078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كلاهما يبين قيمة الكتاب للإنسان.</a:t>
            </a:r>
            <a:endParaRPr lang="ar-AE" sz="4400" dirty="0">
              <a:solidFill>
                <a:srgbClr val="C0000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D3E7794-8450-4D3C-B073-B0899E3224D4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1539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9144001" cy="620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172A890-4651-4B36-9437-3CE8F6188113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113" t="76209"/>
          <a:stretch/>
        </p:blipFill>
        <p:spPr bwMode="auto">
          <a:xfrm>
            <a:off x="0" y="830996"/>
            <a:ext cx="9139485" cy="216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07348" y="1949073"/>
            <a:ext cx="56893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ليساهم في تعليم المجتمع القراءة </a:t>
            </a:r>
          </a:p>
          <a:p>
            <a:pPr algn="ctr"/>
            <a:r>
              <a:rPr lang="ar-AE" sz="40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والكتابة لما لهما من أهمية.</a:t>
            </a:r>
            <a:endParaRPr lang="ar-AE" sz="4000" dirty="0">
              <a:solidFill>
                <a:srgbClr val="00330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172A890-4651-4B36-9437-3CE8F6188113}"/>
              </a:ext>
            </a:extLst>
          </p:cNvPr>
          <p:cNvSpPr/>
          <p:nvPr/>
        </p:nvSpPr>
        <p:spPr>
          <a:xfrm>
            <a:off x="3073578" y="0"/>
            <a:ext cx="2943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 باسم ربي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3349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518</Words>
  <Application>Microsoft Office PowerPoint</Application>
  <PresentationFormat>عرض على الشاشة (4:3)</PresentationFormat>
  <Paragraphs>104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Afsaneh Font</vt:lpstr>
      <vt:lpstr>Agency FB</vt:lpstr>
      <vt:lpstr>Aldhabi</vt:lpstr>
      <vt:lpstr>Arabic Typesetting</vt:lpstr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MOE UAE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مريم عبدالرحيم</cp:lastModifiedBy>
  <cp:revision>64</cp:revision>
  <dcterms:created xsi:type="dcterms:W3CDTF">2017-02-16T05:23:09Z</dcterms:created>
  <dcterms:modified xsi:type="dcterms:W3CDTF">2021-04-08T13:39:37Z</dcterms:modified>
</cp:coreProperties>
</file>