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7"/>
  </p:notesMasterIdLst>
  <p:sldIdLst>
    <p:sldId id="414" r:id="rId2"/>
    <p:sldId id="256" r:id="rId3"/>
    <p:sldId id="416" r:id="rId4"/>
    <p:sldId id="415" r:id="rId5"/>
    <p:sldId id="417" r:id="rId6"/>
    <p:sldId id="418" r:id="rId7"/>
    <p:sldId id="420" r:id="rId8"/>
    <p:sldId id="422" r:id="rId9"/>
    <p:sldId id="423" r:id="rId10"/>
    <p:sldId id="424" r:id="rId11"/>
    <p:sldId id="425" r:id="rId12"/>
    <p:sldId id="426" r:id="rId13"/>
    <p:sldId id="428" r:id="rId14"/>
    <p:sldId id="435" r:id="rId15"/>
    <p:sldId id="427" r:id="rId16"/>
    <p:sldId id="429" r:id="rId17"/>
    <p:sldId id="430" r:id="rId18"/>
    <p:sldId id="432" r:id="rId19"/>
    <p:sldId id="433" r:id="rId20"/>
    <p:sldId id="434" r:id="rId21"/>
    <p:sldId id="482" r:id="rId22"/>
    <p:sldId id="436" r:id="rId23"/>
    <p:sldId id="437" r:id="rId24"/>
    <p:sldId id="438" r:id="rId25"/>
    <p:sldId id="439" r:id="rId26"/>
    <p:sldId id="440" r:id="rId27"/>
    <p:sldId id="445" r:id="rId28"/>
    <p:sldId id="452" r:id="rId29"/>
    <p:sldId id="467" r:id="rId30"/>
    <p:sldId id="465" r:id="rId31"/>
    <p:sldId id="456" r:id="rId32"/>
    <p:sldId id="466" r:id="rId33"/>
    <p:sldId id="468" r:id="rId34"/>
    <p:sldId id="469" r:id="rId35"/>
    <p:sldId id="470" r:id="rId36"/>
    <p:sldId id="471" r:id="rId37"/>
    <p:sldId id="472" r:id="rId38"/>
    <p:sldId id="473" r:id="rId39"/>
    <p:sldId id="474" r:id="rId40"/>
    <p:sldId id="477" r:id="rId41"/>
    <p:sldId id="475" r:id="rId42"/>
    <p:sldId id="441" r:id="rId43"/>
    <p:sldId id="442" r:id="rId44"/>
    <p:sldId id="443" r:id="rId45"/>
    <p:sldId id="444" r:id="rId46"/>
    <p:sldId id="446" r:id="rId47"/>
    <p:sldId id="447" r:id="rId48"/>
    <p:sldId id="448" r:id="rId49"/>
    <p:sldId id="449" r:id="rId50"/>
    <p:sldId id="461" r:id="rId51"/>
    <p:sldId id="450" r:id="rId52"/>
    <p:sldId id="462" r:id="rId53"/>
    <p:sldId id="463" r:id="rId54"/>
    <p:sldId id="451" r:id="rId55"/>
    <p:sldId id="464" r:id="rId56"/>
    <p:sldId id="453" r:id="rId57"/>
    <p:sldId id="454" r:id="rId58"/>
    <p:sldId id="455" r:id="rId59"/>
    <p:sldId id="458" r:id="rId60"/>
    <p:sldId id="457" r:id="rId61"/>
    <p:sldId id="478" r:id="rId62"/>
    <p:sldId id="479" r:id="rId63"/>
    <p:sldId id="460" r:id="rId64"/>
    <p:sldId id="480" r:id="rId65"/>
    <p:sldId id="481" r:id="rId66"/>
  </p:sldIdLst>
  <p:sldSz cx="12192000" cy="6858000"/>
  <p:notesSz cx="6858000" cy="9144000"/>
  <p:defaultTextStyle>
    <a:defPPr>
      <a:defRPr lang="ar-A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ar-A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4F2753F6-281B-4E74-B487-6C79F9D7FE24}" type="datetimeFigureOut">
              <a:rPr lang="ar-AE" smtClean="0"/>
              <a:t>19/10/1442</a:t>
            </a:fld>
            <a:endParaRPr lang="ar-A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ar-A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02045CD5-B9B4-4D25-9BC0-DB686ED1728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8867626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5DDCC815-455E-4CF7-A297-443E838760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ct val="0"/>
              </a:spcBef>
            </a:pPr>
            <a:fld id="{78882167-5013-4F38-93AC-02538C9F7BBC}" type="slidenum">
              <a:rPr lang="ar-SA" altLang="ar-AE" smtClean="0">
                <a:latin typeface="Arial" panose="020B0604020202020204" pitchFamily="34" charset="0"/>
              </a:rPr>
              <a:pPr algn="l">
                <a:spcBef>
                  <a:spcPct val="0"/>
                </a:spcBef>
              </a:pPr>
              <a:t>1</a:t>
            </a:fld>
            <a:endParaRPr lang="en-GB" altLang="ar-AE" dirty="0">
              <a:latin typeface="Arial" panose="020B0604020202020204" pitchFamily="34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1F93576C-78CF-4CDB-9511-6FE721DBBD6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1A529EA7-AFFD-4C0F-8F61-4E3F6E687E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ar-AE" altLang="ar-AE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045CD5-B9B4-4D25-9BC0-DB686ED1728F}" type="slidenum">
              <a:rPr lang="ar-AE" smtClean="0"/>
              <a:t>13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2723325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045CD5-B9B4-4D25-9BC0-DB686ED1728F}" type="slidenum">
              <a:rPr lang="ar-AE" smtClean="0"/>
              <a:t>22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510422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045CD5-B9B4-4D25-9BC0-DB686ED1728F}" type="slidenum">
              <a:rPr lang="ar-AE" smtClean="0"/>
              <a:t>23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8508511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045CD5-B9B4-4D25-9BC0-DB686ED1728F}" type="slidenum">
              <a:rPr lang="ar-AE" smtClean="0"/>
              <a:t>24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9958191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045CD5-B9B4-4D25-9BC0-DB686ED1728F}" type="slidenum">
              <a:rPr lang="ar-AE" smtClean="0"/>
              <a:t>25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7926636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045CD5-B9B4-4D25-9BC0-DB686ED1728F}" type="slidenum">
              <a:rPr lang="ar-AE" smtClean="0"/>
              <a:t>26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0721026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045CD5-B9B4-4D25-9BC0-DB686ED1728F}" type="slidenum">
              <a:rPr lang="ar-AE" smtClean="0"/>
              <a:t>27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8244567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045CD5-B9B4-4D25-9BC0-DB686ED1728F}" type="slidenum">
              <a:rPr lang="ar-AE" smtClean="0"/>
              <a:t>28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538243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045CD5-B9B4-4D25-9BC0-DB686ED1728F}" type="slidenum">
              <a:rPr lang="ar-AE" smtClean="0"/>
              <a:t>29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2662636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045CD5-B9B4-4D25-9BC0-DB686ED1728F}" type="slidenum">
              <a:rPr lang="ar-AE" smtClean="0"/>
              <a:t>30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1374483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045CD5-B9B4-4D25-9BC0-DB686ED1728F}" type="slidenum">
              <a:rPr lang="ar-AE" smtClean="0"/>
              <a:t>31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345831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045CD5-B9B4-4D25-9BC0-DB686ED1728F}" type="slidenum">
              <a:rPr lang="ar-AE" smtClean="0"/>
              <a:t>32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5539633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045CD5-B9B4-4D25-9BC0-DB686ED1728F}" type="slidenum">
              <a:rPr lang="ar-AE" smtClean="0"/>
              <a:t>33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7675038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045CD5-B9B4-4D25-9BC0-DB686ED1728F}" type="slidenum">
              <a:rPr lang="ar-AE" smtClean="0"/>
              <a:t>34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4883546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045CD5-B9B4-4D25-9BC0-DB686ED1728F}" type="slidenum">
              <a:rPr lang="ar-AE" smtClean="0"/>
              <a:t>35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453765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045CD5-B9B4-4D25-9BC0-DB686ED1728F}" type="slidenum">
              <a:rPr lang="ar-AE" smtClean="0"/>
              <a:t>36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1378843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045CD5-B9B4-4D25-9BC0-DB686ED1728F}" type="slidenum">
              <a:rPr lang="ar-AE" smtClean="0"/>
              <a:t>37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25650444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045CD5-B9B4-4D25-9BC0-DB686ED1728F}" type="slidenum">
              <a:rPr lang="ar-AE" smtClean="0"/>
              <a:t>38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44091958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045CD5-B9B4-4D25-9BC0-DB686ED1728F}" type="slidenum">
              <a:rPr lang="ar-AE" smtClean="0"/>
              <a:t>39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8085337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045CD5-B9B4-4D25-9BC0-DB686ED1728F}" type="slidenum">
              <a:rPr lang="ar-AE" smtClean="0"/>
              <a:t>40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74255794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045CD5-B9B4-4D25-9BC0-DB686ED1728F}" type="slidenum">
              <a:rPr lang="ar-AE" smtClean="0"/>
              <a:t>41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42977801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045CD5-B9B4-4D25-9BC0-DB686ED1728F}" type="slidenum">
              <a:rPr lang="ar-AE" smtClean="0"/>
              <a:t>42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55063474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045CD5-B9B4-4D25-9BC0-DB686ED1728F}" type="slidenum">
              <a:rPr lang="ar-AE" smtClean="0"/>
              <a:t>43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4206049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045CD5-B9B4-4D25-9BC0-DB686ED1728F}" type="slidenum">
              <a:rPr lang="ar-AE" smtClean="0"/>
              <a:t>44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82746035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045CD5-B9B4-4D25-9BC0-DB686ED1728F}" type="slidenum">
              <a:rPr lang="ar-AE" smtClean="0"/>
              <a:t>45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89894534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045CD5-B9B4-4D25-9BC0-DB686ED1728F}" type="slidenum">
              <a:rPr lang="ar-AE" smtClean="0"/>
              <a:t>46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19878882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045CD5-B9B4-4D25-9BC0-DB686ED1728F}" type="slidenum">
              <a:rPr lang="ar-AE" smtClean="0"/>
              <a:t>47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98431281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045CD5-B9B4-4D25-9BC0-DB686ED1728F}" type="slidenum">
              <a:rPr lang="ar-AE" smtClean="0"/>
              <a:t>48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54574775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045CD5-B9B4-4D25-9BC0-DB686ED1728F}" type="slidenum">
              <a:rPr lang="ar-AE" smtClean="0"/>
              <a:t>49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17172251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045CD5-B9B4-4D25-9BC0-DB686ED1728F}" type="slidenum">
              <a:rPr lang="ar-AE" smtClean="0"/>
              <a:t>50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37466556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045CD5-B9B4-4D25-9BC0-DB686ED1728F}" type="slidenum">
              <a:rPr lang="ar-AE" smtClean="0"/>
              <a:t>51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29282982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045CD5-B9B4-4D25-9BC0-DB686ED1728F}" type="slidenum">
              <a:rPr lang="ar-AE" smtClean="0"/>
              <a:t>52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12041300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045CD5-B9B4-4D25-9BC0-DB686ED1728F}" type="slidenum">
              <a:rPr lang="ar-AE" smtClean="0"/>
              <a:t>53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46397311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045CD5-B9B4-4D25-9BC0-DB686ED1728F}" type="slidenum">
              <a:rPr lang="ar-AE" smtClean="0"/>
              <a:t>54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40917533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045CD5-B9B4-4D25-9BC0-DB686ED1728F}" type="slidenum">
              <a:rPr lang="ar-AE" smtClean="0"/>
              <a:t>55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40296097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045CD5-B9B4-4D25-9BC0-DB686ED1728F}" type="slidenum">
              <a:rPr lang="ar-AE" smtClean="0"/>
              <a:t>56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82363325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045CD5-B9B4-4D25-9BC0-DB686ED1728F}" type="slidenum">
              <a:rPr lang="ar-AE" smtClean="0"/>
              <a:t>57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46968009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045CD5-B9B4-4D25-9BC0-DB686ED1728F}" type="slidenum">
              <a:rPr lang="ar-AE" smtClean="0"/>
              <a:t>58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21798464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045CD5-B9B4-4D25-9BC0-DB686ED1728F}" type="slidenum">
              <a:rPr lang="ar-AE" smtClean="0"/>
              <a:t>59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05553857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045CD5-B9B4-4D25-9BC0-DB686ED1728F}" type="slidenum">
              <a:rPr lang="ar-AE" smtClean="0"/>
              <a:t>60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71293725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045CD5-B9B4-4D25-9BC0-DB686ED1728F}" type="slidenum">
              <a:rPr lang="ar-AE" smtClean="0"/>
              <a:t>61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84994768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045CD5-B9B4-4D25-9BC0-DB686ED1728F}" type="slidenum">
              <a:rPr lang="ar-AE" smtClean="0"/>
              <a:t>62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5154024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045CD5-B9B4-4D25-9BC0-DB686ED1728F}" type="slidenum">
              <a:rPr lang="ar-AE" smtClean="0"/>
              <a:t>63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40341331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045CD5-B9B4-4D25-9BC0-DB686ED1728F}" type="slidenum">
              <a:rPr lang="ar-AE" smtClean="0"/>
              <a:t>64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70991780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045CD5-B9B4-4D25-9BC0-DB686ED1728F}" type="slidenum">
              <a:rPr lang="ar-AE" smtClean="0"/>
              <a:t>65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4823606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FDA9-666A-46A1-921F-56484021AA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2EB87B-A104-47AA-82A4-FB2730AE38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F0166F-5483-4524-81D2-283B80CB1D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E69B9-AB84-4A5B-A927-AA09C02BE9B6}" type="datetimeFigureOut">
              <a:rPr lang="ar-AE" smtClean="0"/>
              <a:t>19/10/1442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031723-F391-471E-B467-AD4DD1425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290B99-1D9F-4AF8-BDE5-519F80B61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BE69-67D1-4572-B96F-D745250DBE89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665959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EF34A-9DE3-4D80-A5C0-991B9406B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2AEBF4-D9FB-4919-8747-3E6CB46FDF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71B9C3-E9B1-47EA-9C67-5D205BFC5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E69B9-AB84-4A5B-A927-AA09C02BE9B6}" type="datetimeFigureOut">
              <a:rPr lang="ar-AE" smtClean="0"/>
              <a:t>19/10/1442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24F07B-B170-495F-9CE8-D3D5D7F53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69A908-FB40-490B-8451-521651236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BE69-67D1-4572-B96F-D745250DBE89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644922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306DC-8E47-45B6-B859-E2C49231D4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EAA1C2-B905-4EBC-A1D9-42924958D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D310A6-7306-416A-A62C-62C52263C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E69B9-AB84-4A5B-A927-AA09C02BE9B6}" type="datetimeFigureOut">
              <a:rPr lang="ar-AE" smtClean="0"/>
              <a:t>19/10/1442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03F5ED-327F-4797-B7E7-0A2426A26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D39D39-E3EB-4679-9D03-2E3B0F19D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BE69-67D1-4572-B96F-D745250DBE89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949615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5ED97-3116-4309-8872-66F6285DB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3AA6B5-020B-46E1-84E0-3D99E8ED6A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E81559-392E-4E0C-86E2-DADBA71647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A7E616-FA17-4602-BCB6-985559E01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E69B9-AB84-4A5B-A927-AA09C02BE9B6}" type="datetimeFigureOut">
              <a:rPr lang="ar-AE" smtClean="0"/>
              <a:t>19/10/1442</a:t>
            </a:fld>
            <a:endParaRPr lang="ar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6CB548-4F0E-4480-8328-B2BBE609F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4742FA-5A28-4F30-9BE5-25C75861B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BE69-67D1-4572-B96F-D745250DBE89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5311114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9ADD0-AB6E-4EB9-B8D8-A01D52962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988BE0-B5EE-45AC-A990-38BCDA7C6C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49B066-458A-4470-9312-CE9EB2B8D8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48C073D-F4F8-4DE5-B870-1E012F1CBA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7ACE78-8E57-4C55-9933-AA5C5931AF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039159-D335-4FE6-961E-21CA4DC249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E69B9-AB84-4A5B-A927-AA09C02BE9B6}" type="datetimeFigureOut">
              <a:rPr lang="ar-AE" smtClean="0"/>
              <a:t>19/10/1442</a:t>
            </a:fld>
            <a:endParaRPr lang="ar-A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930D4B3-E20E-40AF-B5CF-485F96B19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1CB162-0F2F-40EF-892D-D92497A1C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BE69-67D1-4572-B96F-D745250DBE89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391152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DC8E1-A051-448D-95E9-36E8BD951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FB819B7-555A-45B5-8545-6834353135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E69B9-AB84-4A5B-A927-AA09C02BE9B6}" type="datetimeFigureOut">
              <a:rPr lang="ar-AE" smtClean="0"/>
              <a:t>19/10/1442</a:t>
            </a:fld>
            <a:endParaRPr lang="ar-A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EE4FE8-5D1F-4B55-9478-ED96948DC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8E3D03-F359-45FE-ACFB-D424F1834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BE69-67D1-4572-B96F-D745250DBE89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018087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7EEDA9F-C43D-4775-A2EF-EE231F2E1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E69B9-AB84-4A5B-A927-AA09C02BE9B6}" type="datetimeFigureOut">
              <a:rPr lang="ar-AE" smtClean="0"/>
              <a:t>19/10/1442</a:t>
            </a:fld>
            <a:endParaRPr lang="ar-A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75EB34-EAB4-40D4-B826-BCC4C3617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879B42-64BF-46B8-8265-053220AF3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BE69-67D1-4572-B96F-D745250DBE89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110397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573B9-6349-407E-B47C-785B86658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910BEE-912D-40DA-B77A-C478FACC76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5EBB9A-6EFD-4BA8-BD0F-C2D670EE5C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76F64B-FA78-4C68-B09F-39887E441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E69B9-AB84-4A5B-A927-AA09C02BE9B6}" type="datetimeFigureOut">
              <a:rPr lang="ar-AE" smtClean="0"/>
              <a:t>19/10/1442</a:t>
            </a:fld>
            <a:endParaRPr lang="ar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77E4B4-2909-437E-83F4-6DEDCFE95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9AAE74-6E1A-49C2-8FC8-C7B9B2B90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BE69-67D1-4572-B96F-D745250DBE89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32410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49A8D-059F-4F3E-AA34-43FEC2C9B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3D5C64-2A94-42F0-83C3-0F6A05BE31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F94A72-4F96-4425-AF5D-D078BD11F0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6686C5-BA8A-4AE6-9AD7-67EB796CA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E69B9-AB84-4A5B-A927-AA09C02BE9B6}" type="datetimeFigureOut">
              <a:rPr lang="ar-AE" smtClean="0"/>
              <a:t>19/10/1442</a:t>
            </a:fld>
            <a:endParaRPr lang="ar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FBAA8F-D424-4D53-B7CB-099E0DC4C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85D555-B856-4BD5-9947-C47424824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BE69-67D1-4572-B96F-D745250DBE89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168271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A9EB91-15CC-4B1F-8DEA-D1694F550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7532FF-4758-4BC0-834C-79E1594629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03EC69-54DC-4AFE-81FB-4A7FEC9A1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E69B9-AB84-4A5B-A927-AA09C02BE9B6}" type="datetimeFigureOut">
              <a:rPr lang="ar-AE" smtClean="0"/>
              <a:t>19/10/1442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216731-C6DC-4E3B-971F-585BC7300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8A8263-B719-4203-85F9-CA643C7CC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BE69-67D1-4572-B96F-D745250DBE89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096763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4F8DEC8-F1F5-4C9C-9AFE-302AC400F2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E800EE-61E3-400D-9C59-8B70ACD96C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253B56-20CE-4C68-A738-EDF3EEFA7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E69B9-AB84-4A5B-A927-AA09C02BE9B6}" type="datetimeFigureOut">
              <a:rPr lang="ar-AE" smtClean="0"/>
              <a:t>19/10/1442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282EF2-49E5-4519-9857-339C848B2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FD1DA9-A01D-47A1-B99B-B008C1E5B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BE69-67D1-4572-B96F-D745250DBE89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877591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20000" b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44FAE9-99E8-4779-9585-3621F60B2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E72E18-7F65-4966-9EE1-D245254286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3A6224-559C-4D23-8FEF-C96BE838DB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EE69B9-AB84-4A5B-A927-AA09C02BE9B6}" type="datetimeFigureOut">
              <a:rPr lang="ar-AE" smtClean="0"/>
              <a:t>19/10/1442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E73132-6652-476D-80E0-94E4E83CD0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F92526-3CF6-4936-831F-628D9BA730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63BE69-67D1-4572-B96F-D745250DBE89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576773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A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8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9.png"/><Relationship Id="rId7" Type="http://schemas.openxmlformats.org/officeDocument/2006/relationships/image" Target="../media/image24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tm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7.png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52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0.png"/><Relationship Id="rId7" Type="http://schemas.openxmlformats.org/officeDocument/2006/relationships/image" Target="../media/image58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13" Type="http://schemas.openxmlformats.org/officeDocument/2006/relationships/image" Target="../media/image71.png"/><Relationship Id="rId3" Type="http://schemas.openxmlformats.org/officeDocument/2006/relationships/image" Target="../media/image31.jpeg"/><Relationship Id="rId7" Type="http://schemas.openxmlformats.org/officeDocument/2006/relationships/image" Target="../media/image65.png"/><Relationship Id="rId12" Type="http://schemas.openxmlformats.org/officeDocument/2006/relationships/image" Target="../media/image70.png"/><Relationship Id="rId17" Type="http://schemas.openxmlformats.org/officeDocument/2006/relationships/image" Target="../media/image75.png"/><Relationship Id="rId2" Type="http://schemas.openxmlformats.org/officeDocument/2006/relationships/image" Target="../media/image3.gif"/><Relationship Id="rId16" Type="http://schemas.openxmlformats.org/officeDocument/2006/relationships/image" Target="../media/image7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png"/><Relationship Id="rId11" Type="http://schemas.openxmlformats.org/officeDocument/2006/relationships/image" Target="../media/image69.png"/><Relationship Id="rId5" Type="http://schemas.openxmlformats.org/officeDocument/2006/relationships/image" Target="../media/image63.png"/><Relationship Id="rId15" Type="http://schemas.openxmlformats.org/officeDocument/2006/relationships/image" Target="../media/image73.png"/><Relationship Id="rId10" Type="http://schemas.openxmlformats.org/officeDocument/2006/relationships/image" Target="../media/image68.png"/><Relationship Id="rId4" Type="http://schemas.openxmlformats.org/officeDocument/2006/relationships/image" Target="../media/image62.png"/><Relationship Id="rId9" Type="http://schemas.openxmlformats.org/officeDocument/2006/relationships/image" Target="../media/image67.png"/><Relationship Id="rId14" Type="http://schemas.openxmlformats.org/officeDocument/2006/relationships/image" Target="../media/image7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33.tmp"/><Relationship Id="rId7" Type="http://schemas.openxmlformats.org/officeDocument/2006/relationships/image" Target="../media/image78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7.png"/><Relationship Id="rId11" Type="http://schemas.openxmlformats.org/officeDocument/2006/relationships/image" Target="../media/image82.png"/><Relationship Id="rId5" Type="http://schemas.openxmlformats.org/officeDocument/2006/relationships/image" Target="../media/image76.png"/><Relationship Id="rId10" Type="http://schemas.openxmlformats.org/officeDocument/2006/relationships/image" Target="../media/image81.png"/><Relationship Id="rId4" Type="http://schemas.openxmlformats.org/officeDocument/2006/relationships/image" Target="../media/image61.png"/><Relationship Id="rId9" Type="http://schemas.openxmlformats.org/officeDocument/2006/relationships/image" Target="../media/image8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10.png"/><Relationship Id="rId4" Type="http://schemas.openxmlformats.org/officeDocument/2006/relationships/image" Target="../media/image18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21.png"/><Relationship Id="rId5" Type="http://schemas.openxmlformats.org/officeDocument/2006/relationships/image" Target="../media/image811.png"/><Relationship Id="rId4" Type="http://schemas.openxmlformats.org/officeDocument/2006/relationships/image" Target="../media/image80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87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6.png"/><Relationship Id="rId5" Type="http://schemas.openxmlformats.org/officeDocument/2006/relationships/image" Target="../media/image851.png"/><Relationship Id="rId4" Type="http://schemas.openxmlformats.org/officeDocument/2006/relationships/image" Target="../media/image84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image" Target="../media/image37.png"/><Relationship Id="rId7" Type="http://schemas.openxmlformats.org/officeDocument/2006/relationships/image" Target="../media/image97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6.png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3" Type="http://schemas.openxmlformats.org/officeDocument/2006/relationships/image" Target="../media/image48.png"/><Relationship Id="rId7" Type="http://schemas.openxmlformats.org/officeDocument/2006/relationships/image" Target="../media/image106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4" Type="http://schemas.openxmlformats.org/officeDocument/2006/relationships/image" Target="../media/image10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3" Type="http://schemas.openxmlformats.org/officeDocument/2006/relationships/image" Target="../media/image49.tmp"/><Relationship Id="rId7" Type="http://schemas.openxmlformats.org/officeDocument/2006/relationships/image" Target="../media/image110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9.png"/><Relationship Id="rId11" Type="http://schemas.openxmlformats.org/officeDocument/2006/relationships/image" Target="../media/image114.png"/><Relationship Id="rId5" Type="http://schemas.openxmlformats.org/officeDocument/2006/relationships/image" Target="../media/image108.png"/><Relationship Id="rId10" Type="http://schemas.openxmlformats.org/officeDocument/2006/relationships/image" Target="../media/image113.png"/><Relationship Id="rId4" Type="http://schemas.openxmlformats.org/officeDocument/2006/relationships/image" Target="../media/image102.png"/><Relationship Id="rId9" Type="http://schemas.openxmlformats.org/officeDocument/2006/relationships/image" Target="../media/image11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0.png"/><Relationship Id="rId13" Type="http://schemas.openxmlformats.org/officeDocument/2006/relationships/image" Target="../media/image118.png"/><Relationship Id="rId18" Type="http://schemas.openxmlformats.org/officeDocument/2006/relationships/image" Target="../media/image123.png"/><Relationship Id="rId3" Type="http://schemas.openxmlformats.org/officeDocument/2006/relationships/image" Target="../media/image3.gif"/><Relationship Id="rId21" Type="http://schemas.openxmlformats.org/officeDocument/2006/relationships/image" Target="../media/image126.png"/><Relationship Id="rId7" Type="http://schemas.openxmlformats.org/officeDocument/2006/relationships/image" Target="../media/image290.png"/><Relationship Id="rId12" Type="http://schemas.openxmlformats.org/officeDocument/2006/relationships/image" Target="../media/image117.png"/><Relationship Id="rId17" Type="http://schemas.openxmlformats.org/officeDocument/2006/relationships/image" Target="../media/image122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21.png"/><Relationship Id="rId20" Type="http://schemas.openxmlformats.org/officeDocument/2006/relationships/image" Target="../media/image1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0.png"/><Relationship Id="rId11" Type="http://schemas.openxmlformats.org/officeDocument/2006/relationships/image" Target="../media/image116.png"/><Relationship Id="rId5" Type="http://schemas.openxmlformats.org/officeDocument/2006/relationships/image" Target="../media/image270.png"/><Relationship Id="rId15" Type="http://schemas.openxmlformats.org/officeDocument/2006/relationships/image" Target="../media/image120.png"/><Relationship Id="rId10" Type="http://schemas.openxmlformats.org/officeDocument/2006/relationships/image" Target="../media/image320.png"/><Relationship Id="rId19" Type="http://schemas.openxmlformats.org/officeDocument/2006/relationships/image" Target="../media/image124.png"/><Relationship Id="rId4" Type="http://schemas.openxmlformats.org/officeDocument/2006/relationships/image" Target="../media/image53.png"/><Relationship Id="rId9" Type="http://schemas.openxmlformats.org/officeDocument/2006/relationships/image" Target="../media/image310.png"/><Relationship Id="rId14" Type="http://schemas.openxmlformats.org/officeDocument/2006/relationships/image" Target="../media/image119.png"/><Relationship Id="rId22" Type="http://schemas.openxmlformats.org/officeDocument/2006/relationships/image" Target="../media/image12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1.png"/><Relationship Id="rId13" Type="http://schemas.openxmlformats.org/officeDocument/2006/relationships/image" Target="../media/image1171.png"/><Relationship Id="rId3" Type="http://schemas.openxmlformats.org/officeDocument/2006/relationships/image" Target="../media/image3.gif"/><Relationship Id="rId7" Type="http://schemas.openxmlformats.org/officeDocument/2006/relationships/image" Target="../media/image1111.png"/><Relationship Id="rId12" Type="http://schemas.openxmlformats.org/officeDocument/2006/relationships/image" Target="../media/image116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01.png"/><Relationship Id="rId11" Type="http://schemas.openxmlformats.org/officeDocument/2006/relationships/image" Target="../media/image1151.png"/><Relationship Id="rId5" Type="http://schemas.openxmlformats.org/officeDocument/2006/relationships/image" Target="../media/image340.png"/><Relationship Id="rId10" Type="http://schemas.openxmlformats.org/officeDocument/2006/relationships/image" Target="../media/image1141.png"/><Relationship Id="rId4" Type="http://schemas.openxmlformats.org/officeDocument/2006/relationships/image" Target="../media/image54.png"/><Relationship Id="rId9" Type="http://schemas.openxmlformats.org/officeDocument/2006/relationships/image" Target="../media/image1131.png"/><Relationship Id="rId14" Type="http://schemas.openxmlformats.org/officeDocument/2006/relationships/image" Target="../media/image118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png"/><Relationship Id="rId3" Type="http://schemas.openxmlformats.org/officeDocument/2006/relationships/image" Target="../media/image3.gif"/><Relationship Id="rId7" Type="http://schemas.openxmlformats.org/officeDocument/2006/relationships/image" Target="../media/image1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0.png"/><Relationship Id="rId5" Type="http://schemas.openxmlformats.org/officeDocument/2006/relationships/image" Target="../media/image360.png"/><Relationship Id="rId4" Type="http://schemas.openxmlformats.org/officeDocument/2006/relationships/image" Target="../media/image83.png"/><Relationship Id="rId9" Type="http://schemas.openxmlformats.org/officeDocument/2006/relationships/image" Target="../media/image13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1.png"/><Relationship Id="rId13" Type="http://schemas.openxmlformats.org/officeDocument/2006/relationships/image" Target="../media/image1281.png"/><Relationship Id="rId18" Type="http://schemas.openxmlformats.org/officeDocument/2006/relationships/image" Target="../media/image1331.png"/><Relationship Id="rId3" Type="http://schemas.openxmlformats.org/officeDocument/2006/relationships/image" Target="../media/image3.gif"/><Relationship Id="rId7" Type="http://schemas.openxmlformats.org/officeDocument/2006/relationships/image" Target="../media/image1221.png"/><Relationship Id="rId12" Type="http://schemas.openxmlformats.org/officeDocument/2006/relationships/image" Target="../media/image1271.png"/><Relationship Id="rId17" Type="http://schemas.openxmlformats.org/officeDocument/2006/relationships/image" Target="../media/image1321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3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10.png"/><Relationship Id="rId11" Type="http://schemas.openxmlformats.org/officeDocument/2006/relationships/image" Target="../media/image1261.png"/><Relationship Id="rId5" Type="http://schemas.openxmlformats.org/officeDocument/2006/relationships/image" Target="../media/image390.png"/><Relationship Id="rId15" Type="http://schemas.openxmlformats.org/officeDocument/2006/relationships/image" Target="../media/image1301.png"/><Relationship Id="rId10" Type="http://schemas.openxmlformats.org/officeDocument/2006/relationships/image" Target="../media/image1251.png"/><Relationship Id="rId19" Type="http://schemas.openxmlformats.org/officeDocument/2006/relationships/image" Target="../media/image134.png"/><Relationship Id="rId4" Type="http://schemas.openxmlformats.org/officeDocument/2006/relationships/image" Target="../media/image84.png"/><Relationship Id="rId9" Type="http://schemas.openxmlformats.org/officeDocument/2006/relationships/image" Target="../media/image1241.png"/><Relationship Id="rId14" Type="http://schemas.openxmlformats.org/officeDocument/2006/relationships/image" Target="../media/image129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8.png"/><Relationship Id="rId4" Type="http://schemas.openxmlformats.org/officeDocument/2006/relationships/image" Target="../media/image8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1.png"/><Relationship Id="rId13" Type="http://schemas.openxmlformats.org/officeDocument/2006/relationships/image" Target="../media/image142.png"/><Relationship Id="rId3" Type="http://schemas.openxmlformats.org/officeDocument/2006/relationships/image" Target="../media/image3.gif"/><Relationship Id="rId7" Type="http://schemas.openxmlformats.org/officeDocument/2006/relationships/image" Target="../media/image450.png"/><Relationship Id="rId12" Type="http://schemas.openxmlformats.org/officeDocument/2006/relationships/image" Target="../media/image141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14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0.png"/><Relationship Id="rId11" Type="http://schemas.openxmlformats.org/officeDocument/2006/relationships/image" Target="../media/image140.png"/><Relationship Id="rId5" Type="http://schemas.openxmlformats.org/officeDocument/2006/relationships/image" Target="../media/image90.png"/><Relationship Id="rId15" Type="http://schemas.openxmlformats.org/officeDocument/2006/relationships/image" Target="../media/image144.png"/><Relationship Id="rId10" Type="http://schemas.openxmlformats.org/officeDocument/2006/relationships/image" Target="../media/image139.png"/><Relationship Id="rId4" Type="http://schemas.openxmlformats.org/officeDocument/2006/relationships/image" Target="../media/image89.png"/><Relationship Id="rId9" Type="http://schemas.openxmlformats.org/officeDocument/2006/relationships/image" Target="../media/image470.png"/><Relationship Id="rId14" Type="http://schemas.openxmlformats.org/officeDocument/2006/relationships/image" Target="../media/image14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0.png"/><Relationship Id="rId3" Type="http://schemas.openxmlformats.org/officeDocument/2006/relationships/image" Target="../media/image3.gif"/><Relationship Id="rId7" Type="http://schemas.openxmlformats.org/officeDocument/2006/relationships/image" Target="../media/image5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0.png"/><Relationship Id="rId5" Type="http://schemas.openxmlformats.org/officeDocument/2006/relationships/image" Target="../media/image490.png"/><Relationship Id="rId4" Type="http://schemas.openxmlformats.org/officeDocument/2006/relationships/image" Target="../media/image48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0.png"/><Relationship Id="rId3" Type="http://schemas.openxmlformats.org/officeDocument/2006/relationships/image" Target="../media/image3.gif"/><Relationship Id="rId7" Type="http://schemas.openxmlformats.org/officeDocument/2006/relationships/image" Target="../media/image56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0.png"/><Relationship Id="rId5" Type="http://schemas.openxmlformats.org/officeDocument/2006/relationships/image" Target="../media/image540.png"/><Relationship Id="rId4" Type="http://schemas.openxmlformats.org/officeDocument/2006/relationships/image" Target="../media/image53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0.png"/><Relationship Id="rId5" Type="http://schemas.openxmlformats.org/officeDocument/2006/relationships/image" Target="../media/image590.png"/><Relationship Id="rId4" Type="http://schemas.openxmlformats.org/officeDocument/2006/relationships/image" Target="../media/image58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0.png"/><Relationship Id="rId13" Type="http://schemas.openxmlformats.org/officeDocument/2006/relationships/image" Target="../media/image700.png"/><Relationship Id="rId3" Type="http://schemas.openxmlformats.org/officeDocument/2006/relationships/image" Target="../media/image3.gif"/><Relationship Id="rId7" Type="http://schemas.openxmlformats.org/officeDocument/2006/relationships/image" Target="../media/image640.png"/><Relationship Id="rId12" Type="http://schemas.openxmlformats.org/officeDocument/2006/relationships/image" Target="../media/image69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0.png"/><Relationship Id="rId11" Type="http://schemas.openxmlformats.org/officeDocument/2006/relationships/image" Target="../media/image680.png"/><Relationship Id="rId5" Type="http://schemas.openxmlformats.org/officeDocument/2006/relationships/image" Target="../media/image620.png"/><Relationship Id="rId10" Type="http://schemas.openxmlformats.org/officeDocument/2006/relationships/image" Target="../media/image670.png"/><Relationship Id="rId4" Type="http://schemas.openxmlformats.org/officeDocument/2006/relationships/image" Target="../media/image91.png"/><Relationship Id="rId9" Type="http://schemas.openxmlformats.org/officeDocument/2006/relationships/image" Target="../media/image660.png"/><Relationship Id="rId14" Type="http://schemas.openxmlformats.org/officeDocument/2006/relationships/image" Target="../media/image71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0.png"/><Relationship Id="rId3" Type="http://schemas.openxmlformats.org/officeDocument/2006/relationships/image" Target="../media/image3.gif"/><Relationship Id="rId7" Type="http://schemas.openxmlformats.org/officeDocument/2006/relationships/image" Target="../media/image75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40.png"/><Relationship Id="rId5" Type="http://schemas.openxmlformats.org/officeDocument/2006/relationships/image" Target="../media/image730.png"/><Relationship Id="rId10" Type="http://schemas.openxmlformats.org/officeDocument/2006/relationships/image" Target="../media/image780.png"/><Relationship Id="rId4" Type="http://schemas.openxmlformats.org/officeDocument/2006/relationships/image" Target="../media/image720.png"/><Relationship Id="rId9" Type="http://schemas.openxmlformats.org/officeDocument/2006/relationships/image" Target="../media/image77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0.png"/><Relationship Id="rId3" Type="http://schemas.openxmlformats.org/officeDocument/2006/relationships/image" Target="../media/image3.gif"/><Relationship Id="rId7" Type="http://schemas.openxmlformats.org/officeDocument/2006/relationships/image" Target="../media/image8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10.png"/><Relationship Id="rId5" Type="http://schemas.openxmlformats.org/officeDocument/2006/relationships/image" Target="../media/image800.png"/><Relationship Id="rId4" Type="http://schemas.openxmlformats.org/officeDocument/2006/relationships/image" Target="../media/image79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7" Type="http://schemas.openxmlformats.org/officeDocument/2006/relationships/image" Target="../media/image8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60.png"/><Relationship Id="rId5" Type="http://schemas.openxmlformats.org/officeDocument/2006/relationships/image" Target="../media/image850.png"/><Relationship Id="rId4" Type="http://schemas.openxmlformats.org/officeDocument/2006/relationships/image" Target="../media/image84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2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0.png"/><Relationship Id="rId3" Type="http://schemas.openxmlformats.org/officeDocument/2006/relationships/image" Target="../media/image3.gif"/><Relationship Id="rId7" Type="http://schemas.openxmlformats.org/officeDocument/2006/relationships/image" Target="../media/image9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00.png"/><Relationship Id="rId5" Type="http://schemas.openxmlformats.org/officeDocument/2006/relationships/image" Target="../media/image890.png"/><Relationship Id="rId4" Type="http://schemas.openxmlformats.org/officeDocument/2006/relationships/image" Target="../media/image88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8.png"/><Relationship Id="rId4" Type="http://schemas.openxmlformats.org/officeDocument/2006/relationships/image" Target="../media/image115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0.png"/><Relationship Id="rId3" Type="http://schemas.openxmlformats.org/officeDocument/2006/relationships/image" Target="../media/image3.gif"/><Relationship Id="rId7" Type="http://schemas.openxmlformats.org/officeDocument/2006/relationships/image" Target="../media/image100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90.png"/><Relationship Id="rId5" Type="http://schemas.openxmlformats.org/officeDocument/2006/relationships/image" Target="../media/image980.png"/><Relationship Id="rId4" Type="http://schemas.openxmlformats.org/officeDocument/2006/relationships/image" Target="../media/image129.png"/><Relationship Id="rId9" Type="http://schemas.openxmlformats.org/officeDocument/2006/relationships/image" Target="../media/image102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50.png"/><Relationship Id="rId4" Type="http://schemas.openxmlformats.org/officeDocument/2006/relationships/image" Target="../media/image13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70.png"/><Relationship Id="rId4" Type="http://schemas.openxmlformats.org/officeDocument/2006/relationships/image" Target="../media/image136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0.png"/><Relationship Id="rId3" Type="http://schemas.openxmlformats.org/officeDocument/2006/relationships/image" Target="../media/image3.gif"/><Relationship Id="rId7" Type="http://schemas.openxmlformats.org/officeDocument/2006/relationships/image" Target="../media/image111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00.png"/><Relationship Id="rId5" Type="http://schemas.openxmlformats.org/officeDocument/2006/relationships/image" Target="../media/image1090.png"/><Relationship Id="rId10" Type="http://schemas.openxmlformats.org/officeDocument/2006/relationships/image" Target="../media/image1140.png"/><Relationship Id="rId4" Type="http://schemas.openxmlformats.org/officeDocument/2006/relationships/image" Target="../media/image137.png"/><Relationship Id="rId9" Type="http://schemas.openxmlformats.org/officeDocument/2006/relationships/image" Target="../media/image1130.png"/></Relationships>
</file>

<file path=ppt/slides/_rels/slide4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60.png"/><Relationship Id="rId3" Type="http://schemas.openxmlformats.org/officeDocument/2006/relationships/image" Target="../media/image3.gif"/><Relationship Id="rId12" Type="http://schemas.openxmlformats.org/officeDocument/2006/relationships/image" Target="../media/image350.png"/><Relationship Id="rId2" Type="http://schemas.openxmlformats.org/officeDocument/2006/relationships/notesSlide" Target="../notesSlides/notesSlide26.xml"/><Relationship Id="rId16" Type="http://schemas.openxmlformats.org/officeDocument/2006/relationships/image" Target="../media/image1190.png"/><Relationship Id="rId1" Type="http://schemas.openxmlformats.org/officeDocument/2006/relationships/slideLayout" Target="../slideLayouts/slideLayout1.xml"/><Relationship Id="rId15" Type="http://schemas.openxmlformats.org/officeDocument/2006/relationships/image" Target="../media/image1180.png"/><Relationship Id="rId4" Type="http://schemas.openxmlformats.org/officeDocument/2006/relationships/image" Target="../media/image1150.png"/><Relationship Id="rId14" Type="http://schemas.openxmlformats.org/officeDocument/2006/relationships/image" Target="../media/image1170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0.png"/><Relationship Id="rId13" Type="http://schemas.openxmlformats.org/officeDocument/2006/relationships/image" Target="../media/image1290.png"/><Relationship Id="rId18" Type="http://schemas.openxmlformats.org/officeDocument/2006/relationships/image" Target="../media/image1340.png"/><Relationship Id="rId3" Type="http://schemas.openxmlformats.org/officeDocument/2006/relationships/image" Target="../media/image3.gif"/><Relationship Id="rId21" Type="http://schemas.openxmlformats.org/officeDocument/2006/relationships/image" Target="../media/image1370.png"/><Relationship Id="rId7" Type="http://schemas.openxmlformats.org/officeDocument/2006/relationships/image" Target="../media/image1230.png"/><Relationship Id="rId12" Type="http://schemas.openxmlformats.org/officeDocument/2006/relationships/image" Target="../media/image1280.png"/><Relationship Id="rId17" Type="http://schemas.openxmlformats.org/officeDocument/2006/relationships/image" Target="../media/image1330.png"/><Relationship Id="rId2" Type="http://schemas.openxmlformats.org/officeDocument/2006/relationships/notesSlide" Target="../notesSlides/notesSlide27.xml"/><Relationship Id="rId16" Type="http://schemas.openxmlformats.org/officeDocument/2006/relationships/image" Target="../media/image1320.png"/><Relationship Id="rId20" Type="http://schemas.openxmlformats.org/officeDocument/2006/relationships/image" Target="../media/image136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20.png"/><Relationship Id="rId11" Type="http://schemas.openxmlformats.org/officeDocument/2006/relationships/image" Target="../media/image1270.png"/><Relationship Id="rId5" Type="http://schemas.openxmlformats.org/officeDocument/2006/relationships/image" Target="../media/image139.jpeg"/><Relationship Id="rId15" Type="http://schemas.openxmlformats.org/officeDocument/2006/relationships/image" Target="../media/image1310.png"/><Relationship Id="rId10" Type="http://schemas.openxmlformats.org/officeDocument/2006/relationships/image" Target="../media/image1260.png"/><Relationship Id="rId19" Type="http://schemas.openxmlformats.org/officeDocument/2006/relationships/image" Target="../media/image1350.png"/><Relationship Id="rId4" Type="http://schemas.openxmlformats.org/officeDocument/2006/relationships/image" Target="../media/image138.png"/><Relationship Id="rId9" Type="http://schemas.openxmlformats.org/officeDocument/2006/relationships/image" Target="../media/image1250.png"/><Relationship Id="rId14" Type="http://schemas.openxmlformats.org/officeDocument/2006/relationships/image" Target="../media/image1300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0.png"/><Relationship Id="rId3" Type="http://schemas.openxmlformats.org/officeDocument/2006/relationships/image" Target="../media/image3.gif"/><Relationship Id="rId7" Type="http://schemas.openxmlformats.org/officeDocument/2006/relationships/image" Target="../media/image140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90.png"/><Relationship Id="rId5" Type="http://schemas.openxmlformats.org/officeDocument/2006/relationships/image" Target="../media/image1380.png"/><Relationship Id="rId4" Type="http://schemas.openxmlformats.org/officeDocument/2006/relationships/image" Target="../media/image135.png"/><Relationship Id="rId9" Type="http://schemas.openxmlformats.org/officeDocument/2006/relationships/image" Target="../media/image1420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70.png"/><Relationship Id="rId3" Type="http://schemas.openxmlformats.org/officeDocument/2006/relationships/image" Target="../media/image3.gif"/><Relationship Id="rId7" Type="http://schemas.openxmlformats.org/officeDocument/2006/relationships/image" Target="../media/image146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50.png"/><Relationship Id="rId5" Type="http://schemas.openxmlformats.org/officeDocument/2006/relationships/image" Target="../media/image1440.png"/><Relationship Id="rId4" Type="http://schemas.openxmlformats.org/officeDocument/2006/relationships/image" Target="../media/image1430.png"/><Relationship Id="rId9" Type="http://schemas.openxmlformats.org/officeDocument/2006/relationships/image" Target="../media/image1480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30.png"/><Relationship Id="rId13" Type="http://schemas.openxmlformats.org/officeDocument/2006/relationships/image" Target="../media/image158.png"/><Relationship Id="rId3" Type="http://schemas.openxmlformats.org/officeDocument/2006/relationships/image" Target="../media/image3.gif"/><Relationship Id="rId7" Type="http://schemas.openxmlformats.org/officeDocument/2006/relationships/image" Target="../media/image146.png"/><Relationship Id="rId12" Type="http://schemas.openxmlformats.org/officeDocument/2006/relationships/image" Target="../media/image1570.png"/><Relationship Id="rId17" Type="http://schemas.openxmlformats.org/officeDocument/2006/relationships/image" Target="../media/image162.png"/><Relationship Id="rId2" Type="http://schemas.openxmlformats.org/officeDocument/2006/relationships/notesSlide" Target="../notesSlides/notesSlide30.xml"/><Relationship Id="rId16" Type="http://schemas.openxmlformats.org/officeDocument/2006/relationships/image" Target="../media/image16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10.png"/><Relationship Id="rId11" Type="http://schemas.openxmlformats.org/officeDocument/2006/relationships/image" Target="../media/image1560.png"/><Relationship Id="rId5" Type="http://schemas.openxmlformats.org/officeDocument/2006/relationships/image" Target="../media/image1500.png"/><Relationship Id="rId15" Type="http://schemas.openxmlformats.org/officeDocument/2006/relationships/image" Target="../media/image160.png"/><Relationship Id="rId10" Type="http://schemas.openxmlformats.org/officeDocument/2006/relationships/image" Target="../media/image1550.png"/><Relationship Id="rId4" Type="http://schemas.openxmlformats.org/officeDocument/2006/relationships/image" Target="../media/image1491.png"/><Relationship Id="rId9" Type="http://schemas.openxmlformats.org/officeDocument/2006/relationships/image" Target="../media/image1540.png"/><Relationship Id="rId14" Type="http://schemas.openxmlformats.org/officeDocument/2006/relationships/image" Target="../media/image1591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40.png"/><Relationship Id="rId13" Type="http://schemas.openxmlformats.org/officeDocument/2006/relationships/image" Target="../media/image164.png"/><Relationship Id="rId3" Type="http://schemas.openxmlformats.org/officeDocument/2006/relationships/image" Target="../media/image3.gif"/><Relationship Id="rId7" Type="http://schemas.openxmlformats.org/officeDocument/2006/relationships/image" Target="../media/image150.png"/><Relationship Id="rId12" Type="http://schemas.openxmlformats.org/officeDocument/2006/relationships/image" Target="../media/image15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9.png"/><Relationship Id="rId11" Type="http://schemas.openxmlformats.org/officeDocument/2006/relationships/image" Target="../media/image1600.png"/><Relationship Id="rId5" Type="http://schemas.openxmlformats.org/officeDocument/2006/relationships/image" Target="../media/image148.png"/><Relationship Id="rId10" Type="http://schemas.openxmlformats.org/officeDocument/2006/relationships/image" Target="../media/image1590.png"/><Relationship Id="rId4" Type="http://schemas.openxmlformats.org/officeDocument/2006/relationships/image" Target="../media/image147.png"/><Relationship Id="rId9" Type="http://schemas.openxmlformats.org/officeDocument/2006/relationships/image" Target="../media/image1580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5.png"/><Relationship Id="rId13" Type="http://schemas.openxmlformats.org/officeDocument/2006/relationships/image" Target="../media/image170.png"/><Relationship Id="rId18" Type="http://schemas.openxmlformats.org/officeDocument/2006/relationships/image" Target="../media/image175.png"/><Relationship Id="rId3" Type="http://schemas.openxmlformats.org/officeDocument/2006/relationships/image" Target="../media/image3.gif"/><Relationship Id="rId7" Type="http://schemas.openxmlformats.org/officeDocument/2006/relationships/image" Target="../media/image1640.png"/><Relationship Id="rId12" Type="http://schemas.openxmlformats.org/officeDocument/2006/relationships/image" Target="../media/image169.png"/><Relationship Id="rId17" Type="http://schemas.openxmlformats.org/officeDocument/2006/relationships/image" Target="../media/image174.png"/><Relationship Id="rId2" Type="http://schemas.openxmlformats.org/officeDocument/2006/relationships/notesSlide" Target="../notesSlides/notesSlide32.xml"/><Relationship Id="rId16" Type="http://schemas.openxmlformats.org/officeDocument/2006/relationships/image" Target="../media/image17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30.png"/><Relationship Id="rId11" Type="http://schemas.openxmlformats.org/officeDocument/2006/relationships/image" Target="../media/image168.png"/><Relationship Id="rId5" Type="http://schemas.openxmlformats.org/officeDocument/2006/relationships/image" Target="../media/image1620.png"/><Relationship Id="rId15" Type="http://schemas.openxmlformats.org/officeDocument/2006/relationships/image" Target="../media/image172.png"/><Relationship Id="rId10" Type="http://schemas.openxmlformats.org/officeDocument/2006/relationships/image" Target="../media/image167.png"/><Relationship Id="rId19" Type="http://schemas.openxmlformats.org/officeDocument/2006/relationships/image" Target="../media/image176.png"/><Relationship Id="rId4" Type="http://schemas.openxmlformats.org/officeDocument/2006/relationships/image" Target="../media/image1610.png"/><Relationship Id="rId9" Type="http://schemas.openxmlformats.org/officeDocument/2006/relationships/image" Target="../media/image166.png"/><Relationship Id="rId14" Type="http://schemas.openxmlformats.org/officeDocument/2006/relationships/image" Target="../media/image171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50.png"/><Relationship Id="rId13" Type="http://schemas.openxmlformats.org/officeDocument/2006/relationships/image" Target="../media/image180.png"/><Relationship Id="rId18" Type="http://schemas.openxmlformats.org/officeDocument/2006/relationships/image" Target="../media/image185.png"/><Relationship Id="rId3" Type="http://schemas.openxmlformats.org/officeDocument/2006/relationships/image" Target="../media/image3.gif"/><Relationship Id="rId7" Type="http://schemas.openxmlformats.org/officeDocument/2006/relationships/image" Target="../media/image1740.png"/><Relationship Id="rId12" Type="http://schemas.openxmlformats.org/officeDocument/2006/relationships/image" Target="../media/image179.png"/><Relationship Id="rId17" Type="http://schemas.openxmlformats.org/officeDocument/2006/relationships/image" Target="../media/image184.png"/><Relationship Id="rId2" Type="http://schemas.openxmlformats.org/officeDocument/2006/relationships/notesSlide" Target="../notesSlides/notesSlide33.xml"/><Relationship Id="rId16" Type="http://schemas.openxmlformats.org/officeDocument/2006/relationships/image" Target="../media/image183.png"/><Relationship Id="rId20" Type="http://schemas.openxmlformats.org/officeDocument/2006/relationships/image" Target="../media/image18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30.png"/><Relationship Id="rId11" Type="http://schemas.openxmlformats.org/officeDocument/2006/relationships/image" Target="../media/image178.png"/><Relationship Id="rId5" Type="http://schemas.openxmlformats.org/officeDocument/2006/relationships/image" Target="../media/image1720.png"/><Relationship Id="rId15" Type="http://schemas.openxmlformats.org/officeDocument/2006/relationships/image" Target="../media/image182.png"/><Relationship Id="rId10" Type="http://schemas.openxmlformats.org/officeDocument/2006/relationships/image" Target="../media/image177.png"/><Relationship Id="rId19" Type="http://schemas.openxmlformats.org/officeDocument/2006/relationships/image" Target="../media/image186.png"/><Relationship Id="rId4" Type="http://schemas.openxmlformats.org/officeDocument/2006/relationships/image" Target="../media/image1710.png"/><Relationship Id="rId9" Type="http://schemas.openxmlformats.org/officeDocument/2006/relationships/image" Target="../media/image1760.png"/><Relationship Id="rId14" Type="http://schemas.openxmlformats.org/officeDocument/2006/relationships/image" Target="../media/image181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50.png"/><Relationship Id="rId13" Type="http://schemas.openxmlformats.org/officeDocument/2006/relationships/image" Target="../media/image181.png"/><Relationship Id="rId18" Type="http://schemas.openxmlformats.org/officeDocument/2006/relationships/image" Target="../media/image186.png"/><Relationship Id="rId3" Type="http://schemas.openxmlformats.org/officeDocument/2006/relationships/image" Target="../media/image3.gif"/><Relationship Id="rId7" Type="http://schemas.openxmlformats.org/officeDocument/2006/relationships/image" Target="../media/image1740.png"/><Relationship Id="rId12" Type="http://schemas.openxmlformats.org/officeDocument/2006/relationships/image" Target="../media/image179.png"/><Relationship Id="rId17" Type="http://schemas.openxmlformats.org/officeDocument/2006/relationships/image" Target="../media/image185.png"/><Relationship Id="rId2" Type="http://schemas.openxmlformats.org/officeDocument/2006/relationships/notesSlide" Target="../notesSlides/notesSlide34.xml"/><Relationship Id="rId16" Type="http://schemas.openxmlformats.org/officeDocument/2006/relationships/image" Target="../media/image184.png"/><Relationship Id="rId20" Type="http://schemas.openxmlformats.org/officeDocument/2006/relationships/image" Target="../media/image18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30.png"/><Relationship Id="rId11" Type="http://schemas.openxmlformats.org/officeDocument/2006/relationships/image" Target="../media/image178.png"/><Relationship Id="rId5" Type="http://schemas.openxmlformats.org/officeDocument/2006/relationships/image" Target="../media/image1720.png"/><Relationship Id="rId15" Type="http://schemas.openxmlformats.org/officeDocument/2006/relationships/image" Target="../media/image183.png"/><Relationship Id="rId10" Type="http://schemas.openxmlformats.org/officeDocument/2006/relationships/image" Target="../media/image177.png"/><Relationship Id="rId19" Type="http://schemas.openxmlformats.org/officeDocument/2006/relationships/image" Target="../media/image188.png"/><Relationship Id="rId4" Type="http://schemas.openxmlformats.org/officeDocument/2006/relationships/image" Target="../media/image1710.png"/><Relationship Id="rId9" Type="http://schemas.openxmlformats.org/officeDocument/2006/relationships/image" Target="../media/image1760.png"/><Relationship Id="rId14" Type="http://schemas.openxmlformats.org/officeDocument/2006/relationships/image" Target="../media/image182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4.png"/><Relationship Id="rId13" Type="http://schemas.openxmlformats.org/officeDocument/2006/relationships/image" Target="../media/image199.png"/><Relationship Id="rId18" Type="http://schemas.openxmlformats.org/officeDocument/2006/relationships/image" Target="../media/image204.png"/><Relationship Id="rId3" Type="http://schemas.openxmlformats.org/officeDocument/2006/relationships/image" Target="../media/image3.gif"/><Relationship Id="rId7" Type="http://schemas.openxmlformats.org/officeDocument/2006/relationships/image" Target="../media/image193.png"/><Relationship Id="rId12" Type="http://schemas.openxmlformats.org/officeDocument/2006/relationships/image" Target="../media/image198.png"/><Relationship Id="rId17" Type="http://schemas.openxmlformats.org/officeDocument/2006/relationships/image" Target="../media/image203.png"/><Relationship Id="rId2" Type="http://schemas.openxmlformats.org/officeDocument/2006/relationships/notesSlide" Target="../notesSlides/notesSlide35.xml"/><Relationship Id="rId16" Type="http://schemas.openxmlformats.org/officeDocument/2006/relationships/image" Target="../media/image20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2.png"/><Relationship Id="rId11" Type="http://schemas.openxmlformats.org/officeDocument/2006/relationships/image" Target="../media/image197.png"/><Relationship Id="rId5" Type="http://schemas.openxmlformats.org/officeDocument/2006/relationships/image" Target="../media/image191.png"/><Relationship Id="rId15" Type="http://schemas.openxmlformats.org/officeDocument/2006/relationships/image" Target="../media/image201.png"/><Relationship Id="rId10" Type="http://schemas.openxmlformats.org/officeDocument/2006/relationships/image" Target="../media/image196.png"/><Relationship Id="rId19" Type="http://schemas.openxmlformats.org/officeDocument/2006/relationships/image" Target="../media/image205.png"/><Relationship Id="rId4" Type="http://schemas.openxmlformats.org/officeDocument/2006/relationships/image" Target="../media/image152.png"/><Relationship Id="rId9" Type="http://schemas.openxmlformats.org/officeDocument/2006/relationships/image" Target="../media/image195.png"/><Relationship Id="rId14" Type="http://schemas.openxmlformats.org/officeDocument/2006/relationships/image" Target="../media/image200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9.png"/><Relationship Id="rId13" Type="http://schemas.openxmlformats.org/officeDocument/2006/relationships/image" Target="../media/image214.png"/><Relationship Id="rId18" Type="http://schemas.openxmlformats.org/officeDocument/2006/relationships/image" Target="../media/image218.png"/><Relationship Id="rId3" Type="http://schemas.openxmlformats.org/officeDocument/2006/relationships/image" Target="../media/image3.gif"/><Relationship Id="rId21" Type="http://schemas.openxmlformats.org/officeDocument/2006/relationships/image" Target="../media/image221.png"/><Relationship Id="rId7" Type="http://schemas.openxmlformats.org/officeDocument/2006/relationships/image" Target="../media/image208.png"/><Relationship Id="rId12" Type="http://schemas.openxmlformats.org/officeDocument/2006/relationships/image" Target="../media/image213.png"/><Relationship Id="rId17" Type="http://schemas.openxmlformats.org/officeDocument/2006/relationships/image" Target="../media/image204.png"/><Relationship Id="rId2" Type="http://schemas.openxmlformats.org/officeDocument/2006/relationships/notesSlide" Target="../notesSlides/notesSlide36.xml"/><Relationship Id="rId16" Type="http://schemas.openxmlformats.org/officeDocument/2006/relationships/image" Target="../media/image217.png"/><Relationship Id="rId20" Type="http://schemas.openxmlformats.org/officeDocument/2006/relationships/image" Target="../media/image2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7.png"/><Relationship Id="rId11" Type="http://schemas.openxmlformats.org/officeDocument/2006/relationships/image" Target="../media/image212.png"/><Relationship Id="rId5" Type="http://schemas.openxmlformats.org/officeDocument/2006/relationships/image" Target="../media/image206.png"/><Relationship Id="rId15" Type="http://schemas.openxmlformats.org/officeDocument/2006/relationships/image" Target="../media/image216.png"/><Relationship Id="rId10" Type="http://schemas.openxmlformats.org/officeDocument/2006/relationships/image" Target="../media/image211.png"/><Relationship Id="rId19" Type="http://schemas.openxmlformats.org/officeDocument/2006/relationships/image" Target="../media/image153.png"/><Relationship Id="rId4" Type="http://schemas.openxmlformats.org/officeDocument/2006/relationships/image" Target="../media/image152.png"/><Relationship Id="rId9" Type="http://schemas.openxmlformats.org/officeDocument/2006/relationships/image" Target="../media/image210.png"/><Relationship Id="rId14" Type="http://schemas.openxmlformats.org/officeDocument/2006/relationships/image" Target="../media/image215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6.png"/><Relationship Id="rId3" Type="http://schemas.openxmlformats.org/officeDocument/2006/relationships/image" Target="../media/image3.gif"/><Relationship Id="rId7" Type="http://schemas.openxmlformats.org/officeDocument/2006/relationships/image" Target="../media/image22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4.png"/><Relationship Id="rId11" Type="http://schemas.openxmlformats.org/officeDocument/2006/relationships/image" Target="../media/image229.png"/><Relationship Id="rId5" Type="http://schemas.openxmlformats.org/officeDocument/2006/relationships/image" Target="../media/image223.png"/><Relationship Id="rId10" Type="http://schemas.openxmlformats.org/officeDocument/2006/relationships/image" Target="../media/image228.png"/><Relationship Id="rId4" Type="http://schemas.openxmlformats.org/officeDocument/2006/relationships/image" Target="../media/image154.png"/><Relationship Id="rId9" Type="http://schemas.openxmlformats.org/officeDocument/2006/relationships/image" Target="../media/image227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5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90.png"/><Relationship Id="rId13" Type="http://schemas.openxmlformats.org/officeDocument/2006/relationships/image" Target="../media/image234.png"/><Relationship Id="rId3" Type="http://schemas.openxmlformats.org/officeDocument/2006/relationships/image" Target="../media/image3.gif"/><Relationship Id="rId7" Type="http://schemas.openxmlformats.org/officeDocument/2006/relationships/image" Target="../media/image2280.png"/><Relationship Id="rId12" Type="http://schemas.openxmlformats.org/officeDocument/2006/relationships/image" Target="../media/image233.png"/><Relationship Id="rId17" Type="http://schemas.openxmlformats.org/officeDocument/2006/relationships/image" Target="../media/image238.png"/><Relationship Id="rId2" Type="http://schemas.openxmlformats.org/officeDocument/2006/relationships/notesSlide" Target="../notesSlides/notesSlide39.xml"/><Relationship Id="rId16" Type="http://schemas.openxmlformats.org/officeDocument/2006/relationships/image" Target="../media/image23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7.png"/><Relationship Id="rId11" Type="http://schemas.openxmlformats.org/officeDocument/2006/relationships/image" Target="../media/image2320.png"/><Relationship Id="rId5" Type="http://schemas.openxmlformats.org/officeDocument/2006/relationships/image" Target="../media/image151.png"/><Relationship Id="rId15" Type="http://schemas.openxmlformats.org/officeDocument/2006/relationships/image" Target="../media/image159.png"/><Relationship Id="rId10" Type="http://schemas.openxmlformats.org/officeDocument/2006/relationships/image" Target="../media/image2310.png"/><Relationship Id="rId4" Type="http://schemas.openxmlformats.org/officeDocument/2006/relationships/image" Target="../media/image156.png"/><Relationship Id="rId9" Type="http://schemas.openxmlformats.org/officeDocument/2006/relationships/image" Target="../media/image2300.png"/><Relationship Id="rId14" Type="http://schemas.openxmlformats.org/officeDocument/2006/relationships/image" Target="../media/image235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3.png"/><Relationship Id="rId3" Type="http://schemas.openxmlformats.org/officeDocument/2006/relationships/image" Target="../media/image3.gif"/><Relationship Id="rId7" Type="http://schemas.openxmlformats.org/officeDocument/2006/relationships/image" Target="../media/image24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1.png"/><Relationship Id="rId5" Type="http://schemas.openxmlformats.org/officeDocument/2006/relationships/image" Target="../media/image240.png"/><Relationship Id="rId10" Type="http://schemas.openxmlformats.org/officeDocument/2006/relationships/image" Target="../media/image245.png"/><Relationship Id="rId4" Type="http://schemas.openxmlformats.org/officeDocument/2006/relationships/image" Target="../media/image163.png"/><Relationship Id="rId9" Type="http://schemas.openxmlformats.org/officeDocument/2006/relationships/image" Target="../media/image244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1.png"/><Relationship Id="rId18" Type="http://schemas.openxmlformats.org/officeDocument/2006/relationships/image" Target="../media/image250.png"/><Relationship Id="rId3" Type="http://schemas.openxmlformats.org/officeDocument/2006/relationships/image" Target="../media/image3.gif"/><Relationship Id="rId21" Type="http://schemas.openxmlformats.org/officeDocument/2006/relationships/image" Target="../media/image253.png"/><Relationship Id="rId12" Type="http://schemas.openxmlformats.org/officeDocument/2006/relationships/image" Target="../media/image460.png"/><Relationship Id="rId17" Type="http://schemas.openxmlformats.org/officeDocument/2006/relationships/image" Target="../media/image249.png"/><Relationship Id="rId2" Type="http://schemas.openxmlformats.org/officeDocument/2006/relationships/notesSlide" Target="../notesSlides/notesSlide41.xml"/><Relationship Id="rId16" Type="http://schemas.openxmlformats.org/officeDocument/2006/relationships/image" Target="../media/image248.png"/><Relationship Id="rId20" Type="http://schemas.openxmlformats.org/officeDocument/2006/relationships/image" Target="../media/image25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7.png"/><Relationship Id="rId5" Type="http://schemas.openxmlformats.org/officeDocument/2006/relationships/image" Target="../media/image246.png"/><Relationship Id="rId15" Type="http://schemas.openxmlformats.org/officeDocument/2006/relationships/image" Target="../media/image3500.png"/><Relationship Id="rId19" Type="http://schemas.openxmlformats.org/officeDocument/2006/relationships/image" Target="../media/image251.png"/><Relationship Id="rId4" Type="http://schemas.openxmlformats.org/officeDocument/2006/relationships/image" Target="../media/image163.png"/></Relationships>
</file>

<file path=ppt/slides/_rels/slide61.xml.rels><?xml version="1.0" encoding="UTF-8" standalone="yes"?>
<Relationships xmlns="http://schemas.openxmlformats.org/package/2006/relationships"><Relationship Id="rId18" Type="http://schemas.openxmlformats.org/officeDocument/2006/relationships/image" Target="../media/image1030.png"/><Relationship Id="rId3" Type="http://schemas.openxmlformats.org/officeDocument/2006/relationships/image" Target="../media/image3.gif"/><Relationship Id="rId21" Type="http://schemas.openxmlformats.org/officeDocument/2006/relationships/image" Target="../media/image257.png"/><Relationship Id="rId7" Type="http://schemas.openxmlformats.org/officeDocument/2006/relationships/image" Target="../media/image1011.png"/><Relationship Id="rId12" Type="http://schemas.openxmlformats.org/officeDocument/2006/relationships/image" Target="../media/image460.png"/><Relationship Id="rId2" Type="http://schemas.openxmlformats.org/officeDocument/2006/relationships/notesSlide" Target="../notesSlides/notesSlide42.xml"/><Relationship Id="rId20" Type="http://schemas.openxmlformats.org/officeDocument/2006/relationships/image" Target="../media/image25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4.png"/><Relationship Id="rId5" Type="http://schemas.openxmlformats.org/officeDocument/2006/relationships/image" Target="../media/image246.png"/><Relationship Id="rId15" Type="http://schemas.openxmlformats.org/officeDocument/2006/relationships/image" Target="../media/image3500.png"/><Relationship Id="rId23" Type="http://schemas.openxmlformats.org/officeDocument/2006/relationships/image" Target="../media/image259.png"/><Relationship Id="rId19" Type="http://schemas.openxmlformats.org/officeDocument/2006/relationships/image" Target="../media/image255.png"/><Relationship Id="rId4" Type="http://schemas.openxmlformats.org/officeDocument/2006/relationships/image" Target="../media/image163.png"/><Relationship Id="rId22" Type="http://schemas.openxmlformats.org/officeDocument/2006/relationships/image" Target="../media/image258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0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31.png"/><Relationship Id="rId3" Type="http://schemas.openxmlformats.org/officeDocument/2006/relationships/image" Target="../media/image3.gif"/><Relationship Id="rId7" Type="http://schemas.openxmlformats.org/officeDocument/2006/relationships/image" Target="../media/image2521.png"/><Relationship Id="rId12" Type="http://schemas.openxmlformats.org/officeDocument/2006/relationships/image" Target="../media/image2570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10.png"/><Relationship Id="rId11" Type="http://schemas.openxmlformats.org/officeDocument/2006/relationships/image" Target="../media/image2561.png"/><Relationship Id="rId5" Type="http://schemas.openxmlformats.org/officeDocument/2006/relationships/image" Target="../media/image2500.png"/><Relationship Id="rId10" Type="http://schemas.openxmlformats.org/officeDocument/2006/relationships/image" Target="../media/image2551.png"/><Relationship Id="rId4" Type="http://schemas.openxmlformats.org/officeDocument/2006/relationships/image" Target="../media/image219.png"/><Relationship Id="rId9" Type="http://schemas.openxmlformats.org/officeDocument/2006/relationships/image" Target="../media/image2541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20.png"/><Relationship Id="rId3" Type="http://schemas.openxmlformats.org/officeDocument/2006/relationships/image" Target="../media/image3.gif"/><Relationship Id="rId7" Type="http://schemas.openxmlformats.org/officeDocument/2006/relationships/image" Target="../media/image2610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00.png"/><Relationship Id="rId5" Type="http://schemas.openxmlformats.org/officeDocument/2006/relationships/image" Target="../media/image2590.png"/><Relationship Id="rId4" Type="http://schemas.openxmlformats.org/officeDocument/2006/relationships/image" Target="../media/image222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50.png"/><Relationship Id="rId13" Type="http://schemas.openxmlformats.org/officeDocument/2006/relationships/image" Target="../media/image267.png"/><Relationship Id="rId3" Type="http://schemas.openxmlformats.org/officeDocument/2006/relationships/image" Target="../media/image3.gif"/><Relationship Id="rId7" Type="http://schemas.openxmlformats.org/officeDocument/2006/relationships/image" Target="../media/image2540.png"/><Relationship Id="rId12" Type="http://schemas.openxmlformats.org/officeDocument/2006/relationships/image" Target="../media/image266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30.png"/><Relationship Id="rId11" Type="http://schemas.openxmlformats.org/officeDocument/2006/relationships/image" Target="../media/image265.png"/><Relationship Id="rId5" Type="http://schemas.openxmlformats.org/officeDocument/2006/relationships/image" Target="../media/image2520.png"/><Relationship Id="rId10" Type="http://schemas.openxmlformats.org/officeDocument/2006/relationships/image" Target="../media/image264.png"/><Relationship Id="rId4" Type="http://schemas.openxmlformats.org/officeDocument/2006/relationships/image" Target="../media/image223.jpeg"/><Relationship Id="rId9" Type="http://schemas.openxmlformats.org/officeDocument/2006/relationships/image" Target="../media/image25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7" name="Text Box 7">
            <a:extLst>
              <a:ext uri="{FF2B5EF4-FFF2-40B4-BE49-F238E27FC236}">
                <a16:creationId xmlns:a16="http://schemas.microsoft.com/office/drawing/2014/main" id="{874A60CD-48C5-4A56-9196-9106D650D1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1676401"/>
            <a:ext cx="31051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ar-SA" altLang="ar-AE" sz="2800" b="1" dirty="0">
                <a:latin typeface="Times New Roman" panose="02020603050405020304" pitchFamily="18" charset="0"/>
              </a:rPr>
              <a:t> </a:t>
            </a:r>
            <a:endParaRPr lang="ar-SA" altLang="ar-AE" sz="2400" dirty="0">
              <a:latin typeface="Times New Roman" panose="02020603050405020304" pitchFamily="18" charset="0"/>
              <a:cs typeface="Andalus" panose="02020603050405020304" pitchFamily="18" charset="-78"/>
            </a:endParaRPr>
          </a:p>
        </p:txBody>
      </p:sp>
      <p:sp>
        <p:nvSpPr>
          <p:cNvPr id="56328" name="Text Box 8">
            <a:extLst>
              <a:ext uri="{FF2B5EF4-FFF2-40B4-BE49-F238E27FC236}">
                <a16:creationId xmlns:a16="http://schemas.microsoft.com/office/drawing/2014/main" id="{99A85826-E9E5-4985-BD5B-407807E884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1083" y="4120843"/>
            <a:ext cx="638175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ar-SA" altLang="ar-AE" sz="8000" b="1" dirty="0">
                <a:solidFill>
                  <a:srgbClr val="00B050"/>
                </a:solidFill>
                <a:latin typeface="Times New Roman" panose="02020603050405020304" pitchFamily="18" charset="0"/>
                <a:cs typeface="(AH) Manal Black" pitchFamily="2" charset="-78"/>
              </a:rPr>
              <a:t>الصف :</a:t>
            </a:r>
            <a:r>
              <a:rPr lang="ar-SA" altLang="ar-AE" sz="8000" b="1" dirty="0">
                <a:solidFill>
                  <a:srgbClr val="FF0000"/>
                </a:solidFill>
                <a:latin typeface="Times New Roman" panose="02020603050405020304" pitchFamily="18" charset="0"/>
                <a:cs typeface="(AH) Manal Black" pitchFamily="2" charset="-78"/>
              </a:rPr>
              <a:t>الثامن</a:t>
            </a:r>
            <a:r>
              <a:rPr lang="ar-AE" altLang="ar-AE" sz="8000" b="1" dirty="0">
                <a:solidFill>
                  <a:srgbClr val="00B050"/>
                </a:solidFill>
                <a:latin typeface="Times New Roman" panose="02020603050405020304" pitchFamily="18" charset="0"/>
                <a:cs typeface="(AH) Manal Black" pitchFamily="2" charset="-78"/>
              </a:rPr>
              <a:t> </a:t>
            </a:r>
            <a:endParaRPr lang="ar-SA" altLang="ar-AE" sz="8000" dirty="0">
              <a:solidFill>
                <a:srgbClr val="00B050"/>
              </a:solidFill>
              <a:latin typeface="Times New Roman" panose="02020603050405020304" pitchFamily="18" charset="0"/>
              <a:cs typeface="(AH) Manal Black" pitchFamily="2" charset="-78"/>
            </a:endParaRPr>
          </a:p>
        </p:txBody>
      </p:sp>
      <p:pic>
        <p:nvPicPr>
          <p:cNvPr id="4" name="Picture 3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3C395724-750D-461B-B428-D2A3D8428CE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716" y="642139"/>
            <a:ext cx="1102041" cy="1192221"/>
          </a:xfrm>
          <a:prstGeom prst="rect">
            <a:avLst/>
          </a:prstGeom>
        </p:spPr>
      </p:pic>
      <p:pic>
        <p:nvPicPr>
          <p:cNvPr id="19" name="Picture 2" descr="صور فوانيس رمضان 2019 متحركة">
            <a:extLst>
              <a:ext uri="{FF2B5EF4-FFF2-40B4-BE49-F238E27FC236}">
                <a16:creationId xmlns:a16="http://schemas.microsoft.com/office/drawing/2014/main" id="{E0131B9E-0C34-414E-B7F6-2FB144E3080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463" y="0"/>
            <a:ext cx="2022792" cy="255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 Box 8">
            <a:extLst>
              <a:ext uri="{FF2B5EF4-FFF2-40B4-BE49-F238E27FC236}">
                <a16:creationId xmlns:a16="http://schemas.microsoft.com/office/drawing/2014/main" id="{ADA5039F-99AE-4975-B6F0-00864FFD77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6413" y="1225135"/>
            <a:ext cx="8679174" cy="280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ar-SA" altLang="ar-AE" sz="8800" b="1" dirty="0">
                <a:solidFill>
                  <a:srgbClr val="002060"/>
                </a:solidFill>
                <a:latin typeface="Times New Roman" panose="02020603050405020304" pitchFamily="18" charset="0"/>
                <a:cs typeface="(AH) Manal Black" pitchFamily="2" charset="-78"/>
              </a:rPr>
              <a:t>مراجعة الرياضيات  </a:t>
            </a:r>
            <a:r>
              <a:rPr lang="ar-AE" altLang="ar-AE" sz="8800" b="1" dirty="0">
                <a:solidFill>
                  <a:srgbClr val="002060"/>
                </a:solidFill>
                <a:latin typeface="Times New Roman" panose="02020603050405020304" pitchFamily="18" charset="0"/>
                <a:cs typeface="(AH) Manal Black" pitchFamily="2" charset="-78"/>
              </a:rPr>
              <a:t>ال</a:t>
            </a:r>
            <a:r>
              <a:rPr lang="ar-SA" altLang="ar-AE" sz="8800" b="1" dirty="0">
                <a:solidFill>
                  <a:srgbClr val="002060"/>
                </a:solidFill>
                <a:latin typeface="Times New Roman" panose="02020603050405020304" pitchFamily="18" charset="0"/>
                <a:cs typeface="(AH) Manal Black" pitchFamily="2" charset="-78"/>
              </a:rPr>
              <a:t>فصل الدراسي الثالث </a:t>
            </a:r>
            <a:r>
              <a:rPr lang="ar-AE" altLang="ar-AE" sz="8800" b="1" dirty="0">
                <a:solidFill>
                  <a:srgbClr val="002060"/>
                </a:solidFill>
                <a:latin typeface="Times New Roman" panose="02020603050405020304" pitchFamily="18" charset="0"/>
                <a:cs typeface="(AH) Manal Black" pitchFamily="2" charset="-78"/>
              </a:rPr>
              <a:t> </a:t>
            </a:r>
            <a:r>
              <a:rPr lang="ar-SA" altLang="ar-AE" sz="8800" b="1" dirty="0">
                <a:solidFill>
                  <a:srgbClr val="002060"/>
                </a:solidFill>
                <a:latin typeface="Times New Roman" panose="02020603050405020304" pitchFamily="18" charset="0"/>
                <a:cs typeface="(AH) Manal Black" pitchFamily="2" charset="-78"/>
              </a:rPr>
              <a:t> </a:t>
            </a:r>
            <a:endParaRPr lang="ar-SA" altLang="ar-AE" sz="8800" dirty="0">
              <a:solidFill>
                <a:srgbClr val="002060"/>
              </a:solidFill>
              <a:latin typeface="Times New Roman" panose="02020603050405020304" pitchFamily="18" charset="0"/>
              <a:cs typeface="(AH) Manal Black" pitchFamily="2" charset="-78"/>
            </a:endParaRPr>
          </a:p>
        </p:txBody>
      </p:sp>
      <p:pic>
        <p:nvPicPr>
          <p:cNvPr id="7" name="صورة 3">
            <a:extLst>
              <a:ext uri="{FF2B5EF4-FFF2-40B4-BE49-F238E27FC236}">
                <a16:creationId xmlns:a16="http://schemas.microsoft.com/office/drawing/2014/main" id="{565C199F-D58F-461A-8104-14194F70D7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997950" y="46392"/>
            <a:ext cx="3105151" cy="1664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صور فوانيس رمضان 2019 متحركة">
            <a:extLst>
              <a:ext uri="{FF2B5EF4-FFF2-40B4-BE49-F238E27FC236}">
                <a16:creationId xmlns:a16="http://schemas.microsoft.com/office/drawing/2014/main" id="{FB836EB2-0880-4D78-BE27-2F5630F87FD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463" y="0"/>
            <a:ext cx="2022792" cy="255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99C8FCF-6E52-4555-B3B0-113CA1F31BF7}"/>
              </a:ext>
            </a:extLst>
          </p:cNvPr>
          <p:cNvSpPr txBox="1"/>
          <p:nvPr/>
        </p:nvSpPr>
        <p:spPr>
          <a:xfrm>
            <a:off x="5532120" y="144324"/>
            <a:ext cx="84328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4400" dirty="0">
                <a:solidFill>
                  <a:srgbClr val="00B0F0"/>
                </a:solidFill>
              </a:rPr>
              <a:t>❶</a:t>
            </a:r>
            <a:endParaRPr lang="ar-AE" dirty="0">
              <a:solidFill>
                <a:srgbClr val="00B0F0"/>
              </a:solidFill>
            </a:endParaRPr>
          </a:p>
        </p:txBody>
      </p:sp>
      <p:pic>
        <p:nvPicPr>
          <p:cNvPr id="6" name="Picture 5" descr="A close up of a map&#10;&#10;Description automatically generated">
            <a:extLst>
              <a:ext uri="{FF2B5EF4-FFF2-40B4-BE49-F238E27FC236}">
                <a16:creationId xmlns:a16="http://schemas.microsoft.com/office/drawing/2014/main" id="{18A7675B-C85F-4CC0-A96D-A936C33884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407" y="968181"/>
            <a:ext cx="9877425" cy="4381500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32B53730-3668-4D2E-AD68-13FAC58ED18D}"/>
              </a:ext>
            </a:extLst>
          </p:cNvPr>
          <p:cNvSpPr/>
          <p:nvPr/>
        </p:nvSpPr>
        <p:spPr>
          <a:xfrm>
            <a:off x="7762240" y="3677919"/>
            <a:ext cx="538480" cy="65389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EBE2449-FD90-42C3-B6C4-CCF69F835191}"/>
                  </a:ext>
                </a:extLst>
              </p:cNvPr>
              <p:cNvSpPr txBox="1"/>
              <p:nvPr/>
            </p:nvSpPr>
            <p:spPr>
              <a:xfrm>
                <a:off x="4308223" y="4785739"/>
                <a:ext cx="3575554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3200" b="1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3200" b="1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3200" b="1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en-US" sz="3200" b="1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𝟑𝟎</m:t>
                      </m:r>
                    </m:oMath>
                  </m:oMathPara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EBE2449-FD90-42C3-B6C4-CCF69F8351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8223" y="4785739"/>
                <a:ext cx="3575554" cy="4924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BD6C2CB-BD4B-460A-9AFE-2BE34B3444E3}"/>
                  </a:ext>
                </a:extLst>
              </p:cNvPr>
              <p:cNvSpPr txBox="1"/>
              <p:nvPr/>
            </p:nvSpPr>
            <p:spPr>
              <a:xfrm>
                <a:off x="4308223" y="5496939"/>
                <a:ext cx="3575554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3200" b="1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3200" b="1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3200" b="1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3200" b="1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3200" b="1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𝟗</m:t>
                      </m:r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𝟑𝟎</m:t>
                      </m:r>
                    </m:oMath>
                  </m:oMathPara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BD6C2CB-BD4B-460A-9AFE-2BE34B3444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8223" y="5496939"/>
                <a:ext cx="3575554" cy="49244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2D22B72-7C75-4EFF-9D73-B85BBB654C2D}"/>
                  </a:ext>
                </a:extLst>
              </p:cNvPr>
              <p:cNvSpPr txBox="1"/>
              <p:nvPr/>
            </p:nvSpPr>
            <p:spPr>
              <a:xfrm>
                <a:off x="5181983" y="6145049"/>
                <a:ext cx="2067177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sz="3200" b="1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3200" b="1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𝟑𝟗</m:t>
                      </m:r>
                    </m:oMath>
                  </m:oMathPara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2D22B72-7C75-4EFF-9D73-B85BBB654C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1983" y="6145049"/>
                <a:ext cx="2067177" cy="49244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9E8AE26-1653-4987-99CA-0365F579DDE6}"/>
                  </a:ext>
                </a:extLst>
              </p:cNvPr>
              <p:cNvSpPr txBox="1"/>
              <p:nvPr/>
            </p:nvSpPr>
            <p:spPr>
              <a:xfrm>
                <a:off x="7589903" y="6127996"/>
                <a:ext cx="3159377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3200" b="1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𝟑𝟗</m:t>
                      </m:r>
                      <m:r>
                        <a:rPr lang="ar-SA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ar-SA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ar-SA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ar-SA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𝟏𝟑</m:t>
                      </m:r>
                    </m:oMath>
                  </m:oMathPara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9E8AE26-1653-4987-99CA-0365F579DD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9903" y="6127996"/>
                <a:ext cx="3159377" cy="49244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72364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صور فوانيس رمضان 2019 متحركة">
            <a:extLst>
              <a:ext uri="{FF2B5EF4-FFF2-40B4-BE49-F238E27FC236}">
                <a16:creationId xmlns:a16="http://schemas.microsoft.com/office/drawing/2014/main" id="{FB836EB2-0880-4D78-BE27-2F5630F87FD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463" y="0"/>
            <a:ext cx="2022792" cy="255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0CCF46C-4710-4895-A01F-874F9AD103A6}"/>
              </a:ext>
            </a:extLst>
          </p:cNvPr>
          <p:cNvSpPr txBox="1"/>
          <p:nvPr/>
        </p:nvSpPr>
        <p:spPr>
          <a:xfrm>
            <a:off x="5674360" y="0"/>
            <a:ext cx="84328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4400" dirty="0">
                <a:solidFill>
                  <a:srgbClr val="FF0000"/>
                </a:solidFill>
              </a:rPr>
              <a:t>❷</a:t>
            </a:r>
            <a:endParaRPr lang="ar-AE" dirty="0">
              <a:solidFill>
                <a:srgbClr val="FF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D2170BF-D1E5-4BB9-A6BD-2CE206DF32C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5000" t="17481" r="29833" b="56593"/>
          <a:stretch/>
        </p:blipFill>
        <p:spPr>
          <a:xfrm>
            <a:off x="241303" y="965200"/>
            <a:ext cx="10424160" cy="4927600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2386C734-1DDE-497B-9869-DE882D8A9B03}"/>
              </a:ext>
            </a:extLst>
          </p:cNvPr>
          <p:cNvSpPr/>
          <p:nvPr/>
        </p:nvSpPr>
        <p:spPr>
          <a:xfrm>
            <a:off x="6136640" y="5089496"/>
            <a:ext cx="538480" cy="85344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BDAFAA0-8A2F-4658-BAC7-41468E8C5766}"/>
                  </a:ext>
                </a:extLst>
              </p:cNvPr>
              <p:cNvSpPr txBox="1"/>
              <p:nvPr/>
            </p:nvSpPr>
            <p:spPr>
              <a:xfrm>
                <a:off x="7447663" y="3027348"/>
                <a:ext cx="3575554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32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6</a:t>
                </a:r>
                <a14:m>
                  <m:oMath xmlns:m="http://schemas.openxmlformats.org/officeDocument/2006/math"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𝟓𝟒</m:t>
                    </m:r>
                    <m:r>
                      <a:rPr lang="en-US" sz="3200" b="1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𝟒</m:t>
                    </m:r>
                    <m:r>
                      <a:rPr lang="en-US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US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𝟔</m:t>
                    </m:r>
                  </m:oMath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BDAFAA0-8A2F-4658-BAC7-41468E8C57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7663" y="3027348"/>
                <a:ext cx="3575554" cy="492443"/>
              </a:xfrm>
              <a:prstGeom prst="rect">
                <a:avLst/>
              </a:prstGeom>
              <a:blipFill>
                <a:blip r:embed="rId4"/>
                <a:stretch>
                  <a:fillRect l="-6997" t="-25000" b="-51250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0A5070E-6B1E-4AE5-8CFC-695790A004F9}"/>
                  </a:ext>
                </a:extLst>
              </p:cNvPr>
              <p:cNvSpPr txBox="1"/>
              <p:nvPr/>
            </p:nvSpPr>
            <p:spPr>
              <a:xfrm>
                <a:off x="7268786" y="3746326"/>
                <a:ext cx="3575554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US" sz="3200" b="1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3200" b="1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3200" b="1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US" sz="3200" b="1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3200" b="1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𝟓𝟒</m:t>
                      </m:r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0A5070E-6B1E-4AE5-8CFC-695790A004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8786" y="3746326"/>
                <a:ext cx="3575554" cy="49244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8121D2A-A925-4E0A-AFF9-41873A9FF98B}"/>
                  </a:ext>
                </a:extLst>
              </p:cNvPr>
              <p:cNvSpPr txBox="1"/>
              <p:nvPr/>
            </p:nvSpPr>
            <p:spPr>
              <a:xfrm>
                <a:off x="8321423" y="4386658"/>
                <a:ext cx="2067177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32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2</a:t>
                </a:r>
                <a14:m>
                  <m:oMath xmlns:m="http://schemas.openxmlformats.org/officeDocument/2006/math"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3200" b="1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𝟔𝟎</m:t>
                    </m:r>
                  </m:oMath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8121D2A-A925-4E0A-AFF9-41873A9FF9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1423" y="4386658"/>
                <a:ext cx="2067177" cy="492443"/>
              </a:xfrm>
              <a:prstGeom prst="rect">
                <a:avLst/>
              </a:prstGeom>
              <a:blipFill>
                <a:blip r:embed="rId6"/>
                <a:stretch>
                  <a:fillRect l="-11799" t="-25000" b="-51250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E14DC2D-5695-4A4C-A7B7-A7DF29628352}"/>
                  </a:ext>
                </a:extLst>
              </p:cNvPr>
              <p:cNvSpPr txBox="1"/>
              <p:nvPr/>
            </p:nvSpPr>
            <p:spPr>
              <a:xfrm>
                <a:off x="7506086" y="5089496"/>
                <a:ext cx="3159377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3200" b="1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𝟔𝟎</m:t>
                      </m:r>
                      <m:r>
                        <a:rPr lang="ar-SA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ar-SA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ar-SA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ar-SA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𝟑𝟎</m:t>
                      </m:r>
                    </m:oMath>
                  </m:oMathPara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E14DC2D-5695-4A4C-A7B7-A7DF296283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6086" y="5089496"/>
                <a:ext cx="3159377" cy="49244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00328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  <p:bldP spid="12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صور فوانيس رمضان 2019 متحركة">
            <a:extLst>
              <a:ext uri="{FF2B5EF4-FFF2-40B4-BE49-F238E27FC236}">
                <a16:creationId xmlns:a16="http://schemas.microsoft.com/office/drawing/2014/main" id="{FB836EB2-0880-4D78-BE27-2F5630F87FD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463" y="0"/>
            <a:ext cx="2022792" cy="255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C76F373-9570-445C-BD75-3BC7071638F6}"/>
              </a:ext>
            </a:extLst>
          </p:cNvPr>
          <p:cNvSpPr txBox="1"/>
          <p:nvPr/>
        </p:nvSpPr>
        <p:spPr>
          <a:xfrm>
            <a:off x="5567680" y="273546"/>
            <a:ext cx="84328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4400" dirty="0">
                <a:solidFill>
                  <a:srgbClr val="002060"/>
                </a:solidFill>
              </a:rPr>
              <a:t>❸</a:t>
            </a:r>
            <a:endParaRPr lang="ar-AE" dirty="0">
              <a:solidFill>
                <a:srgbClr val="00206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107DE7A-FD4B-4EB0-A7D3-EB4D1411D14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5667" t="38371" r="30833" b="43407"/>
          <a:stretch/>
        </p:blipFill>
        <p:spPr>
          <a:xfrm>
            <a:off x="370840" y="1042987"/>
            <a:ext cx="10820400" cy="436213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7F6B12E-D076-4B37-928B-FFD28A958B23}"/>
                  </a:ext>
                </a:extLst>
              </p:cNvPr>
              <p:cNvSpPr txBox="1"/>
              <p:nvPr/>
            </p:nvSpPr>
            <p:spPr>
              <a:xfrm>
                <a:off x="701422" y="2387268"/>
                <a:ext cx="3850257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32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7</a:t>
                </a:r>
                <a14:m>
                  <m:oMath xmlns:m="http://schemas.openxmlformats.org/officeDocument/2006/math"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𝟏𝟏</m:t>
                    </m:r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𝟔</m:t>
                    </m:r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𝟏𝟖𝟎</m:t>
                    </m:r>
                  </m:oMath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7F6B12E-D076-4B37-928B-FFD28A958B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422" y="2387268"/>
                <a:ext cx="3850257" cy="492443"/>
              </a:xfrm>
              <a:prstGeom prst="rect">
                <a:avLst/>
              </a:prstGeom>
              <a:blipFill>
                <a:blip r:embed="rId4"/>
                <a:stretch>
                  <a:fillRect l="-6329" t="-25000" b="-51250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FCC07DC-67F2-4BDB-B36B-52CD70F88373}"/>
                  </a:ext>
                </a:extLst>
              </p:cNvPr>
              <p:cNvSpPr txBox="1"/>
              <p:nvPr/>
            </p:nvSpPr>
            <p:spPr>
              <a:xfrm>
                <a:off x="701421" y="3156709"/>
                <a:ext cx="3850257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32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13</a:t>
                </a:r>
                <a14:m>
                  <m:oMath xmlns:m="http://schemas.openxmlformats.org/officeDocument/2006/math"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𝟏𝟖𝟎</m:t>
                    </m:r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𝟏𝟏</m:t>
                    </m:r>
                  </m:oMath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FCC07DC-67F2-4BDB-B36B-52CD70F883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421" y="3156709"/>
                <a:ext cx="3850257" cy="492443"/>
              </a:xfrm>
              <a:prstGeom prst="rect">
                <a:avLst/>
              </a:prstGeom>
              <a:blipFill>
                <a:blip r:embed="rId5"/>
                <a:stretch>
                  <a:fillRect l="-6329" t="-24691" b="-49383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9AC746B-B177-49B6-A82A-7CD3D54C550A}"/>
                  </a:ext>
                </a:extLst>
              </p:cNvPr>
              <p:cNvSpPr txBox="1"/>
              <p:nvPr/>
            </p:nvSpPr>
            <p:spPr>
              <a:xfrm>
                <a:off x="701421" y="3919647"/>
                <a:ext cx="3850257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32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13</a:t>
                </a:r>
                <a14:m>
                  <m:oMath xmlns:m="http://schemas.openxmlformats.org/officeDocument/2006/math"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𝟏𝟔𝟗</m:t>
                    </m:r>
                  </m:oMath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9AC746B-B177-49B6-A82A-7CD3D54C55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421" y="3919647"/>
                <a:ext cx="3850257" cy="492443"/>
              </a:xfrm>
              <a:prstGeom prst="rect">
                <a:avLst/>
              </a:prstGeom>
              <a:blipFill>
                <a:blip r:embed="rId6"/>
                <a:stretch>
                  <a:fillRect l="-6329" t="-24691" b="-49383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CDBD6C7-3E4A-4521-912B-CBC4523E0CEE}"/>
                  </a:ext>
                </a:extLst>
              </p:cNvPr>
              <p:cNvSpPr txBox="1"/>
              <p:nvPr/>
            </p:nvSpPr>
            <p:spPr>
              <a:xfrm>
                <a:off x="701421" y="4662383"/>
                <a:ext cx="4083939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3200" b="1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ar-SA" sz="3200" b="1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𝟏𝟔𝟗</m:t>
                      </m:r>
                      <m:r>
                        <a:rPr lang="ar-SA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ar-SA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𝟏𝟑</m:t>
                      </m:r>
                      <m:r>
                        <a:rPr lang="ar-SA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ar-SA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𝟏𝟑</m:t>
                      </m:r>
                    </m:oMath>
                  </m:oMathPara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CDBD6C7-3E4A-4521-912B-CBC4523E0C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421" y="4662383"/>
                <a:ext cx="4083939" cy="49244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052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صور فوانيس رمضان 2019 متحركة">
            <a:extLst>
              <a:ext uri="{FF2B5EF4-FFF2-40B4-BE49-F238E27FC236}">
                <a16:creationId xmlns:a16="http://schemas.microsoft.com/office/drawing/2014/main" id="{FB836EB2-0880-4D78-BE27-2F5630F87FD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463" y="0"/>
            <a:ext cx="2022792" cy="255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99C8FCF-6E52-4555-B3B0-113CA1F31BF7}"/>
              </a:ext>
            </a:extLst>
          </p:cNvPr>
          <p:cNvSpPr txBox="1"/>
          <p:nvPr/>
        </p:nvSpPr>
        <p:spPr>
          <a:xfrm>
            <a:off x="5556410" y="435374"/>
            <a:ext cx="84328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4400" dirty="0">
                <a:solidFill>
                  <a:schemeClr val="accent6">
                    <a:lumMod val="50000"/>
                  </a:schemeClr>
                </a:solidFill>
              </a:rPr>
              <a:t>❹</a:t>
            </a:r>
            <a:endParaRPr lang="ar-AE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C3E57D77-7720-443C-AB2C-95BAC1FB64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6320" y="1204815"/>
            <a:ext cx="9182100" cy="5466934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58401532-B146-444E-8B37-862BCFA0871D}"/>
              </a:ext>
            </a:extLst>
          </p:cNvPr>
          <p:cNvSpPr/>
          <p:nvPr/>
        </p:nvSpPr>
        <p:spPr>
          <a:xfrm>
            <a:off x="2702560" y="5653185"/>
            <a:ext cx="538480" cy="85344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554128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صور فوانيس رمضان 2019 متحركة">
            <a:extLst>
              <a:ext uri="{FF2B5EF4-FFF2-40B4-BE49-F238E27FC236}">
                <a16:creationId xmlns:a16="http://schemas.microsoft.com/office/drawing/2014/main" id="{FB836EB2-0880-4D78-BE27-2F5630F87FD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463" y="0"/>
            <a:ext cx="2022792" cy="255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99C8FCF-6E52-4555-B3B0-113CA1F31BF7}"/>
              </a:ext>
            </a:extLst>
          </p:cNvPr>
          <p:cNvSpPr txBox="1"/>
          <p:nvPr/>
        </p:nvSpPr>
        <p:spPr>
          <a:xfrm>
            <a:off x="5556410" y="36773"/>
            <a:ext cx="84328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4400" dirty="0">
                <a:solidFill>
                  <a:srgbClr val="7030A0"/>
                </a:solidFill>
              </a:rPr>
              <a:t>❺</a:t>
            </a:r>
            <a:endParaRPr lang="ar-AE" dirty="0">
              <a:solidFill>
                <a:srgbClr val="7030A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D2ED340-EEA3-46DE-978B-BB9542038B3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222" t="34861" r="27265" b="35627"/>
          <a:stretch/>
        </p:blipFill>
        <p:spPr>
          <a:xfrm>
            <a:off x="233048" y="317100"/>
            <a:ext cx="4238979" cy="316187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4FEFC06-8539-4DFB-B88C-0A5C709F00F5}"/>
                  </a:ext>
                </a:extLst>
              </p:cNvPr>
              <p:cNvSpPr txBox="1"/>
              <p:nvPr/>
            </p:nvSpPr>
            <p:spPr>
              <a:xfrm>
                <a:off x="4801314" y="5012452"/>
                <a:ext cx="2329164" cy="806631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𝑿𝒀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ar-AE" sz="28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𝟐𝟐</m:t>
                          </m:r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𝟒𝟎</m:t>
                          </m:r>
                        </m:num>
                        <m:den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ar-AE" sz="2800" b="1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4FEFC06-8539-4DFB-B88C-0A5C709F00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1314" y="5012452"/>
                <a:ext cx="2329164" cy="8066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A6649A9-18C4-4C8C-BFFE-B0A7A025FD01}"/>
                  </a:ext>
                </a:extLst>
              </p:cNvPr>
              <p:cNvSpPr txBox="1"/>
              <p:nvPr/>
            </p:nvSpPr>
            <p:spPr>
              <a:xfrm>
                <a:off x="5323722" y="6183369"/>
                <a:ext cx="147232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𝑿𝒀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𝟑𝟏</m:t>
                      </m:r>
                    </m:oMath>
                  </m:oMathPara>
                </a14:m>
                <a:endParaRPr lang="ar-AE" sz="2800" b="1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A6649A9-18C4-4C8C-BFFE-B0A7A025FD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3722" y="6183369"/>
                <a:ext cx="1472326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5364D720-EC35-4317-989A-D4507A23F8D3}"/>
              </a:ext>
            </a:extLst>
          </p:cNvPr>
          <p:cNvGrpSpPr/>
          <p:nvPr/>
        </p:nvGrpSpPr>
        <p:grpSpPr>
          <a:xfrm>
            <a:off x="4082533" y="1277295"/>
            <a:ext cx="7008260" cy="3564124"/>
            <a:chOff x="4082533" y="1277295"/>
            <a:chExt cx="7008260" cy="356412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016D3CCC-2221-4753-9B64-50C1DE6A5424}"/>
                    </a:ext>
                  </a:extLst>
                </p:cNvPr>
                <p:cNvSpPr txBox="1"/>
                <p:nvPr/>
              </p:nvSpPr>
              <p:spPr>
                <a:xfrm>
                  <a:off x="9229706" y="1277295"/>
                  <a:ext cx="1861087" cy="552587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ar-SA" sz="3200" b="1" i="1" smtClean="0">
                            <a:latin typeface="Cambria Math" panose="02040503050406030204" pitchFamily="18" charset="0"/>
                          </a:rPr>
                          <m:t>منحرف</m:t>
                        </m:r>
                        <m:r>
                          <a:rPr lang="ar-SA" sz="3200" b="1" i="1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ar-SA" sz="3200" b="1" i="1" smtClean="0">
                            <a:latin typeface="Cambria Math" panose="02040503050406030204" pitchFamily="18" charset="0"/>
                          </a:rPr>
                          <m:t>شبه</m:t>
                        </m:r>
                        <m:r>
                          <a:rPr lang="ar-SA" sz="32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ar-AE" sz="3200" b="1" dirty="0"/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016D3CCC-2221-4753-9B64-50C1DE6A542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29706" y="1277295"/>
                  <a:ext cx="1861087" cy="552587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ar-A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DF7885EF-4531-4376-9384-224F81602365}"/>
                    </a:ext>
                  </a:extLst>
                </p:cNvPr>
                <p:cNvSpPr txBox="1"/>
                <p:nvPr/>
              </p:nvSpPr>
              <p:spPr>
                <a:xfrm>
                  <a:off x="7883643" y="1314254"/>
                  <a:ext cx="1338508" cy="492443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𝑽𝑼𝑻𝑾</m:t>
                        </m:r>
                      </m:oMath>
                    </m:oMathPara>
                  </a14:m>
                  <a:endParaRPr lang="ar-AE" sz="3200" b="1" dirty="0"/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DF7885EF-4531-4376-9384-224F8160236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83643" y="1314254"/>
                  <a:ext cx="1338508" cy="492443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ar-A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E2EF8DCC-F314-45C4-8187-B7462A9BA2AA}"/>
                    </a:ext>
                  </a:extLst>
                </p:cNvPr>
                <p:cNvSpPr txBox="1"/>
                <p:nvPr/>
              </p:nvSpPr>
              <p:spPr>
                <a:xfrm>
                  <a:off x="8703991" y="2202659"/>
                  <a:ext cx="1830629" cy="552587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𝒀𝑿</m:t>
                        </m:r>
                        <m:r>
                          <a:rPr lang="ar-SA" sz="3200" b="1" i="1" smtClean="0">
                            <a:latin typeface="Cambria Math" panose="02040503050406030204" pitchFamily="18" charset="0"/>
                          </a:rPr>
                          <m:t>طول</m:t>
                        </m:r>
                        <m:r>
                          <a:rPr lang="ar-SA" sz="32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ar-SA" sz="3200" b="1" i="1" smtClean="0">
                            <a:latin typeface="Cambria Math" panose="02040503050406030204" pitchFamily="18" charset="0"/>
                          </a:rPr>
                          <m:t>فما</m:t>
                        </m:r>
                        <m:r>
                          <a:rPr lang="ar-SA" sz="32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ar-AE" sz="3200" b="1" dirty="0"/>
                </a:p>
              </p:txBody>
            </p:sp>
          </mc:Choice>
          <mc:Fallback xmlns="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E2EF8DCC-F314-45C4-8187-B7462A9BA2A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03991" y="2202659"/>
                  <a:ext cx="1830629" cy="552587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ar-A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DB348674-D66C-45C1-B654-0CFBE2879E37}"/>
                    </a:ext>
                  </a:extLst>
                </p:cNvPr>
                <p:cNvSpPr txBox="1"/>
                <p:nvPr/>
              </p:nvSpPr>
              <p:spPr>
                <a:xfrm>
                  <a:off x="4082533" y="3364091"/>
                  <a:ext cx="5536772" cy="1477328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4800" b="1" i="1" smtClean="0">
                            <a:latin typeface="Cambria Math" panose="02040503050406030204" pitchFamily="18" charset="0"/>
                          </a:rPr>
                          <m:t>𝒂</m:t>
                        </m:r>
                        <m:r>
                          <a:rPr lang="en-US" sz="4800" b="1" i="1" smtClean="0">
                            <a:latin typeface="Cambria Math" panose="02040503050406030204" pitchFamily="18" charset="0"/>
                          </a:rPr>
                          <m:t>)    </m:t>
                        </m:r>
                        <m:r>
                          <a:rPr lang="en-US" sz="4800" b="1" i="1" smtClean="0">
                            <a:latin typeface="Cambria Math" panose="02040503050406030204" pitchFamily="18" charset="0"/>
                          </a:rPr>
                          <m:t>𝟔𝟐</m:t>
                        </m:r>
                        <m:r>
                          <a:rPr lang="en-US" sz="4800" b="1" i="1" smtClean="0">
                            <a:latin typeface="Cambria Math" panose="02040503050406030204" pitchFamily="18" charset="0"/>
                          </a:rPr>
                          <m:t>              </m:t>
                        </m:r>
                        <m:r>
                          <a:rPr lang="en-US" sz="4800" b="1" i="1" smtClean="0">
                            <a:latin typeface="Cambria Math" panose="02040503050406030204" pitchFamily="18" charset="0"/>
                          </a:rPr>
                          <m:t>𝒃</m:t>
                        </m:r>
                        <m:r>
                          <a:rPr lang="en-US" sz="4800" b="1" i="1" smtClean="0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US" sz="4800" b="1" i="1" smtClean="0">
                            <a:latin typeface="Cambria Math" panose="02040503050406030204" pitchFamily="18" charset="0"/>
                          </a:rPr>
                          <m:t>𝟑𝟏</m:t>
                        </m:r>
                      </m:oMath>
                    </m:oMathPara>
                  </a14:m>
                  <a:endParaRPr lang="en-US" sz="4800" b="1" dirty="0"/>
                </a:p>
                <a:p>
                  <a:r>
                    <a:rPr lang="en-US" sz="4800" b="1" dirty="0"/>
                    <a:t>   c)   9                   d) 18</a:t>
                  </a:r>
                  <a:endParaRPr lang="ar-AE" sz="4800" b="1" dirty="0"/>
                </a:p>
              </p:txBody>
            </p:sp>
          </mc:Choice>
          <mc:Fallback xmlns="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DB348674-D66C-45C1-B654-0CFBE2879E3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82533" y="3364091"/>
                  <a:ext cx="5536772" cy="1477328"/>
                </a:xfrm>
                <a:prstGeom prst="rect">
                  <a:avLst/>
                </a:prstGeom>
                <a:blipFill>
                  <a:blip r:embed="rId9"/>
                  <a:stretch>
                    <a:fillRect r="-5727" b="-24380"/>
                  </a:stretch>
                </a:blipFill>
              </p:spPr>
              <p:txBody>
                <a:bodyPr/>
                <a:lstStyle/>
                <a:p>
                  <a:r>
                    <a:rPr lang="ar-AE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6" name="Oval 15">
            <a:extLst>
              <a:ext uri="{FF2B5EF4-FFF2-40B4-BE49-F238E27FC236}">
                <a16:creationId xmlns:a16="http://schemas.microsoft.com/office/drawing/2014/main" id="{878FBC36-B8FC-4349-90DA-2CA6B955A0AB}"/>
              </a:ext>
            </a:extLst>
          </p:cNvPr>
          <p:cNvSpPr/>
          <p:nvPr/>
        </p:nvSpPr>
        <p:spPr>
          <a:xfrm>
            <a:off x="7978142" y="3364091"/>
            <a:ext cx="545902" cy="85344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662839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صور فوانيس رمضان 2019 متحركة">
            <a:extLst>
              <a:ext uri="{FF2B5EF4-FFF2-40B4-BE49-F238E27FC236}">
                <a16:creationId xmlns:a16="http://schemas.microsoft.com/office/drawing/2014/main" id="{FB836EB2-0880-4D78-BE27-2F5630F87FD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463" y="0"/>
            <a:ext cx="2022792" cy="255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C0907458-379A-4982-9005-EA09A9440B4A}"/>
              </a:ext>
            </a:extLst>
          </p:cNvPr>
          <p:cNvSpPr txBox="1"/>
          <p:nvPr/>
        </p:nvSpPr>
        <p:spPr>
          <a:xfrm>
            <a:off x="5708810" y="587774"/>
            <a:ext cx="84328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4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❼</a:t>
            </a:r>
            <a:endParaRPr lang="ar-AE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C44B6A9-E968-4E65-9C25-882ADBE58D1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5750" t="38518" r="30333" b="43408"/>
          <a:stretch/>
        </p:blipFill>
        <p:spPr>
          <a:xfrm>
            <a:off x="802640" y="1357215"/>
            <a:ext cx="10414000" cy="4175760"/>
          </a:xfrm>
          <a:prstGeom prst="rect">
            <a:avLst/>
          </a:prstGeom>
        </p:spPr>
      </p:pic>
      <p:pic>
        <p:nvPicPr>
          <p:cNvPr id="6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8E6298EB-BA87-42D6-88BE-DB8128CC163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2" t="10452" r="78191" b="14825"/>
          <a:stretch/>
        </p:blipFill>
        <p:spPr>
          <a:xfrm>
            <a:off x="9030971" y="4374925"/>
            <a:ext cx="2645888" cy="2079891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C46CE950-FAE7-4E21-9CFA-32AE2EFD6258}"/>
              </a:ext>
            </a:extLst>
          </p:cNvPr>
          <p:cNvSpPr/>
          <p:nvPr/>
        </p:nvSpPr>
        <p:spPr>
          <a:xfrm>
            <a:off x="1299925" y="4344120"/>
            <a:ext cx="851234" cy="70612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747882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صور فوانيس رمضان 2019 متحركة">
            <a:extLst>
              <a:ext uri="{FF2B5EF4-FFF2-40B4-BE49-F238E27FC236}">
                <a16:creationId xmlns:a16="http://schemas.microsoft.com/office/drawing/2014/main" id="{FB836EB2-0880-4D78-BE27-2F5630F87FD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463" y="0"/>
            <a:ext cx="2022792" cy="255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0CCF46C-4710-4895-A01F-874F9AD103A6}"/>
              </a:ext>
            </a:extLst>
          </p:cNvPr>
          <p:cNvSpPr txBox="1"/>
          <p:nvPr/>
        </p:nvSpPr>
        <p:spPr>
          <a:xfrm>
            <a:off x="5402580" y="205920"/>
            <a:ext cx="84328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4400" dirty="0">
                <a:solidFill>
                  <a:srgbClr val="FF0000"/>
                </a:solidFill>
              </a:rPr>
              <a:t>❽</a:t>
            </a:r>
            <a:endParaRPr lang="ar-AE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BAFAAD4-4556-4164-A219-A3B5AB20368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5417" t="40444" r="31000" b="44889"/>
          <a:stretch/>
        </p:blipFill>
        <p:spPr>
          <a:xfrm>
            <a:off x="287020" y="1042827"/>
            <a:ext cx="8714740" cy="413798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D6C8F2C-152B-41E1-A5E4-9375608AA366}"/>
                  </a:ext>
                </a:extLst>
              </p:cNvPr>
              <p:cNvSpPr txBox="1"/>
              <p:nvPr/>
            </p:nvSpPr>
            <p:spPr>
              <a:xfrm>
                <a:off x="7036181" y="3111819"/>
                <a:ext cx="4835777" cy="492443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32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9</a:t>
                </a:r>
                <a14:m>
                  <m:oMath xmlns:m="http://schemas.openxmlformats.org/officeDocument/2006/math"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𝟏𝟖</m:t>
                    </m:r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𝟒𝟐</m:t>
                    </m:r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𝟏𝟖𝟎</m:t>
                    </m:r>
                  </m:oMath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D6C8F2C-152B-41E1-A5E4-9375608AA3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6181" y="3111819"/>
                <a:ext cx="4835777" cy="492443"/>
              </a:xfrm>
              <a:prstGeom prst="rect">
                <a:avLst/>
              </a:prstGeom>
              <a:blipFill>
                <a:blip r:embed="rId4"/>
                <a:stretch>
                  <a:fillRect l="-5044" t="-23457" b="-50617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08AFEFD-B973-4375-B0DA-3E37BDF1972C}"/>
                  </a:ext>
                </a:extLst>
              </p:cNvPr>
              <p:cNvSpPr txBox="1"/>
              <p:nvPr/>
            </p:nvSpPr>
            <p:spPr>
              <a:xfrm>
                <a:off x="7076631" y="3835184"/>
                <a:ext cx="3850257" cy="492443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32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12</a:t>
                </a:r>
                <a14:m>
                  <m:oMath xmlns:m="http://schemas.openxmlformats.org/officeDocument/2006/math"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𝟐𝟒</m:t>
                    </m:r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𝟏𝟖𝟎</m:t>
                    </m:r>
                  </m:oMath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08AFEFD-B973-4375-B0DA-3E37BDF197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6631" y="3835184"/>
                <a:ext cx="3850257" cy="492443"/>
              </a:xfrm>
              <a:prstGeom prst="rect">
                <a:avLst/>
              </a:prstGeom>
              <a:blipFill>
                <a:blip r:embed="rId5"/>
                <a:stretch>
                  <a:fillRect l="-6498" t="-23457" b="-50617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7AF8476-BBBB-409D-AB65-58723C8BD18E}"/>
                  </a:ext>
                </a:extLst>
              </p:cNvPr>
              <p:cNvSpPr txBox="1"/>
              <p:nvPr/>
            </p:nvSpPr>
            <p:spPr>
              <a:xfrm>
                <a:off x="7076631" y="5050052"/>
                <a:ext cx="2305938" cy="492443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32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12</a:t>
                </a:r>
                <a14:m>
                  <m:oMath xmlns:m="http://schemas.openxmlformats.org/officeDocument/2006/math"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𝟏𝟓𝟔</m:t>
                    </m:r>
                  </m:oMath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7AF8476-BBBB-409D-AB65-58723C8BD1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6631" y="5050052"/>
                <a:ext cx="2305938" cy="492443"/>
              </a:xfrm>
              <a:prstGeom prst="rect">
                <a:avLst/>
              </a:prstGeom>
              <a:blipFill>
                <a:blip r:embed="rId6"/>
                <a:stretch>
                  <a:fillRect l="-10847" t="-23457" b="-50617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B7D0049-5269-4DB6-B69E-9702D737B038}"/>
                  </a:ext>
                </a:extLst>
              </p:cNvPr>
              <p:cNvSpPr txBox="1"/>
              <p:nvPr/>
            </p:nvSpPr>
            <p:spPr>
              <a:xfrm>
                <a:off x="7076631" y="5782333"/>
                <a:ext cx="4083939" cy="492443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3200" b="1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ar-SA" sz="3200" b="1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𝟏𝟓𝟔</m:t>
                      </m:r>
                      <m:r>
                        <a:rPr lang="ar-SA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ar-SA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𝟏𝟐</m:t>
                      </m:r>
                      <m:r>
                        <a:rPr lang="ar-SA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ar-SA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𝟏𝟑</m:t>
                      </m:r>
                    </m:oMath>
                  </m:oMathPara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B7D0049-5269-4DB6-B69E-9702D737B0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6631" y="5782333"/>
                <a:ext cx="4083939" cy="49244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1812FF4-D93E-4648-A68F-A3A7EEB51181}"/>
                  </a:ext>
                </a:extLst>
              </p:cNvPr>
              <p:cNvSpPr txBox="1"/>
              <p:nvPr/>
            </p:nvSpPr>
            <p:spPr>
              <a:xfrm>
                <a:off x="7076631" y="4492791"/>
                <a:ext cx="3850257" cy="492443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32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12</a:t>
                </a:r>
                <a14:m>
                  <m:oMath xmlns:m="http://schemas.openxmlformats.org/officeDocument/2006/math"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𝟏𝟖𝟎</m:t>
                    </m:r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𝟐𝟒</m:t>
                    </m:r>
                  </m:oMath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1812FF4-D93E-4648-A68F-A3A7EEB511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6631" y="4492791"/>
                <a:ext cx="3850257" cy="492443"/>
              </a:xfrm>
              <a:prstGeom prst="rect">
                <a:avLst/>
              </a:prstGeom>
              <a:blipFill>
                <a:blip r:embed="rId8"/>
                <a:stretch>
                  <a:fillRect l="-6498" t="-23457" b="-50617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62729C9C-518E-4713-8638-0A8EDC142CED}"/>
              </a:ext>
            </a:extLst>
          </p:cNvPr>
          <p:cNvSpPr txBox="1"/>
          <p:nvPr/>
        </p:nvSpPr>
        <p:spPr>
          <a:xfrm>
            <a:off x="3265458" y="4678741"/>
            <a:ext cx="1545494" cy="492443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ar-SA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بالتعويض</a:t>
            </a:r>
            <a:endParaRPr lang="en-US" sz="3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E9DA8AC-2CE6-4947-8D51-F9C9DD324413}"/>
                  </a:ext>
                </a:extLst>
              </p:cNvPr>
              <p:cNvSpPr txBox="1"/>
              <p:nvPr/>
            </p:nvSpPr>
            <p:spPr>
              <a:xfrm>
                <a:off x="1031431" y="5322730"/>
                <a:ext cx="2067370" cy="492443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ar-SA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𝟒𝟐</m:t>
                    </m:r>
                  </m:oMath>
                </a14:m>
                <a:r>
                  <a:rPr lang="en-US" sz="3200" b="1" dirty="0"/>
                  <a:t>=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E9DA8AC-2CE6-4947-8D51-F9C9DD3244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1431" y="5322730"/>
                <a:ext cx="2067370" cy="492443"/>
              </a:xfrm>
              <a:prstGeom prst="rect">
                <a:avLst/>
              </a:prstGeom>
              <a:blipFill>
                <a:blip r:embed="rId9"/>
                <a:stretch>
                  <a:fillRect t="-23457" b="-50617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7208A51-BF00-4C28-8592-BE1DF0E251AF}"/>
                  </a:ext>
                </a:extLst>
              </p:cNvPr>
              <p:cNvSpPr txBox="1"/>
              <p:nvPr/>
            </p:nvSpPr>
            <p:spPr>
              <a:xfrm>
                <a:off x="1031430" y="5854703"/>
                <a:ext cx="2961450" cy="492443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ar-SA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𝟏𝟑</m:t>
                    </m:r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) +</m:t>
                    </m:r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𝟒𝟐</m:t>
                    </m:r>
                  </m:oMath>
                </a14:m>
                <a:r>
                  <a:rPr lang="en-US" sz="3200" b="1" dirty="0"/>
                  <a:t>=81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7208A51-BF00-4C28-8592-BE1DF0E251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1430" y="5854703"/>
                <a:ext cx="2961450" cy="492443"/>
              </a:xfrm>
              <a:prstGeom prst="rect">
                <a:avLst/>
              </a:prstGeom>
              <a:blipFill>
                <a:blip r:embed="rId10"/>
                <a:stretch>
                  <a:fillRect t="-23457" r="-823" b="-50617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799E610-4241-425B-9A5D-CE1D776BFED8}"/>
                  </a:ext>
                </a:extLst>
              </p:cNvPr>
              <p:cNvSpPr txBox="1"/>
              <p:nvPr/>
            </p:nvSpPr>
            <p:spPr>
              <a:xfrm>
                <a:off x="4115182" y="5361150"/>
                <a:ext cx="2067370" cy="492443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𝟗</m:t>
                    </m:r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𝟏𝟖</m:t>
                    </m:r>
                  </m:oMath>
                </a14:m>
                <a:r>
                  <a:rPr lang="en-US" sz="3200" b="1" dirty="0"/>
                  <a:t>=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799E610-4241-425B-9A5D-CE1D776BFE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5182" y="5361150"/>
                <a:ext cx="2067370" cy="492443"/>
              </a:xfrm>
              <a:prstGeom prst="rect">
                <a:avLst/>
              </a:prstGeom>
              <a:blipFill>
                <a:blip r:embed="rId11"/>
                <a:stretch>
                  <a:fillRect t="-23457" b="-50617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757D7D6-3E90-44A5-9014-DEAB7A4784FA}"/>
                  </a:ext>
                </a:extLst>
              </p:cNvPr>
              <p:cNvSpPr txBox="1"/>
              <p:nvPr/>
            </p:nvSpPr>
            <p:spPr>
              <a:xfrm>
                <a:off x="4074731" y="5935983"/>
                <a:ext cx="2961450" cy="492443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32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9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3200" b="1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b="1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𝟏𝟑</m:t>
                        </m:r>
                      </m:e>
                    </m:d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𝟏𝟖</m:t>
                    </m:r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3200" b="1" dirty="0"/>
                  <a:t>=99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757D7D6-3E90-44A5-9014-DEAB7A4784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4731" y="5935983"/>
                <a:ext cx="2961450" cy="492443"/>
              </a:xfrm>
              <a:prstGeom prst="rect">
                <a:avLst/>
              </a:prstGeom>
              <a:blipFill>
                <a:blip r:embed="rId12"/>
                <a:stretch>
                  <a:fillRect l="-8230" t="-24691" b="-49383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Oval 17">
            <a:extLst>
              <a:ext uri="{FF2B5EF4-FFF2-40B4-BE49-F238E27FC236}">
                <a16:creationId xmlns:a16="http://schemas.microsoft.com/office/drawing/2014/main" id="{71137D0F-C156-47EF-8621-0A6510962BCE}"/>
              </a:ext>
            </a:extLst>
          </p:cNvPr>
          <p:cNvSpPr/>
          <p:nvPr/>
        </p:nvSpPr>
        <p:spPr>
          <a:xfrm>
            <a:off x="4978400" y="3823719"/>
            <a:ext cx="707566" cy="70612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462302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صور فوانيس رمضان 2019 متحركة">
            <a:extLst>
              <a:ext uri="{FF2B5EF4-FFF2-40B4-BE49-F238E27FC236}">
                <a16:creationId xmlns:a16="http://schemas.microsoft.com/office/drawing/2014/main" id="{FB836EB2-0880-4D78-BE27-2F5630F87FD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463" y="0"/>
            <a:ext cx="2022792" cy="255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0CCF46C-4710-4895-A01F-874F9AD103A6}"/>
              </a:ext>
            </a:extLst>
          </p:cNvPr>
          <p:cNvSpPr txBox="1"/>
          <p:nvPr/>
        </p:nvSpPr>
        <p:spPr>
          <a:xfrm>
            <a:off x="5679440" y="507854"/>
            <a:ext cx="84328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4400" dirty="0">
                <a:solidFill>
                  <a:srgbClr val="0070C0"/>
                </a:solidFill>
              </a:rPr>
              <a:t>❾</a:t>
            </a:r>
            <a:endParaRPr lang="ar-AE" dirty="0">
              <a:solidFill>
                <a:srgbClr val="0070C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259D4A4-CD44-4957-9D0E-3F52F3B9619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2167" t="17481" r="30666" b="53334"/>
          <a:stretch/>
        </p:blipFill>
        <p:spPr>
          <a:xfrm>
            <a:off x="672135" y="1176739"/>
            <a:ext cx="10160000" cy="4114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5E8EDD3-A62A-4068-8E49-08EEE7E162BA}"/>
                  </a:ext>
                </a:extLst>
              </p:cNvPr>
              <p:cNvSpPr txBox="1"/>
              <p:nvPr/>
            </p:nvSpPr>
            <p:spPr>
              <a:xfrm>
                <a:off x="7036181" y="3111819"/>
                <a:ext cx="4048379" cy="492443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32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14</a:t>
                </a:r>
                <a14:m>
                  <m:oMath xmlns:m="http://schemas.openxmlformats.org/officeDocument/2006/math"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𝟑𝟒</m:t>
                    </m:r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𝟏𝟐</m:t>
                    </m:r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𝟖</m:t>
                    </m:r>
                  </m:oMath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5E8EDD3-A62A-4068-8E49-08EEE7E162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6181" y="3111819"/>
                <a:ext cx="4048379" cy="492443"/>
              </a:xfrm>
              <a:prstGeom prst="rect">
                <a:avLst/>
              </a:prstGeom>
              <a:blipFill>
                <a:blip r:embed="rId4"/>
                <a:stretch>
                  <a:fillRect l="-6024" t="-23457" b="-50617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A985C3A-68BC-41B5-AA19-7D873D986EDA}"/>
                  </a:ext>
                </a:extLst>
              </p:cNvPr>
              <p:cNvSpPr txBox="1"/>
              <p:nvPr/>
            </p:nvSpPr>
            <p:spPr>
              <a:xfrm>
                <a:off x="7268785" y="3746326"/>
                <a:ext cx="4048379" cy="492443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32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14</a:t>
                </a:r>
                <a14:m>
                  <m:oMath xmlns:m="http://schemas.openxmlformats.org/officeDocument/2006/math"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𝟏𝟐</m:t>
                    </m:r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3200" b="1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3200" b="1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𝟑𝟒</m:t>
                    </m:r>
                    <m:r>
                      <a:rPr lang="en-US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𝟖</m:t>
                    </m:r>
                  </m:oMath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A985C3A-68BC-41B5-AA19-7D873D986E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8785" y="3746326"/>
                <a:ext cx="4048379" cy="492443"/>
              </a:xfrm>
              <a:prstGeom prst="rect">
                <a:avLst/>
              </a:prstGeom>
              <a:blipFill>
                <a:blip r:embed="rId5"/>
                <a:stretch>
                  <a:fillRect l="-6024" t="-25000" b="-51250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274A9C4-3600-47FA-ACBD-23911F38D08D}"/>
                  </a:ext>
                </a:extLst>
              </p:cNvPr>
              <p:cNvSpPr txBox="1"/>
              <p:nvPr/>
            </p:nvSpPr>
            <p:spPr>
              <a:xfrm>
                <a:off x="8321423" y="4386658"/>
                <a:ext cx="2067177" cy="492443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32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2</a:t>
                </a:r>
                <a14:m>
                  <m:oMath xmlns:m="http://schemas.openxmlformats.org/officeDocument/2006/math"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3200" b="1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3200" b="1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𝟐𝟔</m:t>
                    </m:r>
                  </m:oMath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274A9C4-3600-47FA-ACBD-23911F38D0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1423" y="4386658"/>
                <a:ext cx="2067177" cy="492443"/>
              </a:xfrm>
              <a:prstGeom prst="rect">
                <a:avLst/>
              </a:prstGeom>
              <a:blipFill>
                <a:blip r:embed="rId6"/>
                <a:stretch>
                  <a:fillRect l="-11799" t="-25000" b="-51250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7A49AB4-6D27-4BDF-880B-59A23FAE0970}"/>
                  </a:ext>
                </a:extLst>
              </p:cNvPr>
              <p:cNvSpPr txBox="1"/>
              <p:nvPr/>
            </p:nvSpPr>
            <p:spPr>
              <a:xfrm>
                <a:off x="7506086" y="5089496"/>
                <a:ext cx="3159377" cy="492443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3200" b="1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3200" b="1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𝟐𝟔</m:t>
                      </m:r>
                      <m:r>
                        <a:rPr lang="ar-SA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ar-SA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ar-SA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𝟏𝟑</m:t>
                      </m:r>
                    </m:oMath>
                  </m:oMathPara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7A49AB4-6D27-4BDF-880B-59A23FAE09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6086" y="5089496"/>
                <a:ext cx="3159377" cy="49244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Oval 9">
            <a:extLst>
              <a:ext uri="{FF2B5EF4-FFF2-40B4-BE49-F238E27FC236}">
                <a16:creationId xmlns:a16="http://schemas.microsoft.com/office/drawing/2014/main" id="{A5C95876-39CE-475D-9296-18321754E3F6}"/>
              </a:ext>
            </a:extLst>
          </p:cNvPr>
          <p:cNvSpPr/>
          <p:nvPr/>
        </p:nvSpPr>
        <p:spPr>
          <a:xfrm>
            <a:off x="5934540" y="3926759"/>
            <a:ext cx="530763" cy="70612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280191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صور فوانيس رمضان 2019 متحركة">
            <a:extLst>
              <a:ext uri="{FF2B5EF4-FFF2-40B4-BE49-F238E27FC236}">
                <a16:creationId xmlns:a16="http://schemas.microsoft.com/office/drawing/2014/main" id="{FB836EB2-0880-4D78-BE27-2F5630F87FD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463" y="0"/>
            <a:ext cx="2022792" cy="255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0CCF46C-4710-4895-A01F-874F9AD103A6}"/>
              </a:ext>
            </a:extLst>
          </p:cNvPr>
          <p:cNvSpPr txBox="1"/>
          <p:nvPr/>
        </p:nvSpPr>
        <p:spPr>
          <a:xfrm>
            <a:off x="5679440" y="507854"/>
            <a:ext cx="84328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4400" dirty="0">
                <a:solidFill>
                  <a:srgbClr val="0070C0"/>
                </a:solidFill>
              </a:rPr>
              <a:t>❿</a:t>
            </a:r>
            <a:endParaRPr lang="ar-AE" dirty="0">
              <a:solidFill>
                <a:srgbClr val="0070C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42847FC-5DDF-4274-9953-7DAB40BB116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834" t="18625" r="32666" b="51936"/>
          <a:stretch/>
        </p:blipFill>
        <p:spPr>
          <a:xfrm>
            <a:off x="1579880" y="1327282"/>
            <a:ext cx="9458960" cy="372715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B70F145-23BE-494B-BA74-9649FC146EF3}"/>
              </a:ext>
            </a:extLst>
          </p:cNvPr>
          <p:cNvSpPr txBox="1"/>
          <p:nvPr/>
        </p:nvSpPr>
        <p:spPr>
          <a:xfrm>
            <a:off x="8763381" y="3061019"/>
            <a:ext cx="2035208" cy="4924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X=180-65</a:t>
            </a:r>
            <a:endParaRPr lang="en-US" sz="32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4E758F-1350-46F4-82A9-6C4D825953B0}"/>
              </a:ext>
            </a:extLst>
          </p:cNvPr>
          <p:cNvSpPr txBox="1"/>
          <p:nvPr/>
        </p:nvSpPr>
        <p:spPr>
          <a:xfrm>
            <a:off x="8763381" y="3635651"/>
            <a:ext cx="2035208" cy="4924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X=115</a:t>
            </a:r>
            <a:endParaRPr lang="en-US" sz="3200" b="1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1148B89-EC4C-4B0E-84A5-DBE16104F067}"/>
              </a:ext>
            </a:extLst>
          </p:cNvPr>
          <p:cNvSpPr/>
          <p:nvPr/>
        </p:nvSpPr>
        <p:spPr>
          <a:xfrm>
            <a:off x="6705600" y="4398303"/>
            <a:ext cx="709709" cy="70612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824794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صور فوانيس رمضان 2019 متحركة">
            <a:extLst>
              <a:ext uri="{FF2B5EF4-FFF2-40B4-BE49-F238E27FC236}">
                <a16:creationId xmlns:a16="http://schemas.microsoft.com/office/drawing/2014/main" id="{FB836EB2-0880-4D78-BE27-2F5630F87FD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463" y="0"/>
            <a:ext cx="2022792" cy="255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0CCF46C-4710-4895-A01F-874F9AD103A6}"/>
              </a:ext>
            </a:extLst>
          </p:cNvPr>
          <p:cNvSpPr txBox="1"/>
          <p:nvPr/>
        </p:nvSpPr>
        <p:spPr>
          <a:xfrm>
            <a:off x="5501640" y="241479"/>
            <a:ext cx="84328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4400" dirty="0">
                <a:solidFill>
                  <a:srgbClr val="7030A0"/>
                </a:solidFill>
              </a:rPr>
              <a:t>⓫</a:t>
            </a:r>
            <a:endParaRPr lang="ar-AE" dirty="0">
              <a:solidFill>
                <a:srgbClr val="7030A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8661278-59FB-43DC-8B63-AE24AEF6A38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333" t="21630" r="59167" b="50000"/>
          <a:stretch/>
        </p:blipFill>
        <p:spPr>
          <a:xfrm>
            <a:off x="660400" y="1277295"/>
            <a:ext cx="10525760" cy="377730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B0EB722-1AAF-41AA-B140-30B3F6048ABA}"/>
                  </a:ext>
                </a:extLst>
              </p:cNvPr>
              <p:cNvSpPr txBox="1"/>
              <p:nvPr/>
            </p:nvSpPr>
            <p:spPr>
              <a:xfrm>
                <a:off x="6344920" y="2473960"/>
                <a:ext cx="553720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𝟏𝟐𝟎</m:t>
                      </m:r>
                    </m:oMath>
                  </m:oMathPara>
                </a14:m>
                <a:endParaRPr lang="ar-AE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B0EB722-1AAF-41AA-B140-30B3F6048A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4920" y="2473960"/>
                <a:ext cx="553720" cy="430887"/>
              </a:xfrm>
              <a:prstGeom prst="rect">
                <a:avLst/>
              </a:prstGeom>
              <a:blipFill>
                <a:blip r:embed="rId4"/>
                <a:stretch>
                  <a:fillRect r="-12088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0E3EC57-6CF4-4023-B232-62FB1647500A}"/>
                  </a:ext>
                </a:extLst>
              </p:cNvPr>
              <p:cNvSpPr txBox="1"/>
              <p:nvPr/>
            </p:nvSpPr>
            <p:spPr>
              <a:xfrm>
                <a:off x="8505190" y="2819400"/>
                <a:ext cx="2160273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𝟏𝟐𝟎</m:t>
                      </m:r>
                      <m:r>
                        <a:rPr lang="ar-SA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÷</m:t>
                      </m:r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ar-AE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0E3EC57-6CF4-4023-B232-62FB164750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5190" y="2819400"/>
                <a:ext cx="2160273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D83900E-F5F1-4675-80F5-3B0221DF4D86}"/>
                  </a:ext>
                </a:extLst>
              </p:cNvPr>
              <p:cNvSpPr txBox="1"/>
              <p:nvPr/>
            </p:nvSpPr>
            <p:spPr>
              <a:xfrm>
                <a:off x="10060938" y="2820313"/>
                <a:ext cx="1470662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𝟔𝟎</m:t>
                      </m:r>
                    </m:oMath>
                  </m:oMathPara>
                </a14:m>
                <a:endParaRPr lang="ar-AE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D83900E-F5F1-4675-80F5-3B0221DF4D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60938" y="2820313"/>
                <a:ext cx="1470662" cy="4308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E58F0A1-3A99-42B4-9B6F-B4EB0FAAFEF7}"/>
                  </a:ext>
                </a:extLst>
              </p:cNvPr>
              <p:cNvSpPr txBox="1"/>
              <p:nvPr/>
            </p:nvSpPr>
            <p:spPr>
              <a:xfrm>
                <a:off x="4806949" y="3165947"/>
                <a:ext cx="553720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</m:oMath>
                  </m:oMathPara>
                </a14:m>
                <a:endParaRPr lang="ar-AE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E58F0A1-3A99-42B4-9B6F-B4EB0FAAFE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6949" y="3165947"/>
                <a:ext cx="553720" cy="4308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36ECC38-D7FC-4175-967B-4AF19409BB38}"/>
                  </a:ext>
                </a:extLst>
              </p:cNvPr>
              <p:cNvSpPr txBox="1"/>
              <p:nvPr/>
            </p:nvSpPr>
            <p:spPr>
              <a:xfrm>
                <a:off x="5138418" y="3414867"/>
                <a:ext cx="553720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</m:oMath>
                  </m:oMathPara>
                </a14:m>
                <a:endParaRPr lang="ar-AE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36ECC38-D7FC-4175-967B-4AF19409BB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8418" y="3414867"/>
                <a:ext cx="553720" cy="4308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83ECCBC-9392-47E3-8E30-AA1C5AC54EAE}"/>
                  </a:ext>
                </a:extLst>
              </p:cNvPr>
              <p:cNvSpPr txBox="1"/>
              <p:nvPr/>
            </p:nvSpPr>
            <p:spPr>
              <a:xfrm>
                <a:off x="5404323" y="3381390"/>
                <a:ext cx="553720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ar-AE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83ECCBC-9392-47E3-8E30-AA1C5AC54E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4323" y="3381390"/>
                <a:ext cx="553720" cy="43088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Oval 12">
            <a:extLst>
              <a:ext uri="{FF2B5EF4-FFF2-40B4-BE49-F238E27FC236}">
                <a16:creationId xmlns:a16="http://schemas.microsoft.com/office/drawing/2014/main" id="{8E261D0A-5EEF-4C69-A32E-90BD8ABCCC10}"/>
              </a:ext>
            </a:extLst>
          </p:cNvPr>
          <p:cNvSpPr/>
          <p:nvPr/>
        </p:nvSpPr>
        <p:spPr>
          <a:xfrm>
            <a:off x="863600" y="4510063"/>
            <a:ext cx="709709" cy="70612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41117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9" grpId="0"/>
      <p:bldP spid="10" grpId="0"/>
      <p:bldP spid="12" grpId="0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صور فوانيس رمضان 2019 متحركة">
            <a:extLst>
              <a:ext uri="{FF2B5EF4-FFF2-40B4-BE49-F238E27FC236}">
                <a16:creationId xmlns:a16="http://schemas.microsoft.com/office/drawing/2014/main" id="{FB836EB2-0880-4D78-BE27-2F5630F87FD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463" y="0"/>
            <a:ext cx="2022792" cy="255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0CCF46C-4710-4895-A01F-874F9AD103A6}"/>
              </a:ext>
            </a:extLst>
          </p:cNvPr>
          <p:cNvSpPr txBox="1"/>
          <p:nvPr/>
        </p:nvSpPr>
        <p:spPr>
          <a:xfrm>
            <a:off x="5679440" y="507854"/>
            <a:ext cx="84328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4400" dirty="0">
                <a:solidFill>
                  <a:srgbClr val="C00000"/>
                </a:solidFill>
              </a:rPr>
              <a:t>⓬</a:t>
            </a:r>
            <a:endParaRPr lang="ar-AE" dirty="0">
              <a:solidFill>
                <a:srgbClr val="C00000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5FD7F7A-1598-4373-8D5E-D48F4A9A579E}"/>
              </a:ext>
            </a:extLst>
          </p:cNvPr>
          <p:cNvGrpSpPr/>
          <p:nvPr/>
        </p:nvGrpSpPr>
        <p:grpSpPr>
          <a:xfrm>
            <a:off x="787957" y="1383501"/>
            <a:ext cx="3771900" cy="3281362"/>
            <a:chOff x="771525" y="3039581"/>
            <a:chExt cx="3771900" cy="3281362"/>
          </a:xfrm>
          <a:solidFill>
            <a:schemeClr val="bg1"/>
          </a:solidFill>
        </p:grpSpPr>
        <p:pic>
          <p:nvPicPr>
            <p:cNvPr id="7" name="Picture 2" descr="quad: trapezoid on Twitter: &quot;Real life examples of the ...">
              <a:extLst>
                <a:ext uri="{FF2B5EF4-FFF2-40B4-BE49-F238E27FC236}">
                  <a16:creationId xmlns:a16="http://schemas.microsoft.com/office/drawing/2014/main" id="{89422D7F-1CFD-43B7-865D-13C8CBFBD9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1525" y="3039581"/>
              <a:ext cx="3771900" cy="3281362"/>
            </a:xfrm>
            <a:prstGeom prst="rect">
              <a:avLst/>
            </a:prstGeom>
            <a:grpFill/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77F96023-DAB4-4664-A4CF-A9E17EF82F39}"/>
                    </a:ext>
                  </a:extLst>
                </p:cNvPr>
                <p:cNvSpPr txBox="1"/>
                <p:nvPr/>
              </p:nvSpPr>
              <p:spPr>
                <a:xfrm>
                  <a:off x="3267075" y="3413117"/>
                  <a:ext cx="307777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𝑩</m:t>
                        </m:r>
                      </m:oMath>
                    </m:oMathPara>
                  </a14:m>
                  <a:endParaRPr lang="ar-AE" b="1" dirty="0"/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77F96023-DAB4-4664-A4CF-A9E17EF82F3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67075" y="3413117"/>
                  <a:ext cx="307777" cy="369332"/>
                </a:xfrm>
                <a:prstGeom prst="rect">
                  <a:avLst/>
                </a:prstGeom>
                <a:blipFill>
                  <a:blip r:embed="rId4"/>
                  <a:stretch>
                    <a:fillRect l="-22000" r="-20000" b="-9836"/>
                  </a:stretch>
                </a:blipFill>
              </p:spPr>
              <p:txBody>
                <a:bodyPr/>
                <a:lstStyle/>
                <a:p>
                  <a:r>
                    <a:rPr lang="ar-A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08B8D918-42EC-4941-81BE-D2505630A65B}"/>
                    </a:ext>
                  </a:extLst>
                </p:cNvPr>
                <p:cNvSpPr txBox="1"/>
                <p:nvPr/>
              </p:nvSpPr>
              <p:spPr>
                <a:xfrm>
                  <a:off x="1301433" y="3581400"/>
                  <a:ext cx="288541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𝑨</m:t>
                        </m:r>
                      </m:oMath>
                    </m:oMathPara>
                  </a14:m>
                  <a:endParaRPr lang="ar-AE" b="1" dirty="0"/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08B8D918-42EC-4941-81BE-D2505630A65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01433" y="3581400"/>
                  <a:ext cx="288541" cy="369332"/>
                </a:xfrm>
                <a:prstGeom prst="rect">
                  <a:avLst/>
                </a:prstGeom>
                <a:blipFill>
                  <a:blip r:embed="rId5"/>
                  <a:stretch>
                    <a:fillRect l="-20833" r="-20833" b="-10000"/>
                  </a:stretch>
                </a:blipFill>
              </p:spPr>
              <p:txBody>
                <a:bodyPr/>
                <a:lstStyle/>
                <a:p>
                  <a:r>
                    <a:rPr lang="ar-A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4CD0DFF8-1549-4881-8AF1-02891920FF97}"/>
                    </a:ext>
                  </a:extLst>
                </p:cNvPr>
                <p:cNvSpPr txBox="1"/>
                <p:nvPr/>
              </p:nvSpPr>
              <p:spPr>
                <a:xfrm>
                  <a:off x="2771775" y="5465225"/>
                  <a:ext cx="277320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𝑪</m:t>
                        </m:r>
                      </m:oMath>
                    </m:oMathPara>
                  </a14:m>
                  <a:endParaRPr lang="ar-AE" b="1" dirty="0"/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4CD0DFF8-1549-4881-8AF1-02891920FF9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71775" y="5465225"/>
                  <a:ext cx="277320" cy="369332"/>
                </a:xfrm>
                <a:prstGeom prst="rect">
                  <a:avLst/>
                </a:prstGeom>
                <a:blipFill>
                  <a:blip r:embed="rId6"/>
                  <a:stretch>
                    <a:fillRect l="-21739" r="-21739" b="-10000"/>
                  </a:stretch>
                </a:blipFill>
              </p:spPr>
              <p:txBody>
                <a:bodyPr/>
                <a:lstStyle/>
                <a:p>
                  <a:r>
                    <a:rPr lang="ar-A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F9936E6F-B26A-4946-8BA9-490B78E866D6}"/>
                    </a:ext>
                  </a:extLst>
                </p:cNvPr>
                <p:cNvSpPr txBox="1"/>
                <p:nvPr/>
              </p:nvSpPr>
              <p:spPr>
                <a:xfrm>
                  <a:off x="1853339" y="5465225"/>
                  <a:ext cx="237244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𝑫</m:t>
                        </m:r>
                      </m:oMath>
                    </m:oMathPara>
                  </a14:m>
                  <a:endParaRPr lang="ar-AE" b="1" dirty="0"/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F9936E6F-B26A-4946-8BA9-490B78E866D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53339" y="5465225"/>
                  <a:ext cx="237244" cy="276999"/>
                </a:xfrm>
                <a:prstGeom prst="rect">
                  <a:avLst/>
                </a:prstGeom>
                <a:blipFill>
                  <a:blip r:embed="rId7"/>
                  <a:stretch>
                    <a:fillRect l="-23077" r="-20513" b="-8889"/>
                  </a:stretch>
                </a:blipFill>
              </p:spPr>
              <p:txBody>
                <a:bodyPr/>
                <a:lstStyle/>
                <a:p>
                  <a:r>
                    <a:rPr lang="ar-AE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5C8D4D5-CEEA-4F5A-BCE8-CA79EA05D7FD}"/>
                  </a:ext>
                </a:extLst>
              </p:cNvPr>
              <p:cNvSpPr txBox="1"/>
              <p:nvPr/>
            </p:nvSpPr>
            <p:spPr>
              <a:xfrm>
                <a:off x="5679440" y="1333163"/>
                <a:ext cx="5394104" cy="552587"/>
              </a:xfrm>
              <a:prstGeom prst="rect">
                <a:avLst/>
              </a:prstGeom>
              <a:solidFill>
                <a:schemeClr val="bg1"/>
              </a:solidFill>
              <a:ln w="381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32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</m:t>
                      </m:r>
                      <m:r>
                        <a:rPr lang="en-US" sz="32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ar-SA" sz="32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الساقين</m:t>
                      </m:r>
                      <m:r>
                        <a:rPr lang="ar-SA" sz="32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ar-SA" sz="32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متساوي</m:t>
                      </m:r>
                      <m:r>
                        <a:rPr lang="ar-SA" sz="32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ar-AE" sz="32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منحرف</m:t>
                      </m:r>
                      <m:r>
                        <a:rPr lang="ar-AE" sz="32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ar-AE" sz="32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شبه</m:t>
                      </m:r>
                      <m:r>
                        <a:rPr lang="ar-AE" sz="32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</m:t>
                      </m:r>
                      <m:r>
                        <a:rPr lang="en-US" sz="32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𝐀𝐁𝐂𝐃</m:t>
                      </m:r>
                      <m:r>
                        <a:rPr lang="en-US" sz="32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5C8D4D5-CEEA-4F5A-BCE8-CA79EA05D7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9440" y="1333163"/>
                <a:ext cx="5394104" cy="5525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38100">
                <a:noFill/>
              </a:ln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51C7DC1-90F4-4DDB-B5ED-D41D7BD58D16}"/>
                  </a:ext>
                </a:extLst>
              </p:cNvPr>
              <p:cNvSpPr txBox="1"/>
              <p:nvPr/>
            </p:nvSpPr>
            <p:spPr>
              <a:xfrm>
                <a:off x="6559485" y="2092325"/>
                <a:ext cx="2986395" cy="621645"/>
              </a:xfrm>
              <a:prstGeom prst="rect">
                <a:avLst/>
              </a:prstGeom>
              <a:solidFill>
                <a:schemeClr val="bg1"/>
              </a:solidFill>
              <a:ln w="381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36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الآتية</m:t>
                      </m:r>
                      <m:r>
                        <a:rPr lang="ar-SA" sz="36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ar-SA" sz="36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العبارات</m:t>
                      </m:r>
                      <m:r>
                        <a:rPr lang="ar-SA" sz="36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ar-SA" sz="36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أكمل</m:t>
                      </m:r>
                    </m:oMath>
                  </m:oMathPara>
                </a14:m>
                <a:endParaRPr lang="en-US" sz="3600" b="1" i="1" dirty="0">
                  <a:solidFill>
                    <a:srgbClr val="7030A0"/>
                  </a:solidFill>
                  <a:cs typeface="Akhbar MT" pitchFamily="2" charset="-78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51C7DC1-90F4-4DDB-B5ED-D41D7BD58D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9485" y="2092325"/>
                <a:ext cx="2986395" cy="62164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38100">
                <a:noFill/>
              </a:ln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934C8CB9-2D56-4698-A33D-81D1672CE54F}"/>
                  </a:ext>
                </a:extLst>
              </p:cNvPr>
              <p:cNvSpPr/>
              <p:nvPr/>
            </p:nvSpPr>
            <p:spPr>
              <a:xfrm>
                <a:off x="4959370" y="2948424"/>
                <a:ext cx="2653290" cy="646331"/>
              </a:xfrm>
              <a:prstGeom prst="rect">
                <a:avLst/>
              </a:prstGeom>
              <a:solidFill>
                <a:schemeClr val="bg1"/>
              </a:solidFill>
              <a:ln w="38100"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US" sz="36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∠</m:t>
                      </m:r>
                      <m:r>
                        <a:rPr lang="en-US" sz="36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𝑨</m:t>
                      </m:r>
                      <m:r>
                        <a:rPr lang="en-US" sz="36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36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𝟔𝟎</m:t>
                      </m:r>
                      <m:r>
                        <a:rPr lang="en-US" sz="36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US" sz="36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934C8CB9-2D56-4698-A33D-81D1672CE54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9370" y="2948424"/>
                <a:ext cx="2653290" cy="64633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38100"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D43300E9-2245-46BF-8603-9B0CA86880C0}"/>
                  </a:ext>
                </a:extLst>
              </p:cNvPr>
              <p:cNvSpPr/>
              <p:nvPr/>
            </p:nvSpPr>
            <p:spPr>
              <a:xfrm>
                <a:off x="4885247" y="3855311"/>
                <a:ext cx="2614818" cy="646331"/>
              </a:xfrm>
              <a:prstGeom prst="rect">
                <a:avLst/>
              </a:prstGeom>
              <a:solidFill>
                <a:schemeClr val="bg1"/>
              </a:solidFill>
              <a:ln w="38100"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US" sz="36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∠</m:t>
                      </m:r>
                      <m:r>
                        <a:rPr lang="en-US" sz="36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𝑩</m:t>
                      </m:r>
                      <m:r>
                        <a:rPr lang="en-US" sz="36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=…°</m:t>
                      </m:r>
                    </m:oMath>
                  </m:oMathPara>
                </a14:m>
                <a:endParaRPr lang="en-US" sz="36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D43300E9-2245-46BF-8603-9B0CA86880C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5247" y="3855311"/>
                <a:ext cx="2614818" cy="64633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38100"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CB59F21C-105A-4EE0-90D1-169847B39335}"/>
                  </a:ext>
                </a:extLst>
              </p:cNvPr>
              <p:cNvSpPr/>
              <p:nvPr/>
            </p:nvSpPr>
            <p:spPr>
              <a:xfrm>
                <a:off x="8874234" y="2986834"/>
                <a:ext cx="2190023" cy="646331"/>
              </a:xfrm>
              <a:prstGeom prst="rect">
                <a:avLst/>
              </a:prstGeom>
              <a:solidFill>
                <a:schemeClr val="bg1"/>
              </a:solidFill>
              <a:ln w="38100"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𝑨𝑪</m:t>
                      </m:r>
                      <m:r>
                        <a:rPr lang="en-US" sz="36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36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en-US" sz="36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𝒎</m:t>
                      </m:r>
                    </m:oMath>
                  </m:oMathPara>
                </a14:m>
                <a:endParaRPr lang="en-US" sz="36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CB59F21C-105A-4EE0-90D1-169847B3933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4234" y="2986834"/>
                <a:ext cx="2190023" cy="646331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38100"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02B58B64-9F18-457B-BFA6-8B45C1CA37D9}"/>
                  </a:ext>
                </a:extLst>
              </p:cNvPr>
              <p:cNvSpPr/>
              <p:nvPr/>
            </p:nvSpPr>
            <p:spPr>
              <a:xfrm>
                <a:off x="8874234" y="3978633"/>
                <a:ext cx="2470548" cy="646331"/>
              </a:xfrm>
              <a:prstGeom prst="rect">
                <a:avLst/>
              </a:prstGeom>
              <a:solidFill>
                <a:schemeClr val="bg1"/>
              </a:solidFill>
              <a:ln w="38100"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𝑩𝑫</m:t>
                      </m:r>
                      <m:r>
                        <a:rPr lang="en-US" sz="36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=…</m:t>
                      </m:r>
                      <m:r>
                        <a:rPr lang="en-US" sz="36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𝒎</m:t>
                      </m:r>
                    </m:oMath>
                  </m:oMathPara>
                </a14:m>
                <a:endParaRPr lang="en-US" sz="36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02B58B64-9F18-457B-BFA6-8B45C1CA37D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4234" y="3978633"/>
                <a:ext cx="2470548" cy="646331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38100"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6A907C85-AF9E-422C-B94E-A17AD4E95A34}"/>
                  </a:ext>
                </a:extLst>
              </p:cNvPr>
              <p:cNvSpPr/>
              <p:nvPr/>
            </p:nvSpPr>
            <p:spPr>
              <a:xfrm>
                <a:off x="8972819" y="4970432"/>
                <a:ext cx="2273378" cy="646331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𝑩𝑫</m:t>
                      </m:r>
                      <m:r>
                        <a:rPr lang="en-US" sz="36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36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en-US" sz="36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𝒎</m:t>
                      </m:r>
                    </m:oMath>
                  </m:oMathPara>
                </a14:m>
                <a:endParaRPr lang="en-US" sz="36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6A907C85-AF9E-422C-B94E-A17AD4E95A3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72819" y="4970432"/>
                <a:ext cx="2273378" cy="646331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38100"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962B324D-1228-4B0E-932E-AD329B1AD3DB}"/>
                  </a:ext>
                </a:extLst>
              </p:cNvPr>
              <p:cNvSpPr/>
              <p:nvPr/>
            </p:nvSpPr>
            <p:spPr>
              <a:xfrm>
                <a:off x="4885247" y="5411743"/>
                <a:ext cx="2601994" cy="646331"/>
              </a:xfrm>
              <a:prstGeom prst="rect">
                <a:avLst/>
              </a:prstGeom>
              <a:solidFill>
                <a:schemeClr val="bg1"/>
              </a:solidFill>
              <a:ln w="38100"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US" sz="36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∠</m:t>
                      </m:r>
                      <m:r>
                        <a:rPr lang="en-US" sz="36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𝑫</m:t>
                      </m:r>
                      <m:r>
                        <a:rPr lang="en-US" sz="36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=…°</m:t>
                      </m:r>
                    </m:oMath>
                  </m:oMathPara>
                </a14:m>
                <a:endParaRPr lang="en-US" sz="36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962B324D-1228-4B0E-932E-AD329B1AD3D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5247" y="5411743"/>
                <a:ext cx="2601994" cy="646331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38100"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CBF6C58D-F1F5-43F0-824E-AD6EAF48B634}"/>
                  </a:ext>
                </a:extLst>
              </p:cNvPr>
              <p:cNvSpPr/>
              <p:nvPr/>
            </p:nvSpPr>
            <p:spPr>
              <a:xfrm>
                <a:off x="4885247" y="4664007"/>
                <a:ext cx="2680542" cy="646331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US" sz="36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∠</m:t>
                      </m:r>
                      <m:r>
                        <a:rPr lang="en-US" sz="36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𝑩</m:t>
                      </m:r>
                      <m:r>
                        <a:rPr lang="en-US" sz="36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36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𝟔𝟎</m:t>
                      </m:r>
                      <m:r>
                        <a:rPr lang="en-US" sz="36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US" sz="36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CBF6C58D-F1F5-43F0-824E-AD6EAF48B63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5247" y="4664007"/>
                <a:ext cx="2680542" cy="646331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38100"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3A6CB18A-F923-4E7E-B9E8-C5B69243E12A}"/>
                  </a:ext>
                </a:extLst>
              </p:cNvPr>
              <p:cNvSpPr/>
              <p:nvPr/>
            </p:nvSpPr>
            <p:spPr>
              <a:xfrm>
                <a:off x="4885247" y="6147172"/>
                <a:ext cx="3818674" cy="646331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𝟏𝟖𝟎</m:t>
                      </m:r>
                      <m:r>
                        <a:rPr lang="en-US" sz="36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36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𝟔𝟎</m:t>
                      </m:r>
                      <m:r>
                        <a:rPr lang="en-US" sz="36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36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𝟏𝟐𝟎</m:t>
                      </m:r>
                      <m:r>
                        <a:rPr lang="en-US" sz="36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US" sz="36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3A6CB18A-F923-4E7E-B9E8-C5B69243E12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5247" y="6147172"/>
                <a:ext cx="3818674" cy="646331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38100"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16923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4" grpId="0" animBg="1"/>
      <p:bldP spid="2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صور فوانيس رمضان 2019 متحركة">
            <a:extLst>
              <a:ext uri="{FF2B5EF4-FFF2-40B4-BE49-F238E27FC236}">
                <a16:creationId xmlns:a16="http://schemas.microsoft.com/office/drawing/2014/main" id="{FB836EB2-0880-4D78-BE27-2F5630F87FD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463" y="0"/>
            <a:ext cx="2022792" cy="255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0CCF46C-4710-4895-A01F-874F9AD103A6}"/>
              </a:ext>
            </a:extLst>
          </p:cNvPr>
          <p:cNvSpPr txBox="1"/>
          <p:nvPr/>
        </p:nvSpPr>
        <p:spPr>
          <a:xfrm>
            <a:off x="5679440" y="507854"/>
            <a:ext cx="84328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4400" dirty="0">
                <a:solidFill>
                  <a:schemeClr val="accent1"/>
                </a:solidFill>
              </a:rPr>
              <a:t>⓭</a:t>
            </a:r>
            <a:endParaRPr lang="ar-AE" dirty="0">
              <a:solidFill>
                <a:schemeClr val="accent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6C8233F-E48B-46EA-878E-DE2C2BD46F0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917" t="42815" r="59333" b="37250"/>
          <a:stretch/>
        </p:blipFill>
        <p:spPr>
          <a:xfrm>
            <a:off x="889000" y="1483360"/>
            <a:ext cx="10414000" cy="4998866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043583BB-712F-47A8-A392-7C05565D672F}"/>
              </a:ext>
            </a:extLst>
          </p:cNvPr>
          <p:cNvSpPr/>
          <p:nvPr/>
        </p:nvSpPr>
        <p:spPr>
          <a:xfrm>
            <a:off x="10310608" y="4303410"/>
            <a:ext cx="709709" cy="70612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295508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صور فوانيس رمضان 2019 متحركة">
            <a:extLst>
              <a:ext uri="{FF2B5EF4-FFF2-40B4-BE49-F238E27FC236}">
                <a16:creationId xmlns:a16="http://schemas.microsoft.com/office/drawing/2014/main" id="{FB836EB2-0880-4D78-BE27-2F5630F87FD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463" y="0"/>
            <a:ext cx="2022792" cy="255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FC2FD32-1876-4D0D-90DC-30F1509C0E03}"/>
              </a:ext>
            </a:extLst>
          </p:cNvPr>
          <p:cNvSpPr txBox="1"/>
          <p:nvPr/>
        </p:nvSpPr>
        <p:spPr>
          <a:xfrm>
            <a:off x="5547360" y="790022"/>
            <a:ext cx="84328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4400" dirty="0">
                <a:solidFill>
                  <a:schemeClr val="accent6">
                    <a:lumMod val="50000"/>
                  </a:schemeClr>
                </a:solidFill>
              </a:rPr>
              <a:t>⓮</a:t>
            </a:r>
            <a:endParaRPr lang="ar-AE" dirty="0">
              <a:solidFill>
                <a:schemeClr val="accent6">
                  <a:lumMod val="50000"/>
                </a:schemeClr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737C1FF-4F63-4F0F-B9AF-8C4DAFFBBAF5}"/>
              </a:ext>
            </a:extLst>
          </p:cNvPr>
          <p:cNvGrpSpPr/>
          <p:nvPr/>
        </p:nvGrpSpPr>
        <p:grpSpPr>
          <a:xfrm>
            <a:off x="658323" y="1277295"/>
            <a:ext cx="10585235" cy="4496676"/>
            <a:chOff x="658323" y="1277295"/>
            <a:chExt cx="10585235" cy="4496676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054C53E-4B07-4030-AE19-648527DDB49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8323" y="1943490"/>
              <a:ext cx="5437677" cy="3830481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C8CB15A0-BC86-450F-B7D1-6295309FC1FD}"/>
                    </a:ext>
                  </a:extLst>
                </p:cNvPr>
                <p:cNvSpPr txBox="1"/>
                <p:nvPr/>
              </p:nvSpPr>
              <p:spPr>
                <a:xfrm>
                  <a:off x="6920259" y="1277295"/>
                  <a:ext cx="4323299" cy="69070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</p:spPr>
              <p:txBody>
                <a:bodyPr wrap="none" lIns="0" tIns="0" rIns="0" bIns="0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4000" b="1" i="0" smtClean="0">
                            <a:latin typeface="Cambria Math" panose="02040503050406030204" pitchFamily="18" charset="0"/>
                          </a:rPr>
                          <m:t>𝐖𝐗𝐘𝐙</m:t>
                        </m:r>
                        <m:r>
                          <a:rPr lang="ar-SA" sz="4000" b="1" i="0" smtClean="0">
                            <a:latin typeface="Cambria Math" panose="02040503050406030204" pitchFamily="18" charset="0"/>
                          </a:rPr>
                          <m:t>الأضلاع</m:t>
                        </m:r>
                        <m:r>
                          <a:rPr lang="ar-SA" sz="4000" b="1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ar-SA" sz="4000" b="1" i="0" smtClean="0">
                            <a:latin typeface="Cambria Math" panose="02040503050406030204" pitchFamily="18" charset="0"/>
                          </a:rPr>
                          <m:t>متوازي</m:t>
                        </m:r>
                      </m:oMath>
                    </m:oMathPara>
                  </a14:m>
                  <a:endParaRPr lang="ar-AE" sz="4000" b="1" dirty="0"/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C8CB15A0-BC86-450F-B7D1-6295309FC1F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20259" y="1277295"/>
                  <a:ext cx="4323299" cy="69070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ar-A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DB4FDAEC-ED1E-4378-936C-7745856E1451}"/>
                </a:ext>
              </a:extLst>
            </p:cNvPr>
            <p:cNvSpPr txBox="1"/>
            <p:nvPr/>
          </p:nvSpPr>
          <p:spPr>
            <a:xfrm>
              <a:off x="3373120" y="3759201"/>
              <a:ext cx="1158240" cy="19304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1">
              <a:spAutoFit/>
            </a:bodyPr>
            <a:lstStyle/>
            <a:p>
              <a:endParaRPr lang="ar-AE" dirty="0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4909AEAD-BD32-4AF9-9E56-C38156DE4FD7}"/>
              </a:ext>
            </a:extLst>
          </p:cNvPr>
          <p:cNvSpPr txBox="1"/>
          <p:nvPr/>
        </p:nvSpPr>
        <p:spPr>
          <a:xfrm>
            <a:off x="7069746" y="2351782"/>
            <a:ext cx="4323299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r"/>
            <a:r>
              <a:rPr lang="ar-SA" sz="3200" b="1" dirty="0"/>
              <a:t>احداثيات نقطة تقاطع القطرين </a:t>
            </a:r>
            <a:r>
              <a:rPr lang="en-US" sz="3200" b="1" dirty="0"/>
              <a:t>A</a:t>
            </a:r>
            <a:endParaRPr lang="ar-AE" sz="3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E68660B-ADBD-4E1E-8C15-B55FEE0186F9}"/>
                  </a:ext>
                </a:extLst>
              </p:cNvPr>
              <p:cNvSpPr txBox="1"/>
              <p:nvPr/>
            </p:nvSpPr>
            <p:spPr>
              <a:xfrm>
                <a:off x="6464701" y="3644464"/>
                <a:ext cx="2719206" cy="61555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r>
                  <a:rPr lang="en-US" sz="4000" b="1" dirty="0"/>
                  <a:t>a)      </a:t>
                </a:r>
                <a14:m>
                  <m:oMath xmlns:m="http://schemas.openxmlformats.org/officeDocument/2006/math">
                    <m:r>
                      <a:rPr lang="en-US" sz="4000" b="1" i="1" smtClean="0">
                        <a:latin typeface="Cambria Math" panose="02040503050406030204" pitchFamily="18" charset="0"/>
                      </a:rPr>
                      <m:t>(−</m:t>
                    </m:r>
                    <m:r>
                      <a:rPr lang="en-US" sz="4000" b="1" i="1" smtClean="0"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US" sz="40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4000" b="1" i="1" smtClean="0"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US" sz="4000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ar-AE" sz="2800" b="1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E68660B-ADBD-4E1E-8C15-B55FEE0186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4701" y="3644464"/>
                <a:ext cx="2719206" cy="615553"/>
              </a:xfrm>
              <a:prstGeom prst="rect">
                <a:avLst/>
              </a:prstGeom>
              <a:blipFill>
                <a:blip r:embed="rId5"/>
                <a:stretch>
                  <a:fillRect l="-11186" t="-24752" b="-49505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21309A9-FA74-4054-A0B0-760FF68801F0}"/>
                  </a:ext>
                </a:extLst>
              </p:cNvPr>
              <p:cNvSpPr txBox="1"/>
              <p:nvPr/>
            </p:nvSpPr>
            <p:spPr>
              <a:xfrm>
                <a:off x="6464700" y="4390967"/>
                <a:ext cx="2741648" cy="61555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r>
                  <a:rPr lang="en-US" sz="4000" b="1" dirty="0"/>
                  <a:t>b)      </a:t>
                </a:r>
                <a14:m>
                  <m:oMath xmlns:m="http://schemas.openxmlformats.org/officeDocument/2006/math">
                    <m:r>
                      <a:rPr lang="en-US" sz="4000" b="1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4000" b="1" i="1" smtClean="0"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US" sz="4000" b="1" i="1" smtClean="0">
                        <a:latin typeface="Cambria Math" panose="02040503050406030204" pitchFamily="18" charset="0"/>
                      </a:rPr>
                      <m:t>,−</m:t>
                    </m:r>
                    <m:r>
                      <a:rPr lang="en-US" sz="4000" b="1" i="1" smtClean="0"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US" sz="4000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ar-AE" sz="2800" b="1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21309A9-FA74-4054-A0B0-760FF68801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4700" y="4390967"/>
                <a:ext cx="2741648" cy="615553"/>
              </a:xfrm>
              <a:prstGeom prst="rect">
                <a:avLst/>
              </a:prstGeom>
              <a:blipFill>
                <a:blip r:embed="rId6"/>
                <a:stretch>
                  <a:fillRect l="-11111" t="-23762" b="-50495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757F4EE-3BDC-4BAC-83C5-61640C051296}"/>
                  </a:ext>
                </a:extLst>
              </p:cNvPr>
              <p:cNvSpPr txBox="1"/>
              <p:nvPr/>
            </p:nvSpPr>
            <p:spPr>
              <a:xfrm>
                <a:off x="6464699" y="5137470"/>
                <a:ext cx="3178178" cy="61555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r>
                  <a:rPr lang="en-US" sz="4000" b="1" dirty="0"/>
                  <a:t>c)      </a:t>
                </a:r>
                <a14:m>
                  <m:oMath xmlns:m="http://schemas.openxmlformats.org/officeDocument/2006/math">
                    <m:r>
                      <a:rPr lang="en-US" sz="4000" b="1" i="1" smtClean="0">
                        <a:latin typeface="Cambria Math" panose="02040503050406030204" pitchFamily="18" charset="0"/>
                      </a:rPr>
                      <m:t>(−</m:t>
                    </m:r>
                    <m:r>
                      <a:rPr lang="en-US" sz="4000" b="1" i="1" smtClean="0"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US" sz="40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4000" b="1" i="1" smtClean="0"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sz="4000" b="1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4000" b="1" i="1" smtClean="0">
                        <a:latin typeface="Cambria Math" panose="02040503050406030204" pitchFamily="18" charset="0"/>
                      </a:rPr>
                      <m:t>𝟓</m:t>
                    </m:r>
                    <m:r>
                      <a:rPr lang="en-US" sz="4000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ar-AE" sz="2800" b="1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757F4EE-3BDC-4BAC-83C5-61640C0512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4699" y="5137470"/>
                <a:ext cx="3178178" cy="615553"/>
              </a:xfrm>
              <a:prstGeom prst="rect">
                <a:avLst/>
              </a:prstGeom>
              <a:blipFill>
                <a:blip r:embed="rId7"/>
                <a:stretch>
                  <a:fillRect l="-9579" t="-24752" b="-49505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1EAC8F6-9F0E-4881-A44D-3DD9C6E9F99A}"/>
                  </a:ext>
                </a:extLst>
              </p:cNvPr>
              <p:cNvSpPr txBox="1"/>
              <p:nvPr/>
            </p:nvSpPr>
            <p:spPr>
              <a:xfrm>
                <a:off x="6464699" y="5846732"/>
                <a:ext cx="3124766" cy="61555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r>
                  <a:rPr lang="en-US" sz="4000" b="1" dirty="0"/>
                  <a:t>d)      </a:t>
                </a:r>
                <a14:m>
                  <m:oMath xmlns:m="http://schemas.openxmlformats.org/officeDocument/2006/math">
                    <m:r>
                      <a:rPr lang="en-US" sz="4000" b="1" i="1" smtClean="0">
                        <a:latin typeface="Cambria Math" panose="02040503050406030204" pitchFamily="18" charset="0"/>
                      </a:rPr>
                      <m:t>(−</m:t>
                    </m:r>
                    <m:r>
                      <a:rPr lang="en-US" sz="4000" b="1" i="1" smtClean="0"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US" sz="4000" b="1" i="1" smtClean="0">
                        <a:latin typeface="Cambria Math" panose="02040503050406030204" pitchFamily="18" charset="0"/>
                      </a:rPr>
                      <m:t>,−</m:t>
                    </m:r>
                    <m:r>
                      <a:rPr lang="en-US" sz="4000" b="1" i="1" smtClean="0"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US" sz="4000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ar-AE" sz="2800" b="1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1EAC8F6-9F0E-4881-A44D-3DD9C6E9F9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4699" y="5846732"/>
                <a:ext cx="3124766" cy="615553"/>
              </a:xfrm>
              <a:prstGeom prst="rect">
                <a:avLst/>
              </a:prstGeom>
              <a:blipFill>
                <a:blip r:embed="rId8"/>
                <a:stretch>
                  <a:fillRect l="-9747" t="-23762" b="-50495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Oval 19">
            <a:extLst>
              <a:ext uri="{FF2B5EF4-FFF2-40B4-BE49-F238E27FC236}">
                <a16:creationId xmlns:a16="http://schemas.microsoft.com/office/drawing/2014/main" id="{7C7E1FD1-6D68-4E8F-99CD-1D0DE49642BD}"/>
              </a:ext>
            </a:extLst>
          </p:cNvPr>
          <p:cNvSpPr/>
          <p:nvPr/>
        </p:nvSpPr>
        <p:spPr>
          <a:xfrm>
            <a:off x="6271288" y="5022796"/>
            <a:ext cx="670560" cy="8449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79A1DDF-25D9-424B-B22E-75855F766A42}"/>
                  </a:ext>
                </a:extLst>
              </p:cNvPr>
              <p:cNvSpPr txBox="1"/>
              <p:nvPr/>
            </p:nvSpPr>
            <p:spPr>
              <a:xfrm>
                <a:off x="267827" y="5887684"/>
                <a:ext cx="3784498" cy="93480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38100"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( </m:t>
                      </m:r>
                      <m:f>
                        <m:f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 , </m:t>
                      </m:r>
                      <m:f>
                        <m:f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+(−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 )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79A1DDF-25D9-424B-B22E-75855F766A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827" y="5887684"/>
                <a:ext cx="3784498" cy="93480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38100">
                <a:noFill/>
              </a:ln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39DC059-FF86-41C9-9DE2-1EA35E8B65A8}"/>
                  </a:ext>
                </a:extLst>
              </p:cNvPr>
              <p:cNvSpPr txBox="1"/>
              <p:nvPr/>
            </p:nvSpPr>
            <p:spPr>
              <a:xfrm>
                <a:off x="4020119" y="6126488"/>
                <a:ext cx="2370521" cy="49244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9050">
                <a:solidFill>
                  <a:srgbClr val="002060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=( −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, 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)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39DC059-FF86-41C9-9DE2-1EA35E8B65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0119" y="6126488"/>
                <a:ext cx="2370521" cy="49244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19050">
                <a:solidFill>
                  <a:srgbClr val="002060"/>
                </a:solidFill>
              </a:ln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F011E120-AD75-47BC-A61A-85A37F0FFF8B}"/>
              </a:ext>
            </a:extLst>
          </p:cNvPr>
          <p:cNvSpPr/>
          <p:nvPr/>
        </p:nvSpPr>
        <p:spPr>
          <a:xfrm>
            <a:off x="1290967" y="220789"/>
            <a:ext cx="3332480" cy="457200"/>
          </a:xfrm>
          <a:prstGeom prst="roundRect">
            <a:avLst/>
          </a:prstGeom>
          <a:solidFill>
            <a:srgbClr val="FA86D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rgbClr val="002060"/>
                </a:solidFill>
              </a:rPr>
              <a:t>قانون نقطة المنتصف</a:t>
            </a:r>
            <a:endParaRPr lang="ar-AE" sz="2400" b="1" dirty="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F0749EA0-9D16-48AF-A1F5-30520F667386}"/>
                  </a:ext>
                </a:extLst>
              </p:cNvPr>
              <p:cNvSpPr txBox="1"/>
              <p:nvPr/>
            </p:nvSpPr>
            <p:spPr>
              <a:xfrm>
                <a:off x="1248376" y="809416"/>
                <a:ext cx="3769365" cy="1002647"/>
              </a:xfrm>
              <a:prstGeom prst="rect">
                <a:avLst/>
              </a:prstGeom>
              <a:solidFill>
                <a:srgbClr val="FFFF00"/>
              </a:solidFill>
              <a:ln w="38100">
                <a:solidFill>
                  <a:srgbClr val="F711CB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,</m:t>
                      </m:r>
                      <m:f>
                        <m:fPr>
                          <m:ctrlPr>
                            <a:rPr lang="en-US" sz="3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3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3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F0749EA0-9D16-48AF-A1F5-30520F6673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8376" y="809416"/>
                <a:ext cx="3769365" cy="100264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38100">
                <a:solidFill>
                  <a:srgbClr val="F711CB"/>
                </a:solidFill>
              </a:ln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78075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صور فوانيس رمضان 2019 متحركة">
            <a:extLst>
              <a:ext uri="{FF2B5EF4-FFF2-40B4-BE49-F238E27FC236}">
                <a16:creationId xmlns:a16="http://schemas.microsoft.com/office/drawing/2014/main" id="{FB836EB2-0880-4D78-BE27-2F5630F87FD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463" y="0"/>
            <a:ext cx="2022792" cy="255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2F01CE7F-89D2-4CA3-AEBB-186847BB1FB7}"/>
              </a:ext>
            </a:extLst>
          </p:cNvPr>
          <p:cNvSpPr txBox="1"/>
          <p:nvPr/>
        </p:nvSpPr>
        <p:spPr>
          <a:xfrm>
            <a:off x="5252720" y="203366"/>
            <a:ext cx="84328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4400" dirty="0">
                <a:solidFill>
                  <a:srgbClr val="0070C0"/>
                </a:solidFill>
              </a:rPr>
              <a:t>⓯</a:t>
            </a:r>
            <a:endParaRPr lang="ar-AE" dirty="0">
              <a:solidFill>
                <a:srgbClr val="0070C0"/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68B0BA6-578F-4854-AAD4-68E81170267D}"/>
              </a:ext>
            </a:extLst>
          </p:cNvPr>
          <p:cNvGrpSpPr/>
          <p:nvPr/>
        </p:nvGrpSpPr>
        <p:grpSpPr>
          <a:xfrm>
            <a:off x="772160" y="1277295"/>
            <a:ext cx="9735149" cy="4318000"/>
            <a:chOff x="772160" y="1277295"/>
            <a:chExt cx="9735149" cy="43180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10796DA-4549-4EB7-BFFE-F0E0507EE5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0500" t="15852" r="25917" b="39704"/>
            <a:stretch/>
          </p:blipFill>
          <p:spPr>
            <a:xfrm>
              <a:off x="772160" y="1277295"/>
              <a:ext cx="9377680" cy="431800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651089D2-FA82-435F-BFC5-B978D399390A}"/>
                    </a:ext>
                  </a:extLst>
                </p:cNvPr>
                <p:cNvSpPr txBox="1"/>
                <p:nvPr/>
              </p:nvSpPr>
              <p:spPr>
                <a:xfrm>
                  <a:off x="10149840" y="2554591"/>
                  <a:ext cx="357469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sz="3600" b="0" i="0" smtClean="0">
                            <a:latin typeface="Cambria Math" panose="02040503050406030204" pitchFamily="18" charset="0"/>
                          </a:rPr>
                          <m:t>S</m:t>
                        </m:r>
                      </m:oMath>
                    </m:oMathPara>
                  </a14:m>
                  <a:endParaRPr lang="ar-AE" dirty="0"/>
                </a:p>
              </p:txBody>
            </p:sp>
          </mc:Choice>
          <mc:Fallback xmlns="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651089D2-FA82-435F-BFC5-B978D399390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49840" y="2554591"/>
                  <a:ext cx="357469" cy="553998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ar-A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1273290A-E090-4B57-85BF-3EAC1877A88A}"/>
                    </a:ext>
                  </a:extLst>
                </p:cNvPr>
                <p:cNvSpPr txBox="1"/>
                <p:nvPr/>
              </p:nvSpPr>
              <p:spPr>
                <a:xfrm>
                  <a:off x="883920" y="1480177"/>
                  <a:ext cx="3536224" cy="62164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sz="3600" b="0" i="0" smtClean="0">
                            <a:latin typeface="Cambria Math" panose="02040503050406030204" pitchFamily="18" charset="0"/>
                          </a:rPr>
                          <m:t>QRSP</m:t>
                        </m:r>
                        <m:r>
                          <a:rPr lang="en-US" sz="36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ar-SA" sz="3600" b="0" i="0" smtClean="0">
                            <a:latin typeface="Cambria Math" panose="02040503050406030204" pitchFamily="18" charset="0"/>
                          </a:rPr>
                          <m:t>أضلاع</m:t>
                        </m:r>
                        <m:r>
                          <a:rPr lang="ar-SA" sz="36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ar-SA" sz="3600" b="0" i="0" smtClean="0">
                            <a:latin typeface="Cambria Math" panose="02040503050406030204" pitchFamily="18" charset="0"/>
                          </a:rPr>
                          <m:t>متوازي</m:t>
                        </m:r>
                      </m:oMath>
                    </m:oMathPara>
                  </a14:m>
                  <a:endParaRPr lang="ar-AE" dirty="0"/>
                </a:p>
              </p:txBody>
            </p:sp>
          </mc:Choice>
          <mc:Fallback xmlns="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1273290A-E090-4B57-85BF-3EAC1877A88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3920" y="1480177"/>
                  <a:ext cx="3536224" cy="62164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ar-A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97C6600-1330-493B-812F-9AFBDCB70BE4}"/>
                </a:ext>
              </a:extLst>
            </p:cNvPr>
            <p:cNvSpPr txBox="1"/>
            <p:nvPr/>
          </p:nvSpPr>
          <p:spPr>
            <a:xfrm>
              <a:off x="5674360" y="3682351"/>
              <a:ext cx="946749" cy="27699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1">
              <a:spAutoFit/>
            </a:bodyPr>
            <a:lstStyle/>
            <a:p>
              <a:endParaRPr lang="ar-AE" dirty="0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3E845614-F219-4C00-B947-E21ABC33911B}"/>
              </a:ext>
            </a:extLst>
          </p:cNvPr>
          <p:cNvSpPr txBox="1"/>
          <p:nvPr/>
        </p:nvSpPr>
        <p:spPr>
          <a:xfrm>
            <a:off x="4060792" y="3194675"/>
            <a:ext cx="2035208" cy="4924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=180-59  </a:t>
            </a:r>
            <a:endParaRPr lang="en-US" sz="32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C29E86B-7528-4F03-AE72-667C649EBAD6}"/>
              </a:ext>
            </a:extLst>
          </p:cNvPr>
          <p:cNvSpPr txBox="1"/>
          <p:nvPr/>
        </p:nvSpPr>
        <p:spPr>
          <a:xfrm>
            <a:off x="2124390" y="3194675"/>
            <a:ext cx="732580" cy="4924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121</a:t>
            </a:r>
            <a:endParaRPr lang="en-US" sz="32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B4DEC05-A800-443D-9C80-0EE3FCF4A32A}"/>
              </a:ext>
            </a:extLst>
          </p:cNvPr>
          <p:cNvSpPr txBox="1"/>
          <p:nvPr/>
        </p:nvSpPr>
        <p:spPr>
          <a:xfrm>
            <a:off x="1758372" y="4885380"/>
            <a:ext cx="732580" cy="4924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3.9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4267537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صور فوانيس رمضان 2019 متحركة">
            <a:extLst>
              <a:ext uri="{FF2B5EF4-FFF2-40B4-BE49-F238E27FC236}">
                <a16:creationId xmlns:a16="http://schemas.microsoft.com/office/drawing/2014/main" id="{FB836EB2-0880-4D78-BE27-2F5630F87FD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463" y="0"/>
            <a:ext cx="2022792" cy="255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29986943-94F1-4688-BF21-21FEBA938FCA}"/>
              </a:ext>
            </a:extLst>
          </p:cNvPr>
          <p:cNvSpPr/>
          <p:nvPr/>
        </p:nvSpPr>
        <p:spPr>
          <a:xfrm>
            <a:off x="3407267" y="374081"/>
            <a:ext cx="707533" cy="70612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D553C60-81C2-4467-B5DC-D9D29105BAF5}"/>
              </a:ext>
            </a:extLst>
          </p:cNvPr>
          <p:cNvSpPr txBox="1"/>
          <p:nvPr/>
        </p:nvSpPr>
        <p:spPr>
          <a:xfrm>
            <a:off x="5679440" y="507854"/>
            <a:ext cx="84328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4400" dirty="0">
                <a:solidFill>
                  <a:srgbClr val="002060"/>
                </a:solidFill>
              </a:rPr>
              <a:t>⓰</a:t>
            </a:r>
            <a:endParaRPr lang="ar-AE" dirty="0">
              <a:solidFill>
                <a:srgbClr val="00206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8668FD0-199A-4381-A335-247F2A6F4D2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333" t="51852" r="34583" b="28000"/>
          <a:stretch/>
        </p:blipFill>
        <p:spPr>
          <a:xfrm>
            <a:off x="965200" y="1625600"/>
            <a:ext cx="5557520" cy="315976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D416AFF-52BC-4B0A-9118-F61354A70AB3}"/>
              </a:ext>
            </a:extLst>
          </p:cNvPr>
          <p:cNvSpPr txBox="1"/>
          <p:nvPr/>
        </p:nvSpPr>
        <p:spPr>
          <a:xfrm>
            <a:off x="6654800" y="2082800"/>
            <a:ext cx="4277360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1">
            <a:spAutoFit/>
          </a:bodyPr>
          <a:lstStyle/>
          <a:p>
            <a:r>
              <a:rPr lang="ar-SA" sz="3200" b="1" dirty="0"/>
              <a:t>شبه منحرف متساوي الساقين</a:t>
            </a:r>
            <a:endParaRPr lang="ar-AE" sz="3200" b="1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1604FC5-9EEB-4D8B-85EE-2BD2872C88B1}"/>
              </a:ext>
            </a:extLst>
          </p:cNvPr>
          <p:cNvGrpSpPr/>
          <p:nvPr/>
        </p:nvGrpSpPr>
        <p:grpSpPr>
          <a:xfrm>
            <a:off x="7041099" y="3180238"/>
            <a:ext cx="3819280" cy="497523"/>
            <a:chOff x="7701499" y="3423920"/>
            <a:chExt cx="3819280" cy="497523"/>
          </a:xfrm>
          <a:solidFill>
            <a:schemeClr val="accent6">
              <a:lumMod val="20000"/>
              <a:lumOff val="80000"/>
            </a:schemeClr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252B8927-7450-4423-BB6C-52EA965E0E68}"/>
                    </a:ext>
                  </a:extLst>
                </p:cNvPr>
                <p:cNvSpPr txBox="1"/>
                <p:nvPr/>
              </p:nvSpPr>
              <p:spPr>
                <a:xfrm>
                  <a:off x="7701499" y="3429000"/>
                  <a:ext cx="2377000" cy="492443"/>
                </a:xfrm>
                <a:prstGeom prst="rect">
                  <a:avLst/>
                </a:prstGeom>
                <a:grp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𝒎</m:t>
                        </m:r>
                        <m:r>
                          <a:rPr lang="en-US" sz="3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∠</m:t>
                        </m:r>
                        <m:r>
                          <a:rPr lang="en-US" sz="3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𝑫</m:t>
                        </m:r>
                        <m:r>
                          <a:rPr lang="en-US" sz="3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</m:oMath>
                    </m:oMathPara>
                  </a14:m>
                  <a:endParaRPr lang="en-US" sz="3200" b="1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252B8927-7450-4423-BB6C-52EA965E0E6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01499" y="3429000"/>
                  <a:ext cx="2377000" cy="492443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ar-A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11D337FD-2510-4C32-B8DA-8C40F5417DA9}"/>
                    </a:ext>
                  </a:extLst>
                </p:cNvPr>
                <p:cNvSpPr txBox="1"/>
                <p:nvPr/>
              </p:nvSpPr>
              <p:spPr>
                <a:xfrm>
                  <a:off x="9143779" y="3423920"/>
                  <a:ext cx="2377000" cy="492443"/>
                </a:xfrm>
                <a:prstGeom prst="rect">
                  <a:avLst/>
                </a:prstGeom>
                <a:grp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𝒎</m:t>
                        </m:r>
                        <m:r>
                          <a:rPr lang="en-US" sz="3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∠</m:t>
                        </m:r>
                        <m:r>
                          <a:rPr lang="en-US" sz="3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𝑪</m:t>
                        </m:r>
                        <m:r>
                          <a:rPr lang="en-US" sz="3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</m:oMath>
                    </m:oMathPara>
                  </a14:m>
                  <a:endParaRPr lang="en-US" sz="3200" b="1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11D337FD-2510-4C32-B8DA-8C40F5417DA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43779" y="3423920"/>
                  <a:ext cx="2377000" cy="492443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ar-AE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9832BF2-4CD7-4E44-889D-7C1E2826E03A}"/>
                  </a:ext>
                </a:extLst>
              </p:cNvPr>
              <p:cNvSpPr txBox="1"/>
              <p:nvPr/>
            </p:nvSpPr>
            <p:spPr>
              <a:xfrm>
                <a:off x="7010619" y="4257932"/>
                <a:ext cx="2377000" cy="492443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US" sz="3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∠</m:t>
                      </m:r>
                      <m:r>
                        <a:rPr lang="en-US" sz="3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𝑫</m:t>
                      </m:r>
                      <m:r>
                        <a:rPr lang="en-US" sz="3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3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𝟏𝟎𝟏</m:t>
                      </m:r>
                    </m:oMath>
                  </m:oMathPara>
                </a14:m>
                <a:endParaRPr lang="en-US" sz="32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9832BF2-4CD7-4E44-889D-7C1E2826E0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0619" y="4257932"/>
                <a:ext cx="2377000" cy="49244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24548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صور فوانيس رمضان 2019 متحركة">
            <a:extLst>
              <a:ext uri="{FF2B5EF4-FFF2-40B4-BE49-F238E27FC236}">
                <a16:creationId xmlns:a16="http://schemas.microsoft.com/office/drawing/2014/main" id="{FB836EB2-0880-4D78-BE27-2F5630F87FD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463" y="0"/>
            <a:ext cx="2022792" cy="255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2260C25-F4FD-49AA-B288-48817493C8DC}"/>
              </a:ext>
            </a:extLst>
          </p:cNvPr>
          <p:cNvSpPr txBox="1"/>
          <p:nvPr/>
        </p:nvSpPr>
        <p:spPr>
          <a:xfrm>
            <a:off x="5679440" y="507854"/>
            <a:ext cx="84328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4400" dirty="0">
                <a:solidFill>
                  <a:schemeClr val="accent5">
                    <a:lumMod val="75000"/>
                  </a:schemeClr>
                </a:solidFill>
              </a:rPr>
              <a:t>⓱</a:t>
            </a:r>
            <a:endParaRPr lang="ar-AE" dirty="0">
              <a:solidFill>
                <a:schemeClr val="accent5">
                  <a:lumMod val="75000"/>
                </a:schemeClr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8DF4143-0E04-4103-9866-71DDC5826066}"/>
              </a:ext>
            </a:extLst>
          </p:cNvPr>
          <p:cNvGrpSpPr/>
          <p:nvPr/>
        </p:nvGrpSpPr>
        <p:grpSpPr>
          <a:xfrm>
            <a:off x="1111106" y="1571935"/>
            <a:ext cx="9790573" cy="3249466"/>
            <a:chOff x="1111106" y="1571935"/>
            <a:chExt cx="9790573" cy="3249466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ACDFD369-5FC3-4AFE-8F4E-31CDE22244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2251" t="33629" r="35083" b="46667"/>
            <a:stretch/>
          </p:blipFill>
          <p:spPr>
            <a:xfrm>
              <a:off x="1111106" y="1571935"/>
              <a:ext cx="9790573" cy="3249466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9B5F791D-E16A-4DAC-B403-F1A455C14F59}"/>
                </a:ext>
              </a:extLst>
            </p:cNvPr>
            <p:cNvSpPr txBox="1"/>
            <p:nvPr/>
          </p:nvSpPr>
          <p:spPr>
            <a:xfrm>
              <a:off x="9276080" y="2664565"/>
              <a:ext cx="154432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1">
              <a:spAutoFit/>
            </a:bodyPr>
            <a:lstStyle/>
            <a:p>
              <a:endParaRPr lang="ar-AE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5E8AA55-4E8D-4669-B256-C5AD85CAD098}"/>
                </a:ext>
              </a:extLst>
            </p:cNvPr>
            <p:cNvSpPr txBox="1"/>
            <p:nvPr/>
          </p:nvSpPr>
          <p:spPr>
            <a:xfrm>
              <a:off x="7376160" y="3741525"/>
              <a:ext cx="154432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1">
              <a:spAutoFit/>
            </a:bodyPr>
            <a:lstStyle/>
            <a:p>
              <a:endParaRPr lang="ar-AE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D69FEFB-0868-49CD-8275-AB3AE8D169C3}"/>
                </a:ext>
              </a:extLst>
            </p:cNvPr>
            <p:cNvSpPr txBox="1"/>
            <p:nvPr/>
          </p:nvSpPr>
          <p:spPr>
            <a:xfrm>
              <a:off x="4622801" y="3741525"/>
              <a:ext cx="154432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1">
              <a:spAutoFit/>
            </a:bodyPr>
            <a:lstStyle/>
            <a:p>
              <a:endParaRPr lang="ar-AE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4EB4949-E45C-40FF-A477-FFF7C05B0567}"/>
                </a:ext>
              </a:extLst>
            </p:cNvPr>
            <p:cNvSpPr txBox="1"/>
            <p:nvPr/>
          </p:nvSpPr>
          <p:spPr>
            <a:xfrm>
              <a:off x="4551680" y="3077553"/>
              <a:ext cx="154432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1">
              <a:spAutoFit/>
            </a:bodyPr>
            <a:lstStyle/>
            <a:p>
              <a:endParaRPr lang="ar-AE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882671C-0054-48F7-B24C-DDE7DB9A24C0}"/>
                </a:ext>
              </a:extLst>
            </p:cNvPr>
            <p:cNvSpPr txBox="1"/>
            <p:nvPr/>
          </p:nvSpPr>
          <p:spPr>
            <a:xfrm>
              <a:off x="6217128" y="3116475"/>
              <a:ext cx="154432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1">
              <a:spAutoFit/>
            </a:bodyPr>
            <a:lstStyle/>
            <a:p>
              <a:endParaRPr lang="ar-AE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E8A0FB2-D214-43C7-A4FB-2AB4F7E63DA0}"/>
                  </a:ext>
                </a:extLst>
              </p:cNvPr>
              <p:cNvSpPr txBox="1"/>
              <p:nvPr/>
            </p:nvSpPr>
            <p:spPr>
              <a:xfrm rot="18869028">
                <a:off x="2582583" y="3304557"/>
                <a:ext cx="568741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𝟐𝟖</m:t>
                      </m:r>
                    </m:oMath>
                  </m:oMathPara>
                </a14:m>
                <a:endParaRPr lang="en-US" sz="32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E8A0FB2-D214-43C7-A4FB-2AB4F7E63D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869028">
                <a:off x="2582583" y="3304557"/>
                <a:ext cx="568741" cy="4924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D127BC3-1E60-40AB-B02D-DE4753747EE7}"/>
                  </a:ext>
                </a:extLst>
              </p:cNvPr>
              <p:cNvSpPr txBox="1"/>
              <p:nvPr/>
            </p:nvSpPr>
            <p:spPr>
              <a:xfrm rot="3001006">
                <a:off x="2582583" y="2494841"/>
                <a:ext cx="568741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</m:oMath>
                  </m:oMathPara>
                </a14:m>
                <a:endParaRPr lang="en-US" sz="32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D127BC3-1E60-40AB-B02D-DE4753747E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3001006">
                <a:off x="2582583" y="2494841"/>
                <a:ext cx="568741" cy="49244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7F070B5-7E0A-474D-86A5-25034741EB81}"/>
                  </a:ext>
                </a:extLst>
              </p:cNvPr>
              <p:cNvSpPr txBox="1"/>
              <p:nvPr/>
            </p:nvSpPr>
            <p:spPr>
              <a:xfrm>
                <a:off x="6498422" y="3679969"/>
                <a:ext cx="4067978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𝑺𝑸</m:t>
                      </m:r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𝟐𝟖</m:t>
                      </m:r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7F070B5-7E0A-474D-86A5-25034741EB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8422" y="3679969"/>
                <a:ext cx="4067978" cy="49244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F3D228B-4DB5-4E9D-907D-46BC4AEEB4A5}"/>
                  </a:ext>
                </a:extLst>
              </p:cNvPr>
              <p:cNvSpPr txBox="1"/>
              <p:nvPr/>
            </p:nvSpPr>
            <p:spPr>
              <a:xfrm>
                <a:off x="6522720" y="4523120"/>
                <a:ext cx="4067978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𝑺𝑸</m:t>
                      </m:r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𝟒𝟎</m:t>
                      </m:r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𝒇𝒕</m:t>
                      </m:r>
                    </m:oMath>
                  </m:oMathPara>
                </a14:m>
                <a:endParaRPr lang="en-US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F3D228B-4DB5-4E9D-907D-46BC4AEEB4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2720" y="4523120"/>
                <a:ext cx="4067978" cy="49244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96467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صور فوانيس رمضان 2019 متحركة">
            <a:extLst>
              <a:ext uri="{FF2B5EF4-FFF2-40B4-BE49-F238E27FC236}">
                <a16:creationId xmlns:a16="http://schemas.microsoft.com/office/drawing/2014/main" id="{FB836EB2-0880-4D78-BE27-2F5630F87FD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463" y="0"/>
            <a:ext cx="2022792" cy="255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0A09C30-67D1-421E-B0DF-0E41E61D8B20}"/>
              </a:ext>
            </a:extLst>
          </p:cNvPr>
          <p:cNvSpPr txBox="1"/>
          <p:nvPr/>
        </p:nvSpPr>
        <p:spPr>
          <a:xfrm>
            <a:off x="5679440" y="507854"/>
            <a:ext cx="84328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4400" dirty="0">
                <a:solidFill>
                  <a:srgbClr val="002060"/>
                </a:solidFill>
              </a:rPr>
              <a:t>⓳</a:t>
            </a:r>
            <a:endParaRPr lang="ar-AE" dirty="0">
              <a:solidFill>
                <a:srgbClr val="002060"/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03D96FB-5D24-4642-BD3B-F4FFB0AFA16D}"/>
              </a:ext>
            </a:extLst>
          </p:cNvPr>
          <p:cNvGrpSpPr/>
          <p:nvPr/>
        </p:nvGrpSpPr>
        <p:grpSpPr>
          <a:xfrm>
            <a:off x="670560" y="1409375"/>
            <a:ext cx="10627360" cy="3416625"/>
            <a:chOff x="670560" y="1409375"/>
            <a:chExt cx="10627360" cy="3416625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67336158-14E9-41A0-93AE-C389656997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667" t="44148" r="34750" b="35852"/>
            <a:stretch/>
          </p:blipFill>
          <p:spPr>
            <a:xfrm>
              <a:off x="670560" y="1409375"/>
              <a:ext cx="10627360" cy="3416625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211346A-A9C8-4B67-B480-09F3A882598A}"/>
                </a:ext>
              </a:extLst>
            </p:cNvPr>
            <p:cNvSpPr txBox="1"/>
            <p:nvPr/>
          </p:nvSpPr>
          <p:spPr>
            <a:xfrm>
              <a:off x="5445760" y="2062479"/>
              <a:ext cx="3148332" cy="492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1">
              <a:spAutoFit/>
            </a:bodyPr>
            <a:lstStyle/>
            <a:p>
              <a:endParaRPr lang="ar-AE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2A9F08A-75B3-419A-AF45-C774039D26A5}"/>
                </a:ext>
              </a:extLst>
            </p:cNvPr>
            <p:cNvSpPr txBox="1"/>
            <p:nvPr/>
          </p:nvSpPr>
          <p:spPr>
            <a:xfrm>
              <a:off x="3616960" y="3207695"/>
              <a:ext cx="1584960" cy="46006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1">
              <a:spAutoFit/>
            </a:bodyPr>
            <a:lstStyle/>
            <a:p>
              <a:endParaRPr lang="ar-AE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BD6C45B-0E5E-418A-A1D3-6C69FB8DDB1E}"/>
                </a:ext>
              </a:extLst>
            </p:cNvPr>
            <p:cNvSpPr txBox="1"/>
            <p:nvPr/>
          </p:nvSpPr>
          <p:spPr>
            <a:xfrm>
              <a:off x="6878320" y="3198967"/>
              <a:ext cx="1584960" cy="46006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1">
              <a:spAutoFit/>
            </a:bodyPr>
            <a:lstStyle/>
            <a:p>
              <a:endParaRPr lang="ar-AE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F9362A3-DBA4-4A8E-8571-32A726DB3BD6}"/>
                </a:ext>
              </a:extLst>
            </p:cNvPr>
            <p:cNvSpPr txBox="1"/>
            <p:nvPr/>
          </p:nvSpPr>
          <p:spPr>
            <a:xfrm>
              <a:off x="7074380" y="3862231"/>
              <a:ext cx="1584960" cy="46006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1">
              <a:spAutoFit/>
            </a:bodyPr>
            <a:lstStyle/>
            <a:p>
              <a:endParaRPr lang="ar-AE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17F7449-CD22-4CAF-8CB0-5F34E993A892}"/>
                </a:ext>
              </a:extLst>
            </p:cNvPr>
            <p:cNvSpPr txBox="1"/>
            <p:nvPr/>
          </p:nvSpPr>
          <p:spPr>
            <a:xfrm>
              <a:off x="3616960" y="3815079"/>
              <a:ext cx="1022040" cy="46006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1">
              <a:spAutoFit/>
            </a:bodyPr>
            <a:lstStyle/>
            <a:p>
              <a:endParaRPr lang="ar-AE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D238DBB-B061-44D6-8F09-B25891D76AE5}"/>
                  </a:ext>
                </a:extLst>
              </p:cNvPr>
              <p:cNvSpPr txBox="1"/>
              <p:nvPr/>
            </p:nvSpPr>
            <p:spPr>
              <a:xfrm>
                <a:off x="1839922" y="2123868"/>
                <a:ext cx="42479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40</m:t>
                      </m:r>
                    </m:oMath>
                  </m:oMathPara>
                </a14:m>
                <a:endParaRPr lang="ar-AE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D238DBB-B061-44D6-8F09-B25891D76A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9922" y="2123868"/>
                <a:ext cx="424796" cy="369332"/>
              </a:xfrm>
              <a:prstGeom prst="rect">
                <a:avLst/>
              </a:prstGeom>
              <a:blipFill>
                <a:blip r:embed="rId4"/>
                <a:stretch>
                  <a:fillRect l="-15714" r="-14286" b="-9836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2AD87F3-B766-4643-8A25-49ABB2CD7D55}"/>
                  </a:ext>
                </a:extLst>
              </p:cNvPr>
              <p:cNvSpPr txBox="1"/>
              <p:nvPr/>
            </p:nvSpPr>
            <p:spPr>
              <a:xfrm>
                <a:off x="2052320" y="2493200"/>
                <a:ext cx="42479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35</m:t>
                      </m:r>
                    </m:oMath>
                  </m:oMathPara>
                </a14:m>
                <a:endParaRPr lang="ar-AE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2AD87F3-B766-4643-8A25-49ABB2CD7D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2320" y="2493200"/>
                <a:ext cx="424796" cy="369332"/>
              </a:xfrm>
              <a:prstGeom prst="rect">
                <a:avLst/>
              </a:prstGeom>
              <a:blipFill>
                <a:blip r:embed="rId5"/>
                <a:stretch>
                  <a:fillRect l="-17391" r="-17391" b="-9836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98A5F02-D4A7-42B3-A1DD-C6E366513DEF}"/>
                  </a:ext>
                </a:extLst>
              </p:cNvPr>
              <p:cNvSpPr txBox="1"/>
              <p:nvPr/>
            </p:nvSpPr>
            <p:spPr>
              <a:xfrm>
                <a:off x="1839922" y="3656949"/>
                <a:ext cx="323807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ar-AE" sz="5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98A5F02-D4A7-42B3-A1DD-C6E366513D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9922" y="3656949"/>
                <a:ext cx="323807" cy="55399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A2FF4B2-E575-49E4-9802-8E26516AC4B8}"/>
                  </a:ext>
                </a:extLst>
              </p:cNvPr>
              <p:cNvSpPr txBox="1"/>
              <p:nvPr/>
            </p:nvSpPr>
            <p:spPr>
              <a:xfrm>
                <a:off x="5644292" y="3872605"/>
                <a:ext cx="257666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180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35</m:t>
                          </m:r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40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ar-AE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A2FF4B2-E575-49E4-9802-8E26516AC4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4292" y="3872605"/>
                <a:ext cx="2576667" cy="369332"/>
              </a:xfrm>
              <a:prstGeom prst="rect">
                <a:avLst/>
              </a:prstGeom>
              <a:blipFill>
                <a:blip r:embed="rId7"/>
                <a:stretch>
                  <a:fillRect l="-2128" r="-236" b="-11475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3E9055E-8392-4839-B622-EB5BE924A4C1}"/>
                  </a:ext>
                </a:extLst>
              </p:cNvPr>
              <p:cNvSpPr txBox="1"/>
              <p:nvPr/>
            </p:nvSpPr>
            <p:spPr>
              <a:xfrm>
                <a:off x="5589986" y="4441253"/>
                <a:ext cx="59471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105</m:t>
                      </m:r>
                    </m:oMath>
                  </m:oMathPara>
                </a14:m>
                <a:endParaRPr lang="ar-AE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3E9055E-8392-4839-B622-EB5BE924A4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9986" y="4441253"/>
                <a:ext cx="594715" cy="369332"/>
              </a:xfrm>
              <a:prstGeom prst="rect">
                <a:avLst/>
              </a:prstGeom>
              <a:blipFill>
                <a:blip r:embed="rId8"/>
                <a:stretch>
                  <a:fillRect l="-12245" r="-11224" b="-11667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34674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7" grpId="0"/>
      <p:bldP spid="18" grpId="0"/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صور فوانيس رمضان 2019 متحركة">
            <a:extLst>
              <a:ext uri="{FF2B5EF4-FFF2-40B4-BE49-F238E27FC236}">
                <a16:creationId xmlns:a16="http://schemas.microsoft.com/office/drawing/2014/main" id="{FB836EB2-0880-4D78-BE27-2F5630F87FD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463" y="0"/>
            <a:ext cx="2022792" cy="255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E42ACBC-D65F-4917-BC71-ECECFFD6B8F2}"/>
              </a:ext>
            </a:extLst>
          </p:cNvPr>
          <p:cNvSpPr txBox="1"/>
          <p:nvPr/>
        </p:nvSpPr>
        <p:spPr>
          <a:xfrm>
            <a:off x="5527040" y="507854"/>
            <a:ext cx="84328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4400" dirty="0">
                <a:solidFill>
                  <a:srgbClr val="002060"/>
                </a:solidFill>
              </a:rPr>
              <a:t>⓴</a:t>
            </a:r>
            <a:endParaRPr lang="ar-AE" dirty="0">
              <a:solidFill>
                <a:srgbClr val="00206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E7C5008-B9D8-4CF0-9073-F69B15E5667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834" t="18625" r="36916" b="45777"/>
          <a:stretch/>
        </p:blipFill>
        <p:spPr>
          <a:xfrm>
            <a:off x="518160" y="1399214"/>
            <a:ext cx="5852160" cy="379254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C526FC9-0CCA-4238-B450-53C544A6527C}"/>
                  </a:ext>
                </a:extLst>
              </p:cNvPr>
              <p:cNvSpPr txBox="1"/>
              <p:nvPr/>
            </p:nvSpPr>
            <p:spPr>
              <a:xfrm>
                <a:off x="7170706" y="3138832"/>
                <a:ext cx="1753300" cy="80663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ar-AE" sz="28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𝟏𝟐</m:t>
                          </m:r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𝟐𝟐</m:t>
                          </m:r>
                        </m:num>
                        <m:den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ar-AE" sz="2800" b="1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C526FC9-0CCA-4238-B450-53C544A652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0706" y="3138832"/>
                <a:ext cx="1753300" cy="8066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32731A1-EB16-48D2-A0F4-A572DDDCA8BB}"/>
                  </a:ext>
                </a:extLst>
              </p:cNvPr>
              <p:cNvSpPr txBox="1"/>
              <p:nvPr/>
            </p:nvSpPr>
            <p:spPr>
              <a:xfrm>
                <a:off x="7170706" y="4191913"/>
                <a:ext cx="1411027" cy="43088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𝟏𝟕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ar-AE" sz="2800" b="1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32731A1-EB16-48D2-A0F4-A572DDDCA8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0706" y="4191913"/>
                <a:ext cx="1411027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42643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صور فوانيس رمضان 2019 متحركة">
            <a:extLst>
              <a:ext uri="{FF2B5EF4-FFF2-40B4-BE49-F238E27FC236}">
                <a16:creationId xmlns:a16="http://schemas.microsoft.com/office/drawing/2014/main" id="{FB836EB2-0880-4D78-BE27-2F5630F87FD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463" y="0"/>
            <a:ext cx="2022792" cy="255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8C3B996E-DDA5-40FC-8621-539255983A77}"/>
              </a:ext>
            </a:extLst>
          </p:cNvPr>
          <p:cNvGrpSpPr/>
          <p:nvPr/>
        </p:nvGrpSpPr>
        <p:grpSpPr>
          <a:xfrm>
            <a:off x="5049519" y="41489"/>
            <a:ext cx="955040" cy="830997"/>
            <a:chOff x="5618479" y="507854"/>
            <a:chExt cx="955040" cy="830997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D527CE5-AD95-4CF4-8C14-8143EA511ACD}"/>
                </a:ext>
              </a:extLst>
            </p:cNvPr>
            <p:cNvSpPr txBox="1"/>
            <p:nvPr/>
          </p:nvSpPr>
          <p:spPr>
            <a:xfrm>
              <a:off x="5679440" y="507854"/>
              <a:ext cx="843280" cy="83099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sz="4800" b="1" dirty="0">
                  <a:solidFill>
                    <a:schemeClr val="accent6">
                      <a:lumMod val="75000"/>
                    </a:schemeClr>
                  </a:solidFill>
                </a:rPr>
                <a:t>21</a:t>
              </a:r>
              <a:endParaRPr lang="ar-AE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F2615E91-A746-44F8-94BB-B0D721A692ED}"/>
                </a:ext>
              </a:extLst>
            </p:cNvPr>
            <p:cNvSpPr/>
            <p:nvPr/>
          </p:nvSpPr>
          <p:spPr>
            <a:xfrm>
              <a:off x="5618479" y="507854"/>
              <a:ext cx="955040" cy="830997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AE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B70550B4-09AE-48A0-A689-2C4C90D4E4E8}"/>
              </a:ext>
            </a:extLst>
          </p:cNvPr>
          <p:cNvGrpSpPr/>
          <p:nvPr/>
        </p:nvGrpSpPr>
        <p:grpSpPr>
          <a:xfrm>
            <a:off x="1259840" y="787919"/>
            <a:ext cx="9855200" cy="2554591"/>
            <a:chOff x="1310640" y="1361439"/>
            <a:chExt cx="9855200" cy="2554591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D43BCE1F-F83D-4DCC-A5BC-6F92E60C26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833" t="29630" r="37333" b="55407"/>
            <a:stretch/>
          </p:blipFill>
          <p:spPr>
            <a:xfrm>
              <a:off x="1310640" y="1361439"/>
              <a:ext cx="9855200" cy="2554591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DBFC10F-E41A-41F2-964D-360ED0515E63}"/>
                </a:ext>
              </a:extLst>
            </p:cNvPr>
            <p:cNvSpPr txBox="1"/>
            <p:nvPr/>
          </p:nvSpPr>
          <p:spPr>
            <a:xfrm>
              <a:off x="4968239" y="1416694"/>
              <a:ext cx="6035041" cy="82739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1">
              <a:spAutoFit/>
            </a:bodyPr>
            <a:lstStyle/>
            <a:p>
              <a:endParaRPr lang="ar-AE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D3D6624-FAE1-4047-B4A8-FBA8DC4DEDB5}"/>
                  </a:ext>
                </a:extLst>
              </p:cNvPr>
              <p:cNvSpPr txBox="1"/>
              <p:nvPr/>
            </p:nvSpPr>
            <p:spPr>
              <a:xfrm>
                <a:off x="1452591" y="3707016"/>
                <a:ext cx="2478407" cy="797591"/>
              </a:xfrm>
              <a:prstGeom prst="rect">
                <a:avLst/>
              </a:prstGeom>
              <a:noFill/>
            </p:spPr>
            <p:txBody>
              <a:bodyPr wrap="square" lIns="0" tIns="0" rIns="0" bIns="0" rtlCol="1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ar-AE" sz="3600" b="1" i="1" smtClean="0">
                            <a:latin typeface="Cambria Math" panose="02040503050406030204" pitchFamily="18" charset="0"/>
                            <a:cs typeface="+mj-cs"/>
                          </a:rPr>
                        </m:ctrlPr>
                      </m:fPr>
                      <m:num>
                        <m:r>
                          <a:rPr lang="en-US" sz="3600" b="1" i="1" smtClean="0">
                            <a:latin typeface="Cambria Math" panose="02040503050406030204" pitchFamily="18" charset="0"/>
                            <a:cs typeface="+mj-cs"/>
                          </a:rPr>
                          <m:t>𝒙</m:t>
                        </m:r>
                        <m:r>
                          <a:rPr lang="en-US" sz="3600" b="1" i="1" smtClean="0">
                            <a:latin typeface="Cambria Math" panose="02040503050406030204" pitchFamily="18" charset="0"/>
                            <a:cs typeface="+mj-cs"/>
                          </a:rPr>
                          <m:t>+</m:t>
                        </m:r>
                        <m:r>
                          <a:rPr lang="en-US" sz="3600" b="1" i="1" smtClean="0">
                            <a:latin typeface="Cambria Math" panose="02040503050406030204" pitchFamily="18" charset="0"/>
                            <a:cs typeface="+mj-cs"/>
                          </a:rPr>
                          <m:t>𝟏𝟒</m:t>
                        </m:r>
                        <m:r>
                          <a:rPr lang="en-US" sz="3600" b="1" i="1" smtClean="0">
                            <a:latin typeface="Cambria Math" panose="02040503050406030204" pitchFamily="18" charset="0"/>
                            <a:cs typeface="+mj-cs"/>
                          </a:rPr>
                          <m:t>.</m:t>
                        </m:r>
                        <m:r>
                          <a:rPr lang="en-US" sz="3600" b="1" i="1" smtClean="0">
                            <a:latin typeface="Cambria Math" panose="02040503050406030204" pitchFamily="18" charset="0"/>
                            <a:cs typeface="+mj-cs"/>
                          </a:rPr>
                          <m:t>𝟖</m:t>
                        </m:r>
                      </m:num>
                      <m:den>
                        <m:r>
                          <a:rPr lang="en-US" sz="3600" b="1" i="1" smtClean="0">
                            <a:latin typeface="Cambria Math" panose="02040503050406030204" pitchFamily="18" charset="0"/>
                            <a:cs typeface="+mj-cs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sz="3600" b="1" dirty="0">
                    <a:latin typeface="AngsanaUPC" panose="02020603050405020304" pitchFamily="18" charset="-34"/>
                    <a:cs typeface="AngsanaUPC" panose="02020603050405020304" pitchFamily="18" charset="-34"/>
                  </a:rPr>
                  <a:t> = 8</a:t>
                </a:r>
                <a:endParaRPr lang="ar-AE" sz="3600" b="1" dirty="0">
                  <a:latin typeface="AngsanaUPC" panose="02020603050405020304" pitchFamily="18" charset="-34"/>
                  <a:cs typeface="+mj-cs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D3D6624-FAE1-4047-B4A8-FBA8DC4DED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2591" y="3707016"/>
                <a:ext cx="2478407" cy="797591"/>
              </a:xfrm>
              <a:prstGeom prst="rect">
                <a:avLst/>
              </a:prstGeom>
              <a:blipFill>
                <a:blip r:embed="rId4"/>
                <a:stretch>
                  <a:fillRect b="-26718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397DF75-EB47-473C-BE48-74E9A7A061DB}"/>
                  </a:ext>
                </a:extLst>
              </p:cNvPr>
              <p:cNvSpPr txBox="1"/>
              <p:nvPr/>
            </p:nvSpPr>
            <p:spPr>
              <a:xfrm>
                <a:off x="4230973" y="3890369"/>
                <a:ext cx="3123945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latin typeface="Cambria Math" panose="02040503050406030204" pitchFamily="18" charset="0"/>
                          <a:cs typeface="+mj-cs"/>
                        </a:rPr>
                        <m:t>𝒙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  <a:cs typeface="+mj-cs"/>
                        </a:rPr>
                        <m:t>+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  <a:cs typeface="+mj-cs"/>
                        </a:rPr>
                        <m:t>𝟏𝟒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  <a:cs typeface="+mj-cs"/>
                        </a:rPr>
                        <m:t>.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  <a:cs typeface="+mj-cs"/>
                        </a:rPr>
                        <m:t>𝟖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  <a:cs typeface="+mj-cs"/>
                        </a:rPr>
                        <m:t>=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  <a:cs typeface="+mj-cs"/>
                        </a:rPr>
                        <m:t>𝟖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  <a:cs typeface="+mj-cs"/>
                        </a:rPr>
                        <m:t>𝑿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  <a:cs typeface="+mj-cs"/>
                        </a:rPr>
                        <m:t>𝟐</m:t>
                      </m:r>
                    </m:oMath>
                  </m:oMathPara>
                </a14:m>
                <a:endParaRPr lang="ar-AE" sz="2800" b="1" dirty="0">
                  <a:latin typeface="AngsanaUPC" panose="02020603050405020304" pitchFamily="18" charset="-34"/>
                  <a:cs typeface="+mj-cs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397DF75-EB47-473C-BE48-74E9A7A061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0973" y="3890369"/>
                <a:ext cx="3123945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9D6A997-C4AC-4779-8C29-2BF736DBB60C}"/>
                  </a:ext>
                </a:extLst>
              </p:cNvPr>
              <p:cNvSpPr txBox="1"/>
              <p:nvPr/>
            </p:nvSpPr>
            <p:spPr>
              <a:xfrm>
                <a:off x="4230973" y="4473366"/>
                <a:ext cx="3123945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latin typeface="Cambria Math" panose="02040503050406030204" pitchFamily="18" charset="0"/>
                          <a:cs typeface="+mj-cs"/>
                        </a:rPr>
                        <m:t>𝒙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  <a:cs typeface="+mj-cs"/>
                        </a:rPr>
                        <m:t>+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  <a:cs typeface="+mj-cs"/>
                        </a:rPr>
                        <m:t>𝟏𝟒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  <a:cs typeface="+mj-cs"/>
                        </a:rPr>
                        <m:t>.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  <a:cs typeface="+mj-cs"/>
                        </a:rPr>
                        <m:t>𝟖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  <a:cs typeface="+mj-cs"/>
                        </a:rPr>
                        <m:t>=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  <a:cs typeface="+mj-cs"/>
                        </a:rPr>
                        <m:t>𝟏𝟔</m:t>
                      </m:r>
                    </m:oMath>
                  </m:oMathPara>
                </a14:m>
                <a:endParaRPr lang="ar-AE" sz="2800" b="1" dirty="0">
                  <a:latin typeface="AngsanaUPC" panose="02020603050405020304" pitchFamily="18" charset="-34"/>
                  <a:cs typeface="+mj-cs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9D6A997-C4AC-4779-8C29-2BF736DBB6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0973" y="4473366"/>
                <a:ext cx="3123945" cy="4308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9785721-DF23-4F19-8B8C-FE78D9227BE8}"/>
                  </a:ext>
                </a:extLst>
              </p:cNvPr>
              <p:cNvSpPr txBox="1"/>
              <p:nvPr/>
            </p:nvSpPr>
            <p:spPr>
              <a:xfrm>
                <a:off x="4230973" y="5235701"/>
                <a:ext cx="3605113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latin typeface="Cambria Math" panose="02040503050406030204" pitchFamily="18" charset="0"/>
                          <a:cs typeface="+mj-cs"/>
                        </a:rPr>
                        <m:t>𝒙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  <a:cs typeface="+mj-cs"/>
                        </a:rPr>
                        <m:t>=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  <a:cs typeface="+mj-cs"/>
                        </a:rPr>
                        <m:t>𝟏𝟔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  <a:cs typeface="+mj-cs"/>
                        </a:rPr>
                        <m:t>−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  <a:cs typeface="+mj-cs"/>
                        </a:rPr>
                        <m:t>𝟏𝟒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  <a:cs typeface="+mj-cs"/>
                        </a:rPr>
                        <m:t>.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  <a:cs typeface="+mj-cs"/>
                        </a:rPr>
                        <m:t>𝟖</m:t>
                      </m:r>
                    </m:oMath>
                  </m:oMathPara>
                </a14:m>
                <a:endParaRPr lang="ar-AE" sz="2800" b="1" dirty="0">
                  <a:latin typeface="AngsanaUPC" panose="02020603050405020304" pitchFamily="18" charset="-34"/>
                  <a:cs typeface="+mj-cs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9785721-DF23-4F19-8B8C-FE78D9227B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0973" y="5235701"/>
                <a:ext cx="3605113" cy="4308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5A970B9-DE8C-40D4-B897-69341B68D792}"/>
                  </a:ext>
                </a:extLst>
              </p:cNvPr>
              <p:cNvSpPr txBox="1"/>
              <p:nvPr/>
            </p:nvSpPr>
            <p:spPr>
              <a:xfrm>
                <a:off x="4230972" y="6136045"/>
                <a:ext cx="3605113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latin typeface="Cambria Math" panose="02040503050406030204" pitchFamily="18" charset="0"/>
                          <a:cs typeface="+mj-cs"/>
                        </a:rPr>
                        <m:t>𝒙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  <a:cs typeface="+mj-cs"/>
                        </a:rPr>
                        <m:t>=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  <a:cs typeface="+mj-cs"/>
                        </a:rPr>
                        <m:t>𝟏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  <a:cs typeface="+mj-cs"/>
                        </a:rPr>
                        <m:t>.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  <a:cs typeface="+mj-cs"/>
                        </a:rPr>
                        <m:t>𝟐</m:t>
                      </m:r>
                    </m:oMath>
                  </m:oMathPara>
                </a14:m>
                <a:endParaRPr lang="ar-AE" sz="2800" b="1" dirty="0">
                  <a:latin typeface="AngsanaUPC" panose="02020603050405020304" pitchFamily="18" charset="-34"/>
                  <a:cs typeface="+mj-cs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5A970B9-DE8C-40D4-B897-69341B68D7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0972" y="6136045"/>
                <a:ext cx="3605113" cy="4308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45786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صور فوانيس رمضان 2019 متحركة">
            <a:extLst>
              <a:ext uri="{FF2B5EF4-FFF2-40B4-BE49-F238E27FC236}">
                <a16:creationId xmlns:a16="http://schemas.microsoft.com/office/drawing/2014/main" id="{FB836EB2-0880-4D78-BE27-2F5630F87FD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463" y="0"/>
            <a:ext cx="2022792" cy="255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picture containing screen&#10;&#10;Description automatically generated">
            <a:extLst>
              <a:ext uri="{FF2B5EF4-FFF2-40B4-BE49-F238E27FC236}">
                <a16:creationId xmlns:a16="http://schemas.microsoft.com/office/drawing/2014/main" id="{B87756CA-7B1D-45C0-873E-D5F76A21AD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671" y="1259810"/>
            <a:ext cx="3318233" cy="325591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824C84E-9CC6-459E-AEDC-59CF1A87C632}"/>
                  </a:ext>
                </a:extLst>
              </p:cNvPr>
              <p:cNvSpPr txBox="1"/>
              <p:nvPr/>
            </p:nvSpPr>
            <p:spPr>
              <a:xfrm>
                <a:off x="7249160" y="1122680"/>
                <a:ext cx="4021935" cy="690702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4000" b="1" smtClean="0">
                          <a:latin typeface="Cambria Math" panose="02040503050406030204" pitchFamily="18" charset="0"/>
                        </a:rPr>
                        <m:t>K</m:t>
                      </m:r>
                      <m:r>
                        <a:rPr lang="en-US" sz="4000" b="1" i="0" smtClean="0">
                          <a:latin typeface="Cambria Math" panose="02040503050406030204" pitchFamily="18" charset="0"/>
                        </a:rPr>
                        <m:t>𝐋𝐌𝐍</m:t>
                      </m:r>
                      <m:r>
                        <a:rPr lang="ar-SA" sz="4000" b="1" i="0" smtClean="0">
                          <a:latin typeface="Cambria Math" panose="02040503050406030204" pitchFamily="18" charset="0"/>
                        </a:rPr>
                        <m:t>أضلاع</m:t>
                      </m:r>
                      <m:r>
                        <a:rPr lang="ar-SA" sz="4000" b="1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ar-SA" sz="4000" b="1" i="0" smtClean="0">
                          <a:latin typeface="Cambria Math" panose="02040503050406030204" pitchFamily="18" charset="0"/>
                        </a:rPr>
                        <m:t>متوازي</m:t>
                      </m:r>
                    </m:oMath>
                  </m:oMathPara>
                </a14:m>
                <a:endParaRPr lang="ar-AE" sz="4000" b="1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824C84E-9CC6-459E-AEDC-59CF1A87C6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9160" y="1122680"/>
                <a:ext cx="4021935" cy="69070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A51667F-3A28-400A-A33A-035AFEC83C12}"/>
                  </a:ext>
                </a:extLst>
              </p:cNvPr>
              <p:cNvSpPr txBox="1"/>
              <p:nvPr/>
            </p:nvSpPr>
            <p:spPr>
              <a:xfrm>
                <a:off x="7098207" y="2197067"/>
                <a:ext cx="4021935" cy="690702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4000" b="1" smtClean="0">
                          <a:latin typeface="Cambria Math" panose="02040503050406030204" pitchFamily="18" charset="0"/>
                        </a:rPr>
                        <m:t>K</m:t>
                      </m:r>
                      <m:r>
                        <a:rPr lang="en-US" sz="4000" b="1" i="0" smtClean="0">
                          <a:latin typeface="Cambria Math" panose="02040503050406030204" pitchFamily="18" charset="0"/>
                        </a:rPr>
                        <m:t>𝐋𝐌𝐍</m:t>
                      </m:r>
                      <m:r>
                        <a:rPr lang="ar-SA" sz="4000" b="1" i="0" smtClean="0">
                          <a:latin typeface="Cambria Math" panose="02040503050406030204" pitchFamily="18" charset="0"/>
                        </a:rPr>
                        <m:t>أضلاع</m:t>
                      </m:r>
                      <m:r>
                        <a:rPr lang="ar-SA" sz="4000" b="1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ar-SA" sz="4000" b="1" i="0" smtClean="0">
                          <a:latin typeface="Cambria Math" panose="02040503050406030204" pitchFamily="18" charset="0"/>
                        </a:rPr>
                        <m:t>متوازي</m:t>
                      </m:r>
                    </m:oMath>
                  </m:oMathPara>
                </a14:m>
                <a:endParaRPr lang="ar-AE" sz="4000" b="1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A51667F-3A28-400A-A33A-035AFEC83C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8207" y="2197067"/>
                <a:ext cx="4021935" cy="69070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>
            <a:extLst>
              <a:ext uri="{FF2B5EF4-FFF2-40B4-BE49-F238E27FC236}">
                <a16:creationId xmlns:a16="http://schemas.microsoft.com/office/drawing/2014/main" id="{B27A1FD1-9B27-4436-AFFF-C7C78457139F}"/>
              </a:ext>
            </a:extLst>
          </p:cNvPr>
          <p:cNvSpPr/>
          <p:nvPr/>
        </p:nvSpPr>
        <p:spPr>
          <a:xfrm>
            <a:off x="614528" y="5036344"/>
            <a:ext cx="2167581" cy="769441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4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cs typeface="(AH) Manal Black" pitchFamily="2" charset="-78"/>
              </a:rPr>
              <a:t>قانون الميل :</a:t>
            </a:r>
            <a:endParaRPr lang="en-US" sz="4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cs typeface="(AH) Manal Black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76E7FFA-CE1B-4071-9508-CFA61EE504CA}"/>
                  </a:ext>
                </a:extLst>
              </p:cNvPr>
              <p:cNvSpPr txBox="1"/>
              <p:nvPr/>
            </p:nvSpPr>
            <p:spPr>
              <a:xfrm>
                <a:off x="2994555" y="4993428"/>
                <a:ext cx="2561855" cy="923779"/>
              </a:xfrm>
              <a:prstGeom prst="rect">
                <a:avLst/>
              </a:prstGeom>
              <a:ln w="38100"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sSub>
                            <m:sSub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76E7FFA-CE1B-4071-9508-CFA61EE504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4555" y="4993428"/>
                <a:ext cx="2561855" cy="92377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38100"/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7808D004-CCC7-4CC7-B47F-738688F10BAA}"/>
                  </a:ext>
                </a:extLst>
              </p:cNvPr>
              <p:cNvSpPr/>
              <p:nvPr/>
            </p:nvSpPr>
            <p:spPr>
              <a:xfrm>
                <a:off x="9007416" y="3030940"/>
                <a:ext cx="2021579" cy="646331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lIns="91440" tIns="45720" rIns="91440" bIns="45720">
                <a:spAutoFit/>
              </a:bodyPr>
              <a:lstStyle/>
              <a:p>
                <a:pPr algn="ctr" rtl="1"/>
                <a:r>
                  <a:rPr lang="ar-AE" sz="3600" b="0" cap="none" spc="0" dirty="0">
                    <a:ln w="0"/>
                    <a:solidFill>
                      <a:schemeClr val="accent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cs typeface="(AH) Manal Black" pitchFamily="2" charset="-78"/>
                  </a:rPr>
                  <a:t>ميل </a:t>
                </a:r>
                <a:r>
                  <a:rPr lang="en-US" sz="3600" b="0" cap="none" spc="0" dirty="0">
                    <a:ln w="0"/>
                    <a:solidFill>
                      <a:schemeClr val="accent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cs typeface="(AH) Manal Black" pitchFamily="2" charset="-78"/>
                  </a:rPr>
                  <a:t> …=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3600" b="0" i="1" cap="none" spc="0" smtClean="0">
                            <a:ln w="0"/>
                            <a:solidFill>
                              <a:schemeClr val="accent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(AH) Manal Black" pitchFamily="2" charset="-78"/>
                          </a:rPr>
                        </m:ctrlPr>
                      </m:accPr>
                      <m:e>
                        <m:r>
                          <a:rPr lang="en-US" sz="3600" b="0" i="1" cap="none" spc="0" smtClean="0">
                            <a:ln w="0"/>
                            <a:solidFill>
                              <a:schemeClr val="accent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(AH) Manal Black" pitchFamily="2" charset="-78"/>
                          </a:rPr>
                          <m:t>𝐾𝐿</m:t>
                        </m:r>
                      </m:e>
                    </m:acc>
                  </m:oMath>
                </a14:m>
                <a:endParaRPr lang="en-US" sz="3600" b="0" cap="none" spc="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cs typeface="(AH) Manal Black" pitchFamily="2" charset="-78"/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7808D004-CCC7-4CC7-B47F-738688F10BA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07416" y="3030940"/>
                <a:ext cx="2021579" cy="646331"/>
              </a:xfrm>
              <a:prstGeom prst="rect">
                <a:avLst/>
              </a:prstGeom>
              <a:blipFill>
                <a:blip r:embed="rId7"/>
                <a:stretch>
                  <a:fillRect l="-3323" t="-19811" r="-9366" b="-43396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EB73137-FBA1-466C-A030-DF020E551116}"/>
                  </a:ext>
                </a:extLst>
              </p:cNvPr>
              <p:cNvSpPr txBox="1"/>
              <p:nvPr/>
            </p:nvSpPr>
            <p:spPr>
              <a:xfrm>
                <a:off x="6096000" y="4993428"/>
                <a:ext cx="1657312" cy="921984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EB73137-FBA1-466C-A030-DF020E5511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4993428"/>
                <a:ext cx="1657312" cy="92198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1EB6E7C-19AC-42F3-9BD2-E6BD750A4F50}"/>
                  </a:ext>
                </a:extLst>
              </p:cNvPr>
              <p:cNvSpPr txBox="1"/>
              <p:nvPr/>
            </p:nvSpPr>
            <p:spPr>
              <a:xfrm>
                <a:off x="8066261" y="4958469"/>
                <a:ext cx="941155" cy="925190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1EB6E7C-19AC-42F3-9BD2-E6BD750A4F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6261" y="4958469"/>
                <a:ext cx="941155" cy="92519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DEB5770-78E8-4814-BB46-DB5C6857690B}"/>
                  </a:ext>
                </a:extLst>
              </p:cNvPr>
              <p:cNvSpPr txBox="1"/>
              <p:nvPr/>
            </p:nvSpPr>
            <p:spPr>
              <a:xfrm>
                <a:off x="1288947" y="1536383"/>
                <a:ext cx="56105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ar-AE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DEB5770-78E8-4814-BB46-DB5C685769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8947" y="1536383"/>
                <a:ext cx="561051" cy="276999"/>
              </a:xfrm>
              <a:prstGeom prst="rect">
                <a:avLst/>
              </a:prstGeom>
              <a:blipFill>
                <a:blip r:embed="rId10"/>
                <a:stretch>
                  <a:fillRect l="-13043" r="-14130" b="-37778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9A72CFF-23B2-4697-89AA-85E7C16FE835}"/>
                  </a:ext>
                </a:extLst>
              </p:cNvPr>
              <p:cNvSpPr txBox="1"/>
              <p:nvPr/>
            </p:nvSpPr>
            <p:spPr>
              <a:xfrm>
                <a:off x="2628348" y="1329531"/>
                <a:ext cx="56105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ar-AE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9A72CFF-23B2-4697-89AA-85E7C16FE8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8348" y="1329531"/>
                <a:ext cx="561051" cy="276999"/>
              </a:xfrm>
              <a:prstGeom prst="rect">
                <a:avLst/>
              </a:prstGeom>
              <a:blipFill>
                <a:blip r:embed="rId11"/>
                <a:stretch>
                  <a:fillRect l="-13043" r="-14130" b="-34783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18">
            <a:extLst>
              <a:ext uri="{FF2B5EF4-FFF2-40B4-BE49-F238E27FC236}">
                <a16:creationId xmlns:a16="http://schemas.microsoft.com/office/drawing/2014/main" id="{05F47075-94B3-44AA-A301-6FB6C430C16A}"/>
              </a:ext>
            </a:extLst>
          </p:cNvPr>
          <p:cNvGrpSpPr/>
          <p:nvPr/>
        </p:nvGrpSpPr>
        <p:grpSpPr>
          <a:xfrm>
            <a:off x="5262879" y="291683"/>
            <a:ext cx="955040" cy="830997"/>
            <a:chOff x="5618479" y="507854"/>
            <a:chExt cx="955040" cy="830997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9E40D2B-4BEF-4DBF-AF59-DEC4D26E747C}"/>
                </a:ext>
              </a:extLst>
            </p:cNvPr>
            <p:cNvSpPr txBox="1"/>
            <p:nvPr/>
          </p:nvSpPr>
          <p:spPr>
            <a:xfrm>
              <a:off x="5679440" y="507854"/>
              <a:ext cx="843280" cy="83099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sz="4800" b="1" dirty="0">
                  <a:solidFill>
                    <a:schemeClr val="accent6">
                      <a:lumMod val="75000"/>
                    </a:schemeClr>
                  </a:solidFill>
                </a:rPr>
                <a:t>22</a:t>
              </a:r>
              <a:endParaRPr lang="ar-AE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50E2242F-BEF9-48C6-A4E9-7A4BFAC156A6}"/>
                </a:ext>
              </a:extLst>
            </p:cNvPr>
            <p:cNvSpPr/>
            <p:nvPr/>
          </p:nvSpPr>
          <p:spPr>
            <a:xfrm>
              <a:off x="5618479" y="507854"/>
              <a:ext cx="955040" cy="830997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AE" dirty="0"/>
            </a:p>
          </p:txBody>
        </p:sp>
      </p:grpSp>
    </p:spTree>
    <p:extLst>
      <p:ext uri="{BB962C8B-B14F-4D97-AF65-F5344CB8AC3E}">
        <p14:creationId xmlns:p14="http://schemas.microsoft.com/office/powerpoint/2010/main" val="3878912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5" grpId="0" animBg="1"/>
      <p:bldP spid="16" grpId="0" animBg="1"/>
      <p:bldP spid="17" grpId="0"/>
      <p:bldP spid="1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صور فوانيس رمضان 2019 متحركة">
            <a:extLst>
              <a:ext uri="{FF2B5EF4-FFF2-40B4-BE49-F238E27FC236}">
                <a16:creationId xmlns:a16="http://schemas.microsoft.com/office/drawing/2014/main" id="{FB836EB2-0880-4D78-BE27-2F5630F87FD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463" y="0"/>
            <a:ext cx="2022792" cy="255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5DADE87-D7EE-4EA4-B2A8-7305D0334000}"/>
              </a:ext>
            </a:extLst>
          </p:cNvPr>
          <p:cNvGrpSpPr/>
          <p:nvPr/>
        </p:nvGrpSpPr>
        <p:grpSpPr>
          <a:xfrm>
            <a:off x="5506719" y="529169"/>
            <a:ext cx="955040" cy="830997"/>
            <a:chOff x="5618479" y="507854"/>
            <a:chExt cx="955040" cy="830997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2431D07-2418-4D8D-8A15-3D278AC3E04A}"/>
                </a:ext>
              </a:extLst>
            </p:cNvPr>
            <p:cNvSpPr txBox="1"/>
            <p:nvPr/>
          </p:nvSpPr>
          <p:spPr>
            <a:xfrm>
              <a:off x="5679440" y="507854"/>
              <a:ext cx="843280" cy="83099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sz="4800" b="1" dirty="0">
                  <a:solidFill>
                    <a:schemeClr val="accent6">
                      <a:lumMod val="75000"/>
                    </a:schemeClr>
                  </a:solidFill>
                </a:rPr>
                <a:t>23</a:t>
              </a:r>
              <a:endParaRPr lang="ar-AE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A4ADCE4-306D-4E80-BAF1-EE77AE017DA0}"/>
                </a:ext>
              </a:extLst>
            </p:cNvPr>
            <p:cNvSpPr/>
            <p:nvPr/>
          </p:nvSpPr>
          <p:spPr>
            <a:xfrm>
              <a:off x="5618479" y="507854"/>
              <a:ext cx="955040" cy="830997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AE" dirty="0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11B78855-6BAA-4870-A30C-B080D1B749C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000" t="24000" r="33409" b="39852"/>
          <a:stretch/>
        </p:blipFill>
        <p:spPr>
          <a:xfrm>
            <a:off x="660400" y="944667"/>
            <a:ext cx="3624582" cy="368808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6EB074F-81C8-4BF9-82FA-A438E409F7AF}"/>
                  </a:ext>
                </a:extLst>
              </p:cNvPr>
              <p:cNvSpPr txBox="1"/>
              <p:nvPr/>
            </p:nvSpPr>
            <p:spPr>
              <a:xfrm>
                <a:off x="7249160" y="1122680"/>
                <a:ext cx="3932167" cy="690702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1" i="0" smtClean="0">
                          <a:latin typeface="Cambria Math" panose="02040503050406030204" pitchFamily="18" charset="0"/>
                        </a:rPr>
                        <m:t>𝐎𝐑𝐒𝐓</m:t>
                      </m:r>
                      <m:r>
                        <a:rPr lang="ar-SA" sz="4000" b="1" i="0" smtClean="0">
                          <a:latin typeface="Cambria Math" panose="02040503050406030204" pitchFamily="18" charset="0"/>
                        </a:rPr>
                        <m:t>أضلاع</m:t>
                      </m:r>
                      <m:r>
                        <a:rPr lang="ar-SA" sz="4000" b="1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ar-SA" sz="4000" b="1" i="0" smtClean="0">
                          <a:latin typeface="Cambria Math" panose="02040503050406030204" pitchFamily="18" charset="0"/>
                        </a:rPr>
                        <m:t>متوازي</m:t>
                      </m:r>
                    </m:oMath>
                  </m:oMathPara>
                </a14:m>
                <a:endParaRPr lang="ar-AE" sz="4000" b="1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6EB074F-81C8-4BF9-82FA-A438E409F7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9160" y="1122680"/>
                <a:ext cx="3932167" cy="69070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9F64FCF-32DB-4CD9-96F6-C2C8B7A6A45D}"/>
                  </a:ext>
                </a:extLst>
              </p:cNvPr>
              <p:cNvSpPr txBox="1"/>
              <p:nvPr/>
            </p:nvSpPr>
            <p:spPr>
              <a:xfrm>
                <a:off x="1972554" y="1215284"/>
                <a:ext cx="500137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1" i="1" smtClean="0">
                          <a:latin typeface="Cambria Math" panose="02040503050406030204" pitchFamily="18" charset="0"/>
                        </a:rPr>
                        <m:t>𝑹</m:t>
                      </m:r>
                    </m:oMath>
                  </m:oMathPara>
                </a14:m>
                <a:endParaRPr lang="ar-AE" sz="4000" b="1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9F64FCF-32DB-4CD9-96F6-C2C8B7A6A4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2554" y="1215284"/>
                <a:ext cx="500137" cy="61555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072776F-E47F-49E4-A6A5-BA8D99544DF4}"/>
                  </a:ext>
                </a:extLst>
              </p:cNvPr>
              <p:cNvSpPr txBox="1"/>
              <p:nvPr/>
            </p:nvSpPr>
            <p:spPr>
              <a:xfrm>
                <a:off x="1610360" y="3757287"/>
                <a:ext cx="477695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1" i="0" smtClean="0">
                          <a:latin typeface="Cambria Math" panose="02040503050406030204" pitchFamily="18" charset="0"/>
                        </a:rPr>
                        <m:t>𝐓</m:t>
                      </m:r>
                    </m:oMath>
                  </m:oMathPara>
                </a14:m>
                <a:endParaRPr lang="ar-AE" sz="4000" b="1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072776F-E47F-49E4-A6A5-BA8D99544D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0360" y="3757287"/>
                <a:ext cx="477695" cy="61555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74D8088-120E-4FA3-82CD-ABEDB9315BA0}"/>
                  </a:ext>
                </a:extLst>
              </p:cNvPr>
              <p:cNvSpPr txBox="1"/>
              <p:nvPr/>
            </p:nvSpPr>
            <p:spPr>
              <a:xfrm>
                <a:off x="3060206" y="2679375"/>
                <a:ext cx="434414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1" i="1" smtClean="0">
                          <a:latin typeface="Cambria Math" panose="02040503050406030204" pitchFamily="18" charset="0"/>
                        </a:rPr>
                        <m:t>𝑺</m:t>
                      </m:r>
                    </m:oMath>
                  </m:oMathPara>
                </a14:m>
                <a:endParaRPr lang="ar-AE" sz="4000" b="1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74D8088-120E-4FA3-82CD-ABEDB9315B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0206" y="2679375"/>
                <a:ext cx="434414" cy="61555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>
            <a:extLst>
              <a:ext uri="{FF2B5EF4-FFF2-40B4-BE49-F238E27FC236}">
                <a16:creationId xmlns:a16="http://schemas.microsoft.com/office/drawing/2014/main" id="{5E8E618F-D21F-4DE1-8CF4-E5A994206B58}"/>
              </a:ext>
            </a:extLst>
          </p:cNvPr>
          <p:cNvGrpSpPr/>
          <p:nvPr/>
        </p:nvGrpSpPr>
        <p:grpSpPr>
          <a:xfrm>
            <a:off x="411228" y="2334024"/>
            <a:ext cx="10770099" cy="4382985"/>
            <a:chOff x="411228" y="2334024"/>
            <a:chExt cx="10770099" cy="438298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083A7085-4892-47E0-A99C-0E3D9684259B}"/>
                    </a:ext>
                  </a:extLst>
                </p:cNvPr>
                <p:cNvSpPr txBox="1"/>
                <p:nvPr/>
              </p:nvSpPr>
              <p:spPr>
                <a:xfrm>
                  <a:off x="7558540" y="2334024"/>
                  <a:ext cx="3622787" cy="69070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</p:spPr>
              <p:txBody>
                <a:bodyPr wrap="none" lIns="0" tIns="0" rIns="0" bIns="0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ar-SA" sz="4000" b="1" i="0" smtClean="0">
                            <a:latin typeface="Cambria Math" panose="02040503050406030204" pitchFamily="18" charset="0"/>
                          </a:rPr>
                          <m:t>أضلاع</m:t>
                        </m:r>
                        <m:r>
                          <a:rPr lang="ar-SA" sz="4000" b="1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ar-SA" sz="4000" b="1" i="0" smtClean="0">
                            <a:latin typeface="Cambria Math" panose="02040503050406030204" pitchFamily="18" charset="0"/>
                          </a:rPr>
                          <m:t>متوازي</m:t>
                        </m:r>
                        <m:r>
                          <a:rPr lang="ar-SA" sz="4000" b="1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ar-SA" sz="4000" b="1" i="0" smtClean="0">
                            <a:latin typeface="Cambria Math" panose="02040503050406030204" pitchFamily="18" charset="0"/>
                          </a:rPr>
                          <m:t>محيط</m:t>
                        </m:r>
                      </m:oMath>
                    </m:oMathPara>
                  </a14:m>
                  <a:endParaRPr lang="ar-AE" sz="4000" b="1" dirty="0"/>
                </a:p>
              </p:txBody>
            </p:sp>
          </mc:Choice>
          <mc:Fallback xmlns="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083A7085-4892-47E0-A99C-0E3D9684259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58540" y="2334024"/>
                  <a:ext cx="3622787" cy="690702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ar-A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492DE203-2070-4626-85A2-480B9850BE07}"/>
                    </a:ext>
                  </a:extLst>
                </p:cNvPr>
                <p:cNvSpPr txBox="1"/>
                <p:nvPr/>
              </p:nvSpPr>
              <p:spPr>
                <a:xfrm>
                  <a:off x="6979855" y="2347618"/>
                  <a:ext cx="578685" cy="677108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</p:spPr>
              <p:txBody>
                <a:bodyPr wrap="none" lIns="0" tIns="0" rIns="0" bIns="0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ar-SA" sz="4400" b="1" i="0" smtClean="0"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m:oMathPara>
                  </a14:m>
                  <a:endParaRPr lang="ar-AE" sz="4000" b="1" dirty="0"/>
                </a:p>
              </p:txBody>
            </p:sp>
          </mc:Choice>
          <mc:Fallback xmlns="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492DE203-2070-4626-85A2-480B9850BE0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79855" y="2347618"/>
                  <a:ext cx="578685" cy="677108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ar-A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D5E8830D-36FD-4499-B230-BA9CB9187CC9}"/>
                    </a:ext>
                  </a:extLst>
                </p:cNvPr>
                <p:cNvSpPr txBox="1"/>
                <p:nvPr/>
              </p:nvSpPr>
              <p:spPr>
                <a:xfrm>
                  <a:off x="411228" y="6026307"/>
                  <a:ext cx="3622787" cy="69070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</p:spPr>
              <p:txBody>
                <a:bodyPr wrap="none" lIns="0" tIns="0" rIns="0" bIns="0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ar-SA" sz="4000" b="1" i="0" smtClean="0">
                            <a:latin typeface="Cambria Math" panose="02040503050406030204" pitchFamily="18" charset="0"/>
                          </a:rPr>
                          <m:t>أضلاع</m:t>
                        </m:r>
                        <m:r>
                          <a:rPr lang="ar-SA" sz="4000" b="1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ar-SA" sz="4000" b="1" i="0" smtClean="0">
                            <a:latin typeface="Cambria Math" panose="02040503050406030204" pitchFamily="18" charset="0"/>
                          </a:rPr>
                          <m:t>متوازي</m:t>
                        </m:r>
                        <m:r>
                          <a:rPr lang="ar-SA" sz="4000" b="1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ar-SA" sz="4000" b="1" i="0" smtClean="0">
                            <a:latin typeface="Cambria Math" panose="02040503050406030204" pitchFamily="18" charset="0"/>
                          </a:rPr>
                          <m:t>محيط</m:t>
                        </m:r>
                      </m:oMath>
                    </m:oMathPara>
                  </a14:m>
                  <a:endParaRPr lang="ar-AE" sz="4000" b="1" dirty="0"/>
                </a:p>
              </p:txBody>
            </p:sp>
          </mc:Choice>
          <mc:Fallback xmlns="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D5E8830D-36FD-4499-B230-BA9CB9187CC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1228" y="6026307"/>
                  <a:ext cx="3622787" cy="690702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ar-AE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9C40B883-6967-4C38-A08C-8098A9B9BEEC}"/>
              </a:ext>
            </a:extLst>
          </p:cNvPr>
          <p:cNvSpPr/>
          <p:nvPr/>
        </p:nvSpPr>
        <p:spPr>
          <a:xfrm>
            <a:off x="4475633" y="2788707"/>
            <a:ext cx="2214880" cy="457200"/>
          </a:xfrm>
          <a:prstGeom prst="roundRect">
            <a:avLst/>
          </a:prstGeom>
          <a:solidFill>
            <a:srgbClr val="FA86D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rgbClr val="002060"/>
                </a:solidFill>
              </a:rPr>
              <a:t>قانون المسافة</a:t>
            </a:r>
            <a:endParaRPr lang="ar-AE" sz="2400" b="1" dirty="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BD3E731-DE74-4936-AD06-B29D961E1FBB}"/>
                  </a:ext>
                </a:extLst>
              </p:cNvPr>
              <p:cNvSpPr txBox="1"/>
              <p:nvPr/>
            </p:nvSpPr>
            <p:spPr>
              <a:xfrm>
                <a:off x="4479523" y="3318541"/>
                <a:ext cx="4421980" cy="1088824"/>
              </a:xfrm>
              <a:prstGeom prst="rect">
                <a:avLst/>
              </a:prstGeom>
              <a:solidFill>
                <a:srgbClr val="FFFF00"/>
              </a:solidFill>
              <a:ln w="38100">
                <a:solidFill>
                  <a:srgbClr val="F711CB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32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3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32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3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3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32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US" sz="3200" b="0" dirty="0"/>
              </a:p>
              <a:p>
                <a:endParaRPr lang="en-US" sz="32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BD3E731-DE74-4936-AD06-B29D961E1F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9523" y="3318541"/>
                <a:ext cx="4421980" cy="108882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38100">
                <a:solidFill>
                  <a:srgbClr val="F711CB"/>
                </a:solidFill>
              </a:ln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C12B8E3-6928-4859-805F-60BB5340F6D6}"/>
                  </a:ext>
                </a:extLst>
              </p:cNvPr>
              <p:cNvSpPr txBox="1"/>
              <p:nvPr/>
            </p:nvSpPr>
            <p:spPr>
              <a:xfrm>
                <a:off x="730147" y="2334024"/>
                <a:ext cx="56105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ar-AE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C12B8E3-6928-4859-805F-60BB5340F6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147" y="2334024"/>
                <a:ext cx="561051" cy="276999"/>
              </a:xfrm>
              <a:prstGeom prst="rect">
                <a:avLst/>
              </a:prstGeom>
              <a:blipFill>
                <a:blip r:embed="rId13"/>
                <a:stretch>
                  <a:fillRect l="-13043" r="-14130" b="-37778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336B98D-8327-43BD-BB1D-957AD6CF4CD8}"/>
                  </a:ext>
                </a:extLst>
              </p:cNvPr>
              <p:cNvSpPr txBox="1"/>
              <p:nvPr/>
            </p:nvSpPr>
            <p:spPr>
              <a:xfrm>
                <a:off x="2552988" y="1523060"/>
                <a:ext cx="56105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ar-AE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336B98D-8327-43BD-BB1D-957AD6CF4C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2988" y="1523060"/>
                <a:ext cx="561051" cy="276999"/>
              </a:xfrm>
              <a:prstGeom prst="rect">
                <a:avLst/>
              </a:prstGeom>
              <a:blipFill>
                <a:blip r:embed="rId14"/>
                <a:stretch>
                  <a:fillRect l="-13043" r="-14130" b="-37778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96EE9AB-CBE3-4FBF-AFEA-C70496BF7C47}"/>
                  </a:ext>
                </a:extLst>
              </p:cNvPr>
              <p:cNvSpPr txBox="1"/>
              <p:nvPr/>
            </p:nvSpPr>
            <p:spPr>
              <a:xfrm>
                <a:off x="3076542" y="2330469"/>
                <a:ext cx="56105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ar-AE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96EE9AB-CBE3-4FBF-AFEA-C70496BF7C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6542" y="2330469"/>
                <a:ext cx="561051" cy="276999"/>
              </a:xfrm>
              <a:prstGeom prst="rect">
                <a:avLst/>
              </a:prstGeom>
              <a:blipFill>
                <a:blip r:embed="rId15"/>
                <a:stretch>
                  <a:fillRect l="-13043" r="-14130" b="-34783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D227C8A-1C10-4E8D-A3FF-1A8563D5A5D1}"/>
                  </a:ext>
                </a:extLst>
              </p:cNvPr>
              <p:cNvSpPr txBox="1"/>
              <p:nvPr/>
            </p:nvSpPr>
            <p:spPr>
              <a:xfrm>
                <a:off x="2072002" y="3724453"/>
                <a:ext cx="77264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,−</m:t>
                      </m:r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ar-AE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D227C8A-1C10-4E8D-A3FF-1A8563D5A5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2002" y="3724453"/>
                <a:ext cx="772647" cy="276999"/>
              </a:xfrm>
              <a:prstGeom prst="rect">
                <a:avLst/>
              </a:prstGeom>
              <a:blipFill>
                <a:blip r:embed="rId16"/>
                <a:stretch>
                  <a:fillRect l="-9449" r="-9449" b="-37778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79AE012-8237-4965-8256-5B66E552879E}"/>
                  </a:ext>
                </a:extLst>
              </p:cNvPr>
              <p:cNvSpPr txBox="1"/>
              <p:nvPr/>
            </p:nvSpPr>
            <p:spPr>
              <a:xfrm>
                <a:off x="5697320" y="4632747"/>
                <a:ext cx="3651512" cy="596382"/>
              </a:xfrm>
              <a:prstGeom prst="rect">
                <a:avLst/>
              </a:prstGeom>
              <a:solidFill>
                <a:schemeClr val="bg1"/>
              </a:solidFill>
              <a:ln w="38100"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32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320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2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32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sz="32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32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sz="32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32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32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32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2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32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sz="32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32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sz="32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32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79AE012-8237-4965-8256-5B66E55287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7320" y="4632747"/>
                <a:ext cx="3651512" cy="59638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38100">
                <a:noFill/>
              </a:ln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F0F031E-463E-4D26-AA79-FDB4FC89988F}"/>
                  </a:ext>
                </a:extLst>
              </p:cNvPr>
              <p:cNvSpPr txBox="1"/>
              <p:nvPr/>
            </p:nvSpPr>
            <p:spPr>
              <a:xfrm>
                <a:off x="9886849" y="4715190"/>
                <a:ext cx="1048557" cy="492443"/>
              </a:xfrm>
              <a:prstGeom prst="rect">
                <a:avLst/>
              </a:prstGeom>
              <a:solidFill>
                <a:schemeClr val="bg1"/>
              </a:solidFill>
              <a:ln w="19050"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US" sz="3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US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F0F031E-463E-4D26-AA79-FDB4FC8998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86849" y="4715190"/>
                <a:ext cx="1048557" cy="492443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1DE65F4-0F64-48D7-8495-980ED120EB89}"/>
                  </a:ext>
                </a:extLst>
              </p:cNvPr>
              <p:cNvSpPr txBox="1"/>
              <p:nvPr/>
            </p:nvSpPr>
            <p:spPr>
              <a:xfrm>
                <a:off x="5697320" y="5429925"/>
                <a:ext cx="3651512" cy="596382"/>
              </a:xfrm>
              <a:prstGeom prst="rect">
                <a:avLst/>
              </a:prstGeom>
              <a:solidFill>
                <a:schemeClr val="bg1"/>
              </a:solidFill>
              <a:ln w="38100"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32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320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2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32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  <m:r>
                                <a:rPr lang="en-US" sz="32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32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sz="32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32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32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32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2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320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sz="32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32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sz="32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32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1DE65F4-0F64-48D7-8495-980ED120EB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7320" y="5429925"/>
                <a:ext cx="3651512" cy="596382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 w="38100">
                <a:noFill/>
              </a:ln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2DE440C-0FF4-4C24-8DAC-A2678DFA1437}"/>
                  </a:ext>
                </a:extLst>
              </p:cNvPr>
              <p:cNvSpPr txBox="1"/>
              <p:nvPr/>
            </p:nvSpPr>
            <p:spPr>
              <a:xfrm>
                <a:off x="9886849" y="5533864"/>
                <a:ext cx="1048557" cy="492443"/>
              </a:xfrm>
              <a:prstGeom prst="rect">
                <a:avLst/>
              </a:prstGeom>
              <a:solidFill>
                <a:schemeClr val="bg1"/>
              </a:solidFill>
              <a:ln w="19050"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2DE440C-0FF4-4C24-8DAC-A2678DFA14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86849" y="5533864"/>
                <a:ext cx="1048557" cy="492443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CFD7929-73AD-4EBF-877C-42038959576E}"/>
                  </a:ext>
                </a:extLst>
              </p:cNvPr>
              <p:cNvSpPr txBox="1"/>
              <p:nvPr/>
            </p:nvSpPr>
            <p:spPr>
              <a:xfrm>
                <a:off x="4514507" y="4743231"/>
                <a:ext cx="1063817" cy="492443"/>
              </a:xfrm>
              <a:prstGeom prst="rect">
                <a:avLst/>
              </a:prstGeom>
              <a:solidFill>
                <a:schemeClr val="bg1"/>
              </a:solidFill>
              <a:ln w="19050"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𝑂𝑅</m:t>
                      </m:r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CFD7929-73AD-4EBF-877C-4203895957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4507" y="4743231"/>
                <a:ext cx="1063817" cy="492443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BE6B2FA4-53F9-4803-93CD-96482D6FBFFD}"/>
                  </a:ext>
                </a:extLst>
              </p:cNvPr>
              <p:cNvSpPr txBox="1"/>
              <p:nvPr/>
            </p:nvSpPr>
            <p:spPr>
              <a:xfrm>
                <a:off x="4527914" y="5533865"/>
                <a:ext cx="1000467" cy="492443"/>
              </a:xfrm>
              <a:prstGeom prst="rect">
                <a:avLst/>
              </a:prstGeom>
              <a:solidFill>
                <a:schemeClr val="bg1"/>
              </a:solidFill>
              <a:ln w="19050"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𝑅𝑆</m:t>
                      </m:r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BE6B2FA4-53F9-4803-93CD-96482D6FBF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7914" y="5533865"/>
                <a:ext cx="1000467" cy="492443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1B0FDF75-885B-4E5A-B292-B38E67A7947E}"/>
              </a:ext>
            </a:extLst>
          </p:cNvPr>
          <p:cNvSpPr/>
          <p:nvPr/>
        </p:nvSpPr>
        <p:spPr>
          <a:xfrm>
            <a:off x="4236720" y="6211650"/>
            <a:ext cx="2895600" cy="457200"/>
          </a:xfrm>
          <a:prstGeom prst="roundRect">
            <a:avLst/>
          </a:prstGeom>
          <a:solidFill>
            <a:srgbClr val="FA86D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400" b="1" dirty="0">
                <a:solidFill>
                  <a:srgbClr val="002060"/>
                </a:solidFill>
              </a:rPr>
              <a:t>5.7+5.7+4.5+4.5=</a:t>
            </a:r>
            <a:endParaRPr lang="ar-AE" sz="2400" b="1" dirty="0">
              <a:solidFill>
                <a:srgbClr val="002060"/>
              </a:solidFill>
            </a:endParaRP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5B180455-9BA7-47C2-AD4F-F469701C58A6}"/>
              </a:ext>
            </a:extLst>
          </p:cNvPr>
          <p:cNvSpPr/>
          <p:nvPr/>
        </p:nvSpPr>
        <p:spPr>
          <a:xfrm>
            <a:off x="7360578" y="6230993"/>
            <a:ext cx="1123022" cy="457200"/>
          </a:xfrm>
          <a:prstGeom prst="roundRect">
            <a:avLst/>
          </a:prstGeom>
          <a:solidFill>
            <a:srgbClr val="FA86D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400" b="1" dirty="0">
                <a:solidFill>
                  <a:srgbClr val="002060"/>
                </a:solidFill>
              </a:rPr>
              <a:t>20.4</a:t>
            </a:r>
            <a:endParaRPr lang="ar-AE" sz="2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219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0" grpId="0" animBg="1"/>
      <p:bldP spid="5" grpId="0"/>
      <p:bldP spid="21" grpId="0"/>
      <p:bldP spid="22" grpId="0"/>
      <p:bldP spid="23" grpId="0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1" grpId="0" animBg="1"/>
      <p:bldP spid="3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صور فوانيس رمضان 2019 متحركة">
            <a:extLst>
              <a:ext uri="{FF2B5EF4-FFF2-40B4-BE49-F238E27FC236}">
                <a16:creationId xmlns:a16="http://schemas.microsoft.com/office/drawing/2014/main" id="{FB836EB2-0880-4D78-BE27-2F5630F87FD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463" y="0"/>
            <a:ext cx="2022792" cy="255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5DADE87-D7EE-4EA4-B2A8-7305D0334000}"/>
              </a:ext>
            </a:extLst>
          </p:cNvPr>
          <p:cNvGrpSpPr/>
          <p:nvPr/>
        </p:nvGrpSpPr>
        <p:grpSpPr>
          <a:xfrm>
            <a:off x="5506719" y="529169"/>
            <a:ext cx="955040" cy="830997"/>
            <a:chOff x="5618479" y="507854"/>
            <a:chExt cx="955040" cy="830997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2431D07-2418-4D8D-8A15-3D278AC3E04A}"/>
                </a:ext>
              </a:extLst>
            </p:cNvPr>
            <p:cNvSpPr txBox="1"/>
            <p:nvPr/>
          </p:nvSpPr>
          <p:spPr>
            <a:xfrm>
              <a:off x="5679440" y="507854"/>
              <a:ext cx="843280" cy="83099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sz="4800" b="1" dirty="0">
                  <a:solidFill>
                    <a:srgbClr val="7030A0"/>
                  </a:solidFill>
                </a:rPr>
                <a:t>24</a:t>
              </a:r>
              <a:endParaRPr lang="ar-AE" b="1" dirty="0">
                <a:solidFill>
                  <a:srgbClr val="7030A0"/>
                </a:solidFill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A4ADCE4-306D-4E80-BAF1-EE77AE017DA0}"/>
                </a:ext>
              </a:extLst>
            </p:cNvPr>
            <p:cNvSpPr/>
            <p:nvPr/>
          </p:nvSpPr>
          <p:spPr>
            <a:xfrm>
              <a:off x="5618479" y="507854"/>
              <a:ext cx="955040" cy="830997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AE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B5CA5283-8648-4A6B-AB37-88935494DADD}"/>
              </a:ext>
            </a:extLst>
          </p:cNvPr>
          <p:cNvGrpSpPr/>
          <p:nvPr/>
        </p:nvGrpSpPr>
        <p:grpSpPr>
          <a:xfrm>
            <a:off x="558800" y="1360166"/>
            <a:ext cx="6847840" cy="5130800"/>
            <a:chOff x="558800" y="1360166"/>
            <a:chExt cx="6847840" cy="51308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14B6010-E397-445E-90BC-11F279DF57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4500" t="25777" r="46250" b="14816"/>
            <a:stretch/>
          </p:blipFill>
          <p:spPr>
            <a:xfrm>
              <a:off x="558800" y="1360166"/>
              <a:ext cx="6847840" cy="513080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0D58AF45-D9CC-4DCC-93B4-4161C8F66DD6}"/>
                    </a:ext>
                  </a:extLst>
                </p:cNvPr>
                <p:cNvSpPr txBox="1"/>
                <p:nvPr/>
              </p:nvSpPr>
              <p:spPr>
                <a:xfrm>
                  <a:off x="558800" y="1360166"/>
                  <a:ext cx="2931617" cy="690702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</p:spPr>
              <p:txBody>
                <a:bodyPr wrap="square" lIns="0" tIns="0" rIns="0" bIns="0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ar-SA" sz="4000" b="1" i="0" smtClean="0">
                            <a:latin typeface="Cambria Math" panose="02040503050406030204" pitchFamily="18" charset="0"/>
                          </a:rPr>
                          <m:t>أوجد</m:t>
                        </m:r>
                      </m:oMath>
                    </m:oMathPara>
                  </a14:m>
                  <a:endParaRPr lang="ar-AE" sz="4000" b="1" dirty="0"/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0D58AF45-D9CC-4DCC-93B4-4161C8F66DD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8800" y="1360166"/>
                  <a:ext cx="2931617" cy="69070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ar-AE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378DD2C-F8F5-48EC-810A-22EE1F962BB8}"/>
                  </a:ext>
                </a:extLst>
              </p:cNvPr>
              <p:cNvSpPr txBox="1"/>
              <p:nvPr/>
            </p:nvSpPr>
            <p:spPr>
              <a:xfrm>
                <a:off x="8072501" y="1459295"/>
                <a:ext cx="2138299" cy="492443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32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5</a:t>
                </a:r>
                <a14:m>
                  <m:oMath xmlns:m="http://schemas.openxmlformats.org/officeDocument/2006/math">
                    <m:r>
                      <a:rPr lang="en-US" sz="3200" b="1" i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𝐲</m:t>
                    </m:r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𝟖</m:t>
                    </m:r>
                  </m:oMath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378DD2C-F8F5-48EC-810A-22EE1F962B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2501" y="1459295"/>
                <a:ext cx="2138299" cy="492443"/>
              </a:xfrm>
              <a:prstGeom prst="rect">
                <a:avLst/>
              </a:prstGeom>
              <a:blipFill>
                <a:blip r:embed="rId6"/>
                <a:stretch>
                  <a:fillRect l="-11396" t="-23457" b="-50617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2AF3899-69B1-41C3-8FE5-012E49577A50}"/>
                  </a:ext>
                </a:extLst>
              </p:cNvPr>
              <p:cNvSpPr txBox="1"/>
              <p:nvPr/>
            </p:nvSpPr>
            <p:spPr>
              <a:xfrm>
                <a:off x="8072501" y="2062148"/>
                <a:ext cx="2138299" cy="492443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32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5</a:t>
                </a:r>
                <a14:m>
                  <m:oMath xmlns:m="http://schemas.openxmlformats.org/officeDocument/2006/math">
                    <m:r>
                      <a:rPr lang="en-US" sz="3200" b="1" i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𝐲</m:t>
                    </m:r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𝟖</m:t>
                    </m:r>
                  </m:oMath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2AF3899-69B1-41C3-8FE5-012E49577A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2501" y="2062148"/>
                <a:ext cx="2138299" cy="492443"/>
              </a:xfrm>
              <a:prstGeom prst="rect">
                <a:avLst/>
              </a:prstGeom>
              <a:blipFill>
                <a:blip r:embed="rId7"/>
                <a:stretch>
                  <a:fillRect l="-11396" t="-23457" b="-50617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3C82424-68B6-40E0-8108-41E9FD688CAB}"/>
                  </a:ext>
                </a:extLst>
              </p:cNvPr>
              <p:cNvSpPr txBox="1"/>
              <p:nvPr/>
            </p:nvSpPr>
            <p:spPr>
              <a:xfrm>
                <a:off x="8072501" y="2783508"/>
                <a:ext cx="1538860" cy="492443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32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4</a:t>
                </a:r>
                <a14:m>
                  <m:oMath xmlns:m="http://schemas.openxmlformats.org/officeDocument/2006/math">
                    <m:r>
                      <a:rPr lang="en-US" sz="3200" b="1" i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𝐲</m:t>
                    </m:r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𝟖</m:t>
                    </m:r>
                  </m:oMath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3C82424-68B6-40E0-8108-41E9FD688C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2501" y="2783508"/>
                <a:ext cx="1538860" cy="492443"/>
              </a:xfrm>
              <a:prstGeom prst="rect">
                <a:avLst/>
              </a:prstGeom>
              <a:blipFill>
                <a:blip r:embed="rId8"/>
                <a:stretch>
                  <a:fillRect l="-15810" t="-25000" b="-51250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5C958A6-D8E0-4671-ACF1-AEF8D59E6C92}"/>
                  </a:ext>
                </a:extLst>
              </p:cNvPr>
              <p:cNvSpPr txBox="1"/>
              <p:nvPr/>
            </p:nvSpPr>
            <p:spPr>
              <a:xfrm>
                <a:off x="8072500" y="3429000"/>
                <a:ext cx="2280539" cy="492443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3200" b="1" i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𝐲</m:t>
                    </m:r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𝟖</m:t>
                    </m:r>
                  </m:oMath>
                </a14:m>
                <a:r>
                  <a:rPr lang="en-US" sz="3200" b="1" dirty="0"/>
                  <a:t> </a:t>
                </a:r>
                <a:r>
                  <a:rPr lang="ar-SA" sz="3200" b="1" dirty="0"/>
                  <a:t>÷ </a:t>
                </a:r>
                <a:r>
                  <a:rPr lang="en-US" sz="3200" b="1" dirty="0"/>
                  <a:t> 4=2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5C958A6-D8E0-4671-ACF1-AEF8D59E6C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2500" y="3429000"/>
                <a:ext cx="2280539" cy="492443"/>
              </a:xfrm>
              <a:prstGeom prst="rect">
                <a:avLst/>
              </a:prstGeom>
              <a:blipFill>
                <a:blip r:embed="rId9"/>
                <a:stretch>
                  <a:fillRect t="-28750" r="-4278" b="-51250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F9BD4D6-A522-4458-B764-60F2CB24FFBD}"/>
                  </a:ext>
                </a:extLst>
              </p:cNvPr>
              <p:cNvSpPr txBox="1"/>
              <p:nvPr/>
            </p:nvSpPr>
            <p:spPr>
              <a:xfrm>
                <a:off x="6558661" y="4309825"/>
                <a:ext cx="3448939" cy="492443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32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7</a:t>
                </a:r>
                <a14:m>
                  <m:oMath xmlns:m="http://schemas.openxmlformats.org/officeDocument/2006/math">
                    <m:r>
                      <a:rPr lang="en-US" sz="3200" b="1" i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𝐱</m:t>
                    </m:r>
                    <m:r>
                      <a:rPr lang="en-US" sz="3200" b="1" i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b="1" i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𝟐𝐱</m:t>
                    </m:r>
                    <m:r>
                      <a:rPr lang="en-US" sz="3200" b="1" i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200" b="1" i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𝟗</m:t>
                    </m:r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𝟏𝟖𝟎</m:t>
                    </m:r>
                  </m:oMath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F9BD4D6-A522-4458-B764-60F2CB24FF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8661" y="4309825"/>
                <a:ext cx="3448939" cy="492443"/>
              </a:xfrm>
              <a:prstGeom prst="rect">
                <a:avLst/>
              </a:prstGeom>
              <a:blipFill>
                <a:blip r:embed="rId10"/>
                <a:stretch>
                  <a:fillRect l="-7244" t="-24691" b="-49383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4840A43-D71B-47D0-BFD7-0E4E5A9FCBD4}"/>
                  </a:ext>
                </a:extLst>
              </p:cNvPr>
              <p:cNvSpPr txBox="1"/>
              <p:nvPr/>
            </p:nvSpPr>
            <p:spPr>
              <a:xfrm>
                <a:off x="6558661" y="4901397"/>
                <a:ext cx="2869819" cy="492443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32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9</a:t>
                </a:r>
                <a14:m>
                  <m:oMath xmlns:m="http://schemas.openxmlformats.org/officeDocument/2006/math">
                    <m:r>
                      <a:rPr lang="en-US" sz="3200" b="1" i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𝐱</m:t>
                    </m:r>
                    <m:r>
                      <a:rPr lang="en-US" sz="3200" b="1" i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200" b="1" i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𝟗</m:t>
                    </m:r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𝟏𝟖𝟎</m:t>
                    </m:r>
                  </m:oMath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4840A43-D71B-47D0-BFD7-0E4E5A9FCB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8661" y="4901397"/>
                <a:ext cx="2869819" cy="492443"/>
              </a:xfrm>
              <a:prstGeom prst="rect">
                <a:avLst/>
              </a:prstGeom>
              <a:blipFill>
                <a:blip r:embed="rId11"/>
                <a:stretch>
                  <a:fillRect l="-8705" t="-23457" b="-50617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9AA5791-CB60-4490-AEA8-9FF9C7C7DE26}"/>
                  </a:ext>
                </a:extLst>
              </p:cNvPr>
              <p:cNvSpPr txBox="1"/>
              <p:nvPr/>
            </p:nvSpPr>
            <p:spPr>
              <a:xfrm>
                <a:off x="6637590" y="5430455"/>
                <a:ext cx="2869819" cy="492443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32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9</a:t>
                </a:r>
                <a14:m>
                  <m:oMath xmlns:m="http://schemas.openxmlformats.org/officeDocument/2006/math">
                    <m:r>
                      <a:rPr lang="en-US" sz="3200" b="1" i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𝐱</m:t>
                    </m:r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𝟏𝟖𝟎</m:t>
                    </m:r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𝟗</m:t>
                    </m:r>
                  </m:oMath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9AA5791-CB60-4490-AEA8-9FF9C7C7DE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7590" y="5430455"/>
                <a:ext cx="2869819" cy="492443"/>
              </a:xfrm>
              <a:prstGeom prst="rect">
                <a:avLst/>
              </a:prstGeom>
              <a:blipFill>
                <a:blip r:embed="rId12"/>
                <a:stretch>
                  <a:fillRect l="-8705" t="-24691" b="-49383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7B7424D-88E0-442D-8F9A-975EFE55E133}"/>
                  </a:ext>
                </a:extLst>
              </p:cNvPr>
              <p:cNvSpPr txBox="1"/>
              <p:nvPr/>
            </p:nvSpPr>
            <p:spPr>
              <a:xfrm>
                <a:off x="9805068" y="5393840"/>
                <a:ext cx="1871791" cy="492443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32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9</a:t>
                </a:r>
                <a14:m>
                  <m:oMath xmlns:m="http://schemas.openxmlformats.org/officeDocument/2006/math">
                    <m:r>
                      <a:rPr lang="en-US" sz="3200" b="1" i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𝐱</m:t>
                    </m:r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2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𝟏𝟖𝟗</m:t>
                    </m:r>
                  </m:oMath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7B7424D-88E0-442D-8F9A-975EFE55E1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05068" y="5393840"/>
                <a:ext cx="1871791" cy="492443"/>
              </a:xfrm>
              <a:prstGeom prst="rect">
                <a:avLst/>
              </a:prstGeom>
              <a:blipFill>
                <a:blip r:embed="rId13"/>
                <a:stretch>
                  <a:fillRect l="-13029" t="-24691" b="-49383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4C8C6105-45D6-4E50-9526-9BF86E26F6A1}"/>
                  </a:ext>
                </a:extLst>
              </p:cNvPr>
              <p:cNvSpPr txBox="1"/>
              <p:nvPr/>
            </p:nvSpPr>
            <p:spPr>
              <a:xfrm>
                <a:off x="7164260" y="6180932"/>
                <a:ext cx="3950780" cy="492443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𝐱</m:t>
                      </m:r>
                      <m:r>
                        <a:rPr lang="en-US" sz="3200" b="1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1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𝟏𝟖𝟗</m:t>
                      </m:r>
                      <m:r>
                        <a:rPr lang="ar-SA" sz="3200" b="1" i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÷</m:t>
                      </m:r>
                      <m:r>
                        <a:rPr lang="en-US" sz="3200" b="1" i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en-US" sz="3200" b="1" i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1" i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𝟐𝟏</m:t>
                      </m:r>
                    </m:oMath>
                  </m:oMathPara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4C8C6105-45D6-4E50-9526-9BF86E26F6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4260" y="6180932"/>
                <a:ext cx="3950780" cy="49244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Oval 20">
            <a:extLst>
              <a:ext uri="{FF2B5EF4-FFF2-40B4-BE49-F238E27FC236}">
                <a16:creationId xmlns:a16="http://schemas.microsoft.com/office/drawing/2014/main" id="{12131107-8C7D-4731-AD8F-A9E4F3C17520}"/>
              </a:ext>
            </a:extLst>
          </p:cNvPr>
          <p:cNvSpPr/>
          <p:nvPr/>
        </p:nvSpPr>
        <p:spPr>
          <a:xfrm>
            <a:off x="1402081" y="4901397"/>
            <a:ext cx="741680" cy="41228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846874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صور فوانيس رمضان 2019 متحركة">
            <a:extLst>
              <a:ext uri="{FF2B5EF4-FFF2-40B4-BE49-F238E27FC236}">
                <a16:creationId xmlns:a16="http://schemas.microsoft.com/office/drawing/2014/main" id="{FB836EB2-0880-4D78-BE27-2F5630F87FD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463" y="0"/>
            <a:ext cx="2022792" cy="255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5DADE87-D7EE-4EA4-B2A8-7305D0334000}"/>
              </a:ext>
            </a:extLst>
          </p:cNvPr>
          <p:cNvGrpSpPr/>
          <p:nvPr/>
        </p:nvGrpSpPr>
        <p:grpSpPr>
          <a:xfrm>
            <a:off x="5506719" y="529169"/>
            <a:ext cx="955040" cy="830997"/>
            <a:chOff x="5618479" y="507854"/>
            <a:chExt cx="955040" cy="830997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2431D07-2418-4D8D-8A15-3D278AC3E04A}"/>
                </a:ext>
              </a:extLst>
            </p:cNvPr>
            <p:cNvSpPr txBox="1"/>
            <p:nvPr/>
          </p:nvSpPr>
          <p:spPr>
            <a:xfrm>
              <a:off x="5679440" y="507854"/>
              <a:ext cx="843280" cy="83099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sz="4800" b="1" dirty="0">
                  <a:solidFill>
                    <a:srgbClr val="FFFF00"/>
                  </a:solidFill>
                </a:rPr>
                <a:t>25</a:t>
              </a:r>
              <a:endParaRPr lang="ar-AE" b="1" dirty="0">
                <a:solidFill>
                  <a:srgbClr val="FFFF00"/>
                </a:solidFill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A4ADCE4-306D-4E80-BAF1-EE77AE017DA0}"/>
                </a:ext>
              </a:extLst>
            </p:cNvPr>
            <p:cNvSpPr/>
            <p:nvPr/>
          </p:nvSpPr>
          <p:spPr>
            <a:xfrm>
              <a:off x="5618479" y="507854"/>
              <a:ext cx="955040" cy="830997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AE" dirty="0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AFFB3A8C-95F4-4F82-B622-EE48B14C4AD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0593" t="21482" r="51833" b="47704"/>
          <a:stretch/>
        </p:blipFill>
        <p:spPr>
          <a:xfrm>
            <a:off x="995680" y="1478280"/>
            <a:ext cx="4897120" cy="390144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CDCC07F0-C2D0-46FB-B858-81849C7945D0}"/>
              </a:ext>
            </a:extLst>
          </p:cNvPr>
          <p:cNvGrpSpPr/>
          <p:nvPr/>
        </p:nvGrpSpPr>
        <p:grpSpPr>
          <a:xfrm>
            <a:off x="7244015" y="1714264"/>
            <a:ext cx="3819957" cy="690702"/>
            <a:chOff x="6979855" y="2334024"/>
            <a:chExt cx="3819957" cy="69070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76C05586-177E-41F0-A44B-B5BB2586AC17}"/>
                    </a:ext>
                  </a:extLst>
                </p:cNvPr>
                <p:cNvSpPr txBox="1"/>
                <p:nvPr/>
              </p:nvSpPr>
              <p:spPr>
                <a:xfrm>
                  <a:off x="7558540" y="2334024"/>
                  <a:ext cx="3241272" cy="69070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</p:spPr>
              <p:txBody>
                <a:bodyPr wrap="none" lIns="0" tIns="0" rIns="0" bIns="0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ar-SA" sz="4000" b="1" i="0" smtClean="0">
                            <a:latin typeface="Cambria Math" panose="02040503050406030204" pitchFamily="18" charset="0"/>
                          </a:rPr>
                          <m:t>المقابل</m:t>
                        </m:r>
                        <m:r>
                          <a:rPr lang="ar-SA" sz="4000" b="1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ar-SA" sz="4000" b="1" i="0" smtClean="0">
                            <a:latin typeface="Cambria Math" panose="02040503050406030204" pitchFamily="18" charset="0"/>
                          </a:rPr>
                          <m:t>الشكل</m:t>
                        </m:r>
                        <m:r>
                          <a:rPr lang="ar-SA" sz="4000" b="1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ar-SA" sz="4000" b="1" i="0" smtClean="0">
                            <a:latin typeface="Cambria Math" panose="02040503050406030204" pitchFamily="18" charset="0"/>
                          </a:rPr>
                          <m:t>محيط</m:t>
                        </m:r>
                      </m:oMath>
                    </m:oMathPara>
                  </a14:m>
                  <a:endParaRPr lang="ar-AE" sz="4000" b="1" dirty="0"/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76C05586-177E-41F0-A44B-B5BB2586AC1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58540" y="2334024"/>
                  <a:ext cx="3241272" cy="69070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ar-A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50B8D724-7DBC-434A-B76C-CEFB158E53FB}"/>
                    </a:ext>
                  </a:extLst>
                </p:cNvPr>
                <p:cNvSpPr txBox="1"/>
                <p:nvPr/>
              </p:nvSpPr>
              <p:spPr>
                <a:xfrm>
                  <a:off x="6979855" y="2347618"/>
                  <a:ext cx="578685" cy="677108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</p:spPr>
              <p:txBody>
                <a:bodyPr wrap="none" lIns="0" tIns="0" rIns="0" bIns="0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ar-SA" sz="4400" b="1" i="0" smtClean="0"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m:oMathPara>
                  </a14:m>
                  <a:endParaRPr lang="ar-AE" sz="4000" b="1" dirty="0"/>
                </a:p>
              </p:txBody>
            </p:sp>
          </mc:Choice>
          <mc:Fallback xmlns="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50B8D724-7DBC-434A-B76C-CEFB158E53F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79855" y="2347618"/>
                  <a:ext cx="578685" cy="677108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ar-AE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E388FD7-4447-4CF5-BE9E-11AA4182D2C2}"/>
              </a:ext>
            </a:extLst>
          </p:cNvPr>
          <p:cNvSpPr/>
          <p:nvPr/>
        </p:nvSpPr>
        <p:spPr>
          <a:xfrm>
            <a:off x="6295312" y="2684752"/>
            <a:ext cx="2214880" cy="457200"/>
          </a:xfrm>
          <a:prstGeom prst="roundRect">
            <a:avLst/>
          </a:prstGeom>
          <a:solidFill>
            <a:srgbClr val="FA86D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rgbClr val="002060"/>
                </a:solidFill>
              </a:rPr>
              <a:t>قانون المسافة</a:t>
            </a:r>
            <a:endParaRPr lang="ar-AE" sz="2400" b="1" dirty="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70163C1-A9A0-4696-9420-F3AAB24CC22B}"/>
                  </a:ext>
                </a:extLst>
              </p:cNvPr>
              <p:cNvSpPr txBox="1"/>
              <p:nvPr/>
            </p:nvSpPr>
            <p:spPr>
              <a:xfrm>
                <a:off x="6299202" y="3214586"/>
                <a:ext cx="4421980" cy="1088824"/>
              </a:xfrm>
              <a:prstGeom prst="rect">
                <a:avLst/>
              </a:prstGeom>
              <a:solidFill>
                <a:srgbClr val="FFFF00"/>
              </a:solidFill>
              <a:ln w="38100">
                <a:solidFill>
                  <a:srgbClr val="F711CB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32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3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32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3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3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32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US" sz="3200" b="0" dirty="0"/>
              </a:p>
              <a:p>
                <a:endParaRPr lang="en-US" sz="32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70163C1-A9A0-4696-9420-F3AAB24CC2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9202" y="3214586"/>
                <a:ext cx="4421980" cy="108882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38100">
                <a:solidFill>
                  <a:srgbClr val="F711CB"/>
                </a:solidFill>
              </a:ln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17FE6E9-7F6E-4AB4-A28A-4FE8FB77C45B}"/>
                  </a:ext>
                </a:extLst>
              </p:cNvPr>
              <p:cNvSpPr txBox="1"/>
              <p:nvPr/>
            </p:nvSpPr>
            <p:spPr>
              <a:xfrm>
                <a:off x="6124643" y="4814839"/>
                <a:ext cx="3957686" cy="596382"/>
              </a:xfrm>
              <a:prstGeom prst="rect">
                <a:avLst/>
              </a:prstGeom>
              <a:solidFill>
                <a:schemeClr val="bg1"/>
              </a:solidFill>
              <a:ln w="38100"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32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320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2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32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32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32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32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sz="32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32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32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32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2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32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sz="32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32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32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32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17FE6E9-7F6E-4AB4-A28A-4FE8FB77C4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4643" y="4814839"/>
                <a:ext cx="3957686" cy="59638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38100">
                <a:noFill/>
              </a:ln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A260784-4317-46BE-A322-64E9392C2657}"/>
                  </a:ext>
                </a:extLst>
              </p:cNvPr>
              <p:cNvSpPr txBox="1"/>
              <p:nvPr/>
            </p:nvSpPr>
            <p:spPr>
              <a:xfrm>
                <a:off x="10293419" y="4866808"/>
                <a:ext cx="1048557" cy="492443"/>
              </a:xfrm>
              <a:prstGeom prst="rect">
                <a:avLst/>
              </a:prstGeom>
              <a:solidFill>
                <a:schemeClr val="bg1"/>
              </a:solidFill>
              <a:ln w="19050"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US" sz="3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A260784-4317-46BE-A322-64E9392C26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93419" y="4866808"/>
                <a:ext cx="1048557" cy="49244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FE5F6019-A835-481B-AB3D-5B2E2EB35949}"/>
              </a:ext>
            </a:extLst>
          </p:cNvPr>
          <p:cNvSpPr/>
          <p:nvPr/>
        </p:nvSpPr>
        <p:spPr>
          <a:xfrm>
            <a:off x="1855392" y="6200112"/>
            <a:ext cx="2214880" cy="457200"/>
          </a:xfrm>
          <a:prstGeom prst="roundRect">
            <a:avLst/>
          </a:prstGeom>
          <a:solidFill>
            <a:srgbClr val="FA86D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rgbClr val="002060"/>
                </a:solidFill>
              </a:rPr>
              <a:t>محيط المربع</a:t>
            </a:r>
            <a:endParaRPr lang="ar-AE" sz="2400" b="1" dirty="0">
              <a:solidFill>
                <a:srgbClr val="002060"/>
              </a:solidFill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8F2F1095-635A-4933-BA88-CC2E21310C7A}"/>
              </a:ext>
            </a:extLst>
          </p:cNvPr>
          <p:cNvSpPr/>
          <p:nvPr/>
        </p:nvSpPr>
        <p:spPr>
          <a:xfrm>
            <a:off x="4196080" y="6202624"/>
            <a:ext cx="2214880" cy="457200"/>
          </a:xfrm>
          <a:prstGeom prst="roundRect">
            <a:avLst/>
          </a:prstGeom>
          <a:solidFill>
            <a:srgbClr val="FA86D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400" b="1" dirty="0">
                <a:solidFill>
                  <a:srgbClr val="002060"/>
                </a:solidFill>
              </a:rPr>
              <a:t>4X4.2=16.8</a:t>
            </a:r>
            <a:endParaRPr lang="ar-AE" sz="2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2443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6" grpId="0" animBg="1"/>
      <p:bldP spid="17" grpId="0" animBg="1"/>
      <p:bldP spid="20" grpId="0" animBg="1"/>
      <p:bldP spid="2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صور فوانيس رمضان 2019 متحركة">
            <a:extLst>
              <a:ext uri="{FF2B5EF4-FFF2-40B4-BE49-F238E27FC236}">
                <a16:creationId xmlns:a16="http://schemas.microsoft.com/office/drawing/2014/main" id="{FB836EB2-0880-4D78-BE27-2F5630F87FD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463" y="0"/>
            <a:ext cx="2022792" cy="255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5DADE87-D7EE-4EA4-B2A8-7305D0334000}"/>
              </a:ext>
            </a:extLst>
          </p:cNvPr>
          <p:cNvGrpSpPr/>
          <p:nvPr/>
        </p:nvGrpSpPr>
        <p:grpSpPr>
          <a:xfrm>
            <a:off x="5506719" y="529169"/>
            <a:ext cx="955040" cy="830997"/>
            <a:chOff x="5618479" y="507854"/>
            <a:chExt cx="955040" cy="830997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2431D07-2418-4D8D-8A15-3D278AC3E04A}"/>
                </a:ext>
              </a:extLst>
            </p:cNvPr>
            <p:cNvSpPr txBox="1"/>
            <p:nvPr/>
          </p:nvSpPr>
          <p:spPr>
            <a:xfrm>
              <a:off x="5679440" y="507854"/>
              <a:ext cx="843280" cy="830997"/>
            </a:xfrm>
            <a:prstGeom prst="rect">
              <a:avLst/>
            </a:prstGeom>
            <a:noFill/>
            <a:ln>
              <a:solidFill>
                <a:srgbClr val="FF00FF"/>
              </a:solidFill>
            </a:ln>
          </p:spPr>
          <p:txBody>
            <a:bodyPr wrap="square" rtlCol="1">
              <a:spAutoFit/>
            </a:bodyPr>
            <a:lstStyle/>
            <a:p>
              <a:r>
                <a:rPr lang="en-US" sz="4800" b="1" dirty="0">
                  <a:solidFill>
                    <a:srgbClr val="FFFF00"/>
                  </a:solidFill>
                </a:rPr>
                <a:t>26</a:t>
              </a:r>
              <a:endParaRPr lang="ar-AE" b="1" dirty="0">
                <a:solidFill>
                  <a:srgbClr val="FFFF00"/>
                </a:solidFill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A4ADCE4-306D-4E80-BAF1-EE77AE017DA0}"/>
                </a:ext>
              </a:extLst>
            </p:cNvPr>
            <p:cNvSpPr/>
            <p:nvPr/>
          </p:nvSpPr>
          <p:spPr>
            <a:xfrm>
              <a:off x="5618479" y="507854"/>
              <a:ext cx="955040" cy="830997"/>
            </a:xfrm>
            <a:prstGeom prst="ellipse">
              <a:avLst/>
            </a:prstGeom>
            <a:noFill/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AE" dirty="0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EC0D7F34-4AE6-4D41-A97E-4060FEBFDE9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9583" t="18370" r="51500" b="53481"/>
          <a:stretch/>
        </p:blipFill>
        <p:spPr>
          <a:xfrm>
            <a:off x="274320" y="1554480"/>
            <a:ext cx="6593840" cy="443992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719B974-CA0B-4777-ABCA-B1648196B4A2}"/>
                  </a:ext>
                </a:extLst>
              </p:cNvPr>
              <p:cNvSpPr txBox="1"/>
              <p:nvPr/>
            </p:nvSpPr>
            <p:spPr>
              <a:xfrm>
                <a:off x="8173720" y="1208827"/>
                <a:ext cx="2696251" cy="690702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1" i="0" smtClean="0">
                          <a:latin typeface="Cambria Math" panose="02040503050406030204" pitchFamily="18" charset="0"/>
                        </a:rPr>
                        <m:t>𝐌𝐋𝐊𝐉</m:t>
                      </m:r>
                      <m:r>
                        <a:rPr lang="ar-SA" sz="4000" b="1" i="0" smtClean="0">
                          <a:latin typeface="Cambria Math" panose="02040503050406030204" pitchFamily="18" charset="0"/>
                        </a:rPr>
                        <m:t>مستطيل</m:t>
                      </m:r>
                    </m:oMath>
                  </m:oMathPara>
                </a14:m>
                <a:endParaRPr lang="ar-AE" sz="4000" b="1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719B974-CA0B-4777-ABCA-B1648196B4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3720" y="1208827"/>
                <a:ext cx="2696251" cy="69070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9141B6E-1C8F-471F-9D5C-877C0A4C9D49}"/>
                  </a:ext>
                </a:extLst>
              </p:cNvPr>
              <p:cNvSpPr txBox="1"/>
              <p:nvPr/>
            </p:nvSpPr>
            <p:spPr>
              <a:xfrm>
                <a:off x="4228810" y="2878873"/>
                <a:ext cx="325409" cy="69070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؟</m:t>
                      </m:r>
                    </m:oMath>
                  </m:oMathPara>
                </a14:m>
                <a:endParaRPr lang="ar-AE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9141B6E-1C8F-471F-9D5C-877C0A4C9D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8810" y="2878873"/>
                <a:ext cx="325409" cy="69070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538700E-A5A0-402A-B0BC-A2E1C56CF1D8}"/>
                  </a:ext>
                </a:extLst>
              </p:cNvPr>
              <p:cNvSpPr txBox="1"/>
              <p:nvPr/>
            </p:nvSpPr>
            <p:spPr>
              <a:xfrm>
                <a:off x="6669932" y="2403554"/>
                <a:ext cx="4722447" cy="69070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r>
                  <a:rPr lang="ar-SA" sz="4000" b="1" dirty="0"/>
                  <a:t>متساوي الساقين</a:t>
                </a:r>
                <a:r>
                  <a:rPr lang="en-US" sz="4000" b="1" dirty="0"/>
                  <a:t>N</a:t>
                </a:r>
                <a14:m>
                  <m:oMath xmlns:m="http://schemas.openxmlformats.org/officeDocument/2006/math">
                    <m:r>
                      <a:rPr lang="en-US" sz="4000" b="1" i="0" smtClean="0">
                        <a:latin typeface="Cambria Math" panose="02040503050406030204" pitchFamily="18" charset="0"/>
                      </a:rPr>
                      <m:t>𝐋𝐊</m:t>
                    </m:r>
                    <m:r>
                      <a:rPr lang="ar-SA" sz="4000" b="1" i="0" smtClean="0">
                        <a:latin typeface="Cambria Math" panose="02040503050406030204" pitchFamily="18" charset="0"/>
                      </a:rPr>
                      <m:t>المثلث</m:t>
                    </m:r>
                  </m:oMath>
                </a14:m>
                <a:endParaRPr lang="ar-AE" sz="4000" b="1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538700E-A5A0-402A-B0BC-A2E1C56CF1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9932" y="2403554"/>
                <a:ext cx="4722447" cy="690702"/>
              </a:xfrm>
              <a:prstGeom prst="rect">
                <a:avLst/>
              </a:prstGeom>
              <a:blipFill>
                <a:blip r:embed="rId7"/>
                <a:stretch>
                  <a:fillRect l="-6581" t="-13158" b="-43860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0EA33A7-5A0A-4798-B34A-40FE978151C0}"/>
                  </a:ext>
                </a:extLst>
              </p:cNvPr>
              <p:cNvSpPr txBox="1"/>
              <p:nvPr/>
            </p:nvSpPr>
            <p:spPr>
              <a:xfrm>
                <a:off x="6951397" y="3332857"/>
                <a:ext cx="3871253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𝟏𝟖𝟎</m:t>
                      </m:r>
                      <m:r>
                        <a:rPr lang="ar-SA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𝟓𝟎</m:t>
                      </m:r>
                      <m:r>
                        <a:rPr lang="en-US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𝟏𝟑𝟎</m:t>
                      </m:r>
                    </m:oMath>
                  </m:oMathPara>
                </a14:m>
                <a:endParaRPr lang="ar-AE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0EA33A7-5A0A-4798-B34A-40FE978151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1397" y="3332857"/>
                <a:ext cx="3871253" cy="61555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4B3FAB5B-454E-4A77-A0A3-34B72F911D01}"/>
                  </a:ext>
                </a:extLst>
              </p:cNvPr>
              <p:cNvSpPr txBox="1"/>
              <p:nvPr/>
            </p:nvSpPr>
            <p:spPr>
              <a:xfrm>
                <a:off x="3485765" y="4351100"/>
                <a:ext cx="2282676" cy="43088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𝟏𝟑𝟎</m:t>
                      </m:r>
                      <m:r>
                        <a:rPr lang="ar-SA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÷</m:t>
                      </m:r>
                      <m:r>
                        <a:rPr lang="ar-SA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ar-SA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SA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𝟔𝟓</m:t>
                      </m:r>
                    </m:oMath>
                  </m:oMathPara>
                </a14:m>
                <a:endParaRPr lang="ar-AE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4B3FAB5B-454E-4A77-A0A3-34B72F911D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5765" y="4351100"/>
                <a:ext cx="2282676" cy="43088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9DCC1D7-701C-4B32-8D6A-D9876E11BA84}"/>
                  </a:ext>
                </a:extLst>
              </p:cNvPr>
              <p:cNvSpPr txBox="1"/>
              <p:nvPr/>
            </p:nvSpPr>
            <p:spPr>
              <a:xfrm>
                <a:off x="3997142" y="2869467"/>
                <a:ext cx="52899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𝟔𝟓</m:t>
                      </m:r>
                    </m:oMath>
                  </m:oMathPara>
                </a14:m>
                <a:endParaRPr lang="ar-AE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9DCC1D7-701C-4B32-8D6A-D9876E11BA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7142" y="2869467"/>
                <a:ext cx="528991" cy="43088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4E9F2DBE-FD5C-4756-A2D8-E1B6ED867DC1}"/>
                  </a:ext>
                </a:extLst>
              </p:cNvPr>
              <p:cNvSpPr txBox="1"/>
              <p:nvPr/>
            </p:nvSpPr>
            <p:spPr>
              <a:xfrm>
                <a:off x="4098112" y="2306460"/>
                <a:ext cx="52899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𝟔𝟓</m:t>
                      </m:r>
                    </m:oMath>
                  </m:oMathPara>
                </a14:m>
                <a:endParaRPr lang="ar-AE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4E9F2DBE-FD5C-4756-A2D8-E1B6ED867D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8112" y="2306460"/>
                <a:ext cx="528991" cy="43088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48126DD-6D67-4A8F-AEEE-9E65E82DE839}"/>
                  </a:ext>
                </a:extLst>
              </p:cNvPr>
              <p:cNvSpPr txBox="1"/>
              <p:nvPr/>
            </p:nvSpPr>
            <p:spPr>
              <a:xfrm>
                <a:off x="7137359" y="4303083"/>
                <a:ext cx="3258905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𝟗𝟎</m:t>
                      </m:r>
                      <m:r>
                        <a:rPr lang="ar-SA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ar-SA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𝟔𝟓</m:t>
                      </m:r>
                      <m:r>
                        <a:rPr lang="ar-SA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SA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𝟐𝟓</m:t>
                      </m:r>
                    </m:oMath>
                  </m:oMathPara>
                </a14:m>
                <a:endParaRPr lang="ar-AE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48126DD-6D67-4A8F-AEEE-9E65E82DE8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37359" y="4303083"/>
                <a:ext cx="3258905" cy="615553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FFA146F-E7B7-491F-A431-83BCE26C4BFC}"/>
                  </a:ext>
                </a:extLst>
              </p:cNvPr>
              <p:cNvSpPr txBox="1"/>
              <p:nvPr/>
            </p:nvSpPr>
            <p:spPr>
              <a:xfrm>
                <a:off x="3724487" y="4895750"/>
                <a:ext cx="545310" cy="49244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𝟐𝟓</m:t>
                      </m:r>
                    </m:oMath>
                  </m:oMathPara>
                </a14:m>
                <a:endParaRPr lang="ar-AE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FFA146F-E7B7-491F-A431-83BCE26C4B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4487" y="4895750"/>
                <a:ext cx="545310" cy="49244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250B1D8-39B3-4ED9-B0E5-A390AC8BF467}"/>
                  </a:ext>
                </a:extLst>
              </p:cNvPr>
              <p:cNvSpPr txBox="1"/>
              <p:nvPr/>
            </p:nvSpPr>
            <p:spPr>
              <a:xfrm>
                <a:off x="1509973" y="1899529"/>
                <a:ext cx="545310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𝟐𝟓</m:t>
                      </m:r>
                    </m:oMath>
                  </m:oMathPara>
                </a14:m>
                <a:endParaRPr lang="ar-AE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250B1D8-39B3-4ED9-B0E5-A390AC8BF4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9973" y="1899529"/>
                <a:ext cx="545310" cy="49244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FAB1A07-F4BE-4453-96A1-AD2A52E4CB07}"/>
                  </a:ext>
                </a:extLst>
              </p:cNvPr>
              <p:cNvSpPr txBox="1"/>
              <p:nvPr/>
            </p:nvSpPr>
            <p:spPr>
              <a:xfrm>
                <a:off x="3410214" y="3051780"/>
                <a:ext cx="545310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𝟐𝟓</m:t>
                      </m:r>
                    </m:oMath>
                  </m:oMathPara>
                </a14:m>
                <a:endParaRPr lang="ar-AE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FAB1A07-F4BE-4453-96A1-AD2A52E4CB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0214" y="3051780"/>
                <a:ext cx="545310" cy="492443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A51528D-8497-4116-9703-4EFA05FFCD80}"/>
                  </a:ext>
                </a:extLst>
              </p:cNvPr>
              <p:cNvSpPr txBox="1"/>
              <p:nvPr/>
            </p:nvSpPr>
            <p:spPr>
              <a:xfrm>
                <a:off x="6525011" y="5994669"/>
                <a:ext cx="3871253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4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𝟏𝟖𝟎</m:t>
                      </m:r>
                      <m:r>
                        <a:rPr lang="ar-SA" sz="4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4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𝟓𝟎</m:t>
                      </m:r>
                      <m:r>
                        <a:rPr lang="en-US" sz="4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4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𝟏𝟑𝟎</m:t>
                      </m:r>
                    </m:oMath>
                  </m:oMathPara>
                </a14:m>
                <a:endParaRPr lang="ar-AE" sz="4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A51528D-8497-4116-9703-4EFA05FFCD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5011" y="5994669"/>
                <a:ext cx="3871253" cy="615553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420545A-467D-4FD5-8BAF-DA6183FF133C}"/>
                  </a:ext>
                </a:extLst>
              </p:cNvPr>
              <p:cNvSpPr txBox="1"/>
              <p:nvPr/>
            </p:nvSpPr>
            <p:spPr>
              <a:xfrm>
                <a:off x="7469166" y="5257320"/>
                <a:ext cx="2835713" cy="69070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المستقيمة</m:t>
                      </m:r>
                      <m:r>
                        <a:rPr lang="ar-SA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ar-SA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الزاوية</m:t>
                      </m:r>
                    </m:oMath>
                  </m:oMathPara>
                </a14:m>
                <a:endParaRPr lang="ar-AE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420545A-467D-4FD5-8BAF-DA6183FF13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9166" y="5257320"/>
                <a:ext cx="2835713" cy="69070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7C9FEE00-B196-4BEF-A50A-DFCAB9C27159}"/>
                  </a:ext>
                </a:extLst>
              </p:cNvPr>
              <p:cNvSpPr txBox="1"/>
              <p:nvPr/>
            </p:nvSpPr>
            <p:spPr>
              <a:xfrm>
                <a:off x="3724487" y="5480882"/>
                <a:ext cx="801646" cy="49244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𝟏𝟑𝟎</m:t>
                      </m:r>
                    </m:oMath>
                  </m:oMathPara>
                </a14:m>
                <a:endParaRPr lang="ar-AE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7C9FEE00-B196-4BEF-A50A-DFCAB9C271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4487" y="5480882"/>
                <a:ext cx="801646" cy="492443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515839C-CA6D-4815-A2CF-7DA5244C746A}"/>
                  </a:ext>
                </a:extLst>
              </p:cNvPr>
              <p:cNvSpPr txBox="1"/>
              <p:nvPr/>
            </p:nvSpPr>
            <p:spPr>
              <a:xfrm>
                <a:off x="2480903" y="2244904"/>
                <a:ext cx="545310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𝟏𝟑𝟎</m:t>
                      </m:r>
                    </m:oMath>
                  </m:oMathPara>
                </a14:m>
                <a:endParaRPr lang="ar-AE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515839C-CA6D-4815-A2CF-7DA5244C74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0903" y="2244904"/>
                <a:ext cx="545310" cy="492443"/>
              </a:xfrm>
              <a:prstGeom prst="rect">
                <a:avLst/>
              </a:prstGeom>
              <a:blipFill>
                <a:blip r:embed="rId19"/>
                <a:stretch>
                  <a:fillRect r="-31461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16560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6" grpId="0" animBg="1"/>
      <p:bldP spid="17" grpId="0"/>
      <p:bldP spid="18" grpId="0" animBg="1"/>
      <p:bldP spid="19" grpId="0"/>
      <p:bldP spid="20" grpId="0"/>
      <p:bldP spid="21" grpId="0"/>
      <p:bldP spid="22" grpId="0" animBg="1"/>
      <p:bldP spid="23" grpId="0"/>
      <p:bldP spid="24" grpId="0"/>
      <p:bldP spid="25" grpId="0"/>
      <p:bldP spid="26" grpId="0" animBg="1"/>
      <p:bldP spid="27" grpId="0" animBg="1"/>
      <p:bldP spid="2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صور فوانيس رمضان 2019 متحركة">
            <a:extLst>
              <a:ext uri="{FF2B5EF4-FFF2-40B4-BE49-F238E27FC236}">
                <a16:creationId xmlns:a16="http://schemas.microsoft.com/office/drawing/2014/main" id="{FB836EB2-0880-4D78-BE27-2F5630F87FD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463" y="0"/>
            <a:ext cx="2022792" cy="255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5DADE87-D7EE-4EA4-B2A8-7305D0334000}"/>
              </a:ext>
            </a:extLst>
          </p:cNvPr>
          <p:cNvGrpSpPr/>
          <p:nvPr/>
        </p:nvGrpSpPr>
        <p:grpSpPr>
          <a:xfrm>
            <a:off x="5506719" y="529169"/>
            <a:ext cx="955040" cy="830997"/>
            <a:chOff x="5618479" y="507854"/>
            <a:chExt cx="955040" cy="830997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2431D07-2418-4D8D-8A15-3D278AC3E04A}"/>
                </a:ext>
              </a:extLst>
            </p:cNvPr>
            <p:cNvSpPr txBox="1"/>
            <p:nvPr/>
          </p:nvSpPr>
          <p:spPr>
            <a:xfrm>
              <a:off x="5679440" y="507854"/>
              <a:ext cx="843280" cy="830997"/>
            </a:xfrm>
            <a:prstGeom prst="rect">
              <a:avLst/>
            </a:prstGeom>
            <a:noFill/>
            <a:ln>
              <a:solidFill>
                <a:srgbClr val="FF00FF"/>
              </a:solidFill>
            </a:ln>
          </p:spPr>
          <p:txBody>
            <a:bodyPr wrap="square" rtlCol="1">
              <a:spAutoFit/>
            </a:bodyPr>
            <a:lstStyle/>
            <a:p>
              <a:r>
                <a:rPr lang="en-US" sz="4800" b="1" dirty="0">
                  <a:solidFill>
                    <a:srgbClr val="FF00FF"/>
                  </a:solidFill>
                </a:rPr>
                <a:t>27</a:t>
              </a:r>
              <a:endParaRPr lang="ar-AE" b="1" dirty="0">
                <a:solidFill>
                  <a:srgbClr val="FF00FF"/>
                </a:solidFill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A4ADCE4-306D-4E80-BAF1-EE77AE017DA0}"/>
                </a:ext>
              </a:extLst>
            </p:cNvPr>
            <p:cNvSpPr/>
            <p:nvPr/>
          </p:nvSpPr>
          <p:spPr>
            <a:xfrm>
              <a:off x="5618479" y="507854"/>
              <a:ext cx="955040" cy="830997"/>
            </a:xfrm>
            <a:prstGeom prst="ellipse">
              <a:avLst/>
            </a:prstGeom>
            <a:noFill/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AE" dirty="0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9261D9AF-53D1-48C7-A6B1-EA8719E16B0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0333" t="17186" r="53750" b="53481"/>
          <a:stretch/>
        </p:blipFill>
        <p:spPr>
          <a:xfrm>
            <a:off x="640080" y="944667"/>
            <a:ext cx="3576320" cy="370738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5786E70D-233D-4C08-8377-159481677303}"/>
              </a:ext>
            </a:extLst>
          </p:cNvPr>
          <p:cNvGrpSpPr/>
          <p:nvPr/>
        </p:nvGrpSpPr>
        <p:grpSpPr>
          <a:xfrm>
            <a:off x="4216400" y="1578708"/>
            <a:ext cx="7377112" cy="2845976"/>
            <a:chOff x="4216400" y="1659988"/>
            <a:chExt cx="7377112" cy="284597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25F5995-F456-468F-8E96-D82849371E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30159" t="39516" r="53250" b="51852"/>
            <a:stretch/>
          </p:blipFill>
          <p:spPr>
            <a:xfrm>
              <a:off x="4216400" y="2346960"/>
              <a:ext cx="7377112" cy="2159004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162633C-29B9-46BF-A587-6005D42BA4E4}"/>
                </a:ext>
              </a:extLst>
            </p:cNvPr>
            <p:cNvSpPr txBox="1"/>
            <p:nvPr/>
          </p:nvSpPr>
          <p:spPr>
            <a:xfrm>
              <a:off x="4287520" y="1659988"/>
              <a:ext cx="7091680" cy="46166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txBody>
            <a:bodyPr wrap="square" rtlCol="1">
              <a:spAutoFit/>
            </a:bodyPr>
            <a:lstStyle/>
            <a:p>
              <a:pPr algn="r"/>
              <a:r>
                <a:rPr lang="ar-SA" sz="2400" b="1" dirty="0">
                  <a:cs typeface="(AH) Manal Black" pitchFamily="2" charset="-78"/>
                </a:rPr>
                <a:t>الشكل المقابل متوازي أضلاع ، ما  هو القياس الذي يجعل الشكل مستطيل </a:t>
              </a:r>
              <a:endParaRPr lang="ar-AE" sz="2400" b="1" dirty="0">
                <a:cs typeface="(AH) Manal Black" pitchFamily="2" charset="-78"/>
              </a:endParaRPr>
            </a:p>
          </p:txBody>
        </p:sp>
      </p:grpSp>
      <p:sp>
        <p:nvSpPr>
          <p:cNvPr id="13" name="Oval 12">
            <a:extLst>
              <a:ext uri="{FF2B5EF4-FFF2-40B4-BE49-F238E27FC236}">
                <a16:creationId xmlns:a16="http://schemas.microsoft.com/office/drawing/2014/main" id="{85C252E1-546A-41C1-82FD-1870F85C245C}"/>
              </a:ext>
            </a:extLst>
          </p:cNvPr>
          <p:cNvSpPr/>
          <p:nvPr/>
        </p:nvSpPr>
        <p:spPr>
          <a:xfrm>
            <a:off x="4592320" y="2208746"/>
            <a:ext cx="599440" cy="69169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1BF7D81-B94F-4218-A168-D1D70D48AE84}"/>
              </a:ext>
            </a:extLst>
          </p:cNvPr>
          <p:cNvSpPr txBox="1"/>
          <p:nvPr/>
        </p:nvSpPr>
        <p:spPr>
          <a:xfrm>
            <a:off x="8199119" y="2315661"/>
            <a:ext cx="3180081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r>
              <a:rPr lang="ar-SA" sz="3200" dirty="0"/>
              <a:t>القطران متساويان</a:t>
            </a:r>
            <a:endParaRPr lang="ar-AE" sz="3200" dirty="0"/>
          </a:p>
        </p:txBody>
      </p:sp>
    </p:spTree>
    <p:extLst>
      <p:ext uri="{BB962C8B-B14F-4D97-AF65-F5344CB8AC3E}">
        <p14:creationId xmlns:p14="http://schemas.microsoft.com/office/powerpoint/2010/main" val="962368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صور فوانيس رمضان 2019 متحركة">
            <a:extLst>
              <a:ext uri="{FF2B5EF4-FFF2-40B4-BE49-F238E27FC236}">
                <a16:creationId xmlns:a16="http://schemas.microsoft.com/office/drawing/2014/main" id="{FB836EB2-0880-4D78-BE27-2F5630F87FD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463" y="0"/>
            <a:ext cx="2022792" cy="255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5DADE87-D7EE-4EA4-B2A8-7305D0334000}"/>
              </a:ext>
            </a:extLst>
          </p:cNvPr>
          <p:cNvGrpSpPr/>
          <p:nvPr/>
        </p:nvGrpSpPr>
        <p:grpSpPr>
          <a:xfrm>
            <a:off x="5506719" y="529169"/>
            <a:ext cx="955040" cy="830997"/>
            <a:chOff x="5618479" y="507854"/>
            <a:chExt cx="955040" cy="830997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2431D07-2418-4D8D-8A15-3D278AC3E04A}"/>
                </a:ext>
              </a:extLst>
            </p:cNvPr>
            <p:cNvSpPr txBox="1"/>
            <p:nvPr/>
          </p:nvSpPr>
          <p:spPr>
            <a:xfrm>
              <a:off x="5679440" y="507854"/>
              <a:ext cx="843280" cy="830997"/>
            </a:xfrm>
            <a:prstGeom prst="rect">
              <a:avLst/>
            </a:prstGeom>
            <a:noFill/>
            <a:ln>
              <a:solidFill>
                <a:srgbClr val="FF00FF"/>
              </a:solidFill>
            </a:ln>
          </p:spPr>
          <p:txBody>
            <a:bodyPr wrap="square" rtlCol="1">
              <a:spAutoFit/>
            </a:bodyPr>
            <a:lstStyle/>
            <a:p>
              <a:r>
                <a:rPr lang="en-US" sz="4800" b="1" dirty="0">
                  <a:solidFill>
                    <a:srgbClr val="FFFF00"/>
                  </a:solidFill>
                </a:rPr>
                <a:t>28</a:t>
              </a:r>
              <a:endParaRPr lang="ar-AE" b="1" dirty="0">
                <a:solidFill>
                  <a:srgbClr val="FFFF00"/>
                </a:solidFill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A4ADCE4-306D-4E80-BAF1-EE77AE017DA0}"/>
                </a:ext>
              </a:extLst>
            </p:cNvPr>
            <p:cNvSpPr/>
            <p:nvPr/>
          </p:nvSpPr>
          <p:spPr>
            <a:xfrm>
              <a:off x="5618479" y="507854"/>
              <a:ext cx="955040" cy="830997"/>
            </a:xfrm>
            <a:prstGeom prst="ellipse">
              <a:avLst/>
            </a:prstGeom>
            <a:noFill/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AE" dirty="0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1FB81388-2E48-4C3A-B020-39AF3FE9C69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500" t="21482" r="63250" b="58370"/>
          <a:stretch/>
        </p:blipFill>
        <p:spPr>
          <a:xfrm>
            <a:off x="853439" y="1360166"/>
            <a:ext cx="3840479" cy="285412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19DD553-650D-4AB5-9C03-9EE7207B7CEC}"/>
              </a:ext>
            </a:extLst>
          </p:cNvPr>
          <p:cNvSpPr txBox="1"/>
          <p:nvPr/>
        </p:nvSpPr>
        <p:spPr>
          <a:xfrm>
            <a:off x="8576204" y="1447800"/>
            <a:ext cx="2710678" cy="67710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none" lIns="0" tIns="0" rIns="0" bIns="0" rtlCol="1">
            <a:spAutoFit/>
          </a:bodyPr>
          <a:lstStyle/>
          <a:p>
            <a:r>
              <a:rPr lang="ar-SA" sz="4400" b="1" dirty="0">
                <a:cs typeface="(AH) Manal Black" pitchFamily="2" charset="-78"/>
              </a:rPr>
              <a:t>من الشكل المقابل</a:t>
            </a:r>
            <a:endParaRPr lang="ar-AE" sz="4400" b="1" dirty="0">
              <a:cs typeface="(AH) Manal Black" pitchFamily="2" charset="-78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C256C2F-9B12-4F42-A7B0-54C942FA91F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0334" t="25178" r="69900" b="62751"/>
          <a:stretch/>
        </p:blipFill>
        <p:spPr>
          <a:xfrm>
            <a:off x="4979751" y="3683081"/>
            <a:ext cx="4105326" cy="285412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E244242-C681-40D6-B45B-ACB9C367A96F}"/>
                  </a:ext>
                </a:extLst>
              </p:cNvPr>
              <p:cNvSpPr txBox="1"/>
              <p:nvPr/>
            </p:nvSpPr>
            <p:spPr>
              <a:xfrm>
                <a:off x="5016044" y="1786354"/>
                <a:ext cx="2135585" cy="49244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latin typeface="Cambria Math" panose="02040503050406030204" pitchFamily="18" charset="0"/>
                        </a:rPr>
                        <m:t>𝑺𝑻</m:t>
                      </m:r>
                      <m:r>
                        <a:rPr lang="en-US" sz="32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1" i="1" smtClean="0">
                          <a:latin typeface="Cambria Math" panose="02040503050406030204" pitchFamily="18" charset="0"/>
                        </a:rPr>
                        <m:t>𝟐𝟏</m:t>
                      </m:r>
                      <m:r>
                        <a:rPr lang="en-US" sz="32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200" b="1" i="1" smtClean="0">
                          <a:latin typeface="Cambria Math" panose="02040503050406030204" pitchFamily="18" charset="0"/>
                        </a:rPr>
                        <m:t>𝒊𝒏</m:t>
                      </m:r>
                    </m:oMath>
                  </m:oMathPara>
                </a14:m>
                <a:endParaRPr lang="ar-AE" sz="3200" b="1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E244242-C681-40D6-B45B-ACB9C367A9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6044" y="1786354"/>
                <a:ext cx="2135585" cy="49244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4A277D9-B671-481B-B41A-EBF1146F2074}"/>
                  </a:ext>
                </a:extLst>
              </p:cNvPr>
              <p:cNvSpPr txBox="1"/>
              <p:nvPr/>
            </p:nvSpPr>
            <p:spPr>
              <a:xfrm>
                <a:off x="5005883" y="2294786"/>
                <a:ext cx="2230162" cy="49244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latin typeface="Cambria Math" panose="02040503050406030204" pitchFamily="18" charset="0"/>
                        </a:rPr>
                        <m:t>𝑷𝑸</m:t>
                      </m:r>
                      <m:r>
                        <a:rPr lang="en-US" sz="32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1" i="1" smtClean="0">
                          <a:latin typeface="Cambria Math" panose="02040503050406030204" pitchFamily="18" charset="0"/>
                        </a:rPr>
                        <m:t>𝟒𝟎</m:t>
                      </m:r>
                      <m:r>
                        <a:rPr lang="en-US" sz="32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200" b="1" i="1" smtClean="0">
                          <a:latin typeface="Cambria Math" panose="02040503050406030204" pitchFamily="18" charset="0"/>
                        </a:rPr>
                        <m:t>𝒊𝒏</m:t>
                      </m:r>
                    </m:oMath>
                  </m:oMathPara>
                </a14:m>
                <a:endParaRPr lang="ar-AE" sz="3200" b="1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4A277D9-B671-481B-B41A-EBF1146F20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5883" y="2294786"/>
                <a:ext cx="2230162" cy="49244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1959B32-B74C-4E62-B118-4FF210E7A891}"/>
                  </a:ext>
                </a:extLst>
              </p:cNvPr>
              <p:cNvSpPr txBox="1"/>
              <p:nvPr/>
            </p:nvSpPr>
            <p:spPr>
              <a:xfrm>
                <a:off x="8616721" y="2835468"/>
                <a:ext cx="357469" cy="552587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3200" b="1" i="1" smtClean="0">
                          <a:latin typeface="Cambria Math" panose="02040503050406030204" pitchFamily="18" charset="0"/>
                        </a:rPr>
                        <m:t>ْ</m:t>
                      </m:r>
                    </m:oMath>
                  </m:oMathPara>
                </a14:m>
                <a:endParaRPr lang="ar-AE" sz="3200" b="1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1959B32-B74C-4E62-B118-4FF210E7A8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6721" y="2835468"/>
                <a:ext cx="357469" cy="5525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EDC5EDB-C6F7-45D8-BCEA-0FD3034395D1}"/>
                  </a:ext>
                </a:extLst>
              </p:cNvPr>
              <p:cNvSpPr txBox="1"/>
              <p:nvPr/>
            </p:nvSpPr>
            <p:spPr>
              <a:xfrm>
                <a:off x="5005883" y="2835468"/>
                <a:ext cx="4117216" cy="81522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ar-AE" sz="4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∠</m:t>
                      </m:r>
                      <m:r>
                        <a:rPr lang="en-US" sz="4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𝑃𝑇𝑄</m:t>
                      </m:r>
                      <m:r>
                        <a:rPr lang="en-US" sz="4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4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113</m:t>
                          </m:r>
                        </m:e>
                        <m:sup>
                          <m:r>
                            <a:rPr lang="ar-SA" sz="4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ْ</m:t>
                          </m:r>
                        </m:sup>
                      </m:sSup>
                    </m:oMath>
                  </m:oMathPara>
                </a14:m>
                <a:endParaRPr lang="ar-AE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EDC5EDB-C6F7-45D8-BCEA-0FD3034395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5883" y="2835468"/>
                <a:ext cx="4117216" cy="81522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88F3DF91-4B80-47B5-8317-F27CD18DCB49}"/>
              </a:ext>
            </a:extLst>
          </p:cNvPr>
          <p:cNvSpPr txBox="1"/>
          <p:nvPr/>
        </p:nvSpPr>
        <p:spPr>
          <a:xfrm>
            <a:off x="10474542" y="3783405"/>
            <a:ext cx="864019" cy="67710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none" lIns="0" tIns="0" rIns="0" bIns="0" rtlCol="1">
            <a:spAutoFit/>
          </a:bodyPr>
          <a:lstStyle/>
          <a:p>
            <a:r>
              <a:rPr lang="ar-SA" sz="4400" b="1" dirty="0">
                <a:cs typeface="(AH) Manal Black" pitchFamily="2" charset="-78"/>
              </a:rPr>
              <a:t>أوجد</a:t>
            </a:r>
            <a:endParaRPr lang="ar-AE" sz="4400" b="1" dirty="0">
              <a:cs typeface="(AH) Manal Black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FB0CB12-C68C-4735-B081-9AC6E37FAC35}"/>
                  </a:ext>
                </a:extLst>
              </p:cNvPr>
              <p:cNvSpPr txBox="1"/>
              <p:nvPr/>
            </p:nvSpPr>
            <p:spPr>
              <a:xfrm rot="19884702">
                <a:off x="1598626" y="2656295"/>
                <a:ext cx="69570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𝟐𝟏</m:t>
                      </m:r>
                      <m:r>
                        <a:rPr lang="ar-SA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𝒊𝒏</m:t>
                      </m:r>
                    </m:oMath>
                  </m:oMathPara>
                </a14:m>
                <a:endParaRPr lang="ar-AE" sz="1400" b="1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FB0CB12-C68C-4735-B081-9AC6E37FAC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884702">
                <a:off x="1598626" y="2656295"/>
                <a:ext cx="695703" cy="307777"/>
              </a:xfrm>
              <a:prstGeom prst="rect">
                <a:avLst/>
              </a:prstGeom>
              <a:blipFill>
                <a:blip r:embed="rId10"/>
                <a:stretch>
                  <a:fillRect l="-4000" r="-8000" b="-8000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190B377-BE7A-4FB2-B804-C5D3B8A53D2B}"/>
                  </a:ext>
                </a:extLst>
              </p:cNvPr>
              <p:cNvSpPr txBox="1"/>
              <p:nvPr/>
            </p:nvSpPr>
            <p:spPr>
              <a:xfrm>
                <a:off x="2244687" y="1399358"/>
                <a:ext cx="76623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𝟒𝟎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𝒊𝒏</m:t>
                      </m:r>
                    </m:oMath>
                  </m:oMathPara>
                </a14:m>
                <a:endParaRPr lang="ar-AE" sz="1600" b="1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190B377-BE7A-4FB2-B804-C5D3B8A53D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4687" y="1399358"/>
                <a:ext cx="766235" cy="369332"/>
              </a:xfrm>
              <a:prstGeom prst="rect">
                <a:avLst/>
              </a:prstGeom>
              <a:blipFill>
                <a:blip r:embed="rId11"/>
                <a:stretch>
                  <a:fillRect l="-7937" r="-7937" b="-10000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707D8DB-95AC-4797-8267-FB1B188286D8}"/>
                  </a:ext>
                </a:extLst>
              </p:cNvPr>
              <p:cNvSpPr txBox="1"/>
              <p:nvPr/>
            </p:nvSpPr>
            <p:spPr>
              <a:xfrm>
                <a:off x="2466977" y="2127839"/>
                <a:ext cx="47769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𝟏𝟏𝟑</m:t>
                      </m:r>
                    </m:oMath>
                  </m:oMathPara>
                </a14:m>
                <a:endParaRPr lang="ar-AE" b="1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707D8DB-95AC-4797-8267-FB1B188286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6977" y="2127839"/>
                <a:ext cx="477695" cy="276999"/>
              </a:xfrm>
              <a:prstGeom prst="rect">
                <a:avLst/>
              </a:prstGeom>
              <a:blipFill>
                <a:blip r:embed="rId12"/>
                <a:stretch>
                  <a:fillRect l="-11538" r="-11538" b="-11111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8110988-A980-4250-B07F-2E29FF97FFCF}"/>
                  </a:ext>
                </a:extLst>
              </p:cNvPr>
              <p:cNvSpPr txBox="1"/>
              <p:nvPr/>
            </p:nvSpPr>
            <p:spPr>
              <a:xfrm>
                <a:off x="6039145" y="3968070"/>
                <a:ext cx="1112484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𝟐𝟏</m:t>
                      </m:r>
                      <m:r>
                        <a:rPr lang="ar-SA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𝒊𝒏</m:t>
                      </m:r>
                    </m:oMath>
                  </m:oMathPara>
                </a14:m>
                <a:endParaRPr lang="ar-AE" sz="2000" b="1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8110988-A980-4250-B07F-2E29FF97FF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9145" y="3968070"/>
                <a:ext cx="1112484" cy="49244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5F77889-4F4F-4DCB-828F-FF56F96DCD99}"/>
                  </a:ext>
                </a:extLst>
              </p:cNvPr>
              <p:cNvSpPr txBox="1"/>
              <p:nvPr/>
            </p:nvSpPr>
            <p:spPr>
              <a:xfrm>
                <a:off x="5987530" y="4863922"/>
                <a:ext cx="3026470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𝟐𝟏</m:t>
                      </m:r>
                      <m:r>
                        <a:rPr lang="ar-SA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ar-SA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𝟐𝟏</m:t>
                      </m:r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𝟒𝟐</m:t>
                      </m:r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𝒊𝒏</m:t>
                      </m:r>
                    </m:oMath>
                  </m:oMathPara>
                </a14:m>
                <a:endParaRPr lang="ar-AE" sz="2000" b="1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5F77889-4F4F-4DCB-828F-FF56F96DCD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7530" y="4863922"/>
                <a:ext cx="3026470" cy="49244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E68AF837-9A09-4B5C-B6D2-34EEEB6514A3}"/>
                  </a:ext>
                </a:extLst>
              </p:cNvPr>
              <p:cNvSpPr txBox="1"/>
              <p:nvPr/>
            </p:nvSpPr>
            <p:spPr>
              <a:xfrm>
                <a:off x="6832938" y="5759774"/>
                <a:ext cx="3098605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𝟏𝟖𝟎</m:t>
                      </m:r>
                      <m:r>
                        <a:rPr lang="ar-SA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ar-SA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𝟏𝟏𝟑</m:t>
                      </m:r>
                      <m:r>
                        <a:rPr lang="ar-SA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SA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𝟔𝟕</m:t>
                      </m:r>
                    </m:oMath>
                  </m:oMathPara>
                </a14:m>
                <a:endParaRPr lang="ar-AE" sz="2000" b="1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E68AF837-9A09-4B5C-B6D2-34EEEB6514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2938" y="5759774"/>
                <a:ext cx="3098605" cy="492443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E7AE141C-CB01-43B9-9B3B-78E2CC50B687}"/>
                  </a:ext>
                </a:extLst>
              </p:cNvPr>
              <p:cNvSpPr txBox="1"/>
              <p:nvPr/>
            </p:nvSpPr>
            <p:spPr>
              <a:xfrm>
                <a:off x="2871532" y="2229432"/>
                <a:ext cx="28693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ar-AE" sz="20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E7AE141C-CB01-43B9-9B3B-78E2CC50B6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1532" y="2229432"/>
                <a:ext cx="286937" cy="492443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07829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صور فوانيس رمضان 2019 متحركة">
            <a:extLst>
              <a:ext uri="{FF2B5EF4-FFF2-40B4-BE49-F238E27FC236}">
                <a16:creationId xmlns:a16="http://schemas.microsoft.com/office/drawing/2014/main" id="{FB836EB2-0880-4D78-BE27-2F5630F87FD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463" y="0"/>
            <a:ext cx="2022792" cy="255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5DADE87-D7EE-4EA4-B2A8-7305D0334000}"/>
              </a:ext>
            </a:extLst>
          </p:cNvPr>
          <p:cNvGrpSpPr/>
          <p:nvPr/>
        </p:nvGrpSpPr>
        <p:grpSpPr>
          <a:xfrm>
            <a:off x="5506719" y="529169"/>
            <a:ext cx="955040" cy="830997"/>
            <a:chOff x="5618479" y="507854"/>
            <a:chExt cx="955040" cy="830997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2431D07-2418-4D8D-8A15-3D278AC3E04A}"/>
                </a:ext>
              </a:extLst>
            </p:cNvPr>
            <p:cNvSpPr txBox="1"/>
            <p:nvPr/>
          </p:nvSpPr>
          <p:spPr>
            <a:xfrm>
              <a:off x="5679440" y="507854"/>
              <a:ext cx="843280" cy="830997"/>
            </a:xfrm>
            <a:prstGeom prst="rect">
              <a:avLst/>
            </a:prstGeom>
            <a:noFill/>
            <a:ln>
              <a:solidFill>
                <a:srgbClr val="FF00FF"/>
              </a:solidFill>
            </a:ln>
          </p:spPr>
          <p:txBody>
            <a:bodyPr wrap="square" rtlCol="1">
              <a:spAutoFit/>
            </a:bodyPr>
            <a:lstStyle/>
            <a:p>
              <a:r>
                <a:rPr lang="en-US" sz="4800" b="1" dirty="0">
                  <a:solidFill>
                    <a:srgbClr val="FFFF00"/>
                  </a:solidFill>
                </a:rPr>
                <a:t>29</a:t>
              </a:r>
              <a:endParaRPr lang="ar-AE" b="1" dirty="0">
                <a:solidFill>
                  <a:srgbClr val="FFFF00"/>
                </a:solidFill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A4ADCE4-306D-4E80-BAF1-EE77AE017DA0}"/>
                </a:ext>
              </a:extLst>
            </p:cNvPr>
            <p:cNvSpPr/>
            <p:nvPr/>
          </p:nvSpPr>
          <p:spPr>
            <a:xfrm>
              <a:off x="5618479" y="507854"/>
              <a:ext cx="955040" cy="830997"/>
            </a:xfrm>
            <a:prstGeom prst="ellipse">
              <a:avLst/>
            </a:prstGeom>
            <a:noFill/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AE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34B4A839-1F52-4CF6-BB5B-B4CB207A1F0E}"/>
                  </a:ext>
                </a:extLst>
              </p:cNvPr>
              <p:cNvSpPr/>
              <p:nvPr/>
            </p:nvSpPr>
            <p:spPr>
              <a:xfrm>
                <a:off x="5506718" y="1487716"/>
                <a:ext cx="5969001" cy="64633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algn="r"/>
                <a14:m>
                  <m:oMath xmlns:m="http://schemas.openxmlformats.org/officeDocument/2006/math">
                    <m:r>
                      <a:rPr lang="ar-SA" sz="3600" b="1" i="1" smtClean="0">
                        <a:solidFill>
                          <a:srgbClr val="222222"/>
                        </a:solidFill>
                        <a:latin typeface="Cambria Math" panose="02040503050406030204" pitchFamily="18" charset="0"/>
                        <a:cs typeface="(AH) Manal Black" pitchFamily="2" charset="-78"/>
                      </a:rPr>
                      <m:t>𝟔</m:t>
                    </m:r>
                  </m:oMath>
                </a14:m>
                <a:r>
                  <a:rPr lang="ar-SA" sz="3600" b="1" dirty="0">
                    <a:solidFill>
                      <a:srgbClr val="222222"/>
                    </a:solidFill>
                    <a:latin typeface="Noto Naskh Arabic UI"/>
                    <a:cs typeface="(AH) Manal Black" pitchFamily="2" charset="-78"/>
                  </a:rPr>
                  <a:t>مجموعة العناصر الطبيعية الأقل من </a:t>
                </a:r>
                <a:endParaRPr lang="en-US" sz="3600" b="1" dirty="0">
                  <a:solidFill>
                    <a:srgbClr val="222222"/>
                  </a:solidFill>
                  <a:latin typeface="Noto Naskh Arabic UI"/>
                  <a:cs typeface="(AH) Manal Black" pitchFamily="2" charset="-78"/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34B4A839-1F52-4CF6-BB5B-B4CB207A1F0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6718" y="1487716"/>
                <a:ext cx="5969001" cy="646331"/>
              </a:xfrm>
              <a:prstGeom prst="rect">
                <a:avLst/>
              </a:prstGeom>
              <a:blipFill>
                <a:blip r:embed="rId4"/>
                <a:stretch>
                  <a:fillRect t="-11321" r="-3064" b="-37736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57F5DA7-3D65-42EA-BCC0-D14E947FE331}"/>
                  </a:ext>
                </a:extLst>
              </p:cNvPr>
              <p:cNvSpPr txBox="1"/>
              <p:nvPr/>
            </p:nvSpPr>
            <p:spPr>
              <a:xfrm>
                <a:off x="2067300" y="2498711"/>
                <a:ext cx="3644652" cy="49244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r>
                  <a:rPr lang="ar-SA" sz="3200" b="1" dirty="0"/>
                  <a:t> </a:t>
                </a:r>
                <a:r>
                  <a:rPr lang="en-US" sz="3200" b="1" dirty="0"/>
                  <a:t>a)    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ar-AE" sz="32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SA" sz="32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𝟒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𝟓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𝟔</m:t>
                        </m:r>
                        <m:r>
                          <a:rPr lang="ar-SA" sz="32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</m:oMath>
                </a14:m>
                <a:endParaRPr lang="ar-AE" sz="3200" b="1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57F5DA7-3D65-42EA-BCC0-D14E947FE3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7300" y="2498711"/>
                <a:ext cx="3644652" cy="492443"/>
              </a:xfrm>
              <a:prstGeom prst="rect">
                <a:avLst/>
              </a:prstGeom>
              <a:blipFill>
                <a:blip r:embed="rId5"/>
                <a:stretch>
                  <a:fillRect l="-6856" t="-28395" b="-49383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26D2697-C35B-47BF-A6AB-BDD5E2DBCBFB}"/>
                  </a:ext>
                </a:extLst>
              </p:cNvPr>
              <p:cNvSpPr txBox="1"/>
              <p:nvPr/>
            </p:nvSpPr>
            <p:spPr>
              <a:xfrm>
                <a:off x="2067300" y="3355818"/>
                <a:ext cx="3330976" cy="49244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r>
                  <a:rPr lang="ar-SA" sz="3200" b="1" dirty="0"/>
                  <a:t> </a:t>
                </a:r>
                <a:r>
                  <a:rPr lang="en-US" sz="3200" b="1" dirty="0"/>
                  <a:t>b)    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ar-AE" sz="32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SA" sz="32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𝟒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𝟓</m:t>
                        </m:r>
                        <m:r>
                          <a:rPr lang="ar-SA" sz="32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</m:oMath>
                </a14:m>
                <a:endParaRPr lang="ar-AE" sz="3200" b="1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26D2697-C35B-47BF-A6AB-BDD5E2DBCB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7300" y="3355818"/>
                <a:ext cx="3330976" cy="492443"/>
              </a:xfrm>
              <a:prstGeom prst="rect">
                <a:avLst/>
              </a:prstGeom>
              <a:blipFill>
                <a:blip r:embed="rId6"/>
                <a:stretch>
                  <a:fillRect l="-7495" t="-27160" b="-50617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CCDCEBC-F46E-4522-8D25-DB734032F038}"/>
                  </a:ext>
                </a:extLst>
              </p:cNvPr>
              <p:cNvSpPr txBox="1"/>
              <p:nvPr/>
            </p:nvSpPr>
            <p:spPr>
              <a:xfrm>
                <a:off x="2067300" y="4212925"/>
                <a:ext cx="2418291" cy="49244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r>
                  <a:rPr lang="ar-SA" sz="3200" b="1" dirty="0"/>
                  <a:t> </a:t>
                </a:r>
                <a:r>
                  <a:rPr lang="en-US" sz="3200" b="1" dirty="0"/>
                  <a:t>c)    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ar-AE" sz="32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SA" sz="32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𝟓</m:t>
                        </m:r>
                        <m:r>
                          <a:rPr lang="ar-SA" sz="32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</m:oMath>
                </a14:m>
                <a:endParaRPr lang="ar-AE" sz="3200" b="1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CCDCEBC-F46E-4522-8D25-DB734032F0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7300" y="4212925"/>
                <a:ext cx="2418291" cy="492443"/>
              </a:xfrm>
              <a:prstGeom prst="rect">
                <a:avLst/>
              </a:prstGeom>
              <a:blipFill>
                <a:blip r:embed="rId7"/>
                <a:stretch>
                  <a:fillRect l="-10327" t="-27160" b="-50617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CA6FA95-668F-48B2-8524-5A4CA12523B1}"/>
                  </a:ext>
                </a:extLst>
              </p:cNvPr>
              <p:cNvSpPr txBox="1"/>
              <p:nvPr/>
            </p:nvSpPr>
            <p:spPr>
              <a:xfrm>
                <a:off x="2067300" y="5107197"/>
                <a:ext cx="2448747" cy="49244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r>
                  <a:rPr lang="ar-SA" sz="3200" b="1" dirty="0"/>
                  <a:t> </a:t>
                </a:r>
                <a:r>
                  <a:rPr lang="en-US" sz="3200" b="1" dirty="0"/>
                  <a:t>d)    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ar-AE" sz="32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SA" sz="32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𝟒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𝟔</m:t>
                        </m:r>
                        <m:r>
                          <a:rPr lang="ar-SA" sz="32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</m:oMath>
                </a14:m>
                <a:endParaRPr lang="ar-AE" sz="3200" b="1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CA6FA95-668F-48B2-8524-5A4CA12523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7300" y="5107197"/>
                <a:ext cx="2448747" cy="492443"/>
              </a:xfrm>
              <a:prstGeom prst="rect">
                <a:avLst/>
              </a:prstGeom>
              <a:blipFill>
                <a:blip r:embed="rId8"/>
                <a:stretch>
                  <a:fillRect l="-10199" t="-28395" b="-49383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Oval 15">
            <a:extLst>
              <a:ext uri="{FF2B5EF4-FFF2-40B4-BE49-F238E27FC236}">
                <a16:creationId xmlns:a16="http://schemas.microsoft.com/office/drawing/2014/main" id="{B52BAA1E-B110-44F3-ADC6-37AB36FABD44}"/>
              </a:ext>
            </a:extLst>
          </p:cNvPr>
          <p:cNvSpPr/>
          <p:nvPr/>
        </p:nvSpPr>
        <p:spPr>
          <a:xfrm>
            <a:off x="1989897" y="3154339"/>
            <a:ext cx="646574" cy="97536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720417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صور فوانيس رمضان 2019 متحركة">
            <a:extLst>
              <a:ext uri="{FF2B5EF4-FFF2-40B4-BE49-F238E27FC236}">
                <a16:creationId xmlns:a16="http://schemas.microsoft.com/office/drawing/2014/main" id="{FB836EB2-0880-4D78-BE27-2F5630F87FD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463" y="0"/>
            <a:ext cx="2022792" cy="255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5DADE87-D7EE-4EA4-B2A8-7305D0334000}"/>
              </a:ext>
            </a:extLst>
          </p:cNvPr>
          <p:cNvGrpSpPr/>
          <p:nvPr/>
        </p:nvGrpSpPr>
        <p:grpSpPr>
          <a:xfrm>
            <a:off x="5506719" y="529169"/>
            <a:ext cx="955040" cy="830997"/>
            <a:chOff x="5618479" y="507854"/>
            <a:chExt cx="955040" cy="830997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2431D07-2418-4D8D-8A15-3D278AC3E04A}"/>
                </a:ext>
              </a:extLst>
            </p:cNvPr>
            <p:cNvSpPr txBox="1"/>
            <p:nvPr/>
          </p:nvSpPr>
          <p:spPr>
            <a:xfrm>
              <a:off x="5679440" y="507854"/>
              <a:ext cx="843280" cy="830997"/>
            </a:xfrm>
            <a:prstGeom prst="rect">
              <a:avLst/>
            </a:prstGeom>
            <a:noFill/>
            <a:ln>
              <a:solidFill>
                <a:srgbClr val="FF00FF"/>
              </a:solidFill>
            </a:ln>
          </p:spPr>
          <p:txBody>
            <a:bodyPr wrap="square" rtlCol="1">
              <a:spAutoFit/>
            </a:bodyPr>
            <a:lstStyle/>
            <a:p>
              <a:r>
                <a:rPr lang="en-US" sz="4800" b="1" dirty="0">
                  <a:solidFill>
                    <a:srgbClr val="FFFF00"/>
                  </a:solidFill>
                </a:rPr>
                <a:t>30</a:t>
              </a:r>
              <a:endParaRPr lang="ar-AE" b="1" dirty="0">
                <a:solidFill>
                  <a:srgbClr val="FFFF00"/>
                </a:solidFill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A4ADCE4-306D-4E80-BAF1-EE77AE017DA0}"/>
                </a:ext>
              </a:extLst>
            </p:cNvPr>
            <p:cNvSpPr/>
            <p:nvPr/>
          </p:nvSpPr>
          <p:spPr>
            <a:xfrm>
              <a:off x="5618479" y="507854"/>
              <a:ext cx="955040" cy="830997"/>
            </a:xfrm>
            <a:prstGeom prst="ellipse">
              <a:avLst/>
            </a:prstGeom>
            <a:noFill/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AE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34B4A839-1F52-4CF6-BB5B-B4CB207A1F0E}"/>
                  </a:ext>
                </a:extLst>
              </p:cNvPr>
              <p:cNvSpPr/>
              <p:nvPr/>
            </p:nvSpPr>
            <p:spPr>
              <a:xfrm>
                <a:off x="4516048" y="1487716"/>
                <a:ext cx="6959672" cy="64633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algn="r"/>
                <a14:m>
                  <m:oMath xmlns:m="http://schemas.openxmlformats.org/officeDocument/2006/math">
                    <m:r>
                      <a:rPr lang="ar-SA" sz="3600" b="1" i="1" smtClean="0">
                        <a:solidFill>
                          <a:srgbClr val="222222"/>
                        </a:solidFill>
                        <a:latin typeface="Cambria Math" panose="02040503050406030204" pitchFamily="18" charset="0"/>
                        <a:cs typeface="(AH) Manal Black" pitchFamily="2" charset="-78"/>
                      </a:rPr>
                      <m:t>𝟔</m:t>
                    </m:r>
                  </m:oMath>
                </a14:m>
                <a:r>
                  <a:rPr lang="ar-SA" sz="3600" b="1" dirty="0">
                    <a:solidFill>
                      <a:srgbClr val="222222"/>
                    </a:solidFill>
                    <a:latin typeface="Noto Naskh Arabic UI"/>
                    <a:cs typeface="(AH) Manal Black" pitchFamily="2" charset="-78"/>
                  </a:rPr>
                  <a:t>مجموعة العناصر الطبيعية  الفردية الأكبر من </a:t>
                </a:r>
                <a:endParaRPr lang="en-US" sz="3600" b="1" dirty="0">
                  <a:solidFill>
                    <a:srgbClr val="222222"/>
                  </a:solidFill>
                  <a:latin typeface="Noto Naskh Arabic UI"/>
                  <a:cs typeface="(AH) Manal Black" pitchFamily="2" charset="-78"/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34B4A839-1F52-4CF6-BB5B-B4CB207A1F0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6048" y="1487716"/>
                <a:ext cx="6959672" cy="646331"/>
              </a:xfrm>
              <a:prstGeom prst="rect">
                <a:avLst/>
              </a:prstGeom>
              <a:blipFill>
                <a:blip r:embed="rId4"/>
                <a:stretch>
                  <a:fillRect t="-11321" r="-2452" b="-37736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57F5DA7-3D65-42EA-BCC0-D14E947FE331}"/>
                  </a:ext>
                </a:extLst>
              </p:cNvPr>
              <p:cNvSpPr txBox="1"/>
              <p:nvPr/>
            </p:nvSpPr>
            <p:spPr>
              <a:xfrm>
                <a:off x="2067300" y="2498711"/>
                <a:ext cx="3954031" cy="49244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r>
                  <a:rPr lang="ar-SA" sz="3200" b="1" dirty="0"/>
                  <a:t> </a:t>
                </a:r>
                <a:r>
                  <a:rPr lang="en-US" sz="3200" b="1" dirty="0"/>
                  <a:t>a)    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ar-AE" sz="32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SA" sz="32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𝟔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𝟕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𝟖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𝟗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𝟏𝟎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,… </m:t>
                        </m:r>
                      </m:e>
                    </m:d>
                  </m:oMath>
                </a14:m>
                <a:endParaRPr lang="ar-AE" sz="3200" b="1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57F5DA7-3D65-42EA-BCC0-D14E947FE3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7300" y="2498711"/>
                <a:ext cx="3954031" cy="492443"/>
              </a:xfrm>
              <a:prstGeom prst="rect">
                <a:avLst/>
              </a:prstGeom>
              <a:blipFill>
                <a:blip r:embed="rId5"/>
                <a:stretch>
                  <a:fillRect l="-6317" t="-28395" b="-49383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26D2697-C35B-47BF-A6AB-BDD5E2DBCBFB}"/>
                  </a:ext>
                </a:extLst>
              </p:cNvPr>
              <p:cNvSpPr txBox="1"/>
              <p:nvPr/>
            </p:nvSpPr>
            <p:spPr>
              <a:xfrm>
                <a:off x="2067300" y="3355818"/>
                <a:ext cx="4063548" cy="49244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r>
                  <a:rPr lang="ar-SA" sz="3200" b="1" dirty="0"/>
                  <a:t> </a:t>
                </a:r>
                <a:r>
                  <a:rPr lang="en-US" sz="3200" b="1" dirty="0"/>
                  <a:t>b)    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ar-AE" sz="32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SA" sz="32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𝟖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𝟏𝟎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𝟏𝟐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𝟏𝟒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,… </m:t>
                        </m:r>
                      </m:e>
                    </m:d>
                  </m:oMath>
                </a14:m>
                <a:endParaRPr lang="ar-AE" sz="3200" b="1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26D2697-C35B-47BF-A6AB-BDD5E2DBCB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7300" y="3355818"/>
                <a:ext cx="4063548" cy="492443"/>
              </a:xfrm>
              <a:prstGeom prst="rect">
                <a:avLst/>
              </a:prstGeom>
              <a:blipFill>
                <a:blip r:embed="rId6"/>
                <a:stretch>
                  <a:fillRect l="-6147" t="-27160" b="-50617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CCDCEBC-F46E-4522-8D25-DB734032F038}"/>
                  </a:ext>
                </a:extLst>
              </p:cNvPr>
              <p:cNvSpPr txBox="1"/>
              <p:nvPr/>
            </p:nvSpPr>
            <p:spPr>
              <a:xfrm>
                <a:off x="2067300" y="4212925"/>
                <a:ext cx="3126305" cy="49244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r>
                  <a:rPr lang="ar-SA" sz="3200" b="1" dirty="0"/>
                  <a:t> </a:t>
                </a:r>
                <a:r>
                  <a:rPr lang="en-US" sz="3200" b="1" dirty="0"/>
                  <a:t>c)    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ar-AE" sz="32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SA" sz="32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𝟕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𝟗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ar-SA" sz="3200" b="1" i="1" smtClean="0">
                            <a:latin typeface="Cambria Math" panose="02040503050406030204" pitchFamily="18" charset="0"/>
                          </a:rPr>
                          <m:t>𝟏𝟏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,…</m:t>
                        </m:r>
                        <m:r>
                          <a:rPr lang="ar-SA" sz="32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</m:oMath>
                </a14:m>
                <a:endParaRPr lang="ar-AE" sz="3200" b="1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CCDCEBC-F46E-4522-8D25-DB734032F0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7300" y="4212925"/>
                <a:ext cx="3126305" cy="492443"/>
              </a:xfrm>
              <a:prstGeom prst="rect">
                <a:avLst/>
              </a:prstGeom>
              <a:blipFill>
                <a:blip r:embed="rId7"/>
                <a:stretch>
                  <a:fillRect l="-7992" t="-27160" b="-50617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CA6FA95-668F-48B2-8524-5A4CA12523B1}"/>
                  </a:ext>
                </a:extLst>
              </p:cNvPr>
              <p:cNvSpPr txBox="1"/>
              <p:nvPr/>
            </p:nvSpPr>
            <p:spPr>
              <a:xfrm>
                <a:off x="2067300" y="5107197"/>
                <a:ext cx="2711640" cy="49244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r>
                  <a:rPr lang="ar-SA" sz="3200" b="1" dirty="0"/>
                  <a:t> </a:t>
                </a:r>
                <a:r>
                  <a:rPr lang="en-US" sz="3200" b="1" dirty="0"/>
                  <a:t>d)    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ar-AE" sz="32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SA" sz="32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𝟕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𝟗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ar-SA" sz="3200" b="1" i="1" smtClean="0">
                            <a:latin typeface="Cambria Math" panose="02040503050406030204" pitchFamily="18" charset="0"/>
                          </a:rPr>
                          <m:t>𝟏𝟏</m:t>
                        </m:r>
                        <m:r>
                          <a:rPr lang="ar-SA" sz="32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</m:oMath>
                </a14:m>
                <a:endParaRPr lang="ar-AE" sz="3200" b="1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CA6FA95-668F-48B2-8524-5A4CA12523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7300" y="5107197"/>
                <a:ext cx="2711640" cy="492443"/>
              </a:xfrm>
              <a:prstGeom prst="rect">
                <a:avLst/>
              </a:prstGeom>
              <a:blipFill>
                <a:blip r:embed="rId8"/>
                <a:stretch>
                  <a:fillRect l="-9213" t="-28395" b="-49383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Oval 15">
            <a:extLst>
              <a:ext uri="{FF2B5EF4-FFF2-40B4-BE49-F238E27FC236}">
                <a16:creationId xmlns:a16="http://schemas.microsoft.com/office/drawing/2014/main" id="{B23BFDD4-2541-447B-9AD8-EE72A3FE791F}"/>
              </a:ext>
            </a:extLst>
          </p:cNvPr>
          <p:cNvSpPr/>
          <p:nvPr/>
        </p:nvSpPr>
        <p:spPr>
          <a:xfrm>
            <a:off x="1982024" y="4135980"/>
            <a:ext cx="565712" cy="64633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0436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صور فوانيس رمضان 2019 متحركة">
            <a:extLst>
              <a:ext uri="{FF2B5EF4-FFF2-40B4-BE49-F238E27FC236}">
                <a16:creationId xmlns:a16="http://schemas.microsoft.com/office/drawing/2014/main" id="{FB836EB2-0880-4D78-BE27-2F5630F87FD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463" y="0"/>
            <a:ext cx="2022792" cy="255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5DADE87-D7EE-4EA4-B2A8-7305D0334000}"/>
              </a:ext>
            </a:extLst>
          </p:cNvPr>
          <p:cNvGrpSpPr/>
          <p:nvPr/>
        </p:nvGrpSpPr>
        <p:grpSpPr>
          <a:xfrm>
            <a:off x="5506719" y="529169"/>
            <a:ext cx="955040" cy="830997"/>
            <a:chOff x="5618479" y="507854"/>
            <a:chExt cx="955040" cy="830997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2431D07-2418-4D8D-8A15-3D278AC3E04A}"/>
                </a:ext>
              </a:extLst>
            </p:cNvPr>
            <p:cNvSpPr txBox="1"/>
            <p:nvPr/>
          </p:nvSpPr>
          <p:spPr>
            <a:xfrm>
              <a:off x="5679440" y="507854"/>
              <a:ext cx="843280" cy="830997"/>
            </a:xfrm>
            <a:prstGeom prst="rect">
              <a:avLst/>
            </a:prstGeom>
            <a:noFill/>
            <a:ln>
              <a:solidFill>
                <a:srgbClr val="FF00FF"/>
              </a:solidFill>
            </a:ln>
          </p:spPr>
          <p:txBody>
            <a:bodyPr wrap="square" rtlCol="1">
              <a:spAutoFit/>
            </a:bodyPr>
            <a:lstStyle/>
            <a:p>
              <a:r>
                <a:rPr lang="en-US" sz="4800" b="1" dirty="0">
                  <a:solidFill>
                    <a:srgbClr val="FFFF00"/>
                  </a:solidFill>
                </a:rPr>
                <a:t>31</a:t>
              </a:r>
              <a:endParaRPr lang="ar-AE" b="1" dirty="0">
                <a:solidFill>
                  <a:srgbClr val="FFFF00"/>
                </a:solidFill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A4ADCE4-306D-4E80-BAF1-EE77AE017DA0}"/>
                </a:ext>
              </a:extLst>
            </p:cNvPr>
            <p:cNvSpPr/>
            <p:nvPr/>
          </p:nvSpPr>
          <p:spPr>
            <a:xfrm>
              <a:off x="5618479" y="507854"/>
              <a:ext cx="955040" cy="830997"/>
            </a:xfrm>
            <a:prstGeom prst="ellipse">
              <a:avLst/>
            </a:prstGeom>
            <a:noFill/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AE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470386E-DA8E-46BE-9733-A6A284702F41}"/>
                  </a:ext>
                </a:extLst>
              </p:cNvPr>
              <p:cNvSpPr txBox="1"/>
              <p:nvPr/>
            </p:nvSpPr>
            <p:spPr>
              <a:xfrm>
                <a:off x="766820" y="1543671"/>
                <a:ext cx="4573496" cy="49244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r>
                  <a:rPr lang="en-US" sz="3200" b="1" dirty="0"/>
                  <a:t>        23    </a:t>
                </a:r>
                <a14:m>
                  <m:oMath xmlns:m="http://schemas.openxmlformats.org/officeDocument/2006/math">
                    <m:r>
                      <a:rPr lang="ar-AE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</m:t>
                    </m:r>
                    <m:d>
                      <m:dPr>
                        <m:begChr m:val="{"/>
                        <m:endChr m:val="}"/>
                        <m:ctrlPr>
                          <a:rPr lang="ar-AE" sz="32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SA" sz="32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𝟓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ar-SA" sz="3200" b="1" i="1" smtClean="0">
                            <a:latin typeface="Cambria Math" panose="02040503050406030204" pitchFamily="18" charset="0"/>
                          </a:rPr>
                          <m:t>𝟕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,…</m:t>
                        </m:r>
                        <m:r>
                          <a:rPr lang="ar-SA" sz="32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</m:oMath>
                </a14:m>
                <a:endParaRPr lang="ar-AE" sz="3200" b="1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470386E-DA8E-46BE-9733-A6A284702F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820" y="1543671"/>
                <a:ext cx="4573496" cy="492443"/>
              </a:xfrm>
              <a:prstGeom prst="rect">
                <a:avLst/>
              </a:prstGeom>
              <a:blipFill>
                <a:blip r:embed="rId4"/>
                <a:stretch>
                  <a:fillRect t="-23457" b="-50617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C1239777-CBFC-484C-BDD5-4449D0978B69}"/>
              </a:ext>
            </a:extLst>
          </p:cNvPr>
          <p:cNvSpPr txBox="1"/>
          <p:nvPr/>
        </p:nvSpPr>
        <p:spPr>
          <a:xfrm>
            <a:off x="766820" y="2308369"/>
            <a:ext cx="1468351" cy="492443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1">
            <a:spAutoFit/>
          </a:bodyPr>
          <a:lstStyle/>
          <a:p>
            <a:r>
              <a:rPr lang="en-US" sz="3200" b="1" dirty="0"/>
              <a:t>a)   </a:t>
            </a:r>
            <a:r>
              <a:rPr lang="ar-SA" sz="3200" b="1" dirty="0"/>
              <a:t>صواب</a:t>
            </a:r>
            <a:endParaRPr lang="ar-AE" sz="32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1EF825A-3A28-42BC-AD7A-84E4D723B8D2}"/>
              </a:ext>
            </a:extLst>
          </p:cNvPr>
          <p:cNvSpPr txBox="1"/>
          <p:nvPr/>
        </p:nvSpPr>
        <p:spPr>
          <a:xfrm>
            <a:off x="3491732" y="2338906"/>
            <a:ext cx="1152560" cy="492443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1">
            <a:spAutoFit/>
          </a:bodyPr>
          <a:lstStyle/>
          <a:p>
            <a:r>
              <a:rPr lang="en-US" sz="3200" b="1" dirty="0"/>
              <a:t>b)   </a:t>
            </a:r>
            <a:r>
              <a:rPr lang="ar-SA" sz="3200" b="1" dirty="0"/>
              <a:t>خطأ</a:t>
            </a:r>
            <a:endParaRPr lang="ar-AE" sz="3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DC2EA1D-A67A-433A-9FD6-5D52A26F2010}"/>
                  </a:ext>
                </a:extLst>
              </p:cNvPr>
              <p:cNvSpPr txBox="1"/>
              <p:nvPr/>
            </p:nvSpPr>
            <p:spPr>
              <a:xfrm>
                <a:off x="766820" y="3182778"/>
                <a:ext cx="3042564" cy="49244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r>
                  <a:rPr lang="en-US" sz="3200" b="1" dirty="0"/>
                  <a:t>        12   </a:t>
                </a:r>
                <a14:m>
                  <m:oMath xmlns:m="http://schemas.openxmlformats.org/officeDocument/2006/math">
                    <m:r>
                      <a:rPr lang="ar-AE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∉</m:t>
                    </m:r>
                    <m:d>
                      <m:dPr>
                        <m:begChr m:val="{"/>
                        <m:endChr m:val="}"/>
                        <m:ctrlPr>
                          <a:rPr lang="ar-AE" sz="32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SA" sz="32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ar-SA" sz="32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</m:oMath>
                </a14:m>
                <a:endParaRPr lang="ar-AE" sz="3200" b="1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DC2EA1D-A67A-433A-9FD6-5D52A26F20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820" y="3182778"/>
                <a:ext cx="3042564" cy="492443"/>
              </a:xfrm>
              <a:prstGeom prst="rect">
                <a:avLst/>
              </a:prstGeom>
              <a:blipFill>
                <a:blip r:embed="rId5"/>
                <a:stretch>
                  <a:fillRect t="-23457" b="-50617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900B6583-8431-4806-859E-786C5ECF25E7}"/>
              </a:ext>
            </a:extLst>
          </p:cNvPr>
          <p:cNvSpPr txBox="1"/>
          <p:nvPr/>
        </p:nvSpPr>
        <p:spPr>
          <a:xfrm>
            <a:off x="766820" y="4026650"/>
            <a:ext cx="1468351" cy="492443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1">
            <a:spAutoFit/>
          </a:bodyPr>
          <a:lstStyle/>
          <a:p>
            <a:r>
              <a:rPr lang="en-US" sz="3200" b="1" dirty="0"/>
              <a:t>a)   </a:t>
            </a:r>
            <a:r>
              <a:rPr lang="ar-SA" sz="3200" b="1" dirty="0"/>
              <a:t>صواب</a:t>
            </a:r>
            <a:endParaRPr lang="ar-AE" sz="32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6ED8D61-60F8-47CB-9F62-F03BDBE47895}"/>
              </a:ext>
            </a:extLst>
          </p:cNvPr>
          <p:cNvSpPr txBox="1"/>
          <p:nvPr/>
        </p:nvSpPr>
        <p:spPr>
          <a:xfrm>
            <a:off x="3491732" y="4038859"/>
            <a:ext cx="1152560" cy="492443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1">
            <a:spAutoFit/>
          </a:bodyPr>
          <a:lstStyle/>
          <a:p>
            <a:r>
              <a:rPr lang="en-US" sz="3200" b="1" dirty="0"/>
              <a:t>b)   </a:t>
            </a:r>
            <a:r>
              <a:rPr lang="ar-SA" sz="3200" b="1" dirty="0"/>
              <a:t>خطأ</a:t>
            </a:r>
            <a:endParaRPr lang="ar-AE" sz="3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4B8A568-BC18-4BB5-B1A9-F1A641D15E29}"/>
                  </a:ext>
                </a:extLst>
              </p:cNvPr>
              <p:cNvSpPr txBox="1"/>
              <p:nvPr/>
            </p:nvSpPr>
            <p:spPr>
              <a:xfrm>
                <a:off x="534414" y="4816472"/>
                <a:ext cx="2770182" cy="49244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r>
                  <a:rPr lang="en-US" sz="3200" b="1" dirty="0"/>
                  <a:t>        0       </a:t>
                </a:r>
                <a14:m>
                  <m:oMath xmlns:m="http://schemas.openxmlformats.org/officeDocument/2006/math">
                    <m:r>
                      <a:rPr lang="ar-AE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 </m:t>
                    </m:r>
                    <m:r>
                      <a:rPr lang="en-US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</m:oMath>
                </a14:m>
                <a:endParaRPr lang="ar-AE" sz="3200" b="1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4B8A568-BC18-4BB5-B1A9-F1A641D15E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414" y="4816472"/>
                <a:ext cx="2770182" cy="492443"/>
              </a:xfrm>
              <a:prstGeom prst="rect">
                <a:avLst/>
              </a:prstGeom>
              <a:blipFill>
                <a:blip r:embed="rId6"/>
                <a:stretch>
                  <a:fillRect t="-23457" b="-50617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3027B642-5648-4E63-8A91-E96B830527CB}"/>
              </a:ext>
            </a:extLst>
          </p:cNvPr>
          <p:cNvSpPr txBox="1"/>
          <p:nvPr/>
        </p:nvSpPr>
        <p:spPr>
          <a:xfrm>
            <a:off x="747205" y="5656929"/>
            <a:ext cx="1468351" cy="492443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1">
            <a:spAutoFit/>
          </a:bodyPr>
          <a:lstStyle/>
          <a:p>
            <a:r>
              <a:rPr lang="en-US" sz="3200" b="1" dirty="0"/>
              <a:t>a)   </a:t>
            </a:r>
            <a:r>
              <a:rPr lang="ar-SA" sz="3200" b="1" dirty="0"/>
              <a:t>صواب</a:t>
            </a:r>
            <a:endParaRPr lang="ar-AE" sz="32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D06BE20-A2E9-49A0-B3F7-1D342228042C}"/>
              </a:ext>
            </a:extLst>
          </p:cNvPr>
          <p:cNvSpPr txBox="1"/>
          <p:nvPr/>
        </p:nvSpPr>
        <p:spPr>
          <a:xfrm>
            <a:off x="3491732" y="5656928"/>
            <a:ext cx="1152560" cy="492443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1">
            <a:spAutoFit/>
          </a:bodyPr>
          <a:lstStyle/>
          <a:p>
            <a:r>
              <a:rPr lang="en-US" sz="3200" b="1" dirty="0"/>
              <a:t>b)   </a:t>
            </a:r>
            <a:r>
              <a:rPr lang="ar-SA" sz="3200" b="1" dirty="0"/>
              <a:t>خطأ</a:t>
            </a:r>
            <a:endParaRPr lang="ar-AE" sz="3200" b="1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1F908773-64D7-4DE2-8C0A-990CD10A93DD}"/>
              </a:ext>
            </a:extLst>
          </p:cNvPr>
          <p:cNvSpPr/>
          <p:nvPr/>
        </p:nvSpPr>
        <p:spPr>
          <a:xfrm>
            <a:off x="430876" y="2286370"/>
            <a:ext cx="843280" cy="69169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87A85B43-405E-483C-A612-7C166CB4ADF2}"/>
              </a:ext>
            </a:extLst>
          </p:cNvPr>
          <p:cNvSpPr/>
          <p:nvPr/>
        </p:nvSpPr>
        <p:spPr>
          <a:xfrm>
            <a:off x="430876" y="3900001"/>
            <a:ext cx="843280" cy="69169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FF9B8E96-BFB4-4DA6-BD4D-5652E9B1DCD3}"/>
              </a:ext>
            </a:extLst>
          </p:cNvPr>
          <p:cNvSpPr/>
          <p:nvPr/>
        </p:nvSpPr>
        <p:spPr>
          <a:xfrm>
            <a:off x="3120053" y="5616494"/>
            <a:ext cx="843280" cy="69169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340571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5" grpId="0" animBg="1"/>
      <p:bldP spid="2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صور فوانيس رمضان 2019 متحركة">
            <a:extLst>
              <a:ext uri="{FF2B5EF4-FFF2-40B4-BE49-F238E27FC236}">
                <a16:creationId xmlns:a16="http://schemas.microsoft.com/office/drawing/2014/main" id="{FB836EB2-0880-4D78-BE27-2F5630F87FD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463" y="0"/>
            <a:ext cx="2022792" cy="255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5DADE87-D7EE-4EA4-B2A8-7305D0334000}"/>
              </a:ext>
            </a:extLst>
          </p:cNvPr>
          <p:cNvGrpSpPr/>
          <p:nvPr/>
        </p:nvGrpSpPr>
        <p:grpSpPr>
          <a:xfrm>
            <a:off x="5506719" y="529169"/>
            <a:ext cx="955040" cy="830997"/>
            <a:chOff x="5618479" y="507854"/>
            <a:chExt cx="955040" cy="830997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2431D07-2418-4D8D-8A15-3D278AC3E04A}"/>
                </a:ext>
              </a:extLst>
            </p:cNvPr>
            <p:cNvSpPr txBox="1"/>
            <p:nvPr/>
          </p:nvSpPr>
          <p:spPr>
            <a:xfrm>
              <a:off x="5679440" y="507854"/>
              <a:ext cx="843280" cy="830997"/>
            </a:xfrm>
            <a:prstGeom prst="rect">
              <a:avLst/>
            </a:prstGeom>
            <a:noFill/>
            <a:ln>
              <a:solidFill>
                <a:srgbClr val="FF00FF"/>
              </a:solidFill>
            </a:ln>
          </p:spPr>
          <p:txBody>
            <a:bodyPr wrap="square" rtlCol="1">
              <a:spAutoFit/>
            </a:bodyPr>
            <a:lstStyle/>
            <a:p>
              <a:r>
                <a:rPr lang="en-US" sz="4800" b="1" dirty="0">
                  <a:solidFill>
                    <a:srgbClr val="FFFF00"/>
                  </a:solidFill>
                </a:rPr>
                <a:t>32</a:t>
              </a:r>
              <a:endParaRPr lang="ar-AE" b="1" dirty="0">
                <a:solidFill>
                  <a:srgbClr val="FFFF00"/>
                </a:solidFill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A4ADCE4-306D-4E80-BAF1-EE77AE017DA0}"/>
                </a:ext>
              </a:extLst>
            </p:cNvPr>
            <p:cNvSpPr/>
            <p:nvPr/>
          </p:nvSpPr>
          <p:spPr>
            <a:xfrm>
              <a:off x="5618479" y="507854"/>
              <a:ext cx="955040" cy="830997"/>
            </a:xfrm>
            <a:prstGeom prst="ellipse">
              <a:avLst/>
            </a:prstGeom>
            <a:noFill/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AE" dirty="0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E3F3D47F-842E-4C5A-BBC4-33F353975E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7667" t="34222" r="24083" b="35704"/>
          <a:stretch/>
        </p:blipFill>
        <p:spPr>
          <a:xfrm>
            <a:off x="386080" y="2554591"/>
            <a:ext cx="8888481" cy="416031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EFFC56C-F7DC-4350-8D2B-4F2FEB6FA4E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2750" t="14444" r="24083" b="79482"/>
          <a:stretch/>
        </p:blipFill>
        <p:spPr>
          <a:xfrm>
            <a:off x="386080" y="1432985"/>
            <a:ext cx="5709920" cy="83099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300DE0C-086E-42F7-9767-8017E5B91C8F}"/>
              </a:ext>
            </a:extLst>
          </p:cNvPr>
          <p:cNvSpPr/>
          <p:nvPr/>
        </p:nvSpPr>
        <p:spPr>
          <a:xfrm>
            <a:off x="8808719" y="1848483"/>
            <a:ext cx="2561731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r"/>
            <a:r>
              <a:rPr lang="ar-SA" sz="2800" b="1" dirty="0">
                <a:solidFill>
                  <a:srgbClr val="222222"/>
                </a:solidFill>
                <a:latin typeface="Noto Naskh Arabic UI"/>
                <a:cs typeface="(AH) Manal Black" pitchFamily="2" charset="-78"/>
              </a:rPr>
              <a:t>تخير : صواب أم خطا.</a:t>
            </a:r>
            <a:endParaRPr lang="ar-AE" sz="2800" b="1" dirty="0">
              <a:cs typeface="(AH) Manal Black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F9FE698-EB03-49BA-A09B-1D8AC2A6126E}"/>
                  </a:ext>
                </a:extLst>
              </p:cNvPr>
              <p:cNvSpPr txBox="1"/>
              <p:nvPr/>
            </p:nvSpPr>
            <p:spPr>
              <a:xfrm>
                <a:off x="3075525" y="2554592"/>
                <a:ext cx="1723229" cy="62164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 </m:t>
                      </m:r>
                      <m:r>
                        <a:rPr lang="ar-SA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صواب</m:t>
                      </m:r>
                    </m:oMath>
                  </m:oMathPara>
                </a14:m>
                <a:endParaRPr lang="ar-AE" sz="36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F9FE698-EB03-49BA-A09B-1D8AC2A612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5525" y="2554592"/>
                <a:ext cx="1723229" cy="62164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7425771-C43B-4BC8-BE9F-335077B63BC8}"/>
                  </a:ext>
                </a:extLst>
              </p:cNvPr>
              <p:cNvSpPr txBox="1"/>
              <p:nvPr/>
            </p:nvSpPr>
            <p:spPr>
              <a:xfrm>
                <a:off x="6702706" y="2554591"/>
                <a:ext cx="1327286" cy="62164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 </m:t>
                      </m:r>
                      <m:r>
                        <a:rPr lang="ar-SA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خطأ</m:t>
                      </m:r>
                    </m:oMath>
                  </m:oMathPara>
                </a14:m>
                <a:endParaRPr lang="ar-AE" sz="36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7425771-C43B-4BC8-BE9F-335077B63B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2706" y="2554591"/>
                <a:ext cx="1327286" cy="62164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888724C-3B28-480A-875C-D4946F5EEE4D}"/>
                  </a:ext>
                </a:extLst>
              </p:cNvPr>
              <p:cNvSpPr txBox="1"/>
              <p:nvPr/>
            </p:nvSpPr>
            <p:spPr>
              <a:xfrm>
                <a:off x="3075525" y="3354950"/>
                <a:ext cx="1723229" cy="62164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 </m:t>
                      </m:r>
                      <m:r>
                        <a:rPr lang="ar-SA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صواب</m:t>
                      </m:r>
                    </m:oMath>
                  </m:oMathPara>
                </a14:m>
                <a:endParaRPr lang="ar-AE" sz="36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888724C-3B28-480A-875C-D4946F5EEE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5525" y="3354950"/>
                <a:ext cx="1723229" cy="62164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80A09E9-E9C3-45CC-BF89-A2D1ED7CD2D0}"/>
                  </a:ext>
                </a:extLst>
              </p:cNvPr>
              <p:cNvSpPr txBox="1"/>
              <p:nvPr/>
            </p:nvSpPr>
            <p:spPr>
              <a:xfrm>
                <a:off x="6702706" y="3354949"/>
                <a:ext cx="1327286" cy="62164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 </m:t>
                      </m:r>
                      <m:r>
                        <a:rPr lang="ar-SA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خطأ</m:t>
                      </m:r>
                    </m:oMath>
                  </m:oMathPara>
                </a14:m>
                <a:endParaRPr lang="ar-AE" sz="36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80A09E9-E9C3-45CC-BF89-A2D1ED7CD2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2706" y="3354949"/>
                <a:ext cx="1327286" cy="62164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A4A90C9-B702-4764-85EB-8EBFC93DA974}"/>
                  </a:ext>
                </a:extLst>
              </p:cNvPr>
              <p:cNvSpPr txBox="1"/>
              <p:nvPr/>
            </p:nvSpPr>
            <p:spPr>
              <a:xfrm>
                <a:off x="2917439" y="4273421"/>
                <a:ext cx="1723229" cy="62164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 </m:t>
                      </m:r>
                      <m:r>
                        <a:rPr lang="ar-SA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صواب</m:t>
                      </m:r>
                    </m:oMath>
                  </m:oMathPara>
                </a14:m>
                <a:endParaRPr lang="ar-AE" sz="36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A4A90C9-B702-4764-85EB-8EBFC93DA9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7439" y="4273421"/>
                <a:ext cx="1723229" cy="62164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286E7B1-D9FB-4384-B788-2BAE7A412C47}"/>
                  </a:ext>
                </a:extLst>
              </p:cNvPr>
              <p:cNvSpPr txBox="1"/>
              <p:nvPr/>
            </p:nvSpPr>
            <p:spPr>
              <a:xfrm>
                <a:off x="6544620" y="4273420"/>
                <a:ext cx="1327286" cy="62164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 </m:t>
                      </m:r>
                      <m:r>
                        <a:rPr lang="ar-SA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خطأ</m:t>
                      </m:r>
                    </m:oMath>
                  </m:oMathPara>
                </a14:m>
                <a:endParaRPr lang="ar-AE" sz="36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286E7B1-D9FB-4384-B788-2BAE7A412C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4620" y="4273420"/>
                <a:ext cx="1327286" cy="62164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A1D75CA-2E87-421E-B10D-93727C9AB8D0}"/>
                  </a:ext>
                </a:extLst>
              </p:cNvPr>
              <p:cNvSpPr txBox="1"/>
              <p:nvPr/>
            </p:nvSpPr>
            <p:spPr>
              <a:xfrm>
                <a:off x="2917439" y="5114193"/>
                <a:ext cx="1723229" cy="62164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 </m:t>
                      </m:r>
                      <m:r>
                        <a:rPr lang="ar-SA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صواب</m:t>
                      </m:r>
                    </m:oMath>
                  </m:oMathPara>
                </a14:m>
                <a:endParaRPr lang="ar-AE" sz="36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A1D75CA-2E87-421E-B10D-93727C9AB8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7439" y="5114193"/>
                <a:ext cx="1723229" cy="62164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B9EED21-814D-4780-98F9-54E64A32D5DB}"/>
                  </a:ext>
                </a:extLst>
              </p:cNvPr>
              <p:cNvSpPr txBox="1"/>
              <p:nvPr/>
            </p:nvSpPr>
            <p:spPr>
              <a:xfrm>
                <a:off x="6544620" y="5114192"/>
                <a:ext cx="1327286" cy="62164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 </m:t>
                      </m:r>
                      <m:r>
                        <a:rPr lang="ar-SA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خطأ</m:t>
                      </m:r>
                    </m:oMath>
                  </m:oMathPara>
                </a14:m>
                <a:endParaRPr lang="ar-AE" sz="36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B9EED21-814D-4780-98F9-54E64A32D5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4620" y="5114192"/>
                <a:ext cx="1327286" cy="62164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FAE703C-AE1E-4723-B7ED-C448EE375652}"/>
                  </a:ext>
                </a:extLst>
              </p:cNvPr>
              <p:cNvSpPr txBox="1"/>
              <p:nvPr/>
            </p:nvSpPr>
            <p:spPr>
              <a:xfrm>
                <a:off x="2834578" y="5892007"/>
                <a:ext cx="1723229" cy="62164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 </m:t>
                      </m:r>
                      <m:r>
                        <a:rPr lang="ar-SA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صواب</m:t>
                      </m:r>
                    </m:oMath>
                  </m:oMathPara>
                </a14:m>
                <a:endParaRPr lang="ar-AE" sz="36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FAE703C-AE1E-4723-B7ED-C448EE3756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4578" y="5892007"/>
                <a:ext cx="1723229" cy="62164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03AA3FF-4639-48BA-B3FC-6B665324BCBC}"/>
                  </a:ext>
                </a:extLst>
              </p:cNvPr>
              <p:cNvSpPr txBox="1"/>
              <p:nvPr/>
            </p:nvSpPr>
            <p:spPr>
              <a:xfrm>
                <a:off x="6461759" y="5892006"/>
                <a:ext cx="1327286" cy="62164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 </m:t>
                      </m:r>
                      <m:r>
                        <a:rPr lang="ar-SA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خطأ</m:t>
                      </m:r>
                    </m:oMath>
                  </m:oMathPara>
                </a14:m>
                <a:endParaRPr lang="ar-AE" sz="36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03AA3FF-4639-48BA-B3FC-6B665324BC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1759" y="5892006"/>
                <a:ext cx="1327286" cy="62164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Oval 23">
            <a:extLst>
              <a:ext uri="{FF2B5EF4-FFF2-40B4-BE49-F238E27FC236}">
                <a16:creationId xmlns:a16="http://schemas.microsoft.com/office/drawing/2014/main" id="{8515D4C1-129F-4F2E-85DF-A1DDF68CB443}"/>
              </a:ext>
            </a:extLst>
          </p:cNvPr>
          <p:cNvSpPr/>
          <p:nvPr/>
        </p:nvSpPr>
        <p:spPr>
          <a:xfrm>
            <a:off x="2917439" y="2592869"/>
            <a:ext cx="843280" cy="69169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2CE35CA7-E771-4C7A-AD69-EFCB6FCFEDB6}"/>
              </a:ext>
            </a:extLst>
          </p:cNvPr>
          <p:cNvSpPr/>
          <p:nvPr/>
        </p:nvSpPr>
        <p:spPr>
          <a:xfrm>
            <a:off x="6461759" y="3395363"/>
            <a:ext cx="843280" cy="69169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864B4185-A78E-4C00-B4DB-DFBD85855803}"/>
              </a:ext>
            </a:extLst>
          </p:cNvPr>
          <p:cNvSpPr/>
          <p:nvPr/>
        </p:nvSpPr>
        <p:spPr>
          <a:xfrm>
            <a:off x="2653885" y="4323111"/>
            <a:ext cx="843280" cy="69169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DC56847-5323-4128-BBCC-A3C1A412285F}"/>
              </a:ext>
            </a:extLst>
          </p:cNvPr>
          <p:cNvSpPr/>
          <p:nvPr/>
        </p:nvSpPr>
        <p:spPr>
          <a:xfrm>
            <a:off x="2622070" y="5144777"/>
            <a:ext cx="843280" cy="69169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2B5B7557-6BBC-4867-BA63-A5B6ECAC0DCD}"/>
              </a:ext>
            </a:extLst>
          </p:cNvPr>
          <p:cNvSpPr/>
          <p:nvPr/>
        </p:nvSpPr>
        <p:spPr>
          <a:xfrm>
            <a:off x="6261802" y="5922591"/>
            <a:ext cx="843280" cy="69169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706236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صور فوانيس رمضان 2019 متحركة">
            <a:extLst>
              <a:ext uri="{FF2B5EF4-FFF2-40B4-BE49-F238E27FC236}">
                <a16:creationId xmlns:a16="http://schemas.microsoft.com/office/drawing/2014/main" id="{FB836EB2-0880-4D78-BE27-2F5630F87FD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463" y="0"/>
            <a:ext cx="2022792" cy="255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5DADE87-D7EE-4EA4-B2A8-7305D0334000}"/>
              </a:ext>
            </a:extLst>
          </p:cNvPr>
          <p:cNvGrpSpPr/>
          <p:nvPr/>
        </p:nvGrpSpPr>
        <p:grpSpPr>
          <a:xfrm>
            <a:off x="5506719" y="529169"/>
            <a:ext cx="955040" cy="830997"/>
            <a:chOff x="5618479" y="507854"/>
            <a:chExt cx="955040" cy="830997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2431D07-2418-4D8D-8A15-3D278AC3E04A}"/>
                </a:ext>
              </a:extLst>
            </p:cNvPr>
            <p:cNvSpPr txBox="1"/>
            <p:nvPr/>
          </p:nvSpPr>
          <p:spPr>
            <a:xfrm>
              <a:off x="5679440" y="507854"/>
              <a:ext cx="843280" cy="830997"/>
            </a:xfrm>
            <a:prstGeom prst="rect">
              <a:avLst/>
            </a:prstGeom>
            <a:noFill/>
            <a:ln>
              <a:solidFill>
                <a:srgbClr val="FF00FF"/>
              </a:solidFill>
            </a:ln>
          </p:spPr>
          <p:txBody>
            <a:bodyPr wrap="square" rtlCol="1">
              <a:spAutoFit/>
            </a:bodyPr>
            <a:lstStyle/>
            <a:p>
              <a:r>
                <a:rPr lang="en-US" sz="4800" b="1" dirty="0">
                  <a:solidFill>
                    <a:srgbClr val="FFFF00"/>
                  </a:solidFill>
                </a:rPr>
                <a:t>33</a:t>
              </a:r>
              <a:endParaRPr lang="ar-AE" b="1" dirty="0">
                <a:solidFill>
                  <a:srgbClr val="FFFF00"/>
                </a:solidFill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A4ADCE4-306D-4E80-BAF1-EE77AE017DA0}"/>
                </a:ext>
              </a:extLst>
            </p:cNvPr>
            <p:cNvSpPr/>
            <p:nvPr/>
          </p:nvSpPr>
          <p:spPr>
            <a:xfrm>
              <a:off x="5618479" y="507854"/>
              <a:ext cx="955040" cy="830997"/>
            </a:xfrm>
            <a:prstGeom prst="ellipse">
              <a:avLst/>
            </a:prstGeom>
            <a:noFill/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AE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C575C04-C95F-4C34-9580-67A65E627742}"/>
                  </a:ext>
                </a:extLst>
              </p:cNvPr>
              <p:cNvSpPr txBox="1"/>
              <p:nvPr/>
            </p:nvSpPr>
            <p:spPr>
              <a:xfrm>
                <a:off x="1254965" y="3759860"/>
                <a:ext cx="4544577" cy="55399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r>
                  <a:rPr lang="en-US" sz="3600" b="1" dirty="0"/>
                  <a:t>a)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ar-AE" sz="36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SA" sz="3600" b="1" i="1" smtClean="0">
                            <a:latin typeface="Cambria Math" panose="02040503050406030204" pitchFamily="18" charset="0"/>
                          </a:rPr>
                          <m:t>𝟖</m:t>
                        </m:r>
                        <m:r>
                          <a:rPr lang="ar-SA" sz="3600" b="1" i="1" smtClean="0">
                            <a:latin typeface="Cambria Math" panose="02040503050406030204" pitchFamily="18" charset="0"/>
                          </a:rPr>
                          <m:t> ,</m:t>
                        </m:r>
                        <m:r>
                          <a:rPr lang="en-US" sz="3600" b="1" i="1" smtClean="0">
                            <a:latin typeface="Cambria Math" panose="02040503050406030204" pitchFamily="18" charset="0"/>
                          </a:rPr>
                          <m:t>𝟗</m:t>
                        </m:r>
                        <m:r>
                          <a:rPr lang="en-US" sz="3600" b="1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3600" b="1" i="1" smtClean="0">
                            <a:latin typeface="Cambria Math" panose="02040503050406030204" pitchFamily="18" charset="0"/>
                          </a:rPr>
                          <m:t>𝟏𝟎</m:t>
                        </m:r>
                        <m:r>
                          <a:rPr lang="en-US" sz="3600" b="1" i="1" smtClean="0">
                            <a:latin typeface="Cambria Math" panose="02040503050406030204" pitchFamily="18" charset="0"/>
                          </a:rPr>
                          <m:t> , </m:t>
                        </m:r>
                        <m:r>
                          <a:rPr lang="en-US" sz="3600" b="1" i="1" smtClean="0">
                            <a:latin typeface="Cambria Math" panose="02040503050406030204" pitchFamily="18" charset="0"/>
                          </a:rPr>
                          <m:t>𝟏𝟏</m:t>
                        </m:r>
                        <m:r>
                          <a:rPr lang="en-US" sz="3600" b="1" i="1" smtClean="0">
                            <a:latin typeface="Cambria Math" panose="02040503050406030204" pitchFamily="18" charset="0"/>
                          </a:rPr>
                          <m:t> , </m:t>
                        </m:r>
                        <m:r>
                          <a:rPr lang="en-US" sz="3600" b="1" i="1" smtClean="0">
                            <a:latin typeface="Cambria Math" panose="02040503050406030204" pitchFamily="18" charset="0"/>
                          </a:rPr>
                          <m:t>𝟏𝟐</m:t>
                        </m:r>
                        <m:r>
                          <a:rPr lang="en-US" sz="3600" b="1" i="1" smtClean="0">
                            <a:latin typeface="Cambria Math" panose="02040503050406030204" pitchFamily="18" charset="0"/>
                          </a:rPr>
                          <m:t>,… </m:t>
                        </m:r>
                      </m:e>
                    </m:d>
                  </m:oMath>
                </a14:m>
                <a:endParaRPr lang="ar-AE" sz="3600" b="1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C575C04-C95F-4C34-9580-67A65E6277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4965" y="3759860"/>
                <a:ext cx="4544577" cy="553998"/>
              </a:xfrm>
              <a:prstGeom prst="rect">
                <a:avLst/>
              </a:prstGeom>
              <a:blipFill>
                <a:blip r:embed="rId4"/>
                <a:stretch>
                  <a:fillRect l="-6174" t="-24176" b="-49451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9">
            <a:extLst>
              <a:ext uri="{FF2B5EF4-FFF2-40B4-BE49-F238E27FC236}">
                <a16:creationId xmlns:a16="http://schemas.microsoft.com/office/drawing/2014/main" id="{886612BD-2532-4AE8-8EF2-42C7EFD990D2}"/>
              </a:ext>
            </a:extLst>
          </p:cNvPr>
          <p:cNvGrpSpPr/>
          <p:nvPr/>
        </p:nvGrpSpPr>
        <p:grpSpPr>
          <a:xfrm>
            <a:off x="996724" y="4662612"/>
            <a:ext cx="5760719" cy="553998"/>
            <a:chOff x="7572655" y="-2051026"/>
            <a:chExt cx="7014192" cy="1576481"/>
          </a:xfrm>
          <a:solidFill>
            <a:schemeClr val="bg1"/>
          </a:solidFill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5CCA74A-F36C-4F88-832D-EB9C9995955F}"/>
                </a:ext>
              </a:extLst>
            </p:cNvPr>
            <p:cNvSpPr txBox="1"/>
            <p:nvPr/>
          </p:nvSpPr>
          <p:spPr>
            <a:xfrm>
              <a:off x="7572655" y="-2051026"/>
              <a:ext cx="7014192" cy="1576481"/>
            </a:xfrm>
            <a:prstGeom prst="rect">
              <a:avLst/>
            </a:prstGeom>
            <a:grpFill/>
          </p:spPr>
          <p:txBody>
            <a:bodyPr wrap="square" rtlCol="1">
              <a:spAutoFit/>
            </a:bodyPr>
            <a:lstStyle/>
            <a:p>
              <a:pPr algn="r"/>
              <a:r>
                <a:rPr lang="ar-SA" sz="2800" b="1" dirty="0">
                  <a:solidFill>
                    <a:srgbClr val="FF0000"/>
                  </a:solidFill>
                  <a:cs typeface="(AH) Manal Black" pitchFamily="2" charset="-78"/>
                </a:rPr>
                <a:t>مجموعة الأعداد الطبيعية الأكبر   من      </a:t>
              </a:r>
            </a:p>
            <a:p>
              <a:pPr algn="r"/>
              <a:r>
                <a:rPr lang="ar-SA" sz="2800" b="1" dirty="0">
                  <a:solidFill>
                    <a:srgbClr val="FF0000"/>
                  </a:solidFill>
                  <a:cs typeface="(AH) Manal Black" pitchFamily="2" charset="-78"/>
                </a:rPr>
                <a:t> </a:t>
              </a:r>
              <a:endParaRPr lang="ar-AE" sz="2800" b="1" dirty="0">
                <a:solidFill>
                  <a:srgbClr val="FF0000"/>
                </a:solidFill>
                <a:cs typeface="(AH) Manal Black" pitchFamily="2" charset="-78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268AE1F4-7F2C-4C62-B0DC-832F268514F6}"/>
                    </a:ext>
                  </a:extLst>
                </p:cNvPr>
                <p:cNvSpPr txBox="1"/>
                <p:nvPr/>
              </p:nvSpPr>
              <p:spPr>
                <a:xfrm>
                  <a:off x="9130058" y="-2016674"/>
                  <a:ext cx="437204" cy="813669"/>
                </a:xfrm>
                <a:prstGeom prst="rect">
                  <a:avLst/>
                </a:prstGeom>
                <a:grpFill/>
              </p:spPr>
              <p:txBody>
                <a:bodyPr wrap="none" lIns="0" tIns="0" rIns="0" bIns="0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200" b="1" i="0" smtClean="0">
                            <a:latin typeface="Cambria Math" panose="02040503050406030204" pitchFamily="18" charset="0"/>
                          </a:rPr>
                          <m:t>𝟕</m:t>
                        </m:r>
                      </m:oMath>
                    </m:oMathPara>
                  </a14:m>
                  <a:endParaRPr lang="ar-AE" b="1" dirty="0"/>
                </a:p>
              </p:txBody>
            </p:sp>
          </mc:Choice>
          <mc:Fallback xmlns="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268AE1F4-7F2C-4C62-B0DC-832F268514F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30058" y="-2016674"/>
                  <a:ext cx="437204" cy="813669"/>
                </a:xfrm>
                <a:prstGeom prst="rect">
                  <a:avLst/>
                </a:prstGeom>
                <a:blipFill>
                  <a:blip r:embed="rId5"/>
                  <a:stretch>
                    <a:fillRect b="-38298"/>
                  </a:stretch>
                </a:blipFill>
              </p:spPr>
              <p:txBody>
                <a:bodyPr/>
                <a:lstStyle/>
                <a:p>
                  <a:r>
                    <a:rPr lang="ar-A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76BC003B-2CC0-418A-B313-943C3A8AB9EE}"/>
                    </a:ext>
                  </a:extLst>
                </p:cNvPr>
                <p:cNvSpPr txBox="1"/>
                <p:nvPr/>
              </p:nvSpPr>
              <p:spPr>
                <a:xfrm>
                  <a:off x="7778288" y="-1993385"/>
                  <a:ext cx="647998" cy="1401318"/>
                </a:xfrm>
                <a:prstGeom prst="rect">
                  <a:avLst/>
                </a:prstGeom>
                <a:grpFill/>
              </p:spPr>
              <p:txBody>
                <a:bodyPr wrap="none" lIns="0" tIns="0" rIns="0" bIns="0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200" b="1" i="0" smtClean="0">
                            <a:latin typeface="Cambria Math" panose="02040503050406030204" pitchFamily="18" charset="0"/>
                          </a:rPr>
                          <m:t>𝐛</m:t>
                        </m:r>
                        <m:r>
                          <a:rPr lang="en-US" sz="3200" b="1" i="0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ar-AE" b="1" dirty="0"/>
                </a:p>
              </p:txBody>
            </p:sp>
          </mc:Choice>
          <mc:Fallback xmlns="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76BC003B-2CC0-418A-B313-943C3A8AB9E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78288" y="-1993385"/>
                  <a:ext cx="647998" cy="1401318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ar-A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7D589E6-B92C-4E03-9816-9D16C5505508}"/>
              </a:ext>
            </a:extLst>
          </p:cNvPr>
          <p:cNvGrpSpPr/>
          <p:nvPr/>
        </p:nvGrpSpPr>
        <p:grpSpPr>
          <a:xfrm>
            <a:off x="3647441" y="1654065"/>
            <a:ext cx="7414008" cy="648914"/>
            <a:chOff x="7572655" y="-2051026"/>
            <a:chExt cx="7014192" cy="1576481"/>
          </a:xfrm>
          <a:solidFill>
            <a:schemeClr val="bg1"/>
          </a:solidFill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F1C5918-A980-4D30-9D87-992A3E959D7B}"/>
                </a:ext>
              </a:extLst>
            </p:cNvPr>
            <p:cNvSpPr txBox="1"/>
            <p:nvPr/>
          </p:nvSpPr>
          <p:spPr>
            <a:xfrm>
              <a:off x="7572655" y="-2051026"/>
              <a:ext cx="7014192" cy="1576481"/>
            </a:xfrm>
            <a:prstGeom prst="rect">
              <a:avLst/>
            </a:prstGeom>
            <a:grpFill/>
          </p:spPr>
          <p:txBody>
            <a:bodyPr wrap="square" rtlCol="1">
              <a:spAutoFit/>
            </a:bodyPr>
            <a:lstStyle/>
            <a:p>
              <a:pPr algn="r"/>
              <a:r>
                <a:rPr lang="ar-SA" sz="2800" b="1" dirty="0">
                  <a:solidFill>
                    <a:srgbClr val="FF0000"/>
                  </a:solidFill>
                  <a:cs typeface="(AH) Manal Black" pitchFamily="2" charset="-78"/>
                </a:rPr>
                <a:t>المجموعة           تحتوي العناصر    </a:t>
              </a:r>
              <a:r>
                <a:rPr lang="en-US" sz="2800" b="1" dirty="0">
                  <a:solidFill>
                    <a:srgbClr val="FF0000"/>
                  </a:solidFill>
                  <a:cs typeface="(AH) Manal Black" pitchFamily="2" charset="-78"/>
                </a:rPr>
                <a:t> </a:t>
              </a:r>
              <a:r>
                <a:rPr lang="ar-SA" sz="2800" b="1" dirty="0">
                  <a:solidFill>
                    <a:srgbClr val="FF0000"/>
                  </a:solidFill>
                  <a:cs typeface="(AH) Manal Black" pitchFamily="2" charset="-78"/>
                </a:rPr>
                <a:t>  </a:t>
              </a:r>
            </a:p>
            <a:p>
              <a:pPr algn="r"/>
              <a:r>
                <a:rPr lang="ar-SA" sz="2800" b="1" dirty="0">
                  <a:solidFill>
                    <a:srgbClr val="FF0000"/>
                  </a:solidFill>
                  <a:cs typeface="(AH) Manal Black" pitchFamily="2" charset="-78"/>
                </a:rPr>
                <a:t> </a:t>
              </a:r>
              <a:endParaRPr lang="ar-AE" sz="2800" b="1" dirty="0">
                <a:solidFill>
                  <a:srgbClr val="FF0000"/>
                </a:solidFill>
                <a:cs typeface="(AH) Manal Black" pitchFamily="2" charset="-78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713AE79A-AA98-47BB-9424-2EFC8F36093C}"/>
                    </a:ext>
                  </a:extLst>
                </p:cNvPr>
                <p:cNvSpPr txBox="1"/>
                <p:nvPr/>
              </p:nvSpPr>
              <p:spPr>
                <a:xfrm>
                  <a:off x="12975383" y="-2051026"/>
                  <a:ext cx="402071" cy="813669"/>
                </a:xfrm>
                <a:prstGeom prst="rect">
                  <a:avLst/>
                </a:prstGeom>
                <a:grpFill/>
              </p:spPr>
              <p:txBody>
                <a:bodyPr wrap="none" lIns="0" tIns="0" rIns="0" bIns="0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200" b="1" i="0" smtClean="0">
                            <a:latin typeface="Cambria Math" panose="02040503050406030204" pitchFamily="18" charset="0"/>
                          </a:rPr>
                          <m:t>𝐒</m:t>
                        </m:r>
                      </m:oMath>
                    </m:oMathPara>
                  </a14:m>
                  <a:endParaRPr lang="ar-AE" b="1" dirty="0"/>
                </a:p>
              </p:txBody>
            </p:sp>
          </mc:Choice>
          <mc:Fallback xmlns="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713AE79A-AA98-47BB-9424-2EFC8F36093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75383" y="-2051026"/>
                  <a:ext cx="402071" cy="813669"/>
                </a:xfrm>
                <a:prstGeom prst="rect">
                  <a:avLst/>
                </a:prstGeom>
                <a:blipFill>
                  <a:blip r:embed="rId7"/>
                  <a:stretch>
                    <a:fillRect b="-20000"/>
                  </a:stretch>
                </a:blipFill>
              </p:spPr>
              <p:txBody>
                <a:bodyPr/>
                <a:lstStyle/>
                <a:p>
                  <a:r>
                    <a:rPr lang="ar-A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AB5EDFB3-E371-49B9-96E7-811637AF0A4F}"/>
                    </a:ext>
                  </a:extLst>
                </p:cNvPr>
                <p:cNvSpPr txBox="1"/>
                <p:nvPr/>
              </p:nvSpPr>
              <p:spPr>
                <a:xfrm>
                  <a:off x="7687390" y="-2051026"/>
                  <a:ext cx="3028590" cy="813669"/>
                </a:xfrm>
                <a:prstGeom prst="rect">
                  <a:avLst/>
                </a:prstGeom>
                <a:grpFill/>
              </p:spPr>
              <p:txBody>
                <a:bodyPr wrap="square" lIns="0" tIns="0" rIns="0" bIns="0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200" b="1" i="0" smtClean="0">
                            <a:latin typeface="Cambria Math" panose="02040503050406030204" pitchFamily="18" charset="0"/>
                          </a:rPr>
                          <m:t>𝟖</m:t>
                        </m:r>
                        <m:r>
                          <a:rPr lang="en-US" sz="3200" b="1" i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3200" b="1" i="0" smtClean="0">
                            <a:latin typeface="Cambria Math" panose="02040503050406030204" pitchFamily="18" charset="0"/>
                          </a:rPr>
                          <m:t>𝟗</m:t>
                        </m:r>
                        <m:r>
                          <a:rPr lang="en-US" sz="3200" b="1" i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3200" b="1" i="0" smtClean="0">
                            <a:latin typeface="Cambria Math" panose="02040503050406030204" pitchFamily="18" charset="0"/>
                          </a:rPr>
                          <m:t>𝟏𝟎</m:t>
                        </m:r>
                        <m:r>
                          <a:rPr lang="en-US" sz="3200" b="1" i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3200" b="1" i="0" smtClean="0">
                            <a:latin typeface="Cambria Math" panose="02040503050406030204" pitchFamily="18" charset="0"/>
                          </a:rPr>
                          <m:t>𝟏𝟏</m:t>
                        </m:r>
                        <m:r>
                          <a:rPr lang="en-US" sz="3200" b="1" i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3200" b="1" i="0" smtClean="0">
                            <a:latin typeface="Cambria Math" panose="02040503050406030204" pitchFamily="18" charset="0"/>
                          </a:rPr>
                          <m:t>𝟏𝟐</m:t>
                        </m:r>
                        <m:r>
                          <a:rPr lang="en-US" sz="3200" b="1" i="0" smtClean="0">
                            <a:latin typeface="Cambria Math" panose="02040503050406030204" pitchFamily="18" charset="0"/>
                          </a:rPr>
                          <m:t>,…</m:t>
                        </m:r>
                      </m:oMath>
                    </m:oMathPara>
                  </a14:m>
                  <a:endParaRPr lang="ar-AE" b="1" dirty="0"/>
                </a:p>
              </p:txBody>
            </p:sp>
          </mc:Choice>
          <mc:Fallback xmlns="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AB5EDFB3-E371-49B9-96E7-811637AF0A4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87390" y="-2051026"/>
                  <a:ext cx="3028590" cy="813669"/>
                </a:xfrm>
                <a:prstGeom prst="rect">
                  <a:avLst/>
                </a:prstGeom>
                <a:blipFill>
                  <a:blip r:embed="rId8"/>
                  <a:stretch>
                    <a:fillRect b="-36364"/>
                  </a:stretch>
                </a:blipFill>
              </p:spPr>
              <p:txBody>
                <a:bodyPr/>
                <a:lstStyle/>
                <a:p>
                  <a:r>
                    <a:rPr lang="ar-A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076182C-AE14-4F43-B869-E47189C5ABEA}"/>
              </a:ext>
            </a:extLst>
          </p:cNvPr>
          <p:cNvGrpSpPr/>
          <p:nvPr/>
        </p:nvGrpSpPr>
        <p:grpSpPr>
          <a:xfrm>
            <a:off x="2741366" y="2447116"/>
            <a:ext cx="8279442" cy="954107"/>
            <a:chOff x="6753891" y="-2051026"/>
            <a:chExt cx="7832956" cy="2317921"/>
          </a:xfrm>
          <a:solidFill>
            <a:schemeClr val="bg1"/>
          </a:solidFill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B3EBB90-CD83-462F-8BF1-CB5F3C56E33C}"/>
                </a:ext>
              </a:extLst>
            </p:cNvPr>
            <p:cNvSpPr txBox="1"/>
            <p:nvPr/>
          </p:nvSpPr>
          <p:spPr>
            <a:xfrm>
              <a:off x="6753891" y="-2051026"/>
              <a:ext cx="7832956" cy="2317921"/>
            </a:xfrm>
            <a:prstGeom prst="rect">
              <a:avLst/>
            </a:prstGeom>
            <a:grpFill/>
          </p:spPr>
          <p:txBody>
            <a:bodyPr wrap="square" rtlCol="1">
              <a:spAutoFit/>
            </a:bodyPr>
            <a:lstStyle/>
            <a:p>
              <a:pPr algn="r"/>
              <a:r>
                <a:rPr lang="ar-SA" sz="2800" b="1" dirty="0">
                  <a:solidFill>
                    <a:srgbClr val="FF0000"/>
                  </a:solidFill>
                  <a:cs typeface="(AH) Manal Black" pitchFamily="2" charset="-78"/>
                </a:rPr>
                <a:t>فأي طريقة تعبر عن عناصر المجموعة       بطريقة القائمة بطريقة القائمة </a:t>
              </a:r>
            </a:p>
            <a:p>
              <a:pPr algn="r"/>
              <a:r>
                <a:rPr lang="ar-SA" sz="2800" b="1" dirty="0">
                  <a:solidFill>
                    <a:srgbClr val="FF0000"/>
                  </a:solidFill>
                  <a:cs typeface="(AH) Manal Black" pitchFamily="2" charset="-78"/>
                </a:rPr>
                <a:t> </a:t>
              </a:r>
              <a:endParaRPr lang="ar-AE" sz="2800" b="1" dirty="0">
                <a:solidFill>
                  <a:srgbClr val="FF0000"/>
                </a:solidFill>
                <a:cs typeface="(AH) Manal Black" pitchFamily="2" charset="-78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617A0855-A85C-4E93-A342-D6F67CB9938E}"/>
                    </a:ext>
                  </a:extLst>
                </p:cNvPr>
                <p:cNvSpPr txBox="1"/>
                <p:nvPr/>
              </p:nvSpPr>
              <p:spPr>
                <a:xfrm>
                  <a:off x="10553393" y="-2051026"/>
                  <a:ext cx="402071" cy="813669"/>
                </a:xfrm>
                <a:prstGeom prst="rect">
                  <a:avLst/>
                </a:prstGeom>
                <a:grpFill/>
              </p:spPr>
              <p:txBody>
                <a:bodyPr wrap="none" lIns="0" tIns="0" rIns="0" bIns="0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200" b="1" i="0" smtClean="0">
                            <a:latin typeface="Cambria Math" panose="02040503050406030204" pitchFamily="18" charset="0"/>
                          </a:rPr>
                          <m:t>𝐒</m:t>
                        </m:r>
                      </m:oMath>
                    </m:oMathPara>
                  </a14:m>
                  <a:endParaRPr lang="ar-AE" b="1" dirty="0"/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617A0855-A85C-4E93-A342-D6F67CB9938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53393" y="-2051026"/>
                  <a:ext cx="402071" cy="813669"/>
                </a:xfrm>
                <a:prstGeom prst="rect">
                  <a:avLst/>
                </a:prstGeom>
                <a:blipFill>
                  <a:blip r:embed="rId9"/>
                  <a:stretch>
                    <a:fillRect b="-20000"/>
                  </a:stretch>
                </a:blipFill>
              </p:spPr>
              <p:txBody>
                <a:bodyPr/>
                <a:lstStyle/>
                <a:p>
                  <a:r>
                    <a:rPr lang="ar-AE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CBF4D00-AC89-4305-92AE-112F9121CA18}"/>
                  </a:ext>
                </a:extLst>
              </p:cNvPr>
              <p:cNvSpPr txBox="1"/>
              <p:nvPr/>
            </p:nvSpPr>
            <p:spPr>
              <a:xfrm>
                <a:off x="1165609" y="5565364"/>
                <a:ext cx="3430683" cy="49244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r>
                  <a:rPr lang="en-US" sz="3200" b="1" dirty="0">
                    <a:solidFill>
                      <a:srgbClr val="002060"/>
                    </a:solidFill>
                  </a:rPr>
                  <a:t>c)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ar-AE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𝝐</m:t>
                        </m:r>
                        <m: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𝑵</m:t>
                        </m:r>
                        <m: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, </m:t>
                        </m:r>
                        <m: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𝒙</m:t>
                        </m:r>
                        <m: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&gt;</m:t>
                        </m:r>
                        <m: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𝟕</m:t>
                        </m:r>
                        <m:r>
                          <a:rPr lang="en-US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</m:e>
                    </m:d>
                  </m:oMath>
                </a14:m>
                <a:endParaRPr lang="ar-AE" sz="1050" b="1" i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CBF4D00-AC89-4305-92AE-112F9121CA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5609" y="5565364"/>
                <a:ext cx="3430683" cy="492443"/>
              </a:xfrm>
              <a:prstGeom prst="rect">
                <a:avLst/>
              </a:prstGeom>
              <a:blipFill>
                <a:blip r:embed="rId10"/>
                <a:stretch>
                  <a:fillRect l="-7105" t="-24691" b="-49383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Oval 31">
            <a:extLst>
              <a:ext uri="{FF2B5EF4-FFF2-40B4-BE49-F238E27FC236}">
                <a16:creationId xmlns:a16="http://schemas.microsoft.com/office/drawing/2014/main" id="{F79A188D-1FBD-4FE9-9878-D9313DE13643}"/>
              </a:ext>
            </a:extLst>
          </p:cNvPr>
          <p:cNvSpPr/>
          <p:nvPr/>
        </p:nvSpPr>
        <p:spPr>
          <a:xfrm>
            <a:off x="870152" y="3759860"/>
            <a:ext cx="769625" cy="69169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202518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صور فوانيس رمضان 2019 متحركة">
            <a:extLst>
              <a:ext uri="{FF2B5EF4-FFF2-40B4-BE49-F238E27FC236}">
                <a16:creationId xmlns:a16="http://schemas.microsoft.com/office/drawing/2014/main" id="{FB836EB2-0880-4D78-BE27-2F5630F87FD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463" y="0"/>
            <a:ext cx="2022792" cy="255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5DADE87-D7EE-4EA4-B2A8-7305D0334000}"/>
              </a:ext>
            </a:extLst>
          </p:cNvPr>
          <p:cNvGrpSpPr/>
          <p:nvPr/>
        </p:nvGrpSpPr>
        <p:grpSpPr>
          <a:xfrm>
            <a:off x="5506719" y="529169"/>
            <a:ext cx="955040" cy="830997"/>
            <a:chOff x="5618479" y="507854"/>
            <a:chExt cx="955040" cy="830997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2431D07-2418-4D8D-8A15-3D278AC3E04A}"/>
                </a:ext>
              </a:extLst>
            </p:cNvPr>
            <p:cNvSpPr txBox="1"/>
            <p:nvPr/>
          </p:nvSpPr>
          <p:spPr>
            <a:xfrm>
              <a:off x="5679440" y="507854"/>
              <a:ext cx="843280" cy="830997"/>
            </a:xfrm>
            <a:prstGeom prst="rect">
              <a:avLst/>
            </a:prstGeom>
            <a:noFill/>
            <a:ln>
              <a:solidFill>
                <a:srgbClr val="FF00FF"/>
              </a:solidFill>
            </a:ln>
          </p:spPr>
          <p:txBody>
            <a:bodyPr wrap="square" rtlCol="1">
              <a:spAutoFit/>
            </a:bodyPr>
            <a:lstStyle/>
            <a:p>
              <a:r>
                <a:rPr lang="en-US" sz="4800" b="1" dirty="0">
                  <a:solidFill>
                    <a:srgbClr val="FFFF00"/>
                  </a:solidFill>
                </a:rPr>
                <a:t>34</a:t>
              </a:r>
              <a:endParaRPr lang="ar-AE" b="1" dirty="0">
                <a:solidFill>
                  <a:srgbClr val="FFFF00"/>
                </a:solidFill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A4ADCE4-306D-4E80-BAF1-EE77AE017DA0}"/>
                </a:ext>
              </a:extLst>
            </p:cNvPr>
            <p:cNvSpPr/>
            <p:nvPr/>
          </p:nvSpPr>
          <p:spPr>
            <a:xfrm>
              <a:off x="5618479" y="507854"/>
              <a:ext cx="955040" cy="830997"/>
            </a:xfrm>
            <a:prstGeom prst="ellipse">
              <a:avLst/>
            </a:prstGeom>
            <a:noFill/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AE" dirty="0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82A12B2-6A1D-40B3-A8EC-E6EAB03D266C}"/>
              </a:ext>
            </a:extLst>
          </p:cNvPr>
          <p:cNvSpPr txBox="1"/>
          <p:nvPr/>
        </p:nvSpPr>
        <p:spPr>
          <a:xfrm>
            <a:off x="7711440" y="1534517"/>
            <a:ext cx="3400808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r"/>
            <a:r>
              <a:rPr lang="ar-SA" sz="2800" b="1" dirty="0">
                <a:solidFill>
                  <a:srgbClr val="FF0000"/>
                </a:solidFill>
                <a:cs typeface="(AH) Manal Black" pitchFamily="2" charset="-78"/>
              </a:rPr>
              <a:t>حدد نوع زوج المجموعات الاتية </a:t>
            </a:r>
          </a:p>
          <a:p>
            <a:pPr algn="r"/>
            <a:r>
              <a:rPr lang="ar-SA" sz="2800" b="1" dirty="0">
                <a:solidFill>
                  <a:srgbClr val="FF0000"/>
                </a:solidFill>
                <a:cs typeface="(AH) Manal Black" pitchFamily="2" charset="-78"/>
              </a:rPr>
              <a:t> </a:t>
            </a:r>
            <a:endParaRPr lang="ar-AE" sz="2800" b="1" dirty="0">
              <a:solidFill>
                <a:srgbClr val="FF0000"/>
              </a:solidFill>
              <a:cs typeface="(AH) Manal Black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8D7BD9D-1A94-4E15-AF30-981C57DC8EF0}"/>
                  </a:ext>
                </a:extLst>
              </p:cNvPr>
              <p:cNvSpPr txBox="1"/>
              <p:nvPr/>
            </p:nvSpPr>
            <p:spPr>
              <a:xfrm>
                <a:off x="1213860" y="1685911"/>
                <a:ext cx="2052292" cy="49244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ar-AE" sz="32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ar-AE" sz="3200" b="1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8D7BD9D-1A94-4E15-AF30-981C57DC8E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3860" y="1685911"/>
                <a:ext cx="2052292" cy="4924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AE31BE1-7720-49AB-9ED0-622A247ACD18}"/>
                  </a:ext>
                </a:extLst>
              </p:cNvPr>
              <p:cNvSpPr txBox="1"/>
              <p:nvPr/>
            </p:nvSpPr>
            <p:spPr>
              <a:xfrm>
                <a:off x="1213860" y="3250551"/>
                <a:ext cx="1923604" cy="55258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r>
                  <a:rPr lang="ar-SA" sz="3200" b="1" dirty="0"/>
                  <a:t> </a:t>
                </a:r>
                <a:r>
                  <a:rPr lang="en-US" sz="3200" b="1" dirty="0"/>
                  <a:t>a)     </a:t>
                </a:r>
                <a14:m>
                  <m:oMath xmlns:m="http://schemas.openxmlformats.org/officeDocument/2006/math">
                    <m:r>
                      <a:rPr lang="ar-SA" sz="3200" b="1" i="1" smtClean="0">
                        <a:latin typeface="Cambria Math" panose="02040503050406030204" pitchFamily="18" charset="0"/>
                      </a:rPr>
                      <m:t>متساوية</m:t>
                    </m:r>
                  </m:oMath>
                </a14:m>
                <a:endParaRPr lang="ar-AE" sz="3200" b="1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AE31BE1-7720-49AB-9ED0-622A247ACD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3860" y="3250551"/>
                <a:ext cx="1923604" cy="552587"/>
              </a:xfrm>
              <a:prstGeom prst="rect">
                <a:avLst/>
              </a:prstGeom>
              <a:blipFill>
                <a:blip r:embed="rId5"/>
                <a:stretch>
                  <a:fillRect l="-12975" t="-13187" b="-45055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BFE3344-82EC-4184-B87B-4D071D4B8F9E}"/>
                  </a:ext>
                </a:extLst>
              </p:cNvPr>
              <p:cNvSpPr txBox="1"/>
              <p:nvPr/>
            </p:nvSpPr>
            <p:spPr>
              <a:xfrm>
                <a:off x="3787846" y="1685262"/>
                <a:ext cx="2316788" cy="49244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r>
                  <a:rPr lang="en-US" sz="3200" b="1" dirty="0"/>
                  <a:t> , 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ar-AE" sz="32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SA" sz="32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𝒂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𝒃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𝒄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𝒅</m:t>
                        </m:r>
                        <m:r>
                          <a:rPr lang="ar-SA" sz="32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</m:oMath>
                </a14:m>
                <a:endParaRPr lang="ar-AE" sz="3200" b="1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BFE3344-82EC-4184-B87B-4D071D4B8F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7846" y="1685262"/>
                <a:ext cx="2316788" cy="492443"/>
              </a:xfrm>
              <a:prstGeom prst="rect">
                <a:avLst/>
              </a:prstGeom>
              <a:blipFill>
                <a:blip r:embed="rId6"/>
                <a:stretch>
                  <a:fillRect l="-6579" t="-23457" b="-50617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6052660-4231-4407-8AB1-4C0F7DCAB75A}"/>
                  </a:ext>
                </a:extLst>
              </p:cNvPr>
              <p:cNvSpPr txBox="1"/>
              <p:nvPr/>
            </p:nvSpPr>
            <p:spPr>
              <a:xfrm>
                <a:off x="1213860" y="4018603"/>
                <a:ext cx="1811393" cy="55258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r>
                  <a:rPr lang="ar-SA" sz="3200" b="1" dirty="0"/>
                  <a:t> </a:t>
                </a:r>
                <a:r>
                  <a:rPr lang="en-US" sz="3200" b="1" dirty="0"/>
                  <a:t>b)     </a:t>
                </a:r>
                <a14:m>
                  <m:oMath xmlns:m="http://schemas.openxmlformats.org/officeDocument/2006/math">
                    <m:r>
                      <a:rPr lang="ar-SA" sz="3200" b="1" i="1" smtClean="0">
                        <a:latin typeface="Cambria Math" panose="02040503050406030204" pitchFamily="18" charset="0"/>
                      </a:rPr>
                      <m:t>متكافئة</m:t>
                    </m:r>
                  </m:oMath>
                </a14:m>
                <a:endParaRPr lang="ar-AE" sz="3200" b="1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6052660-4231-4407-8AB1-4C0F7DCAB7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3860" y="4018603"/>
                <a:ext cx="1811393" cy="552587"/>
              </a:xfrm>
              <a:prstGeom prst="rect">
                <a:avLst/>
              </a:prstGeom>
              <a:blipFill>
                <a:blip r:embed="rId7"/>
                <a:stretch>
                  <a:fillRect l="-13805" t="-13187" b="-45055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7407719-B3EA-4B30-B4A2-BC9CC7573024}"/>
                  </a:ext>
                </a:extLst>
              </p:cNvPr>
              <p:cNvSpPr txBox="1"/>
              <p:nvPr/>
            </p:nvSpPr>
            <p:spPr>
              <a:xfrm>
                <a:off x="1213860" y="4891958"/>
                <a:ext cx="1986121" cy="55258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r>
                  <a:rPr lang="ar-SA" sz="3200" b="1" dirty="0"/>
                  <a:t> </a:t>
                </a:r>
                <a:r>
                  <a:rPr lang="en-US" sz="3200" b="1" dirty="0"/>
                  <a:t>c)     </a:t>
                </a:r>
                <a14:m>
                  <m:oMath xmlns:m="http://schemas.openxmlformats.org/officeDocument/2006/math">
                    <m:r>
                      <a:rPr lang="ar-SA" sz="3200" b="1" i="1" smtClean="0">
                        <a:latin typeface="Cambria Math" panose="02040503050406030204" pitchFamily="18" charset="0"/>
                      </a:rPr>
                      <m:t>ذلك</m:t>
                    </m:r>
                    <m:r>
                      <a:rPr lang="ar-SA" sz="3200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ar-SA" sz="3200" b="1" i="1" smtClean="0">
                        <a:latin typeface="Cambria Math" panose="02040503050406030204" pitchFamily="18" charset="0"/>
                      </a:rPr>
                      <m:t>غير</m:t>
                    </m:r>
                  </m:oMath>
                </a14:m>
                <a:endParaRPr lang="ar-AE" sz="3200" b="1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7407719-B3EA-4B30-B4A2-BC9CC75730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3860" y="4891958"/>
                <a:ext cx="1986121" cy="552587"/>
              </a:xfrm>
              <a:prstGeom prst="rect">
                <a:avLst/>
              </a:prstGeom>
              <a:blipFill>
                <a:blip r:embed="rId8"/>
                <a:stretch>
                  <a:fillRect l="-12577" t="-13187" b="-45055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Oval 16">
            <a:extLst>
              <a:ext uri="{FF2B5EF4-FFF2-40B4-BE49-F238E27FC236}">
                <a16:creationId xmlns:a16="http://schemas.microsoft.com/office/drawing/2014/main" id="{EB589C85-85C0-418D-993E-83DFC3F66BE1}"/>
              </a:ext>
            </a:extLst>
          </p:cNvPr>
          <p:cNvSpPr/>
          <p:nvPr/>
        </p:nvSpPr>
        <p:spPr>
          <a:xfrm>
            <a:off x="965200" y="3987957"/>
            <a:ext cx="809133" cy="69169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299708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صور فوانيس رمضان 2019 متحركة">
            <a:extLst>
              <a:ext uri="{FF2B5EF4-FFF2-40B4-BE49-F238E27FC236}">
                <a16:creationId xmlns:a16="http://schemas.microsoft.com/office/drawing/2014/main" id="{FB836EB2-0880-4D78-BE27-2F5630F87FD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463" y="0"/>
            <a:ext cx="2022792" cy="255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5DADE87-D7EE-4EA4-B2A8-7305D0334000}"/>
              </a:ext>
            </a:extLst>
          </p:cNvPr>
          <p:cNvGrpSpPr/>
          <p:nvPr/>
        </p:nvGrpSpPr>
        <p:grpSpPr>
          <a:xfrm>
            <a:off x="5506719" y="529169"/>
            <a:ext cx="955040" cy="830997"/>
            <a:chOff x="5618479" y="507854"/>
            <a:chExt cx="955040" cy="830997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2431D07-2418-4D8D-8A15-3D278AC3E04A}"/>
                </a:ext>
              </a:extLst>
            </p:cNvPr>
            <p:cNvSpPr txBox="1"/>
            <p:nvPr/>
          </p:nvSpPr>
          <p:spPr>
            <a:xfrm>
              <a:off x="5679440" y="507854"/>
              <a:ext cx="843280" cy="830997"/>
            </a:xfrm>
            <a:prstGeom prst="rect">
              <a:avLst/>
            </a:prstGeom>
            <a:noFill/>
            <a:ln>
              <a:solidFill>
                <a:srgbClr val="FF00FF"/>
              </a:solidFill>
            </a:ln>
          </p:spPr>
          <p:txBody>
            <a:bodyPr wrap="square" rtlCol="1">
              <a:spAutoFit/>
            </a:bodyPr>
            <a:lstStyle/>
            <a:p>
              <a:r>
                <a:rPr lang="en-US" sz="4800" b="1" dirty="0">
                  <a:solidFill>
                    <a:srgbClr val="FFFF00"/>
                  </a:solidFill>
                </a:rPr>
                <a:t>35</a:t>
              </a:r>
              <a:endParaRPr lang="ar-AE" b="1" dirty="0">
                <a:solidFill>
                  <a:srgbClr val="FFFF00"/>
                </a:solidFill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A4ADCE4-306D-4E80-BAF1-EE77AE017DA0}"/>
                </a:ext>
              </a:extLst>
            </p:cNvPr>
            <p:cNvSpPr/>
            <p:nvPr/>
          </p:nvSpPr>
          <p:spPr>
            <a:xfrm>
              <a:off x="5618479" y="507854"/>
              <a:ext cx="955040" cy="830997"/>
            </a:xfrm>
            <a:prstGeom prst="ellipse">
              <a:avLst/>
            </a:prstGeom>
            <a:noFill/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AE" dirty="0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82A12B2-6A1D-40B3-A8EC-E6EAB03D266C}"/>
              </a:ext>
            </a:extLst>
          </p:cNvPr>
          <p:cNvSpPr txBox="1"/>
          <p:nvPr/>
        </p:nvSpPr>
        <p:spPr>
          <a:xfrm>
            <a:off x="7711440" y="1534517"/>
            <a:ext cx="3400808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r"/>
            <a:r>
              <a:rPr lang="ar-SA" sz="2800" b="1" dirty="0">
                <a:solidFill>
                  <a:srgbClr val="FF0000"/>
                </a:solidFill>
                <a:cs typeface="(AH) Manal Black" pitchFamily="2" charset="-78"/>
              </a:rPr>
              <a:t>حدد نوع زوج المجموعات الاتية </a:t>
            </a:r>
          </a:p>
          <a:p>
            <a:pPr algn="r"/>
            <a:r>
              <a:rPr lang="ar-SA" sz="2800" b="1" dirty="0">
                <a:solidFill>
                  <a:srgbClr val="FF0000"/>
                </a:solidFill>
                <a:cs typeface="(AH) Manal Black" pitchFamily="2" charset="-78"/>
              </a:rPr>
              <a:t> </a:t>
            </a:r>
            <a:endParaRPr lang="ar-AE" sz="2800" b="1" dirty="0">
              <a:solidFill>
                <a:srgbClr val="FF0000"/>
              </a:solidFill>
              <a:cs typeface="(AH) Manal Black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8D7BD9D-1A94-4E15-AF30-981C57DC8EF0}"/>
                  </a:ext>
                </a:extLst>
              </p:cNvPr>
              <p:cNvSpPr txBox="1"/>
              <p:nvPr/>
            </p:nvSpPr>
            <p:spPr>
              <a:xfrm>
                <a:off x="1213860" y="1685911"/>
                <a:ext cx="1759456" cy="49244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ar-AE" sz="32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𝒂</m:t>
                          </m:r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𝒄</m:t>
                          </m:r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ar-AE" sz="3200" b="1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8D7BD9D-1A94-4E15-AF30-981C57DC8E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3860" y="1685911"/>
                <a:ext cx="1759456" cy="4924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2AE31BE1-7720-49AB-9ED0-622A247ACD18}"/>
              </a:ext>
            </a:extLst>
          </p:cNvPr>
          <p:cNvSpPr txBox="1"/>
          <p:nvPr/>
        </p:nvSpPr>
        <p:spPr>
          <a:xfrm>
            <a:off x="1213860" y="3250551"/>
            <a:ext cx="1748877" cy="492443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1">
            <a:spAutoFit/>
          </a:bodyPr>
          <a:lstStyle/>
          <a:p>
            <a:r>
              <a:rPr lang="ar-SA" sz="3200" b="1" dirty="0"/>
              <a:t> </a:t>
            </a:r>
            <a:r>
              <a:rPr lang="en-US" sz="3200" b="1" dirty="0"/>
              <a:t>a)    </a:t>
            </a:r>
            <a:r>
              <a:rPr lang="ar-SA" sz="3200" b="1" dirty="0"/>
              <a:t>متكافئة</a:t>
            </a:r>
            <a:endParaRPr lang="ar-AE" sz="3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BFE3344-82EC-4184-B87B-4D071D4B8F9E}"/>
                  </a:ext>
                </a:extLst>
              </p:cNvPr>
              <p:cNvSpPr txBox="1"/>
              <p:nvPr/>
            </p:nvSpPr>
            <p:spPr>
              <a:xfrm>
                <a:off x="3787846" y="1685262"/>
                <a:ext cx="2030364" cy="49244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r>
                  <a:rPr lang="en-US" sz="3200" b="1" dirty="0"/>
                  <a:t> , 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ar-AE" sz="32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SA" sz="32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𝒎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𝒂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𝒄</m:t>
                        </m:r>
                        <m:r>
                          <a:rPr lang="ar-SA" sz="32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</m:oMath>
                </a14:m>
                <a:endParaRPr lang="ar-AE" sz="3200" b="1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BFE3344-82EC-4184-B87B-4D071D4B8F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7846" y="1685262"/>
                <a:ext cx="2030364" cy="492443"/>
              </a:xfrm>
              <a:prstGeom prst="rect">
                <a:avLst/>
              </a:prstGeom>
              <a:blipFill>
                <a:blip r:embed="rId5"/>
                <a:stretch>
                  <a:fillRect l="-7508" t="-23457" b="-50617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6052660-4231-4407-8AB1-4C0F7DCAB75A}"/>
                  </a:ext>
                </a:extLst>
              </p:cNvPr>
              <p:cNvSpPr txBox="1"/>
              <p:nvPr/>
            </p:nvSpPr>
            <p:spPr>
              <a:xfrm>
                <a:off x="1213860" y="4018603"/>
                <a:ext cx="3266920" cy="55258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r>
                  <a:rPr lang="ar-SA" sz="3200" b="1" dirty="0"/>
                  <a:t> </a:t>
                </a:r>
                <a:r>
                  <a:rPr lang="en-US" sz="3200" b="1" dirty="0"/>
                  <a:t>b)     </a:t>
                </a:r>
                <a14:m>
                  <m:oMath xmlns:m="http://schemas.openxmlformats.org/officeDocument/2006/math">
                    <m:r>
                      <a:rPr lang="ar-SA" sz="3200" b="1" i="1" smtClean="0">
                        <a:latin typeface="Cambria Math" panose="02040503050406030204" pitchFamily="18" charset="0"/>
                      </a:rPr>
                      <m:t>متكافئة</m:t>
                    </m:r>
                    <m:r>
                      <a:rPr lang="ar-SA" sz="3200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ar-SA" sz="3200" b="1" i="1" smtClean="0">
                        <a:latin typeface="Cambria Math" panose="02040503050406030204" pitchFamily="18" charset="0"/>
                      </a:rPr>
                      <m:t>و</m:t>
                    </m:r>
                    <m:r>
                      <a:rPr lang="ar-SA" sz="3200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ar-SA" sz="3200" b="1" i="1" smtClean="0">
                        <a:latin typeface="Cambria Math" panose="02040503050406030204" pitchFamily="18" charset="0"/>
                      </a:rPr>
                      <m:t>متساوية</m:t>
                    </m:r>
                    <m:r>
                      <a:rPr lang="ar-SA" sz="3200" b="1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ar-AE" sz="3200" b="1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6052660-4231-4407-8AB1-4C0F7DCAB7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3860" y="4018603"/>
                <a:ext cx="3266920" cy="552587"/>
              </a:xfrm>
              <a:prstGeom prst="rect">
                <a:avLst/>
              </a:prstGeom>
              <a:blipFill>
                <a:blip r:embed="rId6"/>
                <a:stretch>
                  <a:fillRect l="-7649" t="-13187" b="-45055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7407719-B3EA-4B30-B4A2-BC9CC7573024}"/>
                  </a:ext>
                </a:extLst>
              </p:cNvPr>
              <p:cNvSpPr txBox="1"/>
              <p:nvPr/>
            </p:nvSpPr>
            <p:spPr>
              <a:xfrm>
                <a:off x="1213860" y="4891958"/>
                <a:ext cx="1986121" cy="55258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r>
                  <a:rPr lang="ar-SA" sz="3200" b="1" dirty="0"/>
                  <a:t> </a:t>
                </a:r>
                <a:r>
                  <a:rPr lang="en-US" sz="3200" b="1" dirty="0"/>
                  <a:t>c)     </a:t>
                </a:r>
                <a14:m>
                  <m:oMath xmlns:m="http://schemas.openxmlformats.org/officeDocument/2006/math">
                    <m:r>
                      <a:rPr lang="ar-SA" sz="3200" b="1" i="1" smtClean="0">
                        <a:latin typeface="Cambria Math" panose="02040503050406030204" pitchFamily="18" charset="0"/>
                      </a:rPr>
                      <m:t>ذلك</m:t>
                    </m:r>
                    <m:r>
                      <a:rPr lang="ar-SA" sz="3200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ar-SA" sz="3200" b="1" i="1" smtClean="0">
                        <a:latin typeface="Cambria Math" panose="02040503050406030204" pitchFamily="18" charset="0"/>
                      </a:rPr>
                      <m:t>غير</m:t>
                    </m:r>
                  </m:oMath>
                </a14:m>
                <a:endParaRPr lang="ar-AE" sz="3200" b="1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7407719-B3EA-4B30-B4A2-BC9CC75730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3860" y="4891958"/>
                <a:ext cx="1986121" cy="552587"/>
              </a:xfrm>
              <a:prstGeom prst="rect">
                <a:avLst/>
              </a:prstGeom>
              <a:blipFill>
                <a:blip r:embed="rId7"/>
                <a:stretch>
                  <a:fillRect l="-12577" t="-13187" b="-45055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Oval 16">
            <a:extLst>
              <a:ext uri="{FF2B5EF4-FFF2-40B4-BE49-F238E27FC236}">
                <a16:creationId xmlns:a16="http://schemas.microsoft.com/office/drawing/2014/main" id="{8AC4FE50-CF78-4500-A7D6-79B0EAC52CED}"/>
              </a:ext>
            </a:extLst>
          </p:cNvPr>
          <p:cNvSpPr/>
          <p:nvPr/>
        </p:nvSpPr>
        <p:spPr>
          <a:xfrm>
            <a:off x="944880" y="3987957"/>
            <a:ext cx="870093" cy="69169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646865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صور فوانيس رمضان 2019 متحركة">
            <a:extLst>
              <a:ext uri="{FF2B5EF4-FFF2-40B4-BE49-F238E27FC236}">
                <a16:creationId xmlns:a16="http://schemas.microsoft.com/office/drawing/2014/main" id="{FB836EB2-0880-4D78-BE27-2F5630F87FD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463" y="0"/>
            <a:ext cx="2022792" cy="255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5DADE87-D7EE-4EA4-B2A8-7305D0334000}"/>
              </a:ext>
            </a:extLst>
          </p:cNvPr>
          <p:cNvGrpSpPr/>
          <p:nvPr/>
        </p:nvGrpSpPr>
        <p:grpSpPr>
          <a:xfrm>
            <a:off x="5506719" y="529169"/>
            <a:ext cx="955040" cy="830997"/>
            <a:chOff x="5618479" y="507854"/>
            <a:chExt cx="955040" cy="830997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2431D07-2418-4D8D-8A15-3D278AC3E04A}"/>
                </a:ext>
              </a:extLst>
            </p:cNvPr>
            <p:cNvSpPr txBox="1"/>
            <p:nvPr/>
          </p:nvSpPr>
          <p:spPr>
            <a:xfrm>
              <a:off x="5679440" y="507854"/>
              <a:ext cx="843280" cy="830997"/>
            </a:xfrm>
            <a:prstGeom prst="rect">
              <a:avLst/>
            </a:prstGeom>
            <a:noFill/>
            <a:ln>
              <a:solidFill>
                <a:srgbClr val="FF00FF"/>
              </a:solidFill>
            </a:ln>
          </p:spPr>
          <p:txBody>
            <a:bodyPr wrap="square" rtlCol="1">
              <a:spAutoFit/>
            </a:bodyPr>
            <a:lstStyle/>
            <a:p>
              <a:r>
                <a:rPr lang="en-US" sz="4800" b="1" dirty="0">
                  <a:solidFill>
                    <a:srgbClr val="FFFF00"/>
                  </a:solidFill>
                </a:rPr>
                <a:t>36</a:t>
              </a:r>
              <a:endParaRPr lang="ar-AE" b="1" dirty="0">
                <a:solidFill>
                  <a:srgbClr val="FFFF00"/>
                </a:solidFill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A4ADCE4-306D-4E80-BAF1-EE77AE017DA0}"/>
                </a:ext>
              </a:extLst>
            </p:cNvPr>
            <p:cNvSpPr/>
            <p:nvPr/>
          </p:nvSpPr>
          <p:spPr>
            <a:xfrm>
              <a:off x="5618479" y="507854"/>
              <a:ext cx="955040" cy="830997"/>
            </a:xfrm>
            <a:prstGeom prst="ellipse">
              <a:avLst/>
            </a:prstGeom>
            <a:noFill/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AE" dirty="0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82A12B2-6A1D-40B3-A8EC-E6EAB03D266C}"/>
              </a:ext>
            </a:extLst>
          </p:cNvPr>
          <p:cNvSpPr txBox="1"/>
          <p:nvPr/>
        </p:nvSpPr>
        <p:spPr>
          <a:xfrm>
            <a:off x="7711440" y="1534517"/>
            <a:ext cx="3400808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r"/>
            <a:r>
              <a:rPr lang="ar-SA" sz="2800" b="1" dirty="0">
                <a:solidFill>
                  <a:srgbClr val="FF0000"/>
                </a:solidFill>
                <a:cs typeface="(AH) Manal Black" pitchFamily="2" charset="-78"/>
              </a:rPr>
              <a:t>أي العبارات التالية صحيحة :</a:t>
            </a:r>
          </a:p>
          <a:p>
            <a:pPr algn="r"/>
            <a:r>
              <a:rPr lang="ar-SA" sz="2800" b="1" dirty="0">
                <a:solidFill>
                  <a:srgbClr val="FF0000"/>
                </a:solidFill>
                <a:cs typeface="(AH) Manal Black" pitchFamily="2" charset="-78"/>
              </a:rPr>
              <a:t> </a:t>
            </a:r>
            <a:endParaRPr lang="ar-AE" sz="2800" b="1" dirty="0">
              <a:solidFill>
                <a:srgbClr val="FF0000"/>
              </a:solidFill>
              <a:cs typeface="(AH) Manal Black" pitchFamily="2" charset="-78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17C8744-5033-40F8-A7D8-DBAE7FB8849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500" t="26074" r="35334" b="48000"/>
          <a:stretch/>
        </p:blipFill>
        <p:spPr>
          <a:xfrm>
            <a:off x="934720" y="2841231"/>
            <a:ext cx="8298224" cy="3342640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3092BC8C-2DA2-4409-A4DE-1CE6209DD833}"/>
              </a:ext>
            </a:extLst>
          </p:cNvPr>
          <p:cNvSpPr/>
          <p:nvPr/>
        </p:nvSpPr>
        <p:spPr>
          <a:xfrm>
            <a:off x="934720" y="4166706"/>
            <a:ext cx="1828800" cy="69169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68318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صور فوانيس رمضان 2019 متحركة">
            <a:extLst>
              <a:ext uri="{FF2B5EF4-FFF2-40B4-BE49-F238E27FC236}">
                <a16:creationId xmlns:a16="http://schemas.microsoft.com/office/drawing/2014/main" id="{FB836EB2-0880-4D78-BE27-2F5630F87FD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463" y="0"/>
            <a:ext cx="2022792" cy="255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5DADE87-D7EE-4EA4-B2A8-7305D0334000}"/>
              </a:ext>
            </a:extLst>
          </p:cNvPr>
          <p:cNvGrpSpPr/>
          <p:nvPr/>
        </p:nvGrpSpPr>
        <p:grpSpPr>
          <a:xfrm>
            <a:off x="5506719" y="529169"/>
            <a:ext cx="955040" cy="830997"/>
            <a:chOff x="5618479" y="507854"/>
            <a:chExt cx="955040" cy="830997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2431D07-2418-4D8D-8A15-3D278AC3E04A}"/>
                </a:ext>
              </a:extLst>
            </p:cNvPr>
            <p:cNvSpPr txBox="1"/>
            <p:nvPr/>
          </p:nvSpPr>
          <p:spPr>
            <a:xfrm>
              <a:off x="5679440" y="507854"/>
              <a:ext cx="843280" cy="830997"/>
            </a:xfrm>
            <a:prstGeom prst="rect">
              <a:avLst/>
            </a:prstGeom>
            <a:noFill/>
            <a:ln>
              <a:solidFill>
                <a:srgbClr val="FF00FF"/>
              </a:solidFill>
            </a:ln>
          </p:spPr>
          <p:txBody>
            <a:bodyPr wrap="square" rtlCol="1">
              <a:spAutoFit/>
            </a:bodyPr>
            <a:lstStyle/>
            <a:p>
              <a:r>
                <a:rPr lang="en-US" sz="4800" b="1" dirty="0">
                  <a:solidFill>
                    <a:srgbClr val="FFFF00"/>
                  </a:solidFill>
                </a:rPr>
                <a:t>37</a:t>
              </a:r>
              <a:endParaRPr lang="ar-AE" b="1" dirty="0">
                <a:solidFill>
                  <a:srgbClr val="FFFF00"/>
                </a:solidFill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A4ADCE4-306D-4E80-BAF1-EE77AE017DA0}"/>
                </a:ext>
              </a:extLst>
            </p:cNvPr>
            <p:cNvSpPr/>
            <p:nvPr/>
          </p:nvSpPr>
          <p:spPr>
            <a:xfrm>
              <a:off x="5618479" y="507854"/>
              <a:ext cx="955040" cy="830997"/>
            </a:xfrm>
            <a:prstGeom prst="ellipse">
              <a:avLst/>
            </a:prstGeom>
            <a:noFill/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AE" dirty="0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82A12B2-6A1D-40B3-A8EC-E6EAB03D266C}"/>
              </a:ext>
            </a:extLst>
          </p:cNvPr>
          <p:cNvSpPr txBox="1"/>
          <p:nvPr/>
        </p:nvSpPr>
        <p:spPr>
          <a:xfrm>
            <a:off x="5029200" y="1534517"/>
            <a:ext cx="6083048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r"/>
            <a:r>
              <a:rPr lang="ar-SA" sz="2800" b="1" dirty="0">
                <a:solidFill>
                  <a:srgbClr val="FF0000"/>
                </a:solidFill>
                <a:cs typeface="(AH) Manal Black" pitchFamily="2" charset="-78"/>
              </a:rPr>
              <a:t>أي المجموعات التالية مكافئة للمجموعة </a:t>
            </a:r>
          </a:p>
          <a:p>
            <a:pPr algn="r"/>
            <a:r>
              <a:rPr lang="ar-SA" sz="2800" b="1" dirty="0">
                <a:solidFill>
                  <a:srgbClr val="FF0000"/>
                </a:solidFill>
                <a:cs typeface="(AH) Manal Black" pitchFamily="2" charset="-78"/>
              </a:rPr>
              <a:t> </a:t>
            </a:r>
            <a:endParaRPr lang="ar-AE" sz="2800" b="1" dirty="0">
              <a:solidFill>
                <a:srgbClr val="FF0000"/>
              </a:solidFill>
              <a:cs typeface="(AH) Manal Black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FC37426-80F5-49ED-947B-E48A52774C18}"/>
                  </a:ext>
                </a:extLst>
              </p:cNvPr>
              <p:cNvSpPr txBox="1"/>
              <p:nvPr/>
            </p:nvSpPr>
            <p:spPr>
              <a:xfrm>
                <a:off x="5069854" y="1534517"/>
                <a:ext cx="1898918" cy="49244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ar-AE" sz="32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𝟕</m:t>
                          </m:r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𝟏𝟏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ar-AE" sz="3200" b="1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FC37426-80F5-49ED-947B-E48A52774C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9854" y="1534517"/>
                <a:ext cx="1898918" cy="4924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oup 19">
            <a:extLst>
              <a:ext uri="{FF2B5EF4-FFF2-40B4-BE49-F238E27FC236}">
                <a16:creationId xmlns:a16="http://schemas.microsoft.com/office/drawing/2014/main" id="{48993656-FF0D-4BC7-AE1C-2626D26C6BA8}"/>
              </a:ext>
            </a:extLst>
          </p:cNvPr>
          <p:cNvGrpSpPr/>
          <p:nvPr/>
        </p:nvGrpSpPr>
        <p:grpSpPr>
          <a:xfrm>
            <a:off x="758316" y="2966889"/>
            <a:ext cx="6268720" cy="969497"/>
            <a:chOff x="758316" y="2966889"/>
            <a:chExt cx="6268720" cy="969497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7040931-7987-41F9-B1E6-7CF0ACAA4BCF}"/>
                </a:ext>
              </a:extLst>
            </p:cNvPr>
            <p:cNvSpPr txBox="1"/>
            <p:nvPr/>
          </p:nvSpPr>
          <p:spPr>
            <a:xfrm>
              <a:off x="758316" y="2982279"/>
              <a:ext cx="6268720" cy="95410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pPr algn="r"/>
              <a:r>
                <a:rPr lang="ar-SA" sz="2800" b="1" dirty="0">
                  <a:solidFill>
                    <a:srgbClr val="FF0000"/>
                  </a:solidFill>
                  <a:cs typeface="(AH) Manal Black" pitchFamily="2" charset="-78"/>
                </a:rPr>
                <a:t>    </a:t>
              </a:r>
              <a:r>
                <a:rPr lang="en-US" sz="2800" b="1" dirty="0">
                  <a:solidFill>
                    <a:srgbClr val="002060"/>
                  </a:solidFill>
                  <a:cs typeface="(AH) Manal Black" pitchFamily="2" charset="-78"/>
                </a:rPr>
                <a:t>a)</a:t>
              </a:r>
              <a:r>
                <a:rPr lang="en-US" sz="2800" b="1" dirty="0">
                  <a:solidFill>
                    <a:srgbClr val="FF0000"/>
                  </a:solidFill>
                  <a:cs typeface="(AH) Manal Black" pitchFamily="2" charset="-78"/>
                </a:rPr>
                <a:t> {</a:t>
              </a:r>
              <a:r>
                <a:rPr lang="ar-SA" sz="2800" b="1" dirty="0">
                  <a:solidFill>
                    <a:srgbClr val="FF0000"/>
                  </a:solidFill>
                  <a:cs typeface="(AH) Manal Black" pitchFamily="2" charset="-78"/>
                </a:rPr>
                <a:t>مجموعة الأعداد الفردية المحصورة بين         و        </a:t>
              </a:r>
              <a:r>
                <a:rPr lang="en-US" sz="2800" b="1" dirty="0">
                  <a:solidFill>
                    <a:srgbClr val="FF0000"/>
                  </a:solidFill>
                  <a:cs typeface="(AH) Manal Black" pitchFamily="2" charset="-78"/>
                </a:rPr>
                <a:t>}</a:t>
              </a:r>
              <a:endParaRPr lang="ar-SA" sz="2800" b="1" dirty="0">
                <a:solidFill>
                  <a:srgbClr val="FF0000"/>
                </a:solidFill>
                <a:cs typeface="(AH) Manal Black" pitchFamily="2" charset="-78"/>
              </a:endParaRPr>
            </a:p>
            <a:p>
              <a:pPr algn="r"/>
              <a:r>
                <a:rPr lang="ar-SA" sz="2800" b="1" dirty="0">
                  <a:solidFill>
                    <a:srgbClr val="FF0000"/>
                  </a:solidFill>
                  <a:cs typeface="(AH) Manal Black" pitchFamily="2" charset="-78"/>
                </a:rPr>
                <a:t> </a:t>
              </a:r>
              <a:endParaRPr lang="ar-AE" sz="2800" b="1" dirty="0">
                <a:solidFill>
                  <a:srgbClr val="FF0000"/>
                </a:solidFill>
                <a:cs typeface="(AH) Manal Black" pitchFamily="2" charset="-78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CD7E5E34-0EE5-49FD-A581-89753B4E97C1}"/>
                    </a:ext>
                  </a:extLst>
                </p:cNvPr>
                <p:cNvSpPr txBox="1"/>
                <p:nvPr/>
              </p:nvSpPr>
              <p:spPr>
                <a:xfrm>
                  <a:off x="2595305" y="2966890"/>
                  <a:ext cx="341440" cy="49244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ar-SA" sz="3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ar-AE" dirty="0"/>
                </a:p>
              </p:txBody>
            </p:sp>
          </mc:Choice>
          <mc:Fallback xmlns="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CD7E5E34-0EE5-49FD-A581-89753B4E97C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95305" y="2966890"/>
                  <a:ext cx="341440" cy="492443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ar-A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DEA1FE43-3120-4E77-949E-718393DF2DB5}"/>
                    </a:ext>
                  </a:extLst>
                </p:cNvPr>
                <p:cNvSpPr txBox="1"/>
                <p:nvPr/>
              </p:nvSpPr>
              <p:spPr>
                <a:xfrm>
                  <a:off x="1684665" y="2966889"/>
                  <a:ext cx="569067" cy="49244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ar-SA" sz="3200" b="0" i="1" smtClean="0">
                            <a:latin typeface="Cambria Math" panose="02040503050406030204" pitchFamily="18" charset="0"/>
                          </a:rPr>
                          <m:t>13</m:t>
                        </m:r>
                      </m:oMath>
                    </m:oMathPara>
                  </a14:m>
                  <a:endParaRPr lang="ar-AE" dirty="0"/>
                </a:p>
              </p:txBody>
            </p:sp>
          </mc:Choice>
          <mc:Fallback xmlns="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DEA1FE43-3120-4E77-949E-718393DF2DB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84665" y="2966889"/>
                  <a:ext cx="569067" cy="492443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ar-AE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982A8650-6E4A-4159-BDF7-56BBC14D0C41}"/>
              </a:ext>
            </a:extLst>
          </p:cNvPr>
          <p:cNvSpPr txBox="1"/>
          <p:nvPr/>
        </p:nvSpPr>
        <p:spPr>
          <a:xfrm>
            <a:off x="758316" y="5517027"/>
            <a:ext cx="6336231" cy="95410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r"/>
            <a:r>
              <a:rPr lang="en-US" sz="2800" b="1" dirty="0">
                <a:solidFill>
                  <a:srgbClr val="FF0000"/>
                </a:solidFill>
                <a:cs typeface="(AH) Manal Black" pitchFamily="2" charset="-78"/>
              </a:rPr>
              <a:t>  </a:t>
            </a:r>
            <a:r>
              <a:rPr lang="en-US" sz="2800" b="1" dirty="0">
                <a:solidFill>
                  <a:srgbClr val="002060"/>
                </a:solidFill>
                <a:cs typeface="(AH) Manal Black" pitchFamily="2" charset="-78"/>
              </a:rPr>
              <a:t>c)             </a:t>
            </a:r>
            <a:r>
              <a:rPr lang="en-US" sz="2800" b="1" dirty="0">
                <a:solidFill>
                  <a:srgbClr val="FF0000"/>
                </a:solidFill>
                <a:cs typeface="(AH) Manal Black" pitchFamily="2" charset="-78"/>
              </a:rPr>
              <a:t>{</a:t>
            </a:r>
            <a:r>
              <a:rPr lang="ar-SA" sz="2800" b="1" dirty="0">
                <a:solidFill>
                  <a:srgbClr val="FF0000"/>
                </a:solidFill>
                <a:cs typeface="(AH) Manal Black" pitchFamily="2" charset="-78"/>
              </a:rPr>
              <a:t>مجموعة الأعداد الأولية الأقل من           </a:t>
            </a:r>
            <a:r>
              <a:rPr lang="en-US" sz="2800" b="1" dirty="0">
                <a:solidFill>
                  <a:srgbClr val="FF0000"/>
                </a:solidFill>
                <a:cs typeface="(AH) Manal Black" pitchFamily="2" charset="-78"/>
              </a:rPr>
              <a:t>}</a:t>
            </a:r>
            <a:endParaRPr lang="ar-SA" sz="2800" b="1" dirty="0">
              <a:solidFill>
                <a:srgbClr val="FF0000"/>
              </a:solidFill>
              <a:cs typeface="(AH) Manal Black" pitchFamily="2" charset="-78"/>
            </a:endParaRPr>
          </a:p>
          <a:p>
            <a:pPr algn="r"/>
            <a:r>
              <a:rPr lang="ar-SA" sz="2800" b="1" dirty="0">
                <a:solidFill>
                  <a:srgbClr val="FF0000"/>
                </a:solidFill>
                <a:cs typeface="(AH) Manal Black" pitchFamily="2" charset="-78"/>
              </a:rPr>
              <a:t> </a:t>
            </a:r>
            <a:endParaRPr lang="ar-AE" sz="2800" b="1" dirty="0">
              <a:solidFill>
                <a:srgbClr val="FF0000"/>
              </a:solidFill>
              <a:cs typeface="(AH) Manal Black" pitchFamily="2" charset="-78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670E8BC-B2AA-4D17-871E-A28CBD339E0B}"/>
              </a:ext>
            </a:extLst>
          </p:cNvPr>
          <p:cNvGrpSpPr/>
          <p:nvPr/>
        </p:nvGrpSpPr>
        <p:grpSpPr>
          <a:xfrm>
            <a:off x="758316" y="4421134"/>
            <a:ext cx="6083048" cy="523220"/>
            <a:chOff x="1093596" y="4411552"/>
            <a:chExt cx="6083048" cy="523220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D18634F-A229-4711-BA6A-DDACD4EE3FD3}"/>
                </a:ext>
              </a:extLst>
            </p:cNvPr>
            <p:cNvSpPr txBox="1"/>
            <p:nvPr/>
          </p:nvSpPr>
          <p:spPr>
            <a:xfrm>
              <a:off x="1093596" y="4411552"/>
              <a:ext cx="6083048" cy="52322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pPr algn="r"/>
              <a:r>
                <a:rPr lang="ar-SA" sz="2800" b="1" dirty="0">
                  <a:solidFill>
                    <a:srgbClr val="FF0000"/>
                  </a:solidFill>
                  <a:cs typeface="(AH) Manal Black" pitchFamily="2" charset="-78"/>
                </a:rPr>
                <a:t> </a:t>
              </a:r>
              <a:endParaRPr lang="ar-AE" sz="2800" b="1" dirty="0">
                <a:solidFill>
                  <a:srgbClr val="FF0000"/>
                </a:solidFill>
                <a:cs typeface="(AH) Manal Black" pitchFamily="2" charset="-78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17992A10-259A-4FA7-9E7C-5203EFE39E68}"/>
                    </a:ext>
                  </a:extLst>
                </p:cNvPr>
                <p:cNvSpPr txBox="1"/>
                <p:nvPr/>
              </p:nvSpPr>
              <p:spPr>
                <a:xfrm>
                  <a:off x="1365978" y="4426940"/>
                  <a:ext cx="3181320" cy="492443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</p:spPr>
              <p:txBody>
                <a:bodyPr wrap="none" lIns="0" tIns="0" rIns="0" bIns="0" rtlCol="1">
                  <a:spAutoFit/>
                </a:bodyPr>
                <a:lstStyle/>
                <a:p>
                  <a:r>
                    <a:rPr lang="en-US" sz="3200" b="1" dirty="0"/>
                    <a:t>    b)  </a:t>
                  </a:r>
                  <a14:m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ar-AE" sz="32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𝟐𝟏</m:t>
                          </m:r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𝟐𝟑</m:t>
                          </m:r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𝟐𝟓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a14:m>
                  <a:endParaRPr lang="ar-AE" sz="3200" b="1" dirty="0"/>
                </a:p>
              </p:txBody>
            </p:sp>
          </mc:Choice>
          <mc:Fallback xmlns="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17992A10-259A-4FA7-9E7C-5203EFE39E6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65978" y="4426940"/>
                  <a:ext cx="3181320" cy="492443"/>
                </a:xfrm>
                <a:prstGeom prst="rect">
                  <a:avLst/>
                </a:prstGeom>
                <a:blipFill>
                  <a:blip r:embed="rId7"/>
                  <a:stretch>
                    <a:fillRect t="-24691" b="-49383"/>
                  </a:stretch>
                </a:blipFill>
              </p:spPr>
              <p:txBody>
                <a:bodyPr/>
                <a:lstStyle/>
                <a:p>
                  <a:r>
                    <a:rPr lang="ar-AE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57DC829-E7ED-47DB-9589-9E45C2DD372F}"/>
                  </a:ext>
                </a:extLst>
              </p:cNvPr>
              <p:cNvSpPr txBox="1"/>
              <p:nvPr/>
            </p:nvSpPr>
            <p:spPr>
              <a:xfrm>
                <a:off x="2810400" y="5501638"/>
                <a:ext cx="56906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3200" b="0" i="1" smtClean="0">
                          <a:latin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ar-AE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57DC829-E7ED-47DB-9589-9E45C2DD37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0400" y="5501638"/>
                <a:ext cx="569067" cy="49244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Oval 20">
            <a:extLst>
              <a:ext uri="{FF2B5EF4-FFF2-40B4-BE49-F238E27FC236}">
                <a16:creationId xmlns:a16="http://schemas.microsoft.com/office/drawing/2014/main" id="{25858FCF-8DCC-4824-BC1F-CF03ACC4B54A}"/>
              </a:ext>
            </a:extLst>
          </p:cNvPr>
          <p:cNvSpPr/>
          <p:nvPr/>
        </p:nvSpPr>
        <p:spPr>
          <a:xfrm>
            <a:off x="1187019" y="4380861"/>
            <a:ext cx="682699" cy="69169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357821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صور فوانيس رمضان 2019 متحركة">
            <a:extLst>
              <a:ext uri="{FF2B5EF4-FFF2-40B4-BE49-F238E27FC236}">
                <a16:creationId xmlns:a16="http://schemas.microsoft.com/office/drawing/2014/main" id="{FB836EB2-0880-4D78-BE27-2F5630F87FD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463" y="0"/>
            <a:ext cx="2022792" cy="255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5DADE87-D7EE-4EA4-B2A8-7305D0334000}"/>
              </a:ext>
            </a:extLst>
          </p:cNvPr>
          <p:cNvGrpSpPr/>
          <p:nvPr/>
        </p:nvGrpSpPr>
        <p:grpSpPr>
          <a:xfrm>
            <a:off x="5506719" y="529169"/>
            <a:ext cx="955040" cy="830997"/>
            <a:chOff x="5618479" y="507854"/>
            <a:chExt cx="955040" cy="830997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2431D07-2418-4D8D-8A15-3D278AC3E04A}"/>
                </a:ext>
              </a:extLst>
            </p:cNvPr>
            <p:cNvSpPr txBox="1"/>
            <p:nvPr/>
          </p:nvSpPr>
          <p:spPr>
            <a:xfrm>
              <a:off x="5679440" y="507854"/>
              <a:ext cx="843280" cy="830997"/>
            </a:xfrm>
            <a:prstGeom prst="rect">
              <a:avLst/>
            </a:prstGeom>
            <a:noFill/>
            <a:ln>
              <a:solidFill>
                <a:srgbClr val="FF00FF"/>
              </a:solidFill>
            </a:ln>
          </p:spPr>
          <p:txBody>
            <a:bodyPr wrap="square" rtlCol="1">
              <a:spAutoFit/>
            </a:bodyPr>
            <a:lstStyle/>
            <a:p>
              <a:r>
                <a:rPr lang="en-US" sz="4800" b="1" dirty="0">
                  <a:solidFill>
                    <a:srgbClr val="FFFF00"/>
                  </a:solidFill>
                </a:rPr>
                <a:t>38</a:t>
              </a:r>
              <a:endParaRPr lang="ar-AE" b="1" dirty="0">
                <a:solidFill>
                  <a:srgbClr val="FFFF00"/>
                </a:solidFill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A4ADCE4-306D-4E80-BAF1-EE77AE017DA0}"/>
                </a:ext>
              </a:extLst>
            </p:cNvPr>
            <p:cNvSpPr/>
            <p:nvPr/>
          </p:nvSpPr>
          <p:spPr>
            <a:xfrm>
              <a:off x="5618479" y="507854"/>
              <a:ext cx="955040" cy="830997"/>
            </a:xfrm>
            <a:prstGeom prst="ellipse">
              <a:avLst/>
            </a:prstGeom>
            <a:noFill/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AE" dirty="0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C58B0AEB-C55C-41C8-9AA8-E43B754D6EF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084" t="18667" r="35916" b="39704"/>
          <a:stretch/>
        </p:blipFill>
        <p:spPr>
          <a:xfrm>
            <a:off x="1223637" y="2296160"/>
            <a:ext cx="7865819" cy="372872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D80C2D9-829A-46D5-82BF-C6DAA3F2D492}"/>
              </a:ext>
            </a:extLst>
          </p:cNvPr>
          <p:cNvSpPr txBox="1"/>
          <p:nvPr/>
        </p:nvSpPr>
        <p:spPr>
          <a:xfrm>
            <a:off x="7711440" y="1534517"/>
            <a:ext cx="3400808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r"/>
            <a:r>
              <a:rPr lang="ar-SA" sz="2800" b="1" dirty="0">
                <a:solidFill>
                  <a:srgbClr val="FF0000"/>
                </a:solidFill>
                <a:cs typeface="(AH) Manal Black" pitchFamily="2" charset="-78"/>
              </a:rPr>
              <a:t>أي العبارات التالية صحيحة :</a:t>
            </a:r>
          </a:p>
          <a:p>
            <a:pPr algn="r"/>
            <a:r>
              <a:rPr lang="ar-SA" sz="2800" b="1" dirty="0">
                <a:solidFill>
                  <a:srgbClr val="FF0000"/>
                </a:solidFill>
                <a:cs typeface="(AH) Manal Black" pitchFamily="2" charset="-78"/>
              </a:rPr>
              <a:t> </a:t>
            </a:r>
            <a:endParaRPr lang="ar-AE" sz="2800" b="1" dirty="0">
              <a:solidFill>
                <a:srgbClr val="FF0000"/>
              </a:solidFill>
              <a:cs typeface="(AH) Manal Black" pitchFamily="2" charset="-78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8CB95DB-1618-4161-B2F0-0D507270561F}"/>
              </a:ext>
            </a:extLst>
          </p:cNvPr>
          <p:cNvSpPr/>
          <p:nvPr/>
        </p:nvSpPr>
        <p:spPr>
          <a:xfrm>
            <a:off x="1223637" y="4275808"/>
            <a:ext cx="1773563" cy="69169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832769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صور فوانيس رمضان 2019 متحركة">
            <a:extLst>
              <a:ext uri="{FF2B5EF4-FFF2-40B4-BE49-F238E27FC236}">
                <a16:creationId xmlns:a16="http://schemas.microsoft.com/office/drawing/2014/main" id="{FB836EB2-0880-4D78-BE27-2F5630F87FD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463" y="0"/>
            <a:ext cx="2022792" cy="255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5DADE87-D7EE-4EA4-B2A8-7305D0334000}"/>
              </a:ext>
            </a:extLst>
          </p:cNvPr>
          <p:cNvGrpSpPr/>
          <p:nvPr/>
        </p:nvGrpSpPr>
        <p:grpSpPr>
          <a:xfrm>
            <a:off x="5506719" y="529169"/>
            <a:ext cx="955040" cy="830997"/>
            <a:chOff x="5618479" y="507854"/>
            <a:chExt cx="955040" cy="830997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2431D07-2418-4D8D-8A15-3D278AC3E04A}"/>
                </a:ext>
              </a:extLst>
            </p:cNvPr>
            <p:cNvSpPr txBox="1"/>
            <p:nvPr/>
          </p:nvSpPr>
          <p:spPr>
            <a:xfrm>
              <a:off x="5679440" y="507854"/>
              <a:ext cx="843280" cy="830997"/>
            </a:xfrm>
            <a:prstGeom prst="rect">
              <a:avLst/>
            </a:prstGeom>
            <a:noFill/>
            <a:ln>
              <a:solidFill>
                <a:srgbClr val="FF00FF"/>
              </a:solidFill>
            </a:ln>
          </p:spPr>
          <p:txBody>
            <a:bodyPr wrap="square" rtlCol="1">
              <a:spAutoFit/>
            </a:bodyPr>
            <a:lstStyle/>
            <a:p>
              <a:r>
                <a:rPr lang="en-US" sz="4800" b="1" dirty="0">
                  <a:solidFill>
                    <a:srgbClr val="FFFF00"/>
                  </a:solidFill>
                </a:rPr>
                <a:t>39</a:t>
              </a:r>
              <a:endParaRPr lang="ar-AE" b="1" dirty="0">
                <a:solidFill>
                  <a:srgbClr val="FFFF00"/>
                </a:solidFill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A4ADCE4-306D-4E80-BAF1-EE77AE017DA0}"/>
                </a:ext>
              </a:extLst>
            </p:cNvPr>
            <p:cNvSpPr/>
            <p:nvPr/>
          </p:nvSpPr>
          <p:spPr>
            <a:xfrm>
              <a:off x="5618479" y="507854"/>
              <a:ext cx="955040" cy="830997"/>
            </a:xfrm>
            <a:prstGeom prst="ellipse">
              <a:avLst/>
            </a:prstGeom>
            <a:noFill/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AE" dirty="0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5BE7E1CD-10B7-4A7F-8936-28F0256D6D3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250" t="17778" r="36167" b="40000"/>
          <a:stretch/>
        </p:blipFill>
        <p:spPr>
          <a:xfrm>
            <a:off x="1036320" y="2554591"/>
            <a:ext cx="8666480" cy="377424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B6E4388-5523-48B9-9D9D-B027B4CFC400}"/>
              </a:ext>
            </a:extLst>
          </p:cNvPr>
          <p:cNvSpPr txBox="1"/>
          <p:nvPr/>
        </p:nvSpPr>
        <p:spPr>
          <a:xfrm>
            <a:off x="7711440" y="1534517"/>
            <a:ext cx="3400808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r"/>
            <a:r>
              <a:rPr lang="ar-SA" sz="2800" b="1" dirty="0">
                <a:solidFill>
                  <a:srgbClr val="FF0000"/>
                </a:solidFill>
                <a:cs typeface="(AH) Manal Black" pitchFamily="2" charset="-78"/>
              </a:rPr>
              <a:t>أي العبارات التالية صحيحة :</a:t>
            </a:r>
          </a:p>
          <a:p>
            <a:pPr algn="r"/>
            <a:r>
              <a:rPr lang="ar-SA" sz="2800" b="1" dirty="0">
                <a:solidFill>
                  <a:srgbClr val="FF0000"/>
                </a:solidFill>
                <a:cs typeface="(AH) Manal Black" pitchFamily="2" charset="-78"/>
              </a:rPr>
              <a:t> </a:t>
            </a:r>
            <a:endParaRPr lang="ar-AE" sz="2800" b="1" dirty="0">
              <a:solidFill>
                <a:srgbClr val="FF0000"/>
              </a:solidFill>
              <a:cs typeface="(AH) Manal Black" pitchFamily="2" charset="-78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F4846AF-33C1-4998-9DED-A726D4D5157E}"/>
              </a:ext>
            </a:extLst>
          </p:cNvPr>
          <p:cNvSpPr/>
          <p:nvPr/>
        </p:nvSpPr>
        <p:spPr>
          <a:xfrm>
            <a:off x="1036321" y="5637141"/>
            <a:ext cx="965200" cy="69169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628762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صور فوانيس رمضان 2019 متحركة">
            <a:extLst>
              <a:ext uri="{FF2B5EF4-FFF2-40B4-BE49-F238E27FC236}">
                <a16:creationId xmlns:a16="http://schemas.microsoft.com/office/drawing/2014/main" id="{FB836EB2-0880-4D78-BE27-2F5630F87FD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463" y="0"/>
            <a:ext cx="2022792" cy="255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5DADE87-D7EE-4EA4-B2A8-7305D0334000}"/>
              </a:ext>
            </a:extLst>
          </p:cNvPr>
          <p:cNvGrpSpPr/>
          <p:nvPr/>
        </p:nvGrpSpPr>
        <p:grpSpPr>
          <a:xfrm>
            <a:off x="5506719" y="529169"/>
            <a:ext cx="955040" cy="830997"/>
            <a:chOff x="5618479" y="507854"/>
            <a:chExt cx="955040" cy="830997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2431D07-2418-4D8D-8A15-3D278AC3E04A}"/>
                </a:ext>
              </a:extLst>
            </p:cNvPr>
            <p:cNvSpPr txBox="1"/>
            <p:nvPr/>
          </p:nvSpPr>
          <p:spPr>
            <a:xfrm>
              <a:off x="5679440" y="507854"/>
              <a:ext cx="843280" cy="830997"/>
            </a:xfrm>
            <a:prstGeom prst="rect">
              <a:avLst/>
            </a:prstGeom>
            <a:noFill/>
            <a:ln>
              <a:solidFill>
                <a:srgbClr val="FF00FF"/>
              </a:solidFill>
            </a:ln>
          </p:spPr>
          <p:txBody>
            <a:bodyPr wrap="square" rtlCol="1">
              <a:spAutoFit/>
            </a:bodyPr>
            <a:lstStyle/>
            <a:p>
              <a:r>
                <a:rPr lang="en-US" sz="4800" b="1" dirty="0">
                  <a:solidFill>
                    <a:srgbClr val="FFFF00"/>
                  </a:solidFill>
                </a:rPr>
                <a:t>40</a:t>
              </a:r>
              <a:endParaRPr lang="ar-AE" b="1" dirty="0">
                <a:solidFill>
                  <a:srgbClr val="FFFF00"/>
                </a:solidFill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A4ADCE4-306D-4E80-BAF1-EE77AE017DA0}"/>
                </a:ext>
              </a:extLst>
            </p:cNvPr>
            <p:cNvSpPr/>
            <p:nvPr/>
          </p:nvSpPr>
          <p:spPr>
            <a:xfrm>
              <a:off x="5618479" y="507854"/>
              <a:ext cx="955040" cy="830997"/>
            </a:xfrm>
            <a:prstGeom prst="ellipse">
              <a:avLst/>
            </a:prstGeom>
            <a:noFill/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AE" dirty="0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82A12B2-6A1D-40B3-A8EC-E6EAB03D266C}"/>
              </a:ext>
            </a:extLst>
          </p:cNvPr>
          <p:cNvSpPr txBox="1"/>
          <p:nvPr/>
        </p:nvSpPr>
        <p:spPr>
          <a:xfrm>
            <a:off x="7587814" y="586109"/>
            <a:ext cx="3400808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r"/>
            <a:r>
              <a:rPr lang="ar-SA" sz="2800" b="1" dirty="0">
                <a:solidFill>
                  <a:srgbClr val="FF0000"/>
                </a:solidFill>
                <a:cs typeface="(AH) Manal Black" pitchFamily="2" charset="-78"/>
              </a:rPr>
              <a:t>استخدم مخطط فن المقابل:</a:t>
            </a:r>
          </a:p>
          <a:p>
            <a:pPr algn="r"/>
            <a:r>
              <a:rPr lang="ar-SA" sz="2800" b="1" dirty="0">
                <a:solidFill>
                  <a:srgbClr val="FF0000"/>
                </a:solidFill>
                <a:cs typeface="(AH) Manal Black" pitchFamily="2" charset="-78"/>
              </a:rPr>
              <a:t> </a:t>
            </a:r>
            <a:endParaRPr lang="ar-AE" sz="2800" b="1" dirty="0">
              <a:solidFill>
                <a:srgbClr val="FF0000"/>
              </a:solidFill>
              <a:cs typeface="(AH) Manal Black" pitchFamily="2" charset="-7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366F7F2-71CC-4F16-9C4B-0A368028F54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583" t="13037" r="57334" b="20000"/>
          <a:stretch/>
        </p:blipFill>
        <p:spPr>
          <a:xfrm>
            <a:off x="8351520" y="1920240"/>
            <a:ext cx="2936240" cy="26111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7280734-A383-4B77-8B8C-584E3F21545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8250" t="15502" r="36750" b="30964"/>
          <a:stretch/>
        </p:blipFill>
        <p:spPr>
          <a:xfrm>
            <a:off x="345441" y="1666240"/>
            <a:ext cx="6990079" cy="4500031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013BB5C0-6AC7-4DC1-A5A0-A1854D9F66D7}"/>
              </a:ext>
            </a:extLst>
          </p:cNvPr>
          <p:cNvSpPr/>
          <p:nvPr/>
        </p:nvSpPr>
        <p:spPr>
          <a:xfrm>
            <a:off x="396241" y="4415153"/>
            <a:ext cx="1209039" cy="69169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059854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صور فوانيس رمضان 2019 متحركة">
            <a:extLst>
              <a:ext uri="{FF2B5EF4-FFF2-40B4-BE49-F238E27FC236}">
                <a16:creationId xmlns:a16="http://schemas.microsoft.com/office/drawing/2014/main" id="{FB836EB2-0880-4D78-BE27-2F5630F87FD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463" y="0"/>
            <a:ext cx="2022792" cy="255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5DADE87-D7EE-4EA4-B2A8-7305D0334000}"/>
              </a:ext>
            </a:extLst>
          </p:cNvPr>
          <p:cNvGrpSpPr/>
          <p:nvPr/>
        </p:nvGrpSpPr>
        <p:grpSpPr>
          <a:xfrm>
            <a:off x="5506719" y="529169"/>
            <a:ext cx="955040" cy="830997"/>
            <a:chOff x="5618479" y="507854"/>
            <a:chExt cx="955040" cy="830997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2431D07-2418-4D8D-8A15-3D278AC3E04A}"/>
                </a:ext>
              </a:extLst>
            </p:cNvPr>
            <p:cNvSpPr txBox="1"/>
            <p:nvPr/>
          </p:nvSpPr>
          <p:spPr>
            <a:xfrm>
              <a:off x="5679440" y="507854"/>
              <a:ext cx="843280" cy="830997"/>
            </a:xfrm>
            <a:prstGeom prst="rect">
              <a:avLst/>
            </a:prstGeom>
            <a:noFill/>
            <a:ln>
              <a:solidFill>
                <a:srgbClr val="FF00FF"/>
              </a:solidFill>
            </a:ln>
          </p:spPr>
          <p:txBody>
            <a:bodyPr wrap="square" rtlCol="1">
              <a:spAutoFit/>
            </a:bodyPr>
            <a:lstStyle/>
            <a:p>
              <a:r>
                <a:rPr lang="en-US" sz="4800" b="1" dirty="0">
                  <a:solidFill>
                    <a:srgbClr val="FFFF00"/>
                  </a:solidFill>
                </a:rPr>
                <a:t>41</a:t>
              </a:r>
              <a:endParaRPr lang="ar-AE" b="1" dirty="0">
                <a:solidFill>
                  <a:srgbClr val="FFFF00"/>
                </a:solidFill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A4ADCE4-306D-4E80-BAF1-EE77AE017DA0}"/>
                </a:ext>
              </a:extLst>
            </p:cNvPr>
            <p:cNvSpPr/>
            <p:nvPr/>
          </p:nvSpPr>
          <p:spPr>
            <a:xfrm>
              <a:off x="5618479" y="507854"/>
              <a:ext cx="955040" cy="830997"/>
            </a:xfrm>
            <a:prstGeom prst="ellipse">
              <a:avLst/>
            </a:prstGeom>
            <a:noFill/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AE" dirty="0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82A12B2-6A1D-40B3-A8EC-E6EAB03D266C}"/>
              </a:ext>
            </a:extLst>
          </p:cNvPr>
          <p:cNvSpPr txBox="1"/>
          <p:nvPr/>
        </p:nvSpPr>
        <p:spPr>
          <a:xfrm>
            <a:off x="7711440" y="1534517"/>
            <a:ext cx="3400808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r"/>
            <a:r>
              <a:rPr lang="ar-SA" sz="2800" b="1" dirty="0">
                <a:solidFill>
                  <a:srgbClr val="FF0000"/>
                </a:solidFill>
                <a:cs typeface="(AH) Manal Black" pitchFamily="2" charset="-78"/>
              </a:rPr>
              <a:t>من مخطط فن المقابل :</a:t>
            </a:r>
          </a:p>
          <a:p>
            <a:pPr algn="r"/>
            <a:r>
              <a:rPr lang="ar-SA" sz="2800" b="1" dirty="0">
                <a:solidFill>
                  <a:srgbClr val="FF0000"/>
                </a:solidFill>
                <a:cs typeface="(AH) Manal Black" pitchFamily="2" charset="-78"/>
              </a:rPr>
              <a:t> </a:t>
            </a:r>
            <a:endParaRPr lang="ar-AE" sz="2800" b="1" dirty="0">
              <a:solidFill>
                <a:srgbClr val="FF0000"/>
              </a:solidFill>
              <a:cs typeface="(AH) Manal Black" pitchFamily="2" charset="-78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D7392FB-7AA5-462B-A18F-91B12C58107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166" t="13926" r="68863" b="62750"/>
          <a:stretch/>
        </p:blipFill>
        <p:spPr>
          <a:xfrm>
            <a:off x="6759419" y="2684766"/>
            <a:ext cx="4917440" cy="280868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60201FE-88C0-4898-8109-C14D3B3076EE}"/>
                  </a:ext>
                </a:extLst>
              </p:cNvPr>
              <p:cNvSpPr txBox="1"/>
              <p:nvPr/>
            </p:nvSpPr>
            <p:spPr>
              <a:xfrm>
                <a:off x="983541" y="2002578"/>
                <a:ext cx="2153218" cy="67710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b="1" i="1" smtClean="0"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US" sz="4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</m:t>
                      </m:r>
                      <m:r>
                        <a:rPr lang="en-US" sz="4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𝑩</m:t>
                      </m:r>
                      <m:r>
                        <a:rPr lang="en-US" sz="4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ar-AE" sz="4400" b="1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60201FE-88C0-4898-8109-C14D3B3076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3541" y="2002578"/>
                <a:ext cx="2153218" cy="67710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0860908-87CC-4880-8FDD-68DDCC847C1C}"/>
                  </a:ext>
                </a:extLst>
              </p:cNvPr>
              <p:cNvSpPr txBox="1"/>
              <p:nvPr/>
            </p:nvSpPr>
            <p:spPr>
              <a:xfrm>
                <a:off x="983541" y="3596664"/>
                <a:ext cx="3470437" cy="49244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r>
                  <a:rPr lang="en-US" sz="3200" b="1" dirty="0"/>
                  <a:t>    a) 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ar-AE" sz="32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SA" sz="32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𝟒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𝟔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𝟖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𝟏𝟎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</m:oMath>
                </a14:m>
                <a:endParaRPr lang="ar-AE" sz="3200" b="1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0860908-87CC-4880-8FDD-68DDCC847C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3541" y="3596664"/>
                <a:ext cx="3470437" cy="492443"/>
              </a:xfrm>
              <a:prstGeom prst="rect">
                <a:avLst/>
              </a:prstGeom>
              <a:blipFill>
                <a:blip r:embed="rId6"/>
                <a:stretch>
                  <a:fillRect t="-23457" b="-50617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C601C48-D433-458E-B3B8-3ADDA269C80C}"/>
                  </a:ext>
                </a:extLst>
              </p:cNvPr>
              <p:cNvSpPr txBox="1"/>
              <p:nvPr/>
            </p:nvSpPr>
            <p:spPr>
              <a:xfrm>
                <a:off x="983540" y="4275274"/>
                <a:ext cx="3225178" cy="49244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r>
                  <a:rPr lang="en-US" sz="3200" b="1" dirty="0"/>
                  <a:t>    b) 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ar-AE" sz="32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SA" sz="32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𝟓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𝟕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𝟗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</m:oMath>
                </a14:m>
                <a:endParaRPr lang="ar-AE" sz="3200" b="1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C601C48-D433-458E-B3B8-3ADDA269C8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3540" y="4275274"/>
                <a:ext cx="3225178" cy="492443"/>
              </a:xfrm>
              <a:prstGeom prst="rect">
                <a:avLst/>
              </a:prstGeom>
              <a:blipFill>
                <a:blip r:embed="rId7"/>
                <a:stretch>
                  <a:fillRect t="-23457" b="-50617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9FC4F10-F78E-4BCB-B9CF-67C51BCE74CC}"/>
                  </a:ext>
                </a:extLst>
              </p:cNvPr>
              <p:cNvSpPr txBox="1"/>
              <p:nvPr/>
            </p:nvSpPr>
            <p:spPr>
              <a:xfrm>
                <a:off x="983540" y="5024319"/>
                <a:ext cx="5433154" cy="49244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r>
                  <a:rPr lang="en-US" sz="3200" b="1" dirty="0"/>
                  <a:t>    c) 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ar-AE" sz="32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SA" sz="32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𝟒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𝟓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𝟔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𝟕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𝟖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𝟗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𝟏𝟎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</m:oMath>
                </a14:m>
                <a:endParaRPr lang="ar-AE" sz="3200" b="1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9FC4F10-F78E-4BCB-B9CF-67C51BCE74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3540" y="5024319"/>
                <a:ext cx="5433154" cy="492443"/>
              </a:xfrm>
              <a:prstGeom prst="rect">
                <a:avLst/>
              </a:prstGeom>
              <a:blipFill>
                <a:blip r:embed="rId8"/>
                <a:stretch>
                  <a:fillRect t="-23457" b="-50617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DE2F5B9-19DB-425A-A043-1FC141777376}"/>
                  </a:ext>
                </a:extLst>
              </p:cNvPr>
              <p:cNvSpPr txBox="1"/>
              <p:nvPr/>
            </p:nvSpPr>
            <p:spPr>
              <a:xfrm>
                <a:off x="983540" y="5684695"/>
                <a:ext cx="1492781" cy="49244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r>
                  <a:rPr lang="en-US" sz="3200" b="1" dirty="0"/>
                  <a:t>    d) 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ar-AE" sz="32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SA" sz="3200" b="1" i="1" smtClean="0">
                            <a:latin typeface="Cambria Math" panose="02040503050406030204" pitchFamily="18" charset="0"/>
                          </a:rPr>
                          <m:t>   </m:t>
                        </m:r>
                      </m:e>
                    </m:d>
                  </m:oMath>
                </a14:m>
                <a:endParaRPr lang="ar-AE" sz="3200" b="1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DE2F5B9-19DB-425A-A043-1FC1417773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3540" y="5684695"/>
                <a:ext cx="1492781" cy="492443"/>
              </a:xfrm>
              <a:prstGeom prst="rect">
                <a:avLst/>
              </a:prstGeom>
              <a:blipFill>
                <a:blip r:embed="rId9"/>
                <a:stretch>
                  <a:fillRect t="-25000" b="-51250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Oval 16">
            <a:extLst>
              <a:ext uri="{FF2B5EF4-FFF2-40B4-BE49-F238E27FC236}">
                <a16:creationId xmlns:a16="http://schemas.microsoft.com/office/drawing/2014/main" id="{DD5561B2-7A9B-4CDA-A48D-69BDE57A552C}"/>
              </a:ext>
            </a:extLst>
          </p:cNvPr>
          <p:cNvSpPr/>
          <p:nvPr/>
        </p:nvSpPr>
        <p:spPr>
          <a:xfrm>
            <a:off x="983540" y="5561734"/>
            <a:ext cx="843280" cy="69169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 dirty="0"/>
          </a:p>
        </p:txBody>
      </p:sp>
    </p:spTree>
    <p:extLst>
      <p:ext uri="{BB962C8B-B14F-4D97-AF65-F5344CB8AC3E}">
        <p14:creationId xmlns:p14="http://schemas.microsoft.com/office/powerpoint/2010/main" val="1532733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صور فوانيس رمضان 2019 متحركة">
            <a:extLst>
              <a:ext uri="{FF2B5EF4-FFF2-40B4-BE49-F238E27FC236}">
                <a16:creationId xmlns:a16="http://schemas.microsoft.com/office/drawing/2014/main" id="{FB836EB2-0880-4D78-BE27-2F5630F87FD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463" y="0"/>
            <a:ext cx="2022792" cy="255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5DADE87-D7EE-4EA4-B2A8-7305D0334000}"/>
              </a:ext>
            </a:extLst>
          </p:cNvPr>
          <p:cNvGrpSpPr/>
          <p:nvPr/>
        </p:nvGrpSpPr>
        <p:grpSpPr>
          <a:xfrm>
            <a:off x="5506719" y="529169"/>
            <a:ext cx="955040" cy="830997"/>
            <a:chOff x="5618479" y="507854"/>
            <a:chExt cx="955040" cy="830997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2431D07-2418-4D8D-8A15-3D278AC3E04A}"/>
                </a:ext>
              </a:extLst>
            </p:cNvPr>
            <p:cNvSpPr txBox="1"/>
            <p:nvPr/>
          </p:nvSpPr>
          <p:spPr>
            <a:xfrm>
              <a:off x="5679440" y="507854"/>
              <a:ext cx="843280" cy="830997"/>
            </a:xfrm>
            <a:prstGeom prst="rect">
              <a:avLst/>
            </a:prstGeom>
            <a:noFill/>
            <a:ln>
              <a:solidFill>
                <a:srgbClr val="FF00FF"/>
              </a:solidFill>
            </a:ln>
          </p:spPr>
          <p:txBody>
            <a:bodyPr wrap="square" rtlCol="1">
              <a:spAutoFit/>
            </a:bodyPr>
            <a:lstStyle/>
            <a:p>
              <a:r>
                <a:rPr lang="en-US" sz="4800" b="1" dirty="0">
                  <a:solidFill>
                    <a:srgbClr val="FFFF00"/>
                  </a:solidFill>
                </a:rPr>
                <a:t>42</a:t>
              </a:r>
              <a:endParaRPr lang="ar-AE" b="1" dirty="0">
                <a:solidFill>
                  <a:srgbClr val="FFFF00"/>
                </a:solidFill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A4ADCE4-306D-4E80-BAF1-EE77AE017DA0}"/>
                </a:ext>
              </a:extLst>
            </p:cNvPr>
            <p:cNvSpPr/>
            <p:nvPr/>
          </p:nvSpPr>
          <p:spPr>
            <a:xfrm>
              <a:off x="5618479" y="507854"/>
              <a:ext cx="955040" cy="830997"/>
            </a:xfrm>
            <a:prstGeom prst="ellipse">
              <a:avLst/>
            </a:prstGeom>
            <a:noFill/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AE" dirty="0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82A12B2-6A1D-40B3-A8EC-E6EAB03D266C}"/>
              </a:ext>
            </a:extLst>
          </p:cNvPr>
          <p:cNvSpPr txBox="1"/>
          <p:nvPr/>
        </p:nvSpPr>
        <p:spPr>
          <a:xfrm>
            <a:off x="1646325" y="1549574"/>
            <a:ext cx="9630867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r"/>
            <a:r>
              <a:rPr lang="ar-SA" sz="2800" b="1" dirty="0">
                <a:cs typeface="(AH) Manal Black" pitchFamily="2" charset="-78"/>
              </a:rPr>
              <a:t>إذا كانت                                                                           فأي المجموعات التالية جزئية منها </a:t>
            </a:r>
          </a:p>
          <a:p>
            <a:pPr algn="r"/>
            <a:r>
              <a:rPr lang="ar-SA" sz="2800" b="1" dirty="0">
                <a:cs typeface="(AH) Manal Black" pitchFamily="2" charset="-78"/>
              </a:rPr>
              <a:t>اختر كل الإجابات الصحيحة </a:t>
            </a:r>
          </a:p>
          <a:p>
            <a:pPr algn="r"/>
            <a:r>
              <a:rPr lang="ar-SA" sz="2800" b="1" dirty="0">
                <a:solidFill>
                  <a:srgbClr val="FF0000"/>
                </a:solidFill>
                <a:cs typeface="(AH) Manal Black" pitchFamily="2" charset="-78"/>
              </a:rPr>
              <a:t> </a:t>
            </a:r>
            <a:endParaRPr lang="ar-AE" sz="2800" b="1" dirty="0">
              <a:solidFill>
                <a:srgbClr val="FF0000"/>
              </a:solidFill>
              <a:cs typeface="(AH) Manal Black" pitchFamily="2" charset="-78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6CE6053-4A63-45B6-A34C-73CBA1D4634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917" t="22319" r="54333" b="47557"/>
          <a:stretch/>
        </p:blipFill>
        <p:spPr>
          <a:xfrm>
            <a:off x="894079" y="3070995"/>
            <a:ext cx="5567680" cy="325783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72229CE-77D4-4E10-93F8-08590AD806B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9413" t="14932" r="54333" b="81565"/>
          <a:stretch/>
        </p:blipFill>
        <p:spPr>
          <a:xfrm>
            <a:off x="5506719" y="1534517"/>
            <a:ext cx="4582159" cy="487680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EA5DDE86-D344-43F0-8DC7-A89B89BBB80F}"/>
              </a:ext>
            </a:extLst>
          </p:cNvPr>
          <p:cNvSpPr/>
          <p:nvPr/>
        </p:nvSpPr>
        <p:spPr>
          <a:xfrm flipH="1">
            <a:off x="894079" y="4175760"/>
            <a:ext cx="711200" cy="52415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8E3D06A-2B7C-4C14-8DC2-6E4F505FFA36}"/>
              </a:ext>
            </a:extLst>
          </p:cNvPr>
          <p:cNvSpPr/>
          <p:nvPr/>
        </p:nvSpPr>
        <p:spPr>
          <a:xfrm flipH="1">
            <a:off x="894079" y="4728142"/>
            <a:ext cx="711200" cy="52415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9C8C8AAA-3653-4623-A3A4-F802253139C1}"/>
              </a:ext>
            </a:extLst>
          </p:cNvPr>
          <p:cNvSpPr/>
          <p:nvPr/>
        </p:nvSpPr>
        <p:spPr>
          <a:xfrm flipH="1">
            <a:off x="894079" y="5252295"/>
            <a:ext cx="711200" cy="52415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764196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7" grpId="0" animBg="1"/>
      <p:bldP spid="18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صور فوانيس رمضان 2019 متحركة">
            <a:extLst>
              <a:ext uri="{FF2B5EF4-FFF2-40B4-BE49-F238E27FC236}">
                <a16:creationId xmlns:a16="http://schemas.microsoft.com/office/drawing/2014/main" id="{FB836EB2-0880-4D78-BE27-2F5630F87FD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463" y="0"/>
            <a:ext cx="2022792" cy="255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5DADE87-D7EE-4EA4-B2A8-7305D0334000}"/>
              </a:ext>
            </a:extLst>
          </p:cNvPr>
          <p:cNvGrpSpPr/>
          <p:nvPr/>
        </p:nvGrpSpPr>
        <p:grpSpPr>
          <a:xfrm>
            <a:off x="5471160" y="340867"/>
            <a:ext cx="955040" cy="830997"/>
            <a:chOff x="5618479" y="507854"/>
            <a:chExt cx="955040" cy="830997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2431D07-2418-4D8D-8A15-3D278AC3E04A}"/>
                </a:ext>
              </a:extLst>
            </p:cNvPr>
            <p:cNvSpPr txBox="1"/>
            <p:nvPr/>
          </p:nvSpPr>
          <p:spPr>
            <a:xfrm>
              <a:off x="5679440" y="507854"/>
              <a:ext cx="843280" cy="830997"/>
            </a:xfrm>
            <a:prstGeom prst="rect">
              <a:avLst/>
            </a:prstGeom>
            <a:noFill/>
            <a:ln>
              <a:solidFill>
                <a:srgbClr val="FF00FF"/>
              </a:solidFill>
            </a:ln>
          </p:spPr>
          <p:txBody>
            <a:bodyPr wrap="square" rtlCol="1">
              <a:spAutoFit/>
            </a:bodyPr>
            <a:lstStyle/>
            <a:p>
              <a:r>
                <a:rPr lang="en-US" sz="4800" b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43</a:t>
              </a:r>
              <a:endParaRPr lang="ar-AE" b="1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A4ADCE4-306D-4E80-BAF1-EE77AE017DA0}"/>
                </a:ext>
              </a:extLst>
            </p:cNvPr>
            <p:cNvSpPr/>
            <p:nvPr/>
          </p:nvSpPr>
          <p:spPr>
            <a:xfrm>
              <a:off x="5618479" y="507854"/>
              <a:ext cx="955040" cy="830997"/>
            </a:xfrm>
            <a:prstGeom prst="ellipse">
              <a:avLst/>
            </a:prstGeom>
            <a:noFill/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AE" dirty="0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8EF85955-EC71-4E8A-84F4-922B6DCE0CA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500" t="41778" r="71390" b="17334"/>
          <a:stretch/>
        </p:blipFill>
        <p:spPr>
          <a:xfrm>
            <a:off x="924246" y="3206592"/>
            <a:ext cx="3983033" cy="320443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CE002CB-003B-4F14-B232-A069B2E74A1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250" t="21185" r="70917" b="73332"/>
          <a:stretch/>
        </p:blipFill>
        <p:spPr>
          <a:xfrm>
            <a:off x="954726" y="637889"/>
            <a:ext cx="3728084" cy="63940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9F0FF82-708C-435E-9C37-15BCDCC824E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4542" t="22907" r="51750" b="72501"/>
          <a:stretch/>
        </p:blipFill>
        <p:spPr>
          <a:xfrm>
            <a:off x="924247" y="1462626"/>
            <a:ext cx="3758563" cy="58656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C1B6A28-D4E7-4BEA-ADDA-D7E16399331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250" t="26932" r="77750" b="66582"/>
          <a:stretch/>
        </p:blipFill>
        <p:spPr>
          <a:xfrm>
            <a:off x="1699896" y="2323432"/>
            <a:ext cx="1683383" cy="76772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C141B18-296B-4707-B68B-6179D7CDBD44}"/>
                  </a:ext>
                </a:extLst>
              </p:cNvPr>
              <p:cNvSpPr txBox="1"/>
              <p:nvPr/>
            </p:nvSpPr>
            <p:spPr>
              <a:xfrm>
                <a:off x="924247" y="2323432"/>
                <a:ext cx="775649" cy="75976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4400" b="0" i="1" smtClean="0">
                          <a:latin typeface="Cambria Math" panose="02040503050406030204" pitchFamily="18" charset="0"/>
                        </a:rPr>
                        <m:t>فإن</m:t>
                      </m:r>
                    </m:oMath>
                  </m:oMathPara>
                </a14:m>
                <a:endParaRPr lang="ar-AE" dirty="0">
                  <a:cs typeface="(AH) Manal Black" pitchFamily="2" charset="-78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C141B18-296B-4707-B68B-6179D7CDBD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247" y="2323432"/>
                <a:ext cx="775649" cy="75976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Oval 16">
            <a:extLst>
              <a:ext uri="{FF2B5EF4-FFF2-40B4-BE49-F238E27FC236}">
                <a16:creationId xmlns:a16="http://schemas.microsoft.com/office/drawing/2014/main" id="{A0D277C4-40C8-4C09-9945-986886422AFC}"/>
              </a:ext>
            </a:extLst>
          </p:cNvPr>
          <p:cNvSpPr/>
          <p:nvPr/>
        </p:nvSpPr>
        <p:spPr>
          <a:xfrm flipH="1">
            <a:off x="1344296" y="3198624"/>
            <a:ext cx="1033144" cy="52415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937615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صور فوانيس رمضان 2019 متحركة">
            <a:extLst>
              <a:ext uri="{FF2B5EF4-FFF2-40B4-BE49-F238E27FC236}">
                <a16:creationId xmlns:a16="http://schemas.microsoft.com/office/drawing/2014/main" id="{FB836EB2-0880-4D78-BE27-2F5630F87FD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463" y="0"/>
            <a:ext cx="2022792" cy="255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5DADE87-D7EE-4EA4-B2A8-7305D0334000}"/>
              </a:ext>
            </a:extLst>
          </p:cNvPr>
          <p:cNvGrpSpPr/>
          <p:nvPr/>
        </p:nvGrpSpPr>
        <p:grpSpPr>
          <a:xfrm>
            <a:off x="5506719" y="529169"/>
            <a:ext cx="955040" cy="830997"/>
            <a:chOff x="5618479" y="507854"/>
            <a:chExt cx="955040" cy="830997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2431D07-2418-4D8D-8A15-3D278AC3E04A}"/>
                </a:ext>
              </a:extLst>
            </p:cNvPr>
            <p:cNvSpPr txBox="1"/>
            <p:nvPr/>
          </p:nvSpPr>
          <p:spPr>
            <a:xfrm>
              <a:off x="5679440" y="507854"/>
              <a:ext cx="843280" cy="830997"/>
            </a:xfrm>
            <a:prstGeom prst="rect">
              <a:avLst/>
            </a:prstGeom>
            <a:noFill/>
            <a:ln>
              <a:solidFill>
                <a:srgbClr val="FF00FF"/>
              </a:solidFill>
            </a:ln>
          </p:spPr>
          <p:txBody>
            <a:bodyPr wrap="square" rtlCol="1">
              <a:spAutoFit/>
            </a:bodyPr>
            <a:lstStyle/>
            <a:p>
              <a:r>
                <a:rPr lang="en-US" sz="4800" b="1" dirty="0">
                  <a:solidFill>
                    <a:schemeClr val="accent1">
                      <a:lumMod val="75000"/>
                    </a:schemeClr>
                  </a:solidFill>
                </a:rPr>
                <a:t>44</a:t>
              </a:r>
              <a:endParaRPr lang="ar-AE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A4ADCE4-306D-4E80-BAF1-EE77AE017DA0}"/>
                </a:ext>
              </a:extLst>
            </p:cNvPr>
            <p:cNvSpPr/>
            <p:nvPr/>
          </p:nvSpPr>
          <p:spPr>
            <a:xfrm>
              <a:off x="5618479" y="507854"/>
              <a:ext cx="955040" cy="830997"/>
            </a:xfrm>
            <a:prstGeom prst="ellipse">
              <a:avLst/>
            </a:prstGeom>
            <a:noFill/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AE" dirty="0"/>
            </a:p>
          </p:txBody>
        </p:sp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BE22C651-D2F9-4268-A496-1DA3D0D040F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843" t="27491" r="77157" b="65315"/>
          <a:stretch/>
        </p:blipFill>
        <p:spPr>
          <a:xfrm>
            <a:off x="1998274" y="2849928"/>
            <a:ext cx="1717040" cy="115814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B8ADBDC-680E-4DF6-A6E9-C6D0223FCFF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4968" t="23611" r="51833" b="70907"/>
          <a:stretch/>
        </p:blipFill>
        <p:spPr>
          <a:xfrm>
            <a:off x="900378" y="1657547"/>
            <a:ext cx="4237394" cy="98995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F9DE62B-25E9-43C4-8B90-9D64AB7994C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271" t="22815" r="70032" b="70907"/>
          <a:stretch/>
        </p:blipFill>
        <p:spPr>
          <a:xfrm>
            <a:off x="900378" y="619768"/>
            <a:ext cx="4237394" cy="90677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E564BD04-AA79-4EE1-8A64-219EAD041AFB}"/>
                  </a:ext>
                </a:extLst>
              </p:cNvPr>
              <p:cNvSpPr txBox="1"/>
              <p:nvPr/>
            </p:nvSpPr>
            <p:spPr>
              <a:xfrm>
                <a:off x="599091" y="2849928"/>
                <a:ext cx="1399184" cy="113967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6600" b="0" i="1" smtClean="0">
                          <a:latin typeface="Cambria Math" panose="02040503050406030204" pitchFamily="18" charset="0"/>
                        </a:rPr>
                        <m:t>فإن</m:t>
                      </m:r>
                    </m:oMath>
                  </m:oMathPara>
                </a14:m>
                <a:endParaRPr lang="ar-AE" dirty="0">
                  <a:cs typeface="(AH) Manal Black" pitchFamily="2" charset="-78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E564BD04-AA79-4EE1-8A64-219EAD041A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091" y="2849928"/>
                <a:ext cx="1399184" cy="113967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9">
            <a:extLst>
              <a:ext uri="{FF2B5EF4-FFF2-40B4-BE49-F238E27FC236}">
                <a16:creationId xmlns:a16="http://schemas.microsoft.com/office/drawing/2014/main" id="{B72044AB-3438-4BC7-9124-297FF969638C}"/>
              </a:ext>
            </a:extLst>
          </p:cNvPr>
          <p:cNvGrpSpPr/>
          <p:nvPr/>
        </p:nvGrpSpPr>
        <p:grpSpPr>
          <a:xfrm>
            <a:off x="5411918" y="2385849"/>
            <a:ext cx="6129540" cy="4281087"/>
            <a:chOff x="5411918" y="2385849"/>
            <a:chExt cx="6129540" cy="4281087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56B2B0B5-C7D6-4285-BE92-6F123EA287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0833" t="42066" r="51833" b="14667"/>
            <a:stretch/>
          </p:blipFill>
          <p:spPr>
            <a:xfrm>
              <a:off x="5411918" y="2385849"/>
              <a:ext cx="6129540" cy="4281087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A70AFEF-D10D-413A-9958-AB4AA0FAACC4}"/>
                </a:ext>
              </a:extLst>
            </p:cNvPr>
            <p:cNvSpPr txBox="1"/>
            <p:nvPr/>
          </p:nvSpPr>
          <p:spPr>
            <a:xfrm>
              <a:off x="5506719" y="5108027"/>
              <a:ext cx="3151024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1">
              <a:spAutoFit/>
            </a:bodyPr>
            <a:lstStyle/>
            <a:p>
              <a:r>
                <a:rPr lang="ar-SA" sz="3600" b="1" dirty="0">
                  <a:cs typeface="(AH) Manal Black" pitchFamily="2" charset="-78"/>
                </a:rPr>
                <a:t>لا توجد إجابة صحيحة</a:t>
              </a:r>
              <a:endParaRPr lang="ar-AE" sz="3600" b="1" dirty="0">
                <a:cs typeface="(AH) Manal Black" pitchFamily="2" charset="-78"/>
              </a:endParaRPr>
            </a:p>
          </p:txBody>
        </p:sp>
      </p:grpSp>
      <p:sp>
        <p:nvSpPr>
          <p:cNvPr id="24" name="Oval 23">
            <a:extLst>
              <a:ext uri="{FF2B5EF4-FFF2-40B4-BE49-F238E27FC236}">
                <a16:creationId xmlns:a16="http://schemas.microsoft.com/office/drawing/2014/main" id="{09D46DF3-1D92-493C-9C55-75551E3E997C}"/>
              </a:ext>
            </a:extLst>
          </p:cNvPr>
          <p:cNvSpPr/>
          <p:nvPr/>
        </p:nvSpPr>
        <p:spPr>
          <a:xfrm flipH="1">
            <a:off x="5289998" y="3319520"/>
            <a:ext cx="3017521" cy="73907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608770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صور فوانيس رمضان 2019 متحركة">
            <a:extLst>
              <a:ext uri="{FF2B5EF4-FFF2-40B4-BE49-F238E27FC236}">
                <a16:creationId xmlns:a16="http://schemas.microsoft.com/office/drawing/2014/main" id="{FB836EB2-0880-4D78-BE27-2F5630F87FD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463" y="0"/>
            <a:ext cx="2022792" cy="255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5DADE87-D7EE-4EA4-B2A8-7305D0334000}"/>
              </a:ext>
            </a:extLst>
          </p:cNvPr>
          <p:cNvGrpSpPr/>
          <p:nvPr/>
        </p:nvGrpSpPr>
        <p:grpSpPr>
          <a:xfrm>
            <a:off x="5506719" y="529169"/>
            <a:ext cx="955040" cy="830997"/>
            <a:chOff x="5618479" y="507854"/>
            <a:chExt cx="955040" cy="830997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2431D07-2418-4D8D-8A15-3D278AC3E04A}"/>
                </a:ext>
              </a:extLst>
            </p:cNvPr>
            <p:cNvSpPr txBox="1"/>
            <p:nvPr/>
          </p:nvSpPr>
          <p:spPr>
            <a:xfrm>
              <a:off x="5679440" y="507854"/>
              <a:ext cx="843280" cy="830997"/>
            </a:xfrm>
            <a:prstGeom prst="rect">
              <a:avLst/>
            </a:prstGeom>
            <a:noFill/>
            <a:ln>
              <a:solidFill>
                <a:srgbClr val="FF00FF"/>
              </a:solidFill>
            </a:ln>
          </p:spPr>
          <p:txBody>
            <a:bodyPr wrap="square" rtlCol="1">
              <a:spAutoFit/>
            </a:bodyPr>
            <a:lstStyle/>
            <a:p>
              <a:r>
                <a:rPr lang="en-US" sz="4800" b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45</a:t>
              </a:r>
              <a:endParaRPr lang="ar-AE" b="1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A4ADCE4-306D-4E80-BAF1-EE77AE017DA0}"/>
                </a:ext>
              </a:extLst>
            </p:cNvPr>
            <p:cNvSpPr/>
            <p:nvPr/>
          </p:nvSpPr>
          <p:spPr>
            <a:xfrm>
              <a:off x="5618479" y="507854"/>
              <a:ext cx="955040" cy="830997"/>
            </a:xfrm>
            <a:prstGeom prst="ellipse">
              <a:avLst/>
            </a:prstGeom>
            <a:noFill/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AE" dirty="0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CBEDEEA5-0025-4757-BC04-440C50DCA50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864" t="46074" r="74500" b="42370"/>
          <a:stretch/>
        </p:blipFill>
        <p:spPr>
          <a:xfrm>
            <a:off x="217026" y="1544320"/>
            <a:ext cx="7027054" cy="188468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5908582-46FE-427C-99B3-62C9F0A6DDE8}"/>
                  </a:ext>
                </a:extLst>
              </p:cNvPr>
              <p:cNvSpPr txBox="1"/>
              <p:nvPr/>
            </p:nvSpPr>
            <p:spPr>
              <a:xfrm>
                <a:off x="426371" y="3613154"/>
                <a:ext cx="1399184" cy="113967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6600" b="0" i="1" smtClean="0">
                          <a:latin typeface="Cambria Math" panose="02040503050406030204" pitchFamily="18" charset="0"/>
                        </a:rPr>
                        <m:t>فإن</m:t>
                      </m:r>
                    </m:oMath>
                  </m:oMathPara>
                </a14:m>
                <a:endParaRPr lang="ar-AE" dirty="0">
                  <a:cs typeface="(AH) Manal Black" pitchFamily="2" charset="-78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5908582-46FE-427C-99B3-62C9F0A6DD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371" y="3613154"/>
                <a:ext cx="1399184" cy="113967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D4BC39F-D5D5-496D-BBF4-CFCF014F7F06}"/>
                  </a:ext>
                </a:extLst>
              </p:cNvPr>
              <p:cNvSpPr txBox="1"/>
              <p:nvPr/>
            </p:nvSpPr>
            <p:spPr>
              <a:xfrm>
                <a:off x="2162693" y="3813657"/>
                <a:ext cx="2388987" cy="73866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800" b="1" i="1" smtClean="0"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US" sz="4800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4800" b="1" i="1" smtClean="0">
                          <a:latin typeface="Cambria Math" panose="02040503050406030204" pitchFamily="18" charset="0"/>
                        </a:rPr>
                        <m:t>𝑩</m:t>
                      </m:r>
                      <m:r>
                        <a:rPr lang="en-US" sz="4800" b="1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ar-AE" sz="4800" b="1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D4BC39F-D5D5-496D-BBF4-CFCF014F7F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2693" y="3813657"/>
                <a:ext cx="2388987" cy="73866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AA3CDE9-2807-4EF0-A3DC-F31065CBB561}"/>
                  </a:ext>
                </a:extLst>
              </p:cNvPr>
              <p:cNvSpPr txBox="1"/>
              <p:nvPr/>
            </p:nvSpPr>
            <p:spPr>
              <a:xfrm>
                <a:off x="6363101" y="3781122"/>
                <a:ext cx="2725361" cy="61555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r>
                  <a:rPr lang="en-US" sz="4000" b="1" dirty="0"/>
                  <a:t>a)     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ar-AE" sz="40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SA" sz="40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𝟔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𝟏𝟐</m:t>
                        </m:r>
                      </m:e>
                    </m:d>
                  </m:oMath>
                </a14:m>
                <a:endParaRPr lang="ar-AE" sz="2800" b="1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AA3CDE9-2807-4EF0-A3DC-F31065CBB5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3101" y="3781122"/>
                <a:ext cx="2725361" cy="615553"/>
              </a:xfrm>
              <a:prstGeom prst="rect">
                <a:avLst/>
              </a:prstGeom>
              <a:blipFill>
                <a:blip r:embed="rId7"/>
                <a:stretch>
                  <a:fillRect l="-11409" t="-23762" b="-50495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3E86161-917E-4FD2-ACB6-B93DCD4136CA}"/>
                  </a:ext>
                </a:extLst>
              </p:cNvPr>
              <p:cNvSpPr txBox="1"/>
              <p:nvPr/>
            </p:nvSpPr>
            <p:spPr>
              <a:xfrm>
                <a:off x="6363100" y="4543763"/>
                <a:ext cx="4048865" cy="61555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r>
                  <a:rPr lang="en-US" sz="4000" b="1" dirty="0"/>
                  <a:t>b)     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ar-AE" sz="40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SA" sz="40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𝟗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𝟏𝟓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𝟏𝟖</m:t>
                        </m:r>
                      </m:e>
                    </m:d>
                  </m:oMath>
                </a14:m>
                <a:endParaRPr lang="ar-AE" sz="2800" b="1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3E86161-917E-4FD2-ACB6-B93DCD4136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3100" y="4543763"/>
                <a:ext cx="4048865" cy="615553"/>
              </a:xfrm>
              <a:prstGeom prst="rect">
                <a:avLst/>
              </a:prstGeom>
              <a:blipFill>
                <a:blip r:embed="rId8"/>
                <a:stretch>
                  <a:fillRect l="-7681" t="-23762" b="-50495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0EAF00B-00A2-4C31-9A8A-07F004691E33}"/>
                  </a:ext>
                </a:extLst>
              </p:cNvPr>
              <p:cNvSpPr txBox="1"/>
              <p:nvPr/>
            </p:nvSpPr>
            <p:spPr>
              <a:xfrm>
                <a:off x="6363099" y="5306404"/>
                <a:ext cx="3681777" cy="61555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r>
                  <a:rPr lang="en-US" sz="4000" b="1" dirty="0"/>
                  <a:t>c)     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ar-AE" sz="40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SA" sz="40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𝟒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𝟖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𝟏𝟎</m:t>
                        </m:r>
                      </m:e>
                    </m:d>
                  </m:oMath>
                </a14:m>
                <a:endParaRPr lang="ar-AE" sz="2800" b="1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0EAF00B-00A2-4C31-9A8A-07F004691E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3099" y="5306404"/>
                <a:ext cx="3681777" cy="615553"/>
              </a:xfrm>
              <a:prstGeom prst="rect">
                <a:avLst/>
              </a:prstGeom>
              <a:blipFill>
                <a:blip r:embed="rId9"/>
                <a:stretch>
                  <a:fillRect l="-8444" t="-23762" b="-50495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8C4EFB9-E9D0-4EF0-8143-658D49FB5AF2}"/>
                  </a:ext>
                </a:extLst>
              </p:cNvPr>
              <p:cNvSpPr txBox="1"/>
              <p:nvPr/>
            </p:nvSpPr>
            <p:spPr>
              <a:xfrm>
                <a:off x="6363098" y="6021054"/>
                <a:ext cx="1450718" cy="61555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r>
                  <a:rPr lang="en-US" sz="4000" b="1" dirty="0"/>
                  <a:t>d)      </a:t>
                </a:r>
                <a14:m>
                  <m:oMath xmlns:m="http://schemas.openxmlformats.org/officeDocument/2006/math">
                    <m:r>
                      <a:rPr lang="ar-AE" sz="4000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</m:oMath>
                </a14:m>
                <a:endParaRPr lang="ar-AE" sz="2800" b="1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8C4EFB9-E9D0-4EF0-8143-658D49FB5A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3098" y="6021054"/>
                <a:ext cx="1450718" cy="615553"/>
              </a:xfrm>
              <a:prstGeom prst="rect">
                <a:avLst/>
              </a:prstGeom>
              <a:blipFill>
                <a:blip r:embed="rId10"/>
                <a:stretch>
                  <a:fillRect l="-21429" t="-24752" b="-49505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Oval 19">
            <a:extLst>
              <a:ext uri="{FF2B5EF4-FFF2-40B4-BE49-F238E27FC236}">
                <a16:creationId xmlns:a16="http://schemas.microsoft.com/office/drawing/2014/main" id="{67B491F5-09D1-4525-B0C8-64EAC9E1179E}"/>
              </a:ext>
            </a:extLst>
          </p:cNvPr>
          <p:cNvSpPr/>
          <p:nvPr/>
        </p:nvSpPr>
        <p:spPr>
          <a:xfrm flipH="1">
            <a:off x="6197599" y="5352103"/>
            <a:ext cx="711200" cy="52415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623025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صور فوانيس رمضان 2019 متحركة">
            <a:extLst>
              <a:ext uri="{FF2B5EF4-FFF2-40B4-BE49-F238E27FC236}">
                <a16:creationId xmlns:a16="http://schemas.microsoft.com/office/drawing/2014/main" id="{FB836EB2-0880-4D78-BE27-2F5630F87FD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463" y="0"/>
            <a:ext cx="2022792" cy="255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5DADE87-D7EE-4EA4-B2A8-7305D0334000}"/>
              </a:ext>
            </a:extLst>
          </p:cNvPr>
          <p:cNvGrpSpPr/>
          <p:nvPr/>
        </p:nvGrpSpPr>
        <p:grpSpPr>
          <a:xfrm>
            <a:off x="5506719" y="529169"/>
            <a:ext cx="955040" cy="830997"/>
            <a:chOff x="5618479" y="507854"/>
            <a:chExt cx="955040" cy="830997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2431D07-2418-4D8D-8A15-3D278AC3E04A}"/>
                </a:ext>
              </a:extLst>
            </p:cNvPr>
            <p:cNvSpPr txBox="1"/>
            <p:nvPr/>
          </p:nvSpPr>
          <p:spPr>
            <a:xfrm>
              <a:off x="5679440" y="507854"/>
              <a:ext cx="843280" cy="830997"/>
            </a:xfrm>
            <a:prstGeom prst="rect">
              <a:avLst/>
            </a:prstGeom>
            <a:noFill/>
            <a:ln>
              <a:solidFill>
                <a:srgbClr val="FF00FF"/>
              </a:solidFill>
            </a:ln>
          </p:spPr>
          <p:txBody>
            <a:bodyPr wrap="square" rtlCol="1">
              <a:spAutoFit/>
            </a:bodyPr>
            <a:lstStyle/>
            <a:p>
              <a:r>
                <a:rPr lang="en-US" sz="4800" b="1" dirty="0">
                  <a:solidFill>
                    <a:srgbClr val="FFFF00"/>
                  </a:solidFill>
                </a:rPr>
                <a:t>46</a:t>
              </a:r>
              <a:endParaRPr lang="ar-AE" b="1" dirty="0">
                <a:solidFill>
                  <a:srgbClr val="FFFF00"/>
                </a:solidFill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A4ADCE4-306D-4E80-BAF1-EE77AE017DA0}"/>
                </a:ext>
              </a:extLst>
            </p:cNvPr>
            <p:cNvSpPr/>
            <p:nvPr/>
          </p:nvSpPr>
          <p:spPr>
            <a:xfrm>
              <a:off x="5618479" y="507854"/>
              <a:ext cx="955040" cy="830997"/>
            </a:xfrm>
            <a:prstGeom prst="ellipse">
              <a:avLst/>
            </a:prstGeom>
            <a:noFill/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AE" dirty="0"/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4DF487B1-25D9-4C80-9A36-5BF8341FC73B}"/>
              </a:ext>
            </a:extLst>
          </p:cNvPr>
          <p:cNvSpPr/>
          <p:nvPr/>
        </p:nvSpPr>
        <p:spPr>
          <a:xfrm>
            <a:off x="995680" y="1574800"/>
            <a:ext cx="8566769" cy="646331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rgbClr val="000000"/>
                </a:solidFill>
                <a:latin typeface="Verdana" panose="020B0604030504040204" pitchFamily="34" charset="0"/>
                <a:ea typeface="Calibri" panose="020F0502020204030204" pitchFamily="34" charset="0"/>
                <a:cs typeface="+mj-cs"/>
              </a:rPr>
              <a:t>U = {2, 3, 4, 5, 6, 7} , A = {2, 4}. </a:t>
            </a:r>
            <a:endParaRPr lang="ar-AE" sz="3600" dirty="0">
              <a:cs typeface="+mj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B394586-3C31-497A-B178-BB87405C201B}"/>
                  </a:ext>
                </a:extLst>
              </p:cNvPr>
              <p:cNvSpPr txBox="1"/>
              <p:nvPr/>
            </p:nvSpPr>
            <p:spPr>
              <a:xfrm>
                <a:off x="1230368" y="2289328"/>
                <a:ext cx="1399184" cy="113967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6600" b="0" i="1" smtClean="0">
                          <a:latin typeface="Cambria Math" panose="02040503050406030204" pitchFamily="18" charset="0"/>
                        </a:rPr>
                        <m:t>فإن</m:t>
                      </m:r>
                    </m:oMath>
                  </m:oMathPara>
                </a14:m>
                <a:endParaRPr lang="ar-AE" dirty="0">
                  <a:cs typeface="(AH) Manal Black" pitchFamily="2" charset="-78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B394586-3C31-497A-B178-BB87405C20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0368" y="2289328"/>
                <a:ext cx="1399184" cy="113967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oup 14">
            <a:extLst>
              <a:ext uri="{FF2B5EF4-FFF2-40B4-BE49-F238E27FC236}">
                <a16:creationId xmlns:a16="http://schemas.microsoft.com/office/drawing/2014/main" id="{25944AF1-457E-4CA2-858F-627A4DA1F9F9}"/>
              </a:ext>
            </a:extLst>
          </p:cNvPr>
          <p:cNvGrpSpPr/>
          <p:nvPr/>
        </p:nvGrpSpPr>
        <p:grpSpPr>
          <a:xfrm>
            <a:off x="3011419" y="2554591"/>
            <a:ext cx="1008096" cy="615553"/>
            <a:chOff x="10306706" y="382433"/>
            <a:chExt cx="1008096" cy="615553"/>
          </a:xfrm>
          <a:solidFill>
            <a:schemeClr val="bg1"/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60D14C58-F5CA-4E5F-8BE0-2E3672465CD7}"/>
                    </a:ext>
                  </a:extLst>
                </p:cNvPr>
                <p:cNvSpPr txBox="1"/>
                <p:nvPr/>
              </p:nvSpPr>
              <p:spPr>
                <a:xfrm>
                  <a:off x="10306706" y="382433"/>
                  <a:ext cx="1008096" cy="615553"/>
                </a:xfrm>
                <a:prstGeom prst="rect">
                  <a:avLst/>
                </a:prstGeom>
                <a:grpFill/>
              </p:spPr>
              <p:txBody>
                <a:bodyPr wrap="none" lIns="0" tIns="0" rIns="0" bIns="0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𝑨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m:oMathPara>
                  </a14:m>
                  <a:endParaRPr lang="ar-AE" b="1" dirty="0"/>
                </a:p>
              </p:txBody>
            </p:sp>
          </mc:Choice>
          <mc:Fallback xmlns="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46539155-2582-402E-93DC-802319EC080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06706" y="382433"/>
                  <a:ext cx="1008096" cy="615553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ar-A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BBFBD719-C2B1-4ACB-A24E-FC7C57D1C00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687428" y="382433"/>
              <a:ext cx="84173" cy="14881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F4E5ED0-2C51-40F5-AB0B-41689822A480}"/>
                  </a:ext>
                </a:extLst>
              </p:cNvPr>
              <p:cNvSpPr txBox="1"/>
              <p:nvPr/>
            </p:nvSpPr>
            <p:spPr>
              <a:xfrm>
                <a:off x="6253376" y="3170144"/>
                <a:ext cx="2419188" cy="61555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r>
                  <a:rPr lang="en-US" sz="4000" b="1" dirty="0"/>
                  <a:t>a)     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ar-AE" sz="40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SA" sz="40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𝟒</m:t>
                        </m:r>
                      </m:e>
                    </m:d>
                  </m:oMath>
                </a14:m>
                <a:endParaRPr lang="ar-AE" sz="2800" b="1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F4E5ED0-2C51-40F5-AB0B-41689822A4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3376" y="3170144"/>
                <a:ext cx="2419188" cy="615553"/>
              </a:xfrm>
              <a:prstGeom prst="rect">
                <a:avLst/>
              </a:prstGeom>
              <a:blipFill>
                <a:blip r:embed="rId13"/>
                <a:stretch>
                  <a:fillRect l="-12846" t="-23762" b="-50495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D97DD84-EC35-43B7-A93E-B5C8E5AE303A}"/>
                  </a:ext>
                </a:extLst>
              </p:cNvPr>
              <p:cNvSpPr txBox="1"/>
              <p:nvPr/>
            </p:nvSpPr>
            <p:spPr>
              <a:xfrm>
                <a:off x="6253375" y="3932785"/>
                <a:ext cx="3436518" cy="61555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r>
                  <a:rPr lang="en-US" sz="4000" b="1" dirty="0"/>
                  <a:t>b)     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ar-AE" sz="40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SA" sz="40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𝟓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𝟔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𝟕</m:t>
                        </m:r>
                      </m:e>
                    </m:d>
                  </m:oMath>
                </a14:m>
                <a:endParaRPr lang="ar-AE" sz="2800" b="1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D97DD84-EC35-43B7-A93E-B5C8E5AE30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3375" y="3932785"/>
                <a:ext cx="3436518" cy="615553"/>
              </a:xfrm>
              <a:prstGeom prst="rect">
                <a:avLst/>
              </a:prstGeom>
              <a:blipFill>
                <a:blip r:embed="rId14"/>
                <a:stretch>
                  <a:fillRect l="-9043" t="-23762" b="-50495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DBBA0A5-906F-4452-B845-2A6CD1049705}"/>
                  </a:ext>
                </a:extLst>
              </p:cNvPr>
              <p:cNvSpPr txBox="1"/>
              <p:nvPr/>
            </p:nvSpPr>
            <p:spPr>
              <a:xfrm>
                <a:off x="6253374" y="4695426"/>
                <a:ext cx="3375604" cy="61555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r>
                  <a:rPr lang="en-US" sz="4000" b="1" dirty="0"/>
                  <a:t>c)     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ar-AE" sz="40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SA" sz="40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𝟒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𝟔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𝟕</m:t>
                        </m:r>
                      </m:e>
                    </m:d>
                  </m:oMath>
                </a14:m>
                <a:endParaRPr lang="ar-AE" sz="2800" b="1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DBBA0A5-906F-4452-B845-2A6CD10497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3374" y="4695426"/>
                <a:ext cx="3375604" cy="615553"/>
              </a:xfrm>
              <a:prstGeom prst="rect">
                <a:avLst/>
              </a:prstGeom>
              <a:blipFill>
                <a:blip r:embed="rId15"/>
                <a:stretch>
                  <a:fillRect l="-9206" t="-23762" b="-50495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3C67E99-1569-489F-8970-7423BC7DBE9B}"/>
                  </a:ext>
                </a:extLst>
              </p:cNvPr>
              <p:cNvSpPr txBox="1"/>
              <p:nvPr/>
            </p:nvSpPr>
            <p:spPr>
              <a:xfrm>
                <a:off x="6253373" y="5410076"/>
                <a:ext cx="1450718" cy="61555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r>
                  <a:rPr lang="en-US" sz="4000" b="1" dirty="0"/>
                  <a:t>d)      </a:t>
                </a:r>
                <a14:m>
                  <m:oMath xmlns:m="http://schemas.openxmlformats.org/officeDocument/2006/math">
                    <m:r>
                      <a:rPr lang="ar-AE" sz="4000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</m:oMath>
                </a14:m>
                <a:endParaRPr lang="ar-AE" sz="2800" b="1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3C67E99-1569-489F-8970-7423BC7DBE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3373" y="5410076"/>
                <a:ext cx="1450718" cy="615553"/>
              </a:xfrm>
              <a:prstGeom prst="rect">
                <a:avLst/>
              </a:prstGeom>
              <a:blipFill>
                <a:blip r:embed="rId16"/>
                <a:stretch>
                  <a:fillRect l="-21429" t="-23762" b="-50495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Oval 21">
            <a:extLst>
              <a:ext uri="{FF2B5EF4-FFF2-40B4-BE49-F238E27FC236}">
                <a16:creationId xmlns:a16="http://schemas.microsoft.com/office/drawing/2014/main" id="{F6D074A7-11D8-4585-B84C-6EC33D4BC629}"/>
              </a:ext>
            </a:extLst>
          </p:cNvPr>
          <p:cNvSpPr/>
          <p:nvPr/>
        </p:nvSpPr>
        <p:spPr>
          <a:xfrm flipH="1">
            <a:off x="6106159" y="3978485"/>
            <a:ext cx="711200" cy="52415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148405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صور فوانيس رمضان 2019 متحركة">
            <a:extLst>
              <a:ext uri="{FF2B5EF4-FFF2-40B4-BE49-F238E27FC236}">
                <a16:creationId xmlns:a16="http://schemas.microsoft.com/office/drawing/2014/main" id="{FB836EB2-0880-4D78-BE27-2F5630F87FD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463" y="0"/>
            <a:ext cx="2022792" cy="255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5DADE87-D7EE-4EA4-B2A8-7305D0334000}"/>
              </a:ext>
            </a:extLst>
          </p:cNvPr>
          <p:cNvGrpSpPr/>
          <p:nvPr/>
        </p:nvGrpSpPr>
        <p:grpSpPr>
          <a:xfrm>
            <a:off x="5364479" y="143086"/>
            <a:ext cx="955040" cy="830997"/>
            <a:chOff x="5618479" y="507854"/>
            <a:chExt cx="955040" cy="830997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2431D07-2418-4D8D-8A15-3D278AC3E04A}"/>
                </a:ext>
              </a:extLst>
            </p:cNvPr>
            <p:cNvSpPr txBox="1"/>
            <p:nvPr/>
          </p:nvSpPr>
          <p:spPr>
            <a:xfrm>
              <a:off x="5679440" y="507854"/>
              <a:ext cx="843280" cy="830997"/>
            </a:xfrm>
            <a:prstGeom prst="rect">
              <a:avLst/>
            </a:prstGeom>
            <a:noFill/>
            <a:ln>
              <a:solidFill>
                <a:srgbClr val="FF00FF"/>
              </a:solidFill>
            </a:ln>
          </p:spPr>
          <p:txBody>
            <a:bodyPr wrap="square" rtlCol="1">
              <a:spAutoFit/>
            </a:bodyPr>
            <a:lstStyle/>
            <a:p>
              <a:r>
                <a:rPr lang="en-US" sz="4800" b="1" dirty="0">
                  <a:solidFill>
                    <a:srgbClr val="FFFF00"/>
                  </a:solidFill>
                </a:rPr>
                <a:t>47</a:t>
              </a:r>
              <a:endParaRPr lang="ar-AE" b="1" dirty="0">
                <a:solidFill>
                  <a:srgbClr val="FFFF00"/>
                </a:solidFill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A4ADCE4-306D-4E80-BAF1-EE77AE017DA0}"/>
                </a:ext>
              </a:extLst>
            </p:cNvPr>
            <p:cNvSpPr/>
            <p:nvPr/>
          </p:nvSpPr>
          <p:spPr>
            <a:xfrm>
              <a:off x="5618479" y="507854"/>
              <a:ext cx="955040" cy="830997"/>
            </a:xfrm>
            <a:prstGeom prst="ellipse">
              <a:avLst/>
            </a:prstGeom>
            <a:noFill/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AE" dirty="0"/>
            </a:p>
          </p:txBody>
        </p:sp>
      </p:grpSp>
      <p:pic>
        <p:nvPicPr>
          <p:cNvPr id="7" name="Picture 10" descr="Example: Set operations illustrated with Venn diagrams | Venn ...">
            <a:extLst>
              <a:ext uri="{FF2B5EF4-FFF2-40B4-BE49-F238E27FC236}">
                <a16:creationId xmlns:a16="http://schemas.microsoft.com/office/drawing/2014/main" id="{78B7ABF5-85D5-4CB7-A296-216E77394A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98" t="62837" b="5697"/>
          <a:stretch/>
        </p:blipFill>
        <p:spPr bwMode="auto">
          <a:xfrm>
            <a:off x="6211731" y="1805290"/>
            <a:ext cx="2428961" cy="149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0" descr="Example: Set operations illustrated with Venn diagrams | Venn ...">
            <a:extLst>
              <a:ext uri="{FF2B5EF4-FFF2-40B4-BE49-F238E27FC236}">
                <a16:creationId xmlns:a16="http://schemas.microsoft.com/office/drawing/2014/main" id="{09741BE4-9FBA-4B1B-8EE3-70F7D96B6A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63" r="49499" b="55720"/>
          <a:stretch/>
        </p:blipFill>
        <p:spPr bwMode="auto">
          <a:xfrm>
            <a:off x="793303" y="1796952"/>
            <a:ext cx="2405123" cy="1515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Example: Set operations illustrated with Venn diagrams | Venn ...">
            <a:extLst>
              <a:ext uri="{FF2B5EF4-FFF2-40B4-BE49-F238E27FC236}">
                <a16:creationId xmlns:a16="http://schemas.microsoft.com/office/drawing/2014/main" id="{EF2DAB3B-010C-4B2D-B408-70A2F36156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933" r="48998" b="4467"/>
          <a:stretch/>
        </p:blipFill>
        <p:spPr bwMode="auto">
          <a:xfrm>
            <a:off x="3527235" y="1759654"/>
            <a:ext cx="2428961" cy="1552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omplement of a set explained - All Mathematics Solutions">
            <a:extLst>
              <a:ext uri="{FF2B5EF4-FFF2-40B4-BE49-F238E27FC236}">
                <a16:creationId xmlns:a16="http://schemas.microsoft.com/office/drawing/2014/main" id="{1E22C418-5AA0-4E48-9728-FFC04213CA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48"/>
          <a:stretch/>
        </p:blipFill>
        <p:spPr bwMode="auto">
          <a:xfrm>
            <a:off x="8993576" y="1805290"/>
            <a:ext cx="2344844" cy="1552575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A175804-9AC5-4FA0-B7BB-B3F8A02FD74B}"/>
              </a:ext>
            </a:extLst>
          </p:cNvPr>
          <p:cNvSpPr txBox="1"/>
          <p:nvPr/>
        </p:nvSpPr>
        <p:spPr>
          <a:xfrm>
            <a:off x="3610419" y="1020885"/>
            <a:ext cx="7631583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r"/>
            <a:r>
              <a:rPr lang="ar-SA" sz="3600" b="1" dirty="0">
                <a:cs typeface="(AH) Manal Black" pitchFamily="2" charset="-78"/>
              </a:rPr>
              <a:t>من أشكال فن , حدد العملية المناسبة لكل جزء مظلل</a:t>
            </a:r>
            <a:endParaRPr lang="ar-AE" sz="3600" b="1" dirty="0">
              <a:cs typeface="(AH) Manal Black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B6007DA-2940-44BA-AB34-3F9F5170906B}"/>
                  </a:ext>
                </a:extLst>
              </p:cNvPr>
              <p:cNvSpPr txBox="1"/>
              <p:nvPr/>
            </p:nvSpPr>
            <p:spPr>
              <a:xfrm>
                <a:off x="849835" y="3777397"/>
                <a:ext cx="1873077" cy="67710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r>
                  <a:rPr lang="en-US" sz="4400" b="1" dirty="0"/>
                  <a:t>a)</a:t>
                </a:r>
                <a14:m>
                  <m:oMath xmlns:m="http://schemas.openxmlformats.org/officeDocument/2006/math">
                    <m:r>
                      <a:rPr lang="en-US" sz="4400" b="1" i="1" smtClean="0">
                        <a:latin typeface="Cambria Math" panose="02040503050406030204" pitchFamily="18" charset="0"/>
                      </a:rPr>
                      <m:t>𝑨</m:t>
                    </m:r>
                    <m:r>
                      <a:rPr lang="en-US" sz="4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  <m:r>
                      <a:rPr lang="en-US" sz="4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𝑩</m:t>
                    </m:r>
                  </m:oMath>
                </a14:m>
                <a:endParaRPr lang="ar-AE" sz="4400" b="1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B6007DA-2940-44BA-AB34-3F9F517090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835" y="3777397"/>
                <a:ext cx="1873077" cy="677108"/>
              </a:xfrm>
              <a:prstGeom prst="rect">
                <a:avLst/>
              </a:prstGeom>
              <a:blipFill>
                <a:blip r:embed="rId6"/>
                <a:stretch>
                  <a:fillRect l="-17857" t="-24324" b="-49550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5A44AB8-2F7B-4992-B61E-FF9D4A0A7DC3}"/>
                  </a:ext>
                </a:extLst>
              </p:cNvPr>
              <p:cNvSpPr txBox="1"/>
              <p:nvPr/>
            </p:nvSpPr>
            <p:spPr>
              <a:xfrm>
                <a:off x="822777" y="4541520"/>
                <a:ext cx="2178865" cy="61555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1" i="1" smtClean="0"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4000" b="1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4000" b="1" i="1" smtClean="0"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US" sz="4000" b="1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4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 </m:t>
                      </m:r>
                      <m:r>
                        <a:rPr lang="en-US" sz="4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𝑩</m:t>
                      </m:r>
                    </m:oMath>
                  </m:oMathPara>
                </a14:m>
                <a:endParaRPr lang="ar-AE" sz="4000" b="1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5A44AB8-2F7B-4992-B61E-FF9D4A0A7D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777" y="4541520"/>
                <a:ext cx="2178865" cy="61555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A7A7F18-8E22-40A2-BC44-43AE318AFBC8}"/>
                  </a:ext>
                </a:extLst>
              </p:cNvPr>
              <p:cNvSpPr txBox="1"/>
              <p:nvPr/>
            </p:nvSpPr>
            <p:spPr>
              <a:xfrm>
                <a:off x="849835" y="5301312"/>
                <a:ext cx="2178865" cy="61555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1" i="1" smtClean="0">
                          <a:latin typeface="Cambria Math" panose="02040503050406030204" pitchFamily="18" charset="0"/>
                        </a:rPr>
                        <m:t>𝒄</m:t>
                      </m:r>
                      <m:r>
                        <a:rPr lang="en-US" sz="4000" b="1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4000" b="1" i="1" smtClean="0"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US" sz="4000" b="1" i="1" smtClean="0"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en-US" sz="4000" b="1" i="1" smtClean="0">
                          <a:latin typeface="Cambria Math" panose="02040503050406030204" pitchFamily="18" charset="0"/>
                        </a:rPr>
                        <m:t>𝑩</m:t>
                      </m:r>
                    </m:oMath>
                  </m:oMathPara>
                </a14:m>
                <a:endParaRPr lang="ar-AE" sz="4000" b="1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A7A7F18-8E22-40A2-BC44-43AE318AFB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835" y="5301312"/>
                <a:ext cx="2178865" cy="61555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B6612DF-49E1-41C2-9C7E-DC39B361A5FC}"/>
              </a:ext>
            </a:extLst>
          </p:cNvPr>
          <p:cNvCxnSpPr>
            <a:cxnSpLocks/>
          </p:cNvCxnSpPr>
          <p:nvPr/>
        </p:nvCxnSpPr>
        <p:spPr>
          <a:xfrm flipH="1">
            <a:off x="648941" y="3777397"/>
            <a:ext cx="84173" cy="148810"/>
          </a:xfrm>
          <a:prstGeom prst="lin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CBE9D18-7DB9-4863-8EAE-C86269D5987F}"/>
              </a:ext>
            </a:extLst>
          </p:cNvPr>
          <p:cNvGrpSpPr/>
          <p:nvPr/>
        </p:nvGrpSpPr>
        <p:grpSpPr>
          <a:xfrm>
            <a:off x="867548" y="6061104"/>
            <a:ext cx="1387972" cy="615553"/>
            <a:chOff x="10306706" y="382433"/>
            <a:chExt cx="1387972" cy="615553"/>
          </a:xfrm>
          <a:solidFill>
            <a:schemeClr val="bg1"/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20E872B3-241F-4DB7-95BF-04447EE9A7D4}"/>
                    </a:ext>
                  </a:extLst>
                </p:cNvPr>
                <p:cNvSpPr txBox="1"/>
                <p:nvPr/>
              </p:nvSpPr>
              <p:spPr>
                <a:xfrm>
                  <a:off x="10306706" y="382433"/>
                  <a:ext cx="1387972" cy="615553"/>
                </a:xfrm>
                <a:prstGeom prst="rect">
                  <a:avLst/>
                </a:prstGeom>
                <a:grpFill/>
              </p:spPr>
              <p:txBody>
                <a:bodyPr wrap="square" lIns="0" tIns="0" rIns="0" bIns="0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𝒅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) 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𝑨</m:t>
                        </m:r>
                      </m:oMath>
                    </m:oMathPara>
                  </a14:m>
                  <a:endParaRPr lang="ar-AE" b="1" dirty="0"/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20E872B3-241F-4DB7-95BF-04447EE9A7D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06706" y="382433"/>
                  <a:ext cx="1387972" cy="615553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ar-A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BEBFE30-7DBF-44A2-B079-C80999F7044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459588" y="382433"/>
              <a:ext cx="84173" cy="14881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CEAFC21-47FA-45C4-9C61-FBD3FA3B622E}"/>
                  </a:ext>
                </a:extLst>
              </p:cNvPr>
              <p:cNvSpPr txBox="1"/>
              <p:nvPr/>
            </p:nvSpPr>
            <p:spPr>
              <a:xfrm>
                <a:off x="3777331" y="3587653"/>
                <a:ext cx="1873077" cy="67710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r>
                  <a:rPr lang="en-US" sz="4400" b="1" dirty="0"/>
                  <a:t>a)</a:t>
                </a:r>
                <a14:m>
                  <m:oMath xmlns:m="http://schemas.openxmlformats.org/officeDocument/2006/math">
                    <m:r>
                      <a:rPr lang="en-US" sz="4400" b="1" i="1" smtClean="0">
                        <a:latin typeface="Cambria Math" panose="02040503050406030204" pitchFamily="18" charset="0"/>
                      </a:rPr>
                      <m:t>𝑨</m:t>
                    </m:r>
                    <m:r>
                      <a:rPr lang="en-US" sz="4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  <m:r>
                      <a:rPr lang="en-US" sz="4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𝑩</m:t>
                    </m:r>
                  </m:oMath>
                </a14:m>
                <a:endParaRPr lang="ar-AE" sz="4400" b="1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CEAFC21-47FA-45C4-9C61-FBD3FA3B62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7331" y="3587653"/>
                <a:ext cx="1873077" cy="677108"/>
              </a:xfrm>
              <a:prstGeom prst="rect">
                <a:avLst/>
              </a:prstGeom>
              <a:blipFill>
                <a:blip r:embed="rId10"/>
                <a:stretch>
                  <a:fillRect l="-18241" t="-24324" b="-49550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03F7ACD-36D2-4D15-9579-8E164AB0400C}"/>
                  </a:ext>
                </a:extLst>
              </p:cNvPr>
              <p:cNvSpPr txBox="1"/>
              <p:nvPr/>
            </p:nvSpPr>
            <p:spPr>
              <a:xfrm>
                <a:off x="3750273" y="4351776"/>
                <a:ext cx="2178865" cy="61555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1" i="1" smtClean="0"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4000" b="1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4000" b="1" i="1" smtClean="0"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US" sz="4000" b="1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4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 </m:t>
                      </m:r>
                      <m:r>
                        <a:rPr lang="en-US" sz="4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𝑩</m:t>
                      </m:r>
                    </m:oMath>
                  </m:oMathPara>
                </a14:m>
                <a:endParaRPr lang="ar-AE" sz="4000" b="1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03F7ACD-36D2-4D15-9579-8E164AB040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0273" y="4351776"/>
                <a:ext cx="2178865" cy="61555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74190200-6C0A-4B18-B3BA-5B37ADE40BA2}"/>
                  </a:ext>
                </a:extLst>
              </p:cNvPr>
              <p:cNvSpPr txBox="1"/>
              <p:nvPr/>
            </p:nvSpPr>
            <p:spPr>
              <a:xfrm>
                <a:off x="3777331" y="5111568"/>
                <a:ext cx="2178865" cy="61555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1" i="1" smtClean="0">
                          <a:latin typeface="Cambria Math" panose="02040503050406030204" pitchFamily="18" charset="0"/>
                        </a:rPr>
                        <m:t>𝒄</m:t>
                      </m:r>
                      <m:r>
                        <a:rPr lang="en-US" sz="4000" b="1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4000" b="1" i="1" smtClean="0"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US" sz="4000" b="1" i="1" smtClean="0"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en-US" sz="4000" b="1" i="1" smtClean="0">
                          <a:latin typeface="Cambria Math" panose="02040503050406030204" pitchFamily="18" charset="0"/>
                        </a:rPr>
                        <m:t>𝑩</m:t>
                      </m:r>
                    </m:oMath>
                  </m:oMathPara>
                </a14:m>
                <a:endParaRPr lang="ar-AE" sz="4000" b="1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74190200-6C0A-4B18-B3BA-5B37ADE40B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7331" y="5111568"/>
                <a:ext cx="2178865" cy="615553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8" name="Group 27">
            <a:extLst>
              <a:ext uri="{FF2B5EF4-FFF2-40B4-BE49-F238E27FC236}">
                <a16:creationId xmlns:a16="http://schemas.microsoft.com/office/drawing/2014/main" id="{6FBB1C6C-72E0-4BB6-AF02-07EC7B029308}"/>
              </a:ext>
            </a:extLst>
          </p:cNvPr>
          <p:cNvGrpSpPr/>
          <p:nvPr/>
        </p:nvGrpSpPr>
        <p:grpSpPr>
          <a:xfrm>
            <a:off x="3795044" y="5871360"/>
            <a:ext cx="1387972" cy="615553"/>
            <a:chOff x="10306706" y="382433"/>
            <a:chExt cx="1387972" cy="615553"/>
          </a:xfrm>
          <a:solidFill>
            <a:schemeClr val="bg1"/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7A71A39A-70F1-48E2-8B06-759B5077BF24}"/>
                    </a:ext>
                  </a:extLst>
                </p:cNvPr>
                <p:cNvSpPr txBox="1"/>
                <p:nvPr/>
              </p:nvSpPr>
              <p:spPr>
                <a:xfrm>
                  <a:off x="10306706" y="382433"/>
                  <a:ext cx="1387972" cy="615553"/>
                </a:xfrm>
                <a:prstGeom prst="rect">
                  <a:avLst/>
                </a:prstGeom>
                <a:grpFill/>
              </p:spPr>
              <p:txBody>
                <a:bodyPr wrap="square" lIns="0" tIns="0" rIns="0" bIns="0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𝒅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) 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𝑨</m:t>
                        </m:r>
                      </m:oMath>
                    </m:oMathPara>
                  </a14:m>
                  <a:endParaRPr lang="ar-AE" b="1" dirty="0"/>
                </a:p>
              </p:txBody>
            </p:sp>
          </mc:Choice>
          <mc:Fallback xmlns="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7A71A39A-70F1-48E2-8B06-759B5077BF2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06706" y="382433"/>
                  <a:ext cx="1387972" cy="615553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ar-A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F53F7026-BF7A-4212-967D-0EF6D9DCFB7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459588" y="382433"/>
              <a:ext cx="84173" cy="14881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F64AD55B-C3CB-44D2-ABBA-82414529B23D}"/>
                  </a:ext>
                </a:extLst>
              </p:cNvPr>
              <p:cNvSpPr txBox="1"/>
              <p:nvPr/>
            </p:nvSpPr>
            <p:spPr>
              <a:xfrm>
                <a:off x="6489671" y="3587653"/>
                <a:ext cx="1873077" cy="67710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r>
                  <a:rPr lang="en-US" sz="4400" b="1" dirty="0"/>
                  <a:t>a)</a:t>
                </a:r>
                <a14:m>
                  <m:oMath xmlns:m="http://schemas.openxmlformats.org/officeDocument/2006/math">
                    <m:r>
                      <a:rPr lang="en-US" sz="4400" b="1" i="1" smtClean="0">
                        <a:latin typeface="Cambria Math" panose="02040503050406030204" pitchFamily="18" charset="0"/>
                      </a:rPr>
                      <m:t>𝑨</m:t>
                    </m:r>
                    <m:r>
                      <a:rPr lang="en-US" sz="4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  <m:r>
                      <a:rPr lang="en-US" sz="4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𝑩</m:t>
                    </m:r>
                  </m:oMath>
                </a14:m>
                <a:endParaRPr lang="ar-AE" sz="4400" b="1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F64AD55B-C3CB-44D2-ABBA-82414529B2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9671" y="3587653"/>
                <a:ext cx="1873077" cy="677108"/>
              </a:xfrm>
              <a:prstGeom prst="rect">
                <a:avLst/>
              </a:prstGeom>
              <a:blipFill>
                <a:blip r:embed="rId14"/>
                <a:stretch>
                  <a:fillRect l="-18241" t="-24324" b="-49550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E65723C2-D032-44CA-B953-84B986CCF0B1}"/>
                  </a:ext>
                </a:extLst>
              </p:cNvPr>
              <p:cNvSpPr txBox="1"/>
              <p:nvPr/>
            </p:nvSpPr>
            <p:spPr>
              <a:xfrm>
                <a:off x="6462613" y="4351776"/>
                <a:ext cx="2178865" cy="61555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1" i="1" smtClean="0"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4000" b="1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4000" b="1" i="1" smtClean="0"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US" sz="4000" b="1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4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 </m:t>
                      </m:r>
                      <m:r>
                        <a:rPr lang="en-US" sz="4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𝑩</m:t>
                      </m:r>
                    </m:oMath>
                  </m:oMathPara>
                </a14:m>
                <a:endParaRPr lang="ar-AE" sz="4000" b="1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E65723C2-D032-44CA-B953-84B986CCF0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2613" y="4351776"/>
                <a:ext cx="2178865" cy="615553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1D5B8CAD-347F-4AE2-AA6C-D8E0750E7796}"/>
                  </a:ext>
                </a:extLst>
              </p:cNvPr>
              <p:cNvSpPr txBox="1"/>
              <p:nvPr/>
            </p:nvSpPr>
            <p:spPr>
              <a:xfrm>
                <a:off x="6489671" y="5111568"/>
                <a:ext cx="2178865" cy="61555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1" i="1" smtClean="0">
                          <a:latin typeface="Cambria Math" panose="02040503050406030204" pitchFamily="18" charset="0"/>
                        </a:rPr>
                        <m:t>𝒄</m:t>
                      </m:r>
                      <m:r>
                        <a:rPr lang="en-US" sz="4000" b="1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4000" b="1" i="1" smtClean="0"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US" sz="4000" b="1" i="1" smtClean="0"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en-US" sz="4000" b="1" i="1" smtClean="0">
                          <a:latin typeface="Cambria Math" panose="02040503050406030204" pitchFamily="18" charset="0"/>
                        </a:rPr>
                        <m:t>𝑩</m:t>
                      </m:r>
                    </m:oMath>
                  </m:oMathPara>
                </a14:m>
                <a:endParaRPr lang="ar-AE" sz="4000" b="1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1D5B8CAD-347F-4AE2-AA6C-D8E0750E77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9671" y="5111568"/>
                <a:ext cx="2178865" cy="615553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4C4D21DA-ABD6-4BA7-BFC6-90AA41FDEE61}"/>
              </a:ext>
            </a:extLst>
          </p:cNvPr>
          <p:cNvCxnSpPr>
            <a:cxnSpLocks/>
          </p:cNvCxnSpPr>
          <p:nvPr/>
        </p:nvCxnSpPr>
        <p:spPr>
          <a:xfrm flipH="1">
            <a:off x="7660266" y="5871360"/>
            <a:ext cx="84173" cy="148810"/>
          </a:xfrm>
          <a:prstGeom prst="lin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C5327DF4-A617-4070-8EC9-0213530AA139}"/>
                  </a:ext>
                </a:extLst>
              </p:cNvPr>
              <p:cNvSpPr txBox="1"/>
              <p:nvPr/>
            </p:nvSpPr>
            <p:spPr>
              <a:xfrm>
                <a:off x="9229069" y="3674668"/>
                <a:ext cx="1873077" cy="67710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r>
                  <a:rPr lang="en-US" sz="4400" b="1" dirty="0"/>
                  <a:t>a)</a:t>
                </a:r>
                <a14:m>
                  <m:oMath xmlns:m="http://schemas.openxmlformats.org/officeDocument/2006/math">
                    <m:r>
                      <a:rPr lang="en-US" sz="4400" b="1" i="1" smtClean="0">
                        <a:latin typeface="Cambria Math" panose="02040503050406030204" pitchFamily="18" charset="0"/>
                      </a:rPr>
                      <m:t>𝑨</m:t>
                    </m:r>
                    <m:r>
                      <a:rPr lang="en-US" sz="4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  <m:r>
                      <a:rPr lang="en-US" sz="4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𝑩</m:t>
                    </m:r>
                  </m:oMath>
                </a14:m>
                <a:endParaRPr lang="ar-AE" sz="4400" b="1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C5327DF4-A617-4070-8EC9-0213530AA1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9069" y="3674668"/>
                <a:ext cx="1873077" cy="677108"/>
              </a:xfrm>
              <a:prstGeom prst="rect">
                <a:avLst/>
              </a:prstGeom>
              <a:blipFill>
                <a:blip r:embed="rId17"/>
                <a:stretch>
                  <a:fillRect l="-18241" t="-24324" b="-49550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F605E454-F1A6-49F3-A290-E53DE669E029}"/>
                  </a:ext>
                </a:extLst>
              </p:cNvPr>
              <p:cNvSpPr txBox="1"/>
              <p:nvPr/>
            </p:nvSpPr>
            <p:spPr>
              <a:xfrm>
                <a:off x="9202011" y="4438791"/>
                <a:ext cx="2178865" cy="61555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1" i="1" smtClean="0"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4000" b="1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4000" b="1" i="1" smtClean="0"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US" sz="4000" b="1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4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 </m:t>
                      </m:r>
                      <m:r>
                        <a:rPr lang="en-US" sz="4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𝑩</m:t>
                      </m:r>
                    </m:oMath>
                  </m:oMathPara>
                </a14:m>
                <a:endParaRPr lang="ar-AE" sz="4000" b="1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F605E454-F1A6-49F3-A290-E53DE669E0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02011" y="4438791"/>
                <a:ext cx="2178865" cy="615553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936D44C1-ED71-41E1-9EFF-C67312AB8C7F}"/>
                  </a:ext>
                </a:extLst>
              </p:cNvPr>
              <p:cNvSpPr txBox="1"/>
              <p:nvPr/>
            </p:nvSpPr>
            <p:spPr>
              <a:xfrm>
                <a:off x="9229069" y="5198583"/>
                <a:ext cx="2178865" cy="61555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1" i="1" smtClean="0">
                          <a:latin typeface="Cambria Math" panose="02040503050406030204" pitchFamily="18" charset="0"/>
                        </a:rPr>
                        <m:t>𝒄</m:t>
                      </m:r>
                      <m:r>
                        <a:rPr lang="en-US" sz="4000" b="1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4000" b="1" i="1" smtClean="0"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US" sz="4000" b="1" i="1" smtClean="0"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en-US" sz="4000" b="1" i="1" smtClean="0">
                          <a:latin typeface="Cambria Math" panose="02040503050406030204" pitchFamily="18" charset="0"/>
                        </a:rPr>
                        <m:t>𝑩</m:t>
                      </m:r>
                    </m:oMath>
                  </m:oMathPara>
                </a14:m>
                <a:endParaRPr lang="ar-AE" sz="4000" b="1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936D44C1-ED71-41E1-9EFF-C67312AB8C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9069" y="5198583"/>
                <a:ext cx="2178865" cy="615553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0" name="Group 39">
            <a:extLst>
              <a:ext uri="{FF2B5EF4-FFF2-40B4-BE49-F238E27FC236}">
                <a16:creationId xmlns:a16="http://schemas.microsoft.com/office/drawing/2014/main" id="{B0CE6B73-8790-4866-BE4F-7D5803AED715}"/>
              </a:ext>
            </a:extLst>
          </p:cNvPr>
          <p:cNvGrpSpPr/>
          <p:nvPr/>
        </p:nvGrpSpPr>
        <p:grpSpPr>
          <a:xfrm>
            <a:off x="9246782" y="5958375"/>
            <a:ext cx="1387972" cy="615553"/>
            <a:chOff x="10306706" y="382433"/>
            <a:chExt cx="1387972" cy="615553"/>
          </a:xfrm>
          <a:solidFill>
            <a:schemeClr val="bg1"/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86BB3751-2D31-496E-8C58-F6B189AD5325}"/>
                    </a:ext>
                  </a:extLst>
                </p:cNvPr>
                <p:cNvSpPr txBox="1"/>
                <p:nvPr/>
              </p:nvSpPr>
              <p:spPr>
                <a:xfrm>
                  <a:off x="10306706" y="382433"/>
                  <a:ext cx="1387972" cy="615553"/>
                </a:xfrm>
                <a:prstGeom prst="rect">
                  <a:avLst/>
                </a:prstGeom>
                <a:grpFill/>
              </p:spPr>
              <p:txBody>
                <a:bodyPr wrap="square" lIns="0" tIns="0" rIns="0" bIns="0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𝒅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) 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𝑨</m:t>
                        </m:r>
                      </m:oMath>
                    </m:oMathPara>
                  </a14:m>
                  <a:endParaRPr lang="ar-AE" b="1" dirty="0"/>
                </a:p>
              </p:txBody>
            </p:sp>
          </mc:Choice>
          <mc:Fallback xmlns=""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86BB3751-2D31-496E-8C58-F6B189AD532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06706" y="382433"/>
                  <a:ext cx="1387972" cy="615553"/>
                </a:xfrm>
                <a:prstGeom prst="rect">
                  <a:avLst/>
                </a:prstGeom>
                <a:blipFill>
                  <a:blip r:embed="rId2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ar-A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0375D9FB-393B-4789-9888-BB00AE18769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459588" y="382433"/>
              <a:ext cx="84173" cy="14881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4D9CD015-F340-438A-B625-F4D33DA2BED8}"/>
                  </a:ext>
                </a:extLst>
              </p:cNvPr>
              <p:cNvSpPr txBox="1"/>
              <p:nvPr/>
            </p:nvSpPr>
            <p:spPr>
              <a:xfrm>
                <a:off x="6489670" y="5916865"/>
                <a:ext cx="2178865" cy="61555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1" i="1" smtClean="0">
                          <a:latin typeface="Cambria Math" panose="02040503050406030204" pitchFamily="18" charset="0"/>
                        </a:rPr>
                        <m:t>𝒅</m:t>
                      </m:r>
                      <m:r>
                        <a:rPr lang="en-US" sz="4000" b="1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4000" b="1" i="1" smtClean="0">
                          <a:latin typeface="Cambria Math" panose="02040503050406030204" pitchFamily="18" charset="0"/>
                        </a:rPr>
                        <m:t>𝑩</m:t>
                      </m:r>
                      <m:r>
                        <a:rPr lang="en-US" sz="4000" b="1" i="1" smtClean="0"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en-US" sz="4000" b="1" i="1" smtClean="0">
                          <a:latin typeface="Cambria Math" panose="02040503050406030204" pitchFamily="18" charset="0"/>
                        </a:rPr>
                        <m:t>𝑨</m:t>
                      </m:r>
                    </m:oMath>
                  </m:oMathPara>
                </a14:m>
                <a:endParaRPr lang="ar-AE" sz="4000" b="1" dirty="0"/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4D9CD015-F340-438A-B625-F4D33DA2BE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9670" y="5916865"/>
                <a:ext cx="2178865" cy="615553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Oval 43">
            <a:extLst>
              <a:ext uri="{FF2B5EF4-FFF2-40B4-BE49-F238E27FC236}">
                <a16:creationId xmlns:a16="http://schemas.microsoft.com/office/drawing/2014/main" id="{8478FE02-1A7D-4B3B-B61A-2886062D0D6A}"/>
              </a:ext>
            </a:extLst>
          </p:cNvPr>
          <p:cNvSpPr/>
          <p:nvPr/>
        </p:nvSpPr>
        <p:spPr>
          <a:xfrm flipH="1">
            <a:off x="712793" y="3910312"/>
            <a:ext cx="711200" cy="52415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CC06473E-660C-47CE-9970-835C7B7E0471}"/>
              </a:ext>
            </a:extLst>
          </p:cNvPr>
          <p:cNvSpPr/>
          <p:nvPr/>
        </p:nvSpPr>
        <p:spPr>
          <a:xfrm flipH="1">
            <a:off x="3678856" y="4454505"/>
            <a:ext cx="711200" cy="52415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35C6882D-D739-41D8-A5A4-41BF17BE6F59}"/>
              </a:ext>
            </a:extLst>
          </p:cNvPr>
          <p:cNvSpPr/>
          <p:nvPr/>
        </p:nvSpPr>
        <p:spPr>
          <a:xfrm flipH="1">
            <a:off x="6462613" y="5211645"/>
            <a:ext cx="711200" cy="52415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23EBD8B7-BF60-4FA9-ABA2-C7512A6D2469}"/>
              </a:ext>
            </a:extLst>
          </p:cNvPr>
          <p:cNvSpPr/>
          <p:nvPr/>
        </p:nvSpPr>
        <p:spPr>
          <a:xfrm flipH="1">
            <a:off x="9264471" y="6049775"/>
            <a:ext cx="711200" cy="52415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587120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46" grpId="0" animBg="1"/>
      <p:bldP spid="47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صور فوانيس رمضان 2019 متحركة">
            <a:extLst>
              <a:ext uri="{FF2B5EF4-FFF2-40B4-BE49-F238E27FC236}">
                <a16:creationId xmlns:a16="http://schemas.microsoft.com/office/drawing/2014/main" id="{FB836EB2-0880-4D78-BE27-2F5630F87FD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463" y="0"/>
            <a:ext cx="2022792" cy="255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5DADE87-D7EE-4EA4-B2A8-7305D0334000}"/>
              </a:ext>
            </a:extLst>
          </p:cNvPr>
          <p:cNvGrpSpPr/>
          <p:nvPr/>
        </p:nvGrpSpPr>
        <p:grpSpPr>
          <a:xfrm>
            <a:off x="5506719" y="529169"/>
            <a:ext cx="955040" cy="830997"/>
            <a:chOff x="5618479" y="507854"/>
            <a:chExt cx="955040" cy="830997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2431D07-2418-4D8D-8A15-3D278AC3E04A}"/>
                </a:ext>
              </a:extLst>
            </p:cNvPr>
            <p:cNvSpPr txBox="1"/>
            <p:nvPr/>
          </p:nvSpPr>
          <p:spPr>
            <a:xfrm>
              <a:off x="5679440" y="507854"/>
              <a:ext cx="843280" cy="830997"/>
            </a:xfrm>
            <a:prstGeom prst="rect">
              <a:avLst/>
            </a:prstGeom>
            <a:noFill/>
            <a:ln>
              <a:solidFill>
                <a:srgbClr val="FF00FF"/>
              </a:solidFill>
            </a:ln>
          </p:spPr>
          <p:txBody>
            <a:bodyPr wrap="square" rtlCol="1">
              <a:spAutoFit/>
            </a:bodyPr>
            <a:lstStyle/>
            <a:p>
              <a:r>
                <a:rPr lang="en-US" sz="4800" b="1" dirty="0">
                  <a:solidFill>
                    <a:srgbClr val="FFFF00"/>
                  </a:solidFill>
                </a:rPr>
                <a:t>48</a:t>
              </a:r>
              <a:endParaRPr lang="ar-AE" b="1" dirty="0">
                <a:solidFill>
                  <a:srgbClr val="FFFF00"/>
                </a:solidFill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A4ADCE4-306D-4E80-BAF1-EE77AE017DA0}"/>
                </a:ext>
              </a:extLst>
            </p:cNvPr>
            <p:cNvSpPr/>
            <p:nvPr/>
          </p:nvSpPr>
          <p:spPr>
            <a:xfrm>
              <a:off x="5618479" y="507854"/>
              <a:ext cx="955040" cy="830997"/>
            </a:xfrm>
            <a:prstGeom prst="ellipse">
              <a:avLst/>
            </a:prstGeom>
            <a:noFill/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AE" dirty="0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F5E4E7FA-D886-4B48-A2A1-02A6AA57EEC0}"/>
              </a:ext>
            </a:extLst>
          </p:cNvPr>
          <p:cNvSpPr txBox="1"/>
          <p:nvPr/>
        </p:nvSpPr>
        <p:spPr>
          <a:xfrm>
            <a:off x="3088641" y="1498405"/>
            <a:ext cx="815336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r"/>
            <a:r>
              <a:rPr lang="en-US" sz="3600" b="1" dirty="0">
                <a:cs typeface="(AH) Manal Black" pitchFamily="2" charset="-78"/>
              </a:rPr>
              <a:t>10</a:t>
            </a:r>
            <a:r>
              <a:rPr lang="ar-SA" sz="3600" b="1" dirty="0">
                <a:cs typeface="(AH) Manal Black" pitchFamily="2" charset="-78"/>
              </a:rPr>
              <a:t>مجموعة الأعداد الطبيعية الزوجية الأقل من </a:t>
            </a:r>
            <a:r>
              <a:rPr lang="en-US" sz="3600" b="1" dirty="0">
                <a:cs typeface="(AH) Manal Black" pitchFamily="2" charset="-78"/>
              </a:rPr>
              <a:t>A</a:t>
            </a:r>
            <a:r>
              <a:rPr lang="ar-SA" sz="3600" b="1" dirty="0">
                <a:cs typeface="(AH) Manal Black" pitchFamily="2" charset="-78"/>
              </a:rPr>
              <a:t>إذا كانت</a:t>
            </a:r>
            <a:endParaRPr lang="ar-AE" sz="3600" b="1" dirty="0">
              <a:cs typeface="(AH) Manal Black" pitchFamily="2" charset="-78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2BACC20-0D1F-4788-A8D6-A2FD97A7D86A}"/>
              </a:ext>
            </a:extLst>
          </p:cNvPr>
          <p:cNvSpPr txBox="1"/>
          <p:nvPr/>
        </p:nvSpPr>
        <p:spPr>
          <a:xfrm>
            <a:off x="3088641" y="2369664"/>
            <a:ext cx="8153361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r"/>
            <a:r>
              <a:rPr lang="en-US" sz="3600" b="1" dirty="0">
                <a:cs typeface="(AH) Manal Black" pitchFamily="2" charset="-78"/>
              </a:rPr>
              <a:t>10</a:t>
            </a:r>
            <a:r>
              <a:rPr lang="ar-SA" sz="3600" b="1" dirty="0">
                <a:cs typeface="(AH) Manal Black" pitchFamily="2" charset="-78"/>
              </a:rPr>
              <a:t>مجموعة الأعداد الطبيعية  الفردية الأقل من </a:t>
            </a:r>
            <a:r>
              <a:rPr lang="en-US" sz="3600" b="1" dirty="0">
                <a:cs typeface="(AH) Manal Black" pitchFamily="2" charset="-78"/>
              </a:rPr>
              <a:t>B</a:t>
            </a:r>
            <a:r>
              <a:rPr lang="ar-SA" sz="3600" b="1" dirty="0">
                <a:cs typeface="(AH) Manal Black" pitchFamily="2" charset="-78"/>
              </a:rPr>
              <a:t>إذا كانت</a:t>
            </a:r>
            <a:endParaRPr lang="ar-AE" sz="3600" b="1" dirty="0">
              <a:cs typeface="(AH) Manal Black" pitchFamily="2" charset="-78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EDB9E73-CDA2-4D8A-AF9E-07CDD0C942A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250" t="26932" r="77750" b="66582"/>
          <a:stretch/>
        </p:blipFill>
        <p:spPr>
          <a:xfrm>
            <a:off x="1527176" y="3117302"/>
            <a:ext cx="1683383" cy="76772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13211CD-D3A1-42BC-949A-D18E695543F8}"/>
                  </a:ext>
                </a:extLst>
              </p:cNvPr>
              <p:cNvSpPr txBox="1"/>
              <p:nvPr/>
            </p:nvSpPr>
            <p:spPr>
              <a:xfrm>
                <a:off x="751527" y="3117302"/>
                <a:ext cx="775649" cy="75976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4400" b="0" i="1" smtClean="0">
                          <a:latin typeface="Cambria Math" panose="02040503050406030204" pitchFamily="18" charset="0"/>
                        </a:rPr>
                        <m:t>فإن</m:t>
                      </m:r>
                    </m:oMath>
                  </m:oMathPara>
                </a14:m>
                <a:endParaRPr lang="ar-AE" dirty="0">
                  <a:cs typeface="(AH) Manal Black" pitchFamily="2" charset="-78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13211CD-D3A1-42BC-949A-D18E695543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527" y="3117302"/>
                <a:ext cx="775649" cy="75976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BAF7B6F-2AF1-45EF-A3FE-76A8837C2151}"/>
                  </a:ext>
                </a:extLst>
              </p:cNvPr>
              <p:cNvSpPr txBox="1"/>
              <p:nvPr/>
            </p:nvSpPr>
            <p:spPr>
              <a:xfrm>
                <a:off x="4066941" y="3853423"/>
                <a:ext cx="6092565" cy="61555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r>
                  <a:rPr lang="en-US" sz="4000" b="1" dirty="0"/>
                  <a:t>a)     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ar-AE" sz="40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SA" sz="40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𝟒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𝟓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𝟔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𝟕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𝟖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𝟗</m:t>
                        </m:r>
                      </m:e>
                    </m:d>
                  </m:oMath>
                </a14:m>
                <a:endParaRPr lang="ar-AE" sz="2800" b="1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BAF7B6F-2AF1-45EF-A3FE-76A8837C21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6941" y="3853423"/>
                <a:ext cx="6092565" cy="615553"/>
              </a:xfrm>
              <a:prstGeom prst="rect">
                <a:avLst/>
              </a:prstGeom>
              <a:blipFill>
                <a:blip r:embed="rId6"/>
                <a:stretch>
                  <a:fillRect l="-5000" t="-23762" b="-50495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529FD30-9727-4FEC-B3FF-14B3D6BCCA5F}"/>
                  </a:ext>
                </a:extLst>
              </p:cNvPr>
              <p:cNvSpPr txBox="1"/>
              <p:nvPr/>
            </p:nvSpPr>
            <p:spPr>
              <a:xfrm>
                <a:off x="4071567" y="4591754"/>
                <a:ext cx="3436518" cy="61555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r>
                  <a:rPr lang="en-US" sz="4000" b="1" dirty="0"/>
                  <a:t>b)     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ar-AE" sz="40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SA" sz="40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𝟒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𝟔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𝟖</m:t>
                        </m:r>
                      </m:e>
                    </m:d>
                  </m:oMath>
                </a14:m>
                <a:endParaRPr lang="ar-AE" sz="2800" b="1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529FD30-9727-4FEC-B3FF-14B3D6BCCA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1567" y="4591754"/>
                <a:ext cx="3436518" cy="615553"/>
              </a:xfrm>
              <a:prstGeom prst="rect">
                <a:avLst/>
              </a:prstGeom>
              <a:blipFill>
                <a:blip r:embed="rId7"/>
                <a:stretch>
                  <a:fillRect l="-9043" t="-23762" b="-50495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DE7C76A-6AEF-465F-BD62-0F5C23F90DE8}"/>
                  </a:ext>
                </a:extLst>
              </p:cNvPr>
              <p:cNvSpPr txBox="1"/>
              <p:nvPr/>
            </p:nvSpPr>
            <p:spPr>
              <a:xfrm>
                <a:off x="4132039" y="5382799"/>
                <a:ext cx="3375604" cy="61555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r>
                  <a:rPr lang="en-US" sz="4000" b="1" dirty="0"/>
                  <a:t>c)     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ar-AE" sz="40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SA" sz="40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𝟓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𝟕</m:t>
                        </m:r>
                      </m:e>
                    </m:d>
                  </m:oMath>
                </a14:m>
                <a:endParaRPr lang="ar-AE" sz="2800" b="1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DE7C76A-6AEF-465F-BD62-0F5C23F90D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2039" y="5382799"/>
                <a:ext cx="3375604" cy="615553"/>
              </a:xfrm>
              <a:prstGeom prst="rect">
                <a:avLst/>
              </a:prstGeom>
              <a:blipFill>
                <a:blip r:embed="rId8"/>
                <a:stretch>
                  <a:fillRect l="-9206" t="-23762" b="-50495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B55BC4C-9880-42C5-946F-86E47CBC0319}"/>
                  </a:ext>
                </a:extLst>
              </p:cNvPr>
              <p:cNvSpPr txBox="1"/>
              <p:nvPr/>
            </p:nvSpPr>
            <p:spPr>
              <a:xfrm>
                <a:off x="4066941" y="6157476"/>
                <a:ext cx="1450718" cy="61555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r>
                  <a:rPr lang="en-US" sz="4000" b="1" dirty="0"/>
                  <a:t>d)      </a:t>
                </a:r>
                <a14:m>
                  <m:oMath xmlns:m="http://schemas.openxmlformats.org/officeDocument/2006/math">
                    <m:r>
                      <a:rPr lang="ar-AE" sz="4000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</m:oMath>
                </a14:m>
                <a:endParaRPr lang="ar-AE" sz="2800" b="1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B55BC4C-9880-42C5-946F-86E47CBC03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6941" y="6157476"/>
                <a:ext cx="1450718" cy="615553"/>
              </a:xfrm>
              <a:prstGeom prst="rect">
                <a:avLst/>
              </a:prstGeom>
              <a:blipFill>
                <a:blip r:embed="rId9"/>
                <a:stretch>
                  <a:fillRect l="-21008" t="-23762" b="-50495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Oval 18">
            <a:extLst>
              <a:ext uri="{FF2B5EF4-FFF2-40B4-BE49-F238E27FC236}">
                <a16:creationId xmlns:a16="http://schemas.microsoft.com/office/drawing/2014/main" id="{0DF06B42-EBEA-40B1-AF4B-9025CF3D49F9}"/>
              </a:ext>
            </a:extLst>
          </p:cNvPr>
          <p:cNvSpPr/>
          <p:nvPr/>
        </p:nvSpPr>
        <p:spPr>
          <a:xfrm flipH="1">
            <a:off x="3921759" y="6173844"/>
            <a:ext cx="711200" cy="52415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760751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صور فوانيس رمضان 2019 متحركة">
            <a:extLst>
              <a:ext uri="{FF2B5EF4-FFF2-40B4-BE49-F238E27FC236}">
                <a16:creationId xmlns:a16="http://schemas.microsoft.com/office/drawing/2014/main" id="{FB836EB2-0880-4D78-BE27-2F5630F87FD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463" y="0"/>
            <a:ext cx="2022792" cy="255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5DADE87-D7EE-4EA4-B2A8-7305D0334000}"/>
              </a:ext>
            </a:extLst>
          </p:cNvPr>
          <p:cNvGrpSpPr/>
          <p:nvPr/>
        </p:nvGrpSpPr>
        <p:grpSpPr>
          <a:xfrm>
            <a:off x="5479474" y="263389"/>
            <a:ext cx="955040" cy="830997"/>
            <a:chOff x="5618479" y="507854"/>
            <a:chExt cx="955040" cy="830997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2431D07-2418-4D8D-8A15-3D278AC3E04A}"/>
                </a:ext>
              </a:extLst>
            </p:cNvPr>
            <p:cNvSpPr txBox="1"/>
            <p:nvPr/>
          </p:nvSpPr>
          <p:spPr>
            <a:xfrm>
              <a:off x="5679440" y="507854"/>
              <a:ext cx="843280" cy="830997"/>
            </a:xfrm>
            <a:prstGeom prst="rect">
              <a:avLst/>
            </a:prstGeom>
            <a:noFill/>
            <a:ln>
              <a:solidFill>
                <a:srgbClr val="FF00FF"/>
              </a:solidFill>
            </a:ln>
          </p:spPr>
          <p:txBody>
            <a:bodyPr wrap="square" rtlCol="1">
              <a:spAutoFit/>
            </a:bodyPr>
            <a:lstStyle/>
            <a:p>
              <a:r>
                <a:rPr lang="en-US" sz="4800" b="1" dirty="0">
                  <a:solidFill>
                    <a:srgbClr val="FFFF00"/>
                  </a:solidFill>
                </a:rPr>
                <a:t>49</a:t>
              </a:r>
              <a:endParaRPr lang="ar-AE" b="1" dirty="0">
                <a:solidFill>
                  <a:srgbClr val="FFFF00"/>
                </a:solidFill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A4ADCE4-306D-4E80-BAF1-EE77AE017DA0}"/>
                </a:ext>
              </a:extLst>
            </p:cNvPr>
            <p:cNvSpPr/>
            <p:nvPr/>
          </p:nvSpPr>
          <p:spPr>
            <a:xfrm>
              <a:off x="5618479" y="507854"/>
              <a:ext cx="955040" cy="830997"/>
            </a:xfrm>
            <a:prstGeom prst="ellipse">
              <a:avLst/>
            </a:prstGeom>
            <a:noFill/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AE" dirty="0"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EC444AD6-AA79-4A66-8B58-8939D1D6021B}"/>
              </a:ext>
            </a:extLst>
          </p:cNvPr>
          <p:cNvSpPr/>
          <p:nvPr/>
        </p:nvSpPr>
        <p:spPr>
          <a:xfrm>
            <a:off x="701040" y="1191783"/>
            <a:ext cx="7135287" cy="646331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rgbClr val="000000"/>
                </a:solidFill>
                <a:latin typeface="Verdana" panose="020B0604030504040204" pitchFamily="34" charset="0"/>
                <a:ea typeface="Calibri" panose="020F0502020204030204" pitchFamily="34" charset="0"/>
                <a:cs typeface="+mj-cs"/>
              </a:rPr>
              <a:t>A = {1, 2,3, 4} , B = {2, 5}. </a:t>
            </a:r>
            <a:endParaRPr lang="ar-AE" sz="3600" dirty="0">
              <a:cs typeface="+mj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A059249-1553-46F5-B0A5-11BA0F4F1540}"/>
                  </a:ext>
                </a:extLst>
              </p:cNvPr>
              <p:cNvSpPr txBox="1"/>
              <p:nvPr/>
            </p:nvSpPr>
            <p:spPr>
              <a:xfrm>
                <a:off x="914400" y="1976011"/>
                <a:ext cx="2244204" cy="62164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فإن</m:t>
                      </m:r>
                      <m:r>
                        <a:rPr lang="en-U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en-U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𝑩</m:t>
                      </m:r>
                      <m:r>
                        <a:rPr lang="en-US" sz="3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⊂</m:t>
                      </m:r>
                      <m:r>
                        <a:rPr lang="en-U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𝑨</m:t>
                      </m:r>
                    </m:oMath>
                  </m:oMathPara>
                </a14:m>
                <a:endParaRPr lang="ar-AE" sz="36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A059249-1553-46F5-B0A5-11BA0F4F15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1976011"/>
                <a:ext cx="2244204" cy="62164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1E8CCF8-7352-4EDD-809B-3C2FD9E224A7}"/>
                  </a:ext>
                </a:extLst>
              </p:cNvPr>
              <p:cNvSpPr txBox="1"/>
              <p:nvPr/>
            </p:nvSpPr>
            <p:spPr>
              <a:xfrm>
                <a:off x="4233765" y="2221198"/>
                <a:ext cx="1723229" cy="62164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 </m:t>
                      </m:r>
                      <m:r>
                        <a:rPr lang="ar-SA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صواب</m:t>
                      </m:r>
                    </m:oMath>
                  </m:oMathPara>
                </a14:m>
                <a:endParaRPr lang="ar-AE" sz="36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1E8CCF8-7352-4EDD-809B-3C2FD9E224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3765" y="2221198"/>
                <a:ext cx="1723229" cy="62164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C269AE2-39B1-4876-8D9C-DAF2EFCDDCFC}"/>
                  </a:ext>
                </a:extLst>
              </p:cNvPr>
              <p:cNvSpPr txBox="1"/>
              <p:nvPr/>
            </p:nvSpPr>
            <p:spPr>
              <a:xfrm>
                <a:off x="7860946" y="2221197"/>
                <a:ext cx="1327286" cy="62164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 </m:t>
                      </m:r>
                      <m:r>
                        <a:rPr lang="ar-SA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خطأ</m:t>
                      </m:r>
                    </m:oMath>
                  </m:oMathPara>
                </a14:m>
                <a:endParaRPr lang="ar-AE" sz="36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C269AE2-39B1-4876-8D9C-DAF2EFCDDC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0946" y="2221197"/>
                <a:ext cx="1327286" cy="62164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4">
            <a:extLst>
              <a:ext uri="{FF2B5EF4-FFF2-40B4-BE49-F238E27FC236}">
                <a16:creationId xmlns:a16="http://schemas.microsoft.com/office/drawing/2014/main" id="{93E3C9B4-DCF1-4118-B220-353EB08ABCFE}"/>
              </a:ext>
            </a:extLst>
          </p:cNvPr>
          <p:cNvSpPr/>
          <p:nvPr/>
        </p:nvSpPr>
        <p:spPr>
          <a:xfrm>
            <a:off x="812800" y="3546932"/>
            <a:ext cx="7135287" cy="646331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rgbClr val="000000"/>
                </a:solidFill>
                <a:latin typeface="Verdana" panose="020B0604030504040204" pitchFamily="34" charset="0"/>
                <a:ea typeface="Calibri" panose="020F0502020204030204" pitchFamily="34" charset="0"/>
                <a:cs typeface="+mj-cs"/>
              </a:rPr>
              <a:t>A = {1, 2,3, 4} , B = {2, 4}. </a:t>
            </a:r>
            <a:endParaRPr lang="ar-AE" sz="3600" dirty="0">
              <a:cs typeface="+mj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1860DE0-118A-4A65-AE8D-39665C319C84}"/>
                  </a:ext>
                </a:extLst>
              </p:cNvPr>
              <p:cNvSpPr txBox="1"/>
              <p:nvPr/>
            </p:nvSpPr>
            <p:spPr>
              <a:xfrm>
                <a:off x="958214" y="4401305"/>
                <a:ext cx="2244204" cy="62164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فإن</m:t>
                      </m:r>
                      <m:r>
                        <a:rPr lang="en-U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en-U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𝑩</m:t>
                      </m:r>
                      <m:r>
                        <a:rPr lang="en-US" sz="3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⊂</m:t>
                      </m:r>
                      <m:r>
                        <a:rPr lang="en-U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𝑨</m:t>
                      </m:r>
                    </m:oMath>
                  </m:oMathPara>
                </a14:m>
                <a:endParaRPr lang="ar-AE" sz="36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1860DE0-118A-4A65-AE8D-39665C319C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8214" y="4401305"/>
                <a:ext cx="2244204" cy="62164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F0BF5C5-D372-4E8C-8C08-BF8BA912AB52}"/>
                  </a:ext>
                </a:extLst>
              </p:cNvPr>
              <p:cNvSpPr txBox="1"/>
              <p:nvPr/>
            </p:nvSpPr>
            <p:spPr>
              <a:xfrm>
                <a:off x="4233764" y="4893509"/>
                <a:ext cx="1723229" cy="62164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 </m:t>
                      </m:r>
                      <m:r>
                        <a:rPr lang="ar-SA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صواب</m:t>
                      </m:r>
                    </m:oMath>
                  </m:oMathPara>
                </a14:m>
                <a:endParaRPr lang="ar-AE" sz="36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F0BF5C5-D372-4E8C-8C08-BF8BA912AB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3764" y="4893509"/>
                <a:ext cx="1723229" cy="62164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B5AB2B7-768A-4498-8732-760041D9E384}"/>
                  </a:ext>
                </a:extLst>
              </p:cNvPr>
              <p:cNvSpPr txBox="1"/>
              <p:nvPr/>
            </p:nvSpPr>
            <p:spPr>
              <a:xfrm>
                <a:off x="7968756" y="4893508"/>
                <a:ext cx="1327286" cy="62164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 </m:t>
                      </m:r>
                      <m:r>
                        <a:rPr lang="ar-SA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خطأ</m:t>
                      </m:r>
                    </m:oMath>
                  </m:oMathPara>
                </a14:m>
                <a:endParaRPr lang="ar-AE" sz="36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B5AB2B7-768A-4498-8732-760041D9E3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8756" y="4893508"/>
                <a:ext cx="1327286" cy="62164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F11A1C3-C468-4DAA-A0BA-A587643B644A}"/>
              </a:ext>
            </a:extLst>
          </p:cNvPr>
          <p:cNvCxnSpPr/>
          <p:nvPr/>
        </p:nvCxnSpPr>
        <p:spPr>
          <a:xfrm flipH="1">
            <a:off x="579120" y="3108960"/>
            <a:ext cx="1096264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91A81A74-662F-425D-B291-50FB59BAC113}"/>
              </a:ext>
            </a:extLst>
          </p:cNvPr>
          <p:cNvSpPr/>
          <p:nvPr/>
        </p:nvSpPr>
        <p:spPr>
          <a:xfrm flipH="1">
            <a:off x="7813389" y="2335579"/>
            <a:ext cx="711200" cy="52415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E9159F05-0E5E-42C8-871F-4D8904B7E610}"/>
              </a:ext>
            </a:extLst>
          </p:cNvPr>
          <p:cNvSpPr/>
          <p:nvPr/>
        </p:nvSpPr>
        <p:spPr>
          <a:xfrm flipH="1">
            <a:off x="4124959" y="5022950"/>
            <a:ext cx="711200" cy="52415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318588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صور فوانيس رمضان 2019 متحركة">
            <a:extLst>
              <a:ext uri="{FF2B5EF4-FFF2-40B4-BE49-F238E27FC236}">
                <a16:creationId xmlns:a16="http://schemas.microsoft.com/office/drawing/2014/main" id="{FB836EB2-0880-4D78-BE27-2F5630F87FD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463" y="0"/>
            <a:ext cx="2022792" cy="255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5DADE87-D7EE-4EA4-B2A8-7305D0334000}"/>
              </a:ext>
            </a:extLst>
          </p:cNvPr>
          <p:cNvGrpSpPr/>
          <p:nvPr/>
        </p:nvGrpSpPr>
        <p:grpSpPr>
          <a:xfrm>
            <a:off x="5506719" y="529169"/>
            <a:ext cx="955040" cy="830997"/>
            <a:chOff x="5618479" y="507854"/>
            <a:chExt cx="955040" cy="830997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2431D07-2418-4D8D-8A15-3D278AC3E04A}"/>
                </a:ext>
              </a:extLst>
            </p:cNvPr>
            <p:cNvSpPr txBox="1"/>
            <p:nvPr/>
          </p:nvSpPr>
          <p:spPr>
            <a:xfrm>
              <a:off x="5679440" y="507854"/>
              <a:ext cx="843280" cy="830997"/>
            </a:xfrm>
            <a:prstGeom prst="rect">
              <a:avLst/>
            </a:prstGeom>
            <a:noFill/>
            <a:ln>
              <a:solidFill>
                <a:srgbClr val="FF00FF"/>
              </a:solidFill>
            </a:ln>
          </p:spPr>
          <p:txBody>
            <a:bodyPr wrap="square" rtlCol="1">
              <a:spAutoFit/>
            </a:bodyPr>
            <a:lstStyle/>
            <a:p>
              <a:r>
                <a:rPr lang="en-US" sz="4800" b="1" dirty="0">
                  <a:solidFill>
                    <a:srgbClr val="FFFF00"/>
                  </a:solidFill>
                </a:rPr>
                <a:t>50</a:t>
              </a:r>
              <a:endParaRPr lang="ar-AE" b="1" dirty="0">
                <a:solidFill>
                  <a:srgbClr val="FFFF00"/>
                </a:solidFill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A4ADCE4-306D-4E80-BAF1-EE77AE017DA0}"/>
                </a:ext>
              </a:extLst>
            </p:cNvPr>
            <p:cNvSpPr/>
            <p:nvPr/>
          </p:nvSpPr>
          <p:spPr>
            <a:xfrm>
              <a:off x="5618479" y="507854"/>
              <a:ext cx="955040" cy="830997"/>
            </a:xfrm>
            <a:prstGeom prst="ellipse">
              <a:avLst/>
            </a:prstGeom>
            <a:noFill/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AE" dirty="0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D5D6ABA5-810B-4A10-BA73-9DA6B9C99787}"/>
              </a:ext>
            </a:extLst>
          </p:cNvPr>
          <p:cNvSpPr/>
          <p:nvPr/>
        </p:nvSpPr>
        <p:spPr>
          <a:xfrm>
            <a:off x="716280" y="1487716"/>
            <a:ext cx="10759440" cy="175432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r"/>
            <a:r>
              <a:rPr lang="ar-SA" sz="3600" b="1" dirty="0">
                <a:solidFill>
                  <a:srgbClr val="222222"/>
                </a:solidFill>
                <a:latin typeface="Noto Naskh Arabic UI"/>
                <a:cs typeface="(AH) Manal Black" pitchFamily="2" charset="-78"/>
              </a:rPr>
              <a:t>عينة من        </a:t>
            </a:r>
            <a:r>
              <a:rPr lang="ar-AE" sz="3600" b="1" dirty="0">
                <a:solidFill>
                  <a:srgbClr val="222222"/>
                </a:solidFill>
                <a:latin typeface="Noto Naskh Arabic UI"/>
                <a:cs typeface="(AH) Manal Black" pitchFamily="2" charset="-78"/>
              </a:rPr>
              <a:t>طالبًا ، هناك </a:t>
            </a:r>
            <a:r>
              <a:rPr lang="ar-SA" sz="3600" b="1" dirty="0">
                <a:solidFill>
                  <a:srgbClr val="222222"/>
                </a:solidFill>
                <a:latin typeface="Noto Naskh Arabic UI"/>
                <a:cs typeface="(AH) Manal Black" pitchFamily="2" charset="-78"/>
              </a:rPr>
              <a:t>        </a:t>
            </a:r>
            <a:r>
              <a:rPr lang="ar-AE" sz="3600" b="1" dirty="0">
                <a:solidFill>
                  <a:srgbClr val="222222"/>
                </a:solidFill>
                <a:latin typeface="Noto Naskh Arabic UI"/>
                <a:cs typeface="(AH) Manal Black" pitchFamily="2" charset="-78"/>
              </a:rPr>
              <a:t>طالبًا يلعبون الرجبي و </a:t>
            </a:r>
            <a:r>
              <a:rPr lang="ar-SA" sz="3600" b="1" dirty="0">
                <a:solidFill>
                  <a:srgbClr val="222222"/>
                </a:solidFill>
                <a:latin typeface="Noto Naskh Arabic UI"/>
                <a:cs typeface="(AH) Manal Black" pitchFamily="2" charset="-78"/>
              </a:rPr>
              <a:t>        </a:t>
            </a:r>
            <a:r>
              <a:rPr lang="ar-AE" sz="3600" b="1" dirty="0">
                <a:solidFill>
                  <a:srgbClr val="222222"/>
                </a:solidFill>
                <a:latin typeface="Noto Naskh Arabic UI"/>
                <a:cs typeface="(AH) Manal Black" pitchFamily="2" charset="-78"/>
              </a:rPr>
              <a:t> يلعبون التنس.</a:t>
            </a:r>
            <a:endParaRPr lang="en-US" sz="3600" b="1" dirty="0">
              <a:solidFill>
                <a:srgbClr val="222222"/>
              </a:solidFill>
              <a:latin typeface="Noto Naskh Arabic UI"/>
              <a:cs typeface="(AH) Manal Black" pitchFamily="2" charset="-78"/>
            </a:endParaRPr>
          </a:p>
          <a:p>
            <a:pPr algn="r"/>
            <a:r>
              <a:rPr lang="ar-SA" sz="3600" b="1" dirty="0">
                <a:solidFill>
                  <a:srgbClr val="222222"/>
                </a:solidFill>
                <a:latin typeface="Noto Naskh Arabic UI"/>
                <a:cs typeface="(AH) Manal Black" pitchFamily="2" charset="-78"/>
              </a:rPr>
              <a:t>وهناك         طالب يلعب كلاهما </a:t>
            </a:r>
            <a:r>
              <a:rPr lang="ar-AE" sz="3600" b="1" dirty="0">
                <a:solidFill>
                  <a:srgbClr val="222222"/>
                </a:solidFill>
                <a:latin typeface="Noto Naskh Arabic UI"/>
                <a:cs typeface="(AH) Manal Black" pitchFamily="2" charset="-78"/>
              </a:rPr>
              <a:t> </a:t>
            </a:r>
            <a:endParaRPr lang="en-US" sz="3600" b="1" dirty="0">
              <a:solidFill>
                <a:srgbClr val="222222"/>
              </a:solidFill>
              <a:latin typeface="Noto Naskh Arabic UI"/>
              <a:cs typeface="(AH) Manal Black" pitchFamily="2" charset="-78"/>
            </a:endParaRPr>
          </a:p>
          <a:p>
            <a:pPr algn="r"/>
            <a:r>
              <a:rPr lang="ar-AE" sz="3600" b="1" dirty="0">
                <a:solidFill>
                  <a:srgbClr val="222222"/>
                </a:solidFill>
                <a:latin typeface="Noto Naskh Arabic UI"/>
                <a:cs typeface="(AH) Manal Black" pitchFamily="2" charset="-78"/>
              </a:rPr>
              <a:t>ما هو الرقم الذي سيوضع في القسم الملون من هذا الرسم البياني ، </a:t>
            </a:r>
            <a:endParaRPr lang="ar-AE" sz="3600" b="1" dirty="0">
              <a:cs typeface="(AH) Manal Black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C142FB8-513D-462C-86AC-678625889501}"/>
                  </a:ext>
                </a:extLst>
              </p:cNvPr>
              <p:cNvSpPr txBox="1"/>
              <p:nvPr/>
            </p:nvSpPr>
            <p:spPr>
              <a:xfrm>
                <a:off x="9646920" y="1525722"/>
                <a:ext cx="679673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latin typeface="Cambria Math" panose="02040503050406030204" pitchFamily="18" charset="0"/>
                        </a:rPr>
                        <m:t>𝟖𝟎</m:t>
                      </m:r>
                    </m:oMath>
                  </m:oMathPara>
                </a14:m>
                <a:endParaRPr lang="ar-AE" b="1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C142FB8-513D-462C-86AC-6786258895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46920" y="1525722"/>
                <a:ext cx="679673" cy="5539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993A540-DA00-4DFD-931F-F3B8499949F3}"/>
                  </a:ext>
                </a:extLst>
              </p:cNvPr>
              <p:cNvSpPr txBox="1"/>
              <p:nvPr/>
            </p:nvSpPr>
            <p:spPr>
              <a:xfrm>
                <a:off x="7299960" y="1475155"/>
                <a:ext cx="679673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latin typeface="Cambria Math" panose="02040503050406030204" pitchFamily="18" charset="0"/>
                        </a:rPr>
                        <m:t>𝟔𝟎</m:t>
                      </m:r>
                    </m:oMath>
                  </m:oMathPara>
                </a14:m>
                <a:endParaRPr lang="ar-AE" b="1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993A540-DA00-4DFD-931F-F3B8499949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9960" y="1475155"/>
                <a:ext cx="679673" cy="5539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B1D99FA-B83A-4E34-8807-FAA0CB5E5055}"/>
                  </a:ext>
                </a:extLst>
              </p:cNvPr>
              <p:cNvSpPr txBox="1"/>
              <p:nvPr/>
            </p:nvSpPr>
            <p:spPr>
              <a:xfrm>
                <a:off x="3623611" y="1571720"/>
                <a:ext cx="679673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latin typeface="Cambria Math" panose="02040503050406030204" pitchFamily="18" charset="0"/>
                        </a:rPr>
                        <m:t>𝟑𝟓</m:t>
                      </m:r>
                    </m:oMath>
                  </m:oMathPara>
                </a14:m>
                <a:endParaRPr lang="ar-AE" b="1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B1D99FA-B83A-4E34-8807-FAA0CB5E50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3611" y="1571720"/>
                <a:ext cx="679673" cy="55399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>
            <a:extLst>
              <a:ext uri="{FF2B5EF4-FFF2-40B4-BE49-F238E27FC236}">
                <a16:creationId xmlns:a16="http://schemas.microsoft.com/office/drawing/2014/main" id="{7EDDE1B8-63D4-434F-B599-CC726E2813F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0916" t="41526" r="65501" b="41029"/>
          <a:stretch/>
        </p:blipFill>
        <p:spPr>
          <a:xfrm>
            <a:off x="7430557" y="4647318"/>
            <a:ext cx="3260658" cy="19171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0D13422-4EFB-470B-B078-A958DFBFA84A}"/>
              </a:ext>
            </a:extLst>
          </p:cNvPr>
          <p:cNvSpPr txBox="1"/>
          <p:nvPr/>
        </p:nvSpPr>
        <p:spPr>
          <a:xfrm>
            <a:off x="9168353" y="4340172"/>
            <a:ext cx="128016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>
                <a:cs typeface="(AH) Manal Black" pitchFamily="2" charset="-78"/>
              </a:rPr>
              <a:t>التنس</a:t>
            </a:r>
            <a:endParaRPr lang="ar-AE" sz="3200" b="1" dirty="0">
              <a:cs typeface="(AH) Manal Black" pitchFamily="2" charset="-78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B6D9E65-4C79-43E8-BBFD-F414304F9EC4}"/>
              </a:ext>
            </a:extLst>
          </p:cNvPr>
          <p:cNvSpPr txBox="1"/>
          <p:nvPr/>
        </p:nvSpPr>
        <p:spPr>
          <a:xfrm>
            <a:off x="7796753" y="4302608"/>
            <a:ext cx="128016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>
                <a:cs typeface="(AH) Manal Black" pitchFamily="2" charset="-78"/>
              </a:rPr>
              <a:t>الركبي</a:t>
            </a:r>
            <a:endParaRPr lang="ar-AE" sz="3200" b="1" dirty="0">
              <a:cs typeface="(AH) Manal Black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26D1F8B-7560-4AEA-A7B4-C285807ACCA1}"/>
                  </a:ext>
                </a:extLst>
              </p:cNvPr>
              <p:cNvSpPr txBox="1"/>
              <p:nvPr/>
            </p:nvSpPr>
            <p:spPr>
              <a:xfrm>
                <a:off x="9768840" y="2071991"/>
                <a:ext cx="679673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latin typeface="Cambria Math" panose="02040503050406030204" pitchFamily="18" charset="0"/>
                        </a:rPr>
                        <m:t>𝟏𝟓</m:t>
                      </m:r>
                    </m:oMath>
                  </m:oMathPara>
                </a14:m>
                <a:endParaRPr lang="ar-AE" b="1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26D1F8B-7560-4AEA-A7B4-C285807ACC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8840" y="2071991"/>
                <a:ext cx="679673" cy="55399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474156D6-7255-4270-B1C6-5DA2165F9941}"/>
                  </a:ext>
                </a:extLst>
              </p:cNvPr>
              <p:cNvSpPr txBox="1"/>
              <p:nvPr/>
            </p:nvSpPr>
            <p:spPr>
              <a:xfrm>
                <a:off x="1344061" y="3833103"/>
                <a:ext cx="1718419" cy="61555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r>
                  <a:rPr lang="en-US" sz="4000" b="1" dirty="0"/>
                  <a:t>a)      </a:t>
                </a:r>
                <a14:m>
                  <m:oMath xmlns:m="http://schemas.openxmlformats.org/officeDocument/2006/math">
                    <m:r>
                      <a:rPr lang="en-US" sz="4000" b="1" i="1" smtClean="0">
                        <a:latin typeface="Cambria Math" panose="02040503050406030204" pitchFamily="18" charset="0"/>
                      </a:rPr>
                      <m:t>𝟏𝟓</m:t>
                    </m:r>
                  </m:oMath>
                </a14:m>
                <a:endParaRPr lang="ar-AE" sz="2800" b="1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474156D6-7255-4270-B1C6-5DA2165F99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4061" y="3833103"/>
                <a:ext cx="1718419" cy="615553"/>
              </a:xfrm>
              <a:prstGeom prst="rect">
                <a:avLst/>
              </a:prstGeom>
              <a:blipFill>
                <a:blip r:embed="rId9"/>
                <a:stretch>
                  <a:fillRect l="-17730" t="-24752" b="-49505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D7FE775-72CC-4C30-92CD-A91AEC015573}"/>
                  </a:ext>
                </a:extLst>
              </p:cNvPr>
              <p:cNvSpPr txBox="1"/>
              <p:nvPr/>
            </p:nvSpPr>
            <p:spPr>
              <a:xfrm>
                <a:off x="1344060" y="4579606"/>
                <a:ext cx="1740861" cy="61555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r>
                  <a:rPr lang="en-US" sz="4000" b="1" dirty="0"/>
                  <a:t>b)      </a:t>
                </a:r>
                <a14:m>
                  <m:oMath xmlns:m="http://schemas.openxmlformats.org/officeDocument/2006/math">
                    <m:r>
                      <a:rPr lang="en-US" sz="4000" b="1" i="1" smtClean="0">
                        <a:latin typeface="Cambria Math" panose="02040503050406030204" pitchFamily="18" charset="0"/>
                      </a:rPr>
                      <m:t>𝟑𝟓</m:t>
                    </m:r>
                  </m:oMath>
                </a14:m>
                <a:endParaRPr lang="ar-AE" sz="2800" b="1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D7FE775-72CC-4C30-92CD-A91AEC0155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4060" y="4579606"/>
                <a:ext cx="1740861" cy="615553"/>
              </a:xfrm>
              <a:prstGeom prst="rect">
                <a:avLst/>
              </a:prstGeom>
              <a:blipFill>
                <a:blip r:embed="rId10"/>
                <a:stretch>
                  <a:fillRect l="-17483" t="-23762" b="-50495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18E7F40-9E39-46AB-8052-ECC8D01D5694}"/>
                  </a:ext>
                </a:extLst>
              </p:cNvPr>
              <p:cNvSpPr txBox="1"/>
              <p:nvPr/>
            </p:nvSpPr>
            <p:spPr>
              <a:xfrm>
                <a:off x="1344059" y="5326109"/>
                <a:ext cx="1679947" cy="61555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r>
                  <a:rPr lang="en-US" sz="4000" b="1" dirty="0"/>
                  <a:t>c)      </a:t>
                </a:r>
                <a14:m>
                  <m:oMath xmlns:m="http://schemas.openxmlformats.org/officeDocument/2006/math">
                    <m:r>
                      <a:rPr lang="en-US" sz="4000" b="1" i="1" smtClean="0">
                        <a:latin typeface="Cambria Math" panose="02040503050406030204" pitchFamily="18" charset="0"/>
                      </a:rPr>
                      <m:t>𝟔𝟎</m:t>
                    </m:r>
                  </m:oMath>
                </a14:m>
                <a:endParaRPr lang="ar-AE" sz="2800" b="1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18E7F40-9E39-46AB-8052-ECC8D01D56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4059" y="5326109"/>
                <a:ext cx="1679947" cy="615553"/>
              </a:xfrm>
              <a:prstGeom prst="rect">
                <a:avLst/>
              </a:prstGeom>
              <a:blipFill>
                <a:blip r:embed="rId11"/>
                <a:stretch>
                  <a:fillRect l="-18116" t="-24752" b="-49505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E72AC52-1D68-4EB9-AC03-D767D0DDEB18}"/>
                  </a:ext>
                </a:extLst>
              </p:cNvPr>
              <p:cNvSpPr txBox="1"/>
              <p:nvPr/>
            </p:nvSpPr>
            <p:spPr>
              <a:xfrm>
                <a:off x="1344059" y="6035371"/>
                <a:ext cx="1740861" cy="61555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r>
                  <a:rPr lang="en-US" sz="4000" b="1" dirty="0"/>
                  <a:t>d)      </a:t>
                </a:r>
                <a14:m>
                  <m:oMath xmlns:m="http://schemas.openxmlformats.org/officeDocument/2006/math">
                    <m:r>
                      <a:rPr lang="en-US" sz="4000" b="1" i="1" smtClean="0">
                        <a:latin typeface="Cambria Math" panose="02040503050406030204" pitchFamily="18" charset="0"/>
                      </a:rPr>
                      <m:t>𝟒𝟓</m:t>
                    </m:r>
                  </m:oMath>
                </a14:m>
                <a:endParaRPr lang="ar-AE" sz="2800" b="1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E72AC52-1D68-4EB9-AC03-D767D0DDEB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4059" y="6035371"/>
                <a:ext cx="1740861" cy="615553"/>
              </a:xfrm>
              <a:prstGeom prst="rect">
                <a:avLst/>
              </a:prstGeom>
              <a:blipFill>
                <a:blip r:embed="rId12"/>
                <a:stretch>
                  <a:fillRect l="-17483" t="-23762" b="-50495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48DAB16-EB5D-428A-80A5-82D2654D1E0C}"/>
                  </a:ext>
                </a:extLst>
              </p:cNvPr>
              <p:cNvSpPr txBox="1"/>
              <p:nvPr/>
            </p:nvSpPr>
            <p:spPr>
              <a:xfrm>
                <a:off x="8741888" y="5153149"/>
                <a:ext cx="63799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15</m:t>
                      </m:r>
                    </m:oMath>
                  </m:oMathPara>
                </a14:m>
                <a:endParaRPr lang="ar-AE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48DAB16-EB5D-428A-80A5-82D2654D1E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1888" y="5153149"/>
                <a:ext cx="637995" cy="55399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EB2F716-6B19-4495-8305-ADBE75A8897A}"/>
                  </a:ext>
                </a:extLst>
              </p:cNvPr>
              <p:cNvSpPr txBox="1"/>
              <p:nvPr/>
            </p:nvSpPr>
            <p:spPr>
              <a:xfrm>
                <a:off x="5247209" y="3615959"/>
                <a:ext cx="2808461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60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15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45</m:t>
                      </m:r>
                    </m:oMath>
                  </m:oMathPara>
                </a14:m>
                <a:endParaRPr lang="ar-AE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EB2F716-6B19-4495-8305-ADBE75A889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7209" y="3615959"/>
                <a:ext cx="2808461" cy="55399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8B8DA9C-A1A0-41DE-AA97-639881DCA7F7}"/>
                  </a:ext>
                </a:extLst>
              </p:cNvPr>
              <p:cNvSpPr txBox="1"/>
              <p:nvPr/>
            </p:nvSpPr>
            <p:spPr>
              <a:xfrm>
                <a:off x="7767225" y="5141587"/>
                <a:ext cx="63799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45</m:t>
                      </m:r>
                    </m:oMath>
                  </m:oMathPara>
                </a14:m>
                <a:endParaRPr lang="ar-AE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8B8DA9C-A1A0-41DE-AA97-639881DCA7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7225" y="5141587"/>
                <a:ext cx="637995" cy="553998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483166D-2B34-4875-B910-2876F262D43F}"/>
                  </a:ext>
                </a:extLst>
              </p:cNvPr>
              <p:cNvSpPr txBox="1"/>
              <p:nvPr/>
            </p:nvSpPr>
            <p:spPr>
              <a:xfrm>
                <a:off x="8704445" y="3586752"/>
                <a:ext cx="2808461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35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15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20</m:t>
                      </m:r>
                    </m:oMath>
                  </m:oMathPara>
                </a14:m>
                <a:endParaRPr lang="ar-AE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483166D-2B34-4875-B910-2876F262D4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04445" y="3586752"/>
                <a:ext cx="2808461" cy="553998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B248003-ACDB-4447-92A7-EA70F61C9104}"/>
                  </a:ext>
                </a:extLst>
              </p:cNvPr>
              <p:cNvSpPr txBox="1"/>
              <p:nvPr/>
            </p:nvSpPr>
            <p:spPr>
              <a:xfrm>
                <a:off x="9493738" y="5141587"/>
                <a:ext cx="63799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20</m:t>
                      </m:r>
                    </m:oMath>
                  </m:oMathPara>
                </a14:m>
                <a:endParaRPr lang="ar-AE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B248003-ACDB-4447-92A7-EA70F61C91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93738" y="5141587"/>
                <a:ext cx="637995" cy="553998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Oval 25">
            <a:extLst>
              <a:ext uri="{FF2B5EF4-FFF2-40B4-BE49-F238E27FC236}">
                <a16:creationId xmlns:a16="http://schemas.microsoft.com/office/drawing/2014/main" id="{3A8054EF-4464-409E-97B6-35CFECB9DE35}"/>
              </a:ext>
            </a:extLst>
          </p:cNvPr>
          <p:cNvSpPr/>
          <p:nvPr/>
        </p:nvSpPr>
        <p:spPr>
          <a:xfrm>
            <a:off x="1170014" y="6035371"/>
            <a:ext cx="827240" cy="69169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968415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2" grpId="0"/>
      <p:bldP spid="23" grpId="0"/>
      <p:bldP spid="24" grpId="0"/>
      <p:bldP spid="25" grpId="0"/>
      <p:bldP spid="26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صور فوانيس رمضان 2019 متحركة">
            <a:extLst>
              <a:ext uri="{FF2B5EF4-FFF2-40B4-BE49-F238E27FC236}">
                <a16:creationId xmlns:a16="http://schemas.microsoft.com/office/drawing/2014/main" id="{FB836EB2-0880-4D78-BE27-2F5630F87FD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463" y="0"/>
            <a:ext cx="2022792" cy="255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5DADE87-D7EE-4EA4-B2A8-7305D0334000}"/>
              </a:ext>
            </a:extLst>
          </p:cNvPr>
          <p:cNvGrpSpPr/>
          <p:nvPr/>
        </p:nvGrpSpPr>
        <p:grpSpPr>
          <a:xfrm>
            <a:off x="5506719" y="529169"/>
            <a:ext cx="955040" cy="830997"/>
            <a:chOff x="5618479" y="507854"/>
            <a:chExt cx="955040" cy="830997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2431D07-2418-4D8D-8A15-3D278AC3E04A}"/>
                </a:ext>
              </a:extLst>
            </p:cNvPr>
            <p:cNvSpPr txBox="1"/>
            <p:nvPr/>
          </p:nvSpPr>
          <p:spPr>
            <a:xfrm>
              <a:off x="5679440" y="507854"/>
              <a:ext cx="843280" cy="830997"/>
            </a:xfrm>
            <a:prstGeom prst="rect">
              <a:avLst/>
            </a:prstGeom>
            <a:noFill/>
            <a:ln>
              <a:solidFill>
                <a:srgbClr val="FF00FF"/>
              </a:solidFill>
            </a:ln>
          </p:spPr>
          <p:txBody>
            <a:bodyPr wrap="square" rtlCol="1">
              <a:spAutoFit/>
            </a:bodyPr>
            <a:lstStyle/>
            <a:p>
              <a:r>
                <a:rPr lang="en-US" sz="4800" b="1" dirty="0">
                  <a:solidFill>
                    <a:srgbClr val="FFFF00"/>
                  </a:solidFill>
                </a:rPr>
                <a:t>51</a:t>
              </a:r>
              <a:endParaRPr lang="ar-AE" b="1" dirty="0">
                <a:solidFill>
                  <a:srgbClr val="FFFF00"/>
                </a:solidFill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A4ADCE4-306D-4E80-BAF1-EE77AE017DA0}"/>
                </a:ext>
              </a:extLst>
            </p:cNvPr>
            <p:cNvSpPr/>
            <p:nvPr/>
          </p:nvSpPr>
          <p:spPr>
            <a:xfrm>
              <a:off x="5618479" y="507854"/>
              <a:ext cx="955040" cy="830997"/>
            </a:xfrm>
            <a:prstGeom prst="ellipse">
              <a:avLst/>
            </a:prstGeom>
            <a:noFill/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AE" dirty="0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D5D6ABA5-810B-4A10-BA73-9DA6B9C99787}"/>
              </a:ext>
            </a:extLst>
          </p:cNvPr>
          <p:cNvSpPr/>
          <p:nvPr/>
        </p:nvSpPr>
        <p:spPr>
          <a:xfrm>
            <a:off x="716280" y="1487716"/>
            <a:ext cx="10759440" cy="175432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r"/>
            <a:r>
              <a:rPr lang="ar-SA" sz="3600" b="1" dirty="0">
                <a:solidFill>
                  <a:srgbClr val="222222"/>
                </a:solidFill>
                <a:latin typeface="Noto Naskh Arabic UI"/>
                <a:cs typeface="(AH) Manal Black" pitchFamily="2" charset="-78"/>
              </a:rPr>
              <a:t>عينة من        </a:t>
            </a:r>
            <a:r>
              <a:rPr lang="ar-AE" sz="3600" b="1" dirty="0">
                <a:solidFill>
                  <a:srgbClr val="222222"/>
                </a:solidFill>
                <a:latin typeface="Noto Naskh Arabic UI"/>
                <a:cs typeface="(AH) Manal Black" pitchFamily="2" charset="-78"/>
              </a:rPr>
              <a:t>طالبًا ، هناك </a:t>
            </a:r>
            <a:r>
              <a:rPr lang="ar-SA" sz="3600" b="1" dirty="0">
                <a:solidFill>
                  <a:srgbClr val="222222"/>
                </a:solidFill>
                <a:latin typeface="Noto Naskh Arabic UI"/>
                <a:cs typeface="(AH) Manal Black" pitchFamily="2" charset="-78"/>
              </a:rPr>
              <a:t>        </a:t>
            </a:r>
            <a:r>
              <a:rPr lang="ar-AE" sz="3600" b="1" dirty="0">
                <a:solidFill>
                  <a:srgbClr val="222222"/>
                </a:solidFill>
                <a:latin typeface="Noto Naskh Arabic UI"/>
                <a:cs typeface="(AH) Manal Black" pitchFamily="2" charset="-78"/>
              </a:rPr>
              <a:t>طالبًا يلعبون الرجبي و </a:t>
            </a:r>
            <a:r>
              <a:rPr lang="ar-SA" sz="3600" b="1" dirty="0">
                <a:solidFill>
                  <a:srgbClr val="222222"/>
                </a:solidFill>
                <a:latin typeface="Noto Naskh Arabic UI"/>
                <a:cs typeface="(AH) Manal Black" pitchFamily="2" charset="-78"/>
              </a:rPr>
              <a:t>        </a:t>
            </a:r>
            <a:r>
              <a:rPr lang="ar-AE" sz="3600" b="1" dirty="0">
                <a:solidFill>
                  <a:srgbClr val="222222"/>
                </a:solidFill>
                <a:latin typeface="Noto Naskh Arabic UI"/>
                <a:cs typeface="(AH) Manal Black" pitchFamily="2" charset="-78"/>
              </a:rPr>
              <a:t> يلعبون التنس.</a:t>
            </a:r>
            <a:endParaRPr lang="en-US" sz="3600" b="1" dirty="0">
              <a:solidFill>
                <a:srgbClr val="222222"/>
              </a:solidFill>
              <a:latin typeface="Noto Naskh Arabic UI"/>
              <a:cs typeface="(AH) Manal Black" pitchFamily="2" charset="-78"/>
            </a:endParaRPr>
          </a:p>
          <a:p>
            <a:pPr algn="r"/>
            <a:r>
              <a:rPr lang="ar-SA" sz="3600" b="1" dirty="0">
                <a:solidFill>
                  <a:srgbClr val="222222"/>
                </a:solidFill>
                <a:latin typeface="Noto Naskh Arabic UI"/>
                <a:cs typeface="(AH) Manal Black" pitchFamily="2" charset="-78"/>
              </a:rPr>
              <a:t>وهناك         طالب يلعب كلاهما </a:t>
            </a:r>
            <a:r>
              <a:rPr lang="ar-AE" sz="3600" b="1" dirty="0">
                <a:solidFill>
                  <a:srgbClr val="222222"/>
                </a:solidFill>
                <a:latin typeface="Noto Naskh Arabic UI"/>
                <a:cs typeface="(AH) Manal Black" pitchFamily="2" charset="-78"/>
              </a:rPr>
              <a:t> </a:t>
            </a:r>
            <a:endParaRPr lang="en-US" sz="3600" b="1" dirty="0">
              <a:solidFill>
                <a:srgbClr val="222222"/>
              </a:solidFill>
              <a:latin typeface="Noto Naskh Arabic UI"/>
              <a:cs typeface="(AH) Manal Black" pitchFamily="2" charset="-78"/>
            </a:endParaRPr>
          </a:p>
          <a:p>
            <a:pPr algn="r"/>
            <a:r>
              <a:rPr lang="ar-SA" sz="3600" b="1" dirty="0">
                <a:solidFill>
                  <a:srgbClr val="222222"/>
                </a:solidFill>
                <a:latin typeface="Noto Naskh Arabic UI"/>
                <a:cs typeface="(AH) Manal Black" pitchFamily="2" charset="-78"/>
              </a:rPr>
              <a:t>كم عدد الطلاب الذين يلعبون الرجبي أو التنس ؟</a:t>
            </a:r>
            <a:endParaRPr lang="ar-AE" sz="3600" b="1" dirty="0">
              <a:cs typeface="(AH) Manal Black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C142FB8-513D-462C-86AC-678625889501}"/>
                  </a:ext>
                </a:extLst>
              </p:cNvPr>
              <p:cNvSpPr txBox="1"/>
              <p:nvPr/>
            </p:nvSpPr>
            <p:spPr>
              <a:xfrm>
                <a:off x="9877315" y="1562292"/>
                <a:ext cx="679673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latin typeface="Cambria Math" panose="02040503050406030204" pitchFamily="18" charset="0"/>
                        </a:rPr>
                        <m:t>𝟗𝟎</m:t>
                      </m:r>
                    </m:oMath>
                  </m:oMathPara>
                </a14:m>
                <a:endParaRPr lang="ar-AE" b="1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C142FB8-513D-462C-86AC-6786258895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77315" y="1562292"/>
                <a:ext cx="679673" cy="5539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993A540-DA00-4DFD-931F-F3B8499949F3}"/>
                  </a:ext>
                </a:extLst>
              </p:cNvPr>
              <p:cNvSpPr txBox="1"/>
              <p:nvPr/>
            </p:nvSpPr>
            <p:spPr>
              <a:xfrm>
                <a:off x="7876632" y="1517993"/>
                <a:ext cx="679673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latin typeface="Cambria Math" panose="02040503050406030204" pitchFamily="18" charset="0"/>
                        </a:rPr>
                        <m:t>𝟔𝟎</m:t>
                      </m:r>
                    </m:oMath>
                  </m:oMathPara>
                </a14:m>
                <a:endParaRPr lang="ar-AE" b="1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993A540-DA00-4DFD-931F-F3B8499949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6632" y="1517993"/>
                <a:ext cx="679673" cy="5539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B1D99FA-B83A-4E34-8807-FAA0CB5E5055}"/>
                  </a:ext>
                </a:extLst>
              </p:cNvPr>
              <p:cNvSpPr txBox="1"/>
              <p:nvPr/>
            </p:nvSpPr>
            <p:spPr>
              <a:xfrm>
                <a:off x="4827046" y="1562292"/>
                <a:ext cx="679673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latin typeface="Cambria Math" panose="02040503050406030204" pitchFamily="18" charset="0"/>
                        </a:rPr>
                        <m:t>𝟑𝟓</m:t>
                      </m:r>
                    </m:oMath>
                  </m:oMathPara>
                </a14:m>
                <a:endParaRPr lang="ar-AE" b="1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B1D99FA-B83A-4E34-8807-FAA0CB5E50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7046" y="1562292"/>
                <a:ext cx="679673" cy="55399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26D1F8B-7560-4AEA-A7B4-C285807ACCA1}"/>
                  </a:ext>
                </a:extLst>
              </p:cNvPr>
              <p:cNvSpPr txBox="1"/>
              <p:nvPr/>
            </p:nvSpPr>
            <p:spPr>
              <a:xfrm>
                <a:off x="9985790" y="2053665"/>
                <a:ext cx="679673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latin typeface="Cambria Math" panose="02040503050406030204" pitchFamily="18" charset="0"/>
                        </a:rPr>
                        <m:t>𝟏𝟓</m:t>
                      </m:r>
                    </m:oMath>
                  </m:oMathPara>
                </a14:m>
                <a:endParaRPr lang="ar-AE" b="1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26D1F8B-7560-4AEA-A7B4-C285807ACC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85790" y="2053665"/>
                <a:ext cx="679673" cy="55399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474156D6-7255-4270-B1C6-5DA2165F9941}"/>
                  </a:ext>
                </a:extLst>
              </p:cNvPr>
              <p:cNvSpPr txBox="1"/>
              <p:nvPr/>
            </p:nvSpPr>
            <p:spPr>
              <a:xfrm>
                <a:off x="1344061" y="3833103"/>
                <a:ext cx="1718419" cy="61555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r>
                  <a:rPr lang="en-US" sz="4000" b="1" dirty="0"/>
                  <a:t>a)      </a:t>
                </a:r>
                <a14:m>
                  <m:oMath xmlns:m="http://schemas.openxmlformats.org/officeDocument/2006/math">
                    <m:r>
                      <a:rPr lang="en-US" sz="4000" b="1" i="1" smtClean="0">
                        <a:latin typeface="Cambria Math" panose="02040503050406030204" pitchFamily="18" charset="0"/>
                      </a:rPr>
                      <m:t>𝟏𝟓</m:t>
                    </m:r>
                  </m:oMath>
                </a14:m>
                <a:endParaRPr lang="ar-AE" sz="2800" b="1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474156D6-7255-4270-B1C6-5DA2165F99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4061" y="3833103"/>
                <a:ext cx="1718419" cy="615553"/>
              </a:xfrm>
              <a:prstGeom prst="rect">
                <a:avLst/>
              </a:prstGeom>
              <a:blipFill>
                <a:blip r:embed="rId8"/>
                <a:stretch>
                  <a:fillRect l="-17730" t="-24752" b="-49505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D7FE775-72CC-4C30-92CD-A91AEC015573}"/>
                  </a:ext>
                </a:extLst>
              </p:cNvPr>
              <p:cNvSpPr txBox="1"/>
              <p:nvPr/>
            </p:nvSpPr>
            <p:spPr>
              <a:xfrm>
                <a:off x="1344060" y="4579606"/>
                <a:ext cx="1740861" cy="61555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r>
                  <a:rPr lang="en-US" sz="4000" b="1" dirty="0"/>
                  <a:t>b)      </a:t>
                </a:r>
                <a14:m>
                  <m:oMath xmlns:m="http://schemas.openxmlformats.org/officeDocument/2006/math">
                    <m:r>
                      <a:rPr lang="en-US" sz="4000" b="1" i="1" smtClean="0">
                        <a:latin typeface="Cambria Math" panose="02040503050406030204" pitchFamily="18" charset="0"/>
                      </a:rPr>
                      <m:t>𝟗𝟓</m:t>
                    </m:r>
                  </m:oMath>
                </a14:m>
                <a:endParaRPr lang="ar-AE" sz="2800" b="1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D7FE775-72CC-4C30-92CD-A91AEC0155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4060" y="4579606"/>
                <a:ext cx="1740861" cy="615553"/>
              </a:xfrm>
              <a:prstGeom prst="rect">
                <a:avLst/>
              </a:prstGeom>
              <a:blipFill>
                <a:blip r:embed="rId9"/>
                <a:stretch>
                  <a:fillRect l="-17483" t="-23762" b="-50495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18E7F40-9E39-46AB-8052-ECC8D01D5694}"/>
                  </a:ext>
                </a:extLst>
              </p:cNvPr>
              <p:cNvSpPr txBox="1"/>
              <p:nvPr/>
            </p:nvSpPr>
            <p:spPr>
              <a:xfrm>
                <a:off x="1344059" y="5326109"/>
                <a:ext cx="1679947" cy="61555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r>
                  <a:rPr lang="en-US" sz="4000" b="1" dirty="0"/>
                  <a:t>c)      </a:t>
                </a:r>
                <a14:m>
                  <m:oMath xmlns:m="http://schemas.openxmlformats.org/officeDocument/2006/math">
                    <m:r>
                      <a:rPr lang="en-US" sz="4000" b="1" i="1" smtClean="0">
                        <a:latin typeface="Cambria Math" panose="02040503050406030204" pitchFamily="18" charset="0"/>
                      </a:rPr>
                      <m:t>𝟗𝟎</m:t>
                    </m:r>
                  </m:oMath>
                </a14:m>
                <a:endParaRPr lang="ar-AE" sz="2800" b="1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18E7F40-9E39-46AB-8052-ECC8D01D56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4059" y="5326109"/>
                <a:ext cx="1679947" cy="615553"/>
              </a:xfrm>
              <a:prstGeom prst="rect">
                <a:avLst/>
              </a:prstGeom>
              <a:blipFill>
                <a:blip r:embed="rId10"/>
                <a:stretch>
                  <a:fillRect l="-18116" t="-24752" b="-49505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E72AC52-1D68-4EB9-AC03-D767D0DDEB18}"/>
                  </a:ext>
                </a:extLst>
              </p:cNvPr>
              <p:cNvSpPr txBox="1"/>
              <p:nvPr/>
            </p:nvSpPr>
            <p:spPr>
              <a:xfrm>
                <a:off x="1344059" y="6035371"/>
                <a:ext cx="1740861" cy="61555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r>
                  <a:rPr lang="en-US" sz="4000" b="1" dirty="0"/>
                  <a:t>d)      </a:t>
                </a:r>
                <a14:m>
                  <m:oMath xmlns:m="http://schemas.openxmlformats.org/officeDocument/2006/math">
                    <m:r>
                      <a:rPr lang="en-US" sz="4000" b="1" i="1" smtClean="0">
                        <a:latin typeface="Cambria Math" panose="02040503050406030204" pitchFamily="18" charset="0"/>
                      </a:rPr>
                      <m:t>𝟖𝟎</m:t>
                    </m:r>
                  </m:oMath>
                </a14:m>
                <a:endParaRPr lang="ar-AE" sz="2800" b="1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E72AC52-1D68-4EB9-AC03-D767D0DDEB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4059" y="6035371"/>
                <a:ext cx="1740861" cy="615553"/>
              </a:xfrm>
              <a:prstGeom prst="rect">
                <a:avLst/>
              </a:prstGeom>
              <a:blipFill>
                <a:blip r:embed="rId11"/>
                <a:stretch>
                  <a:fillRect l="-17483" t="-23762" b="-50495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15">
            <a:extLst>
              <a:ext uri="{FF2B5EF4-FFF2-40B4-BE49-F238E27FC236}">
                <a16:creationId xmlns:a16="http://schemas.microsoft.com/office/drawing/2014/main" id="{C21637B5-9908-492E-A732-F216258553EA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19138" t="38621" r="60833" b="56756"/>
          <a:stretch/>
        </p:blipFill>
        <p:spPr>
          <a:xfrm>
            <a:off x="4448066" y="3898761"/>
            <a:ext cx="6399873" cy="83099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18F75B4-087D-4F2B-B6F4-6C6646FDCFB3}"/>
                  </a:ext>
                </a:extLst>
              </p:cNvPr>
              <p:cNvSpPr txBox="1"/>
              <p:nvPr/>
            </p:nvSpPr>
            <p:spPr>
              <a:xfrm>
                <a:off x="6580466" y="5195159"/>
                <a:ext cx="3868047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60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35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15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80</m:t>
                      </m:r>
                    </m:oMath>
                  </m:oMathPara>
                </a14:m>
                <a:endParaRPr lang="ar-AE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18F75B4-087D-4F2B-B6F4-6C6646FDCF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0466" y="5195159"/>
                <a:ext cx="3868047" cy="55399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Oval 22">
            <a:extLst>
              <a:ext uri="{FF2B5EF4-FFF2-40B4-BE49-F238E27FC236}">
                <a16:creationId xmlns:a16="http://schemas.microsoft.com/office/drawing/2014/main" id="{F6DA9030-F99F-4BB6-8A53-5077B2115351}"/>
              </a:ext>
            </a:extLst>
          </p:cNvPr>
          <p:cNvSpPr/>
          <p:nvPr/>
        </p:nvSpPr>
        <p:spPr>
          <a:xfrm>
            <a:off x="1066800" y="6035371"/>
            <a:ext cx="819293" cy="69169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811841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صور فوانيس رمضان 2019 متحركة">
            <a:extLst>
              <a:ext uri="{FF2B5EF4-FFF2-40B4-BE49-F238E27FC236}">
                <a16:creationId xmlns:a16="http://schemas.microsoft.com/office/drawing/2014/main" id="{FB836EB2-0880-4D78-BE27-2F5630F87FD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463" y="0"/>
            <a:ext cx="2022792" cy="255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5DADE87-D7EE-4EA4-B2A8-7305D0334000}"/>
              </a:ext>
            </a:extLst>
          </p:cNvPr>
          <p:cNvGrpSpPr/>
          <p:nvPr/>
        </p:nvGrpSpPr>
        <p:grpSpPr>
          <a:xfrm>
            <a:off x="5506719" y="529169"/>
            <a:ext cx="955040" cy="830997"/>
            <a:chOff x="5618479" y="507854"/>
            <a:chExt cx="955040" cy="830997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2431D07-2418-4D8D-8A15-3D278AC3E04A}"/>
                </a:ext>
              </a:extLst>
            </p:cNvPr>
            <p:cNvSpPr txBox="1"/>
            <p:nvPr/>
          </p:nvSpPr>
          <p:spPr>
            <a:xfrm>
              <a:off x="5679440" y="507854"/>
              <a:ext cx="843280" cy="830997"/>
            </a:xfrm>
            <a:prstGeom prst="rect">
              <a:avLst/>
            </a:prstGeom>
            <a:noFill/>
            <a:ln>
              <a:solidFill>
                <a:srgbClr val="FF00FF"/>
              </a:solidFill>
            </a:ln>
          </p:spPr>
          <p:txBody>
            <a:bodyPr wrap="square" rtlCol="1">
              <a:spAutoFit/>
            </a:bodyPr>
            <a:lstStyle/>
            <a:p>
              <a:r>
                <a:rPr lang="en-US" sz="4800" b="1" dirty="0">
                  <a:solidFill>
                    <a:srgbClr val="FFFF00"/>
                  </a:solidFill>
                </a:rPr>
                <a:t>52</a:t>
              </a:r>
              <a:endParaRPr lang="ar-AE" b="1" dirty="0">
                <a:solidFill>
                  <a:srgbClr val="FFFF00"/>
                </a:solidFill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A4ADCE4-306D-4E80-BAF1-EE77AE017DA0}"/>
                </a:ext>
              </a:extLst>
            </p:cNvPr>
            <p:cNvSpPr/>
            <p:nvPr/>
          </p:nvSpPr>
          <p:spPr>
            <a:xfrm>
              <a:off x="5618479" y="507854"/>
              <a:ext cx="955040" cy="830997"/>
            </a:xfrm>
            <a:prstGeom prst="ellipse">
              <a:avLst/>
            </a:prstGeom>
            <a:noFill/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AE" dirty="0"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6B7FEA6A-6518-44B1-9DE4-551F88D849B6}"/>
              </a:ext>
            </a:extLst>
          </p:cNvPr>
          <p:cNvSpPr/>
          <p:nvPr/>
        </p:nvSpPr>
        <p:spPr>
          <a:xfrm>
            <a:off x="518160" y="1680732"/>
            <a:ext cx="4389120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r"/>
            <a:r>
              <a:rPr lang="ar-SA" sz="2800" b="1" dirty="0">
                <a:solidFill>
                  <a:srgbClr val="222222"/>
                </a:solidFill>
                <a:latin typeface="Noto Naskh Arabic UI"/>
                <a:cs typeface="(AH) Manal Black" pitchFamily="2" charset="-78"/>
              </a:rPr>
              <a:t>كم عدد المجموعات الجزئية من المجموعة؟</a:t>
            </a:r>
            <a:endParaRPr lang="ar-AE" sz="2800" b="1" dirty="0">
              <a:cs typeface="(AH) Manal Black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FF7CE17-638C-49A7-AA3E-DEA0A263E105}"/>
                  </a:ext>
                </a:extLst>
              </p:cNvPr>
              <p:cNvSpPr txBox="1"/>
              <p:nvPr/>
            </p:nvSpPr>
            <p:spPr>
              <a:xfrm>
                <a:off x="692667" y="2613451"/>
                <a:ext cx="3806491" cy="58862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r>
                  <a:rPr lang="en-US" sz="3200" b="1" dirty="0"/>
                  <a:t>A=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ar-AE" sz="32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SA" sz="32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ar-SA" sz="3200" b="1" i="1" smtClean="0">
                            <a:latin typeface="Cambria Math" panose="02040503050406030204" pitchFamily="18" charset="0"/>
                          </a:rPr>
                          <m:t>ظبي</m:t>
                        </m:r>
                        <m:r>
                          <a:rPr lang="ar-SA" sz="32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ar-SA" sz="3200" b="1" i="1" smtClean="0">
                            <a:latin typeface="Cambria Math" panose="02040503050406030204" pitchFamily="18" charset="0"/>
                          </a:rPr>
                          <m:t>أبو</m:t>
                        </m:r>
                        <m:r>
                          <a:rPr lang="ar-SA" sz="3200" b="1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ar-SA" sz="3200" b="1" i="1" smtClean="0">
                            <a:latin typeface="Cambria Math" panose="02040503050406030204" pitchFamily="18" charset="0"/>
                          </a:rPr>
                          <m:t>دبي</m:t>
                        </m:r>
                        <m:r>
                          <a:rPr lang="ar-SA" sz="32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ar-SA" sz="3200" b="1" i="1" smtClean="0">
                            <a:latin typeface="Cambria Math" panose="02040503050406030204" pitchFamily="18" charset="0"/>
                          </a:rPr>
                          <m:t>الشارقة</m:t>
                        </m:r>
                        <m:r>
                          <a:rPr lang="ar-SA" sz="32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</m:oMath>
                </a14:m>
                <a:endParaRPr lang="ar-AE" sz="3200" b="1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FF7CE17-638C-49A7-AA3E-DEA0A263E1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667" y="2613451"/>
                <a:ext cx="3806491" cy="588623"/>
              </a:xfrm>
              <a:prstGeom prst="rect">
                <a:avLst/>
              </a:prstGeom>
              <a:blipFill>
                <a:blip r:embed="rId4"/>
                <a:stretch>
                  <a:fillRect l="-6571" t="-8333" b="-38542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408ACFC-3730-4DAA-8109-28E30BAE9626}"/>
                  </a:ext>
                </a:extLst>
              </p:cNvPr>
              <p:cNvSpPr txBox="1"/>
              <p:nvPr/>
            </p:nvSpPr>
            <p:spPr>
              <a:xfrm>
                <a:off x="1161225" y="3440339"/>
                <a:ext cx="1412246" cy="61555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r>
                  <a:rPr lang="en-US" sz="4000" b="1" dirty="0"/>
                  <a:t>a)      </a:t>
                </a:r>
                <a14:m>
                  <m:oMath xmlns:m="http://schemas.openxmlformats.org/officeDocument/2006/math">
                    <m:r>
                      <a:rPr lang="en-US" sz="4000" b="1" i="1" smtClean="0">
                        <a:latin typeface="Cambria Math" panose="02040503050406030204" pitchFamily="18" charset="0"/>
                      </a:rPr>
                      <m:t>𝟑</m:t>
                    </m:r>
                  </m:oMath>
                </a14:m>
                <a:endParaRPr lang="ar-AE" sz="2800" b="1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408ACFC-3730-4DAA-8109-28E30BAE96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1225" y="3440339"/>
                <a:ext cx="1412246" cy="615553"/>
              </a:xfrm>
              <a:prstGeom prst="rect">
                <a:avLst/>
              </a:prstGeom>
              <a:blipFill>
                <a:blip r:embed="rId5"/>
                <a:stretch>
                  <a:fillRect l="-21552" t="-23762" b="-50495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DE0949B-5A73-45FC-B7D6-0EDE7E3FFD38}"/>
                  </a:ext>
                </a:extLst>
              </p:cNvPr>
              <p:cNvSpPr txBox="1"/>
              <p:nvPr/>
            </p:nvSpPr>
            <p:spPr>
              <a:xfrm>
                <a:off x="1161225" y="4294157"/>
                <a:ext cx="1434688" cy="61555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r>
                  <a:rPr lang="en-US" sz="4000" b="1" dirty="0"/>
                  <a:t>b)      </a:t>
                </a:r>
                <a14:m>
                  <m:oMath xmlns:m="http://schemas.openxmlformats.org/officeDocument/2006/math">
                    <m:r>
                      <a:rPr lang="en-US" sz="4000" b="1" i="1" smtClean="0">
                        <a:latin typeface="Cambria Math" panose="02040503050406030204" pitchFamily="18" charset="0"/>
                      </a:rPr>
                      <m:t>𝟓</m:t>
                    </m:r>
                  </m:oMath>
                </a14:m>
                <a:endParaRPr lang="ar-AE" sz="2800" b="1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DE0949B-5A73-45FC-B7D6-0EDE7E3FFD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1225" y="4294157"/>
                <a:ext cx="1434688" cy="615553"/>
              </a:xfrm>
              <a:prstGeom prst="rect">
                <a:avLst/>
              </a:prstGeom>
              <a:blipFill>
                <a:blip r:embed="rId6"/>
                <a:stretch>
                  <a:fillRect l="-21186" t="-23762" b="-50495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6166D78-05FB-4AA6-80CC-FCCAD02B85E3}"/>
                  </a:ext>
                </a:extLst>
              </p:cNvPr>
              <p:cNvSpPr txBox="1"/>
              <p:nvPr/>
            </p:nvSpPr>
            <p:spPr>
              <a:xfrm>
                <a:off x="1222139" y="5092429"/>
                <a:ext cx="1373774" cy="61555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r>
                  <a:rPr lang="en-US" sz="4000" b="1" dirty="0"/>
                  <a:t>c)      </a:t>
                </a:r>
                <a14:m>
                  <m:oMath xmlns:m="http://schemas.openxmlformats.org/officeDocument/2006/math">
                    <m:r>
                      <a:rPr lang="en-US" sz="4000" b="1" i="1" smtClean="0">
                        <a:latin typeface="Cambria Math" panose="02040503050406030204" pitchFamily="18" charset="0"/>
                      </a:rPr>
                      <m:t>𝟕</m:t>
                    </m:r>
                  </m:oMath>
                </a14:m>
                <a:endParaRPr lang="ar-AE" sz="2800" b="1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6166D78-05FB-4AA6-80CC-FCCAD02B85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2139" y="5092429"/>
                <a:ext cx="1373774" cy="615553"/>
              </a:xfrm>
              <a:prstGeom prst="rect">
                <a:avLst/>
              </a:prstGeom>
              <a:blipFill>
                <a:blip r:embed="rId7"/>
                <a:stretch>
                  <a:fillRect l="-22124" t="-23762" b="-50495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7D23D59-3F1E-45D0-9B9B-5A0AC5644645}"/>
                  </a:ext>
                </a:extLst>
              </p:cNvPr>
              <p:cNvSpPr txBox="1"/>
              <p:nvPr/>
            </p:nvSpPr>
            <p:spPr>
              <a:xfrm>
                <a:off x="1161225" y="5913451"/>
                <a:ext cx="1434688" cy="61555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r>
                  <a:rPr lang="en-US" sz="4000" b="1" dirty="0"/>
                  <a:t>d)      </a:t>
                </a:r>
                <a14:m>
                  <m:oMath xmlns:m="http://schemas.openxmlformats.org/officeDocument/2006/math">
                    <m:r>
                      <a:rPr lang="en-US" sz="4000" b="1" i="1" smtClean="0">
                        <a:latin typeface="Cambria Math" panose="02040503050406030204" pitchFamily="18" charset="0"/>
                      </a:rPr>
                      <m:t>𝟖</m:t>
                    </m:r>
                  </m:oMath>
                </a14:m>
                <a:endParaRPr lang="ar-AE" sz="2800" b="1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7D23D59-3F1E-45D0-9B9B-5A0AC56446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1225" y="5913451"/>
                <a:ext cx="1434688" cy="615553"/>
              </a:xfrm>
              <a:prstGeom prst="rect">
                <a:avLst/>
              </a:prstGeom>
              <a:blipFill>
                <a:blip r:embed="rId8"/>
                <a:stretch>
                  <a:fillRect l="-21186" t="-23762" b="-50495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>
            <a:extLst>
              <a:ext uri="{FF2B5EF4-FFF2-40B4-BE49-F238E27FC236}">
                <a16:creationId xmlns:a16="http://schemas.microsoft.com/office/drawing/2014/main" id="{8A5CD487-AAD2-42FA-AA92-9A8B40383AE7}"/>
              </a:ext>
            </a:extLst>
          </p:cNvPr>
          <p:cNvSpPr/>
          <p:nvPr/>
        </p:nvSpPr>
        <p:spPr>
          <a:xfrm>
            <a:off x="6096000" y="1644522"/>
            <a:ext cx="5089453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r"/>
            <a:r>
              <a:rPr lang="ar-SA" sz="2800" b="1" dirty="0">
                <a:solidFill>
                  <a:srgbClr val="222222"/>
                </a:solidFill>
                <a:latin typeface="Noto Naskh Arabic UI"/>
                <a:cs typeface="(AH) Manal Black" pitchFamily="2" charset="-78"/>
              </a:rPr>
              <a:t>كم عدد المجموعات الجزئية الفعلية من المجموعة؟</a:t>
            </a:r>
            <a:endParaRPr lang="ar-AE" sz="2800" b="1" dirty="0">
              <a:cs typeface="(AH) Manal Black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F26A775-D75F-433B-B241-7060BE0EBBC4}"/>
                  </a:ext>
                </a:extLst>
              </p:cNvPr>
              <p:cNvSpPr txBox="1"/>
              <p:nvPr/>
            </p:nvSpPr>
            <p:spPr>
              <a:xfrm>
                <a:off x="6737480" y="2550312"/>
                <a:ext cx="3806491" cy="58862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r>
                  <a:rPr lang="en-US" sz="3200" b="1" dirty="0"/>
                  <a:t>A=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ar-AE" sz="32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SA" sz="32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ar-SA" sz="3200" b="1" i="1" smtClean="0">
                            <a:latin typeface="Cambria Math" panose="02040503050406030204" pitchFamily="18" charset="0"/>
                          </a:rPr>
                          <m:t>ظبي</m:t>
                        </m:r>
                        <m:r>
                          <a:rPr lang="ar-SA" sz="32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ar-SA" sz="3200" b="1" i="1" smtClean="0">
                            <a:latin typeface="Cambria Math" panose="02040503050406030204" pitchFamily="18" charset="0"/>
                          </a:rPr>
                          <m:t>أبو</m:t>
                        </m:r>
                        <m:r>
                          <a:rPr lang="ar-SA" sz="3200" b="1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ar-SA" sz="3200" b="1" i="1" smtClean="0">
                            <a:latin typeface="Cambria Math" panose="02040503050406030204" pitchFamily="18" charset="0"/>
                          </a:rPr>
                          <m:t>دبي</m:t>
                        </m:r>
                        <m:r>
                          <a:rPr lang="ar-SA" sz="32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ar-SA" sz="3200" b="1" i="1" smtClean="0">
                            <a:latin typeface="Cambria Math" panose="02040503050406030204" pitchFamily="18" charset="0"/>
                          </a:rPr>
                          <m:t>الشارقة</m:t>
                        </m:r>
                        <m:r>
                          <a:rPr lang="ar-SA" sz="32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</m:oMath>
                </a14:m>
                <a:endParaRPr lang="ar-AE" sz="3200" b="1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F26A775-D75F-433B-B241-7060BE0EBB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7480" y="2550312"/>
                <a:ext cx="3806491" cy="588623"/>
              </a:xfrm>
              <a:prstGeom prst="rect">
                <a:avLst/>
              </a:prstGeom>
              <a:blipFill>
                <a:blip r:embed="rId9"/>
                <a:stretch>
                  <a:fillRect l="-6400" t="-7216" b="-38144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6171F15-632B-4AAB-9B03-3833FE7A2068}"/>
                  </a:ext>
                </a:extLst>
              </p:cNvPr>
              <p:cNvSpPr txBox="1"/>
              <p:nvPr/>
            </p:nvSpPr>
            <p:spPr>
              <a:xfrm>
                <a:off x="6737480" y="3411289"/>
                <a:ext cx="1412246" cy="61555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r>
                  <a:rPr lang="en-US" sz="4000" b="1" dirty="0"/>
                  <a:t>a)      </a:t>
                </a:r>
                <a14:m>
                  <m:oMath xmlns:m="http://schemas.openxmlformats.org/officeDocument/2006/math">
                    <m:r>
                      <a:rPr lang="en-US" sz="4000" b="1" i="1" smtClean="0">
                        <a:latin typeface="Cambria Math" panose="02040503050406030204" pitchFamily="18" charset="0"/>
                      </a:rPr>
                      <m:t>𝟑</m:t>
                    </m:r>
                  </m:oMath>
                </a14:m>
                <a:endParaRPr lang="ar-AE" sz="2800" b="1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6171F15-632B-4AAB-9B03-3833FE7A20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7480" y="3411289"/>
                <a:ext cx="1412246" cy="615553"/>
              </a:xfrm>
              <a:prstGeom prst="rect">
                <a:avLst/>
              </a:prstGeom>
              <a:blipFill>
                <a:blip r:embed="rId10"/>
                <a:stretch>
                  <a:fillRect l="-21552" t="-24752" b="-49505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809CA30-20EE-4ABD-A24D-AE0A23809423}"/>
                  </a:ext>
                </a:extLst>
              </p:cNvPr>
              <p:cNvSpPr txBox="1"/>
              <p:nvPr/>
            </p:nvSpPr>
            <p:spPr>
              <a:xfrm>
                <a:off x="6737480" y="4265107"/>
                <a:ext cx="1434688" cy="61555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r>
                  <a:rPr lang="en-US" sz="4000" b="1" dirty="0"/>
                  <a:t>b)      </a:t>
                </a:r>
                <a14:m>
                  <m:oMath xmlns:m="http://schemas.openxmlformats.org/officeDocument/2006/math">
                    <m:r>
                      <a:rPr lang="en-US" sz="4000" b="1" i="1" smtClean="0">
                        <a:latin typeface="Cambria Math" panose="02040503050406030204" pitchFamily="18" charset="0"/>
                      </a:rPr>
                      <m:t>𝟓</m:t>
                    </m:r>
                  </m:oMath>
                </a14:m>
                <a:endParaRPr lang="ar-AE" sz="2800" b="1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809CA30-20EE-4ABD-A24D-AE0A238094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7480" y="4265107"/>
                <a:ext cx="1434688" cy="615553"/>
              </a:xfrm>
              <a:prstGeom prst="rect">
                <a:avLst/>
              </a:prstGeom>
              <a:blipFill>
                <a:blip r:embed="rId11"/>
                <a:stretch>
                  <a:fillRect l="-21186" t="-24752" b="-49505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9FD91E9-424F-4A3F-AFDE-7AA9D1115EA8}"/>
                  </a:ext>
                </a:extLst>
              </p:cNvPr>
              <p:cNvSpPr txBox="1"/>
              <p:nvPr/>
            </p:nvSpPr>
            <p:spPr>
              <a:xfrm>
                <a:off x="6798394" y="5063379"/>
                <a:ext cx="1373774" cy="61555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r>
                  <a:rPr lang="en-US" sz="4000" b="1" dirty="0"/>
                  <a:t>c)      </a:t>
                </a:r>
                <a14:m>
                  <m:oMath xmlns:m="http://schemas.openxmlformats.org/officeDocument/2006/math">
                    <m:r>
                      <a:rPr lang="en-US" sz="4000" b="1" i="1" smtClean="0">
                        <a:latin typeface="Cambria Math" panose="02040503050406030204" pitchFamily="18" charset="0"/>
                      </a:rPr>
                      <m:t>𝟕</m:t>
                    </m:r>
                  </m:oMath>
                </a14:m>
                <a:endParaRPr lang="ar-AE" sz="2800" b="1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9FD91E9-424F-4A3F-AFDE-7AA9D1115E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8394" y="5063379"/>
                <a:ext cx="1373774" cy="615553"/>
              </a:xfrm>
              <a:prstGeom prst="rect">
                <a:avLst/>
              </a:prstGeom>
              <a:blipFill>
                <a:blip r:embed="rId12"/>
                <a:stretch>
                  <a:fillRect l="-22124" t="-24752" b="-49505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4224813-D537-4F38-A74C-84CFBA8D4AE5}"/>
                  </a:ext>
                </a:extLst>
              </p:cNvPr>
              <p:cNvSpPr txBox="1"/>
              <p:nvPr/>
            </p:nvSpPr>
            <p:spPr>
              <a:xfrm>
                <a:off x="6737480" y="5884401"/>
                <a:ext cx="1434688" cy="61555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r>
                  <a:rPr lang="en-US" sz="4000" b="1" dirty="0"/>
                  <a:t>d)      </a:t>
                </a:r>
                <a14:m>
                  <m:oMath xmlns:m="http://schemas.openxmlformats.org/officeDocument/2006/math">
                    <m:r>
                      <a:rPr lang="en-US" sz="4000" b="1" i="1" smtClean="0">
                        <a:latin typeface="Cambria Math" panose="02040503050406030204" pitchFamily="18" charset="0"/>
                      </a:rPr>
                      <m:t>𝟖</m:t>
                    </m:r>
                  </m:oMath>
                </a14:m>
                <a:endParaRPr lang="ar-AE" sz="2800" b="1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4224813-D537-4F38-A74C-84CFBA8D4A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7480" y="5884401"/>
                <a:ext cx="1434688" cy="615553"/>
              </a:xfrm>
              <a:prstGeom prst="rect">
                <a:avLst/>
              </a:prstGeom>
              <a:blipFill>
                <a:blip r:embed="rId13"/>
                <a:stretch>
                  <a:fillRect l="-21186" t="-23762" b="-50495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96D8305-6D75-4749-8CFA-8D78C4CE6926}"/>
              </a:ext>
            </a:extLst>
          </p:cNvPr>
          <p:cNvCxnSpPr/>
          <p:nvPr/>
        </p:nvCxnSpPr>
        <p:spPr>
          <a:xfrm>
            <a:off x="5506719" y="1534160"/>
            <a:ext cx="0" cy="512064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292A434C-3670-4458-81EA-14F85BE18DEC}"/>
                  </a:ext>
                </a:extLst>
              </p:cNvPr>
              <p:cNvSpPr txBox="1"/>
              <p:nvPr/>
            </p:nvSpPr>
            <p:spPr>
              <a:xfrm>
                <a:off x="3804609" y="3685114"/>
                <a:ext cx="712182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ar-AE" sz="40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e>
                        <m:sup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𝒏</m:t>
                          </m:r>
                        </m:sup>
                      </m:sSup>
                    </m:oMath>
                  </m:oMathPara>
                </a14:m>
                <a:endParaRPr lang="ar-AE" sz="4000" b="1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292A434C-3670-4458-81EA-14F85BE18D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4609" y="3685114"/>
                <a:ext cx="712182" cy="61555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85418AF8-4092-4D8F-B69D-45666EAC97DE}"/>
                  </a:ext>
                </a:extLst>
              </p:cNvPr>
              <p:cNvSpPr txBox="1"/>
              <p:nvPr/>
            </p:nvSpPr>
            <p:spPr>
              <a:xfrm>
                <a:off x="3858954" y="4632056"/>
                <a:ext cx="694549" cy="629468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ar-AE" sz="40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e>
                        <m:sup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ar-AE" sz="4000" b="1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85418AF8-4092-4D8F-B69D-45666EAC97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8954" y="4632056"/>
                <a:ext cx="694549" cy="629468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1161CBB-C3B5-45C3-980B-76F64F5F2B6C}"/>
                  </a:ext>
                </a:extLst>
              </p:cNvPr>
              <p:cNvSpPr txBox="1"/>
              <p:nvPr/>
            </p:nvSpPr>
            <p:spPr>
              <a:xfrm>
                <a:off x="3826673" y="5467095"/>
                <a:ext cx="974434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4000" b="1" i="1" smtClean="0">
                          <a:latin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ar-AE" sz="4000" b="1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1161CBB-C3B5-45C3-980B-76F64F5F2B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6673" y="5467095"/>
                <a:ext cx="974434" cy="615553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Oval 25">
            <a:extLst>
              <a:ext uri="{FF2B5EF4-FFF2-40B4-BE49-F238E27FC236}">
                <a16:creationId xmlns:a16="http://schemas.microsoft.com/office/drawing/2014/main" id="{F85AC978-058C-4840-BFBD-A44CC5B3F6B5}"/>
              </a:ext>
            </a:extLst>
          </p:cNvPr>
          <p:cNvSpPr/>
          <p:nvPr/>
        </p:nvSpPr>
        <p:spPr>
          <a:xfrm>
            <a:off x="954332" y="5915019"/>
            <a:ext cx="843281" cy="69169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EA0687FF-24AC-403A-AB2C-B34A3A793186}"/>
                  </a:ext>
                </a:extLst>
              </p:cNvPr>
              <p:cNvSpPr txBox="1"/>
              <p:nvPr/>
            </p:nvSpPr>
            <p:spPr>
              <a:xfrm>
                <a:off x="9380486" y="3718295"/>
                <a:ext cx="1629485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ar-AE" sz="40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e>
                        <m:sup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𝒏</m:t>
                          </m:r>
                        </m:sup>
                      </m:sSup>
                      <m:r>
                        <a:rPr lang="en-US" sz="4000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4000" b="1" i="1" smtClean="0"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ar-AE" sz="4000" b="1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EA0687FF-24AC-403A-AB2C-B34A3A7931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80486" y="3718295"/>
                <a:ext cx="1629485" cy="615553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6C5F094-5EB1-493C-A4C8-3069A4700D47}"/>
                  </a:ext>
                </a:extLst>
              </p:cNvPr>
              <p:cNvSpPr txBox="1"/>
              <p:nvPr/>
            </p:nvSpPr>
            <p:spPr>
              <a:xfrm>
                <a:off x="9380486" y="4779993"/>
                <a:ext cx="968663" cy="629468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ar-AE" sz="40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  <m:sup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4000" b="1" dirty="0"/>
                  <a:t>-1</a:t>
                </a:r>
                <a:endParaRPr lang="ar-AE" sz="4000" b="1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6C5F094-5EB1-493C-A4C8-3069A4700D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80486" y="4779993"/>
                <a:ext cx="968663" cy="629468"/>
              </a:xfrm>
              <a:prstGeom prst="rect">
                <a:avLst/>
              </a:prstGeom>
              <a:blipFill>
                <a:blip r:embed="rId18"/>
                <a:stretch>
                  <a:fillRect t="-21359" r="-30189" b="-49515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98A3D8E5-2557-4E33-A42A-0EC30921C5C5}"/>
                  </a:ext>
                </a:extLst>
              </p:cNvPr>
              <p:cNvSpPr txBox="1"/>
              <p:nvPr/>
            </p:nvSpPr>
            <p:spPr>
              <a:xfrm>
                <a:off x="9569537" y="5729317"/>
                <a:ext cx="974434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4000" b="1" i="1" smtClean="0">
                          <a:latin typeface="Cambria Math" panose="02040503050406030204" pitchFamily="18" charset="0"/>
                        </a:rPr>
                        <m:t>𝟕</m:t>
                      </m:r>
                    </m:oMath>
                  </m:oMathPara>
                </a14:m>
                <a:endParaRPr lang="ar-AE" sz="4000" b="1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98A3D8E5-2557-4E33-A42A-0EC30921C5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69537" y="5729317"/>
                <a:ext cx="974434" cy="615553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Oval 29">
            <a:extLst>
              <a:ext uri="{FF2B5EF4-FFF2-40B4-BE49-F238E27FC236}">
                <a16:creationId xmlns:a16="http://schemas.microsoft.com/office/drawing/2014/main" id="{8DFF6452-EF50-49D2-9CDE-A07CC787A894}"/>
              </a:ext>
            </a:extLst>
          </p:cNvPr>
          <p:cNvSpPr/>
          <p:nvPr/>
        </p:nvSpPr>
        <p:spPr>
          <a:xfrm>
            <a:off x="6469679" y="5063379"/>
            <a:ext cx="843281" cy="69169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074140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4" grpId="0"/>
      <p:bldP spid="25" grpId="0"/>
      <p:bldP spid="26" grpId="0" animBg="1"/>
      <p:bldP spid="27" grpId="0"/>
      <p:bldP spid="28" grpId="0"/>
      <p:bldP spid="29" grpId="0"/>
      <p:bldP spid="30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صور فوانيس رمضان 2019 متحركة">
            <a:extLst>
              <a:ext uri="{FF2B5EF4-FFF2-40B4-BE49-F238E27FC236}">
                <a16:creationId xmlns:a16="http://schemas.microsoft.com/office/drawing/2014/main" id="{FB836EB2-0880-4D78-BE27-2F5630F87FD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463" y="0"/>
            <a:ext cx="2022792" cy="255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5DADE87-D7EE-4EA4-B2A8-7305D0334000}"/>
              </a:ext>
            </a:extLst>
          </p:cNvPr>
          <p:cNvGrpSpPr/>
          <p:nvPr/>
        </p:nvGrpSpPr>
        <p:grpSpPr>
          <a:xfrm>
            <a:off x="5506719" y="529169"/>
            <a:ext cx="955040" cy="830997"/>
            <a:chOff x="5618479" y="507854"/>
            <a:chExt cx="955040" cy="830997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2431D07-2418-4D8D-8A15-3D278AC3E04A}"/>
                </a:ext>
              </a:extLst>
            </p:cNvPr>
            <p:cNvSpPr txBox="1"/>
            <p:nvPr/>
          </p:nvSpPr>
          <p:spPr>
            <a:xfrm>
              <a:off x="5679440" y="507854"/>
              <a:ext cx="843280" cy="830997"/>
            </a:xfrm>
            <a:prstGeom prst="rect">
              <a:avLst/>
            </a:prstGeom>
            <a:noFill/>
            <a:ln>
              <a:solidFill>
                <a:srgbClr val="FF00FF"/>
              </a:solidFill>
            </a:ln>
          </p:spPr>
          <p:txBody>
            <a:bodyPr wrap="square" rtlCol="1">
              <a:spAutoFit/>
            </a:bodyPr>
            <a:lstStyle/>
            <a:p>
              <a:r>
                <a:rPr lang="en-US" sz="4800" b="1" dirty="0">
                  <a:solidFill>
                    <a:srgbClr val="FFFF00"/>
                  </a:solidFill>
                </a:rPr>
                <a:t>53</a:t>
              </a:r>
              <a:endParaRPr lang="ar-AE" b="1" dirty="0">
                <a:solidFill>
                  <a:srgbClr val="FFFF00"/>
                </a:solidFill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A4ADCE4-306D-4E80-BAF1-EE77AE017DA0}"/>
                </a:ext>
              </a:extLst>
            </p:cNvPr>
            <p:cNvSpPr/>
            <p:nvPr/>
          </p:nvSpPr>
          <p:spPr>
            <a:xfrm>
              <a:off x="5618479" y="507854"/>
              <a:ext cx="955040" cy="830997"/>
            </a:xfrm>
            <a:prstGeom prst="ellipse">
              <a:avLst/>
            </a:prstGeom>
            <a:noFill/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AE" dirty="0"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6B7FEA6A-6518-44B1-9DE4-551F88D849B6}"/>
              </a:ext>
            </a:extLst>
          </p:cNvPr>
          <p:cNvSpPr/>
          <p:nvPr/>
        </p:nvSpPr>
        <p:spPr>
          <a:xfrm>
            <a:off x="6410960" y="2152107"/>
            <a:ext cx="3525520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r"/>
            <a:r>
              <a:rPr lang="ar-SA" sz="2800" b="1" dirty="0">
                <a:solidFill>
                  <a:srgbClr val="222222"/>
                </a:solidFill>
                <a:latin typeface="Noto Naskh Arabic UI"/>
                <a:cs typeface="(AH) Manal Black" pitchFamily="2" charset="-78"/>
              </a:rPr>
              <a:t>المجموعات الجزئية من المجموعة؟</a:t>
            </a:r>
            <a:endParaRPr lang="ar-AE" sz="2800" b="1" dirty="0">
              <a:cs typeface="(AH) Manal Black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FF7CE17-638C-49A7-AA3E-DEA0A263E105}"/>
                  </a:ext>
                </a:extLst>
              </p:cNvPr>
              <p:cNvSpPr txBox="1"/>
              <p:nvPr/>
            </p:nvSpPr>
            <p:spPr>
              <a:xfrm>
                <a:off x="3733044" y="2125150"/>
                <a:ext cx="2047997" cy="58862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r>
                  <a:rPr lang="en-US" sz="3200" b="1" dirty="0"/>
                  <a:t>A=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ar-AE" sz="32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SA" sz="32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ar-SA" sz="3200" b="1" i="1" smtClean="0">
                            <a:latin typeface="Cambria Math" panose="02040503050406030204" pitchFamily="18" charset="0"/>
                          </a:rPr>
                          <m:t>ر</m:t>
                        </m:r>
                        <m:r>
                          <a:rPr lang="ar-SA" sz="3200" b="1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ar-SA" sz="3200" b="1" i="1" smtClean="0">
                            <a:latin typeface="Cambria Math" panose="02040503050406030204" pitchFamily="18" charset="0"/>
                          </a:rPr>
                          <m:t>ص</m:t>
                        </m:r>
                        <m:r>
                          <a:rPr lang="ar-SA" sz="32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ar-SA" sz="3200" b="1" i="1" smtClean="0">
                            <a:latin typeface="Cambria Math" panose="02040503050406030204" pitchFamily="18" charset="0"/>
                          </a:rPr>
                          <m:t>م</m:t>
                        </m:r>
                        <m:r>
                          <a:rPr lang="ar-SA" sz="32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</m:oMath>
                </a14:m>
                <a:endParaRPr lang="ar-AE" sz="3200" b="1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FF7CE17-638C-49A7-AA3E-DEA0A263E1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3044" y="2125150"/>
                <a:ext cx="2047997" cy="588623"/>
              </a:xfrm>
              <a:prstGeom prst="rect">
                <a:avLst/>
              </a:prstGeom>
              <a:blipFill>
                <a:blip r:embed="rId4"/>
                <a:stretch>
                  <a:fillRect l="-11905" t="-8333" b="-38542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9408ACFC-3730-4DAA-8109-28E30BAE9626}"/>
              </a:ext>
            </a:extLst>
          </p:cNvPr>
          <p:cNvSpPr txBox="1"/>
          <p:nvPr/>
        </p:nvSpPr>
        <p:spPr>
          <a:xfrm>
            <a:off x="1161225" y="3440339"/>
            <a:ext cx="413575" cy="615553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1">
            <a:spAutoFit/>
          </a:bodyPr>
          <a:lstStyle/>
          <a:p>
            <a:r>
              <a:rPr lang="en-US" sz="4000" b="1" dirty="0"/>
              <a:t>a)</a:t>
            </a:r>
            <a:endParaRPr lang="ar-AE" sz="28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DE0949B-5A73-45FC-B7D6-0EDE7E3FFD38}"/>
              </a:ext>
            </a:extLst>
          </p:cNvPr>
          <p:cNvSpPr txBox="1"/>
          <p:nvPr/>
        </p:nvSpPr>
        <p:spPr>
          <a:xfrm>
            <a:off x="1161225" y="4294157"/>
            <a:ext cx="436017" cy="615553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1">
            <a:spAutoFit/>
          </a:bodyPr>
          <a:lstStyle/>
          <a:p>
            <a:r>
              <a:rPr lang="en-US" sz="4000" b="1" dirty="0"/>
              <a:t>b)</a:t>
            </a:r>
            <a:endParaRPr lang="ar-AE" sz="28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6166D78-05FB-4AA6-80CC-FCCAD02B85E3}"/>
              </a:ext>
            </a:extLst>
          </p:cNvPr>
          <p:cNvSpPr txBox="1"/>
          <p:nvPr/>
        </p:nvSpPr>
        <p:spPr>
          <a:xfrm>
            <a:off x="1222139" y="5092429"/>
            <a:ext cx="375103" cy="615553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1">
            <a:spAutoFit/>
          </a:bodyPr>
          <a:lstStyle/>
          <a:p>
            <a:r>
              <a:rPr lang="en-US" sz="4000" b="1" dirty="0"/>
              <a:t>c)</a:t>
            </a:r>
            <a:endParaRPr lang="ar-AE" sz="28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7D23D59-3F1E-45D0-9B9B-5A0AC5644645}"/>
              </a:ext>
            </a:extLst>
          </p:cNvPr>
          <p:cNvSpPr txBox="1"/>
          <p:nvPr/>
        </p:nvSpPr>
        <p:spPr>
          <a:xfrm>
            <a:off x="1161225" y="5913451"/>
            <a:ext cx="436017" cy="615553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1">
            <a:spAutoFit/>
          </a:bodyPr>
          <a:lstStyle/>
          <a:p>
            <a:r>
              <a:rPr lang="en-US" sz="4000" b="1" dirty="0"/>
              <a:t>d)</a:t>
            </a:r>
            <a:endParaRPr lang="ar-AE" sz="28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E64CAD3-1EDF-41B1-9991-91DDD22F826E}"/>
                  </a:ext>
                </a:extLst>
              </p:cNvPr>
              <p:cNvSpPr txBox="1"/>
              <p:nvPr/>
            </p:nvSpPr>
            <p:spPr>
              <a:xfrm>
                <a:off x="1649460" y="3467269"/>
                <a:ext cx="1415323" cy="58862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ar-AE" sz="32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ر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ص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ar-AE" sz="3200" b="1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E64CAD3-1EDF-41B1-9991-91DDD22F82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9460" y="3467269"/>
                <a:ext cx="1415323" cy="58862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7558DCE-7AA5-49CD-9FB3-B5A84829AC23}"/>
                  </a:ext>
                </a:extLst>
              </p:cNvPr>
              <p:cNvSpPr txBox="1"/>
              <p:nvPr/>
            </p:nvSpPr>
            <p:spPr>
              <a:xfrm>
                <a:off x="3357620" y="3467269"/>
                <a:ext cx="1104340" cy="58862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ar-AE" sz="32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ر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م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ar-AE" sz="3200" b="1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7558DCE-7AA5-49CD-9FB3-B5A84829AC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7620" y="3467269"/>
                <a:ext cx="1104340" cy="58862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07013C3-56FF-46F1-9D65-2A667780C811}"/>
                  </a:ext>
                </a:extLst>
              </p:cNvPr>
              <p:cNvSpPr txBox="1"/>
              <p:nvPr/>
            </p:nvSpPr>
            <p:spPr>
              <a:xfrm>
                <a:off x="4983220" y="3467269"/>
                <a:ext cx="1444178" cy="58862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ar-AE" sz="32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ص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م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ar-AE" sz="3200" b="1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07013C3-56FF-46F1-9D65-2A667780C8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3220" y="3467269"/>
                <a:ext cx="1444178" cy="58862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464DE0C4-4BD7-47FC-9EB1-46B14C303DC2}"/>
                  </a:ext>
                </a:extLst>
              </p:cNvPr>
              <p:cNvSpPr txBox="1"/>
              <p:nvPr/>
            </p:nvSpPr>
            <p:spPr>
              <a:xfrm>
                <a:off x="6608820" y="3467269"/>
                <a:ext cx="1708160" cy="58862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ar-AE" sz="32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ر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ص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م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ar-AE" sz="3200" b="1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464DE0C4-4BD7-47FC-9EB1-46B14C303D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8820" y="3467269"/>
                <a:ext cx="1708160" cy="58862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B71A4C98-47ED-4F55-BE1E-EEE95D6BE714}"/>
                  </a:ext>
                </a:extLst>
              </p:cNvPr>
              <p:cNvSpPr txBox="1"/>
              <p:nvPr/>
            </p:nvSpPr>
            <p:spPr>
              <a:xfrm>
                <a:off x="1686021" y="4359737"/>
                <a:ext cx="660822" cy="58862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ar-AE" sz="32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م</m:t>
                          </m:r>
                        </m:e>
                      </m:d>
                    </m:oMath>
                  </m:oMathPara>
                </a14:m>
                <a:endParaRPr lang="ar-AE" sz="3200" b="1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B71A4C98-47ED-4F55-BE1E-EEE95D6BE7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6021" y="4359737"/>
                <a:ext cx="660822" cy="58862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5955049C-6CE2-450B-8EFB-99E198B96B76}"/>
                  </a:ext>
                </a:extLst>
              </p:cNvPr>
              <p:cNvSpPr txBox="1"/>
              <p:nvPr/>
            </p:nvSpPr>
            <p:spPr>
              <a:xfrm>
                <a:off x="2496536" y="4359737"/>
                <a:ext cx="971804" cy="58862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ar-AE" sz="32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ص</m:t>
                          </m:r>
                        </m:e>
                      </m:d>
                    </m:oMath>
                  </m:oMathPara>
                </a14:m>
                <a:endParaRPr lang="ar-AE" sz="3200" b="1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5955049C-6CE2-450B-8EFB-99E198B96B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6536" y="4359737"/>
                <a:ext cx="971804" cy="58862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132995E1-0C22-4F35-9A48-8075F5D13499}"/>
                  </a:ext>
                </a:extLst>
              </p:cNvPr>
              <p:cNvSpPr txBox="1"/>
              <p:nvPr/>
            </p:nvSpPr>
            <p:spPr>
              <a:xfrm>
                <a:off x="3618033" y="4359737"/>
                <a:ext cx="721736" cy="58862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ar-AE" sz="32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ر</m:t>
                          </m:r>
                        </m:e>
                      </m:d>
                    </m:oMath>
                  </m:oMathPara>
                </a14:m>
                <a:endParaRPr lang="ar-AE" sz="3200" b="1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132995E1-0C22-4F35-9A48-8075F5D134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8033" y="4359737"/>
                <a:ext cx="721736" cy="58862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74310DF-609C-4B2A-885B-426633D7193D}"/>
                  </a:ext>
                </a:extLst>
              </p:cNvPr>
              <p:cNvSpPr txBox="1"/>
              <p:nvPr/>
            </p:nvSpPr>
            <p:spPr>
              <a:xfrm>
                <a:off x="1696299" y="5119359"/>
                <a:ext cx="611129" cy="49244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ar-AE" sz="32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</m:e>
                      </m:d>
                    </m:oMath>
                  </m:oMathPara>
                </a14:m>
                <a:endParaRPr lang="ar-AE" sz="3200" b="1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74310DF-609C-4B2A-885B-426633D719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6299" y="5119359"/>
                <a:ext cx="611129" cy="492443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D6153188-C26A-41BD-85D4-5B29CA1ED203}"/>
                  </a:ext>
                </a:extLst>
              </p:cNvPr>
              <p:cNvSpPr txBox="1"/>
              <p:nvPr/>
            </p:nvSpPr>
            <p:spPr>
              <a:xfrm>
                <a:off x="1765000" y="5940381"/>
                <a:ext cx="1708160" cy="58862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ar-AE" sz="32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ر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ص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م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ar-AE" sz="3200" b="1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D6153188-C26A-41BD-85D4-5B29CA1ED2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5000" y="5940381"/>
                <a:ext cx="1708160" cy="58862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CF32D19B-8268-4959-B34A-AD8E27E610CB}"/>
                  </a:ext>
                </a:extLst>
              </p:cNvPr>
              <p:cNvSpPr txBox="1"/>
              <p:nvPr/>
            </p:nvSpPr>
            <p:spPr>
              <a:xfrm>
                <a:off x="3579777" y="5940381"/>
                <a:ext cx="1415323" cy="58862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ar-AE" sz="32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ر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ص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ar-AE" sz="3200" b="1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CF32D19B-8268-4959-B34A-AD8E27E610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9777" y="5940381"/>
                <a:ext cx="1415323" cy="58862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4FB4607A-EE72-44BD-B102-A31AD65F9AD7}"/>
                  </a:ext>
                </a:extLst>
              </p:cNvPr>
              <p:cNvSpPr txBox="1"/>
              <p:nvPr/>
            </p:nvSpPr>
            <p:spPr>
              <a:xfrm>
                <a:off x="5153139" y="5943090"/>
                <a:ext cx="1104340" cy="58862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ar-AE" sz="32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ر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م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ar-AE" sz="3200" b="1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4FB4607A-EE72-44BD-B102-A31AD65F9A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3139" y="5943090"/>
                <a:ext cx="1104340" cy="588623"/>
              </a:xfrm>
              <a:prstGeom prst="rect">
                <a:avLst/>
              </a:prstGeom>
              <a:blipFill>
                <a:blip r:embed="rId15"/>
                <a:stretch>
                  <a:fillRect b="-1042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3DBBC8C0-B89D-42BA-B286-43BFD8362D12}"/>
                  </a:ext>
                </a:extLst>
              </p:cNvPr>
              <p:cNvSpPr txBox="1"/>
              <p:nvPr/>
            </p:nvSpPr>
            <p:spPr>
              <a:xfrm>
                <a:off x="6427398" y="5943090"/>
                <a:ext cx="1444178" cy="58862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ar-AE" sz="32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ص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م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ar-AE" sz="3200" b="1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3DBBC8C0-B89D-42BA-B286-43BFD8362D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7398" y="5943090"/>
                <a:ext cx="1444178" cy="588623"/>
              </a:xfrm>
              <a:prstGeom prst="rect">
                <a:avLst/>
              </a:prstGeom>
              <a:blipFill>
                <a:blip r:embed="rId16"/>
                <a:stretch>
                  <a:fillRect b="-1042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E5DC6F52-81D6-47CB-A455-3B41BD9E2B2F}"/>
                  </a:ext>
                </a:extLst>
              </p:cNvPr>
              <p:cNvSpPr txBox="1"/>
              <p:nvPr/>
            </p:nvSpPr>
            <p:spPr>
              <a:xfrm>
                <a:off x="7986569" y="5941478"/>
                <a:ext cx="660822" cy="58862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ar-AE" sz="32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م</m:t>
                          </m:r>
                        </m:e>
                      </m:d>
                    </m:oMath>
                  </m:oMathPara>
                </a14:m>
                <a:endParaRPr lang="ar-AE" sz="3200" b="1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E5DC6F52-81D6-47CB-A455-3B41BD9E2B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6569" y="5941478"/>
                <a:ext cx="660822" cy="588623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F8654A0A-4FF5-48D9-8ADF-57E100D8E2CD}"/>
                  </a:ext>
                </a:extLst>
              </p:cNvPr>
              <p:cNvSpPr txBox="1"/>
              <p:nvPr/>
            </p:nvSpPr>
            <p:spPr>
              <a:xfrm>
                <a:off x="8762384" y="5940381"/>
                <a:ext cx="971804" cy="58862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ar-AE" sz="32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ص</m:t>
                          </m:r>
                        </m:e>
                      </m:d>
                    </m:oMath>
                  </m:oMathPara>
                </a14:m>
                <a:endParaRPr lang="ar-AE" sz="3200" b="1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F8654A0A-4FF5-48D9-8ADF-57E100D8E2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62384" y="5940381"/>
                <a:ext cx="971804" cy="588623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8CAA73DF-F856-4523-94AD-C611128BD2E6}"/>
                  </a:ext>
                </a:extLst>
              </p:cNvPr>
              <p:cNvSpPr txBox="1"/>
              <p:nvPr/>
            </p:nvSpPr>
            <p:spPr>
              <a:xfrm>
                <a:off x="9813376" y="5940380"/>
                <a:ext cx="721736" cy="58862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ar-AE" sz="32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ر</m:t>
                          </m:r>
                        </m:e>
                      </m:d>
                    </m:oMath>
                  </m:oMathPara>
                </a14:m>
                <a:endParaRPr lang="ar-AE" sz="3200" b="1" dirty="0"/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8CAA73DF-F856-4523-94AD-C611128BD2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13376" y="5940380"/>
                <a:ext cx="721736" cy="588623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5D98ACF3-9883-4F45-A2F7-03C142CF0956}"/>
                  </a:ext>
                </a:extLst>
              </p:cNvPr>
              <p:cNvSpPr txBox="1"/>
              <p:nvPr/>
            </p:nvSpPr>
            <p:spPr>
              <a:xfrm>
                <a:off x="10643604" y="5940380"/>
                <a:ext cx="783869" cy="61555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r>
                  <a:rPr lang="en-US" sz="4000" b="1" dirty="0"/>
                  <a:t>    </a:t>
                </a:r>
                <a14:m>
                  <m:oMath xmlns:m="http://schemas.openxmlformats.org/officeDocument/2006/math">
                    <m:r>
                      <a:rPr lang="ar-AE" sz="4000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</m:oMath>
                </a14:m>
                <a:endParaRPr lang="ar-AE" sz="2800" b="1" dirty="0"/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5D98ACF3-9883-4F45-A2F7-03C142CF09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43604" y="5940380"/>
                <a:ext cx="783869" cy="615553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Oval 28">
            <a:extLst>
              <a:ext uri="{FF2B5EF4-FFF2-40B4-BE49-F238E27FC236}">
                <a16:creationId xmlns:a16="http://schemas.microsoft.com/office/drawing/2014/main" id="{67E1833F-CFBE-4641-AC60-7FF6429331ED}"/>
              </a:ext>
            </a:extLst>
          </p:cNvPr>
          <p:cNvSpPr/>
          <p:nvPr/>
        </p:nvSpPr>
        <p:spPr>
          <a:xfrm>
            <a:off x="885460" y="5878981"/>
            <a:ext cx="955040" cy="69169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757816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صور فوانيس رمضان 2019 متحركة">
            <a:extLst>
              <a:ext uri="{FF2B5EF4-FFF2-40B4-BE49-F238E27FC236}">
                <a16:creationId xmlns:a16="http://schemas.microsoft.com/office/drawing/2014/main" id="{FB836EB2-0880-4D78-BE27-2F5630F87FD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463" y="0"/>
            <a:ext cx="2022792" cy="255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5DADE87-D7EE-4EA4-B2A8-7305D0334000}"/>
              </a:ext>
            </a:extLst>
          </p:cNvPr>
          <p:cNvGrpSpPr/>
          <p:nvPr/>
        </p:nvGrpSpPr>
        <p:grpSpPr>
          <a:xfrm>
            <a:off x="5506719" y="529169"/>
            <a:ext cx="955040" cy="830997"/>
            <a:chOff x="5618479" y="507854"/>
            <a:chExt cx="955040" cy="830997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2431D07-2418-4D8D-8A15-3D278AC3E04A}"/>
                </a:ext>
              </a:extLst>
            </p:cNvPr>
            <p:cNvSpPr txBox="1"/>
            <p:nvPr/>
          </p:nvSpPr>
          <p:spPr>
            <a:xfrm>
              <a:off x="5679440" y="507854"/>
              <a:ext cx="843280" cy="830997"/>
            </a:xfrm>
            <a:prstGeom prst="rect">
              <a:avLst/>
            </a:prstGeom>
            <a:noFill/>
            <a:ln>
              <a:solidFill>
                <a:srgbClr val="FF00FF"/>
              </a:solidFill>
            </a:ln>
          </p:spPr>
          <p:txBody>
            <a:bodyPr wrap="square" rtlCol="1">
              <a:spAutoFit/>
            </a:bodyPr>
            <a:lstStyle/>
            <a:p>
              <a:r>
                <a:rPr lang="en-US" sz="4800" b="1" dirty="0">
                  <a:solidFill>
                    <a:srgbClr val="FFFF00"/>
                  </a:solidFill>
                </a:rPr>
                <a:t>54</a:t>
              </a:r>
              <a:endParaRPr lang="ar-AE" b="1" dirty="0">
                <a:solidFill>
                  <a:srgbClr val="FFFF00"/>
                </a:solidFill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A4ADCE4-306D-4E80-BAF1-EE77AE017DA0}"/>
                </a:ext>
              </a:extLst>
            </p:cNvPr>
            <p:cNvSpPr/>
            <p:nvPr/>
          </p:nvSpPr>
          <p:spPr>
            <a:xfrm>
              <a:off x="5618479" y="507854"/>
              <a:ext cx="955040" cy="830997"/>
            </a:xfrm>
            <a:prstGeom prst="ellipse">
              <a:avLst/>
            </a:prstGeom>
            <a:noFill/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AE" dirty="0"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6B7FEA6A-6518-44B1-9DE4-551F88D849B6}"/>
              </a:ext>
            </a:extLst>
          </p:cNvPr>
          <p:cNvSpPr/>
          <p:nvPr/>
        </p:nvSpPr>
        <p:spPr>
          <a:xfrm>
            <a:off x="6410960" y="2152107"/>
            <a:ext cx="4419600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r"/>
            <a:r>
              <a:rPr lang="ar-SA" sz="2800" b="1" dirty="0">
                <a:solidFill>
                  <a:srgbClr val="222222"/>
                </a:solidFill>
                <a:latin typeface="Noto Naskh Arabic UI"/>
                <a:cs typeface="(AH) Manal Black" pitchFamily="2" charset="-78"/>
              </a:rPr>
              <a:t>المجموعات الجزئية  الفعلية من المجموعة؟</a:t>
            </a:r>
            <a:endParaRPr lang="ar-AE" sz="2800" b="1" dirty="0">
              <a:cs typeface="(AH) Manal Black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FF7CE17-638C-49A7-AA3E-DEA0A263E105}"/>
                  </a:ext>
                </a:extLst>
              </p:cNvPr>
              <p:cNvSpPr txBox="1"/>
              <p:nvPr/>
            </p:nvSpPr>
            <p:spPr>
              <a:xfrm>
                <a:off x="3733044" y="2125150"/>
                <a:ext cx="2047997" cy="58862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r>
                  <a:rPr lang="en-US" sz="3200" b="1" dirty="0"/>
                  <a:t>A=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ar-AE" sz="32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SA" sz="32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ar-SA" sz="3200" b="1" i="1" smtClean="0">
                            <a:latin typeface="Cambria Math" panose="02040503050406030204" pitchFamily="18" charset="0"/>
                          </a:rPr>
                          <m:t>ر</m:t>
                        </m:r>
                        <m:r>
                          <a:rPr lang="ar-SA" sz="3200" b="1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ar-SA" sz="3200" b="1" i="1" smtClean="0">
                            <a:latin typeface="Cambria Math" panose="02040503050406030204" pitchFamily="18" charset="0"/>
                          </a:rPr>
                          <m:t>ص</m:t>
                        </m:r>
                        <m:r>
                          <a:rPr lang="ar-SA" sz="32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ar-SA" sz="3200" b="1" i="1" smtClean="0">
                            <a:latin typeface="Cambria Math" panose="02040503050406030204" pitchFamily="18" charset="0"/>
                          </a:rPr>
                          <m:t>م</m:t>
                        </m:r>
                        <m:r>
                          <a:rPr lang="ar-SA" sz="32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</m:oMath>
                </a14:m>
                <a:endParaRPr lang="ar-AE" sz="3200" b="1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FF7CE17-638C-49A7-AA3E-DEA0A263E1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3044" y="2125150"/>
                <a:ext cx="2047997" cy="588623"/>
              </a:xfrm>
              <a:prstGeom prst="rect">
                <a:avLst/>
              </a:prstGeom>
              <a:blipFill>
                <a:blip r:embed="rId4"/>
                <a:stretch>
                  <a:fillRect l="-11905" t="-8333" b="-38542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9408ACFC-3730-4DAA-8109-28E30BAE9626}"/>
              </a:ext>
            </a:extLst>
          </p:cNvPr>
          <p:cNvSpPr txBox="1"/>
          <p:nvPr/>
        </p:nvSpPr>
        <p:spPr>
          <a:xfrm>
            <a:off x="1161225" y="3440339"/>
            <a:ext cx="413575" cy="615553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1">
            <a:spAutoFit/>
          </a:bodyPr>
          <a:lstStyle/>
          <a:p>
            <a:r>
              <a:rPr lang="en-US" sz="4000" b="1" dirty="0"/>
              <a:t>a)</a:t>
            </a:r>
            <a:endParaRPr lang="ar-AE" sz="28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DE0949B-5A73-45FC-B7D6-0EDE7E3FFD38}"/>
              </a:ext>
            </a:extLst>
          </p:cNvPr>
          <p:cNvSpPr txBox="1"/>
          <p:nvPr/>
        </p:nvSpPr>
        <p:spPr>
          <a:xfrm>
            <a:off x="1161225" y="4294157"/>
            <a:ext cx="436017" cy="615553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1">
            <a:spAutoFit/>
          </a:bodyPr>
          <a:lstStyle/>
          <a:p>
            <a:r>
              <a:rPr lang="en-US" sz="4000" b="1" dirty="0"/>
              <a:t>b)</a:t>
            </a:r>
            <a:endParaRPr lang="ar-AE" sz="28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6166D78-05FB-4AA6-80CC-FCCAD02B85E3}"/>
              </a:ext>
            </a:extLst>
          </p:cNvPr>
          <p:cNvSpPr txBox="1"/>
          <p:nvPr/>
        </p:nvSpPr>
        <p:spPr>
          <a:xfrm>
            <a:off x="1222139" y="5092429"/>
            <a:ext cx="375103" cy="615553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1">
            <a:spAutoFit/>
          </a:bodyPr>
          <a:lstStyle/>
          <a:p>
            <a:r>
              <a:rPr lang="en-US" sz="4000" b="1" dirty="0"/>
              <a:t>c)</a:t>
            </a:r>
            <a:endParaRPr lang="ar-AE" sz="28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7D23D59-3F1E-45D0-9B9B-5A0AC5644645}"/>
              </a:ext>
            </a:extLst>
          </p:cNvPr>
          <p:cNvSpPr txBox="1"/>
          <p:nvPr/>
        </p:nvSpPr>
        <p:spPr>
          <a:xfrm>
            <a:off x="1161225" y="5913451"/>
            <a:ext cx="436017" cy="615553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1">
            <a:spAutoFit/>
          </a:bodyPr>
          <a:lstStyle/>
          <a:p>
            <a:r>
              <a:rPr lang="en-US" sz="4000" b="1" dirty="0"/>
              <a:t>d)</a:t>
            </a:r>
            <a:endParaRPr lang="ar-AE" sz="28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E64CAD3-1EDF-41B1-9991-91DDD22F826E}"/>
                  </a:ext>
                </a:extLst>
              </p:cNvPr>
              <p:cNvSpPr txBox="1"/>
              <p:nvPr/>
            </p:nvSpPr>
            <p:spPr>
              <a:xfrm>
                <a:off x="1649460" y="3467269"/>
                <a:ext cx="1415323" cy="58862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ar-AE" sz="32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ر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ص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ar-AE" sz="3200" b="1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E64CAD3-1EDF-41B1-9991-91DDD22F82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9460" y="3467269"/>
                <a:ext cx="1415323" cy="58862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7558DCE-7AA5-49CD-9FB3-B5A84829AC23}"/>
                  </a:ext>
                </a:extLst>
              </p:cNvPr>
              <p:cNvSpPr txBox="1"/>
              <p:nvPr/>
            </p:nvSpPr>
            <p:spPr>
              <a:xfrm>
                <a:off x="3357620" y="3467269"/>
                <a:ext cx="1104340" cy="58862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ar-AE" sz="32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ر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م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ar-AE" sz="3200" b="1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7558DCE-7AA5-49CD-9FB3-B5A84829AC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7620" y="3467269"/>
                <a:ext cx="1104340" cy="58862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07013C3-56FF-46F1-9D65-2A667780C811}"/>
                  </a:ext>
                </a:extLst>
              </p:cNvPr>
              <p:cNvSpPr txBox="1"/>
              <p:nvPr/>
            </p:nvSpPr>
            <p:spPr>
              <a:xfrm>
                <a:off x="4983220" y="3467269"/>
                <a:ext cx="1444178" cy="58862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ar-AE" sz="32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ص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م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ar-AE" sz="3200" b="1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07013C3-56FF-46F1-9D65-2A667780C8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3220" y="3467269"/>
                <a:ext cx="1444178" cy="58862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464DE0C4-4BD7-47FC-9EB1-46B14C303DC2}"/>
                  </a:ext>
                </a:extLst>
              </p:cNvPr>
              <p:cNvSpPr txBox="1"/>
              <p:nvPr/>
            </p:nvSpPr>
            <p:spPr>
              <a:xfrm>
                <a:off x="6608820" y="3467269"/>
                <a:ext cx="1708160" cy="58862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ar-AE" sz="32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ر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ص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م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ar-AE" sz="3200" b="1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464DE0C4-4BD7-47FC-9EB1-46B14C303D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8820" y="3467269"/>
                <a:ext cx="1708160" cy="58862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B71A4C98-47ED-4F55-BE1E-EEE95D6BE714}"/>
                  </a:ext>
                </a:extLst>
              </p:cNvPr>
              <p:cNvSpPr txBox="1"/>
              <p:nvPr/>
            </p:nvSpPr>
            <p:spPr>
              <a:xfrm>
                <a:off x="1686021" y="4359737"/>
                <a:ext cx="660822" cy="58862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ar-AE" sz="32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م</m:t>
                          </m:r>
                        </m:e>
                      </m:d>
                    </m:oMath>
                  </m:oMathPara>
                </a14:m>
                <a:endParaRPr lang="ar-AE" sz="3200" b="1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B71A4C98-47ED-4F55-BE1E-EEE95D6BE7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6021" y="4359737"/>
                <a:ext cx="660822" cy="58862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5955049C-6CE2-450B-8EFB-99E198B96B76}"/>
                  </a:ext>
                </a:extLst>
              </p:cNvPr>
              <p:cNvSpPr txBox="1"/>
              <p:nvPr/>
            </p:nvSpPr>
            <p:spPr>
              <a:xfrm>
                <a:off x="2496536" y="4359737"/>
                <a:ext cx="971804" cy="58862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ar-AE" sz="32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ص</m:t>
                          </m:r>
                        </m:e>
                      </m:d>
                    </m:oMath>
                  </m:oMathPara>
                </a14:m>
                <a:endParaRPr lang="ar-AE" sz="3200" b="1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5955049C-6CE2-450B-8EFB-99E198B96B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6536" y="4359737"/>
                <a:ext cx="971804" cy="58862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132995E1-0C22-4F35-9A48-8075F5D13499}"/>
                  </a:ext>
                </a:extLst>
              </p:cNvPr>
              <p:cNvSpPr txBox="1"/>
              <p:nvPr/>
            </p:nvSpPr>
            <p:spPr>
              <a:xfrm>
                <a:off x="3618033" y="4359737"/>
                <a:ext cx="721736" cy="58862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ar-AE" sz="32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ر</m:t>
                          </m:r>
                        </m:e>
                      </m:d>
                    </m:oMath>
                  </m:oMathPara>
                </a14:m>
                <a:endParaRPr lang="ar-AE" sz="3200" b="1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132995E1-0C22-4F35-9A48-8075F5D134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8033" y="4359737"/>
                <a:ext cx="721736" cy="58862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74310DF-609C-4B2A-885B-426633D7193D}"/>
                  </a:ext>
                </a:extLst>
              </p:cNvPr>
              <p:cNvSpPr txBox="1"/>
              <p:nvPr/>
            </p:nvSpPr>
            <p:spPr>
              <a:xfrm>
                <a:off x="1696299" y="5119359"/>
                <a:ext cx="611129" cy="49244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ar-AE" sz="32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</m:e>
                      </m:d>
                    </m:oMath>
                  </m:oMathPara>
                </a14:m>
                <a:endParaRPr lang="ar-AE" sz="3200" b="1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74310DF-609C-4B2A-885B-426633D719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6299" y="5119359"/>
                <a:ext cx="611129" cy="492443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CF32D19B-8268-4959-B34A-AD8E27E610CB}"/>
                  </a:ext>
                </a:extLst>
              </p:cNvPr>
              <p:cNvSpPr txBox="1"/>
              <p:nvPr/>
            </p:nvSpPr>
            <p:spPr>
              <a:xfrm>
                <a:off x="3579777" y="5940381"/>
                <a:ext cx="1415323" cy="58862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ar-AE" sz="32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ر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ص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ar-AE" sz="3200" b="1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CF32D19B-8268-4959-B34A-AD8E27E610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9777" y="5940381"/>
                <a:ext cx="1415323" cy="58862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4FB4607A-EE72-44BD-B102-A31AD65F9AD7}"/>
                  </a:ext>
                </a:extLst>
              </p:cNvPr>
              <p:cNvSpPr txBox="1"/>
              <p:nvPr/>
            </p:nvSpPr>
            <p:spPr>
              <a:xfrm>
                <a:off x="5153139" y="5943090"/>
                <a:ext cx="1104340" cy="58862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ar-AE" sz="32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ر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م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ar-AE" sz="3200" b="1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4FB4607A-EE72-44BD-B102-A31AD65F9A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3139" y="5943090"/>
                <a:ext cx="1104340" cy="588623"/>
              </a:xfrm>
              <a:prstGeom prst="rect">
                <a:avLst/>
              </a:prstGeom>
              <a:blipFill>
                <a:blip r:embed="rId14"/>
                <a:stretch>
                  <a:fillRect b="-1042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3DBBC8C0-B89D-42BA-B286-43BFD8362D12}"/>
                  </a:ext>
                </a:extLst>
              </p:cNvPr>
              <p:cNvSpPr txBox="1"/>
              <p:nvPr/>
            </p:nvSpPr>
            <p:spPr>
              <a:xfrm>
                <a:off x="6427398" y="5943090"/>
                <a:ext cx="1444178" cy="58862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ar-AE" sz="32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ص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م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ar-AE" sz="3200" b="1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3DBBC8C0-B89D-42BA-B286-43BFD8362D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7398" y="5943090"/>
                <a:ext cx="1444178" cy="588623"/>
              </a:xfrm>
              <a:prstGeom prst="rect">
                <a:avLst/>
              </a:prstGeom>
              <a:blipFill>
                <a:blip r:embed="rId15"/>
                <a:stretch>
                  <a:fillRect b="-1042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E5DC6F52-81D6-47CB-A455-3B41BD9E2B2F}"/>
                  </a:ext>
                </a:extLst>
              </p:cNvPr>
              <p:cNvSpPr txBox="1"/>
              <p:nvPr/>
            </p:nvSpPr>
            <p:spPr>
              <a:xfrm>
                <a:off x="7986569" y="5941478"/>
                <a:ext cx="660822" cy="58862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ar-AE" sz="32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م</m:t>
                          </m:r>
                        </m:e>
                      </m:d>
                    </m:oMath>
                  </m:oMathPara>
                </a14:m>
                <a:endParaRPr lang="ar-AE" sz="3200" b="1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E5DC6F52-81D6-47CB-A455-3B41BD9E2B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6569" y="5941478"/>
                <a:ext cx="660822" cy="588623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F8654A0A-4FF5-48D9-8ADF-57E100D8E2CD}"/>
                  </a:ext>
                </a:extLst>
              </p:cNvPr>
              <p:cNvSpPr txBox="1"/>
              <p:nvPr/>
            </p:nvSpPr>
            <p:spPr>
              <a:xfrm>
                <a:off x="8762384" y="5940381"/>
                <a:ext cx="971804" cy="58862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ar-AE" sz="32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ص</m:t>
                          </m:r>
                        </m:e>
                      </m:d>
                    </m:oMath>
                  </m:oMathPara>
                </a14:m>
                <a:endParaRPr lang="ar-AE" sz="3200" b="1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F8654A0A-4FF5-48D9-8ADF-57E100D8E2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62384" y="5940381"/>
                <a:ext cx="971804" cy="588623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8CAA73DF-F856-4523-94AD-C611128BD2E6}"/>
                  </a:ext>
                </a:extLst>
              </p:cNvPr>
              <p:cNvSpPr txBox="1"/>
              <p:nvPr/>
            </p:nvSpPr>
            <p:spPr>
              <a:xfrm>
                <a:off x="9813376" y="5940380"/>
                <a:ext cx="721736" cy="58862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ar-AE" sz="32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ر</m:t>
                          </m:r>
                        </m:e>
                      </m:d>
                    </m:oMath>
                  </m:oMathPara>
                </a14:m>
                <a:endParaRPr lang="ar-AE" sz="3200" b="1" dirty="0"/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8CAA73DF-F856-4523-94AD-C611128BD2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13376" y="5940380"/>
                <a:ext cx="721736" cy="588623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5D98ACF3-9883-4F45-A2F7-03C142CF0956}"/>
                  </a:ext>
                </a:extLst>
              </p:cNvPr>
              <p:cNvSpPr txBox="1"/>
              <p:nvPr/>
            </p:nvSpPr>
            <p:spPr>
              <a:xfrm>
                <a:off x="2262599" y="5940380"/>
                <a:ext cx="783869" cy="61555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r>
                  <a:rPr lang="en-US" sz="4000" b="1" dirty="0"/>
                  <a:t>    </a:t>
                </a:r>
                <a14:m>
                  <m:oMath xmlns:m="http://schemas.openxmlformats.org/officeDocument/2006/math">
                    <m:r>
                      <a:rPr lang="ar-AE" sz="4000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</m:oMath>
                </a14:m>
                <a:endParaRPr lang="ar-AE" sz="2800" b="1" dirty="0"/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5D98ACF3-9883-4F45-A2F7-03C142CF09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2599" y="5940380"/>
                <a:ext cx="783869" cy="615553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8B98891-39FF-495E-AF7C-0F7088A0BC4F}"/>
                  </a:ext>
                </a:extLst>
              </p:cNvPr>
              <p:cNvSpPr txBox="1"/>
              <p:nvPr/>
            </p:nvSpPr>
            <p:spPr>
              <a:xfrm>
                <a:off x="4501342" y="4359737"/>
                <a:ext cx="1415323" cy="58862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ar-AE" sz="32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ر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ص</m:t>
                          </m:r>
                          <m:r>
                            <a:rPr lang="ar-SA" sz="32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ar-AE" sz="3200" b="1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8B98891-39FF-495E-AF7C-0F7088A0BC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1342" y="4359737"/>
                <a:ext cx="1415323" cy="588623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Oval 34">
            <a:extLst>
              <a:ext uri="{FF2B5EF4-FFF2-40B4-BE49-F238E27FC236}">
                <a16:creationId xmlns:a16="http://schemas.microsoft.com/office/drawing/2014/main" id="{B62D0DD5-3E2F-4272-8421-D6C330AA4028}"/>
              </a:ext>
            </a:extLst>
          </p:cNvPr>
          <p:cNvSpPr/>
          <p:nvPr/>
        </p:nvSpPr>
        <p:spPr>
          <a:xfrm>
            <a:off x="926405" y="5913451"/>
            <a:ext cx="843280" cy="69169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275964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صور فوانيس رمضان 2019 متحركة">
            <a:extLst>
              <a:ext uri="{FF2B5EF4-FFF2-40B4-BE49-F238E27FC236}">
                <a16:creationId xmlns:a16="http://schemas.microsoft.com/office/drawing/2014/main" id="{FB836EB2-0880-4D78-BE27-2F5630F87FD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463" y="0"/>
            <a:ext cx="2022792" cy="255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5DADE87-D7EE-4EA4-B2A8-7305D0334000}"/>
              </a:ext>
            </a:extLst>
          </p:cNvPr>
          <p:cNvGrpSpPr/>
          <p:nvPr/>
        </p:nvGrpSpPr>
        <p:grpSpPr>
          <a:xfrm>
            <a:off x="5506719" y="529169"/>
            <a:ext cx="955040" cy="830997"/>
            <a:chOff x="5618479" y="507854"/>
            <a:chExt cx="955040" cy="830997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2431D07-2418-4D8D-8A15-3D278AC3E04A}"/>
                </a:ext>
              </a:extLst>
            </p:cNvPr>
            <p:cNvSpPr txBox="1"/>
            <p:nvPr/>
          </p:nvSpPr>
          <p:spPr>
            <a:xfrm>
              <a:off x="5679440" y="507854"/>
              <a:ext cx="843280" cy="830997"/>
            </a:xfrm>
            <a:prstGeom prst="rect">
              <a:avLst/>
            </a:prstGeom>
            <a:noFill/>
            <a:ln>
              <a:solidFill>
                <a:srgbClr val="FF00FF"/>
              </a:solidFill>
            </a:ln>
          </p:spPr>
          <p:txBody>
            <a:bodyPr wrap="square" rtlCol="1">
              <a:spAutoFit/>
            </a:bodyPr>
            <a:lstStyle/>
            <a:p>
              <a:r>
                <a:rPr lang="en-US" sz="4800" b="1" dirty="0">
                  <a:solidFill>
                    <a:srgbClr val="FFFF00"/>
                  </a:solidFill>
                </a:rPr>
                <a:t>55</a:t>
              </a:r>
              <a:endParaRPr lang="ar-AE" b="1" dirty="0">
                <a:solidFill>
                  <a:srgbClr val="FFFF00"/>
                </a:solidFill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A4ADCE4-306D-4E80-BAF1-EE77AE017DA0}"/>
                </a:ext>
              </a:extLst>
            </p:cNvPr>
            <p:cNvSpPr/>
            <p:nvPr/>
          </p:nvSpPr>
          <p:spPr>
            <a:xfrm>
              <a:off x="5618479" y="507854"/>
              <a:ext cx="955040" cy="830997"/>
            </a:xfrm>
            <a:prstGeom prst="ellipse">
              <a:avLst/>
            </a:prstGeom>
            <a:noFill/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AE" dirty="0"/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50BE31BB-18A8-4BE5-BAEE-E2210D8465C8}"/>
              </a:ext>
            </a:extLst>
          </p:cNvPr>
          <p:cNvSpPr/>
          <p:nvPr/>
        </p:nvSpPr>
        <p:spPr>
          <a:xfrm>
            <a:off x="7590931" y="875014"/>
            <a:ext cx="3525520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r"/>
            <a:r>
              <a:rPr lang="ar-SA" sz="2800" b="1" dirty="0">
                <a:solidFill>
                  <a:srgbClr val="222222"/>
                </a:solidFill>
                <a:latin typeface="Noto Naskh Arabic UI"/>
                <a:cs typeface="(AH) Manal Black" pitchFamily="2" charset="-78"/>
              </a:rPr>
              <a:t>حدد عناصر كل مجموعة</a:t>
            </a:r>
            <a:endParaRPr lang="ar-AE" sz="2800" b="1" dirty="0">
              <a:cs typeface="(AH) Manal Black" pitchFamily="2" charset="-78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FE03D89-9D58-4A98-9099-30DEECE43BD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070" t="47527" r="68501" b="49753"/>
          <a:stretch/>
        </p:blipFill>
        <p:spPr>
          <a:xfrm>
            <a:off x="1524000" y="3399733"/>
            <a:ext cx="6667640" cy="84918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93FD008-29DC-4D2E-8C72-E395EE03A85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814" t="44921" r="68501" b="52637"/>
          <a:stretch/>
        </p:blipFill>
        <p:spPr>
          <a:xfrm>
            <a:off x="1381760" y="1479493"/>
            <a:ext cx="6785748" cy="76254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352B32F-2082-41B7-8224-4E56B49FAB2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724" t="49932" r="78769" b="47859"/>
          <a:stretch/>
        </p:blipFill>
        <p:spPr>
          <a:xfrm>
            <a:off x="1452880" y="5100320"/>
            <a:ext cx="2082800" cy="68965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279005E-8169-48C7-8E01-FC8B17BDED2E}"/>
                  </a:ext>
                </a:extLst>
              </p:cNvPr>
              <p:cNvSpPr txBox="1"/>
              <p:nvPr/>
            </p:nvSpPr>
            <p:spPr>
              <a:xfrm>
                <a:off x="818141" y="2421800"/>
                <a:ext cx="1942711" cy="677108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  <m:d>
                        <m:dPr>
                          <m:ctrlPr>
                            <a:rPr lang="en-US" sz="4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4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</m:e>
                      </m:d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ar-AE" sz="4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279005E-8169-48C7-8E01-FC8B17BDED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8141" y="2421800"/>
                <a:ext cx="1942711" cy="67710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08B6BF7-ED85-4EA9-8CBE-4D43719AF514}"/>
                  </a:ext>
                </a:extLst>
              </p:cNvPr>
              <p:cNvSpPr txBox="1"/>
              <p:nvPr/>
            </p:nvSpPr>
            <p:spPr>
              <a:xfrm>
                <a:off x="4493253" y="2450232"/>
                <a:ext cx="1205458" cy="677108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 </m:t>
                      </m:r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ar-AE" sz="4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08B6BF7-ED85-4EA9-8CBE-4D43719AF5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3253" y="2450232"/>
                <a:ext cx="1205458" cy="67710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0B28390-A4FA-4A13-9B96-C3226B869E7D}"/>
                  </a:ext>
                </a:extLst>
              </p:cNvPr>
              <p:cNvSpPr txBox="1"/>
              <p:nvPr/>
            </p:nvSpPr>
            <p:spPr>
              <a:xfrm>
                <a:off x="6199347" y="2450232"/>
                <a:ext cx="1205458" cy="677108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 </m:t>
                      </m:r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ar-AE" sz="4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0B28390-A4FA-4A13-9B96-C3226B869E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9347" y="2450232"/>
                <a:ext cx="1205458" cy="67710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E22A191-7D8D-4DB9-AA44-E671AFF345DC}"/>
                  </a:ext>
                </a:extLst>
              </p:cNvPr>
              <p:cNvSpPr txBox="1"/>
              <p:nvPr/>
            </p:nvSpPr>
            <p:spPr>
              <a:xfrm>
                <a:off x="7905441" y="2421800"/>
                <a:ext cx="1139735" cy="677108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</m:t>
                      </m:r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 </m:t>
                      </m:r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ar-AE" sz="4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E22A191-7D8D-4DB9-AA44-E671AFF345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5441" y="2421800"/>
                <a:ext cx="1139735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19A1E62-F63B-4E27-8BB3-652342A2B0A6}"/>
                  </a:ext>
                </a:extLst>
              </p:cNvPr>
              <p:cNvSpPr txBox="1"/>
              <p:nvPr/>
            </p:nvSpPr>
            <p:spPr>
              <a:xfrm>
                <a:off x="9600671" y="2441536"/>
                <a:ext cx="1218282" cy="677108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𝒅</m:t>
                      </m:r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 </m:t>
                      </m:r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ar-AE" sz="4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19A1E62-F63B-4E27-8BB3-652342A2B0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00671" y="2441536"/>
                <a:ext cx="1218282" cy="67710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8359ECC-6887-4C15-B43C-631D6B7084F8}"/>
                  </a:ext>
                </a:extLst>
              </p:cNvPr>
              <p:cNvSpPr txBox="1"/>
              <p:nvPr/>
            </p:nvSpPr>
            <p:spPr>
              <a:xfrm>
                <a:off x="664651" y="4338187"/>
                <a:ext cx="1977977" cy="677108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  <m:d>
                        <m:dPr>
                          <m:ctrlPr>
                            <a:rPr lang="en-US" sz="4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4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𝑩</m:t>
                          </m:r>
                        </m:e>
                      </m:d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ar-AE" sz="4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8359ECC-6887-4C15-B43C-631D6B7084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651" y="4338187"/>
                <a:ext cx="1977977" cy="67710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27C5365-BE98-4BBB-BFD9-F2C330AC7F84}"/>
                  </a:ext>
                </a:extLst>
              </p:cNvPr>
              <p:cNvSpPr txBox="1"/>
              <p:nvPr/>
            </p:nvSpPr>
            <p:spPr>
              <a:xfrm>
                <a:off x="4339763" y="4297755"/>
                <a:ext cx="1543692" cy="677108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 </m:t>
                      </m:r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𝟏𝟔</m:t>
                      </m:r>
                    </m:oMath>
                  </m:oMathPara>
                </a14:m>
                <a:endParaRPr lang="ar-AE" sz="4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27C5365-BE98-4BBB-BFD9-F2C330AC7F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9763" y="4297755"/>
                <a:ext cx="1543692" cy="67710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F0252324-7F70-47FC-8A6C-2F34DFEBA8F7}"/>
                  </a:ext>
                </a:extLst>
              </p:cNvPr>
              <p:cNvSpPr txBox="1"/>
              <p:nvPr/>
            </p:nvSpPr>
            <p:spPr>
              <a:xfrm>
                <a:off x="6045857" y="4297755"/>
                <a:ext cx="1535677" cy="677108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 </m:t>
                      </m:r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𝟏𝟒</m:t>
                      </m:r>
                    </m:oMath>
                  </m:oMathPara>
                </a14:m>
                <a:endParaRPr lang="ar-AE" sz="4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F0252324-7F70-47FC-8A6C-2F34DFEBA8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5857" y="4297755"/>
                <a:ext cx="1535677" cy="67710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80896511-6F25-4FD7-94EA-F0D03DDF4CEB}"/>
                  </a:ext>
                </a:extLst>
              </p:cNvPr>
              <p:cNvSpPr txBox="1"/>
              <p:nvPr/>
            </p:nvSpPr>
            <p:spPr>
              <a:xfrm>
                <a:off x="7751951" y="4269323"/>
                <a:ext cx="1477969" cy="677108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</m:t>
                      </m:r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 </m:t>
                      </m:r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</m:oMath>
                  </m:oMathPara>
                </a14:m>
                <a:endParaRPr lang="ar-AE" sz="4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80896511-6F25-4FD7-94EA-F0D03DDF4C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1951" y="4269323"/>
                <a:ext cx="1477969" cy="67710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F98C870-5A3A-4348-9617-BED2D9C476A6}"/>
                  </a:ext>
                </a:extLst>
              </p:cNvPr>
              <p:cNvSpPr txBox="1"/>
              <p:nvPr/>
            </p:nvSpPr>
            <p:spPr>
              <a:xfrm>
                <a:off x="9447181" y="4289059"/>
                <a:ext cx="1218282" cy="677108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𝒅</m:t>
                      </m:r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 </m:t>
                      </m:r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ar-AE" sz="4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F98C870-5A3A-4348-9617-BED2D9C476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47181" y="4289059"/>
                <a:ext cx="1218282" cy="67710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3F5684D-AC53-4957-BE4D-2F6A2A94C35E}"/>
                  </a:ext>
                </a:extLst>
              </p:cNvPr>
              <p:cNvSpPr txBox="1"/>
              <p:nvPr/>
            </p:nvSpPr>
            <p:spPr>
              <a:xfrm>
                <a:off x="4238163" y="5940013"/>
                <a:ext cx="1205458" cy="677108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 </m:t>
                      </m:r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ar-AE" sz="4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3F5684D-AC53-4957-BE4D-2F6A2A94C3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8163" y="5940013"/>
                <a:ext cx="1205458" cy="677108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1BC5AB03-B64E-4155-B02B-B12CB98DE233}"/>
                  </a:ext>
                </a:extLst>
              </p:cNvPr>
              <p:cNvSpPr txBox="1"/>
              <p:nvPr/>
            </p:nvSpPr>
            <p:spPr>
              <a:xfrm>
                <a:off x="5944257" y="5940013"/>
                <a:ext cx="1205458" cy="677108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 </m:t>
                      </m:r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ar-AE" sz="4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1BC5AB03-B64E-4155-B02B-B12CB98DE2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4257" y="5940013"/>
                <a:ext cx="1205458" cy="677108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C7F1D136-0586-40DD-A2D9-5D2C811C8FF4}"/>
                  </a:ext>
                </a:extLst>
              </p:cNvPr>
              <p:cNvSpPr txBox="1"/>
              <p:nvPr/>
            </p:nvSpPr>
            <p:spPr>
              <a:xfrm>
                <a:off x="7650351" y="5911581"/>
                <a:ext cx="1139735" cy="677108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</m:t>
                      </m:r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 </m:t>
                      </m:r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ar-AE" sz="4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C7F1D136-0586-40DD-A2D9-5D2C811C8F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0351" y="5911581"/>
                <a:ext cx="1139735" cy="677108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FB7CCDB5-BB7A-4A0C-9C52-06C98F2D91EE}"/>
                  </a:ext>
                </a:extLst>
              </p:cNvPr>
              <p:cNvSpPr txBox="1"/>
              <p:nvPr/>
            </p:nvSpPr>
            <p:spPr>
              <a:xfrm>
                <a:off x="9345581" y="5931317"/>
                <a:ext cx="1218282" cy="677108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𝒅</m:t>
                      </m:r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 </m:t>
                      </m:r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ar-AE" sz="4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FB7CCDB5-BB7A-4A0C-9C52-06C98F2D91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5581" y="5931317"/>
                <a:ext cx="1218282" cy="677108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A6313DFD-B6ED-4198-8031-6D34C0681051}"/>
                  </a:ext>
                </a:extLst>
              </p:cNvPr>
              <p:cNvSpPr txBox="1"/>
              <p:nvPr/>
            </p:nvSpPr>
            <p:spPr>
              <a:xfrm>
                <a:off x="664651" y="5990277"/>
                <a:ext cx="1923475" cy="677108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  <m:d>
                        <m:dPr>
                          <m:ctrlPr>
                            <a:rPr lang="en-US" sz="4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4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𝑪</m:t>
                          </m:r>
                        </m:e>
                      </m:d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ar-AE" sz="4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A6313DFD-B6ED-4198-8031-6D34C06810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651" y="5990277"/>
                <a:ext cx="1923475" cy="677108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Oval 29">
            <a:extLst>
              <a:ext uri="{FF2B5EF4-FFF2-40B4-BE49-F238E27FC236}">
                <a16:creationId xmlns:a16="http://schemas.microsoft.com/office/drawing/2014/main" id="{F0B2CB3F-2104-4084-8085-121FC999EC03}"/>
              </a:ext>
            </a:extLst>
          </p:cNvPr>
          <p:cNvSpPr/>
          <p:nvPr/>
        </p:nvSpPr>
        <p:spPr>
          <a:xfrm>
            <a:off x="9498740" y="2478922"/>
            <a:ext cx="759425" cy="691690"/>
          </a:xfrm>
          <a:prstGeom prst="ellipse">
            <a:avLst/>
          </a:prstGeom>
          <a:noFill/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EAB429C9-EE3B-40AA-9DC2-6EA63FDA481E}"/>
              </a:ext>
            </a:extLst>
          </p:cNvPr>
          <p:cNvSpPr/>
          <p:nvPr/>
        </p:nvSpPr>
        <p:spPr>
          <a:xfrm>
            <a:off x="7580590" y="4328331"/>
            <a:ext cx="759425" cy="691690"/>
          </a:xfrm>
          <a:prstGeom prst="ellipse">
            <a:avLst/>
          </a:prstGeom>
          <a:noFill/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293292D7-BF13-45BA-B7A8-F6F0B566454D}"/>
              </a:ext>
            </a:extLst>
          </p:cNvPr>
          <p:cNvSpPr/>
          <p:nvPr/>
        </p:nvSpPr>
        <p:spPr>
          <a:xfrm>
            <a:off x="4114630" y="5990277"/>
            <a:ext cx="759425" cy="691690"/>
          </a:xfrm>
          <a:prstGeom prst="ellipse">
            <a:avLst/>
          </a:prstGeom>
          <a:noFill/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409858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6" grpId="0" animBg="1"/>
      <p:bldP spid="37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صور فوانيس رمضان 2019 متحركة">
            <a:extLst>
              <a:ext uri="{FF2B5EF4-FFF2-40B4-BE49-F238E27FC236}">
                <a16:creationId xmlns:a16="http://schemas.microsoft.com/office/drawing/2014/main" id="{FB836EB2-0880-4D78-BE27-2F5630F87FD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463" y="0"/>
            <a:ext cx="2022792" cy="255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5DADE87-D7EE-4EA4-B2A8-7305D0334000}"/>
              </a:ext>
            </a:extLst>
          </p:cNvPr>
          <p:cNvGrpSpPr/>
          <p:nvPr/>
        </p:nvGrpSpPr>
        <p:grpSpPr>
          <a:xfrm>
            <a:off x="5506719" y="529169"/>
            <a:ext cx="955040" cy="830997"/>
            <a:chOff x="5618479" y="507854"/>
            <a:chExt cx="955040" cy="830997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2431D07-2418-4D8D-8A15-3D278AC3E04A}"/>
                </a:ext>
              </a:extLst>
            </p:cNvPr>
            <p:cNvSpPr txBox="1"/>
            <p:nvPr/>
          </p:nvSpPr>
          <p:spPr>
            <a:xfrm>
              <a:off x="5679440" y="507854"/>
              <a:ext cx="843280" cy="830997"/>
            </a:xfrm>
            <a:prstGeom prst="rect">
              <a:avLst/>
            </a:prstGeom>
            <a:noFill/>
            <a:ln>
              <a:solidFill>
                <a:srgbClr val="FF00FF"/>
              </a:solidFill>
            </a:ln>
          </p:spPr>
          <p:txBody>
            <a:bodyPr wrap="square" rtlCol="1">
              <a:spAutoFit/>
            </a:bodyPr>
            <a:lstStyle/>
            <a:p>
              <a:r>
                <a:rPr lang="en-US" sz="4800" b="1" dirty="0">
                  <a:solidFill>
                    <a:srgbClr val="FFFF00"/>
                  </a:solidFill>
                </a:rPr>
                <a:t>56</a:t>
              </a:r>
              <a:endParaRPr lang="ar-AE" b="1" dirty="0">
                <a:solidFill>
                  <a:srgbClr val="FFFF00"/>
                </a:solidFill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A4ADCE4-306D-4E80-BAF1-EE77AE017DA0}"/>
                </a:ext>
              </a:extLst>
            </p:cNvPr>
            <p:cNvSpPr/>
            <p:nvPr/>
          </p:nvSpPr>
          <p:spPr>
            <a:xfrm>
              <a:off x="5618479" y="507854"/>
              <a:ext cx="955040" cy="830997"/>
            </a:xfrm>
            <a:prstGeom prst="ellipse">
              <a:avLst/>
            </a:prstGeom>
            <a:noFill/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AE" dirty="0"/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50BE31BB-18A8-4BE5-BAEE-E2210D8465C8}"/>
              </a:ext>
            </a:extLst>
          </p:cNvPr>
          <p:cNvSpPr/>
          <p:nvPr/>
        </p:nvSpPr>
        <p:spPr>
          <a:xfrm>
            <a:off x="7590931" y="875014"/>
            <a:ext cx="3525520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r"/>
            <a:r>
              <a:rPr lang="ar-SA" sz="2800" b="1" dirty="0">
                <a:solidFill>
                  <a:srgbClr val="222222"/>
                </a:solidFill>
                <a:latin typeface="Noto Naskh Arabic UI"/>
                <a:cs typeface="(AH) Manal Black" pitchFamily="2" charset="-78"/>
              </a:rPr>
              <a:t>حدد عناصر كل مجموعة</a:t>
            </a:r>
            <a:endParaRPr lang="ar-AE" sz="2800" b="1" dirty="0">
              <a:cs typeface="(AH) Manal Black" pitchFamily="2" charset="-78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F6AACA2-3FF0-4D0D-B9CD-F18A8E452E4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810" t="52120" r="81275" b="44741"/>
          <a:stretch/>
        </p:blipFill>
        <p:spPr>
          <a:xfrm>
            <a:off x="1097693" y="3193560"/>
            <a:ext cx="884948" cy="97979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279005E-8169-48C7-8E01-FC8B17BDED2E}"/>
                  </a:ext>
                </a:extLst>
              </p:cNvPr>
              <p:cNvSpPr txBox="1"/>
              <p:nvPr/>
            </p:nvSpPr>
            <p:spPr>
              <a:xfrm>
                <a:off x="818141" y="2421800"/>
                <a:ext cx="1977977" cy="677108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  <m:d>
                        <m:dPr>
                          <m:ctrlPr>
                            <a:rPr lang="en-US" sz="4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4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𝑩</m:t>
                          </m:r>
                        </m:e>
                      </m:d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ar-AE" sz="4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279005E-8169-48C7-8E01-FC8B17BDED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8141" y="2421800"/>
                <a:ext cx="1977977" cy="67710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08B6BF7-ED85-4EA9-8CBE-4D43719AF514}"/>
                  </a:ext>
                </a:extLst>
              </p:cNvPr>
              <p:cNvSpPr txBox="1"/>
              <p:nvPr/>
            </p:nvSpPr>
            <p:spPr>
              <a:xfrm>
                <a:off x="4493253" y="2450232"/>
                <a:ext cx="1205458" cy="677108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 </m:t>
                      </m:r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</m:oMath>
                  </m:oMathPara>
                </a14:m>
                <a:endParaRPr lang="ar-AE" sz="4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08B6BF7-ED85-4EA9-8CBE-4D43719AF5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3253" y="2450232"/>
                <a:ext cx="1205458" cy="67710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0B28390-A4FA-4A13-9B96-C3226B869E7D}"/>
                  </a:ext>
                </a:extLst>
              </p:cNvPr>
              <p:cNvSpPr txBox="1"/>
              <p:nvPr/>
            </p:nvSpPr>
            <p:spPr>
              <a:xfrm>
                <a:off x="6199347" y="2450232"/>
                <a:ext cx="1205458" cy="677108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 </m:t>
                      </m:r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ar-AE" sz="4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0B28390-A4FA-4A13-9B96-C3226B869E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9347" y="2450232"/>
                <a:ext cx="1205458" cy="67710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E22A191-7D8D-4DB9-AA44-E671AFF345DC}"/>
                  </a:ext>
                </a:extLst>
              </p:cNvPr>
              <p:cNvSpPr txBox="1"/>
              <p:nvPr/>
            </p:nvSpPr>
            <p:spPr>
              <a:xfrm>
                <a:off x="7905441" y="2421800"/>
                <a:ext cx="1139735" cy="677108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</m:t>
                      </m:r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 </m:t>
                      </m:r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</m:oMath>
                  </m:oMathPara>
                </a14:m>
                <a:endParaRPr lang="ar-AE" sz="4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E22A191-7D8D-4DB9-AA44-E671AFF345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5441" y="2421800"/>
                <a:ext cx="1139735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19A1E62-F63B-4E27-8BB3-652342A2B0A6}"/>
                  </a:ext>
                </a:extLst>
              </p:cNvPr>
              <p:cNvSpPr txBox="1"/>
              <p:nvPr/>
            </p:nvSpPr>
            <p:spPr>
              <a:xfrm>
                <a:off x="9600671" y="2441536"/>
                <a:ext cx="1556516" cy="677108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𝒅</m:t>
                      </m:r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 </m:t>
                      </m:r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</m:oMath>
                  </m:oMathPara>
                </a14:m>
                <a:endParaRPr lang="ar-AE" sz="4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19A1E62-F63B-4E27-8BB3-652342A2B0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00671" y="2441536"/>
                <a:ext cx="1556516" cy="67710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27C5365-BE98-4BBB-BFD9-F2C330AC7F84}"/>
                  </a:ext>
                </a:extLst>
              </p:cNvPr>
              <p:cNvSpPr txBox="1"/>
              <p:nvPr/>
            </p:nvSpPr>
            <p:spPr>
              <a:xfrm>
                <a:off x="4339763" y="4297755"/>
                <a:ext cx="1205458" cy="677108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 </m:t>
                      </m:r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ar-AE" sz="4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27C5365-BE98-4BBB-BFD9-F2C330AC7F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9763" y="4297755"/>
                <a:ext cx="1205458" cy="67710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F0252324-7F70-47FC-8A6C-2F34DFEBA8F7}"/>
                  </a:ext>
                </a:extLst>
              </p:cNvPr>
              <p:cNvSpPr txBox="1"/>
              <p:nvPr/>
            </p:nvSpPr>
            <p:spPr>
              <a:xfrm>
                <a:off x="6045857" y="4297755"/>
                <a:ext cx="1197443" cy="677108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 </m:t>
                      </m:r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ar-AE" sz="4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F0252324-7F70-47FC-8A6C-2F34DFEBA8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5857" y="4297755"/>
                <a:ext cx="1197443" cy="67710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80896511-6F25-4FD7-94EA-F0D03DDF4CEB}"/>
                  </a:ext>
                </a:extLst>
              </p:cNvPr>
              <p:cNvSpPr txBox="1"/>
              <p:nvPr/>
            </p:nvSpPr>
            <p:spPr>
              <a:xfrm>
                <a:off x="7751951" y="4269323"/>
                <a:ext cx="1139735" cy="677108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</m:t>
                      </m:r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 </m:t>
                      </m:r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ar-AE" sz="4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80896511-6F25-4FD7-94EA-F0D03DDF4C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1951" y="4269323"/>
                <a:ext cx="1139735" cy="67710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F98C870-5A3A-4348-9617-BED2D9C476A6}"/>
                  </a:ext>
                </a:extLst>
              </p:cNvPr>
              <p:cNvSpPr txBox="1"/>
              <p:nvPr/>
            </p:nvSpPr>
            <p:spPr>
              <a:xfrm>
                <a:off x="9447181" y="4289059"/>
                <a:ext cx="1218282" cy="677108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𝒅</m:t>
                      </m:r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 </m:t>
                      </m:r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ar-AE" sz="4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F98C870-5A3A-4348-9617-BED2D9C476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47181" y="4289059"/>
                <a:ext cx="1218282" cy="67710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3F5684D-AC53-4957-BE4D-2F6A2A94C35E}"/>
                  </a:ext>
                </a:extLst>
              </p:cNvPr>
              <p:cNvSpPr txBox="1"/>
              <p:nvPr/>
            </p:nvSpPr>
            <p:spPr>
              <a:xfrm>
                <a:off x="4238163" y="5940013"/>
                <a:ext cx="1205458" cy="677108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 </m:t>
                      </m:r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ar-AE" sz="4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3F5684D-AC53-4957-BE4D-2F6A2A94C3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8163" y="5940013"/>
                <a:ext cx="1205458" cy="67710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1BC5AB03-B64E-4155-B02B-B12CB98DE233}"/>
                  </a:ext>
                </a:extLst>
              </p:cNvPr>
              <p:cNvSpPr txBox="1"/>
              <p:nvPr/>
            </p:nvSpPr>
            <p:spPr>
              <a:xfrm>
                <a:off x="5944257" y="5940013"/>
                <a:ext cx="1205458" cy="677108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 </m:t>
                      </m:r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ar-AE" sz="4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1BC5AB03-B64E-4155-B02B-B12CB98DE2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4257" y="5940013"/>
                <a:ext cx="1205458" cy="677108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C7F1D136-0586-40DD-A2D9-5D2C811C8FF4}"/>
                  </a:ext>
                </a:extLst>
              </p:cNvPr>
              <p:cNvSpPr txBox="1"/>
              <p:nvPr/>
            </p:nvSpPr>
            <p:spPr>
              <a:xfrm>
                <a:off x="7650351" y="5911581"/>
                <a:ext cx="1139735" cy="677108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</m:t>
                      </m:r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 </m:t>
                      </m:r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ar-AE" sz="4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C7F1D136-0586-40DD-A2D9-5D2C811C8F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0351" y="5911581"/>
                <a:ext cx="1139735" cy="677108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FB7CCDB5-BB7A-4A0C-9C52-06C98F2D91EE}"/>
                  </a:ext>
                </a:extLst>
              </p:cNvPr>
              <p:cNvSpPr txBox="1"/>
              <p:nvPr/>
            </p:nvSpPr>
            <p:spPr>
              <a:xfrm>
                <a:off x="9345581" y="5931317"/>
                <a:ext cx="1218282" cy="677108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𝒅</m:t>
                      </m:r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 </m:t>
                      </m:r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ar-AE" sz="4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FB7CCDB5-BB7A-4A0C-9C52-06C98F2D91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5581" y="5931317"/>
                <a:ext cx="1218282" cy="677108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8183B35B-2997-4A9E-8940-D7CAEB32EB61}"/>
                  </a:ext>
                </a:extLst>
              </p:cNvPr>
              <p:cNvSpPr txBox="1"/>
              <p:nvPr/>
            </p:nvSpPr>
            <p:spPr>
              <a:xfrm>
                <a:off x="927065" y="4268003"/>
                <a:ext cx="2111155" cy="830997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5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𝒏</m:t>
                    </m:r>
                  </m:oMath>
                </a14:m>
                <a:r>
                  <a:rPr lang="en-US" sz="5400" b="1" i="0" dirty="0">
                    <a:solidFill>
                      <a:srgbClr val="FF0000"/>
                    </a:solidFill>
                    <a:latin typeface="+mj-lt"/>
                  </a:rPr>
                  <a:t>(</a:t>
                </a:r>
                <a14:m>
                  <m:oMath xmlns:m="http://schemas.openxmlformats.org/officeDocument/2006/math">
                    <m:r>
                      <a:rPr lang="en-US" sz="5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</m:oMath>
                </a14:m>
                <a:r>
                  <a:rPr lang="en-US" sz="5400" b="1" i="0" dirty="0">
                    <a:solidFill>
                      <a:srgbClr val="FF0000"/>
                    </a:solidFill>
                    <a:latin typeface="+mj-lt"/>
                  </a:rPr>
                  <a:t>)</a:t>
                </a:r>
                <a14:m>
                  <m:oMath xmlns:m="http://schemas.openxmlformats.org/officeDocument/2006/math">
                    <m:r>
                      <a:rPr lang="en-US" sz="5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sz="5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ar-AE" sz="5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8183B35B-2997-4A9E-8940-D7CAEB32EB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065" y="4268003"/>
                <a:ext cx="2111155" cy="830997"/>
              </a:xfrm>
              <a:prstGeom prst="rect">
                <a:avLst/>
              </a:prstGeom>
              <a:blipFill>
                <a:blip r:embed="rId18"/>
                <a:stretch>
                  <a:fillRect t="-25000" b="-50735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7" name="Picture 36">
            <a:extLst>
              <a:ext uri="{FF2B5EF4-FFF2-40B4-BE49-F238E27FC236}">
                <a16:creationId xmlns:a16="http://schemas.microsoft.com/office/drawing/2014/main" id="{03593250-BAE5-49D3-A44F-9D5B515DCAB5}"/>
              </a:ext>
            </a:extLst>
          </p:cNvPr>
          <p:cNvPicPr>
            <a:picLocks noChangeAspect="1"/>
          </p:cNvPicPr>
          <p:nvPr/>
        </p:nvPicPr>
        <p:blipFill rotWithShape="1">
          <a:blip r:embed="rId19"/>
          <a:srcRect l="21822" t="29375" r="65416" b="68533"/>
          <a:stretch/>
        </p:blipFill>
        <p:spPr>
          <a:xfrm>
            <a:off x="844308" y="1496561"/>
            <a:ext cx="6329680" cy="6779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6BF87F57-6C8B-4432-AA77-8DE97748EFE9}"/>
                  </a:ext>
                </a:extLst>
              </p:cNvPr>
              <p:cNvSpPr txBox="1"/>
              <p:nvPr/>
            </p:nvSpPr>
            <p:spPr>
              <a:xfrm>
                <a:off x="888624" y="6082609"/>
                <a:ext cx="2188035" cy="492443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latin typeface="Cambria Math" panose="02040503050406030204" pitchFamily="18" charset="0"/>
                        </a:rPr>
                        <m:t>𝒏</m:t>
                      </m:r>
                      <m:d>
                        <m:dPr>
                          <m:ctrlPr>
                            <a:rPr lang="en-US" sz="32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sz="3200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32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∅</m:t>
                              </m:r>
                            </m:e>
                          </m:d>
                        </m:e>
                      </m:d>
                      <m:r>
                        <a:rPr lang="en-US" sz="3200" b="1" i="1" smtClean="0">
                          <a:latin typeface="Cambria Math" panose="02040503050406030204" pitchFamily="18" charset="0"/>
                        </a:rPr>
                        <m:t>=…</m:t>
                      </m:r>
                    </m:oMath>
                  </m:oMathPara>
                </a14:m>
                <a:endParaRPr lang="ar-AE" sz="3200" b="1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6BF87F57-6C8B-4432-AA77-8DE97748EF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8624" y="6082609"/>
                <a:ext cx="2188035" cy="492443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E1E46BF0-1D4F-4035-AA66-B65CE209E806}"/>
                  </a:ext>
                </a:extLst>
              </p:cNvPr>
              <p:cNvSpPr txBox="1"/>
              <p:nvPr/>
            </p:nvSpPr>
            <p:spPr>
              <a:xfrm>
                <a:off x="888623" y="5419138"/>
                <a:ext cx="1958036" cy="49244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latin typeface="Cambria Math" panose="02040503050406030204" pitchFamily="18" charset="0"/>
                        </a:rPr>
                        <m:t>𝑴</m:t>
                      </m:r>
                      <m:r>
                        <a:rPr lang="en-US" sz="3200" b="1" i="1" smtClean="0">
                          <a:latin typeface="Cambria Math" panose="02040503050406030204" pitchFamily="18" charset="0"/>
                        </a:rPr>
                        <m:t>=    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32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∅</m:t>
                          </m:r>
                        </m:e>
                      </m:d>
                    </m:oMath>
                  </m:oMathPara>
                </a14:m>
                <a:endParaRPr lang="ar-AE" sz="3200" b="1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E1E46BF0-1D4F-4035-AA66-B65CE209E8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8623" y="5419138"/>
                <a:ext cx="1958036" cy="492443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Oval 29">
            <a:extLst>
              <a:ext uri="{FF2B5EF4-FFF2-40B4-BE49-F238E27FC236}">
                <a16:creationId xmlns:a16="http://schemas.microsoft.com/office/drawing/2014/main" id="{0113D882-A36E-4E93-B51D-F78C325D88FB}"/>
              </a:ext>
            </a:extLst>
          </p:cNvPr>
          <p:cNvSpPr/>
          <p:nvPr/>
        </p:nvSpPr>
        <p:spPr>
          <a:xfrm>
            <a:off x="6129142" y="2501870"/>
            <a:ext cx="759425" cy="691690"/>
          </a:xfrm>
          <a:prstGeom prst="ellipse">
            <a:avLst/>
          </a:prstGeom>
          <a:noFill/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327E7940-1139-42CB-8BA1-3E680D6B9C14}"/>
              </a:ext>
            </a:extLst>
          </p:cNvPr>
          <p:cNvSpPr/>
          <p:nvPr/>
        </p:nvSpPr>
        <p:spPr>
          <a:xfrm>
            <a:off x="7659416" y="4337656"/>
            <a:ext cx="759425" cy="691690"/>
          </a:xfrm>
          <a:prstGeom prst="ellipse">
            <a:avLst/>
          </a:prstGeom>
          <a:noFill/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D3E90688-149D-42A4-A334-A8F4450C62E7}"/>
              </a:ext>
            </a:extLst>
          </p:cNvPr>
          <p:cNvSpPr/>
          <p:nvPr/>
        </p:nvSpPr>
        <p:spPr>
          <a:xfrm>
            <a:off x="5845700" y="5982985"/>
            <a:ext cx="759425" cy="691690"/>
          </a:xfrm>
          <a:prstGeom prst="ellipse">
            <a:avLst/>
          </a:prstGeom>
          <a:noFill/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475086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41" grpId="0" animBg="1"/>
      <p:bldP spid="42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صور فوانيس رمضان 2019 متحركة">
            <a:extLst>
              <a:ext uri="{FF2B5EF4-FFF2-40B4-BE49-F238E27FC236}">
                <a16:creationId xmlns:a16="http://schemas.microsoft.com/office/drawing/2014/main" id="{FB836EB2-0880-4D78-BE27-2F5630F87FD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463" y="0"/>
            <a:ext cx="2022792" cy="255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5DADE87-D7EE-4EA4-B2A8-7305D0334000}"/>
              </a:ext>
            </a:extLst>
          </p:cNvPr>
          <p:cNvGrpSpPr/>
          <p:nvPr/>
        </p:nvGrpSpPr>
        <p:grpSpPr>
          <a:xfrm>
            <a:off x="5506719" y="106167"/>
            <a:ext cx="955040" cy="830997"/>
            <a:chOff x="5618479" y="507854"/>
            <a:chExt cx="955040" cy="830997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2431D07-2418-4D8D-8A15-3D278AC3E04A}"/>
                </a:ext>
              </a:extLst>
            </p:cNvPr>
            <p:cNvSpPr txBox="1"/>
            <p:nvPr/>
          </p:nvSpPr>
          <p:spPr>
            <a:xfrm>
              <a:off x="5679440" y="507854"/>
              <a:ext cx="843280" cy="830997"/>
            </a:xfrm>
            <a:prstGeom prst="rect">
              <a:avLst/>
            </a:prstGeom>
            <a:noFill/>
            <a:ln>
              <a:solidFill>
                <a:srgbClr val="FF00FF"/>
              </a:solidFill>
            </a:ln>
          </p:spPr>
          <p:txBody>
            <a:bodyPr wrap="square" rtlCol="1">
              <a:spAutoFit/>
            </a:bodyPr>
            <a:lstStyle/>
            <a:p>
              <a:r>
                <a:rPr lang="en-US" sz="4800" b="1" dirty="0">
                  <a:solidFill>
                    <a:srgbClr val="FFFF00"/>
                  </a:solidFill>
                </a:rPr>
                <a:t>57</a:t>
              </a:r>
              <a:endParaRPr lang="ar-AE" b="1" dirty="0">
                <a:solidFill>
                  <a:srgbClr val="FFFF00"/>
                </a:solidFill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A4ADCE4-306D-4E80-BAF1-EE77AE017DA0}"/>
                </a:ext>
              </a:extLst>
            </p:cNvPr>
            <p:cNvSpPr/>
            <p:nvPr/>
          </p:nvSpPr>
          <p:spPr>
            <a:xfrm>
              <a:off x="5618479" y="507854"/>
              <a:ext cx="955040" cy="830997"/>
            </a:xfrm>
            <a:prstGeom prst="ellipse">
              <a:avLst/>
            </a:prstGeom>
            <a:noFill/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AE" dirty="0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3CCD37CB-BC9E-4079-8C86-928ACACA669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917" t="23259" r="39750" b="46222"/>
          <a:stretch/>
        </p:blipFill>
        <p:spPr>
          <a:xfrm>
            <a:off x="436879" y="2704135"/>
            <a:ext cx="8290560" cy="399618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38D1E5B-2B02-48FB-9C80-F0FE616207E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0393" t="14074" r="39750" b="81592"/>
          <a:stretch/>
        </p:blipFill>
        <p:spPr>
          <a:xfrm>
            <a:off x="436879" y="1004036"/>
            <a:ext cx="7625079" cy="830997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4C69E01-8BEF-4D9A-95FF-96C4A6E0E796}"/>
              </a:ext>
            </a:extLst>
          </p:cNvPr>
          <p:cNvSpPr/>
          <p:nvPr/>
        </p:nvSpPr>
        <p:spPr>
          <a:xfrm>
            <a:off x="2600960" y="2004047"/>
            <a:ext cx="8769491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r"/>
            <a:r>
              <a:rPr lang="ar-SA" sz="2800" b="1" dirty="0">
                <a:solidFill>
                  <a:srgbClr val="222222"/>
                </a:solidFill>
                <a:latin typeface="Noto Naskh Arabic UI"/>
                <a:cs typeface="(AH) Manal Black" pitchFamily="2" charset="-78"/>
              </a:rPr>
              <a:t>ضع إحدى الرموز التالية                                                  لتصبح العبارة صحيحة</a:t>
            </a:r>
            <a:endParaRPr lang="ar-AE" sz="2800" b="1" dirty="0">
              <a:cs typeface="(AH) Manal Black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123D4B9-D46F-474F-AC5C-162840322A5D}"/>
                  </a:ext>
                </a:extLst>
              </p:cNvPr>
              <p:cNvSpPr txBox="1"/>
              <p:nvPr/>
            </p:nvSpPr>
            <p:spPr>
              <a:xfrm>
                <a:off x="6410960" y="2028037"/>
                <a:ext cx="2098040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1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ar-SA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ar-AE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⊄</m:t>
                    </m:r>
                    <m:r>
                      <a:rPr lang="en-US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,     </m:t>
                    </m:r>
                    <m:r>
                      <a:rPr lang="ar-AE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⊂</m:t>
                    </m:r>
                  </m:oMath>
                </a14:m>
                <a:r>
                  <a:rPr lang="en-US" sz="3200" b="1" dirty="0">
                    <a:cs typeface="(AH) Manal Black" pitchFamily="2" charset="-78"/>
                  </a:rPr>
                  <a:t>  </a:t>
                </a:r>
                <a:endParaRPr lang="ar-AE" sz="3200" b="1" dirty="0">
                  <a:cs typeface="(AH) Manal Black" pitchFamily="2" charset="-78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123D4B9-D46F-474F-AC5C-162840322A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0960" y="2028037"/>
                <a:ext cx="2098040" cy="49244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7D56E8A-7429-4DA7-AD29-D5B3888F2DB8}"/>
                  </a:ext>
                </a:extLst>
              </p:cNvPr>
              <p:cNvSpPr txBox="1"/>
              <p:nvPr/>
            </p:nvSpPr>
            <p:spPr>
              <a:xfrm>
                <a:off x="1463040" y="3284862"/>
                <a:ext cx="467360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1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ar-AE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⊂</m:t>
                    </m:r>
                  </m:oMath>
                </a14:m>
                <a:r>
                  <a:rPr lang="en-US" sz="3200" b="1" dirty="0">
                    <a:cs typeface="(AH) Manal Black" pitchFamily="2" charset="-78"/>
                  </a:rPr>
                  <a:t>  </a:t>
                </a:r>
                <a:endParaRPr lang="ar-AE" sz="3200" b="1" dirty="0">
                  <a:cs typeface="(AH) Manal Black" pitchFamily="2" charset="-78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7D56E8A-7429-4DA7-AD29-D5B3888F2D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3040" y="3284862"/>
                <a:ext cx="467360" cy="49244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7194F68-6F44-49F4-A55E-11E2BD16C91C}"/>
                  </a:ext>
                </a:extLst>
              </p:cNvPr>
              <p:cNvSpPr txBox="1"/>
              <p:nvPr/>
            </p:nvSpPr>
            <p:spPr>
              <a:xfrm>
                <a:off x="1137920" y="2615551"/>
                <a:ext cx="904240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3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ar-AE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⊄</m:t>
                      </m:r>
                    </m:oMath>
                  </m:oMathPara>
                </a14:m>
                <a:endParaRPr lang="ar-AE" sz="3200" b="1" dirty="0">
                  <a:cs typeface="(AH) Manal Black" pitchFamily="2" charset="-78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7194F68-6F44-49F4-A55E-11E2BD16C9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7920" y="2615551"/>
                <a:ext cx="904240" cy="49244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ECFCA7B-345D-4CFB-BA28-05173B43F85C}"/>
                  </a:ext>
                </a:extLst>
              </p:cNvPr>
              <p:cNvSpPr txBox="1"/>
              <p:nvPr/>
            </p:nvSpPr>
            <p:spPr>
              <a:xfrm>
                <a:off x="1107440" y="3957303"/>
                <a:ext cx="904240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3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ar-AE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⊄</m:t>
                      </m:r>
                    </m:oMath>
                  </m:oMathPara>
                </a14:m>
                <a:endParaRPr lang="ar-AE" sz="3200" b="1" dirty="0">
                  <a:cs typeface="(AH) Manal Black" pitchFamily="2" charset="-78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ECFCA7B-345D-4CFB-BA28-05173B43F8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7440" y="3957303"/>
                <a:ext cx="904240" cy="49244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8ED9132-2F1A-40A8-A81E-B16A510DF1E6}"/>
                  </a:ext>
                </a:extLst>
              </p:cNvPr>
              <p:cNvSpPr txBox="1"/>
              <p:nvPr/>
            </p:nvSpPr>
            <p:spPr>
              <a:xfrm>
                <a:off x="1463040" y="4702228"/>
                <a:ext cx="467360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1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ar-AE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⊂</m:t>
                    </m:r>
                  </m:oMath>
                </a14:m>
                <a:r>
                  <a:rPr lang="en-US" sz="3200" b="1" dirty="0">
                    <a:cs typeface="(AH) Manal Black" pitchFamily="2" charset="-78"/>
                  </a:rPr>
                  <a:t>  </a:t>
                </a:r>
                <a:endParaRPr lang="ar-AE" sz="3200" b="1" dirty="0">
                  <a:cs typeface="(AH) Manal Black" pitchFamily="2" charset="-78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8ED9132-2F1A-40A8-A81E-B16A510DF1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3040" y="4702228"/>
                <a:ext cx="467360" cy="49244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407027D-59B6-4CBF-B90E-CD2F753C207E}"/>
                  </a:ext>
                </a:extLst>
              </p:cNvPr>
              <p:cNvSpPr txBox="1"/>
              <p:nvPr/>
            </p:nvSpPr>
            <p:spPr>
              <a:xfrm>
                <a:off x="1107440" y="5383632"/>
                <a:ext cx="904240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SA" sz="3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ar-AE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⊄</m:t>
                      </m:r>
                    </m:oMath>
                  </m:oMathPara>
                </a14:m>
                <a:endParaRPr lang="ar-AE" sz="3200" b="1" dirty="0">
                  <a:cs typeface="(AH) Manal Black" pitchFamily="2" charset="-78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407027D-59B6-4CBF-B90E-CD2F753C20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7440" y="5383632"/>
                <a:ext cx="904240" cy="49244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BDD8F4D-9214-4D7F-A2AD-D3599F195FC9}"/>
                  </a:ext>
                </a:extLst>
              </p:cNvPr>
              <p:cNvSpPr txBox="1"/>
              <p:nvPr/>
            </p:nvSpPr>
            <p:spPr>
              <a:xfrm>
                <a:off x="1356360" y="6028684"/>
                <a:ext cx="467360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1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ar-AE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⊂</m:t>
                    </m:r>
                  </m:oMath>
                </a14:m>
                <a:r>
                  <a:rPr lang="en-US" sz="3200" b="1" dirty="0">
                    <a:cs typeface="(AH) Manal Black" pitchFamily="2" charset="-78"/>
                  </a:rPr>
                  <a:t>  </a:t>
                </a:r>
                <a:endParaRPr lang="ar-AE" sz="3200" b="1" dirty="0">
                  <a:cs typeface="(AH) Manal Black" pitchFamily="2" charset="-78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BDD8F4D-9214-4D7F-A2AD-D3599F195F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6360" y="6028684"/>
                <a:ext cx="467360" cy="49244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69500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صور فوانيس رمضان 2019 متحركة">
            <a:extLst>
              <a:ext uri="{FF2B5EF4-FFF2-40B4-BE49-F238E27FC236}">
                <a16:creationId xmlns:a16="http://schemas.microsoft.com/office/drawing/2014/main" id="{FB836EB2-0880-4D78-BE27-2F5630F87FD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463" y="0"/>
            <a:ext cx="2022792" cy="255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5DADE87-D7EE-4EA4-B2A8-7305D0334000}"/>
              </a:ext>
            </a:extLst>
          </p:cNvPr>
          <p:cNvGrpSpPr/>
          <p:nvPr/>
        </p:nvGrpSpPr>
        <p:grpSpPr>
          <a:xfrm>
            <a:off x="5506719" y="529169"/>
            <a:ext cx="955040" cy="830997"/>
            <a:chOff x="5618479" y="507854"/>
            <a:chExt cx="955040" cy="830997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2431D07-2418-4D8D-8A15-3D278AC3E04A}"/>
                </a:ext>
              </a:extLst>
            </p:cNvPr>
            <p:cNvSpPr txBox="1"/>
            <p:nvPr/>
          </p:nvSpPr>
          <p:spPr>
            <a:xfrm>
              <a:off x="5679440" y="507854"/>
              <a:ext cx="843280" cy="830997"/>
            </a:xfrm>
            <a:prstGeom prst="rect">
              <a:avLst/>
            </a:prstGeom>
            <a:noFill/>
            <a:ln>
              <a:solidFill>
                <a:srgbClr val="FF00FF"/>
              </a:solidFill>
            </a:ln>
          </p:spPr>
          <p:txBody>
            <a:bodyPr wrap="square" rtlCol="1">
              <a:spAutoFit/>
            </a:bodyPr>
            <a:lstStyle/>
            <a:p>
              <a:r>
                <a:rPr lang="en-US" sz="4800" b="1" dirty="0">
                  <a:solidFill>
                    <a:srgbClr val="FFFF00"/>
                  </a:solidFill>
                </a:rPr>
                <a:t>58</a:t>
              </a:r>
              <a:endParaRPr lang="ar-AE" b="1" dirty="0">
                <a:solidFill>
                  <a:srgbClr val="FFFF00"/>
                </a:solidFill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A4ADCE4-306D-4E80-BAF1-EE77AE017DA0}"/>
                </a:ext>
              </a:extLst>
            </p:cNvPr>
            <p:cNvSpPr/>
            <p:nvPr/>
          </p:nvSpPr>
          <p:spPr>
            <a:xfrm>
              <a:off x="5618479" y="507854"/>
              <a:ext cx="955040" cy="830997"/>
            </a:xfrm>
            <a:prstGeom prst="ellipse">
              <a:avLst/>
            </a:prstGeom>
            <a:noFill/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AE" dirty="0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E06A9F3D-9DF0-4AE7-A617-C516E183050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3925" r="76000" b="18815"/>
          <a:stretch/>
        </p:blipFill>
        <p:spPr>
          <a:xfrm>
            <a:off x="640080" y="1360166"/>
            <a:ext cx="6278880" cy="517144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A5B7C09-7492-4847-B291-B1729F0E0242}"/>
              </a:ext>
            </a:extLst>
          </p:cNvPr>
          <p:cNvSpPr/>
          <p:nvPr/>
        </p:nvSpPr>
        <p:spPr>
          <a:xfrm>
            <a:off x="7590931" y="875014"/>
            <a:ext cx="3525520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r"/>
            <a:r>
              <a:rPr lang="ar-SA" sz="2800" b="1" dirty="0">
                <a:solidFill>
                  <a:srgbClr val="222222"/>
                </a:solidFill>
                <a:latin typeface="Noto Naskh Arabic UI"/>
                <a:cs typeface="(AH) Manal Black" pitchFamily="2" charset="-78"/>
              </a:rPr>
              <a:t>من مخطط فن المقابل</a:t>
            </a:r>
            <a:endParaRPr lang="ar-AE" sz="2800" b="1" dirty="0">
              <a:cs typeface="(AH) Manal Black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0ADB213-5909-4662-98D1-D04C42A9FAD0}"/>
              </a:ext>
            </a:extLst>
          </p:cNvPr>
          <p:cNvSpPr/>
          <p:nvPr/>
        </p:nvSpPr>
        <p:spPr>
          <a:xfrm>
            <a:off x="7647943" y="1626854"/>
            <a:ext cx="3525520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r"/>
            <a:r>
              <a:rPr lang="ar-SA" sz="2800" b="1" dirty="0">
                <a:solidFill>
                  <a:srgbClr val="222222"/>
                </a:solidFill>
                <a:latin typeface="Noto Naskh Arabic UI"/>
                <a:cs typeface="(AH) Manal Black" pitchFamily="2" charset="-78"/>
              </a:rPr>
              <a:t>اختر الإجابة الصحيحة</a:t>
            </a:r>
            <a:endParaRPr lang="ar-AE" sz="2800" b="1" dirty="0">
              <a:cs typeface="(AH) Manal Black" pitchFamily="2" charset="-78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33D81CC-04DE-4697-B256-B411300848C8}"/>
              </a:ext>
            </a:extLst>
          </p:cNvPr>
          <p:cNvSpPr/>
          <p:nvPr/>
        </p:nvSpPr>
        <p:spPr>
          <a:xfrm>
            <a:off x="1057059" y="5151989"/>
            <a:ext cx="781901" cy="69169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255300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صور فوانيس رمضان 2019 متحركة">
            <a:extLst>
              <a:ext uri="{FF2B5EF4-FFF2-40B4-BE49-F238E27FC236}">
                <a16:creationId xmlns:a16="http://schemas.microsoft.com/office/drawing/2014/main" id="{FB836EB2-0880-4D78-BE27-2F5630F87FD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463" y="0"/>
            <a:ext cx="2022792" cy="255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5DADE87-D7EE-4EA4-B2A8-7305D0334000}"/>
              </a:ext>
            </a:extLst>
          </p:cNvPr>
          <p:cNvGrpSpPr/>
          <p:nvPr/>
        </p:nvGrpSpPr>
        <p:grpSpPr>
          <a:xfrm>
            <a:off x="5602356" y="143230"/>
            <a:ext cx="955040" cy="830997"/>
            <a:chOff x="5618479" y="507854"/>
            <a:chExt cx="955040" cy="830997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2431D07-2418-4D8D-8A15-3D278AC3E04A}"/>
                </a:ext>
              </a:extLst>
            </p:cNvPr>
            <p:cNvSpPr txBox="1"/>
            <p:nvPr/>
          </p:nvSpPr>
          <p:spPr>
            <a:xfrm>
              <a:off x="5679440" y="507854"/>
              <a:ext cx="843280" cy="830997"/>
            </a:xfrm>
            <a:prstGeom prst="rect">
              <a:avLst/>
            </a:prstGeom>
            <a:noFill/>
            <a:ln>
              <a:solidFill>
                <a:srgbClr val="FF00FF"/>
              </a:solidFill>
            </a:ln>
          </p:spPr>
          <p:txBody>
            <a:bodyPr wrap="square" rtlCol="1">
              <a:spAutoFit/>
            </a:bodyPr>
            <a:lstStyle/>
            <a:p>
              <a:r>
                <a:rPr lang="en-US" sz="4800" b="1" dirty="0">
                  <a:solidFill>
                    <a:srgbClr val="FFFF00"/>
                  </a:solidFill>
                </a:rPr>
                <a:t>59</a:t>
              </a:r>
              <a:endParaRPr lang="ar-AE" b="1" dirty="0">
                <a:solidFill>
                  <a:srgbClr val="FFFF00"/>
                </a:solidFill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A4ADCE4-306D-4E80-BAF1-EE77AE017DA0}"/>
                </a:ext>
              </a:extLst>
            </p:cNvPr>
            <p:cNvSpPr/>
            <p:nvPr/>
          </p:nvSpPr>
          <p:spPr>
            <a:xfrm>
              <a:off x="5618479" y="507854"/>
              <a:ext cx="955040" cy="830997"/>
            </a:xfrm>
            <a:prstGeom prst="ellipse">
              <a:avLst/>
            </a:prstGeom>
            <a:noFill/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AE" dirty="0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2B3679B3-B1C5-4557-BF9C-EFEA7DC1800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00" t="18667" r="90583" b="75704"/>
          <a:stretch/>
        </p:blipFill>
        <p:spPr>
          <a:xfrm>
            <a:off x="518160" y="756319"/>
            <a:ext cx="2275840" cy="104195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CC98AF2-40BB-4EAE-BFF1-4E92920C839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9138" t="38621" r="60833" b="56756"/>
          <a:stretch/>
        </p:blipFill>
        <p:spPr>
          <a:xfrm>
            <a:off x="587909" y="5816600"/>
            <a:ext cx="6399873" cy="8309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A798F6C-FDEC-4C56-BE5D-6C8F69DBA68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416" t="47113" r="89667" b="47882"/>
          <a:stretch/>
        </p:blipFill>
        <p:spPr>
          <a:xfrm>
            <a:off x="518160" y="2128104"/>
            <a:ext cx="2275840" cy="104195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93362DE-804F-4485-AD96-C68E7F4AB9D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416" t="40000" r="89667" b="52887"/>
          <a:stretch/>
        </p:blipFill>
        <p:spPr>
          <a:xfrm>
            <a:off x="587909" y="3567130"/>
            <a:ext cx="2300591" cy="103210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65F6EDD-C3C1-4AFF-ACCB-97F755E4A80B}"/>
                  </a:ext>
                </a:extLst>
              </p:cNvPr>
              <p:cNvSpPr txBox="1"/>
              <p:nvPr/>
            </p:nvSpPr>
            <p:spPr>
              <a:xfrm>
                <a:off x="3838494" y="974227"/>
                <a:ext cx="1723229" cy="62164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 </m:t>
                      </m:r>
                      <m:r>
                        <a:rPr lang="ar-SA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صواب</m:t>
                      </m:r>
                    </m:oMath>
                  </m:oMathPara>
                </a14:m>
                <a:endParaRPr lang="ar-AE" sz="36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65F6EDD-C3C1-4AFF-ACCB-97F755E4A8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8494" y="974227"/>
                <a:ext cx="1723229" cy="62164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333D7A8-C2E9-4A0E-87F5-33C4E9BA1C8C}"/>
                  </a:ext>
                </a:extLst>
              </p:cNvPr>
              <p:cNvSpPr txBox="1"/>
              <p:nvPr/>
            </p:nvSpPr>
            <p:spPr>
              <a:xfrm>
                <a:off x="6779541" y="961264"/>
                <a:ext cx="1327286" cy="62164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 </m:t>
                      </m:r>
                      <m:r>
                        <a:rPr lang="ar-SA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خطأ</m:t>
                      </m:r>
                    </m:oMath>
                  </m:oMathPara>
                </a14:m>
                <a:endParaRPr lang="ar-AE" sz="36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333D7A8-C2E9-4A0E-87F5-33C4E9BA1C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9541" y="961264"/>
                <a:ext cx="1327286" cy="62164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B82D67F-9958-46E7-A5F1-B76CD74B1F3D}"/>
                  </a:ext>
                </a:extLst>
              </p:cNvPr>
              <p:cNvSpPr txBox="1"/>
              <p:nvPr/>
            </p:nvSpPr>
            <p:spPr>
              <a:xfrm>
                <a:off x="3838494" y="2297522"/>
                <a:ext cx="1723229" cy="62164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 </m:t>
                      </m:r>
                      <m:r>
                        <a:rPr lang="ar-SA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صواب</m:t>
                      </m:r>
                    </m:oMath>
                  </m:oMathPara>
                </a14:m>
                <a:endParaRPr lang="ar-AE" sz="36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B82D67F-9958-46E7-A5F1-B76CD74B1F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8494" y="2297522"/>
                <a:ext cx="1723229" cy="62164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6B02F10-58D1-418D-BA3F-445228B1E82D}"/>
                  </a:ext>
                </a:extLst>
              </p:cNvPr>
              <p:cNvSpPr txBox="1"/>
              <p:nvPr/>
            </p:nvSpPr>
            <p:spPr>
              <a:xfrm>
                <a:off x="6779541" y="2330377"/>
                <a:ext cx="1327286" cy="62164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 </m:t>
                      </m:r>
                      <m:r>
                        <a:rPr lang="ar-SA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خطأ</m:t>
                      </m:r>
                    </m:oMath>
                  </m:oMathPara>
                </a14:m>
                <a:endParaRPr lang="ar-AE" sz="36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6B02F10-58D1-418D-BA3F-445228B1E8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9541" y="2330377"/>
                <a:ext cx="1327286" cy="62164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10DF541-9FC6-4D53-8015-CC2CEAAA502D}"/>
                  </a:ext>
                </a:extLst>
              </p:cNvPr>
              <p:cNvSpPr txBox="1"/>
              <p:nvPr/>
            </p:nvSpPr>
            <p:spPr>
              <a:xfrm>
                <a:off x="3787845" y="3825709"/>
                <a:ext cx="1723229" cy="62164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 </m:t>
                      </m:r>
                      <m:r>
                        <a:rPr lang="ar-SA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صواب</m:t>
                      </m:r>
                    </m:oMath>
                  </m:oMathPara>
                </a14:m>
                <a:endParaRPr lang="ar-AE" sz="36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10DF541-9FC6-4D53-8015-CC2CEAAA50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7845" y="3825709"/>
                <a:ext cx="1723229" cy="62164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4067EDE-92C0-4627-AA9E-2A51BC7A7367}"/>
                  </a:ext>
                </a:extLst>
              </p:cNvPr>
              <p:cNvSpPr txBox="1"/>
              <p:nvPr/>
            </p:nvSpPr>
            <p:spPr>
              <a:xfrm>
                <a:off x="6779541" y="3858564"/>
                <a:ext cx="1327286" cy="62164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 </m:t>
                      </m:r>
                      <m:r>
                        <a:rPr lang="ar-SA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خطأ</m:t>
                      </m:r>
                    </m:oMath>
                  </m:oMathPara>
                </a14:m>
                <a:endParaRPr lang="ar-AE" sz="36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4067EDE-92C0-4627-AA9E-2A51BC7A73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9541" y="3858564"/>
                <a:ext cx="1327286" cy="62164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E04E8DC-B2C7-4B0B-BC55-CB30BF1CE89C}"/>
                  </a:ext>
                </a:extLst>
              </p:cNvPr>
              <p:cNvSpPr txBox="1"/>
              <p:nvPr/>
            </p:nvSpPr>
            <p:spPr>
              <a:xfrm>
                <a:off x="7335758" y="5909699"/>
                <a:ext cx="1723229" cy="62164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 </m:t>
                      </m:r>
                      <m:r>
                        <a:rPr lang="ar-SA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صواب</m:t>
                      </m:r>
                    </m:oMath>
                  </m:oMathPara>
                </a14:m>
                <a:endParaRPr lang="ar-AE" sz="36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E04E8DC-B2C7-4B0B-BC55-CB30BF1CE8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5758" y="5909699"/>
                <a:ext cx="1723229" cy="62164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36632B5-2817-4B95-8D00-0B8068CBAF92}"/>
                  </a:ext>
                </a:extLst>
              </p:cNvPr>
              <p:cNvSpPr txBox="1"/>
              <p:nvPr/>
            </p:nvSpPr>
            <p:spPr>
              <a:xfrm>
                <a:off x="10276805" y="5896736"/>
                <a:ext cx="1327286" cy="62164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 </m:t>
                      </m:r>
                      <m:r>
                        <a:rPr lang="ar-SA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خطأ</m:t>
                      </m:r>
                    </m:oMath>
                  </m:oMathPara>
                </a14:m>
                <a:endParaRPr lang="ar-AE" sz="36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36632B5-2817-4B95-8D00-0B8068CBAF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76805" y="5896736"/>
                <a:ext cx="1327286" cy="62164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 20">
            <a:extLst>
              <a:ext uri="{FF2B5EF4-FFF2-40B4-BE49-F238E27FC236}">
                <a16:creationId xmlns:a16="http://schemas.microsoft.com/office/drawing/2014/main" id="{D74B9DD0-0D6E-40A9-A8B6-44C0EED39C3F}"/>
              </a:ext>
            </a:extLst>
          </p:cNvPr>
          <p:cNvSpPr/>
          <p:nvPr/>
        </p:nvSpPr>
        <p:spPr>
          <a:xfrm>
            <a:off x="8747759" y="326656"/>
            <a:ext cx="2561731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r"/>
            <a:r>
              <a:rPr lang="ar-SA" sz="2800" b="1" dirty="0">
                <a:solidFill>
                  <a:srgbClr val="222222"/>
                </a:solidFill>
                <a:latin typeface="Noto Naskh Arabic UI"/>
                <a:cs typeface="(AH) Manal Black" pitchFamily="2" charset="-78"/>
              </a:rPr>
              <a:t>تخير : صواب أم خطا.</a:t>
            </a:r>
            <a:endParaRPr lang="ar-AE" sz="2800" b="1" dirty="0">
              <a:cs typeface="(AH) Manal Black" pitchFamily="2" charset="-7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8C13ADB-5D00-48CB-8EB7-DFA9579DE0F3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34833" t="60509" r="59750" b="32936"/>
          <a:stretch/>
        </p:blipFill>
        <p:spPr>
          <a:xfrm>
            <a:off x="731520" y="4765925"/>
            <a:ext cx="1849120" cy="90742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AD0F1D3-E95B-4811-B48C-AB788223FA90}"/>
                  </a:ext>
                </a:extLst>
              </p:cNvPr>
              <p:cNvSpPr txBox="1"/>
              <p:nvPr/>
            </p:nvSpPr>
            <p:spPr>
              <a:xfrm>
                <a:off x="3838494" y="4864108"/>
                <a:ext cx="1723229" cy="62164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 </m:t>
                      </m:r>
                      <m:r>
                        <a:rPr lang="ar-SA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صواب</m:t>
                      </m:r>
                    </m:oMath>
                  </m:oMathPara>
                </a14:m>
                <a:endParaRPr lang="ar-AE" sz="36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AD0F1D3-E95B-4811-B48C-AB788223FA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8494" y="4864108"/>
                <a:ext cx="1723229" cy="62164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B36EE0F-CA31-49E5-BAC4-F36D890DBFC7}"/>
                  </a:ext>
                </a:extLst>
              </p:cNvPr>
              <p:cNvSpPr txBox="1"/>
              <p:nvPr/>
            </p:nvSpPr>
            <p:spPr>
              <a:xfrm>
                <a:off x="6779541" y="4843131"/>
                <a:ext cx="1327286" cy="62164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 </m:t>
                      </m:r>
                      <m:r>
                        <a:rPr lang="ar-SA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خطأ</m:t>
                      </m:r>
                    </m:oMath>
                  </m:oMathPara>
                </a14:m>
                <a:endParaRPr lang="ar-AE" sz="36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B36EE0F-CA31-49E5-BAC4-F36D890DBF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9541" y="4843131"/>
                <a:ext cx="1327286" cy="62164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Oval 23">
            <a:extLst>
              <a:ext uri="{FF2B5EF4-FFF2-40B4-BE49-F238E27FC236}">
                <a16:creationId xmlns:a16="http://schemas.microsoft.com/office/drawing/2014/main" id="{27FFCC58-B8D9-4BDE-9EC5-F4461BF84E17}"/>
              </a:ext>
            </a:extLst>
          </p:cNvPr>
          <p:cNvSpPr/>
          <p:nvPr/>
        </p:nvSpPr>
        <p:spPr>
          <a:xfrm>
            <a:off x="6630279" y="989335"/>
            <a:ext cx="698504" cy="69169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C86C35EB-606D-41C7-834E-A4D15CF31BEA}"/>
              </a:ext>
            </a:extLst>
          </p:cNvPr>
          <p:cNvSpPr/>
          <p:nvPr/>
        </p:nvSpPr>
        <p:spPr>
          <a:xfrm>
            <a:off x="6638530" y="2373672"/>
            <a:ext cx="698504" cy="69169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0D5E2E4B-5CDE-49BD-9EB3-4A86A964B0F6}"/>
              </a:ext>
            </a:extLst>
          </p:cNvPr>
          <p:cNvSpPr/>
          <p:nvPr/>
        </p:nvSpPr>
        <p:spPr>
          <a:xfrm>
            <a:off x="3749674" y="3856995"/>
            <a:ext cx="698504" cy="69169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C2A7ECB0-8092-4905-B370-C07143A55482}"/>
              </a:ext>
            </a:extLst>
          </p:cNvPr>
          <p:cNvSpPr/>
          <p:nvPr/>
        </p:nvSpPr>
        <p:spPr>
          <a:xfrm>
            <a:off x="3749674" y="4948998"/>
            <a:ext cx="698504" cy="69169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FF8BF199-B5C3-45E4-9A8E-0BF84F7B687F}"/>
              </a:ext>
            </a:extLst>
          </p:cNvPr>
          <p:cNvSpPr/>
          <p:nvPr/>
        </p:nvSpPr>
        <p:spPr>
          <a:xfrm>
            <a:off x="7247439" y="5951042"/>
            <a:ext cx="698504" cy="69169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836912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8" grpId="0" animBg="1"/>
      <p:bldP spid="29" grpId="0" animBg="1"/>
      <p:bldP spid="30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صور فوانيس رمضان 2019 متحركة">
            <a:extLst>
              <a:ext uri="{FF2B5EF4-FFF2-40B4-BE49-F238E27FC236}">
                <a16:creationId xmlns:a16="http://schemas.microsoft.com/office/drawing/2014/main" id="{FB836EB2-0880-4D78-BE27-2F5630F87FD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463" y="0"/>
            <a:ext cx="2022792" cy="255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5DADE87-D7EE-4EA4-B2A8-7305D0334000}"/>
              </a:ext>
            </a:extLst>
          </p:cNvPr>
          <p:cNvGrpSpPr/>
          <p:nvPr/>
        </p:nvGrpSpPr>
        <p:grpSpPr>
          <a:xfrm>
            <a:off x="5506719" y="529169"/>
            <a:ext cx="955040" cy="830997"/>
            <a:chOff x="5618479" y="507854"/>
            <a:chExt cx="955040" cy="830997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2431D07-2418-4D8D-8A15-3D278AC3E04A}"/>
                </a:ext>
              </a:extLst>
            </p:cNvPr>
            <p:cNvSpPr txBox="1"/>
            <p:nvPr/>
          </p:nvSpPr>
          <p:spPr>
            <a:xfrm>
              <a:off x="5679440" y="507854"/>
              <a:ext cx="843280" cy="830997"/>
            </a:xfrm>
            <a:prstGeom prst="rect">
              <a:avLst/>
            </a:prstGeom>
            <a:noFill/>
            <a:ln>
              <a:solidFill>
                <a:srgbClr val="FF00FF"/>
              </a:solidFill>
            </a:ln>
          </p:spPr>
          <p:txBody>
            <a:bodyPr wrap="square" rtlCol="1">
              <a:spAutoFit/>
            </a:bodyPr>
            <a:lstStyle/>
            <a:p>
              <a:r>
                <a:rPr lang="en-US" sz="4800" b="1" dirty="0">
                  <a:solidFill>
                    <a:srgbClr val="FFFF00"/>
                  </a:solidFill>
                </a:rPr>
                <a:t>60</a:t>
              </a:r>
              <a:endParaRPr lang="ar-AE" b="1" dirty="0">
                <a:solidFill>
                  <a:srgbClr val="FFFF00"/>
                </a:solidFill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A4ADCE4-306D-4E80-BAF1-EE77AE017DA0}"/>
                </a:ext>
              </a:extLst>
            </p:cNvPr>
            <p:cNvSpPr/>
            <p:nvPr/>
          </p:nvSpPr>
          <p:spPr>
            <a:xfrm>
              <a:off x="5618479" y="507854"/>
              <a:ext cx="955040" cy="830997"/>
            </a:xfrm>
            <a:prstGeom prst="ellipse">
              <a:avLst/>
            </a:prstGeom>
            <a:noFill/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AE" dirty="0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D35FDC79-7190-4F4F-B1C6-FA2C0B9FB027}"/>
              </a:ext>
            </a:extLst>
          </p:cNvPr>
          <p:cNvSpPr txBox="1"/>
          <p:nvPr/>
        </p:nvSpPr>
        <p:spPr>
          <a:xfrm>
            <a:off x="7833360" y="1255701"/>
            <a:ext cx="3464560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r"/>
            <a:r>
              <a:rPr lang="ar-SA" sz="4000" dirty="0">
                <a:cs typeface="(AH) Manal Black" pitchFamily="2" charset="-78"/>
              </a:rPr>
              <a:t>قوانين دي مورجان</a:t>
            </a:r>
          </a:p>
          <a:p>
            <a:pPr algn="r"/>
            <a:r>
              <a:rPr lang="ar-SA" sz="4000" dirty="0">
                <a:cs typeface="(AH) Manal Black" pitchFamily="2" charset="-78"/>
              </a:rPr>
              <a:t>تخير الإجابة الصحيحة</a:t>
            </a:r>
            <a:endParaRPr lang="ar-AE" sz="4000" dirty="0">
              <a:cs typeface="(AH) Manal Black" pitchFamily="2" charset="-78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43AC188-E23F-418B-9B0C-E937E9FBC83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083" t="33173" r="66304" b="63037"/>
          <a:stretch/>
        </p:blipFill>
        <p:spPr>
          <a:xfrm>
            <a:off x="589278" y="1538591"/>
            <a:ext cx="2418082" cy="677108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FBECF8C5-412A-40EC-9304-1863FD03CCBA}"/>
              </a:ext>
            </a:extLst>
          </p:cNvPr>
          <p:cNvGrpSpPr/>
          <p:nvPr/>
        </p:nvGrpSpPr>
        <p:grpSpPr>
          <a:xfrm>
            <a:off x="1158400" y="2793957"/>
            <a:ext cx="1720713" cy="661125"/>
            <a:chOff x="7148967" y="3373125"/>
            <a:chExt cx="1720713" cy="661125"/>
          </a:xfrm>
          <a:solidFill>
            <a:schemeClr val="bg1"/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6FB493AC-62C9-4B32-9D0F-04492B4B1E80}"/>
                    </a:ext>
                  </a:extLst>
                </p:cNvPr>
                <p:cNvSpPr txBox="1"/>
                <p:nvPr/>
              </p:nvSpPr>
              <p:spPr>
                <a:xfrm>
                  <a:off x="7148967" y="3418697"/>
                  <a:ext cx="1688347" cy="615553"/>
                </a:xfrm>
                <a:prstGeom prst="rect">
                  <a:avLst/>
                </a:prstGeom>
                <a:grpFill/>
              </p:spPr>
              <p:txBody>
                <a:bodyPr wrap="none" lIns="0" tIns="0" rIns="0" bIns="0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40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𝑨</m:t>
                        </m:r>
                        <m:r>
                          <a:rPr lang="en-US" sz="4000" b="1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𝑩</m:t>
                        </m:r>
                      </m:oMath>
                    </m:oMathPara>
                  </a14:m>
                  <a:endParaRPr lang="ar-AE" sz="4000" b="1" dirty="0"/>
                </a:p>
              </p:txBody>
            </p:sp>
          </mc:Choice>
          <mc:Fallback xmlns="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6FB493AC-62C9-4B32-9D0F-04492B4B1E8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48967" y="3418697"/>
                  <a:ext cx="1688347" cy="615553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ar-A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525330C-3997-4A2E-A702-4A49F9B4D8A6}"/>
                </a:ext>
              </a:extLst>
            </p:cNvPr>
            <p:cNvCxnSpPr/>
            <p:nvPr/>
          </p:nvCxnSpPr>
          <p:spPr>
            <a:xfrm flipH="1">
              <a:off x="8757319" y="3373125"/>
              <a:ext cx="112361" cy="203200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97A5CB00-6B9C-482A-90EB-3343C645CAE2}"/>
                </a:ext>
              </a:extLst>
            </p:cNvPr>
            <p:cNvCxnSpPr/>
            <p:nvPr/>
          </p:nvCxnSpPr>
          <p:spPr>
            <a:xfrm flipH="1">
              <a:off x="7715604" y="3392648"/>
              <a:ext cx="112361" cy="203200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497DD72-0691-493C-8FE9-B6A5F07E7DE2}"/>
              </a:ext>
            </a:extLst>
          </p:cNvPr>
          <p:cNvGrpSpPr/>
          <p:nvPr/>
        </p:nvGrpSpPr>
        <p:grpSpPr>
          <a:xfrm>
            <a:off x="1157247" y="3913363"/>
            <a:ext cx="1671920" cy="606099"/>
            <a:chOff x="3740093" y="4940033"/>
            <a:chExt cx="1671920" cy="606099"/>
          </a:xfrm>
          <a:solidFill>
            <a:schemeClr val="bg1"/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562D7BE4-7631-471D-AA9A-8EB21F513576}"/>
                    </a:ext>
                  </a:extLst>
                </p:cNvPr>
                <p:cNvSpPr txBox="1"/>
                <p:nvPr/>
              </p:nvSpPr>
              <p:spPr>
                <a:xfrm>
                  <a:off x="3740093" y="4992134"/>
                  <a:ext cx="1651600" cy="553998"/>
                </a:xfrm>
                <a:prstGeom prst="rect">
                  <a:avLst/>
                </a:prstGeom>
                <a:grpFill/>
              </p:spPr>
              <p:txBody>
                <a:bodyPr wrap="square" lIns="0" tIns="0" rIns="0" bIns="0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6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𝑨</m:t>
                        </m:r>
                        <m:r>
                          <a:rPr lang="en-US" sz="36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 ∩ </m:t>
                        </m:r>
                        <m:r>
                          <a:rPr lang="en-US" sz="36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𝑩</m:t>
                        </m:r>
                      </m:oMath>
                    </m:oMathPara>
                  </a14:m>
                  <a:endParaRPr lang="ar-AE" sz="3600" b="1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562D7BE4-7631-471D-AA9A-8EB21F51357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40093" y="4992134"/>
                  <a:ext cx="1651600" cy="553998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ar-A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77344FDC-6E10-4665-9BC0-CCEA1708549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150765" y="4980673"/>
              <a:ext cx="178261" cy="175768"/>
            </a:xfrm>
            <a:prstGeom prst="line">
              <a:avLst/>
            </a:prstGeom>
            <a:grpFill/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2BD394A-F822-4853-907B-F5A509DFB5F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233752" y="4940033"/>
              <a:ext cx="178261" cy="175768"/>
            </a:xfrm>
            <a:prstGeom prst="line">
              <a:avLst/>
            </a:prstGeom>
            <a:grpFill/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1166253-66ED-4424-B0EB-F44F80A802C5}"/>
              </a:ext>
            </a:extLst>
          </p:cNvPr>
          <p:cNvGrpSpPr/>
          <p:nvPr/>
        </p:nvGrpSpPr>
        <p:grpSpPr>
          <a:xfrm>
            <a:off x="1123683" y="4948934"/>
            <a:ext cx="1654684" cy="717153"/>
            <a:chOff x="7148967" y="3317097"/>
            <a:chExt cx="1654684" cy="717153"/>
          </a:xfrm>
          <a:solidFill>
            <a:schemeClr val="bg1"/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02D77B1D-F674-4360-B28E-614E02F7FF19}"/>
                    </a:ext>
                  </a:extLst>
                </p:cNvPr>
                <p:cNvSpPr txBox="1"/>
                <p:nvPr/>
              </p:nvSpPr>
              <p:spPr>
                <a:xfrm>
                  <a:off x="7148967" y="3418697"/>
                  <a:ext cx="1654684" cy="615553"/>
                </a:xfrm>
                <a:prstGeom prst="rect">
                  <a:avLst/>
                </a:prstGeom>
                <a:grpFill/>
              </p:spPr>
              <p:txBody>
                <a:bodyPr wrap="none" lIns="0" tIns="0" rIns="0" bIns="0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40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𝑨</m:t>
                        </m:r>
                        <m:r>
                          <a:rPr lang="en-US" sz="4000" b="1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∪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𝑩</m:t>
                        </m:r>
                      </m:oMath>
                    </m:oMathPara>
                  </a14:m>
                  <a:endParaRPr lang="ar-AE" sz="4000" b="1" dirty="0"/>
                </a:p>
              </p:txBody>
            </p:sp>
          </mc:Choice>
          <mc:Fallback xmlns="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02D77B1D-F674-4360-B28E-614E02F7FF1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48967" y="3418697"/>
                  <a:ext cx="1654684" cy="615553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ar-A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E64794F-6321-4E9F-A4F0-CB47FBEFA1F5}"/>
                </a:ext>
              </a:extLst>
            </p:cNvPr>
            <p:cNvCxnSpPr/>
            <p:nvPr/>
          </p:nvCxnSpPr>
          <p:spPr>
            <a:xfrm flipH="1">
              <a:off x="8691290" y="3317097"/>
              <a:ext cx="112361" cy="203200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212A9C0-707B-403E-A6F8-027BEC24263C}"/>
                </a:ext>
              </a:extLst>
            </p:cNvPr>
            <p:cNvCxnSpPr/>
            <p:nvPr/>
          </p:nvCxnSpPr>
          <p:spPr>
            <a:xfrm flipH="1">
              <a:off x="7653723" y="3410699"/>
              <a:ext cx="112361" cy="203200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503CD5A5-F6CB-4370-9599-5E15037DAE6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083" t="37691" r="67183" b="58373"/>
          <a:stretch/>
        </p:blipFill>
        <p:spPr>
          <a:xfrm>
            <a:off x="4914886" y="1538591"/>
            <a:ext cx="2418082" cy="795010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ADFAB4F9-E629-4491-9BCF-23D551617ED9}"/>
              </a:ext>
            </a:extLst>
          </p:cNvPr>
          <p:cNvGrpSpPr/>
          <p:nvPr/>
        </p:nvGrpSpPr>
        <p:grpSpPr>
          <a:xfrm>
            <a:off x="5123882" y="2767875"/>
            <a:ext cx="1720713" cy="661125"/>
            <a:chOff x="7148967" y="3373125"/>
            <a:chExt cx="1720713" cy="661125"/>
          </a:xfrm>
          <a:solidFill>
            <a:schemeClr val="bg1"/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AF0740A1-8EBD-4320-B1E7-EFB42A887F96}"/>
                    </a:ext>
                  </a:extLst>
                </p:cNvPr>
                <p:cNvSpPr txBox="1"/>
                <p:nvPr/>
              </p:nvSpPr>
              <p:spPr>
                <a:xfrm>
                  <a:off x="7148967" y="3418697"/>
                  <a:ext cx="1688347" cy="615553"/>
                </a:xfrm>
                <a:prstGeom prst="rect">
                  <a:avLst/>
                </a:prstGeom>
                <a:grpFill/>
              </p:spPr>
              <p:txBody>
                <a:bodyPr wrap="none" lIns="0" tIns="0" rIns="0" bIns="0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40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𝑨</m:t>
                        </m:r>
                        <m:r>
                          <a:rPr lang="en-US" sz="4000" b="1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𝑩</m:t>
                        </m:r>
                      </m:oMath>
                    </m:oMathPara>
                  </a14:m>
                  <a:endParaRPr lang="ar-AE" sz="4000" b="1" dirty="0"/>
                </a:p>
              </p:txBody>
            </p:sp>
          </mc:Choice>
          <mc:Fallback xmlns="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AF0740A1-8EBD-4320-B1E7-EFB42A887F9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48967" y="3418697"/>
                  <a:ext cx="1688347" cy="615553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ar-A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F634C2BC-FC91-43B7-BD48-380FE51E8F84}"/>
                </a:ext>
              </a:extLst>
            </p:cNvPr>
            <p:cNvCxnSpPr/>
            <p:nvPr/>
          </p:nvCxnSpPr>
          <p:spPr>
            <a:xfrm flipH="1">
              <a:off x="8757319" y="3373125"/>
              <a:ext cx="112361" cy="203200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DE2C67E8-6C68-4469-836D-D5436FE250C9}"/>
                </a:ext>
              </a:extLst>
            </p:cNvPr>
            <p:cNvCxnSpPr/>
            <p:nvPr/>
          </p:nvCxnSpPr>
          <p:spPr>
            <a:xfrm flipH="1">
              <a:off x="7715604" y="3392648"/>
              <a:ext cx="112361" cy="203200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3F74B30-948C-42CD-8E0B-286C4C2ECD31}"/>
              </a:ext>
            </a:extLst>
          </p:cNvPr>
          <p:cNvGrpSpPr/>
          <p:nvPr/>
        </p:nvGrpSpPr>
        <p:grpSpPr>
          <a:xfrm>
            <a:off x="5123882" y="3933683"/>
            <a:ext cx="1671920" cy="606099"/>
            <a:chOff x="3740093" y="4940033"/>
            <a:chExt cx="1671920" cy="606099"/>
          </a:xfrm>
          <a:solidFill>
            <a:schemeClr val="bg1"/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9B225339-31AA-4831-AD5D-711CE1687318}"/>
                    </a:ext>
                  </a:extLst>
                </p:cNvPr>
                <p:cNvSpPr txBox="1"/>
                <p:nvPr/>
              </p:nvSpPr>
              <p:spPr>
                <a:xfrm>
                  <a:off x="3740093" y="4992134"/>
                  <a:ext cx="1651600" cy="553998"/>
                </a:xfrm>
                <a:prstGeom prst="rect">
                  <a:avLst/>
                </a:prstGeom>
                <a:grpFill/>
              </p:spPr>
              <p:txBody>
                <a:bodyPr wrap="square" lIns="0" tIns="0" rIns="0" bIns="0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6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𝑨</m:t>
                        </m:r>
                        <m:r>
                          <a:rPr lang="en-US" sz="36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 ∩ </m:t>
                        </m:r>
                        <m:r>
                          <a:rPr lang="en-US" sz="36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𝑩</m:t>
                        </m:r>
                      </m:oMath>
                    </m:oMathPara>
                  </a14:m>
                  <a:endParaRPr lang="ar-AE" sz="3600" b="1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9B225339-31AA-4831-AD5D-711CE168731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40093" y="4992134"/>
                  <a:ext cx="1651600" cy="553998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ar-A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A3EC948-4141-4352-B85D-CB8C0E13CB5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150765" y="4980673"/>
              <a:ext cx="178261" cy="175768"/>
            </a:xfrm>
            <a:prstGeom prst="line">
              <a:avLst/>
            </a:prstGeom>
            <a:grpFill/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15567C22-5D70-4D6D-B838-5658F15DE7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233752" y="4940033"/>
              <a:ext cx="178261" cy="175768"/>
            </a:xfrm>
            <a:prstGeom prst="line">
              <a:avLst/>
            </a:prstGeom>
            <a:grpFill/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17EEE2F-1513-4B0F-A942-B6B943B32BBC}"/>
              </a:ext>
            </a:extLst>
          </p:cNvPr>
          <p:cNvGrpSpPr/>
          <p:nvPr/>
        </p:nvGrpSpPr>
        <p:grpSpPr>
          <a:xfrm>
            <a:off x="4975538" y="4960832"/>
            <a:ext cx="1654684" cy="717153"/>
            <a:chOff x="7148967" y="3317097"/>
            <a:chExt cx="1654684" cy="717153"/>
          </a:xfrm>
          <a:solidFill>
            <a:schemeClr val="bg1"/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E349209B-B73B-41AB-B62C-8B0C071E12DC}"/>
                    </a:ext>
                  </a:extLst>
                </p:cNvPr>
                <p:cNvSpPr txBox="1"/>
                <p:nvPr/>
              </p:nvSpPr>
              <p:spPr>
                <a:xfrm>
                  <a:off x="7148967" y="3418697"/>
                  <a:ext cx="1654684" cy="615553"/>
                </a:xfrm>
                <a:prstGeom prst="rect">
                  <a:avLst/>
                </a:prstGeom>
                <a:grpFill/>
              </p:spPr>
              <p:txBody>
                <a:bodyPr wrap="none" lIns="0" tIns="0" rIns="0" bIns="0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40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𝑨</m:t>
                        </m:r>
                        <m:r>
                          <a:rPr lang="en-US" sz="4000" b="1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∪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𝑩</m:t>
                        </m:r>
                      </m:oMath>
                    </m:oMathPara>
                  </a14:m>
                  <a:endParaRPr lang="ar-AE" sz="4000" b="1" dirty="0"/>
                </a:p>
              </p:txBody>
            </p:sp>
          </mc:Choice>
          <mc:Fallback xmlns="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E349209B-B73B-41AB-B62C-8B0C071E12D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48967" y="3418697"/>
                  <a:ext cx="1654684" cy="615553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ar-A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B2ED170A-66C6-4E7A-A57C-469783FFFD49}"/>
                </a:ext>
              </a:extLst>
            </p:cNvPr>
            <p:cNvCxnSpPr/>
            <p:nvPr/>
          </p:nvCxnSpPr>
          <p:spPr>
            <a:xfrm flipH="1">
              <a:off x="8691290" y="3317097"/>
              <a:ext cx="112361" cy="203200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FAB9F8D6-1DF9-40C0-B84E-800CC36293A3}"/>
                </a:ext>
              </a:extLst>
            </p:cNvPr>
            <p:cNvCxnSpPr/>
            <p:nvPr/>
          </p:nvCxnSpPr>
          <p:spPr>
            <a:xfrm flipH="1">
              <a:off x="7653723" y="3410699"/>
              <a:ext cx="112361" cy="203200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Oval 38">
            <a:extLst>
              <a:ext uri="{FF2B5EF4-FFF2-40B4-BE49-F238E27FC236}">
                <a16:creationId xmlns:a16="http://schemas.microsoft.com/office/drawing/2014/main" id="{FA719C45-EE3D-44DC-8F3A-86FE20EC6B10}"/>
              </a:ext>
            </a:extLst>
          </p:cNvPr>
          <p:cNvSpPr/>
          <p:nvPr/>
        </p:nvSpPr>
        <p:spPr>
          <a:xfrm>
            <a:off x="944000" y="3741600"/>
            <a:ext cx="2285695" cy="97905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0C0C5738-33F1-4E05-B0F6-9308CB2F9867}"/>
              </a:ext>
            </a:extLst>
          </p:cNvPr>
          <p:cNvSpPr/>
          <p:nvPr/>
        </p:nvSpPr>
        <p:spPr>
          <a:xfrm>
            <a:off x="4841391" y="4768109"/>
            <a:ext cx="2285695" cy="97905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851180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2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صور فوانيس رمضان 2019 متحركة">
            <a:extLst>
              <a:ext uri="{FF2B5EF4-FFF2-40B4-BE49-F238E27FC236}">
                <a16:creationId xmlns:a16="http://schemas.microsoft.com/office/drawing/2014/main" id="{FB836EB2-0880-4D78-BE27-2F5630F87FD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463" y="0"/>
            <a:ext cx="2022792" cy="255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5DADE87-D7EE-4EA4-B2A8-7305D0334000}"/>
              </a:ext>
            </a:extLst>
          </p:cNvPr>
          <p:cNvGrpSpPr/>
          <p:nvPr/>
        </p:nvGrpSpPr>
        <p:grpSpPr>
          <a:xfrm>
            <a:off x="5496559" y="173569"/>
            <a:ext cx="955040" cy="830997"/>
            <a:chOff x="5618479" y="507854"/>
            <a:chExt cx="955040" cy="830997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2431D07-2418-4D8D-8A15-3D278AC3E04A}"/>
                </a:ext>
              </a:extLst>
            </p:cNvPr>
            <p:cNvSpPr txBox="1"/>
            <p:nvPr/>
          </p:nvSpPr>
          <p:spPr>
            <a:xfrm>
              <a:off x="5679440" y="507854"/>
              <a:ext cx="843280" cy="830997"/>
            </a:xfrm>
            <a:prstGeom prst="rect">
              <a:avLst/>
            </a:prstGeom>
            <a:noFill/>
            <a:ln>
              <a:solidFill>
                <a:srgbClr val="FF00FF"/>
              </a:solidFill>
            </a:ln>
          </p:spPr>
          <p:txBody>
            <a:bodyPr wrap="square" rtlCol="1">
              <a:spAutoFit/>
            </a:bodyPr>
            <a:lstStyle/>
            <a:p>
              <a:r>
                <a:rPr lang="en-US" sz="4800" b="1" dirty="0">
                  <a:solidFill>
                    <a:srgbClr val="FFFF00"/>
                  </a:solidFill>
                </a:rPr>
                <a:t>61</a:t>
              </a:r>
              <a:endParaRPr lang="ar-AE" b="1" dirty="0">
                <a:solidFill>
                  <a:srgbClr val="FFFF00"/>
                </a:solidFill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A4ADCE4-306D-4E80-BAF1-EE77AE017DA0}"/>
                </a:ext>
              </a:extLst>
            </p:cNvPr>
            <p:cNvSpPr/>
            <p:nvPr/>
          </p:nvSpPr>
          <p:spPr>
            <a:xfrm>
              <a:off x="5618479" y="507854"/>
              <a:ext cx="955040" cy="830997"/>
            </a:xfrm>
            <a:prstGeom prst="ellipse">
              <a:avLst/>
            </a:prstGeom>
            <a:noFill/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AE" dirty="0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D6320198-F9AF-47F6-AD5E-E4A3595228F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083" t="33173" r="60834" b="63037"/>
          <a:stretch/>
        </p:blipFill>
        <p:spPr>
          <a:xfrm>
            <a:off x="458060" y="1860427"/>
            <a:ext cx="4155440" cy="677108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18F3331E-8C78-47A9-A7F7-D169F9101175}"/>
              </a:ext>
            </a:extLst>
          </p:cNvPr>
          <p:cNvGrpSpPr/>
          <p:nvPr/>
        </p:nvGrpSpPr>
        <p:grpSpPr>
          <a:xfrm>
            <a:off x="688072" y="1058743"/>
            <a:ext cx="9083087" cy="691690"/>
            <a:chOff x="1646469" y="3352801"/>
            <a:chExt cx="9083087" cy="69169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EBA702F-C4C5-422F-B2B8-357041CB8C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0999" t="28666" r="36834" b="68908"/>
            <a:stretch/>
          </p:blipFill>
          <p:spPr>
            <a:xfrm>
              <a:off x="2193961" y="3352801"/>
              <a:ext cx="8535595" cy="69169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TextBox 2">
                  <a:extLst>
                    <a:ext uri="{FF2B5EF4-FFF2-40B4-BE49-F238E27FC236}">
                      <a16:creationId xmlns:a16="http://schemas.microsoft.com/office/drawing/2014/main" id="{FA441811-A4AB-4508-B69B-04B247ECF970}"/>
                    </a:ext>
                  </a:extLst>
                </p:cNvPr>
                <p:cNvSpPr txBox="1"/>
                <p:nvPr/>
              </p:nvSpPr>
              <p:spPr>
                <a:xfrm>
                  <a:off x="1646469" y="3352801"/>
                  <a:ext cx="557652" cy="677108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4400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oMath>
                    </m:oMathPara>
                  </a14:m>
                  <a:endParaRPr lang="ar-AE" sz="2400" dirty="0"/>
                </a:p>
              </p:txBody>
            </p:sp>
          </mc:Choice>
          <mc:Fallback xmlns="">
            <p:sp>
              <p:nvSpPr>
                <p:cNvPr id="3" name="TextBox 2">
                  <a:extLst>
                    <a:ext uri="{FF2B5EF4-FFF2-40B4-BE49-F238E27FC236}">
                      <a16:creationId xmlns:a16="http://schemas.microsoft.com/office/drawing/2014/main" id="{FA441811-A4AB-4508-B69B-04B247ECF97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46469" y="3352801"/>
                  <a:ext cx="557652" cy="677108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ar-AE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E2AE4911-3B46-4255-97E9-F420CCE1C44C}"/>
              </a:ext>
            </a:extLst>
          </p:cNvPr>
          <p:cNvSpPr/>
          <p:nvPr/>
        </p:nvSpPr>
        <p:spPr>
          <a:xfrm>
            <a:off x="10038079" y="2554591"/>
            <a:ext cx="1058051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r"/>
            <a:r>
              <a:rPr lang="ar-SA" sz="2800" b="1" dirty="0">
                <a:solidFill>
                  <a:srgbClr val="222222"/>
                </a:solidFill>
                <a:latin typeface="Noto Naskh Arabic UI"/>
                <a:cs typeface="(AH) Manal Black" pitchFamily="2" charset="-78"/>
              </a:rPr>
              <a:t>تحقق </a:t>
            </a:r>
            <a:endParaRPr lang="ar-AE" sz="2800" b="1" dirty="0">
              <a:cs typeface="(AH) Manal Black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7D22361-0387-404A-861F-199C3C611BE8}"/>
                  </a:ext>
                </a:extLst>
              </p:cNvPr>
              <p:cNvSpPr txBox="1"/>
              <p:nvPr/>
            </p:nvSpPr>
            <p:spPr>
              <a:xfrm>
                <a:off x="1282619" y="2686285"/>
                <a:ext cx="2180277" cy="615553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4000" b="1" i="1" smtClean="0"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US" sz="4000" b="1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4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</m:t>
                      </m:r>
                      <m:r>
                        <a:rPr lang="en-US" sz="4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𝑩</m:t>
                      </m:r>
                      <m:r>
                        <a:rPr lang="en-US" sz="4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ar-AE" sz="4000" b="1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7D22361-0387-404A-861F-199C3C611B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2619" y="2686285"/>
                <a:ext cx="2180277" cy="61555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oup 14">
            <a:extLst>
              <a:ext uri="{FF2B5EF4-FFF2-40B4-BE49-F238E27FC236}">
                <a16:creationId xmlns:a16="http://schemas.microsoft.com/office/drawing/2014/main" id="{B7E094CF-2521-4B8A-AA11-D830B8C13106}"/>
              </a:ext>
            </a:extLst>
          </p:cNvPr>
          <p:cNvGrpSpPr/>
          <p:nvPr/>
        </p:nvGrpSpPr>
        <p:grpSpPr>
          <a:xfrm>
            <a:off x="1097807" y="3450588"/>
            <a:ext cx="2718245" cy="722085"/>
            <a:chOff x="7148967" y="3312165"/>
            <a:chExt cx="2718245" cy="722085"/>
          </a:xfrm>
          <a:solidFill>
            <a:schemeClr val="accent6">
              <a:lumMod val="40000"/>
              <a:lumOff val="60000"/>
            </a:schemeClr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521B4739-9C2D-4519-BBCF-ED0F98027DE5}"/>
                    </a:ext>
                  </a:extLst>
                </p:cNvPr>
                <p:cNvSpPr txBox="1"/>
                <p:nvPr/>
              </p:nvSpPr>
              <p:spPr>
                <a:xfrm>
                  <a:off x="7148967" y="3418697"/>
                  <a:ext cx="2718245" cy="615553"/>
                </a:xfrm>
                <a:prstGeom prst="rect">
                  <a:avLst/>
                </a:prstGeom>
                <a:grpFill/>
              </p:spPr>
              <p:txBody>
                <a:bodyPr wrap="none" lIns="0" tIns="0" rIns="0" bIns="0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40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ctrlPr>
                              <a:rPr lang="en-US" sz="40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4000" b="1" i="1" smtClean="0">
                                <a:latin typeface="Cambria Math" panose="02040503050406030204" pitchFamily="18" charset="0"/>
                              </a:rPr>
                              <m:t>𝑨</m:t>
                            </m:r>
                            <m:r>
                              <a:rPr lang="en-US" sz="4000" b="1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40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∪ </m:t>
                            </m:r>
                            <m:r>
                              <a:rPr lang="en-US" sz="40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𝑩</m:t>
                            </m:r>
                          </m:e>
                        </m:d>
                        <m:r>
                          <a:rPr lang="en-US" sz="4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</m:oMath>
                    </m:oMathPara>
                  </a14:m>
                  <a:endParaRPr lang="ar-AE" sz="4000" b="1" dirty="0"/>
                </a:p>
              </p:txBody>
            </p:sp>
          </mc:Choice>
          <mc:Fallback xmlns="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EFB6416C-5945-4B2A-AF44-63628985C53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48967" y="3418697"/>
                  <a:ext cx="2718245" cy="615553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ar-A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B4B2B36-1E1C-4754-9D57-A8CEE4CE35D0}"/>
                </a:ext>
              </a:extLst>
            </p:cNvPr>
            <p:cNvCxnSpPr/>
            <p:nvPr/>
          </p:nvCxnSpPr>
          <p:spPr>
            <a:xfrm flipH="1">
              <a:off x="9224679" y="3312165"/>
              <a:ext cx="112361" cy="203200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026215C-B6ED-4B14-83CD-E57B2C6BB4EB}"/>
              </a:ext>
            </a:extLst>
          </p:cNvPr>
          <p:cNvGrpSpPr/>
          <p:nvPr/>
        </p:nvGrpSpPr>
        <p:grpSpPr>
          <a:xfrm>
            <a:off x="1898501" y="4392739"/>
            <a:ext cx="1008096" cy="615553"/>
            <a:chOff x="10306706" y="382433"/>
            <a:chExt cx="1008096" cy="615553"/>
          </a:xfrm>
          <a:solidFill>
            <a:schemeClr val="accent6">
              <a:lumMod val="40000"/>
              <a:lumOff val="60000"/>
            </a:schemeClr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F28B4D4C-ABF2-4790-9FA6-ACB068BFBAC7}"/>
                    </a:ext>
                  </a:extLst>
                </p:cNvPr>
                <p:cNvSpPr txBox="1"/>
                <p:nvPr/>
              </p:nvSpPr>
              <p:spPr>
                <a:xfrm>
                  <a:off x="10306706" y="382433"/>
                  <a:ext cx="1008096" cy="615553"/>
                </a:xfrm>
                <a:prstGeom prst="rect">
                  <a:avLst/>
                </a:prstGeom>
                <a:grpFill/>
              </p:spPr>
              <p:txBody>
                <a:bodyPr wrap="none" lIns="0" tIns="0" rIns="0" bIns="0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𝑨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m:oMathPara>
                  </a14:m>
                  <a:endParaRPr lang="ar-AE" b="1" dirty="0"/>
                </a:p>
              </p:txBody>
            </p:sp>
          </mc:Choice>
          <mc:Fallback xmlns="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46539155-2582-402E-93DC-802319EC080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06706" y="382433"/>
                  <a:ext cx="1008096" cy="615553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ar-A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23388AF-40DA-48E9-9BE8-1B558396116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687428" y="382433"/>
              <a:ext cx="84173" cy="14881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8182398-676A-448D-8B16-B33E8A8584E3}"/>
              </a:ext>
            </a:extLst>
          </p:cNvPr>
          <p:cNvGrpSpPr/>
          <p:nvPr/>
        </p:nvGrpSpPr>
        <p:grpSpPr>
          <a:xfrm>
            <a:off x="1898501" y="5242177"/>
            <a:ext cx="1038553" cy="615553"/>
            <a:chOff x="10306706" y="382433"/>
            <a:chExt cx="1038553" cy="615553"/>
          </a:xfrm>
          <a:solidFill>
            <a:schemeClr val="accent6">
              <a:lumMod val="40000"/>
              <a:lumOff val="60000"/>
            </a:schemeClr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78965966-BE62-471C-A316-E92C3B372FD0}"/>
                    </a:ext>
                  </a:extLst>
                </p:cNvPr>
                <p:cNvSpPr txBox="1"/>
                <p:nvPr/>
              </p:nvSpPr>
              <p:spPr>
                <a:xfrm>
                  <a:off x="10306706" y="382433"/>
                  <a:ext cx="1038553" cy="615553"/>
                </a:xfrm>
                <a:prstGeom prst="rect">
                  <a:avLst/>
                </a:prstGeom>
                <a:grpFill/>
              </p:spPr>
              <p:txBody>
                <a:bodyPr wrap="none" lIns="0" tIns="0" rIns="0" bIns="0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𝑩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m:oMathPara>
                  </a14:m>
                  <a:endParaRPr lang="ar-AE" b="1" dirty="0"/>
                </a:p>
              </p:txBody>
            </p:sp>
          </mc:Choice>
          <mc:Fallback xmlns="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0B208797-667A-428E-942B-1FED531441D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06706" y="382433"/>
                  <a:ext cx="1038553" cy="615553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ar-A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38E43F3-3704-48CC-A584-F3B36CC5017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687428" y="382433"/>
              <a:ext cx="84173" cy="14881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2C20174-B42D-48FF-9F3F-FDEFC3A3EF10}"/>
              </a:ext>
            </a:extLst>
          </p:cNvPr>
          <p:cNvGrpSpPr/>
          <p:nvPr/>
        </p:nvGrpSpPr>
        <p:grpSpPr>
          <a:xfrm>
            <a:off x="1690195" y="6077796"/>
            <a:ext cx="1691169" cy="593911"/>
            <a:chOff x="3740093" y="4952222"/>
            <a:chExt cx="1691169" cy="593911"/>
          </a:xfrm>
          <a:solidFill>
            <a:schemeClr val="accent6">
              <a:lumMod val="40000"/>
              <a:lumOff val="60000"/>
            </a:schemeClr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BDEC3ED0-E9AC-4626-B64D-AF67D6762E4E}"/>
                    </a:ext>
                  </a:extLst>
                </p:cNvPr>
                <p:cNvSpPr txBox="1"/>
                <p:nvPr/>
              </p:nvSpPr>
              <p:spPr>
                <a:xfrm>
                  <a:off x="3740093" y="4992135"/>
                  <a:ext cx="1691169" cy="553998"/>
                </a:xfrm>
                <a:prstGeom prst="rect">
                  <a:avLst/>
                </a:prstGeom>
                <a:grpFill/>
              </p:spPr>
              <p:txBody>
                <a:bodyPr wrap="none" lIns="0" tIns="0" rIns="0" bIns="0" rtlCol="1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US" sz="3600" b="1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 </m:t>
                      </m:r>
                      <m:r>
                        <a:rPr lang="en-US" sz="3600" b="1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𝑩</m:t>
                      </m:r>
                      <m:r>
                        <a:rPr lang="en-US" sz="3600" b="1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</m:t>
                      </m:r>
                    </m:oMath>
                  </a14:m>
                  <a:r>
                    <a:rPr lang="en-US" sz="3600" b="1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=</a:t>
                  </a:r>
                  <a:endParaRPr lang="ar-AE" sz="36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BDEC3ED0-E9AC-4626-B64D-AF67D6762E4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40093" y="4992135"/>
                  <a:ext cx="1691169" cy="553998"/>
                </a:xfrm>
                <a:prstGeom prst="rect">
                  <a:avLst/>
                </a:prstGeom>
                <a:blipFill>
                  <a:blip r:embed="rId16"/>
                  <a:stretch>
                    <a:fillRect l="-360" t="-24444" r="-15468" b="-51111"/>
                  </a:stretch>
                </a:blipFill>
              </p:spPr>
              <p:txBody>
                <a:bodyPr/>
                <a:lstStyle/>
                <a:p>
                  <a:r>
                    <a:rPr lang="ar-A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1F463A8E-0255-49DB-BD77-EF5D6EF9EF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70890" y="4952222"/>
              <a:ext cx="178261" cy="175768"/>
            </a:xfrm>
            <a:prstGeom prst="line">
              <a:avLst/>
            </a:prstGeom>
            <a:grpFill/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B3FEE34-70AB-494D-9EE7-33AA4E3E01D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032087" y="4952222"/>
              <a:ext cx="178261" cy="175768"/>
            </a:xfrm>
            <a:prstGeom prst="line">
              <a:avLst/>
            </a:prstGeom>
            <a:grpFill/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BF83EAE-1F67-496D-A5EB-CD9758A47EEF}"/>
                  </a:ext>
                </a:extLst>
              </p:cNvPr>
              <p:cNvSpPr txBox="1"/>
              <p:nvPr/>
            </p:nvSpPr>
            <p:spPr>
              <a:xfrm>
                <a:off x="3599644" y="2644067"/>
                <a:ext cx="3445559" cy="615553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ar-AE" sz="40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SA" sz="40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𝟕</m:t>
                          </m:r>
                        </m:e>
                      </m:d>
                    </m:oMath>
                  </m:oMathPara>
                </a14:m>
                <a:endParaRPr lang="ar-AE" sz="2800" b="1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BF83EAE-1F67-496D-A5EB-CD9758A47E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9644" y="2644067"/>
                <a:ext cx="3445559" cy="615553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CCADA02-83CB-462C-8524-0477E299366D}"/>
                  </a:ext>
                </a:extLst>
              </p:cNvPr>
              <p:cNvSpPr txBox="1"/>
              <p:nvPr/>
            </p:nvSpPr>
            <p:spPr>
              <a:xfrm>
                <a:off x="3995884" y="3557120"/>
                <a:ext cx="958339" cy="615553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ar-AE" sz="40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SA" sz="40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𝟔</m:t>
                          </m:r>
                        </m:e>
                      </m:d>
                    </m:oMath>
                  </m:oMathPara>
                </a14:m>
                <a:endParaRPr lang="ar-AE" sz="2800" b="1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CCADA02-83CB-462C-8524-0477E29936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5884" y="3557120"/>
                <a:ext cx="958339" cy="615553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70E1465-E97B-4105-89E8-073C2CE79E79}"/>
                  </a:ext>
                </a:extLst>
              </p:cNvPr>
              <p:cNvSpPr txBox="1"/>
              <p:nvPr/>
            </p:nvSpPr>
            <p:spPr>
              <a:xfrm>
                <a:off x="3006040" y="4392738"/>
                <a:ext cx="1455783" cy="615553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ar-AE" sz="40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SA" sz="40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𝟔</m:t>
                          </m:r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𝟕</m:t>
                          </m:r>
                        </m:e>
                      </m:d>
                    </m:oMath>
                  </m:oMathPara>
                </a14:m>
                <a:endParaRPr lang="ar-AE" sz="2800" b="1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70E1465-E97B-4105-89E8-073C2CE79E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6040" y="4392738"/>
                <a:ext cx="1455783" cy="615553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02EF5E8D-CA97-4603-A2E7-958374648138}"/>
                  </a:ext>
                </a:extLst>
              </p:cNvPr>
              <p:cNvSpPr txBox="1"/>
              <p:nvPr/>
            </p:nvSpPr>
            <p:spPr>
              <a:xfrm>
                <a:off x="3071319" y="5204656"/>
                <a:ext cx="2450671" cy="615553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ar-AE" sz="40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SA" sz="40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𝟔</m:t>
                          </m:r>
                        </m:e>
                      </m:d>
                    </m:oMath>
                  </m:oMathPara>
                </a14:m>
                <a:endParaRPr lang="ar-AE" sz="2800" b="1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02EF5E8D-CA97-4603-A2E7-9583746481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1319" y="5204656"/>
                <a:ext cx="2450671" cy="615553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A0B2A0F-A17A-441B-B8D6-7723BD77109B}"/>
                  </a:ext>
                </a:extLst>
              </p:cNvPr>
              <p:cNvSpPr txBox="1"/>
              <p:nvPr/>
            </p:nvSpPr>
            <p:spPr>
              <a:xfrm>
                <a:off x="3464216" y="6110591"/>
                <a:ext cx="958339" cy="615553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ar-AE" sz="40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SA" sz="40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𝟔</m:t>
                          </m:r>
                        </m:e>
                      </m:d>
                    </m:oMath>
                  </m:oMathPara>
                </a14:m>
                <a:endParaRPr lang="ar-AE" sz="2800" b="1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A0B2A0F-A17A-441B-B8D6-7723BD7710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4216" y="6110591"/>
                <a:ext cx="958339" cy="615553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Rectangle 32">
            <a:extLst>
              <a:ext uri="{FF2B5EF4-FFF2-40B4-BE49-F238E27FC236}">
                <a16:creationId xmlns:a16="http://schemas.microsoft.com/office/drawing/2014/main" id="{A455063A-B761-4B36-BBE4-F11EBCAD553D}"/>
              </a:ext>
            </a:extLst>
          </p:cNvPr>
          <p:cNvSpPr/>
          <p:nvPr/>
        </p:nvSpPr>
        <p:spPr>
          <a:xfrm>
            <a:off x="8642672" y="6197907"/>
            <a:ext cx="2022791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r"/>
            <a:r>
              <a:rPr lang="ar-SA" sz="2800" b="1" dirty="0">
                <a:solidFill>
                  <a:srgbClr val="222222"/>
                </a:solidFill>
                <a:latin typeface="Noto Naskh Arabic UI"/>
                <a:cs typeface="(AH) Manal Black" pitchFamily="2" charset="-78"/>
              </a:rPr>
              <a:t>نفس العناصر</a:t>
            </a:r>
            <a:endParaRPr lang="ar-AE" sz="2800" b="1" dirty="0">
              <a:cs typeface="(AH) Manal Black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00756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صور فوانيس رمضان 2019 متحركة">
            <a:extLst>
              <a:ext uri="{FF2B5EF4-FFF2-40B4-BE49-F238E27FC236}">
                <a16:creationId xmlns:a16="http://schemas.microsoft.com/office/drawing/2014/main" id="{FB836EB2-0880-4D78-BE27-2F5630F87FD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463" y="0"/>
            <a:ext cx="2022792" cy="255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5DADE87-D7EE-4EA4-B2A8-7305D0334000}"/>
              </a:ext>
            </a:extLst>
          </p:cNvPr>
          <p:cNvGrpSpPr/>
          <p:nvPr/>
        </p:nvGrpSpPr>
        <p:grpSpPr>
          <a:xfrm>
            <a:off x="5476239" y="112609"/>
            <a:ext cx="955040" cy="830997"/>
            <a:chOff x="5618479" y="507854"/>
            <a:chExt cx="955040" cy="830997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2431D07-2418-4D8D-8A15-3D278AC3E04A}"/>
                </a:ext>
              </a:extLst>
            </p:cNvPr>
            <p:cNvSpPr txBox="1"/>
            <p:nvPr/>
          </p:nvSpPr>
          <p:spPr>
            <a:xfrm>
              <a:off x="5679440" y="507854"/>
              <a:ext cx="843280" cy="830997"/>
            </a:xfrm>
            <a:prstGeom prst="rect">
              <a:avLst/>
            </a:prstGeom>
            <a:noFill/>
            <a:ln>
              <a:solidFill>
                <a:srgbClr val="FF00FF"/>
              </a:solidFill>
            </a:ln>
          </p:spPr>
          <p:txBody>
            <a:bodyPr wrap="square" rtlCol="1">
              <a:spAutoFit/>
            </a:bodyPr>
            <a:lstStyle/>
            <a:p>
              <a:r>
                <a:rPr lang="en-US" sz="4800" b="1" dirty="0">
                  <a:solidFill>
                    <a:srgbClr val="FFFF00"/>
                  </a:solidFill>
                </a:rPr>
                <a:t>62</a:t>
              </a:r>
              <a:endParaRPr lang="ar-AE" b="1" dirty="0">
                <a:solidFill>
                  <a:srgbClr val="FFFF00"/>
                </a:solidFill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A4ADCE4-306D-4E80-BAF1-EE77AE017DA0}"/>
                </a:ext>
              </a:extLst>
            </p:cNvPr>
            <p:cNvSpPr/>
            <p:nvPr/>
          </p:nvSpPr>
          <p:spPr>
            <a:xfrm>
              <a:off x="5618479" y="507854"/>
              <a:ext cx="955040" cy="830997"/>
            </a:xfrm>
            <a:prstGeom prst="ellipse">
              <a:avLst/>
            </a:prstGeom>
            <a:noFill/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AE" dirty="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18F3331E-8C78-47A9-A7F7-D169F9101175}"/>
              </a:ext>
            </a:extLst>
          </p:cNvPr>
          <p:cNvGrpSpPr/>
          <p:nvPr/>
        </p:nvGrpSpPr>
        <p:grpSpPr>
          <a:xfrm>
            <a:off x="762549" y="1061409"/>
            <a:ext cx="9083087" cy="691690"/>
            <a:chOff x="1646469" y="3352801"/>
            <a:chExt cx="9083087" cy="69169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EBA702F-C4C5-422F-B2B8-357041CB8C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0999" t="28666" r="36834" b="68908"/>
            <a:stretch/>
          </p:blipFill>
          <p:spPr>
            <a:xfrm>
              <a:off x="2193961" y="3352801"/>
              <a:ext cx="8535595" cy="69169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TextBox 2">
                  <a:extLst>
                    <a:ext uri="{FF2B5EF4-FFF2-40B4-BE49-F238E27FC236}">
                      <a16:creationId xmlns:a16="http://schemas.microsoft.com/office/drawing/2014/main" id="{FA441811-A4AB-4508-B69B-04B247ECF970}"/>
                    </a:ext>
                  </a:extLst>
                </p:cNvPr>
                <p:cNvSpPr txBox="1"/>
                <p:nvPr/>
              </p:nvSpPr>
              <p:spPr>
                <a:xfrm>
                  <a:off x="1646469" y="3352801"/>
                  <a:ext cx="557652" cy="677108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4400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oMath>
                    </m:oMathPara>
                  </a14:m>
                  <a:endParaRPr lang="ar-AE" sz="2400" dirty="0"/>
                </a:p>
              </p:txBody>
            </p:sp>
          </mc:Choice>
          <mc:Fallback xmlns="">
            <p:sp>
              <p:nvSpPr>
                <p:cNvPr id="3" name="TextBox 2">
                  <a:extLst>
                    <a:ext uri="{FF2B5EF4-FFF2-40B4-BE49-F238E27FC236}">
                      <a16:creationId xmlns:a16="http://schemas.microsoft.com/office/drawing/2014/main" id="{FA441811-A4AB-4508-B69B-04B247ECF97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46469" y="3352801"/>
                  <a:ext cx="557652" cy="677108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ar-AE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9EC66DE0-5B50-4450-9BB0-BA318C7CF84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083" t="37691" r="60834" b="58519"/>
          <a:stretch/>
        </p:blipFill>
        <p:spPr>
          <a:xfrm>
            <a:off x="762549" y="1818490"/>
            <a:ext cx="4155440" cy="67710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2AE4911-3B46-4255-97E9-F420CCE1C44C}"/>
              </a:ext>
            </a:extLst>
          </p:cNvPr>
          <p:cNvSpPr/>
          <p:nvPr/>
        </p:nvSpPr>
        <p:spPr>
          <a:xfrm>
            <a:off x="10038079" y="2554591"/>
            <a:ext cx="1058051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r"/>
            <a:r>
              <a:rPr lang="ar-SA" sz="2800" b="1" dirty="0">
                <a:solidFill>
                  <a:srgbClr val="222222"/>
                </a:solidFill>
                <a:latin typeface="Noto Naskh Arabic UI"/>
                <a:cs typeface="(AH) Manal Black" pitchFamily="2" charset="-78"/>
              </a:rPr>
              <a:t>تحقق </a:t>
            </a:r>
            <a:endParaRPr lang="ar-AE" sz="2800" b="1" dirty="0">
              <a:cs typeface="(AH) Manal Black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65E89FE-E1BB-4252-AF5E-347D7F60066B}"/>
                  </a:ext>
                </a:extLst>
              </p:cNvPr>
              <p:cNvSpPr txBox="1"/>
              <p:nvPr/>
            </p:nvSpPr>
            <p:spPr>
              <a:xfrm>
                <a:off x="2087245" y="2548279"/>
                <a:ext cx="1879104" cy="615553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40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𝑨</m:t>
                    </m:r>
                    <m:r>
                      <a:rPr lang="en-US" sz="40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 </m:t>
                    </m:r>
                    <m:r>
                      <a:rPr lang="en-US" sz="40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𝑩</m:t>
                    </m:r>
                    <m:r>
                      <a:rPr lang="en-US" sz="40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en-US" sz="40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=</a:t>
                </a:r>
                <a:endParaRPr lang="ar-AE" sz="40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65E89FE-E1BB-4252-AF5E-347D7F6006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7245" y="2548279"/>
                <a:ext cx="1879104" cy="615553"/>
              </a:xfrm>
              <a:prstGeom prst="rect">
                <a:avLst/>
              </a:prstGeom>
              <a:blipFill>
                <a:blip r:embed="rId6"/>
                <a:stretch>
                  <a:fillRect l="-324" t="-23762" r="-15210" b="-50495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Group 15">
            <a:extLst>
              <a:ext uri="{FF2B5EF4-FFF2-40B4-BE49-F238E27FC236}">
                <a16:creationId xmlns:a16="http://schemas.microsoft.com/office/drawing/2014/main" id="{5DFA4E1B-0F3C-490B-BC1E-D11808A6B923}"/>
              </a:ext>
            </a:extLst>
          </p:cNvPr>
          <p:cNvGrpSpPr/>
          <p:nvPr/>
        </p:nvGrpSpPr>
        <p:grpSpPr>
          <a:xfrm>
            <a:off x="1950013" y="3503504"/>
            <a:ext cx="1968872" cy="623962"/>
            <a:chOff x="3740093" y="4983726"/>
            <a:chExt cx="1968872" cy="623962"/>
          </a:xfrm>
          <a:solidFill>
            <a:schemeClr val="accent6">
              <a:lumMod val="20000"/>
              <a:lumOff val="80000"/>
            </a:schemeClr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14B3AF5E-88A6-4010-B339-C45CBC7D4E4F}"/>
                    </a:ext>
                  </a:extLst>
                </p:cNvPr>
                <p:cNvSpPr txBox="1"/>
                <p:nvPr/>
              </p:nvSpPr>
              <p:spPr>
                <a:xfrm>
                  <a:off x="3740093" y="4992135"/>
                  <a:ext cx="1968872" cy="615553"/>
                </a:xfrm>
                <a:prstGeom prst="rect">
                  <a:avLst/>
                </a:prstGeom>
                <a:grpFill/>
              </p:spPr>
              <p:txBody>
                <a:bodyPr wrap="none" lIns="0" tIns="0" rIns="0" bIns="0" rtlCol="1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4000" b="1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4000" b="1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US" sz="4000" b="1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</m:t>
                      </m:r>
                      <m:r>
                        <a:rPr lang="en-US" sz="4000" b="1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𝑩</m:t>
                      </m:r>
                      <m:r>
                        <a:rPr lang="en-US" sz="4000" b="1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a14:m>
                  <a:r>
                    <a:rPr lang="en-US" sz="4000" b="1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=</a:t>
                  </a:r>
                  <a:endParaRPr lang="ar-AE" sz="40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CC4A17A3-B4AE-40C5-B3EC-805171AA0DA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40093" y="4992135"/>
                  <a:ext cx="1968872" cy="615553"/>
                </a:xfrm>
                <a:prstGeom prst="rect">
                  <a:avLst/>
                </a:prstGeom>
                <a:blipFill>
                  <a:blip r:embed="rId7"/>
                  <a:stretch>
                    <a:fillRect t="-23762" r="-14241" b="-50495"/>
                  </a:stretch>
                </a:blipFill>
              </p:spPr>
              <p:txBody>
                <a:bodyPr/>
                <a:lstStyle/>
                <a:p>
                  <a:r>
                    <a:rPr lang="ar-A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17AF96B0-08AA-4E1F-B624-0C4EFBED74D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17613" y="4983726"/>
              <a:ext cx="168103" cy="144264"/>
            </a:xfrm>
            <a:prstGeom prst="line">
              <a:avLst/>
            </a:prstGeom>
            <a:grpFill/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33C69CD-E1CD-43D7-90D9-E095A6B8D727}"/>
              </a:ext>
            </a:extLst>
          </p:cNvPr>
          <p:cNvGrpSpPr/>
          <p:nvPr/>
        </p:nvGrpSpPr>
        <p:grpSpPr>
          <a:xfrm>
            <a:off x="2410269" y="4337674"/>
            <a:ext cx="1008096" cy="615553"/>
            <a:chOff x="10306706" y="382433"/>
            <a:chExt cx="1008096" cy="615553"/>
          </a:xfrm>
          <a:solidFill>
            <a:schemeClr val="accent6">
              <a:lumMod val="20000"/>
              <a:lumOff val="80000"/>
            </a:schemeClr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F8589E43-A2B7-4A4F-8F76-CD0076EE054F}"/>
                    </a:ext>
                  </a:extLst>
                </p:cNvPr>
                <p:cNvSpPr txBox="1"/>
                <p:nvPr/>
              </p:nvSpPr>
              <p:spPr>
                <a:xfrm>
                  <a:off x="10306706" y="382433"/>
                  <a:ext cx="1008096" cy="615553"/>
                </a:xfrm>
                <a:prstGeom prst="rect">
                  <a:avLst/>
                </a:prstGeom>
                <a:grpFill/>
              </p:spPr>
              <p:txBody>
                <a:bodyPr wrap="none" lIns="0" tIns="0" rIns="0" bIns="0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4000" b="1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𝑨</m:t>
                        </m:r>
                        <m:r>
                          <a:rPr lang="en-US" sz="4000" b="1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m:oMathPara>
                  </a14:m>
                  <a:endParaRPr lang="ar-AE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46539155-2582-402E-93DC-802319EC080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06706" y="382433"/>
                  <a:ext cx="1008096" cy="615553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ar-A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D7D3CA7-2B51-450D-A634-BC613056BA0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687428" y="382433"/>
              <a:ext cx="84173" cy="14881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30C8548-2E2B-442C-B229-8DB25047B83B}"/>
              </a:ext>
            </a:extLst>
          </p:cNvPr>
          <p:cNvGrpSpPr/>
          <p:nvPr/>
        </p:nvGrpSpPr>
        <p:grpSpPr>
          <a:xfrm>
            <a:off x="2367861" y="5205523"/>
            <a:ext cx="1038553" cy="615553"/>
            <a:chOff x="10306706" y="382433"/>
            <a:chExt cx="1038553" cy="615553"/>
          </a:xfrm>
          <a:solidFill>
            <a:schemeClr val="accent6">
              <a:lumMod val="20000"/>
              <a:lumOff val="80000"/>
            </a:schemeClr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57DEADC9-F6A6-4320-B82D-1898E12FA1E2}"/>
                    </a:ext>
                  </a:extLst>
                </p:cNvPr>
                <p:cNvSpPr txBox="1"/>
                <p:nvPr/>
              </p:nvSpPr>
              <p:spPr>
                <a:xfrm>
                  <a:off x="10306706" y="382433"/>
                  <a:ext cx="1038553" cy="615553"/>
                </a:xfrm>
                <a:prstGeom prst="rect">
                  <a:avLst/>
                </a:prstGeom>
                <a:grpFill/>
              </p:spPr>
              <p:txBody>
                <a:bodyPr wrap="none" lIns="0" tIns="0" rIns="0" bIns="0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4000" b="1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𝑩</m:t>
                        </m:r>
                        <m:r>
                          <a:rPr lang="en-US" sz="4000" b="1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m:oMathPara>
                  </a14:m>
                  <a:endParaRPr lang="ar-AE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0B208797-667A-428E-942B-1FED531441D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06706" y="382433"/>
                  <a:ext cx="1038553" cy="615553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ar-A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40A2E35A-D22B-4597-99BE-D3DA8FBDC35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687428" y="382433"/>
              <a:ext cx="84173" cy="14881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099C5BD-FA98-4595-8A58-7488E1E3635F}"/>
              </a:ext>
            </a:extLst>
          </p:cNvPr>
          <p:cNvGrpSpPr/>
          <p:nvPr/>
        </p:nvGrpSpPr>
        <p:grpSpPr>
          <a:xfrm>
            <a:off x="1932760" y="5974108"/>
            <a:ext cx="2103525" cy="722085"/>
            <a:chOff x="7148967" y="3312165"/>
            <a:chExt cx="2103525" cy="722085"/>
          </a:xfrm>
          <a:solidFill>
            <a:schemeClr val="accent6">
              <a:lumMod val="20000"/>
              <a:lumOff val="80000"/>
            </a:schemeClr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1E585989-70E9-4B95-A872-5B6E8783B611}"/>
                    </a:ext>
                  </a:extLst>
                </p:cNvPr>
                <p:cNvSpPr txBox="1"/>
                <p:nvPr/>
              </p:nvSpPr>
              <p:spPr>
                <a:xfrm>
                  <a:off x="7148967" y="3418697"/>
                  <a:ext cx="2103525" cy="615553"/>
                </a:xfrm>
                <a:prstGeom prst="rect">
                  <a:avLst/>
                </a:prstGeom>
                <a:grpFill/>
              </p:spPr>
              <p:txBody>
                <a:bodyPr wrap="none" lIns="0" tIns="0" rIns="0" bIns="0" rtlCol="1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4000" b="1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US" sz="4000" b="1" i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4000" b="1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 </m:t>
                      </m:r>
                      <m:r>
                        <a:rPr lang="en-US" sz="4000" b="1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𝑩</m:t>
                      </m:r>
                      <m:r>
                        <a:rPr lang="en-US" sz="4000" b="1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</m:t>
                      </m:r>
                    </m:oMath>
                  </a14:m>
                  <a:r>
                    <a:rPr lang="en-US" sz="4000" b="1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=</a:t>
                  </a:r>
                  <a:endParaRPr lang="ar-AE" sz="40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95FC4B42-D1B9-4BBF-ACFE-D5B176A17AD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48967" y="3418697"/>
                  <a:ext cx="2103525" cy="615553"/>
                </a:xfrm>
                <a:prstGeom prst="rect">
                  <a:avLst/>
                </a:prstGeom>
                <a:blipFill>
                  <a:blip r:embed="rId18"/>
                  <a:stretch>
                    <a:fillRect l="-290" t="-23762" r="-13333" b="-50495"/>
                  </a:stretch>
                </a:blipFill>
              </p:spPr>
              <p:txBody>
                <a:bodyPr/>
                <a:lstStyle/>
                <a:p>
                  <a:r>
                    <a:rPr lang="ar-A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DC2B7CE5-8282-4D2E-92B7-4C99F6833725}"/>
                </a:ext>
              </a:extLst>
            </p:cNvPr>
            <p:cNvCxnSpPr/>
            <p:nvPr/>
          </p:nvCxnSpPr>
          <p:spPr>
            <a:xfrm flipH="1">
              <a:off x="8787799" y="3312165"/>
              <a:ext cx="112361" cy="203200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C1C52FB9-EE95-4F52-A820-258B4D5DCAE0}"/>
                </a:ext>
              </a:extLst>
            </p:cNvPr>
            <p:cNvCxnSpPr/>
            <p:nvPr/>
          </p:nvCxnSpPr>
          <p:spPr>
            <a:xfrm flipH="1">
              <a:off x="7516633" y="3342405"/>
              <a:ext cx="112361" cy="203200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D71C3F8-68F2-4D92-A9F5-121667554BC1}"/>
                  </a:ext>
                </a:extLst>
              </p:cNvPr>
              <p:cNvSpPr txBox="1"/>
              <p:nvPr/>
            </p:nvSpPr>
            <p:spPr>
              <a:xfrm>
                <a:off x="4334015" y="2589003"/>
                <a:ext cx="1455783" cy="615553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ar-AE" sz="40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SA" sz="40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𝟓</m:t>
                          </m:r>
                        </m:e>
                      </m:d>
                    </m:oMath>
                  </m:oMathPara>
                </a14:m>
                <a:endParaRPr lang="ar-AE" sz="2800" b="1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D71C3F8-68F2-4D92-A9F5-121667554B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4015" y="2589003"/>
                <a:ext cx="1455783" cy="615553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AECF4ACA-60AB-4192-BA2D-A62C8FAB32B1}"/>
                  </a:ext>
                </a:extLst>
              </p:cNvPr>
              <p:cNvSpPr txBox="1"/>
              <p:nvPr/>
            </p:nvSpPr>
            <p:spPr>
              <a:xfrm>
                <a:off x="4079762" y="3501024"/>
                <a:ext cx="2835905" cy="615553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ar-AE" sz="40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𝟔</m:t>
                          </m:r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𝟕</m:t>
                          </m:r>
                        </m:e>
                      </m:d>
                    </m:oMath>
                  </m:oMathPara>
                </a14:m>
                <a:endParaRPr lang="ar-AE" sz="2800" b="1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AECF4ACA-60AB-4192-BA2D-A62C8FAB32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9762" y="3501024"/>
                <a:ext cx="2835905" cy="615553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5EB9AC1F-8230-452C-9A5C-26210B4B9971}"/>
                  </a:ext>
                </a:extLst>
              </p:cNvPr>
              <p:cNvSpPr txBox="1"/>
              <p:nvPr/>
            </p:nvSpPr>
            <p:spPr>
              <a:xfrm>
                <a:off x="3740411" y="4337674"/>
                <a:ext cx="1455783" cy="615553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ar-AE" sz="40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SA" sz="40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𝟔</m:t>
                          </m:r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𝟕</m:t>
                          </m:r>
                        </m:e>
                      </m:d>
                    </m:oMath>
                  </m:oMathPara>
                </a14:m>
                <a:endParaRPr lang="ar-AE" sz="2800" b="1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5EB9AC1F-8230-452C-9A5C-26210B4B99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0411" y="4337674"/>
                <a:ext cx="1455783" cy="615553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C9AFA553-AF25-44B9-BDBB-94C358304B68}"/>
                  </a:ext>
                </a:extLst>
              </p:cNvPr>
              <p:cNvSpPr txBox="1"/>
              <p:nvPr/>
            </p:nvSpPr>
            <p:spPr>
              <a:xfrm>
                <a:off x="3805690" y="5149592"/>
                <a:ext cx="2450671" cy="615553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ar-AE" sz="40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SA" sz="40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𝟔</m:t>
                          </m:r>
                        </m:e>
                      </m:d>
                    </m:oMath>
                  </m:oMathPara>
                </a14:m>
                <a:endParaRPr lang="ar-AE" sz="2800" b="1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C9AFA553-AF25-44B9-BDBB-94C358304B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5690" y="5149592"/>
                <a:ext cx="2450671" cy="615553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Rectangle 33">
            <a:extLst>
              <a:ext uri="{FF2B5EF4-FFF2-40B4-BE49-F238E27FC236}">
                <a16:creationId xmlns:a16="http://schemas.microsoft.com/office/drawing/2014/main" id="{D5DB8ABD-80CD-4DBF-9DC4-B2F3ABC1B08F}"/>
              </a:ext>
            </a:extLst>
          </p:cNvPr>
          <p:cNvSpPr/>
          <p:nvPr/>
        </p:nvSpPr>
        <p:spPr>
          <a:xfrm>
            <a:off x="9377043" y="6142843"/>
            <a:ext cx="2022791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r"/>
            <a:r>
              <a:rPr lang="ar-SA" sz="2800" b="1" dirty="0">
                <a:solidFill>
                  <a:srgbClr val="222222"/>
                </a:solidFill>
                <a:latin typeface="Noto Naskh Arabic UI"/>
                <a:cs typeface="(AH) Manal Black" pitchFamily="2" charset="-78"/>
              </a:rPr>
              <a:t>نفس العناصر</a:t>
            </a:r>
            <a:endParaRPr lang="ar-AE" sz="2800" b="1" dirty="0">
              <a:cs typeface="(AH) Manal Black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1AF50325-B7CD-4016-ADB8-DF9F34B3C812}"/>
                  </a:ext>
                </a:extLst>
              </p:cNvPr>
              <p:cNvSpPr txBox="1"/>
              <p:nvPr/>
            </p:nvSpPr>
            <p:spPr>
              <a:xfrm>
                <a:off x="4079762" y="6080640"/>
                <a:ext cx="2835905" cy="615553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ar-AE" sz="40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𝟔</m:t>
                          </m:r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𝟕</m:t>
                          </m:r>
                        </m:e>
                      </m:d>
                    </m:oMath>
                  </m:oMathPara>
                </a14:m>
                <a:endParaRPr lang="ar-AE" sz="2800" b="1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1AF50325-B7CD-4016-ADB8-DF9F34B3C8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9762" y="6080640"/>
                <a:ext cx="2835905" cy="615553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49096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9" grpId="0" animBg="1"/>
      <p:bldP spid="30" grpId="0" animBg="1"/>
      <p:bldP spid="31" grpId="0" animBg="1"/>
      <p:bldP spid="32" grpId="0" animBg="1"/>
      <p:bldP spid="34" grpId="0" animBg="1"/>
      <p:bldP spid="35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صور فوانيس رمضان 2019 متحركة">
            <a:extLst>
              <a:ext uri="{FF2B5EF4-FFF2-40B4-BE49-F238E27FC236}">
                <a16:creationId xmlns:a16="http://schemas.microsoft.com/office/drawing/2014/main" id="{FB836EB2-0880-4D78-BE27-2F5630F87FD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463" y="0"/>
            <a:ext cx="2022792" cy="255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5DADE87-D7EE-4EA4-B2A8-7305D0334000}"/>
              </a:ext>
            </a:extLst>
          </p:cNvPr>
          <p:cNvGrpSpPr/>
          <p:nvPr/>
        </p:nvGrpSpPr>
        <p:grpSpPr>
          <a:xfrm>
            <a:off x="5506719" y="529169"/>
            <a:ext cx="955040" cy="830997"/>
            <a:chOff x="5618479" y="507854"/>
            <a:chExt cx="955040" cy="830997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2431D07-2418-4D8D-8A15-3D278AC3E04A}"/>
                </a:ext>
              </a:extLst>
            </p:cNvPr>
            <p:cNvSpPr txBox="1"/>
            <p:nvPr/>
          </p:nvSpPr>
          <p:spPr>
            <a:xfrm>
              <a:off x="5679440" y="507854"/>
              <a:ext cx="843280" cy="830997"/>
            </a:xfrm>
            <a:prstGeom prst="rect">
              <a:avLst/>
            </a:prstGeom>
            <a:noFill/>
            <a:ln>
              <a:solidFill>
                <a:srgbClr val="FF00FF"/>
              </a:solidFill>
            </a:ln>
          </p:spPr>
          <p:txBody>
            <a:bodyPr wrap="square" rtlCol="1">
              <a:spAutoFit/>
            </a:bodyPr>
            <a:lstStyle/>
            <a:p>
              <a:r>
                <a:rPr lang="en-US" sz="4800" b="1" dirty="0">
                  <a:solidFill>
                    <a:srgbClr val="FFFF00"/>
                  </a:solidFill>
                </a:rPr>
                <a:t>63</a:t>
              </a:r>
              <a:endParaRPr lang="ar-AE" b="1" dirty="0">
                <a:solidFill>
                  <a:srgbClr val="FFFF00"/>
                </a:solidFill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A4ADCE4-306D-4E80-BAF1-EE77AE017DA0}"/>
                </a:ext>
              </a:extLst>
            </p:cNvPr>
            <p:cNvSpPr/>
            <p:nvPr/>
          </p:nvSpPr>
          <p:spPr>
            <a:xfrm>
              <a:off x="5618479" y="507854"/>
              <a:ext cx="955040" cy="830997"/>
            </a:xfrm>
            <a:prstGeom prst="ellipse">
              <a:avLst/>
            </a:prstGeom>
            <a:noFill/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AE" dirty="0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E2AE4911-3B46-4255-97E9-F420CCE1C44C}"/>
              </a:ext>
            </a:extLst>
          </p:cNvPr>
          <p:cNvSpPr/>
          <p:nvPr/>
        </p:nvSpPr>
        <p:spPr>
          <a:xfrm>
            <a:off x="7299959" y="1904351"/>
            <a:ext cx="3796172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r"/>
            <a:r>
              <a:rPr lang="ar-SA" sz="2800" b="1" dirty="0">
                <a:solidFill>
                  <a:srgbClr val="222222"/>
                </a:solidFill>
                <a:latin typeface="Noto Naskh Arabic UI"/>
                <a:cs typeface="(AH) Manal Black" pitchFamily="2" charset="-78"/>
              </a:rPr>
              <a:t>من مخطط فن المقابل  </a:t>
            </a:r>
            <a:endParaRPr lang="ar-AE" sz="2800" b="1" dirty="0">
              <a:cs typeface="(AH) Manal Black" pitchFamily="2" charset="-78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E63B9DA-A53E-4369-8422-74C20EEF33E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552" t="23503" r="73712" b="64143"/>
          <a:stretch/>
        </p:blipFill>
        <p:spPr>
          <a:xfrm>
            <a:off x="820373" y="1508016"/>
            <a:ext cx="5006428" cy="2702773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D42AA45-C68D-4E63-8C36-132EC715DEEA}"/>
              </a:ext>
            </a:extLst>
          </p:cNvPr>
          <p:cNvSpPr/>
          <p:nvPr/>
        </p:nvSpPr>
        <p:spPr>
          <a:xfrm>
            <a:off x="7299959" y="2741297"/>
            <a:ext cx="3796172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r"/>
            <a:r>
              <a:rPr lang="ar-SA" sz="2800" b="1" dirty="0">
                <a:solidFill>
                  <a:srgbClr val="222222"/>
                </a:solidFill>
                <a:latin typeface="Noto Naskh Arabic UI"/>
                <a:cs typeface="(AH) Manal Black" pitchFamily="2" charset="-78"/>
              </a:rPr>
              <a:t>تخير كل الإجابات الصحيحة</a:t>
            </a:r>
            <a:endParaRPr lang="ar-AE" sz="2800" b="1" dirty="0">
              <a:cs typeface="(AH) Manal Black" pitchFamily="2" charset="-78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A2E0F2B-F086-4875-ADF1-0D83944CA526}"/>
              </a:ext>
            </a:extLst>
          </p:cNvPr>
          <p:cNvGrpSpPr/>
          <p:nvPr/>
        </p:nvGrpSpPr>
        <p:grpSpPr>
          <a:xfrm>
            <a:off x="3737695" y="4524515"/>
            <a:ext cx="5775785" cy="2052320"/>
            <a:chOff x="3737695" y="4524515"/>
            <a:chExt cx="5775785" cy="205232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7CC2772-51BB-45FF-8215-868FBB060C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8610" t="35912" r="72082" b="56893"/>
            <a:stretch/>
          </p:blipFill>
          <p:spPr>
            <a:xfrm>
              <a:off x="3737695" y="4524515"/>
              <a:ext cx="5775785" cy="2052320"/>
            </a:xfrm>
            <a:prstGeom prst="rect">
              <a:avLst/>
            </a:prstGeom>
          </p:spPr>
        </p:pic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B21CB2FD-36FC-4316-A993-D39787AD7325}"/>
                </a:ext>
              </a:extLst>
            </p:cNvPr>
            <p:cNvCxnSpPr/>
            <p:nvPr/>
          </p:nvCxnSpPr>
          <p:spPr>
            <a:xfrm flipH="1">
              <a:off x="7680960" y="5781040"/>
              <a:ext cx="142240" cy="48768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Oval 12">
            <a:extLst>
              <a:ext uri="{FF2B5EF4-FFF2-40B4-BE49-F238E27FC236}">
                <a16:creationId xmlns:a16="http://schemas.microsoft.com/office/drawing/2014/main" id="{E22BD28A-B8E1-43EE-AB31-12A050218D7B}"/>
              </a:ext>
            </a:extLst>
          </p:cNvPr>
          <p:cNvSpPr/>
          <p:nvPr/>
        </p:nvSpPr>
        <p:spPr>
          <a:xfrm>
            <a:off x="3323587" y="4524515"/>
            <a:ext cx="888999" cy="69169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B47F5D6-1FBA-4A23-9FA3-2B2E19F0C064}"/>
              </a:ext>
            </a:extLst>
          </p:cNvPr>
          <p:cNvSpPr/>
          <p:nvPr/>
        </p:nvSpPr>
        <p:spPr>
          <a:xfrm>
            <a:off x="6410960" y="4524515"/>
            <a:ext cx="888999" cy="69169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673291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8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صور فوانيس رمضان 2019 متحركة">
            <a:extLst>
              <a:ext uri="{FF2B5EF4-FFF2-40B4-BE49-F238E27FC236}">
                <a16:creationId xmlns:a16="http://schemas.microsoft.com/office/drawing/2014/main" id="{FB836EB2-0880-4D78-BE27-2F5630F87FD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463" y="0"/>
            <a:ext cx="2022792" cy="255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5DADE87-D7EE-4EA4-B2A8-7305D0334000}"/>
              </a:ext>
            </a:extLst>
          </p:cNvPr>
          <p:cNvGrpSpPr/>
          <p:nvPr/>
        </p:nvGrpSpPr>
        <p:grpSpPr>
          <a:xfrm>
            <a:off x="5506719" y="529169"/>
            <a:ext cx="955040" cy="830997"/>
            <a:chOff x="5618479" y="507854"/>
            <a:chExt cx="955040" cy="830997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2431D07-2418-4D8D-8A15-3D278AC3E04A}"/>
                </a:ext>
              </a:extLst>
            </p:cNvPr>
            <p:cNvSpPr txBox="1"/>
            <p:nvPr/>
          </p:nvSpPr>
          <p:spPr>
            <a:xfrm>
              <a:off x="5679440" y="507854"/>
              <a:ext cx="843280" cy="830997"/>
            </a:xfrm>
            <a:prstGeom prst="rect">
              <a:avLst/>
            </a:prstGeom>
            <a:noFill/>
            <a:ln>
              <a:solidFill>
                <a:srgbClr val="FF00FF"/>
              </a:solidFill>
            </a:ln>
          </p:spPr>
          <p:txBody>
            <a:bodyPr wrap="square" rtlCol="1">
              <a:spAutoFit/>
            </a:bodyPr>
            <a:lstStyle/>
            <a:p>
              <a:r>
                <a:rPr lang="en-US" sz="4800" b="1" dirty="0">
                  <a:solidFill>
                    <a:srgbClr val="FFFF00"/>
                  </a:solidFill>
                </a:rPr>
                <a:t>65</a:t>
              </a:r>
              <a:endParaRPr lang="ar-AE" b="1" dirty="0">
                <a:solidFill>
                  <a:srgbClr val="FFFF00"/>
                </a:solidFill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A4ADCE4-306D-4E80-BAF1-EE77AE017DA0}"/>
                </a:ext>
              </a:extLst>
            </p:cNvPr>
            <p:cNvSpPr/>
            <p:nvPr/>
          </p:nvSpPr>
          <p:spPr>
            <a:xfrm>
              <a:off x="5618479" y="507854"/>
              <a:ext cx="955040" cy="830997"/>
            </a:xfrm>
            <a:prstGeom prst="ellipse">
              <a:avLst/>
            </a:prstGeom>
            <a:noFill/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AE" dirty="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7BCCA60-0624-41F1-9E09-3877756EEE0E}"/>
              </a:ext>
            </a:extLst>
          </p:cNvPr>
          <p:cNvGrpSpPr/>
          <p:nvPr/>
        </p:nvGrpSpPr>
        <p:grpSpPr>
          <a:xfrm>
            <a:off x="625258" y="1667452"/>
            <a:ext cx="8142822" cy="4937571"/>
            <a:chOff x="625258" y="1667452"/>
            <a:chExt cx="8142822" cy="4937571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BEFECCEF-8B16-4E5B-90CD-8EE8A3DC8C7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44030" t="29185" r="24834" b="37250"/>
            <a:stretch/>
          </p:blipFill>
          <p:spPr>
            <a:xfrm>
              <a:off x="625258" y="1667452"/>
              <a:ext cx="8142822" cy="4937571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E30D04F3-E715-4178-957B-AED762C1F437}"/>
                </a:ext>
              </a:extLst>
            </p:cNvPr>
            <p:cNvSpPr txBox="1"/>
            <p:nvPr/>
          </p:nvSpPr>
          <p:spPr>
            <a:xfrm>
              <a:off x="625258" y="2174240"/>
              <a:ext cx="3451863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1">
              <a:spAutoFit/>
            </a:bodyPr>
            <a:lstStyle/>
            <a:p>
              <a:r>
                <a:rPr lang="ar-SA" sz="2800" dirty="0"/>
                <a:t>ضع الرقم الصحيح</a:t>
              </a:r>
              <a:endParaRPr lang="ar-AE" sz="2800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0E40156-AA83-4ACA-9D6C-6DACBDA6CC00}"/>
                  </a:ext>
                </a:extLst>
              </p:cNvPr>
              <p:cNvSpPr txBox="1"/>
              <p:nvPr/>
            </p:nvSpPr>
            <p:spPr>
              <a:xfrm>
                <a:off x="2653424" y="2650250"/>
                <a:ext cx="403957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ar-AE" b="1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0E40156-AA83-4ACA-9D6C-6DACBDA6CC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3424" y="2650250"/>
                <a:ext cx="403957" cy="5539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6FC5AAE-5E63-42DC-82D0-02B59A254CC6}"/>
                  </a:ext>
                </a:extLst>
              </p:cNvPr>
              <p:cNvSpPr txBox="1"/>
              <p:nvPr/>
            </p:nvSpPr>
            <p:spPr>
              <a:xfrm>
                <a:off x="6859664" y="2697460"/>
                <a:ext cx="403957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ar-AE" b="1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6FC5AAE-5E63-42DC-82D0-02B59A254C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9664" y="2697460"/>
                <a:ext cx="403957" cy="55399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1E36773-80A3-4249-8E5C-33AF0EB681AA}"/>
                  </a:ext>
                </a:extLst>
              </p:cNvPr>
              <p:cNvSpPr txBox="1"/>
              <p:nvPr/>
            </p:nvSpPr>
            <p:spPr>
              <a:xfrm>
                <a:off x="3141104" y="3820244"/>
                <a:ext cx="403957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ar-AE" b="1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1E36773-80A3-4249-8E5C-33AF0EB681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1104" y="3820244"/>
                <a:ext cx="403957" cy="55399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D28CEAA-08E1-4189-967D-A8F174BEB98D}"/>
                  </a:ext>
                </a:extLst>
              </p:cNvPr>
              <p:cNvSpPr txBox="1"/>
              <p:nvPr/>
            </p:nvSpPr>
            <p:spPr>
              <a:xfrm>
                <a:off x="7263621" y="3727468"/>
                <a:ext cx="403957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ar-AE" b="1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D28CEAA-08E1-4189-967D-A8F174BEB9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3621" y="3727468"/>
                <a:ext cx="403957" cy="55399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ECC063E-0853-4B4A-880B-6E2D6C27C6F5}"/>
                  </a:ext>
                </a:extLst>
              </p:cNvPr>
              <p:cNvSpPr txBox="1"/>
              <p:nvPr/>
            </p:nvSpPr>
            <p:spPr>
              <a:xfrm>
                <a:off x="3141104" y="4913549"/>
                <a:ext cx="403957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ar-AE" b="1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ECC063E-0853-4B4A-880B-6E2D6C27C6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1104" y="4913549"/>
                <a:ext cx="403957" cy="55399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D69BA5F-7F39-40C6-B221-304334F717D8}"/>
                  </a:ext>
                </a:extLst>
              </p:cNvPr>
              <p:cNvSpPr txBox="1"/>
              <p:nvPr/>
            </p:nvSpPr>
            <p:spPr>
              <a:xfrm>
                <a:off x="7465599" y="4913549"/>
                <a:ext cx="403957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ar-AE" b="1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D69BA5F-7F39-40C6-B221-304334F717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5599" y="4913549"/>
                <a:ext cx="403957" cy="55399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E4C674A-8B6A-4E23-871A-1FEF41CB7D7D}"/>
                  </a:ext>
                </a:extLst>
              </p:cNvPr>
              <p:cNvSpPr txBox="1"/>
              <p:nvPr/>
            </p:nvSpPr>
            <p:spPr>
              <a:xfrm>
                <a:off x="3141104" y="6002963"/>
                <a:ext cx="403957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</m:oMath>
                  </m:oMathPara>
                </a14:m>
                <a:endParaRPr lang="ar-AE" b="1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E4C674A-8B6A-4E23-871A-1FEF41CB7D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1104" y="6002963"/>
                <a:ext cx="403957" cy="55399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ED50EBE-6F68-45CB-8E2C-1B0861548A49}"/>
                  </a:ext>
                </a:extLst>
              </p:cNvPr>
              <p:cNvSpPr txBox="1"/>
              <p:nvPr/>
            </p:nvSpPr>
            <p:spPr>
              <a:xfrm>
                <a:off x="7405081" y="5983784"/>
                <a:ext cx="403957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ar-AE" b="1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ED50EBE-6F68-45CB-8E2C-1B0861548A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5081" y="5983784"/>
                <a:ext cx="403957" cy="55399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97850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صور فوانيس رمضان 2019 متحركة">
            <a:extLst>
              <a:ext uri="{FF2B5EF4-FFF2-40B4-BE49-F238E27FC236}">
                <a16:creationId xmlns:a16="http://schemas.microsoft.com/office/drawing/2014/main" id="{FB836EB2-0880-4D78-BE27-2F5630F87FD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463" y="0"/>
            <a:ext cx="2022792" cy="255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5DADE87-D7EE-4EA4-B2A8-7305D0334000}"/>
              </a:ext>
            </a:extLst>
          </p:cNvPr>
          <p:cNvGrpSpPr/>
          <p:nvPr/>
        </p:nvGrpSpPr>
        <p:grpSpPr>
          <a:xfrm>
            <a:off x="5506719" y="529169"/>
            <a:ext cx="955040" cy="830997"/>
            <a:chOff x="5618479" y="507854"/>
            <a:chExt cx="955040" cy="830997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2431D07-2418-4D8D-8A15-3D278AC3E04A}"/>
                </a:ext>
              </a:extLst>
            </p:cNvPr>
            <p:cNvSpPr txBox="1"/>
            <p:nvPr/>
          </p:nvSpPr>
          <p:spPr>
            <a:xfrm>
              <a:off x="5679440" y="507854"/>
              <a:ext cx="843280" cy="830997"/>
            </a:xfrm>
            <a:prstGeom prst="rect">
              <a:avLst/>
            </a:prstGeom>
            <a:noFill/>
            <a:ln>
              <a:solidFill>
                <a:srgbClr val="FF00FF"/>
              </a:solidFill>
            </a:ln>
          </p:spPr>
          <p:txBody>
            <a:bodyPr wrap="square" rtlCol="1">
              <a:spAutoFit/>
            </a:bodyPr>
            <a:lstStyle/>
            <a:p>
              <a:r>
                <a:rPr lang="en-US" sz="4800" b="1" dirty="0">
                  <a:solidFill>
                    <a:srgbClr val="FFFF00"/>
                  </a:solidFill>
                </a:rPr>
                <a:t>66</a:t>
              </a:r>
              <a:endParaRPr lang="ar-AE" b="1" dirty="0">
                <a:solidFill>
                  <a:srgbClr val="FFFF00"/>
                </a:solidFill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A4ADCE4-306D-4E80-BAF1-EE77AE017DA0}"/>
                </a:ext>
              </a:extLst>
            </p:cNvPr>
            <p:cNvSpPr/>
            <p:nvPr/>
          </p:nvSpPr>
          <p:spPr>
            <a:xfrm>
              <a:off x="5618479" y="507854"/>
              <a:ext cx="955040" cy="830997"/>
            </a:xfrm>
            <a:prstGeom prst="ellipse">
              <a:avLst/>
            </a:prstGeom>
            <a:noFill/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AE" dirty="0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F282658D-FDA8-48D8-97BC-CCB31A36F1F6}"/>
              </a:ext>
            </a:extLst>
          </p:cNvPr>
          <p:cNvGrpSpPr/>
          <p:nvPr/>
        </p:nvGrpSpPr>
        <p:grpSpPr>
          <a:xfrm>
            <a:off x="773771" y="255485"/>
            <a:ext cx="10903088" cy="6347030"/>
            <a:chOff x="883922" y="316014"/>
            <a:chExt cx="10903088" cy="6347030"/>
          </a:xfrm>
        </p:grpSpPr>
        <p:pic>
          <p:nvPicPr>
            <p:cNvPr id="1026" name="Picture 2" descr="Sets and Venn diagrams worksheet no 3 (with solutions) | Teaching ...">
              <a:extLst>
                <a:ext uri="{FF2B5EF4-FFF2-40B4-BE49-F238E27FC236}">
                  <a16:creationId xmlns:a16="http://schemas.microsoft.com/office/drawing/2014/main" id="{472093DA-BEE4-4F24-ACD4-784756E8773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4861"/>
            <a:stretch/>
          </p:blipFill>
          <p:spPr bwMode="auto">
            <a:xfrm>
              <a:off x="1573191" y="3748995"/>
              <a:ext cx="10213819" cy="29140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2" descr="Sets and Venn diagrams worksheet no 3 (with solutions) | Teaching ...">
              <a:extLst>
                <a:ext uri="{FF2B5EF4-FFF2-40B4-BE49-F238E27FC236}">
                  <a16:creationId xmlns:a16="http://schemas.microsoft.com/office/drawing/2014/main" id="{CA58F4E9-FDAC-438E-ABA8-8063664F1A5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752" t="11910" r="23907" b="35312"/>
            <a:stretch/>
          </p:blipFill>
          <p:spPr bwMode="auto">
            <a:xfrm>
              <a:off x="883922" y="316014"/>
              <a:ext cx="3637278" cy="31129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7A9D3B7-71E5-47A2-BEBE-5E242E6709DA}"/>
                </a:ext>
              </a:extLst>
            </p:cNvPr>
            <p:cNvSpPr/>
            <p:nvPr/>
          </p:nvSpPr>
          <p:spPr>
            <a:xfrm>
              <a:off x="1207431" y="3900652"/>
              <a:ext cx="5156521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r"/>
              <a:r>
                <a:rPr lang="ar-SA" sz="2400" b="1" dirty="0">
                  <a:solidFill>
                    <a:srgbClr val="222222"/>
                  </a:solidFill>
                  <a:latin typeface="Noto Naskh Arabic UI"/>
                  <a:cs typeface="(AH) Manal Black" pitchFamily="2" charset="-78"/>
                </a:rPr>
                <a:t>ضع إحدى الرموز في المكان المناسب لتصبح العبارة صحيحة</a:t>
              </a:r>
              <a:endParaRPr lang="ar-AE" sz="2400" b="1" dirty="0">
                <a:cs typeface="(AH) Manal Black" pitchFamily="2" charset="-78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D1FAC70-D78E-4450-9AAC-8445E02CE2E8}"/>
                </a:ext>
              </a:extLst>
            </p:cNvPr>
            <p:cNvSpPr/>
            <p:nvPr/>
          </p:nvSpPr>
          <p:spPr>
            <a:xfrm>
              <a:off x="6766079" y="3900652"/>
              <a:ext cx="720231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r"/>
              <a:r>
                <a:rPr lang="ar-SA" sz="2800" b="1" dirty="0">
                  <a:solidFill>
                    <a:srgbClr val="222222"/>
                  </a:solidFill>
                  <a:latin typeface="Noto Naskh Arabic UI"/>
                  <a:cs typeface="(AH) Manal Black" pitchFamily="2" charset="-78"/>
                </a:rPr>
                <a:t>,</a:t>
              </a:r>
              <a:endParaRPr lang="ar-AE" sz="2800" b="1" dirty="0">
                <a:cs typeface="(AH) Manal Black" pitchFamily="2" charset="-78"/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4637CA04-4E18-46FE-9B53-B4A21B82700A}"/>
              </a:ext>
            </a:extLst>
          </p:cNvPr>
          <p:cNvSpPr txBox="1"/>
          <p:nvPr/>
        </p:nvSpPr>
        <p:spPr>
          <a:xfrm>
            <a:off x="7780953" y="1674699"/>
            <a:ext cx="346456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r"/>
            <a:r>
              <a:rPr lang="ar-SA" sz="4000" dirty="0">
                <a:cs typeface="(AH) Manal Black" pitchFamily="2" charset="-78"/>
              </a:rPr>
              <a:t>من مخطط فن المقابل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6F51370-0BFA-4C41-9D0D-818375771865}"/>
                  </a:ext>
                </a:extLst>
              </p:cNvPr>
              <p:cNvSpPr txBox="1"/>
              <p:nvPr/>
            </p:nvSpPr>
            <p:spPr>
              <a:xfrm>
                <a:off x="3358946" y="4180280"/>
                <a:ext cx="633187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ar-AE" sz="4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6F51370-0BFA-4C41-9D0D-8183757718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8946" y="4180280"/>
                <a:ext cx="633187" cy="67710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BC1B5A8-9A93-4C64-BC20-695CCD2A924D}"/>
                  </a:ext>
                </a:extLst>
              </p:cNvPr>
              <p:cNvSpPr txBox="1"/>
              <p:nvPr/>
            </p:nvSpPr>
            <p:spPr>
              <a:xfrm>
                <a:off x="8634436" y="5715328"/>
                <a:ext cx="517770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∉</m:t>
                      </m:r>
                    </m:oMath>
                  </m:oMathPara>
                </a14:m>
                <a:endParaRPr lang="ar-AE" sz="4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BC1B5A8-9A93-4C64-BC20-695CCD2A92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34436" y="5715328"/>
                <a:ext cx="517770" cy="67710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175AB6F-A08C-41A6-988E-734FBDCAA768}"/>
                  </a:ext>
                </a:extLst>
              </p:cNvPr>
              <p:cNvSpPr txBox="1"/>
              <p:nvPr/>
            </p:nvSpPr>
            <p:spPr>
              <a:xfrm>
                <a:off x="8576728" y="4363343"/>
                <a:ext cx="633187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ar-AE" sz="4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175AB6F-A08C-41A6-988E-734FBDCAA7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6728" y="4363343"/>
                <a:ext cx="633187" cy="67710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5ECFE38-F3B0-438B-BD99-4681176DA114}"/>
                  </a:ext>
                </a:extLst>
              </p:cNvPr>
              <p:cNvSpPr txBox="1"/>
              <p:nvPr/>
            </p:nvSpPr>
            <p:spPr>
              <a:xfrm>
                <a:off x="3358946" y="5696771"/>
                <a:ext cx="633187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ar-AE" sz="4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5ECFE38-F3B0-438B-BD99-4681176DA1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8946" y="5696771"/>
                <a:ext cx="633187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61637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4" grpId="0"/>
      <p:bldP spid="19" grpId="0"/>
      <p:bldP spid="20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صور فوانيس رمضان 2019 متحركة">
            <a:extLst>
              <a:ext uri="{FF2B5EF4-FFF2-40B4-BE49-F238E27FC236}">
                <a16:creationId xmlns:a16="http://schemas.microsoft.com/office/drawing/2014/main" id="{FB836EB2-0880-4D78-BE27-2F5630F87FD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463" y="0"/>
            <a:ext cx="2022792" cy="255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5DADE87-D7EE-4EA4-B2A8-7305D0334000}"/>
              </a:ext>
            </a:extLst>
          </p:cNvPr>
          <p:cNvGrpSpPr/>
          <p:nvPr/>
        </p:nvGrpSpPr>
        <p:grpSpPr>
          <a:xfrm>
            <a:off x="5506719" y="529169"/>
            <a:ext cx="955040" cy="830997"/>
            <a:chOff x="5618479" y="507854"/>
            <a:chExt cx="955040" cy="830997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2431D07-2418-4D8D-8A15-3D278AC3E04A}"/>
                </a:ext>
              </a:extLst>
            </p:cNvPr>
            <p:cNvSpPr txBox="1"/>
            <p:nvPr/>
          </p:nvSpPr>
          <p:spPr>
            <a:xfrm>
              <a:off x="5679440" y="507854"/>
              <a:ext cx="843280" cy="830997"/>
            </a:xfrm>
            <a:prstGeom prst="rect">
              <a:avLst/>
            </a:prstGeom>
            <a:noFill/>
            <a:ln>
              <a:solidFill>
                <a:srgbClr val="FF00FF"/>
              </a:solidFill>
            </a:ln>
          </p:spPr>
          <p:txBody>
            <a:bodyPr wrap="square" rtlCol="1">
              <a:spAutoFit/>
            </a:bodyPr>
            <a:lstStyle/>
            <a:p>
              <a:r>
                <a:rPr lang="en-US" sz="4800" b="1">
                  <a:solidFill>
                    <a:srgbClr val="FFFF00"/>
                  </a:solidFill>
                </a:rPr>
                <a:t>67</a:t>
              </a:r>
              <a:endParaRPr lang="ar-AE" b="1" dirty="0">
                <a:solidFill>
                  <a:srgbClr val="FFFF00"/>
                </a:solidFill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A4ADCE4-306D-4E80-BAF1-EE77AE017DA0}"/>
                </a:ext>
              </a:extLst>
            </p:cNvPr>
            <p:cNvSpPr/>
            <p:nvPr/>
          </p:nvSpPr>
          <p:spPr>
            <a:xfrm>
              <a:off x="5618479" y="507854"/>
              <a:ext cx="955040" cy="830997"/>
            </a:xfrm>
            <a:prstGeom prst="ellipse">
              <a:avLst/>
            </a:prstGeom>
            <a:noFill/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AE" dirty="0"/>
            </a:p>
          </p:txBody>
        </p:sp>
      </p:grpSp>
      <p:pic>
        <p:nvPicPr>
          <p:cNvPr id="4098" name="Picture 2" descr="Practice Test on Venn Diagrams | Draw Venn Diagrams | Test on Venn ...">
            <a:extLst>
              <a:ext uri="{FF2B5EF4-FFF2-40B4-BE49-F238E27FC236}">
                <a16:creationId xmlns:a16="http://schemas.microsoft.com/office/drawing/2014/main" id="{39B6BA82-5AC2-4B34-A488-6A58DA2A35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1"/>
          <a:stretch/>
        </p:blipFill>
        <p:spPr bwMode="auto">
          <a:xfrm>
            <a:off x="413772" y="1176482"/>
            <a:ext cx="4924743" cy="2756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CF8113D-268E-48F4-A020-D22FB84C880D}"/>
              </a:ext>
            </a:extLst>
          </p:cNvPr>
          <p:cNvSpPr txBox="1"/>
          <p:nvPr/>
        </p:nvSpPr>
        <p:spPr>
          <a:xfrm>
            <a:off x="6410960" y="1674699"/>
            <a:ext cx="4682153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r"/>
            <a:r>
              <a:rPr lang="ar-SA" sz="4000" dirty="0">
                <a:cs typeface="(AH) Manal Black" pitchFamily="2" charset="-78"/>
              </a:rPr>
              <a:t>من مخطط فن المقابل: أوجد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E96464C-83D0-44D5-99D8-FAD63CF7CC30}"/>
                  </a:ext>
                </a:extLst>
              </p:cNvPr>
              <p:cNvSpPr txBox="1"/>
              <p:nvPr/>
            </p:nvSpPr>
            <p:spPr>
              <a:xfrm>
                <a:off x="5506719" y="3090446"/>
                <a:ext cx="2451377" cy="67710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r>
                  <a:rPr lang="en-US" sz="4400" b="1" dirty="0"/>
                  <a:t>a)</a:t>
                </a:r>
                <a14:m>
                  <m:oMath xmlns:m="http://schemas.openxmlformats.org/officeDocument/2006/math">
                    <m:r>
                      <a:rPr lang="en-US" sz="4400" b="1" i="1" smtClean="0">
                        <a:latin typeface="Cambria Math" panose="02040503050406030204" pitchFamily="18" charset="0"/>
                      </a:rPr>
                      <m:t>𝑨</m:t>
                    </m:r>
                    <m:r>
                      <a:rPr lang="en-US" sz="4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  <m:r>
                      <a:rPr lang="en-US" sz="4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𝑩</m:t>
                    </m:r>
                    <m:r>
                      <a:rPr lang="en-US" sz="4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ar-AE" sz="4400" b="1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E96464C-83D0-44D5-99D8-FAD63CF7CC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6719" y="3090446"/>
                <a:ext cx="2451377" cy="677108"/>
              </a:xfrm>
              <a:prstGeom prst="rect">
                <a:avLst/>
              </a:prstGeom>
              <a:blipFill>
                <a:blip r:embed="rId5"/>
                <a:stretch>
                  <a:fillRect l="-13682" t="-24324" b="-49550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FFD9F1B-A590-4D35-881D-0722DA57ABA8}"/>
                  </a:ext>
                </a:extLst>
              </p:cNvPr>
              <p:cNvSpPr txBox="1"/>
              <p:nvPr/>
            </p:nvSpPr>
            <p:spPr>
              <a:xfrm>
                <a:off x="5457048" y="4168681"/>
                <a:ext cx="2704458" cy="61555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1" i="1" smtClean="0"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4000" b="1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4000" b="1" i="1" smtClean="0"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US" sz="4000" b="1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4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 </m:t>
                      </m:r>
                      <m:r>
                        <a:rPr lang="en-US" sz="4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𝑩</m:t>
                      </m:r>
                      <m:r>
                        <a:rPr lang="en-US" sz="4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ar-AE" sz="4000" b="1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FFD9F1B-A590-4D35-881D-0722DA57AB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7048" y="4168681"/>
                <a:ext cx="2704458" cy="61555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3F30E44-176E-4427-8669-EF957BCE144C}"/>
                  </a:ext>
                </a:extLst>
              </p:cNvPr>
              <p:cNvSpPr txBox="1"/>
              <p:nvPr/>
            </p:nvSpPr>
            <p:spPr>
              <a:xfrm>
                <a:off x="5449688" y="5191100"/>
                <a:ext cx="2178865" cy="61555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1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4000" b="1" i="1" smtClean="0">
                        <a:latin typeface="Cambria Math" panose="02040503050406030204" pitchFamily="18" charset="0"/>
                      </a:rPr>
                      <m:t>𝒄</m:t>
                    </m:r>
                    <m:r>
                      <a:rPr lang="en-US" sz="4000" b="1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4000" b="1" i="1" smtClean="0">
                        <a:latin typeface="Cambria Math" panose="02040503050406030204" pitchFamily="18" charset="0"/>
                      </a:rPr>
                      <m:t>𝑨</m:t>
                    </m:r>
                    <m:r>
                      <a:rPr lang="en-US" sz="4000" b="1" i="1" smtClean="0">
                        <a:latin typeface="Cambria Math" panose="02040503050406030204" pitchFamily="18" charset="0"/>
                      </a:rPr>
                      <m:t> −</m:t>
                    </m:r>
                    <m:r>
                      <a:rPr lang="en-US" sz="4000" b="1" i="1" smtClean="0">
                        <a:latin typeface="Cambria Math" panose="02040503050406030204" pitchFamily="18" charset="0"/>
                      </a:rPr>
                      <m:t>𝑩</m:t>
                    </m:r>
                  </m:oMath>
                </a14:m>
                <a:r>
                  <a:rPr lang="en-US" sz="4000" b="1" dirty="0"/>
                  <a:t>=</a:t>
                </a:r>
                <a:endParaRPr lang="ar-AE" sz="4000" b="1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3F30E44-176E-4427-8669-EF957BCE14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9688" y="5191100"/>
                <a:ext cx="2178865" cy="615553"/>
              </a:xfrm>
              <a:prstGeom prst="rect">
                <a:avLst/>
              </a:prstGeom>
              <a:blipFill>
                <a:blip r:embed="rId7"/>
                <a:stretch>
                  <a:fillRect t="-24752" r="-12325" b="-49505"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16">
            <a:extLst>
              <a:ext uri="{FF2B5EF4-FFF2-40B4-BE49-F238E27FC236}">
                <a16:creationId xmlns:a16="http://schemas.microsoft.com/office/drawing/2014/main" id="{63B08C56-A0BA-4277-BA19-01D25C4F9BBC}"/>
              </a:ext>
            </a:extLst>
          </p:cNvPr>
          <p:cNvGrpSpPr/>
          <p:nvPr/>
        </p:nvGrpSpPr>
        <p:grpSpPr>
          <a:xfrm>
            <a:off x="5506718" y="5954777"/>
            <a:ext cx="1788161" cy="615553"/>
            <a:chOff x="10306705" y="382433"/>
            <a:chExt cx="1788161" cy="615553"/>
          </a:xfrm>
          <a:solidFill>
            <a:schemeClr val="bg1"/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D9A350A8-53EC-488E-9EB5-89CF2BF25F14}"/>
                    </a:ext>
                  </a:extLst>
                </p:cNvPr>
                <p:cNvSpPr txBox="1"/>
                <p:nvPr/>
              </p:nvSpPr>
              <p:spPr>
                <a:xfrm>
                  <a:off x="10306705" y="382433"/>
                  <a:ext cx="1788161" cy="615553"/>
                </a:xfrm>
                <a:prstGeom prst="rect">
                  <a:avLst/>
                </a:prstGeom>
                <a:grpFill/>
              </p:spPr>
              <p:txBody>
                <a:bodyPr wrap="square" lIns="0" tIns="0" rIns="0" bIns="0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𝒅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) 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𝑨</m:t>
                        </m:r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m:oMathPara>
                  </a14:m>
                  <a:endParaRPr lang="ar-AE" b="1" dirty="0"/>
                </a:p>
              </p:txBody>
            </p:sp>
          </mc:Choice>
          <mc:Fallback xmlns="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D9A350A8-53EC-488E-9EB5-89CF2BF25F1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06705" y="382433"/>
                  <a:ext cx="1788161" cy="615553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ar-A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68738B25-41C4-4D5C-95B6-133207C2DF5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459588" y="382433"/>
              <a:ext cx="84173" cy="14881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13811C93-F71D-4373-9510-FD262ADC50D6}"/>
                  </a:ext>
                </a:extLst>
              </p:cNvPr>
              <p:cNvSpPr txBox="1"/>
              <p:nvPr/>
            </p:nvSpPr>
            <p:spPr>
              <a:xfrm>
                <a:off x="563880" y="3152001"/>
                <a:ext cx="516167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1" i="1" smtClean="0">
                          <a:latin typeface="Cambria Math" panose="02040503050406030204" pitchFamily="18" charset="0"/>
                        </a:rPr>
                        <m:t>𝑼</m:t>
                      </m:r>
                    </m:oMath>
                  </m:oMathPara>
                </a14:m>
                <a:endParaRPr lang="ar-AE" b="1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13811C93-F71D-4373-9510-FD262ADC50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880" y="3152001"/>
                <a:ext cx="516167" cy="61555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582617A-8D4C-4F75-83B5-13F0AF64E678}"/>
                  </a:ext>
                </a:extLst>
              </p:cNvPr>
              <p:cNvSpPr txBox="1"/>
              <p:nvPr/>
            </p:nvSpPr>
            <p:spPr>
              <a:xfrm>
                <a:off x="7628553" y="5174603"/>
                <a:ext cx="1953227" cy="615553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ar-AE" sz="40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SA" sz="40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𝟓</m:t>
                          </m:r>
                        </m:e>
                      </m:d>
                    </m:oMath>
                  </m:oMathPara>
                </a14:m>
                <a:endParaRPr lang="ar-AE" sz="2800" b="1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582617A-8D4C-4F75-83B5-13F0AF64E6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8553" y="5174603"/>
                <a:ext cx="1953227" cy="61555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E2DAFE0-917B-4428-8C88-6C1CA229A3C5}"/>
                  </a:ext>
                </a:extLst>
              </p:cNvPr>
              <p:cNvSpPr txBox="1"/>
              <p:nvPr/>
            </p:nvSpPr>
            <p:spPr>
              <a:xfrm>
                <a:off x="7933379" y="3073949"/>
                <a:ext cx="1343573" cy="615553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ar-AE" sz="40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𝟔</m:t>
                          </m:r>
                        </m:e>
                      </m:d>
                    </m:oMath>
                  </m:oMathPara>
                </a14:m>
                <a:endParaRPr lang="ar-AE" sz="2800" b="1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E2DAFE0-917B-4428-8C88-6C1CA229A3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3379" y="3073949"/>
                <a:ext cx="1343573" cy="61555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FAA3D86-1365-4B84-895F-1E567C08D866}"/>
                  </a:ext>
                </a:extLst>
              </p:cNvPr>
              <p:cNvSpPr txBox="1"/>
              <p:nvPr/>
            </p:nvSpPr>
            <p:spPr>
              <a:xfrm>
                <a:off x="8161506" y="4157923"/>
                <a:ext cx="3915752" cy="615553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ar-AE" sz="40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SA" sz="40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𝟔</m:t>
                          </m:r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𝟖</m:t>
                          </m:r>
                        </m:e>
                      </m:d>
                    </m:oMath>
                  </m:oMathPara>
                </a14:m>
                <a:endParaRPr lang="ar-AE" sz="2800" b="1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FAA3D86-1365-4B84-895F-1E567C08D8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1506" y="4157923"/>
                <a:ext cx="3915752" cy="615553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E1A89484-059D-4C64-9DD6-F38A637F48EF}"/>
                  </a:ext>
                </a:extLst>
              </p:cNvPr>
              <p:cNvSpPr txBox="1"/>
              <p:nvPr/>
            </p:nvSpPr>
            <p:spPr>
              <a:xfrm>
                <a:off x="7286309" y="5936222"/>
                <a:ext cx="1841017" cy="615553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ar-AE" sz="40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𝟕</m:t>
                          </m:r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4000" b="1" i="1" smtClean="0">
                              <a:latin typeface="Cambria Math" panose="02040503050406030204" pitchFamily="18" charset="0"/>
                            </a:rPr>
                            <m:t>𝟖</m:t>
                          </m:r>
                        </m:e>
                      </m:d>
                    </m:oMath>
                  </m:oMathPara>
                </a14:m>
                <a:endParaRPr lang="ar-AE" sz="2800" b="1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E1A89484-059D-4C64-9DD6-F38A637F48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6309" y="5936222"/>
                <a:ext cx="1841017" cy="61555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92164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1080</TotalTime>
  <Words>1802</Words>
  <Application>Microsoft Office PowerPoint</Application>
  <PresentationFormat>Widescreen</PresentationFormat>
  <Paragraphs>624</Paragraphs>
  <Slides>65</Slides>
  <Notes>46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74" baseType="lpstr">
      <vt:lpstr>AngsanaUPC</vt:lpstr>
      <vt:lpstr>Arial</vt:lpstr>
      <vt:lpstr>Calibri</vt:lpstr>
      <vt:lpstr>Calibri Light</vt:lpstr>
      <vt:lpstr>Cambria Math</vt:lpstr>
      <vt:lpstr>Noto Naskh Arabic UI</vt:lpstr>
      <vt:lpstr>Times New Roman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t_28692_738 t_28692_738</cp:lastModifiedBy>
  <cp:revision>144</cp:revision>
  <dcterms:created xsi:type="dcterms:W3CDTF">2020-05-03T05:48:54Z</dcterms:created>
  <dcterms:modified xsi:type="dcterms:W3CDTF">2021-05-30T09:30:15Z</dcterms:modified>
</cp:coreProperties>
</file>