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1" r:id="rId2"/>
    <p:sldId id="318" r:id="rId3"/>
    <p:sldId id="260" r:id="rId4"/>
    <p:sldId id="259" r:id="rId5"/>
    <p:sldId id="300" r:id="rId6"/>
    <p:sldId id="321" r:id="rId7"/>
    <p:sldId id="323" r:id="rId8"/>
    <p:sldId id="261" r:id="rId9"/>
    <p:sldId id="305" r:id="rId10"/>
    <p:sldId id="311" r:id="rId11"/>
    <p:sldId id="269" r:id="rId12"/>
    <p:sldId id="312" r:id="rId13"/>
    <p:sldId id="313" r:id="rId14"/>
    <p:sldId id="271" r:id="rId15"/>
    <p:sldId id="31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6" r:id="rId27"/>
    <p:sldId id="337" r:id="rId28"/>
    <p:sldId id="338" r:id="rId29"/>
    <p:sldId id="339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C65"/>
    <a:srgbClr val="7A7A7E"/>
    <a:srgbClr val="CCECFF"/>
    <a:srgbClr val="9F7B85"/>
    <a:srgbClr val="00E7E2"/>
    <a:srgbClr val="E7EEF6"/>
    <a:srgbClr val="FF00FF"/>
    <a:srgbClr val="E200E2"/>
    <a:srgbClr val="00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0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6F81-3F86-410B-8455-4E875EA8015E}" type="datetimeFigureOut">
              <a:rPr lang="ar-AE" smtClean="0"/>
              <a:t>04/10/1442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CC1-29F1-4442-A12F-B9F219D5EB5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3087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6F81-3F86-410B-8455-4E875EA8015E}" type="datetimeFigureOut">
              <a:rPr lang="ar-AE" smtClean="0"/>
              <a:t>04/10/1442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CC1-29F1-4442-A12F-B9F219D5EB5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939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6F81-3F86-410B-8455-4E875EA8015E}" type="datetimeFigureOut">
              <a:rPr lang="ar-AE" smtClean="0"/>
              <a:t>04/10/1442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CC1-29F1-4442-A12F-B9F219D5EB5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3632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6F81-3F86-410B-8455-4E875EA8015E}" type="datetimeFigureOut">
              <a:rPr lang="ar-AE" smtClean="0"/>
              <a:t>04/10/1442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CC1-29F1-4442-A12F-B9F219D5EB5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2873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6F81-3F86-410B-8455-4E875EA8015E}" type="datetimeFigureOut">
              <a:rPr lang="ar-AE" smtClean="0"/>
              <a:t>04/10/1442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CC1-29F1-4442-A12F-B9F219D5EB5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3812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6F81-3F86-410B-8455-4E875EA8015E}" type="datetimeFigureOut">
              <a:rPr lang="ar-AE" smtClean="0"/>
              <a:t>04/10/1442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CC1-29F1-4442-A12F-B9F219D5EB5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2539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6F81-3F86-410B-8455-4E875EA8015E}" type="datetimeFigureOut">
              <a:rPr lang="ar-AE" smtClean="0"/>
              <a:t>04/10/1442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CC1-29F1-4442-A12F-B9F219D5EB5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7617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6F81-3F86-410B-8455-4E875EA8015E}" type="datetimeFigureOut">
              <a:rPr lang="ar-AE" smtClean="0"/>
              <a:t>04/10/1442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CC1-29F1-4442-A12F-B9F219D5EB5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5955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6F81-3F86-410B-8455-4E875EA8015E}" type="datetimeFigureOut">
              <a:rPr lang="ar-AE" smtClean="0"/>
              <a:t>04/10/1442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CC1-29F1-4442-A12F-B9F219D5EB5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7930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6F81-3F86-410B-8455-4E875EA8015E}" type="datetimeFigureOut">
              <a:rPr lang="ar-AE" smtClean="0"/>
              <a:t>04/10/1442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CC1-29F1-4442-A12F-B9F219D5EB5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4348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6F81-3F86-410B-8455-4E875EA8015E}" type="datetimeFigureOut">
              <a:rPr lang="ar-AE" smtClean="0"/>
              <a:t>04/10/1442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CC1-29F1-4442-A12F-B9F219D5EB5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8080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6F81-3F86-410B-8455-4E875EA8015E}" type="datetimeFigureOut">
              <a:rPr lang="ar-AE" smtClean="0"/>
              <a:t>04/10/1442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09CC1-29F1-4442-A12F-B9F219D5EB5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3691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554BA1D-C6F4-4DAD-ACD6-AB71F93A7709-L0-001.gif" descr="B554BA1D-C6F4-4DAD-ACD6-AB71F93A7709-L0-001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363785" cy="6286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any questions">
            <a:extLst>
              <a:ext uri="{FF2B5EF4-FFF2-40B4-BE49-F238E27FC236}">
                <a16:creationId xmlns:lc="http://schemas.openxmlformats.org/drawingml/2006/lockedCanvas" xmlns:a16="http://schemas.microsoft.com/office/drawing/2014/main" xmlns="" id="{2BEB060E-F1B9-497E-9628-CF2EF269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3" y="655175"/>
            <a:ext cx="2995017" cy="47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33526" r="11696" b="29388"/>
          <a:stretch/>
        </p:blipFill>
        <p:spPr>
          <a:xfrm>
            <a:off x="552785" y="0"/>
            <a:ext cx="4595279" cy="190018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40" y="2023993"/>
            <a:ext cx="898660" cy="90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3"/>
          <p:cNvSpPr txBox="1"/>
          <p:nvPr/>
        </p:nvSpPr>
        <p:spPr>
          <a:xfrm rot="21161513">
            <a:off x="1434166" y="818488"/>
            <a:ext cx="26134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SA" sz="4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سلام عليكم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3"/>
          <p:cNvSpPr txBox="1"/>
          <p:nvPr/>
        </p:nvSpPr>
        <p:spPr>
          <a:xfrm rot="21161513">
            <a:off x="7436603" y="2055614"/>
            <a:ext cx="108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كل عام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 rot="21161513">
            <a:off x="6210515" y="1967183"/>
            <a:ext cx="108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وأنتم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 rot="21161513">
            <a:off x="4960904" y="2663333"/>
            <a:ext cx="108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بخير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692696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800" b="1" dirty="0" smtClean="0">
                <a:solidFill>
                  <a:srgbClr val="00B050"/>
                </a:solidFill>
              </a:rPr>
              <a:t>أتعاون وأبين:</a:t>
            </a:r>
          </a:p>
          <a:p>
            <a:pPr algn="r"/>
            <a:r>
              <a:rPr lang="ar-AE" sz="3200" dirty="0" smtClean="0"/>
              <a:t>قال </a:t>
            </a:r>
            <a:r>
              <a:rPr lang="ar-AE" sz="3200" dirty="0"/>
              <a:t>تعالى: </a:t>
            </a:r>
            <a:r>
              <a:rPr lang="ar-AE" sz="3200" dirty="0" smtClean="0"/>
              <a:t>( لينذر من كان حياً ويحق القول على الكافرين )</a:t>
            </a:r>
            <a:endParaRPr lang="en-US" sz="3200" dirty="0" smtClean="0"/>
          </a:p>
          <a:p>
            <a:pPr algn="r"/>
            <a:r>
              <a:rPr lang="ar-AE" sz="3200" dirty="0" smtClean="0"/>
              <a:t>- دلالة </a:t>
            </a:r>
            <a:r>
              <a:rPr lang="ar-AE" sz="3200" dirty="0"/>
              <a:t>قوله تعالى: ( لينذر من كان حياً </a:t>
            </a:r>
            <a:r>
              <a:rPr lang="ar-AE" sz="3200" dirty="0" smtClean="0"/>
              <a:t>)</a:t>
            </a:r>
          </a:p>
          <a:p>
            <a:pPr algn="r"/>
            <a:r>
              <a:rPr lang="ar-AE" sz="3200" dirty="0" smtClean="0">
                <a:solidFill>
                  <a:srgbClr val="FF0000"/>
                </a:solidFill>
              </a:rPr>
              <a:t>القلب </a:t>
            </a:r>
            <a:r>
              <a:rPr lang="ar-AE" sz="3200" dirty="0">
                <a:solidFill>
                  <a:srgbClr val="FF0000"/>
                </a:solidFill>
              </a:rPr>
              <a:t>الحي هو الذي ينتفع بالقرآن والذكر والعظة، من خلال الاستجابة </a:t>
            </a:r>
            <a:r>
              <a:rPr lang="ar-AE" sz="3200" dirty="0" smtClean="0">
                <a:solidFill>
                  <a:srgbClr val="FF0000"/>
                </a:solidFill>
              </a:rPr>
              <a:t>والتأثر</a:t>
            </a:r>
          </a:p>
          <a:p>
            <a:pPr algn="r"/>
            <a:r>
              <a:rPr lang="ar-AE" sz="3200" dirty="0" smtClean="0"/>
              <a:t>- صفة </a:t>
            </a:r>
            <a:r>
              <a:rPr lang="ar-AE" sz="3200" dirty="0"/>
              <a:t>القلب الذي ينتفع بالقرآن الكريم والذكر </a:t>
            </a:r>
            <a:r>
              <a:rPr lang="ar-AE" sz="3200" dirty="0" smtClean="0"/>
              <a:t>والعظة</a:t>
            </a:r>
          </a:p>
          <a:p>
            <a:pPr algn="r"/>
            <a:r>
              <a:rPr lang="ar-AE" sz="3200" dirty="0" smtClean="0"/>
              <a:t>  </a:t>
            </a:r>
            <a:r>
              <a:rPr lang="ar-AE" sz="3200" dirty="0">
                <a:solidFill>
                  <a:srgbClr val="FF0000"/>
                </a:solidFill>
              </a:rPr>
              <a:t>قلب </a:t>
            </a:r>
            <a:r>
              <a:rPr lang="ar-AE" sz="3200" dirty="0" smtClean="0">
                <a:solidFill>
                  <a:srgbClr val="FF0000"/>
                </a:solidFill>
              </a:rPr>
              <a:t>حي</a:t>
            </a:r>
            <a:endParaRPr lang="ar-AE" sz="3200" dirty="0">
              <a:solidFill>
                <a:srgbClr val="FF0000"/>
              </a:solidFill>
            </a:endParaRPr>
          </a:p>
          <a:p>
            <a:pPr algn="r"/>
            <a:r>
              <a:rPr lang="ar-AE" sz="3200" dirty="0" smtClean="0"/>
              <a:t>- كيف أستفيد </a:t>
            </a:r>
            <a:r>
              <a:rPr lang="ar-AE" sz="3200" dirty="0"/>
              <a:t>من القرآن الكريم في حياتي؟ </a:t>
            </a:r>
            <a:endParaRPr lang="ar-AE" sz="3200" dirty="0" smtClean="0"/>
          </a:p>
          <a:p>
            <a:pPr algn="r"/>
            <a:r>
              <a:rPr lang="ar-AE" sz="3200" dirty="0" smtClean="0">
                <a:solidFill>
                  <a:srgbClr val="FF0000"/>
                </a:solidFill>
              </a:rPr>
              <a:t>من </a:t>
            </a:r>
            <a:r>
              <a:rPr lang="ar-AE" sz="3200" dirty="0">
                <a:solidFill>
                  <a:srgbClr val="FF0000"/>
                </a:solidFill>
              </a:rPr>
              <a:t>خلال المداومة على تلاوته، </a:t>
            </a:r>
            <a:r>
              <a:rPr lang="ar-AE" sz="3200" dirty="0" smtClean="0">
                <a:solidFill>
                  <a:srgbClr val="FF0000"/>
                </a:solidFill>
              </a:rPr>
              <a:t>وتدبر آياته، والعمل بما فيه وتعليمه للآخرين  </a:t>
            </a:r>
            <a:endParaRPr lang="ar-A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415EBA-BBCA-487B-A4D6-BA2B8407B4FC}"/>
              </a:ext>
            </a:extLst>
          </p:cNvPr>
          <p:cNvSpPr/>
          <p:nvPr/>
        </p:nvSpPr>
        <p:spPr>
          <a:xfrm>
            <a:off x="381000" y="2002810"/>
            <a:ext cx="8477199" cy="2492990"/>
          </a:xfrm>
          <a:prstGeom prst="rect">
            <a:avLst/>
          </a:prstGeom>
          <a:solidFill>
            <a:srgbClr val="FCF3D0"/>
          </a:solidFill>
        </p:spPr>
        <p:txBody>
          <a:bodyPr wrap="square">
            <a:spAutoFit/>
          </a:bodyPr>
          <a:lstStyle/>
          <a:p>
            <a:pPr lvl="0" algn="just" rtl="1"/>
            <a:r>
              <a:rPr kumimoji="0" lang="ar-A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- "</a:t>
            </a:r>
            <a:r>
              <a:rPr lang="ar-AE" sz="2600" b="1" dirty="0">
                <a:solidFill>
                  <a:srgbClr val="FF0000"/>
                </a:solidFill>
              </a:rPr>
              <a:t>أَوَلَمْ يَرَوْا أَنَّا خَلَقْنَا لَهُمْ </a:t>
            </a:r>
            <a:r>
              <a:rPr lang="ar-AE" sz="2600" b="1" u="sng" dirty="0">
                <a:solidFill>
                  <a:srgbClr val="FF0000"/>
                </a:solidFill>
              </a:rPr>
              <a:t>مِمَّا عَمِلَتْ أَيْدِينَا</a:t>
            </a:r>
            <a:r>
              <a:rPr lang="ar-AE" sz="2600" b="1" dirty="0">
                <a:solidFill>
                  <a:srgbClr val="FF0000"/>
                </a:solidFill>
              </a:rPr>
              <a:t> </a:t>
            </a:r>
            <a:r>
              <a:rPr lang="ar-AE" sz="2600" b="1" u="sng" dirty="0">
                <a:solidFill>
                  <a:srgbClr val="FF0000"/>
                </a:solidFill>
              </a:rPr>
              <a:t>أَنْعَامًا</a:t>
            </a:r>
            <a:r>
              <a:rPr lang="ar-AE" sz="2600" b="1" dirty="0">
                <a:solidFill>
                  <a:srgbClr val="FF0000"/>
                </a:solidFill>
              </a:rPr>
              <a:t> فَهُمْ لَهَا مَالِكُونَ (71) </a:t>
            </a:r>
            <a:r>
              <a:rPr lang="ar-AE" sz="2600" b="1" u="sng" dirty="0">
                <a:solidFill>
                  <a:srgbClr val="FF0000"/>
                </a:solidFill>
              </a:rPr>
              <a:t>وَذَلَّلْنَاهَا</a:t>
            </a:r>
            <a:r>
              <a:rPr lang="ar-AE" sz="2600" b="1" dirty="0">
                <a:solidFill>
                  <a:srgbClr val="FF0000"/>
                </a:solidFill>
              </a:rPr>
              <a:t> لَهُمْ فَمِنْهَا رَكُوبُهُمْ وَمِنْهَا يَأْكُلُونَ (72) وَلَهُمْ فِيهَا مَنَافِعُ وَمَشَارِبُ أَفَلَا يَشْكُرُونَ (73)</a:t>
            </a:r>
            <a:r>
              <a:rPr kumimoji="0" lang="ar-AE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"..</a:t>
            </a:r>
          </a:p>
          <a:p>
            <a:pPr lvl="0" algn="just" rtl="1"/>
            <a:r>
              <a:rPr lang="ar-AE" sz="2600" dirty="0"/>
              <a:t>يذكر الله تعالى بعض من نعمه التي أنعمها عليهم </a:t>
            </a:r>
            <a:r>
              <a:rPr lang="ar-AE" sz="2600" u="sng" dirty="0"/>
              <a:t>وخلقها بلا معين</a:t>
            </a:r>
            <a:r>
              <a:rPr lang="ar-AE" sz="2600" dirty="0"/>
              <a:t>، ومنها نعمة الأنعام </a:t>
            </a:r>
            <a:r>
              <a:rPr lang="ar-AE" sz="2600" u="sng" dirty="0"/>
              <a:t>(الإبل والبقر والضأن والمعز)</a:t>
            </a:r>
            <a:r>
              <a:rPr lang="ar-AE" sz="2600" dirty="0"/>
              <a:t>، التي لم تكن من صنعهم؛ بل خلقها الله لهم، </a:t>
            </a:r>
            <a:r>
              <a:rPr lang="ar-AE" sz="2600" u="sng" dirty="0"/>
              <a:t>وسخرها ويسرها لهم</a:t>
            </a:r>
            <a:r>
              <a:rPr lang="ar-AE" sz="2600" dirty="0"/>
              <a:t>، حتى ينتفعوا بها.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93423E-547C-49D1-B098-08F7FF60C496}"/>
              </a:ext>
            </a:extLst>
          </p:cNvPr>
          <p:cNvSpPr/>
          <p:nvPr/>
        </p:nvSpPr>
        <p:spPr>
          <a:xfrm>
            <a:off x="2679494" y="877844"/>
            <a:ext cx="3785011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 smtClean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AE" sz="3600" b="1" i="0" u="none" strike="noStrike" kern="1200" cap="none" spc="0" normalizeH="0" baseline="0" noProof="0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من دلائل وحدانية الله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2DDEA7-1622-4648-8FDF-E72A5D527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13834"/>
            <a:ext cx="4031941" cy="226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7F60A1E-EE1F-408E-8848-71AFDC550D47}"/>
              </a:ext>
            </a:extLst>
          </p:cNvPr>
          <p:cNvSpPr/>
          <p:nvPr/>
        </p:nvSpPr>
        <p:spPr>
          <a:xfrm>
            <a:off x="71264" y="44624"/>
            <a:ext cx="3967336" cy="79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ناتج التعلم: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Ë"/>
              <a:defRPr/>
            </a:pPr>
            <a:r>
              <a:rPr lang="ar-AE" altLang="ar-SA" sz="2200" dirty="0">
                <a:solidFill>
                  <a:srgbClr val="000000"/>
                </a:solidFill>
                <a:latin typeface="Arial" panose="020B0604020202020204" pitchFamily="34" charset="0"/>
              </a:rPr>
              <a:t>أبين المعنى الإجمالي للآيات الكريمة.</a:t>
            </a:r>
          </a:p>
        </p:txBody>
      </p:sp>
    </p:spTree>
    <p:extLst>
      <p:ext uri="{BB962C8B-B14F-4D97-AF65-F5344CB8AC3E}">
        <p14:creationId xmlns:p14="http://schemas.microsoft.com/office/powerpoint/2010/main" val="31232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461963"/>
            <a:ext cx="81534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553508" y="4077072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الصوف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3733044" y="4509120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الشعر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3608010" y="5013176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لحراثة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7030858" y="4077072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الحليب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6408893" y="4509120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وسيلة ركوب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7069330" y="5013176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الجلود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val="186647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404664"/>
            <a:ext cx="80391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899593" y="364502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إخراج زكاة الأنعام والتصدق على الفقراء بلحومها والرفق بالحيوان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187624" y="2204864"/>
            <a:ext cx="6107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الإنسان من واجبه شكر الله تعالى على نعمه لكن المكذبين قابلوا نعم الله بالجحود والنكران والتكذيب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val="8205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415EBA-BBCA-487B-A4D6-BA2B8407B4FC}"/>
              </a:ext>
            </a:extLst>
          </p:cNvPr>
          <p:cNvSpPr/>
          <p:nvPr/>
        </p:nvSpPr>
        <p:spPr>
          <a:xfrm>
            <a:off x="304800" y="2002810"/>
            <a:ext cx="8553400" cy="2492990"/>
          </a:xfrm>
          <a:prstGeom prst="rect">
            <a:avLst/>
          </a:prstGeom>
          <a:solidFill>
            <a:srgbClr val="FCF3D0"/>
          </a:solidFill>
        </p:spPr>
        <p:txBody>
          <a:bodyPr wrap="square">
            <a:spAutoFit/>
          </a:bodyPr>
          <a:lstStyle/>
          <a:p>
            <a:pPr lvl="0" algn="just" rtl="1"/>
            <a:r>
              <a:rPr kumimoji="0" lang="ar-A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- "</a:t>
            </a:r>
            <a:r>
              <a:rPr lang="ar-AE" sz="2600" b="1" dirty="0">
                <a:solidFill>
                  <a:srgbClr val="FF0000"/>
                </a:solidFill>
              </a:rPr>
              <a:t>وَاتَّخَذُوا مِنْ دُونِ اللَّهِ آلِهَةً لَعَلَّهُمْ يُنْصَرُونَ (74)لَايَسْتَطِيعُونَ نَصْرَهُمْ وَهُمْ </a:t>
            </a:r>
            <a:r>
              <a:rPr lang="ar-AE" sz="2600" b="1" u="sng" dirty="0">
                <a:solidFill>
                  <a:srgbClr val="FF0000"/>
                </a:solidFill>
              </a:rPr>
              <a:t>لَهُمْ جُنْدٌ مُحْضَرُونَ</a:t>
            </a:r>
            <a:r>
              <a:rPr lang="ar-AE" sz="2600" b="1" dirty="0">
                <a:solidFill>
                  <a:srgbClr val="FF0000"/>
                </a:solidFill>
              </a:rPr>
              <a:t>(75) فَلَا يَحْزُنْكَ قَوْلُهُمْ إِنَّا نَعْلَمُ مَايُسِرُّونَ وَمَايُعْلِنُونَ(76)</a:t>
            </a:r>
            <a:r>
              <a:rPr kumimoji="0" lang="ar-AE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"..</a:t>
            </a:r>
          </a:p>
          <a:p>
            <a:pPr lvl="0" algn="just" rtl="1"/>
            <a:endParaRPr lang="ar-AE" sz="2600" dirty="0"/>
          </a:p>
          <a:p>
            <a:pPr lvl="0" algn="just" rtl="1"/>
            <a:r>
              <a:rPr lang="ar-AE" sz="2600" dirty="0"/>
              <a:t>لم يتعظ المكذبون من أدلة وحدانية الله تعالى، فلم يشكروه على النعم وعصوه، وجعلوا معه آلهة أخرى صنعوها بأيديهم، فلا هي تضرهم ولا هي تنفعهم، فكأنهم </a:t>
            </a:r>
            <a:r>
              <a:rPr lang="ar-AE" sz="2600" u="sng" dirty="0"/>
              <a:t>جنود لآلهتهم في الدنيا</a:t>
            </a:r>
            <a:r>
              <a:rPr lang="ar-AE" sz="2600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05D9520-51B8-4D4D-BE9E-714FF41A89DC}"/>
              </a:ext>
            </a:extLst>
          </p:cNvPr>
          <p:cNvSpPr/>
          <p:nvPr/>
        </p:nvSpPr>
        <p:spPr>
          <a:xfrm>
            <a:off x="2358893" y="910319"/>
            <a:ext cx="4426212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 smtClean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AE" sz="3600" b="1" i="0" u="none" strike="noStrike" kern="1200" cap="none" spc="0" normalizeH="0" baseline="0" noProof="0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موقف المكذبين من الأدلة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73232A-ACA7-4AED-B933-75D6A8AFE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17648"/>
            <a:ext cx="4981134" cy="2264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8505B75-976B-41C0-9648-F70C4269E9CE}"/>
              </a:ext>
            </a:extLst>
          </p:cNvPr>
          <p:cNvSpPr/>
          <p:nvPr/>
        </p:nvSpPr>
        <p:spPr>
          <a:xfrm>
            <a:off x="71264" y="44624"/>
            <a:ext cx="3967336" cy="79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ناتج التعلم: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Ë"/>
              <a:defRPr/>
            </a:pPr>
            <a:r>
              <a:rPr lang="ar-AE" altLang="ar-SA" sz="2200" dirty="0">
                <a:solidFill>
                  <a:srgbClr val="000000"/>
                </a:solidFill>
                <a:latin typeface="Arial" panose="020B0604020202020204" pitchFamily="34" charset="0"/>
              </a:rPr>
              <a:t>أبين المعنى الإجمالي للآيات الكريمة.</a:t>
            </a:r>
          </a:p>
        </p:txBody>
      </p:sp>
    </p:spTree>
    <p:extLst>
      <p:ext uri="{BB962C8B-B14F-4D97-AF65-F5344CB8AC3E}">
        <p14:creationId xmlns:p14="http://schemas.microsoft.com/office/powerpoint/2010/main" val="17211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219075"/>
            <a:ext cx="81343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39552" y="4797152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علم الله تعالى الشامل بما يفعله المكذبون في السر والعلن  المواساة والتخفيف عن الرسول صلى الله عليه وسلم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683568" y="350100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اتباع الشيطان الرجيم – التكذيب بالله تعالى – التكبر والتعالي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716678" y="2420888"/>
            <a:ext cx="6303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 يؤمنوا بالله تعالى ولم يشكروه على نعمه بل عبدوا آلهة لا تضر ولا تنفع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val="40816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50EF86-BB1D-4DB2-86E6-D7618CC53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608637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29F32C4-1E35-4001-BA71-F03033E4B8F0}"/>
              </a:ext>
            </a:extLst>
          </p:cNvPr>
          <p:cNvSpPr/>
          <p:nvPr/>
        </p:nvSpPr>
        <p:spPr>
          <a:xfrm>
            <a:off x="71264" y="44624"/>
            <a:ext cx="3967336" cy="79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ناتج التعلم: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Ë"/>
              <a:tabLst/>
              <a:defRPr/>
            </a:pPr>
            <a:r>
              <a:rPr kumimoji="0" lang="ar-AE" alt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أتلو الآيات الكريمة تلاوةً مجودةً.</a:t>
            </a:r>
          </a:p>
        </p:txBody>
      </p:sp>
    </p:spTree>
    <p:extLst>
      <p:ext uri="{BB962C8B-B14F-4D97-AF65-F5344CB8AC3E}">
        <p14:creationId xmlns:p14="http://schemas.microsoft.com/office/powerpoint/2010/main" val="197133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29F32C4-1E35-4001-BA71-F03033E4B8F0}"/>
              </a:ext>
            </a:extLst>
          </p:cNvPr>
          <p:cNvSpPr/>
          <p:nvPr/>
        </p:nvSpPr>
        <p:spPr>
          <a:xfrm>
            <a:off x="71264" y="44624"/>
            <a:ext cx="3967336" cy="79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ناتج التعلم: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Ë"/>
              <a:tabLst/>
              <a:defRPr/>
            </a:pPr>
            <a:r>
              <a:rPr kumimoji="0" lang="ar-AE" alt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أفسر معاني المفردات القرآنية.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0132D33-BA5B-45D2-9BBF-3240B5DEA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27851"/>
          <a:stretch/>
        </p:blipFill>
        <p:spPr bwMode="auto">
          <a:xfrm>
            <a:off x="212242" y="1371600"/>
            <a:ext cx="871951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073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762000" y="117407"/>
            <a:ext cx="4594948" cy="1313849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شديد الخصومة</a:t>
            </a:r>
            <a:r>
              <a:rPr lang="ar-SY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724400" y="117407"/>
            <a:ext cx="3429000" cy="131384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خصيم</a:t>
            </a:r>
            <a:r>
              <a:rPr lang="ar-SY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728535" y="1431256"/>
            <a:ext cx="3424865" cy="131384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رميم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62000" y="1431256"/>
            <a:ext cx="4558825" cy="1313849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مفتتة بالية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749326" y="2745105"/>
            <a:ext cx="3404074" cy="131384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أنشأها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762000" y="2745104"/>
            <a:ext cx="4605856" cy="1313849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خلقها وركبها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749326" y="4074194"/>
            <a:ext cx="3404074" cy="131384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الخلاق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entagon 12"/>
          <p:cNvSpPr/>
          <p:nvPr/>
        </p:nvSpPr>
        <p:spPr>
          <a:xfrm>
            <a:off x="762000" y="4058954"/>
            <a:ext cx="4605856" cy="1313849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كثير الخلق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hevron 7"/>
          <p:cNvSpPr/>
          <p:nvPr/>
        </p:nvSpPr>
        <p:spPr>
          <a:xfrm>
            <a:off x="4783936" y="5388043"/>
            <a:ext cx="3369464" cy="131384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ملكوت</a:t>
            </a:r>
            <a:r>
              <a:rPr lang="ar-SY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entagon 12"/>
          <p:cNvSpPr/>
          <p:nvPr/>
        </p:nvSpPr>
        <p:spPr>
          <a:xfrm>
            <a:off x="762000" y="5388042"/>
            <a:ext cx="4594948" cy="1313849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 الملك والسيطرة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2" grpId="0" animBg="1"/>
      <p:bldP spid="13" grpId="0" animBg="1"/>
      <p:bldP spid="8" grpId="0" animBg="1"/>
      <p:bldP spid="15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9E68E2BF-F7EC-446F-AF86-571A4C43A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78720"/>
            <a:ext cx="8712968" cy="5679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AF5B062-9AA0-4A4D-BBAA-58AE41DC3F7A}"/>
              </a:ext>
            </a:extLst>
          </p:cNvPr>
          <p:cNvSpPr txBox="1"/>
          <p:nvPr/>
        </p:nvSpPr>
        <p:spPr>
          <a:xfrm>
            <a:off x="685800" y="304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C00000"/>
                </a:solidFill>
                <a:highlight>
                  <a:srgbClr val="FFFF00"/>
                </a:highlight>
                <a:latin typeface="Gill Sans MT" panose="020B0502020104020203"/>
                <a:cs typeface="Arial" panose="020B0604020202020204" pitchFamily="34" charset="0"/>
              </a:rPr>
              <a:t>ال</a:t>
            </a:r>
            <a:r>
              <a:rPr lang="ar-SA" sz="4000" b="1" dirty="0" smtClean="0">
                <a:solidFill>
                  <a:srgbClr val="C00000"/>
                </a:solidFill>
                <a:highlight>
                  <a:srgbClr val="FFFF00"/>
                </a:highlight>
                <a:latin typeface="Gill Sans MT" panose="020B0502020104020203"/>
                <a:cs typeface="Arial" panose="020B0604020202020204" pitchFamily="34" charset="0"/>
              </a:rPr>
              <a:t>آيات الثانية أشارت إلى ثلاث دلائل لقدرة الله </a:t>
            </a:r>
            <a:endParaRPr lang="en-US" sz="4000" b="1" dirty="0">
              <a:solidFill>
                <a:srgbClr val="002060"/>
              </a:solidFill>
              <a:highlight>
                <a:srgbClr val="FFFF00"/>
              </a:highlight>
              <a:latin typeface="Gill Sans MT" panose="020B0502020104020203"/>
            </a:endParaRPr>
          </a:p>
        </p:txBody>
      </p:sp>
      <p:sp>
        <p:nvSpPr>
          <p:cNvPr id="7" name="Hexagon 1">
            <a:extLst>
              <a:ext uri="{FF2B5EF4-FFF2-40B4-BE49-F238E27FC236}">
                <a16:creationId xmlns:a16="http://schemas.microsoft.com/office/drawing/2014/main" xmlns="" id="{8FAABC49-3877-4A5F-92E7-CAC83A14C953}"/>
              </a:ext>
            </a:extLst>
          </p:cNvPr>
          <p:cNvSpPr/>
          <p:nvPr/>
        </p:nvSpPr>
        <p:spPr>
          <a:xfrm>
            <a:off x="1752600" y="2362200"/>
            <a:ext cx="4653136" cy="635869"/>
          </a:xfrm>
          <a:prstGeom prst="hexagon">
            <a:avLst/>
          </a:prstGeom>
          <a:solidFill>
            <a:srgbClr val="FFC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الدليل الأول: </a:t>
            </a:r>
            <a:r>
              <a:rPr lang="ar-AE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خلق الإنسان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 11">
            <a:extLst>
              <a:ext uri="{FF2B5EF4-FFF2-40B4-BE49-F238E27FC236}">
                <a16:creationId xmlns:a16="http://schemas.microsoft.com/office/drawing/2014/main" xmlns="" id="{E25CC351-5522-4C99-B320-5D385991E521}"/>
              </a:ext>
            </a:extLst>
          </p:cNvPr>
          <p:cNvSpPr/>
          <p:nvPr/>
        </p:nvSpPr>
        <p:spPr>
          <a:xfrm>
            <a:off x="1752600" y="3700424"/>
            <a:ext cx="4653136" cy="635869"/>
          </a:xfrm>
          <a:prstGeom prst="hexagon">
            <a:avLst/>
          </a:prstGeom>
          <a:solidFill>
            <a:srgbClr val="FFC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الدليل الثاني: </a:t>
            </a:r>
            <a:r>
              <a:rPr lang="ar-AE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خلق النار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C3CC3DF2-E18C-4DD0-AD7C-C20FD1BD3A7F}"/>
              </a:ext>
            </a:extLst>
          </p:cNvPr>
          <p:cNvSpPr/>
          <p:nvPr/>
        </p:nvSpPr>
        <p:spPr>
          <a:xfrm>
            <a:off x="1605136" y="5105400"/>
            <a:ext cx="4800600" cy="635869"/>
          </a:xfrm>
          <a:prstGeom prst="hexagon">
            <a:avLst/>
          </a:prstGeom>
          <a:solidFill>
            <a:srgbClr val="FFC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الدليل الثالث: </a:t>
            </a:r>
            <a:r>
              <a:rPr lang="ar-AE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خلق السماوات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92903"/>
      </p:ext>
    </p:extLst>
  </p:cSld>
  <p:clrMapOvr>
    <a:masterClrMapping/>
  </p:clrMapOvr>
  <p:transition spd="slow">
    <p:push dir="u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91B93-8AE9-4892-8EEB-528D554F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325438"/>
            <a:ext cx="5915025" cy="1325562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AE" sz="7200" b="1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قواعد التعليم عن بعد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1A57014D-A5C0-4C86-B94A-8D6C30881E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156" y="1865312"/>
          <a:ext cx="8767688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1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1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1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19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336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جهز أدواتك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عدم مقاطعة الحصة بأي شكل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التفاعل الإيجابي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>
                          <a:cs typeface="(AH) Manal Black" pitchFamily="2" charset="-78"/>
                        </a:rPr>
                        <a:t>الالتزام بالوقت المحدد للحصة</a:t>
                      </a:r>
                      <a:endParaRPr lang="en-US" sz="2400" dirty="0">
                        <a:cs typeface="(AH) Manal Black" pitchFamily="2" charset="-78"/>
                      </a:endParaRPr>
                    </a:p>
                  </a:txBody>
                  <a:tcPr marL="51437" marR="5143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3625">
                <a:tc>
                  <a:txBody>
                    <a:bodyPr/>
                    <a:lstStyle/>
                    <a:p>
                      <a:pPr algn="ctr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أغلق الصوت وأنتظر </a:t>
                      </a:r>
                      <a:r>
                        <a:rPr lang="ar-AE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دورك للإجابة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عدم تصوير الشاشة أثناء الشرح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الجلسة الصحيحة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اتباع تعليمات المعلمة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284" name="Picture 6">
            <a:extLst>
              <a:ext uri="{FF2B5EF4-FFF2-40B4-BE49-F238E27FC236}">
                <a16:creationId xmlns:a16="http://schemas.microsoft.com/office/drawing/2014/main" xmlns="" id="{67006FBD-6258-4020-839B-41A470F2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81" y="2420938"/>
            <a:ext cx="1622194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7">
            <a:extLst>
              <a:ext uri="{FF2B5EF4-FFF2-40B4-BE49-F238E27FC236}">
                <a16:creationId xmlns:a16="http://schemas.microsoft.com/office/drawing/2014/main" xmlns="" id="{BB22D44E-445F-4246-926B-CAC45317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420941"/>
            <a:ext cx="1776911" cy="162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8">
            <a:extLst>
              <a:ext uri="{FF2B5EF4-FFF2-40B4-BE49-F238E27FC236}">
                <a16:creationId xmlns:a16="http://schemas.microsoft.com/office/drawing/2014/main" xmlns="" id="{6A6ACC45-20CC-4AC1-80D2-440891F85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15" y="2250834"/>
            <a:ext cx="1701724" cy="181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9">
            <a:extLst>
              <a:ext uri="{FF2B5EF4-FFF2-40B4-BE49-F238E27FC236}">
                <a16:creationId xmlns:a16="http://schemas.microsoft.com/office/drawing/2014/main" xmlns="" id="{A49BB769-F5DC-4E7E-88DB-04F4ED9DA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71" y="4738885"/>
            <a:ext cx="1363168" cy="170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10">
            <a:extLst>
              <a:ext uri="{FF2B5EF4-FFF2-40B4-BE49-F238E27FC236}">
                <a16:creationId xmlns:a16="http://schemas.microsoft.com/office/drawing/2014/main" xmlns="" id="{67D7C5A3-F3E9-4D52-99AF-2F570C52B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14" y="4997277"/>
            <a:ext cx="1696880" cy="14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11">
            <a:extLst>
              <a:ext uri="{FF2B5EF4-FFF2-40B4-BE49-F238E27FC236}">
                <a16:creationId xmlns:a16="http://schemas.microsoft.com/office/drawing/2014/main" xmlns="" id="{2CEEBE54-95B2-4DAE-A509-F0D05B27C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99" y="5089529"/>
            <a:ext cx="1951166" cy="125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97C4127-D581-4CEC-BC84-76EFA122F964}"/>
              </a:ext>
            </a:extLst>
          </p:cNvPr>
          <p:cNvSpPr/>
          <p:nvPr/>
        </p:nvSpPr>
        <p:spPr>
          <a:xfrm>
            <a:off x="6231459" y="3353958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C57579A-9487-4539-82AC-D8AB987C088D}"/>
              </a:ext>
            </a:extLst>
          </p:cNvPr>
          <p:cNvSpPr/>
          <p:nvPr/>
        </p:nvSpPr>
        <p:spPr>
          <a:xfrm>
            <a:off x="4092493" y="3400182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B3C354-740C-46BF-A79D-CA8CA1DFA541}"/>
              </a:ext>
            </a:extLst>
          </p:cNvPr>
          <p:cNvSpPr/>
          <p:nvPr/>
        </p:nvSpPr>
        <p:spPr>
          <a:xfrm>
            <a:off x="8469324" y="3383558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5E70769-0660-4A3E-B9AE-BEA33A75DCD2}"/>
              </a:ext>
            </a:extLst>
          </p:cNvPr>
          <p:cNvSpPr/>
          <p:nvPr/>
        </p:nvSpPr>
        <p:spPr>
          <a:xfrm>
            <a:off x="4143286" y="5734542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5EB45E-2E5E-47D1-9DD5-0F4303ED6BF8}"/>
              </a:ext>
            </a:extLst>
          </p:cNvPr>
          <p:cNvSpPr/>
          <p:nvPr/>
        </p:nvSpPr>
        <p:spPr>
          <a:xfrm>
            <a:off x="8469324" y="5734542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61A656-0F61-48AA-92B6-0D9503B3EF18}"/>
              </a:ext>
            </a:extLst>
          </p:cNvPr>
          <p:cNvSpPr/>
          <p:nvPr/>
        </p:nvSpPr>
        <p:spPr>
          <a:xfrm>
            <a:off x="6231459" y="5704480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6</a:t>
            </a:r>
          </a:p>
        </p:txBody>
      </p:sp>
      <p:pic>
        <p:nvPicPr>
          <p:cNvPr id="11296" name="Picture 19" descr="A picture containing sitting, table, holding, game&#10;&#10;Description automatically generated">
            <a:extLst>
              <a:ext uri="{FF2B5EF4-FFF2-40B4-BE49-F238E27FC236}">
                <a16:creationId xmlns:a16="http://schemas.microsoft.com/office/drawing/2014/main" xmlns="" id="{D6A9BED7-157D-4637-A8CA-653CB61FD8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9" y="2139949"/>
            <a:ext cx="1725076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2363F38-3A84-4FCA-A361-69C9D7C01047}"/>
              </a:ext>
            </a:extLst>
          </p:cNvPr>
          <p:cNvSpPr/>
          <p:nvPr/>
        </p:nvSpPr>
        <p:spPr>
          <a:xfrm>
            <a:off x="1943136" y="3400182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D5D0944-AD45-4C7D-9806-DD5DDE39E208}"/>
              </a:ext>
            </a:extLst>
          </p:cNvPr>
          <p:cNvSpPr/>
          <p:nvPr/>
        </p:nvSpPr>
        <p:spPr>
          <a:xfrm>
            <a:off x="2024138" y="5712299"/>
            <a:ext cx="30134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8</a:t>
            </a:r>
          </a:p>
        </p:txBody>
      </p:sp>
      <p:pic>
        <p:nvPicPr>
          <p:cNvPr id="11299" name="Picture 22">
            <a:extLst>
              <a:ext uri="{FF2B5EF4-FFF2-40B4-BE49-F238E27FC236}">
                <a16:creationId xmlns:a16="http://schemas.microsoft.com/office/drawing/2014/main" xmlns="" id="{1495760C-9786-4871-9BFB-4A1284177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7" y="5082537"/>
            <a:ext cx="1653378" cy="125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415EBA-BBCA-487B-A4D6-BA2B8407B4FC}"/>
              </a:ext>
            </a:extLst>
          </p:cNvPr>
          <p:cNvSpPr/>
          <p:nvPr/>
        </p:nvSpPr>
        <p:spPr>
          <a:xfrm>
            <a:off x="362000" y="2631281"/>
            <a:ext cx="8553400" cy="3693319"/>
          </a:xfrm>
          <a:prstGeom prst="rect">
            <a:avLst/>
          </a:prstGeom>
          <a:solidFill>
            <a:srgbClr val="FCF3D0"/>
          </a:solidFill>
        </p:spPr>
        <p:txBody>
          <a:bodyPr wrap="square">
            <a:spAutoFit/>
          </a:bodyPr>
          <a:lstStyle/>
          <a:p>
            <a:pPr lvl="0" algn="just" rtl="1"/>
            <a:r>
              <a:rPr kumimoji="0" lang="ar-A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- "</a:t>
            </a:r>
            <a:r>
              <a:rPr lang="ar-AE" sz="2600" b="1" dirty="0">
                <a:solidFill>
                  <a:srgbClr val="FF0000"/>
                </a:solidFill>
              </a:rPr>
              <a:t>أَوَلَمْ يَرَ الْإِنْسَانُ أَنَّا خَلَقْنَاهُ مِنْ نُطْفَةٍ فَإِذَا هُوَ </a:t>
            </a:r>
            <a:r>
              <a:rPr lang="ar-AE" sz="2600" b="1" u="sng" dirty="0">
                <a:solidFill>
                  <a:srgbClr val="FF0000"/>
                </a:solidFill>
              </a:rPr>
              <a:t>خَصِيمٌ</a:t>
            </a:r>
            <a:r>
              <a:rPr lang="ar-AE" sz="2600" b="1" dirty="0">
                <a:solidFill>
                  <a:srgbClr val="FF0000"/>
                </a:solidFill>
              </a:rPr>
              <a:t> مُبِينٌ (77) وَضَرَبَ لَنَا مَثَلًا وَنَسِيَ خَلْقَهُ قَالَ مَنْ يُحْيِي الْعِظَامَ وَهِيَ </a:t>
            </a:r>
            <a:r>
              <a:rPr lang="ar-AE" sz="2600" b="1" u="sng" dirty="0">
                <a:solidFill>
                  <a:srgbClr val="FF0000"/>
                </a:solidFill>
              </a:rPr>
              <a:t>رَمِيمٌ</a:t>
            </a:r>
            <a:r>
              <a:rPr lang="ar-AE" sz="2600" b="1" dirty="0">
                <a:solidFill>
                  <a:srgbClr val="FF0000"/>
                </a:solidFill>
              </a:rPr>
              <a:t> (78) قُلْ يُحْيِيهَا الَّذِي </a:t>
            </a:r>
            <a:r>
              <a:rPr lang="ar-AE" sz="2600" b="1" u="sng" dirty="0">
                <a:solidFill>
                  <a:srgbClr val="FF0000"/>
                </a:solidFill>
              </a:rPr>
              <a:t>أَنْشَأَهَا</a:t>
            </a:r>
            <a:r>
              <a:rPr lang="ar-AE" sz="2600" b="1" dirty="0">
                <a:solidFill>
                  <a:srgbClr val="FF0000"/>
                </a:solidFill>
              </a:rPr>
              <a:t> أَوَّلَ مَرَّةٍ وَهُوَ بِكُلِّ خَلْقٍ عَلِيمٌ (79)"..</a:t>
            </a:r>
          </a:p>
          <a:p>
            <a:pPr lvl="0" algn="just" rtl="1"/>
            <a:endParaRPr kumimoji="0" lang="ar-AE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lvl="0" algn="just" rtl="1"/>
            <a:r>
              <a:rPr lang="ar-AE" sz="2600" dirty="0"/>
              <a:t>يمر خلق الإنسان عبر مراحل من التركيب والتكوين؛ يبدأ من ماء مهين إلى أن يولد جنيناً فيكون </a:t>
            </a:r>
            <a:r>
              <a:rPr lang="ar-AE" sz="2600" u="sng" dirty="0"/>
              <a:t>شديد الخصومة</a:t>
            </a:r>
            <a:r>
              <a:rPr lang="ar-AE" sz="2600" dirty="0"/>
              <a:t>، فيزوده بالحواس الخمس، فكما خلق الله الإنسان </a:t>
            </a:r>
          </a:p>
          <a:p>
            <a:pPr lvl="0" algn="just" rtl="1"/>
            <a:r>
              <a:rPr lang="ar-AE" sz="2600" dirty="0"/>
              <a:t>من العدم فهو قادر على إحياء العظام </a:t>
            </a:r>
            <a:r>
              <a:rPr lang="ar-AE" sz="2600" u="sng" dirty="0"/>
              <a:t>البالية</a:t>
            </a:r>
            <a:r>
              <a:rPr lang="ar-AE" sz="2600" dirty="0"/>
              <a:t>، </a:t>
            </a:r>
            <a:r>
              <a:rPr lang="ar-AE" sz="2600" u="sng" dirty="0"/>
              <a:t>فيخلقهم</a:t>
            </a:r>
          </a:p>
          <a:p>
            <a:pPr lvl="0" algn="just" rtl="1"/>
            <a:r>
              <a:rPr lang="ar-AE" sz="2600" dirty="0"/>
              <a:t>ويبعثهم من القبور يوم القيامة.</a:t>
            </a:r>
          </a:p>
          <a:p>
            <a:pPr lvl="0" algn="just" rtl="1"/>
            <a:endParaRPr lang="ar-AE" sz="2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8473A2-15FA-4C27-AA58-A3C72CBE5BB0}"/>
              </a:ext>
            </a:extLst>
          </p:cNvPr>
          <p:cNvSpPr/>
          <p:nvPr/>
        </p:nvSpPr>
        <p:spPr>
          <a:xfrm>
            <a:off x="758295" y="901001"/>
            <a:ext cx="7627409" cy="9541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أشارت الآيات الثانية إلى بعض من أدلة قدرة الله، وذلك ردأ على: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منكري البعث بعد الموت 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8FAABC49-3877-4A5F-92E7-CAC83A14C953}"/>
              </a:ext>
            </a:extLst>
          </p:cNvPr>
          <p:cNvSpPr/>
          <p:nvPr/>
        </p:nvSpPr>
        <p:spPr>
          <a:xfrm>
            <a:off x="2362200" y="1855108"/>
            <a:ext cx="4653136" cy="635869"/>
          </a:xfrm>
          <a:prstGeom prst="hexagon">
            <a:avLst/>
          </a:prstGeom>
          <a:solidFill>
            <a:srgbClr val="FFC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الدليل الأول: </a:t>
            </a:r>
            <a:r>
              <a:rPr lang="ar-AE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خلق الإنسان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7283CB-B83E-45EE-8B24-EF3F5808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" y="5073824"/>
            <a:ext cx="3275162" cy="170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04E3EB9-1DD2-452F-BD43-FA9AAF2BF22B}"/>
              </a:ext>
            </a:extLst>
          </p:cNvPr>
          <p:cNvSpPr/>
          <p:nvPr/>
        </p:nvSpPr>
        <p:spPr>
          <a:xfrm>
            <a:off x="71264" y="44624"/>
            <a:ext cx="3967336" cy="79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ناتج التعلم: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Ë"/>
              <a:defRPr/>
            </a:pPr>
            <a:r>
              <a:rPr lang="ar-AE" altLang="ar-SA" sz="2200" dirty="0">
                <a:solidFill>
                  <a:srgbClr val="000000"/>
                </a:solidFill>
                <a:latin typeface="Arial" panose="020B0604020202020204" pitchFamily="34" charset="0"/>
              </a:rPr>
              <a:t>أبين المعنى الإجمالي للآيات الكريمة.</a:t>
            </a:r>
          </a:p>
        </p:txBody>
      </p:sp>
    </p:spTree>
    <p:extLst>
      <p:ext uri="{BB962C8B-B14F-4D97-AF65-F5344CB8AC3E}">
        <p14:creationId xmlns:p14="http://schemas.microsoft.com/office/powerpoint/2010/main" val="3597368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799479" y="5134111"/>
            <a:ext cx="2143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العليم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صفة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)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4837826" y="5177608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الخالق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صفة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الخلق )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1875978" y="4160279"/>
            <a:ext cx="5327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بدعوة المكذبين إلى التفكر والتأمل في خلق الله تعالى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3943015" y="3212976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إنكار واستبعاد البعث بعد الموت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val="3733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415EBA-BBCA-487B-A4D6-BA2B8407B4FC}"/>
              </a:ext>
            </a:extLst>
          </p:cNvPr>
          <p:cNvSpPr/>
          <p:nvPr/>
        </p:nvSpPr>
        <p:spPr>
          <a:xfrm>
            <a:off x="384450" y="2743200"/>
            <a:ext cx="8553400" cy="3754874"/>
          </a:xfrm>
          <a:prstGeom prst="rect">
            <a:avLst/>
          </a:prstGeom>
          <a:solidFill>
            <a:srgbClr val="FCF3D0"/>
          </a:solidFill>
        </p:spPr>
        <p:txBody>
          <a:bodyPr wrap="square">
            <a:spAutoFit/>
          </a:bodyPr>
          <a:lstStyle/>
          <a:p>
            <a:pPr lvl="0" algn="just" rtl="1"/>
            <a:r>
              <a:rPr kumimoji="0" lang="ar-A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- "</a:t>
            </a:r>
            <a:r>
              <a:rPr lang="ar-AE" sz="2800" b="1" dirty="0">
                <a:solidFill>
                  <a:srgbClr val="FF0000"/>
                </a:solidFill>
              </a:rPr>
              <a:t>الَّذِي جَعَلَ لَكُمْ مِنَ الشَّجَرِ الْأَخْضَرِ نَارًا فَإِذَا</a:t>
            </a:r>
          </a:p>
          <a:p>
            <a:pPr lvl="0" algn="just" rtl="1"/>
            <a:r>
              <a:rPr lang="ar-AE" sz="2800" b="1" dirty="0">
                <a:solidFill>
                  <a:srgbClr val="FF0000"/>
                </a:solidFill>
              </a:rPr>
              <a:t>أَنْتُمْ مِنْهُ تُوقِدُونَ (80</a:t>
            </a:r>
            <a:r>
              <a:rPr kumimoji="0" lang="ar-A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)"..</a:t>
            </a:r>
            <a:endParaRPr kumimoji="0" lang="ar-AE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A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خلق الله تعالى النار من الشجر الأخضر، كي </a:t>
            </a:r>
            <a:endParaRPr lang="ar-AE" sz="2600" dirty="0">
              <a:solidFill>
                <a:srgbClr val="000000"/>
              </a:solidFill>
              <a:cs typeface="Arial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يستخدمها</a:t>
            </a:r>
            <a:r>
              <a:rPr lang="ar-AE" sz="2600" dirty="0">
                <a:solidFill>
                  <a:srgbClr val="000000"/>
                </a:solidFill>
                <a:cs typeface="Arial"/>
              </a:rPr>
              <a:t> الإنسان في حاجاته ومصالحه، رغم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sz="2600" dirty="0">
                <a:solidFill>
                  <a:srgbClr val="000000"/>
                </a:solidFill>
                <a:cs typeface="Arial"/>
              </a:rPr>
              <a:t>أن الشجر الأخضر به نسبة عالية من الماء.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AE" sz="2600" dirty="0">
              <a:solidFill>
                <a:srgbClr val="000000"/>
              </a:solidFill>
              <a:cs typeface="Arial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فالذي خلق النار</a:t>
            </a:r>
            <a:r>
              <a:rPr lang="ar-AE" sz="2600" dirty="0">
                <a:solidFill>
                  <a:srgbClr val="000000"/>
                </a:solidFill>
                <a:cs typeface="Arial"/>
              </a:rPr>
              <a:t> من نقضيها قادر على إخراج الناس من القبور.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A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54FFF9-55C3-4612-AB58-BA62927DC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2915380" cy="218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145334-0E62-4DDF-B1E1-D561DC423674}"/>
              </a:ext>
            </a:extLst>
          </p:cNvPr>
          <p:cNvSpPr/>
          <p:nvPr/>
        </p:nvSpPr>
        <p:spPr>
          <a:xfrm>
            <a:off x="758295" y="901001"/>
            <a:ext cx="7627409" cy="9541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أشارت الآيات الثانية إلى بعض من أدلة قدرة الله، وذلك ردأ على: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منكري البعث بعد الموت 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E25CC351-5522-4C99-B320-5D385991E521}"/>
              </a:ext>
            </a:extLst>
          </p:cNvPr>
          <p:cNvSpPr/>
          <p:nvPr/>
        </p:nvSpPr>
        <p:spPr>
          <a:xfrm>
            <a:off x="2362200" y="1855108"/>
            <a:ext cx="4653136" cy="635869"/>
          </a:xfrm>
          <a:prstGeom prst="hexagon">
            <a:avLst/>
          </a:prstGeom>
          <a:solidFill>
            <a:srgbClr val="FFC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الدليل الثاني: </a:t>
            </a:r>
            <a:r>
              <a:rPr lang="ar-AE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خلق النار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1398128-D712-4276-BA05-630F643B629D}"/>
              </a:ext>
            </a:extLst>
          </p:cNvPr>
          <p:cNvSpPr/>
          <p:nvPr/>
        </p:nvSpPr>
        <p:spPr>
          <a:xfrm>
            <a:off x="71264" y="44624"/>
            <a:ext cx="3967336" cy="79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ناتج التعلم: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Ë"/>
              <a:defRPr/>
            </a:pPr>
            <a:r>
              <a:rPr lang="ar-AE" altLang="ar-SA" sz="2200" dirty="0">
                <a:solidFill>
                  <a:srgbClr val="000000"/>
                </a:solidFill>
                <a:latin typeface="Arial" panose="020B0604020202020204" pitchFamily="34" charset="0"/>
              </a:rPr>
              <a:t>أبين المعنى الإجمالي للآيات الكريمة.</a:t>
            </a:r>
          </a:p>
        </p:txBody>
      </p:sp>
    </p:spTree>
    <p:extLst>
      <p:ext uri="{BB962C8B-B14F-4D97-AF65-F5344CB8AC3E}">
        <p14:creationId xmlns:p14="http://schemas.microsoft.com/office/powerpoint/2010/main" val="916390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415EBA-BBCA-487B-A4D6-BA2B8407B4FC}"/>
              </a:ext>
            </a:extLst>
          </p:cNvPr>
          <p:cNvSpPr/>
          <p:nvPr/>
        </p:nvSpPr>
        <p:spPr>
          <a:xfrm>
            <a:off x="325707" y="2841010"/>
            <a:ext cx="8553400" cy="3508653"/>
          </a:xfrm>
          <a:prstGeom prst="rect">
            <a:avLst/>
          </a:prstGeom>
          <a:solidFill>
            <a:srgbClr val="FCF3D0"/>
          </a:solidFill>
        </p:spPr>
        <p:txBody>
          <a:bodyPr wrap="square">
            <a:spAutoFit/>
          </a:bodyPr>
          <a:lstStyle/>
          <a:p>
            <a:pPr lvl="0" algn="just" rtl="1"/>
            <a:endParaRPr kumimoji="0" lang="ar-AE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lvl="0" algn="just" rtl="1"/>
            <a:r>
              <a:rPr kumimoji="0" lang="ar-A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- "</a:t>
            </a:r>
            <a:r>
              <a:rPr lang="ar-AE" sz="2600" b="1" dirty="0">
                <a:solidFill>
                  <a:srgbClr val="FF0000"/>
                </a:solidFill>
              </a:rPr>
              <a:t>أَوَلَيْسَ الَّذِي خَلَقَ السَّمَاوَاتِ وَالْأَرْضَ بِقَادِرٍ عَلَى </a:t>
            </a:r>
          </a:p>
          <a:p>
            <a:pPr lvl="0" algn="just" rtl="1"/>
            <a:r>
              <a:rPr lang="ar-AE" sz="2600" b="1" dirty="0">
                <a:solidFill>
                  <a:srgbClr val="FF0000"/>
                </a:solidFill>
              </a:rPr>
              <a:t>أَنْ يَخْلُقَ مِثْلَهُمْ بَلَى وَهُوَ </a:t>
            </a:r>
            <a:r>
              <a:rPr lang="ar-AE" sz="2600" b="1" u="sng" dirty="0">
                <a:solidFill>
                  <a:srgbClr val="FF0000"/>
                </a:solidFill>
              </a:rPr>
              <a:t>الْخَلَّاقُ</a:t>
            </a:r>
            <a:r>
              <a:rPr lang="ar-AE" sz="2600" b="1" dirty="0">
                <a:solidFill>
                  <a:srgbClr val="FF0000"/>
                </a:solidFill>
              </a:rPr>
              <a:t> الْعَلِيمُ (81) إِنَّمَا أَمْرُهُ</a:t>
            </a:r>
          </a:p>
          <a:p>
            <a:pPr lvl="0" algn="just" rtl="1"/>
            <a:r>
              <a:rPr lang="ar-AE" sz="2600" b="1" dirty="0">
                <a:solidFill>
                  <a:srgbClr val="FF0000"/>
                </a:solidFill>
              </a:rPr>
              <a:t>إِذَا أَرَادَ شَيْئًا أَنْ يَقُولَ لَهُ كُنْ فَيَكُونُ (82) فَسُبْحَانَ </a:t>
            </a:r>
          </a:p>
          <a:p>
            <a:pPr lvl="0" algn="just" rtl="1"/>
            <a:r>
              <a:rPr lang="ar-AE" sz="2600" b="1" dirty="0">
                <a:solidFill>
                  <a:srgbClr val="FF0000"/>
                </a:solidFill>
              </a:rPr>
              <a:t>الَّذِي بِيَدِهِ </a:t>
            </a:r>
            <a:r>
              <a:rPr lang="ar-AE" sz="2600" b="1" u="sng" dirty="0">
                <a:solidFill>
                  <a:srgbClr val="FF0000"/>
                </a:solidFill>
              </a:rPr>
              <a:t>مَلَكُوتُ</a:t>
            </a:r>
            <a:r>
              <a:rPr lang="ar-AE" sz="2600" b="1" dirty="0">
                <a:solidFill>
                  <a:srgbClr val="FF0000"/>
                </a:solidFill>
              </a:rPr>
              <a:t> كُلِّ شَيْءٍ وَإِلَيْهِ تُرْجَعُونَ (83)</a:t>
            </a:r>
            <a:r>
              <a:rPr kumimoji="0" lang="ar-A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"..</a:t>
            </a:r>
            <a:endParaRPr kumimoji="0" lang="ar-AE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AE" sz="2600" dirty="0">
              <a:solidFill>
                <a:srgbClr val="000000"/>
              </a:solidFill>
              <a:cs typeface="Arial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خلق الله تعالى السموات على سعتها وارتفاعها، وبسط الأرض، وبث جبالها وبحارها وأنهار</a:t>
            </a:r>
            <a:r>
              <a:rPr lang="ar-AE" sz="2600" dirty="0">
                <a:solidFill>
                  <a:srgbClr val="000000"/>
                </a:solidFill>
                <a:cs typeface="Arial"/>
              </a:rPr>
              <a:t>ها؛ فهو سبحانه </a:t>
            </a:r>
            <a:r>
              <a:rPr lang="ar-AE" sz="2600" u="sng" dirty="0">
                <a:solidFill>
                  <a:srgbClr val="000000"/>
                </a:solidFill>
                <a:cs typeface="Arial"/>
              </a:rPr>
              <a:t>كثير الخلق</a:t>
            </a:r>
            <a:r>
              <a:rPr lang="ar-AE" sz="2600" dirty="0">
                <a:solidFill>
                  <a:srgbClr val="000000"/>
                </a:solidFill>
                <a:cs typeface="Arial"/>
              </a:rPr>
              <a:t>، فمن قدر على ذلك لا يعجزه بعث الناس بعد موتهم فهو سبحانه له </a:t>
            </a:r>
            <a:r>
              <a:rPr lang="ar-AE" sz="2600" u="sng" dirty="0">
                <a:solidFill>
                  <a:srgbClr val="000000"/>
                </a:solidFill>
                <a:cs typeface="Arial"/>
              </a:rPr>
              <a:t>الملك والسيطرة</a:t>
            </a:r>
            <a:r>
              <a:rPr lang="ar-AE" sz="2600" dirty="0">
                <a:solidFill>
                  <a:srgbClr val="000000"/>
                </a:solidFill>
                <a:cs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5D3212-03F8-4494-9CC7-1EF23B44E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5424"/>
            <a:ext cx="2406651" cy="180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0BF797-E772-4521-9184-BA5D028399E9}"/>
              </a:ext>
            </a:extLst>
          </p:cNvPr>
          <p:cNvSpPr/>
          <p:nvPr/>
        </p:nvSpPr>
        <p:spPr>
          <a:xfrm>
            <a:off x="758295" y="901001"/>
            <a:ext cx="7627409" cy="9541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أشارت الآيات الثانية إلى بعض من أدلة قدرة الله، وذلك ردأ على: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منكري البعث بعد الموت 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C3CC3DF2-E18C-4DD0-AD7C-C20FD1BD3A7F}"/>
              </a:ext>
            </a:extLst>
          </p:cNvPr>
          <p:cNvSpPr/>
          <p:nvPr/>
        </p:nvSpPr>
        <p:spPr>
          <a:xfrm>
            <a:off x="2286000" y="1855108"/>
            <a:ext cx="4800600" cy="635869"/>
          </a:xfrm>
          <a:prstGeom prst="hexagon">
            <a:avLst/>
          </a:prstGeom>
          <a:solidFill>
            <a:srgbClr val="FFC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الدليل الثالث: </a:t>
            </a:r>
            <a:r>
              <a:rPr lang="ar-AE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خلق السماوات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1A01616-818A-4571-9C0A-7EBA89B5D9E8}"/>
              </a:ext>
            </a:extLst>
          </p:cNvPr>
          <p:cNvSpPr/>
          <p:nvPr/>
        </p:nvSpPr>
        <p:spPr>
          <a:xfrm>
            <a:off x="71264" y="44624"/>
            <a:ext cx="3967336" cy="79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ناتج التعلم: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Ë"/>
              <a:defRPr/>
            </a:pPr>
            <a:r>
              <a:rPr lang="ar-AE" altLang="ar-SA" sz="2200" dirty="0">
                <a:solidFill>
                  <a:srgbClr val="000000"/>
                </a:solidFill>
                <a:latin typeface="Arial" panose="020B0604020202020204" pitchFamily="34" charset="0"/>
              </a:rPr>
              <a:t>أبين المعنى الإجمالي للآيات الكريمة.</a:t>
            </a:r>
          </a:p>
        </p:txBody>
      </p:sp>
    </p:spTree>
    <p:extLst>
      <p:ext uri="{BB962C8B-B14F-4D97-AF65-F5344CB8AC3E}">
        <p14:creationId xmlns:p14="http://schemas.microsoft.com/office/powerpoint/2010/main" val="3105072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067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177303" y="2629360"/>
            <a:ext cx="4395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قوة اليقين بالله تعالى وتقوية الوازع الديني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4618974" y="4451920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الشعور بالطمأنينة والسعادة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4859425" y="3530310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يؤدي إلى تقوى الله تعالى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3727451" y="1872994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التوصل إلى الحق والإيمان بالله تعالى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val="416258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338138"/>
            <a:ext cx="81153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915816" y="4221088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الذي بيده ملكوت السماوات والأرض لن يعجزه إعادة خلق الإنسان 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2632698" y="1916832"/>
            <a:ext cx="315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القدرة التامة لله تعالى والإرادة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val="13405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404813"/>
            <a:ext cx="81057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187624" y="4149080"/>
            <a:ext cx="2016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أولم ير الإنسان أنا خلقناه من نطفة فإذا هو خصيم مبين)  </a:t>
            </a:r>
            <a:endParaRPr lang="ar-AE" sz="2000" dirty="0"/>
          </a:p>
        </p:txBody>
      </p:sp>
      <p:sp>
        <p:nvSpPr>
          <p:cNvPr id="4" name="مستطيل 3"/>
          <p:cNvSpPr/>
          <p:nvPr/>
        </p:nvSpPr>
        <p:spPr>
          <a:xfrm>
            <a:off x="3635896" y="5085184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واتخذوا من دون الله آلهة لعلهم ينصرون)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3347864" y="3789040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أولم يعلموا أنا خلقنا لهم مما عملت أيدينا أنعاماً)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5940152" y="4149080"/>
            <a:ext cx="2004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و ما علمناه الشعر  و ما ينبغي له إن هو إلا ذكر وقرآن مبين)</a:t>
            </a:r>
            <a:endParaRPr lang="ar-AE" sz="2000" dirty="0"/>
          </a:p>
        </p:txBody>
      </p:sp>
    </p:spTree>
    <p:extLst>
      <p:ext uri="{BB962C8B-B14F-4D97-AF65-F5344CB8AC3E}">
        <p14:creationId xmlns:p14="http://schemas.microsoft.com/office/powerpoint/2010/main" val="3616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09538"/>
            <a:ext cx="81534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51520" y="5877272"/>
            <a:ext cx="6757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القرآن الكريم مصدره من الله تعالى لا يتبدل و لا يتغير وهو كتاب هداية بينما الشعر كلام بشر يتبدل حسب الأهواء والرغبات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2257037" y="5013176"/>
            <a:ext cx="4751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err="1" smtClean="0">
                <a:solidFill>
                  <a:srgbClr val="00B050"/>
                </a:solidFill>
              </a:rPr>
              <a:t>(</a:t>
            </a:r>
            <a:r>
              <a:rPr lang="ar-SA" sz="2400" dirty="0" smtClean="0">
                <a:solidFill>
                  <a:srgbClr val="00B050"/>
                </a:solidFill>
              </a:rPr>
              <a:t>وَلَهُمْ فِيهَا مَنَافِعُ وَمَشَارِبُ أَفَلَا يَشْكُرُونَ </a:t>
            </a:r>
            <a:r>
              <a:rPr lang="ar-AE" sz="2400" dirty="0" smtClean="0">
                <a:solidFill>
                  <a:srgbClr val="00B050"/>
                </a:solidFill>
              </a:rPr>
              <a:t>  </a:t>
            </a:r>
            <a:r>
              <a:rPr lang="ar-SA" sz="2400" dirty="0" smtClean="0">
                <a:solidFill>
                  <a:srgbClr val="00B050"/>
                </a:solidFill>
              </a:rPr>
              <a:t>(73</a:t>
            </a:r>
            <a:r>
              <a:rPr lang="ar-SA" sz="2400" dirty="0" err="1" smtClean="0">
                <a:solidFill>
                  <a:srgbClr val="00B050"/>
                </a:solidFill>
              </a:rPr>
              <a:t>)</a:t>
            </a:r>
            <a:endParaRPr lang="ar-AE" sz="2400" dirty="0">
              <a:solidFill>
                <a:srgbClr val="00B05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94999" y="4293096"/>
            <a:ext cx="541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err="1" smtClean="0">
                <a:solidFill>
                  <a:srgbClr val="00B050"/>
                </a:solidFill>
              </a:rPr>
              <a:t>(</a:t>
            </a:r>
            <a:r>
              <a:rPr lang="ar-SA" sz="2400" dirty="0" smtClean="0">
                <a:solidFill>
                  <a:srgbClr val="00B050"/>
                </a:solidFill>
              </a:rPr>
              <a:t>لِيُنْذِرَ مَنْ كَانَ حَيًّا وَيَحِقَّ الْقَوْلُ عَلَى الْكَافِرِينَ </a:t>
            </a:r>
            <a:r>
              <a:rPr lang="ar-AE" sz="2400" dirty="0" smtClean="0">
                <a:solidFill>
                  <a:srgbClr val="00B050"/>
                </a:solidFill>
              </a:rPr>
              <a:t>   </a:t>
            </a:r>
            <a:r>
              <a:rPr lang="ar-SA" sz="2400" dirty="0" smtClean="0">
                <a:solidFill>
                  <a:srgbClr val="00B050"/>
                </a:solidFill>
              </a:rPr>
              <a:t>(70</a:t>
            </a:r>
            <a:r>
              <a:rPr lang="ar-SA" sz="2400" dirty="0" err="1" smtClean="0">
                <a:solidFill>
                  <a:srgbClr val="00B050"/>
                </a:solidFill>
              </a:rPr>
              <a:t>)</a:t>
            </a:r>
            <a:endParaRPr lang="ar-AE" sz="2400" dirty="0">
              <a:solidFill>
                <a:srgbClr val="00B05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9512" y="3645024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err="1" smtClean="0">
                <a:solidFill>
                  <a:srgbClr val="00B050"/>
                </a:solidFill>
              </a:rPr>
              <a:t>(</a:t>
            </a:r>
            <a:r>
              <a:rPr lang="ar-AE" dirty="0" smtClean="0"/>
              <a:t> </a:t>
            </a:r>
            <a:r>
              <a:rPr lang="ar-SA" sz="2400" dirty="0" smtClean="0">
                <a:solidFill>
                  <a:srgbClr val="00B050"/>
                </a:solidFill>
              </a:rPr>
              <a:t>وَمَا عَلَّمْنَاهُ الشِّعْرَ وَمَا يَنْبَغِي لَهُ إِنْ هُوَ إِلَّا ذِكْرٌ وَقُرْآنٌ مُبِينٌ</a:t>
            </a:r>
            <a:r>
              <a:rPr lang="ar-AE" sz="2400" dirty="0" smtClean="0">
                <a:solidFill>
                  <a:srgbClr val="00B050"/>
                </a:solidFill>
              </a:rPr>
              <a:t> </a:t>
            </a:r>
            <a:r>
              <a:rPr lang="ar-AE" dirty="0" err="1" smtClean="0">
                <a:solidFill>
                  <a:srgbClr val="00B050"/>
                </a:solidFill>
              </a:rPr>
              <a:t>)</a:t>
            </a:r>
            <a:r>
              <a:rPr lang="ar-SA" dirty="0" smtClean="0">
                <a:solidFill>
                  <a:srgbClr val="00B050"/>
                </a:solidFill>
              </a:rPr>
              <a:t> (69</a:t>
            </a:r>
            <a:r>
              <a:rPr lang="ar-SA" dirty="0" err="1" smtClean="0">
                <a:solidFill>
                  <a:srgbClr val="00B050"/>
                </a:solidFill>
              </a:rPr>
              <a:t>)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endParaRPr lang="ar-A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86" y="620688"/>
            <a:ext cx="804862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563888" y="3284984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أكل لحومها  شرب حليبها وسيلة تنقل صناعة اللباس والأحذية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683568" y="3284984"/>
            <a:ext cx="29523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شكر الله تعالى أداء حق زكاتها عدم الإسراف في استهلاكها أو تعذيبها</a:t>
            </a:r>
            <a:endParaRPr lang="ar-AE" sz="2000" dirty="0">
              <a:solidFill>
                <a:srgbClr val="00206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05723" y="1415390"/>
            <a:ext cx="524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قدرة الله تعالى على إحياء الموتى وبعثهم بعد الموت</a:t>
            </a:r>
            <a:endParaRPr lang="ar-AE" sz="24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633753" y="4250705"/>
            <a:ext cx="25705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الشرب – ري المزروعات – التنظيف – إطفاء الحريق</a:t>
            </a:r>
            <a:endParaRPr lang="ar-AE" sz="20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063169" y="4404593"/>
            <a:ext cx="25705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>
                <a:solidFill>
                  <a:srgbClr val="FF0000"/>
                </a:solidFill>
              </a:rPr>
              <a:t>عدم الإسراف – عدم تلويثها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646748" y="4912425"/>
            <a:ext cx="25705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 smtClean="0">
                <a:solidFill>
                  <a:srgbClr val="FF0000"/>
                </a:solidFill>
              </a:rPr>
              <a:t>أكل ثمارها – الظل – تنقية الهواء – الخشب – مناظر جميلة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04886" y="4795509"/>
            <a:ext cx="30514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/>
              <a:t>سقيها والاعتناء بها – عدم قطعها أو حرقها – إخراج زكاة ثمارها</a:t>
            </a:r>
            <a:endParaRPr lang="ar-AE" sz="2000" b="1" dirty="0"/>
          </a:p>
        </p:txBody>
      </p:sp>
    </p:spTree>
    <p:extLst>
      <p:ext uri="{BB962C8B-B14F-4D97-AF65-F5344CB8AC3E}">
        <p14:creationId xmlns:p14="http://schemas.microsoft.com/office/powerpoint/2010/main" val="16130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-253"/>
          <a:stretch/>
        </p:blipFill>
        <p:spPr>
          <a:xfrm>
            <a:off x="1108458" y="32898"/>
            <a:ext cx="7905877" cy="6683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1397" y="4899166"/>
            <a:ext cx="38443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ar-AE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AE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SA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شكرا لكم</a:t>
            </a:r>
            <a:r>
              <a:rPr lang="ar-AE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AE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AE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وأرجو منكم إنهاء الاتصال</a:t>
            </a:r>
            <a:r>
              <a:rPr lang="ar-SA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A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31587704-4C9D-402C-84F3-E61B41C430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826" r="43663"/>
          <a:stretch/>
        </p:blipFill>
        <p:spPr>
          <a:xfrm>
            <a:off x="81597" y="174657"/>
            <a:ext cx="898117" cy="668334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EAA154C6-1B6B-4A34-BB5D-1D48512DA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55" y="5430154"/>
            <a:ext cx="4785775" cy="96934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2" y="935053"/>
            <a:ext cx="8572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AAC9FB3-6B2B-445B-8528-A8908960BFC4}"/>
              </a:ext>
            </a:extLst>
          </p:cNvPr>
          <p:cNvSpPr/>
          <p:nvPr/>
        </p:nvSpPr>
        <p:spPr>
          <a:xfrm>
            <a:off x="571500" y="3945194"/>
            <a:ext cx="8229600" cy="2760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r" rtl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ar-AE" altLang="ar-SA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أتلو الآيات الكريمة تلاوةً مجودةً.</a:t>
            </a:r>
          </a:p>
          <a:p>
            <a:pPr marL="457200" lvl="0" indent="-457200" algn="r" rtl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ar-AE" altLang="ar-SA" sz="4000" b="1" dirty="0">
                <a:solidFill>
                  <a:schemeClr val="tx2">
                    <a:lumMod val="75000"/>
                  </a:schemeClr>
                </a:solidFill>
              </a:rPr>
              <a:t> أفسر معاني المفردات القرآنية.</a:t>
            </a:r>
          </a:p>
          <a:p>
            <a:pPr marL="457200" lvl="0" indent="-457200" algn="r" rtl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ar-AE" altLang="ar-SA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أبين المعنى الإجمالي للآيات الكريمة.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76B7946D-046E-430F-ADDB-1911E1A894B4}"/>
              </a:ext>
            </a:extLst>
          </p:cNvPr>
          <p:cNvSpPr txBox="1">
            <a:spLocks/>
          </p:cNvSpPr>
          <p:nvPr/>
        </p:nvSpPr>
        <p:spPr>
          <a:xfrm>
            <a:off x="1981200" y="2705100"/>
            <a:ext cx="5181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ar-AE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أتعلم من هذ الدرس أن:</a:t>
            </a:r>
            <a:endParaRPr lang="fr-FR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xmlns="" id="{C4BD8723-4E45-440F-A373-6203FA5BEC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9100" y="476598"/>
            <a:ext cx="4533900" cy="21904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>
                <a:ln>
                  <a:noFill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سورة</a:t>
            </a:r>
            <a:r>
              <a:rPr kumimoji="0" lang="ar-AE" sz="3600" b="0" i="0" u="none" strike="noStrike" kern="10" cap="none" spc="0" normalizeH="0" baseline="0" noProof="0" dirty="0">
                <a:ln>
                  <a:noFill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AE" sz="3600" b="0" i="0" u="none" strike="noStrike" kern="10" cap="none" spc="0" normalizeH="0" baseline="0" noProof="0" dirty="0" err="1">
                <a:ln>
                  <a:noFill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يس</a:t>
            </a:r>
            <a:r>
              <a:rPr kumimoji="0" lang="ar-AE" sz="3600" b="0" i="0" u="none" strike="noStrike" kern="10" cap="none" spc="0" normalizeH="0" baseline="0" noProof="0" dirty="0">
                <a:ln>
                  <a:noFill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AE" sz="3600" b="0" i="0" u="none" strike="noStrike" kern="10" cap="none" spc="0" normalizeH="0" baseline="0" noProof="0" dirty="0" smtClean="0">
                <a:ln>
                  <a:noFill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69-</a:t>
            </a:r>
            <a:r>
              <a:rPr kumimoji="0" lang="ar-SA" sz="3600" b="0" i="0" u="none" strike="noStrike" kern="10" cap="none" spc="0" normalizeH="0" noProof="0" dirty="0" smtClean="0">
                <a:ln>
                  <a:noFill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83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 smtClean="0">
                <a:ln>
                  <a:noFill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 </a:t>
            </a:r>
            <a:r>
              <a:rPr kumimoji="0" lang="ar-AE" sz="3600" b="1" i="0" u="none" strike="noStrike" kern="10" cap="none" spc="0" normalizeH="0" baseline="0" noProof="0" dirty="0">
                <a:ln>
                  <a:noFill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أدلة وحدانية الله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0" cap="none" spc="0" normalizeH="0" baseline="0" noProof="0" dirty="0">
                <a:ln>
                  <a:noFill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وقدرته</a:t>
            </a:r>
            <a:r>
              <a:rPr kumimoji="0" lang="ar-SA" sz="3600" b="0" i="0" u="none" strike="noStrike" kern="10" cap="none" spc="0" normalizeH="0" baseline="0" noProof="0" dirty="0">
                <a:ln>
                  <a:noFill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8" name="Picture 4" descr="mm">
            <a:extLst>
              <a:ext uri="{FF2B5EF4-FFF2-40B4-BE49-F238E27FC236}">
                <a16:creationId xmlns:a16="http://schemas.microsoft.com/office/drawing/2014/main" xmlns="" id="{159F444E-8986-43D7-AD8C-DB9F9AF0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6599"/>
            <a:ext cx="3696302" cy="219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1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6343EA-4117-42AB-8E92-36237B8DE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2" y="1143000"/>
            <a:ext cx="8587218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DAA4E41-F1B8-4D5D-9A63-A1EDDC056025}"/>
              </a:ext>
            </a:extLst>
          </p:cNvPr>
          <p:cNvSpPr/>
          <p:nvPr/>
        </p:nvSpPr>
        <p:spPr>
          <a:xfrm>
            <a:off x="71264" y="44624"/>
            <a:ext cx="3967336" cy="79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ناتج التعلم: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Ë"/>
              <a:tabLst/>
              <a:defRPr/>
            </a:pPr>
            <a:r>
              <a:rPr kumimoji="0" lang="ar-AE" alt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أتلو الآيات الكريمة تلاوةً مجودةً.</a:t>
            </a:r>
          </a:p>
        </p:txBody>
      </p:sp>
    </p:spTree>
    <p:extLst>
      <p:ext uri="{BB962C8B-B14F-4D97-AF65-F5344CB8AC3E}">
        <p14:creationId xmlns:p14="http://schemas.microsoft.com/office/powerpoint/2010/main" val="31796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29F32C4-1E35-4001-BA71-F03033E4B8F0}"/>
              </a:ext>
            </a:extLst>
          </p:cNvPr>
          <p:cNvSpPr/>
          <p:nvPr/>
        </p:nvSpPr>
        <p:spPr>
          <a:xfrm>
            <a:off x="71264" y="44624"/>
            <a:ext cx="3967336" cy="79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ناتج التعلم: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Ë"/>
              <a:tabLst/>
              <a:defRPr/>
            </a:pPr>
            <a:r>
              <a:rPr kumimoji="0" lang="ar-AE" alt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أفسر معاني المفردات القرآنية.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26E2F1A-C542-4A43-AFC7-0EFE9463E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14837"/>
          <a:stretch/>
        </p:blipFill>
        <p:spPr bwMode="auto">
          <a:xfrm>
            <a:off x="312264" y="1295400"/>
            <a:ext cx="851947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8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762000" y="117407"/>
            <a:ext cx="4594948" cy="1313849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لا يليق به أن يكون شاعراً</a:t>
            </a:r>
            <a:r>
              <a:rPr lang="ar-SY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724400" y="117407"/>
            <a:ext cx="3429000" cy="131384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وما ينبغي له</a:t>
            </a:r>
            <a:r>
              <a:rPr lang="ar-SY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728535" y="1431256"/>
            <a:ext cx="3424865" cy="131384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مما عملت أيدينا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62000" y="1431256"/>
            <a:ext cx="4558825" cy="1313849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خلقناها بلا معين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749326" y="2745105"/>
            <a:ext cx="3404074" cy="131384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أنعاماً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762000" y="2745104"/>
            <a:ext cx="4605856" cy="1313849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الأنعام : الإبل والبقر والضأن والماعز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749326" y="4074194"/>
            <a:ext cx="3404074" cy="131384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وذللناها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entagon 12"/>
          <p:cNvSpPr/>
          <p:nvPr/>
        </p:nvSpPr>
        <p:spPr>
          <a:xfrm>
            <a:off x="762000" y="4058954"/>
            <a:ext cx="4605856" cy="1313849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جعلناها مسخرة لخدمتهم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hevron 7"/>
          <p:cNvSpPr/>
          <p:nvPr/>
        </p:nvSpPr>
        <p:spPr>
          <a:xfrm>
            <a:off x="4783936" y="5388043"/>
            <a:ext cx="3369464" cy="131384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وهم لهم جند محضرون</a:t>
            </a:r>
            <a:r>
              <a:rPr lang="ar-SY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entagon 12"/>
          <p:cNvSpPr/>
          <p:nvPr/>
        </p:nvSpPr>
        <p:spPr>
          <a:xfrm>
            <a:off x="762000" y="5388042"/>
            <a:ext cx="4594948" cy="1313849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المكذبون جند لآلهتهم في الدنيا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2" grpId="0" animBg="1"/>
      <p:bldP spid="13" grpId="0" animBg="1"/>
      <p:bldP spid="8" grpId="0" animBg="1"/>
      <p:bldP spid="15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9E68E2BF-F7EC-446F-AF86-571A4C43A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78720"/>
            <a:ext cx="8712968" cy="5679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AF5B062-9AA0-4A4D-BBAA-58AE41DC3F7A}"/>
              </a:ext>
            </a:extLst>
          </p:cNvPr>
          <p:cNvSpPr txBox="1"/>
          <p:nvPr/>
        </p:nvSpPr>
        <p:spPr>
          <a:xfrm>
            <a:off x="685800" y="304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C00000"/>
                </a:solidFill>
                <a:highlight>
                  <a:srgbClr val="FFFF00"/>
                </a:highlight>
                <a:latin typeface="Gill Sans MT" panose="020B0502020104020203"/>
                <a:cs typeface="Arial" panose="020B0604020202020204" pitchFamily="34" charset="0"/>
              </a:rPr>
              <a:t>ال</a:t>
            </a:r>
            <a:r>
              <a:rPr lang="ar-SA" sz="4000" b="1" dirty="0" smtClean="0">
                <a:solidFill>
                  <a:srgbClr val="C00000"/>
                </a:solidFill>
                <a:highlight>
                  <a:srgbClr val="FFFF00"/>
                </a:highlight>
                <a:latin typeface="Gill Sans MT" panose="020B0502020104020203"/>
                <a:cs typeface="Arial" panose="020B0604020202020204" pitchFamily="34" charset="0"/>
              </a:rPr>
              <a:t>آيات الأولى تحدثت عن ثلاث موضوعات </a:t>
            </a:r>
            <a:endParaRPr lang="en-US" sz="4000" b="1" dirty="0">
              <a:solidFill>
                <a:srgbClr val="002060"/>
              </a:solidFill>
              <a:highlight>
                <a:srgbClr val="FFFF00"/>
              </a:highlight>
              <a:latin typeface="Gill Sans MT" panose="020B0502020104020203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258473A2-15FA-4C27-AA58-A3C72CBE5BB0}"/>
              </a:ext>
            </a:extLst>
          </p:cNvPr>
          <p:cNvSpPr/>
          <p:nvPr/>
        </p:nvSpPr>
        <p:spPr>
          <a:xfrm>
            <a:off x="2124088" y="2384356"/>
            <a:ext cx="4253087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 smtClean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AE" sz="3600" b="1" i="0" u="none" strike="noStrike" kern="1200" cap="none" spc="0" normalizeH="0" baseline="0" noProof="0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إثبات</a:t>
            </a:r>
            <a:r>
              <a:rPr lang="ar-AE" sz="3600" b="1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 صدق رسالة النبي</a:t>
            </a:r>
            <a:endParaRPr kumimoji="0" lang="ar-AE" sz="3600" b="1" i="0" u="none" strike="noStrike" kern="1200" cap="none" spc="0" normalizeH="0" baseline="0" noProof="0" dirty="0">
              <a:ln w="1905"/>
              <a:solidFill>
                <a:srgbClr val="000000"/>
              </a:solidFill>
              <a:effectLst>
                <a:glow rad="228600">
                  <a:srgbClr val="FFFF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AF93423E-547C-49D1-B098-08F7FF60C496}"/>
              </a:ext>
            </a:extLst>
          </p:cNvPr>
          <p:cNvSpPr/>
          <p:nvPr/>
        </p:nvSpPr>
        <p:spPr>
          <a:xfrm>
            <a:off x="2280183" y="3782133"/>
            <a:ext cx="3785011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 smtClean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AE" sz="3600" b="1" i="0" u="none" strike="noStrike" kern="1200" cap="none" spc="0" normalizeH="0" baseline="0" noProof="0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من دلائل وحدانية الله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05D9520-51B8-4D4D-BE9E-714FF41A89DC}"/>
              </a:ext>
            </a:extLst>
          </p:cNvPr>
          <p:cNvSpPr/>
          <p:nvPr/>
        </p:nvSpPr>
        <p:spPr>
          <a:xfrm>
            <a:off x="2037525" y="5096056"/>
            <a:ext cx="4426212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 smtClean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AE" sz="3600" b="1" i="0" u="none" strike="noStrike" kern="1200" cap="none" spc="0" normalizeH="0" baseline="0" noProof="0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موقف المكذبين من الأدلة</a:t>
            </a:r>
          </a:p>
        </p:txBody>
      </p:sp>
    </p:spTree>
    <p:extLst>
      <p:ext uri="{BB962C8B-B14F-4D97-AF65-F5344CB8AC3E}">
        <p14:creationId xmlns:p14="http://schemas.microsoft.com/office/powerpoint/2010/main" val="3256842557"/>
      </p:ext>
    </p:extLst>
  </p:cSld>
  <p:clrMapOvr>
    <a:masterClrMapping/>
  </p:clrMapOvr>
  <p:transition spd="slow">
    <p:push dir="u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415EBA-BBCA-487B-A4D6-BA2B8407B4FC}"/>
              </a:ext>
            </a:extLst>
          </p:cNvPr>
          <p:cNvSpPr/>
          <p:nvPr/>
        </p:nvSpPr>
        <p:spPr>
          <a:xfrm>
            <a:off x="266700" y="2133600"/>
            <a:ext cx="8610600" cy="3262432"/>
          </a:xfrm>
          <a:prstGeom prst="rect">
            <a:avLst/>
          </a:prstGeom>
          <a:solidFill>
            <a:srgbClr val="FCF3D0"/>
          </a:solidFill>
        </p:spPr>
        <p:txBody>
          <a:bodyPr wrap="square">
            <a:spAutoFit/>
          </a:bodyPr>
          <a:lstStyle/>
          <a:p>
            <a:pPr algn="just" rtl="1"/>
            <a:r>
              <a:rPr lang="ar-AE" sz="3200" b="1" dirty="0">
                <a:solidFill>
                  <a:srgbClr val="FF0000"/>
                </a:solidFill>
              </a:rPr>
              <a:t> - " وَمَا عَلَّمْنَاهُ الشِّعْرَ </a:t>
            </a:r>
            <a:r>
              <a:rPr lang="ar-AE" sz="3200" b="1" u="sng" dirty="0">
                <a:solidFill>
                  <a:srgbClr val="FF0000"/>
                </a:solidFill>
              </a:rPr>
              <a:t>وَمَا يَنْبَغِي لَهُ</a:t>
            </a:r>
            <a:r>
              <a:rPr lang="ar-AE" sz="3200" b="1" dirty="0">
                <a:solidFill>
                  <a:srgbClr val="FF0000"/>
                </a:solidFill>
              </a:rPr>
              <a:t> إِنْ هُوَ إِلَّا ذِكْرٌ وَقُرْآنٌ مُبِينٌ (69) لِيُنْذِرَ مَنْ كَانَ حَيًّا وَيَحِقَّ الْقَوْلُ عَلَى الْكَافِرِينَ (70) "..</a:t>
            </a:r>
          </a:p>
          <a:p>
            <a:pPr algn="just" rtl="1"/>
            <a:endParaRPr lang="ar-AE" sz="1400" b="1" dirty="0">
              <a:solidFill>
                <a:srgbClr val="FF0000"/>
              </a:solidFill>
            </a:endParaRPr>
          </a:p>
          <a:p>
            <a:pPr algn="just" rtl="1"/>
            <a:r>
              <a:rPr lang="ar-AE" sz="3200" dirty="0"/>
              <a:t>رد الله على المكذبين بأن القرآن شعر، فأكد الله أنه لم يعلم رسوله الشعر، </a:t>
            </a:r>
            <a:r>
              <a:rPr lang="ar-AE" sz="3200" u="sng" dirty="0"/>
              <a:t>ولا يليق بالرسول أن يكون شاعراً</a:t>
            </a:r>
            <a:r>
              <a:rPr lang="ar-AE" sz="3200" dirty="0"/>
              <a:t>؛ لأن الشعر عبارة عن خواطر تتغير من حال إلى حال، أما القرآن فهو وحي ومنزل من عند الله تعالى، ليرشد ويوجه الناس إلى طريق الحق.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8473A2-15FA-4C27-AA58-A3C72CBE5BB0}"/>
              </a:ext>
            </a:extLst>
          </p:cNvPr>
          <p:cNvSpPr/>
          <p:nvPr/>
        </p:nvSpPr>
        <p:spPr>
          <a:xfrm>
            <a:off x="2185769" y="983973"/>
            <a:ext cx="4772461" cy="10772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800" b="1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الآيات الأولى تحدثت عن ثلاث مواضيع: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1. إثبات</a:t>
            </a:r>
            <a:r>
              <a:rPr lang="ar-AE" sz="3600" b="1" dirty="0">
                <a:ln w="1905"/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 صدق رسالة النبي</a:t>
            </a:r>
            <a:endParaRPr kumimoji="0" lang="ar-AE" sz="3600" b="1" i="0" u="none" strike="noStrike" kern="1200" cap="none" spc="0" normalizeH="0" baseline="0" noProof="0" dirty="0">
              <a:ln w="1905"/>
              <a:solidFill>
                <a:srgbClr val="000000"/>
              </a:solidFill>
              <a:effectLst>
                <a:glow rad="228600">
                  <a:srgbClr val="FFFF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6650A9C-E1BB-40DA-BC26-95B4FC31DD54}"/>
              </a:ext>
            </a:extLst>
          </p:cNvPr>
          <p:cNvSpPr/>
          <p:nvPr/>
        </p:nvSpPr>
        <p:spPr>
          <a:xfrm>
            <a:off x="71264" y="44624"/>
            <a:ext cx="3967336" cy="79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ناتج التعلم: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Ë"/>
              <a:defRPr/>
            </a:pPr>
            <a:r>
              <a:rPr lang="ar-AE" altLang="ar-SA" sz="2200" dirty="0">
                <a:solidFill>
                  <a:srgbClr val="000000"/>
                </a:solidFill>
                <a:latin typeface="Arial" panose="020B0604020202020204" pitchFamily="34" charset="0"/>
              </a:rPr>
              <a:t>أبين المعنى الإجمالي للآيات الكريمة.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6EEDE4-562F-4AB5-A75A-07C9AD963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 b="63508"/>
          <a:stretch/>
        </p:blipFill>
        <p:spPr>
          <a:xfrm>
            <a:off x="2895598" y="5455566"/>
            <a:ext cx="3352801" cy="13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835696" y="4653136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أشواق تصعد من الأرض</a:t>
            </a:r>
            <a:endParaRPr lang="ar-AE" sz="2000" dirty="0"/>
          </a:p>
        </p:txBody>
      </p:sp>
      <p:sp>
        <p:nvSpPr>
          <p:cNvPr id="4" name="مستطيل 3"/>
          <p:cNvSpPr/>
          <p:nvPr/>
        </p:nvSpPr>
        <p:spPr>
          <a:xfrm>
            <a:off x="1475656" y="4077072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يتبدل  حسب الأهواء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1115616" y="3501008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خواطر وانفعالات بشرية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4499992" y="4653136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هداية تتنزل من السماء</a:t>
            </a:r>
            <a:endParaRPr lang="ar-AE" sz="2000" dirty="0"/>
          </a:p>
        </p:txBody>
      </p:sp>
      <p:sp>
        <p:nvSpPr>
          <p:cNvPr id="7" name="مستطيل 6"/>
          <p:cNvSpPr/>
          <p:nvPr/>
        </p:nvSpPr>
        <p:spPr>
          <a:xfrm>
            <a:off x="4067944" y="4077072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لايتبدل ولايتقلب مع الأهواء</a:t>
            </a:r>
            <a:endParaRPr lang="ar-AE" sz="2000" dirty="0"/>
          </a:p>
        </p:txBody>
      </p:sp>
      <p:sp>
        <p:nvSpPr>
          <p:cNvPr id="8" name="مستطيل 7"/>
          <p:cNvSpPr/>
          <p:nvPr/>
        </p:nvSpPr>
        <p:spPr>
          <a:xfrm>
            <a:off x="4700776" y="3501008"/>
            <a:ext cx="1875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مصدره من الله تعالى</a:t>
            </a:r>
            <a:endParaRPr lang="ar-AE" sz="2000" dirty="0"/>
          </a:p>
        </p:txBody>
      </p:sp>
    </p:spTree>
    <p:extLst>
      <p:ext uri="{BB962C8B-B14F-4D97-AF65-F5344CB8AC3E}">
        <p14:creationId xmlns:p14="http://schemas.microsoft.com/office/powerpoint/2010/main" val="31572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4359</TotalTime>
  <Words>1217</Words>
  <Application>Microsoft Office PowerPoint</Application>
  <PresentationFormat>عرض على الشاشة (3:4)‏</PresentationFormat>
  <Paragraphs>168</Paragraphs>
  <Slides>29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نسق Office</vt:lpstr>
      <vt:lpstr>عرض تقديمي في PowerPoint</vt:lpstr>
      <vt:lpstr>قواعد التعليم عن بعد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Reem Alattas</dc:title>
  <dc:creator>Reem Karim</dc:creator>
  <cp:lastModifiedBy>User</cp:lastModifiedBy>
  <cp:revision>172</cp:revision>
  <dcterms:created xsi:type="dcterms:W3CDTF">2013-05-14T04:19:28Z</dcterms:created>
  <dcterms:modified xsi:type="dcterms:W3CDTF">2021-05-15T12:22:24Z</dcterms:modified>
  <cp:category>Um Alarab School</cp:category>
</cp:coreProperties>
</file>