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  <p:sldMasterId id="2147483760" r:id="rId2"/>
  </p:sldMasterIdLst>
  <p:notesMasterIdLst>
    <p:notesMasterId r:id="rId17"/>
  </p:notesMasterIdLst>
  <p:sldIdLst>
    <p:sldId id="428" r:id="rId3"/>
    <p:sldId id="4101" r:id="rId4"/>
    <p:sldId id="263" r:id="rId5"/>
    <p:sldId id="4043" r:id="rId6"/>
    <p:sldId id="454" r:id="rId7"/>
    <p:sldId id="4096" r:id="rId8"/>
    <p:sldId id="315" r:id="rId9"/>
    <p:sldId id="4105" r:id="rId10"/>
    <p:sldId id="4093" r:id="rId11"/>
    <p:sldId id="4102" r:id="rId12"/>
    <p:sldId id="4108" r:id="rId13"/>
    <p:sldId id="4107" r:id="rId14"/>
    <p:sldId id="259" r:id="rId15"/>
    <p:sldId id="4106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MOUDN N ALSHESHNIYA" initials="MNA" lastIdx="2" clrIdx="0">
    <p:extLst>
      <p:ext uri="{19B8F6BF-5375-455C-9EA6-DF929625EA0E}">
        <p15:presenceInfo xmlns:p15="http://schemas.microsoft.com/office/powerpoint/2012/main" userId="S::SHT_12543@privatemoe.ae::01d5e1ad-211d-42f5-9641-1222bd3b58a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18" autoAdjust="0"/>
    <p:restoredTop sz="94291" autoAdjust="0"/>
  </p:normalViewPr>
  <p:slideViewPr>
    <p:cSldViewPr snapToGrid="0">
      <p:cViewPr varScale="1">
        <p:scale>
          <a:sx n="85" d="100"/>
          <a:sy n="85" d="100"/>
        </p:scale>
        <p:origin x="46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DF982B-ADAF-4BF2-B84C-69F3B6C6B732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3B7E52-ACD9-4122-9633-D866187ED9E6}">
      <dgm:prSet phldrT="[Text]" custT="1"/>
      <dgm:spPr/>
      <dgm:t>
        <a:bodyPr/>
        <a:lstStyle/>
        <a:p>
          <a:pPr rtl="1"/>
          <a:r>
            <a:rPr lang="ar-EG" sz="3600" b="1">
              <a:solidFill>
                <a:schemeClr val="bg1"/>
              </a:solidFill>
            </a:rPr>
            <a:t>توعية لفيروس  </a:t>
          </a:r>
          <a:r>
            <a:rPr lang="en-US" sz="3600" b="1">
              <a:solidFill>
                <a:schemeClr val="bg1"/>
              </a:solidFill>
            </a:rPr>
            <a:t>COVID 19</a:t>
          </a:r>
          <a:endParaRPr lang="en-US" sz="3600" b="1" dirty="0">
            <a:solidFill>
              <a:schemeClr val="bg1"/>
            </a:solidFill>
          </a:endParaRPr>
        </a:p>
      </dgm:t>
    </dgm:pt>
    <dgm:pt modelId="{4B4C58FD-4445-45F7-8481-A58040726924}" type="parTrans" cxnId="{A4E8B103-0D5E-4912-930D-5BDC720112FC}">
      <dgm:prSet/>
      <dgm:spPr/>
      <dgm:t>
        <a:bodyPr/>
        <a:lstStyle/>
        <a:p>
          <a:pPr rtl="1"/>
          <a:endParaRPr lang="en-US" sz="3600" b="1">
            <a:solidFill>
              <a:schemeClr val="bg1"/>
            </a:solidFill>
          </a:endParaRPr>
        </a:p>
      </dgm:t>
    </dgm:pt>
    <dgm:pt modelId="{49F9D52F-C900-473F-A8BF-06FEB363D652}" type="sibTrans" cxnId="{A4E8B103-0D5E-4912-930D-5BDC720112FC}">
      <dgm:prSet/>
      <dgm:spPr/>
      <dgm:t>
        <a:bodyPr/>
        <a:lstStyle/>
        <a:p>
          <a:pPr rtl="1"/>
          <a:endParaRPr lang="en-US" sz="3600" b="1">
            <a:solidFill>
              <a:schemeClr val="bg1"/>
            </a:solidFill>
          </a:endParaRPr>
        </a:p>
      </dgm:t>
    </dgm:pt>
    <dgm:pt modelId="{06A387FB-87FA-413C-B6FB-26805C1F4CB6}">
      <dgm:prSet phldrT="[Text]" custT="1"/>
      <dgm:spPr/>
      <dgm:t>
        <a:bodyPr/>
        <a:lstStyle/>
        <a:p>
          <a:pPr rtl="1"/>
          <a:r>
            <a:rPr lang="ar-EG" sz="4000" b="1">
              <a:solidFill>
                <a:schemeClr val="bg1"/>
              </a:solidFill>
            </a:rPr>
            <a:t>قواعد وقوانين التعلم </a:t>
          </a:r>
          <a:endParaRPr lang="en-US" sz="4000" b="1" dirty="0">
            <a:solidFill>
              <a:schemeClr val="bg1"/>
            </a:solidFill>
          </a:endParaRPr>
        </a:p>
      </dgm:t>
    </dgm:pt>
    <dgm:pt modelId="{0D016EF2-614C-4069-A495-1EF2AFA25051}" type="parTrans" cxnId="{BF9B233A-B757-4C9E-8E18-9F5F2CA84D71}">
      <dgm:prSet/>
      <dgm:spPr/>
      <dgm:t>
        <a:bodyPr/>
        <a:lstStyle/>
        <a:p>
          <a:pPr rtl="1"/>
          <a:endParaRPr lang="en-US" sz="3600" b="1">
            <a:solidFill>
              <a:schemeClr val="bg1"/>
            </a:solidFill>
          </a:endParaRPr>
        </a:p>
      </dgm:t>
    </dgm:pt>
    <dgm:pt modelId="{F0D65AE8-4A4A-4654-9A2A-9AF263CA54EC}" type="sibTrans" cxnId="{BF9B233A-B757-4C9E-8E18-9F5F2CA84D71}">
      <dgm:prSet/>
      <dgm:spPr/>
      <dgm:t>
        <a:bodyPr/>
        <a:lstStyle/>
        <a:p>
          <a:pPr rtl="1"/>
          <a:endParaRPr lang="en-US" sz="3600" b="1">
            <a:solidFill>
              <a:schemeClr val="bg1"/>
            </a:solidFill>
          </a:endParaRPr>
        </a:p>
      </dgm:t>
    </dgm:pt>
    <dgm:pt modelId="{FF75CB2B-0DE7-42A9-B2DD-0F86BB37C7B5}">
      <dgm:prSet phldrT="[Text]" custT="1"/>
      <dgm:spPr/>
      <dgm:t>
        <a:bodyPr/>
        <a:lstStyle/>
        <a:p>
          <a:pPr rtl="1"/>
          <a:r>
            <a:rPr lang="ar-AE" sz="3600" b="1" dirty="0">
              <a:solidFill>
                <a:schemeClr val="bg1"/>
              </a:solidFill>
            </a:rPr>
            <a:t>استراتيجية الدرس </a:t>
          </a:r>
          <a:endParaRPr lang="en-US" sz="3600" b="1" dirty="0">
            <a:solidFill>
              <a:schemeClr val="bg1"/>
            </a:solidFill>
          </a:endParaRPr>
        </a:p>
      </dgm:t>
    </dgm:pt>
    <dgm:pt modelId="{44E75035-EF88-457A-B45E-418833EC5CE5}" type="parTrans" cxnId="{77DCFC94-E101-4724-A684-54AF5A286987}">
      <dgm:prSet/>
      <dgm:spPr/>
      <dgm:t>
        <a:bodyPr/>
        <a:lstStyle/>
        <a:p>
          <a:pPr rtl="1"/>
          <a:endParaRPr lang="en-US" sz="3600" b="1">
            <a:solidFill>
              <a:schemeClr val="bg1"/>
            </a:solidFill>
          </a:endParaRPr>
        </a:p>
      </dgm:t>
    </dgm:pt>
    <dgm:pt modelId="{D0012A97-E574-4175-B6D3-20CD1561B59D}" type="sibTrans" cxnId="{77DCFC94-E101-4724-A684-54AF5A286987}">
      <dgm:prSet/>
      <dgm:spPr/>
      <dgm:t>
        <a:bodyPr/>
        <a:lstStyle/>
        <a:p>
          <a:pPr rtl="1"/>
          <a:endParaRPr lang="en-US" sz="3600" b="1">
            <a:solidFill>
              <a:schemeClr val="bg1"/>
            </a:solidFill>
          </a:endParaRPr>
        </a:p>
      </dgm:t>
    </dgm:pt>
    <dgm:pt modelId="{42C6FA57-398E-4124-89A0-83761EF5AD5D}">
      <dgm:prSet phldrT="[Text]" custT="1"/>
      <dgm:spPr/>
      <dgm:t>
        <a:bodyPr/>
        <a:lstStyle/>
        <a:p>
          <a:pPr rtl="1"/>
          <a:r>
            <a:rPr lang="ar-EG" sz="3600" b="1">
              <a:solidFill>
                <a:schemeClr val="bg1"/>
              </a:solidFill>
            </a:rPr>
            <a:t>الحضور والغياب </a:t>
          </a:r>
          <a:endParaRPr lang="en-US" sz="3600" b="1" dirty="0">
            <a:solidFill>
              <a:schemeClr val="bg1"/>
            </a:solidFill>
          </a:endParaRPr>
        </a:p>
      </dgm:t>
    </dgm:pt>
    <dgm:pt modelId="{47AD3475-8CD2-4A91-8A80-0E409DCFE2BB}" type="parTrans" cxnId="{E41B9293-BED1-48F4-8C0B-25F78FE5813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48FDDD1-090E-4144-8FE8-055A44BDB89B}" type="sibTrans" cxnId="{E41B9293-BED1-48F4-8C0B-25F78FE5813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89738BF-0206-437C-860C-E556B3B08F00}">
      <dgm:prSet phldrT="[Text]" custT="1"/>
      <dgm:spPr/>
      <dgm:t>
        <a:bodyPr/>
        <a:lstStyle/>
        <a:p>
          <a:pPr rtl="1"/>
          <a:r>
            <a:rPr lang="ar-EG" sz="2800" b="1">
              <a:solidFill>
                <a:schemeClr val="bg1"/>
              </a:solidFill>
            </a:rPr>
            <a:t>بطاقة خروج</a:t>
          </a:r>
          <a:endParaRPr lang="en-US" sz="2800" b="1" dirty="0">
            <a:solidFill>
              <a:schemeClr val="bg1"/>
            </a:solidFill>
          </a:endParaRPr>
        </a:p>
      </dgm:t>
    </dgm:pt>
    <dgm:pt modelId="{699C2D63-C410-4A78-8C97-A28353353122}" type="parTrans" cxnId="{5138AD48-3C95-4DAF-B7F2-D3BA734E67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4279498-2BAE-415D-97A1-878264DD13C7}" type="sibTrans" cxnId="{5138AD48-3C95-4DAF-B7F2-D3BA734E67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D52EE3A-0F63-42B1-867B-8E8FB35586F6}">
      <dgm:prSet phldrT="[Text]" custT="1"/>
      <dgm:spPr/>
      <dgm:t>
        <a:bodyPr/>
        <a:lstStyle/>
        <a:p>
          <a:pPr rtl="1"/>
          <a:r>
            <a:rPr lang="ar-EG" sz="3600" b="1">
              <a:solidFill>
                <a:schemeClr val="bg1"/>
              </a:solidFill>
            </a:rPr>
            <a:t>قواعد السلامة الرقمية </a:t>
          </a:r>
          <a:endParaRPr lang="en-US" sz="3600" b="1" dirty="0">
            <a:solidFill>
              <a:schemeClr val="bg1"/>
            </a:solidFill>
          </a:endParaRPr>
        </a:p>
      </dgm:t>
    </dgm:pt>
    <dgm:pt modelId="{68ACA51A-1702-4278-822A-BF13A43912EA}" type="parTrans" cxnId="{E2F52258-69C9-4203-9A5C-BD691C9910F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4B6D3D8-622A-4D5C-A454-0E55E723BA38}" type="sibTrans" cxnId="{E2F52258-69C9-4203-9A5C-BD691C9910F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05AC9DA-5A41-446E-BBD7-05C9F901E95A}" type="pres">
      <dgm:prSet presAssocID="{95DF982B-ADAF-4BF2-B84C-69F3B6C6B732}" presName="Name0" presStyleCnt="0">
        <dgm:presLayoutVars>
          <dgm:dir/>
          <dgm:animLvl val="lvl"/>
          <dgm:resizeHandles val="exact"/>
        </dgm:presLayoutVars>
      </dgm:prSet>
      <dgm:spPr/>
    </dgm:pt>
    <dgm:pt modelId="{218E38C1-AC77-4898-9D34-996533F80BD6}" type="pres">
      <dgm:prSet presAssocID="{789738BF-0206-437C-860C-E556B3B08F00}" presName="boxAndChildren" presStyleCnt="0"/>
      <dgm:spPr/>
    </dgm:pt>
    <dgm:pt modelId="{7DF0840C-FE59-4DE3-A530-D9611FDF1497}" type="pres">
      <dgm:prSet presAssocID="{789738BF-0206-437C-860C-E556B3B08F00}" presName="parentTextBox" presStyleLbl="node1" presStyleIdx="0" presStyleCnt="6"/>
      <dgm:spPr/>
    </dgm:pt>
    <dgm:pt modelId="{B30392A0-AF87-4304-9A38-B36AF897BDE7}" type="pres">
      <dgm:prSet presAssocID="{D0012A97-E574-4175-B6D3-20CD1561B59D}" presName="sp" presStyleCnt="0"/>
      <dgm:spPr/>
    </dgm:pt>
    <dgm:pt modelId="{F8D39623-3362-4CCC-A2FC-855F47CE509F}" type="pres">
      <dgm:prSet presAssocID="{FF75CB2B-0DE7-42A9-B2DD-0F86BB37C7B5}" presName="arrowAndChildren" presStyleCnt="0"/>
      <dgm:spPr/>
    </dgm:pt>
    <dgm:pt modelId="{0130A647-A350-48CD-B1DF-0FEF405155FA}" type="pres">
      <dgm:prSet presAssocID="{FF75CB2B-0DE7-42A9-B2DD-0F86BB37C7B5}" presName="parentTextArrow" presStyleLbl="node1" presStyleIdx="1" presStyleCnt="6"/>
      <dgm:spPr/>
    </dgm:pt>
    <dgm:pt modelId="{5825C8D9-87C0-4BD5-8E1E-ABAA20745CC8}" type="pres">
      <dgm:prSet presAssocID="{148FDDD1-090E-4144-8FE8-055A44BDB89B}" presName="sp" presStyleCnt="0"/>
      <dgm:spPr/>
    </dgm:pt>
    <dgm:pt modelId="{42827D64-E4C3-4A9A-8BC9-4F874A07DC19}" type="pres">
      <dgm:prSet presAssocID="{42C6FA57-398E-4124-89A0-83761EF5AD5D}" presName="arrowAndChildren" presStyleCnt="0"/>
      <dgm:spPr/>
    </dgm:pt>
    <dgm:pt modelId="{EB31F38F-6BF2-45C8-A7C8-A0DF028C1B70}" type="pres">
      <dgm:prSet presAssocID="{42C6FA57-398E-4124-89A0-83761EF5AD5D}" presName="parentTextArrow" presStyleLbl="node1" presStyleIdx="2" presStyleCnt="6"/>
      <dgm:spPr/>
    </dgm:pt>
    <dgm:pt modelId="{D0C482BA-BC1E-4E9F-A241-097E2515F76B}" type="pres">
      <dgm:prSet presAssocID="{54B6D3D8-622A-4D5C-A454-0E55E723BA38}" presName="sp" presStyleCnt="0"/>
      <dgm:spPr/>
    </dgm:pt>
    <dgm:pt modelId="{1DF05B27-B5EE-49EC-AED0-4806279DBDEB}" type="pres">
      <dgm:prSet presAssocID="{2D52EE3A-0F63-42B1-867B-8E8FB35586F6}" presName="arrowAndChildren" presStyleCnt="0"/>
      <dgm:spPr/>
    </dgm:pt>
    <dgm:pt modelId="{65152832-1EE6-48B4-8D9C-346667443AB3}" type="pres">
      <dgm:prSet presAssocID="{2D52EE3A-0F63-42B1-867B-8E8FB35586F6}" presName="parentTextArrow" presStyleLbl="node1" presStyleIdx="3" presStyleCnt="6" custLinFactNeighborX="2560" custLinFactNeighborY="-3315"/>
      <dgm:spPr/>
    </dgm:pt>
    <dgm:pt modelId="{E3683272-F893-42B6-AED1-3D9283539624}" type="pres">
      <dgm:prSet presAssocID="{F0D65AE8-4A4A-4654-9A2A-9AF263CA54EC}" presName="sp" presStyleCnt="0"/>
      <dgm:spPr/>
    </dgm:pt>
    <dgm:pt modelId="{384A9976-52EE-467B-8C59-0E0E11758278}" type="pres">
      <dgm:prSet presAssocID="{06A387FB-87FA-413C-B6FB-26805C1F4CB6}" presName="arrowAndChildren" presStyleCnt="0"/>
      <dgm:spPr/>
    </dgm:pt>
    <dgm:pt modelId="{C7CF991F-464D-4AE7-80BB-9A037EA8C3F1}" type="pres">
      <dgm:prSet presAssocID="{06A387FB-87FA-413C-B6FB-26805C1F4CB6}" presName="parentTextArrow" presStyleLbl="node1" presStyleIdx="4" presStyleCnt="6" custLinFactNeighborX="2560" custLinFactNeighborY="-3315"/>
      <dgm:spPr/>
    </dgm:pt>
    <dgm:pt modelId="{909A29FD-E133-4F49-AE27-FD9FAC225C98}" type="pres">
      <dgm:prSet presAssocID="{49F9D52F-C900-473F-A8BF-06FEB363D652}" presName="sp" presStyleCnt="0"/>
      <dgm:spPr/>
    </dgm:pt>
    <dgm:pt modelId="{C8A65258-92C1-454E-A39C-0AF40DC28922}" type="pres">
      <dgm:prSet presAssocID="{983B7E52-ACD9-4122-9633-D866187ED9E6}" presName="arrowAndChildren" presStyleCnt="0"/>
      <dgm:spPr/>
    </dgm:pt>
    <dgm:pt modelId="{1E3000B5-29C6-44F5-8E46-BDC3AD0DE1C3}" type="pres">
      <dgm:prSet presAssocID="{983B7E52-ACD9-4122-9633-D866187ED9E6}" presName="parentTextArrow" presStyleLbl="node1" presStyleIdx="5" presStyleCnt="6"/>
      <dgm:spPr/>
    </dgm:pt>
  </dgm:ptLst>
  <dgm:cxnLst>
    <dgm:cxn modelId="{A4E8B103-0D5E-4912-930D-5BDC720112FC}" srcId="{95DF982B-ADAF-4BF2-B84C-69F3B6C6B732}" destId="{983B7E52-ACD9-4122-9633-D866187ED9E6}" srcOrd="0" destOrd="0" parTransId="{4B4C58FD-4445-45F7-8481-A58040726924}" sibTransId="{49F9D52F-C900-473F-A8BF-06FEB363D652}"/>
    <dgm:cxn modelId="{BF9B233A-B757-4C9E-8E18-9F5F2CA84D71}" srcId="{95DF982B-ADAF-4BF2-B84C-69F3B6C6B732}" destId="{06A387FB-87FA-413C-B6FB-26805C1F4CB6}" srcOrd="1" destOrd="0" parTransId="{0D016EF2-614C-4069-A495-1EF2AFA25051}" sibTransId="{F0D65AE8-4A4A-4654-9A2A-9AF263CA54EC}"/>
    <dgm:cxn modelId="{D5C89D60-C92F-4816-BAFC-8B85E70998E5}" type="presOf" srcId="{06A387FB-87FA-413C-B6FB-26805C1F4CB6}" destId="{C7CF991F-464D-4AE7-80BB-9A037EA8C3F1}" srcOrd="0" destOrd="0" presId="urn:microsoft.com/office/officeart/2005/8/layout/process4"/>
    <dgm:cxn modelId="{5138AD48-3C95-4DAF-B7F2-D3BA734E6785}" srcId="{95DF982B-ADAF-4BF2-B84C-69F3B6C6B732}" destId="{789738BF-0206-437C-860C-E556B3B08F00}" srcOrd="5" destOrd="0" parTransId="{699C2D63-C410-4A78-8C97-A28353353122}" sibTransId="{B4279498-2BAE-415D-97A1-878264DD13C7}"/>
    <dgm:cxn modelId="{E6164A51-BF9B-4BAE-9150-BE9F0FCF3E9C}" type="presOf" srcId="{42C6FA57-398E-4124-89A0-83761EF5AD5D}" destId="{EB31F38F-6BF2-45C8-A7C8-A0DF028C1B70}" srcOrd="0" destOrd="0" presId="urn:microsoft.com/office/officeart/2005/8/layout/process4"/>
    <dgm:cxn modelId="{E2F52258-69C9-4203-9A5C-BD691C9910F2}" srcId="{95DF982B-ADAF-4BF2-B84C-69F3B6C6B732}" destId="{2D52EE3A-0F63-42B1-867B-8E8FB35586F6}" srcOrd="2" destOrd="0" parTransId="{68ACA51A-1702-4278-822A-BF13A43912EA}" sibTransId="{54B6D3D8-622A-4D5C-A454-0E55E723BA38}"/>
    <dgm:cxn modelId="{DD994C81-1585-4567-BD54-EC602E2C1B39}" type="presOf" srcId="{983B7E52-ACD9-4122-9633-D866187ED9E6}" destId="{1E3000B5-29C6-44F5-8E46-BDC3AD0DE1C3}" srcOrd="0" destOrd="0" presId="urn:microsoft.com/office/officeart/2005/8/layout/process4"/>
    <dgm:cxn modelId="{1FD0CA88-26A1-4EEF-843C-67850FC508E7}" type="presOf" srcId="{789738BF-0206-437C-860C-E556B3B08F00}" destId="{7DF0840C-FE59-4DE3-A530-D9611FDF1497}" srcOrd="0" destOrd="0" presId="urn:microsoft.com/office/officeart/2005/8/layout/process4"/>
    <dgm:cxn modelId="{E41B9293-BED1-48F4-8C0B-25F78FE5813F}" srcId="{95DF982B-ADAF-4BF2-B84C-69F3B6C6B732}" destId="{42C6FA57-398E-4124-89A0-83761EF5AD5D}" srcOrd="3" destOrd="0" parTransId="{47AD3475-8CD2-4A91-8A80-0E409DCFE2BB}" sibTransId="{148FDDD1-090E-4144-8FE8-055A44BDB89B}"/>
    <dgm:cxn modelId="{77DCFC94-E101-4724-A684-54AF5A286987}" srcId="{95DF982B-ADAF-4BF2-B84C-69F3B6C6B732}" destId="{FF75CB2B-0DE7-42A9-B2DD-0F86BB37C7B5}" srcOrd="4" destOrd="0" parTransId="{44E75035-EF88-457A-B45E-418833EC5CE5}" sibTransId="{D0012A97-E574-4175-B6D3-20CD1561B59D}"/>
    <dgm:cxn modelId="{5135ED96-F1DD-4D27-873A-B30175BAF7C2}" type="presOf" srcId="{FF75CB2B-0DE7-42A9-B2DD-0F86BB37C7B5}" destId="{0130A647-A350-48CD-B1DF-0FEF405155FA}" srcOrd="0" destOrd="0" presId="urn:microsoft.com/office/officeart/2005/8/layout/process4"/>
    <dgm:cxn modelId="{20A6D7B4-307F-442B-9A24-B46648F9B367}" type="presOf" srcId="{95DF982B-ADAF-4BF2-B84C-69F3B6C6B732}" destId="{E05AC9DA-5A41-446E-BBD7-05C9F901E95A}" srcOrd="0" destOrd="0" presId="urn:microsoft.com/office/officeart/2005/8/layout/process4"/>
    <dgm:cxn modelId="{B1B9A2D2-6E07-41B9-AE47-EC2E256BE3F5}" type="presOf" srcId="{2D52EE3A-0F63-42B1-867B-8E8FB35586F6}" destId="{65152832-1EE6-48B4-8D9C-346667443AB3}" srcOrd="0" destOrd="0" presId="urn:microsoft.com/office/officeart/2005/8/layout/process4"/>
    <dgm:cxn modelId="{3B35F557-6040-4F43-A046-A29EB657FEA0}" type="presParOf" srcId="{E05AC9DA-5A41-446E-BBD7-05C9F901E95A}" destId="{218E38C1-AC77-4898-9D34-996533F80BD6}" srcOrd="0" destOrd="0" presId="urn:microsoft.com/office/officeart/2005/8/layout/process4"/>
    <dgm:cxn modelId="{ADB00BE2-E551-4505-BA41-38104B75677D}" type="presParOf" srcId="{218E38C1-AC77-4898-9D34-996533F80BD6}" destId="{7DF0840C-FE59-4DE3-A530-D9611FDF1497}" srcOrd="0" destOrd="0" presId="urn:microsoft.com/office/officeart/2005/8/layout/process4"/>
    <dgm:cxn modelId="{F03E6A3C-83B4-4CF9-BD89-568F99E54729}" type="presParOf" srcId="{E05AC9DA-5A41-446E-BBD7-05C9F901E95A}" destId="{B30392A0-AF87-4304-9A38-B36AF897BDE7}" srcOrd="1" destOrd="0" presId="urn:microsoft.com/office/officeart/2005/8/layout/process4"/>
    <dgm:cxn modelId="{FAA96B72-3D43-4279-B681-90B6D07BA30E}" type="presParOf" srcId="{E05AC9DA-5A41-446E-BBD7-05C9F901E95A}" destId="{F8D39623-3362-4CCC-A2FC-855F47CE509F}" srcOrd="2" destOrd="0" presId="urn:microsoft.com/office/officeart/2005/8/layout/process4"/>
    <dgm:cxn modelId="{81D38E3A-92DC-4225-93E6-3D0B6ED6BB60}" type="presParOf" srcId="{F8D39623-3362-4CCC-A2FC-855F47CE509F}" destId="{0130A647-A350-48CD-B1DF-0FEF405155FA}" srcOrd="0" destOrd="0" presId="urn:microsoft.com/office/officeart/2005/8/layout/process4"/>
    <dgm:cxn modelId="{403200EA-75B5-4561-94E0-EF4048E8227C}" type="presParOf" srcId="{E05AC9DA-5A41-446E-BBD7-05C9F901E95A}" destId="{5825C8D9-87C0-4BD5-8E1E-ABAA20745CC8}" srcOrd="3" destOrd="0" presId="urn:microsoft.com/office/officeart/2005/8/layout/process4"/>
    <dgm:cxn modelId="{89283D1C-553A-4346-8F88-9AE53981EFDB}" type="presParOf" srcId="{E05AC9DA-5A41-446E-BBD7-05C9F901E95A}" destId="{42827D64-E4C3-4A9A-8BC9-4F874A07DC19}" srcOrd="4" destOrd="0" presId="urn:microsoft.com/office/officeart/2005/8/layout/process4"/>
    <dgm:cxn modelId="{91CC8BED-66CD-453D-AD1F-348C7A3D0FE8}" type="presParOf" srcId="{42827D64-E4C3-4A9A-8BC9-4F874A07DC19}" destId="{EB31F38F-6BF2-45C8-A7C8-A0DF028C1B70}" srcOrd="0" destOrd="0" presId="urn:microsoft.com/office/officeart/2005/8/layout/process4"/>
    <dgm:cxn modelId="{0B5DD444-026D-4604-A881-CD79591DED9A}" type="presParOf" srcId="{E05AC9DA-5A41-446E-BBD7-05C9F901E95A}" destId="{D0C482BA-BC1E-4E9F-A241-097E2515F76B}" srcOrd="5" destOrd="0" presId="urn:microsoft.com/office/officeart/2005/8/layout/process4"/>
    <dgm:cxn modelId="{75DE6892-93A9-4472-8D6F-96F93605F6B9}" type="presParOf" srcId="{E05AC9DA-5A41-446E-BBD7-05C9F901E95A}" destId="{1DF05B27-B5EE-49EC-AED0-4806279DBDEB}" srcOrd="6" destOrd="0" presId="urn:microsoft.com/office/officeart/2005/8/layout/process4"/>
    <dgm:cxn modelId="{D096241E-6D8F-4A0A-83AD-C2C80FED7978}" type="presParOf" srcId="{1DF05B27-B5EE-49EC-AED0-4806279DBDEB}" destId="{65152832-1EE6-48B4-8D9C-346667443AB3}" srcOrd="0" destOrd="0" presId="urn:microsoft.com/office/officeart/2005/8/layout/process4"/>
    <dgm:cxn modelId="{F8A44266-33B2-4BAC-A348-DF0B06F1CEBC}" type="presParOf" srcId="{E05AC9DA-5A41-446E-BBD7-05C9F901E95A}" destId="{E3683272-F893-42B6-AED1-3D9283539624}" srcOrd="7" destOrd="0" presId="urn:microsoft.com/office/officeart/2005/8/layout/process4"/>
    <dgm:cxn modelId="{8BE1F4A6-C32C-4B2A-9F1F-3D9BDF06D14F}" type="presParOf" srcId="{E05AC9DA-5A41-446E-BBD7-05C9F901E95A}" destId="{384A9976-52EE-467B-8C59-0E0E11758278}" srcOrd="8" destOrd="0" presId="urn:microsoft.com/office/officeart/2005/8/layout/process4"/>
    <dgm:cxn modelId="{5228FA80-40F2-4749-94EB-4FF2A046EBED}" type="presParOf" srcId="{384A9976-52EE-467B-8C59-0E0E11758278}" destId="{C7CF991F-464D-4AE7-80BB-9A037EA8C3F1}" srcOrd="0" destOrd="0" presId="urn:microsoft.com/office/officeart/2005/8/layout/process4"/>
    <dgm:cxn modelId="{AC2E49C6-112F-44D6-9607-C0CB7E4D649A}" type="presParOf" srcId="{E05AC9DA-5A41-446E-BBD7-05C9F901E95A}" destId="{909A29FD-E133-4F49-AE27-FD9FAC225C98}" srcOrd="9" destOrd="0" presId="urn:microsoft.com/office/officeart/2005/8/layout/process4"/>
    <dgm:cxn modelId="{6E2A39B5-4118-4D07-BE53-3F4D6E6D6DB3}" type="presParOf" srcId="{E05AC9DA-5A41-446E-BBD7-05C9F901E95A}" destId="{C8A65258-92C1-454E-A39C-0AF40DC28922}" srcOrd="10" destOrd="0" presId="urn:microsoft.com/office/officeart/2005/8/layout/process4"/>
    <dgm:cxn modelId="{AEEEF80A-1068-4918-8F24-517E450D8D00}" type="presParOf" srcId="{C8A65258-92C1-454E-A39C-0AF40DC28922}" destId="{1E3000B5-29C6-44F5-8E46-BDC3AD0DE1C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60CCBD-DC36-4993-A593-37C6F760935B}" type="doc">
      <dgm:prSet loTypeId="urn:microsoft.com/office/officeart/2005/8/layout/defaul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1A42678-3EFB-4618-A3CB-F683E2F6B1EE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ar-EG" sz="3200" b="1">
              <a:solidFill>
                <a:schemeClr val="tx1"/>
              </a:solidFill>
              <a:effectLst/>
            </a:rPr>
            <a:t>لا اتنمر الكترونيا </a:t>
          </a:r>
          <a:endParaRPr lang="en-US" sz="3200" b="1" dirty="0">
            <a:solidFill>
              <a:schemeClr val="tx1"/>
            </a:solidFill>
            <a:effectLst/>
          </a:endParaRPr>
        </a:p>
      </dgm:t>
    </dgm:pt>
    <dgm:pt modelId="{C27FB136-FAAA-4550-A986-F118D32FBB0D}" type="parTrans" cxnId="{C3118DCF-ED22-4464-A054-03340224E64A}">
      <dgm:prSet/>
      <dgm:spPr/>
      <dgm:t>
        <a:bodyPr/>
        <a:lstStyle/>
        <a:p>
          <a:endParaRPr lang="en-US" sz="2400" b="1">
            <a:solidFill>
              <a:schemeClr val="tx1"/>
            </a:solidFill>
            <a:effectLst/>
          </a:endParaRPr>
        </a:p>
      </dgm:t>
    </dgm:pt>
    <dgm:pt modelId="{708C51DE-72D9-4563-86EA-8C011BD6357F}" type="sibTrans" cxnId="{C3118DCF-ED22-4464-A054-03340224E64A}">
      <dgm:prSet/>
      <dgm:spPr/>
      <dgm:t>
        <a:bodyPr/>
        <a:lstStyle/>
        <a:p>
          <a:endParaRPr lang="en-US" sz="2400" b="1">
            <a:solidFill>
              <a:schemeClr val="tx1"/>
            </a:solidFill>
            <a:effectLst/>
          </a:endParaRPr>
        </a:p>
      </dgm:t>
    </dgm:pt>
    <dgm:pt modelId="{A1794ECD-6E35-4010-8F1D-00D256A200BA}">
      <dgm:prSet phldrT="[Text]" custT="1"/>
      <dgm:spPr/>
      <dgm:t>
        <a:bodyPr/>
        <a:lstStyle/>
        <a:p>
          <a:r>
            <a:rPr lang="ar-EG" sz="3200" b="1">
              <a:solidFill>
                <a:schemeClr val="tx1"/>
              </a:solidFill>
              <a:effectLst/>
            </a:rPr>
            <a:t>اتصرف باحترام عند استخدام مواقع التواصل الاجتماعي </a:t>
          </a:r>
          <a:endParaRPr lang="en-US" sz="3200" b="1" dirty="0">
            <a:solidFill>
              <a:schemeClr val="tx1"/>
            </a:solidFill>
            <a:effectLst/>
          </a:endParaRPr>
        </a:p>
      </dgm:t>
    </dgm:pt>
    <dgm:pt modelId="{0894F802-ADE4-4B48-BBDC-1EC7E9EEBC07}" type="parTrans" cxnId="{10984AC9-29C3-4D8D-A4C0-3C38094E6764}">
      <dgm:prSet/>
      <dgm:spPr/>
      <dgm:t>
        <a:bodyPr/>
        <a:lstStyle/>
        <a:p>
          <a:endParaRPr lang="en-US" sz="2400" b="1">
            <a:solidFill>
              <a:schemeClr val="tx1"/>
            </a:solidFill>
            <a:effectLst/>
          </a:endParaRPr>
        </a:p>
      </dgm:t>
    </dgm:pt>
    <dgm:pt modelId="{1357BA0B-F711-4E36-B13C-0C006CFC4284}" type="sibTrans" cxnId="{10984AC9-29C3-4D8D-A4C0-3C38094E6764}">
      <dgm:prSet/>
      <dgm:spPr/>
      <dgm:t>
        <a:bodyPr/>
        <a:lstStyle/>
        <a:p>
          <a:endParaRPr lang="en-US" sz="2400" b="1">
            <a:solidFill>
              <a:schemeClr val="tx1"/>
            </a:solidFill>
            <a:effectLst/>
          </a:endParaRPr>
        </a:p>
      </dgm:t>
    </dgm:pt>
    <dgm:pt modelId="{3BB2D28B-1728-47CA-AA83-C28C54F8D9BF}" type="pres">
      <dgm:prSet presAssocID="{0260CCBD-DC36-4993-A593-37C6F760935B}" presName="diagram" presStyleCnt="0">
        <dgm:presLayoutVars>
          <dgm:dir/>
          <dgm:resizeHandles val="exact"/>
        </dgm:presLayoutVars>
      </dgm:prSet>
      <dgm:spPr/>
    </dgm:pt>
    <dgm:pt modelId="{02DFFD35-2365-47DB-AC3F-E460E290E87D}" type="pres">
      <dgm:prSet presAssocID="{81A42678-3EFB-4618-A3CB-F683E2F6B1EE}" presName="node" presStyleLbl="node1" presStyleIdx="0" presStyleCnt="2" custScaleX="78534" custLinFactX="83210" custLinFactNeighborX="100000" custLinFactNeighborY="-10941">
        <dgm:presLayoutVars>
          <dgm:bulletEnabled val="1"/>
        </dgm:presLayoutVars>
      </dgm:prSet>
      <dgm:spPr/>
    </dgm:pt>
    <dgm:pt modelId="{EC2DBB67-47BC-4AE1-9AAA-222920045B69}" type="pres">
      <dgm:prSet presAssocID="{708C51DE-72D9-4563-86EA-8C011BD6357F}" presName="sibTrans" presStyleCnt="0"/>
      <dgm:spPr/>
    </dgm:pt>
    <dgm:pt modelId="{4E31F9AF-BCF8-44A5-AD06-50EBF52199EA}" type="pres">
      <dgm:prSet presAssocID="{A1794ECD-6E35-4010-8F1D-00D256A200BA}" presName="node" presStyleLbl="node1" presStyleIdx="1" presStyleCnt="2" custScaleX="90004" custLinFactNeighborX="-87618" custLinFactNeighborY="-13315">
        <dgm:presLayoutVars>
          <dgm:bulletEnabled val="1"/>
        </dgm:presLayoutVars>
      </dgm:prSet>
      <dgm:spPr/>
    </dgm:pt>
  </dgm:ptLst>
  <dgm:cxnLst>
    <dgm:cxn modelId="{61A803AD-7D68-4DD8-9CEB-C952ACACC38F}" type="presOf" srcId="{0260CCBD-DC36-4993-A593-37C6F760935B}" destId="{3BB2D28B-1728-47CA-AA83-C28C54F8D9BF}" srcOrd="0" destOrd="0" presId="urn:microsoft.com/office/officeart/2005/8/layout/default"/>
    <dgm:cxn modelId="{F670FAB9-8F29-42C0-A569-E63C1418A8EE}" type="presOf" srcId="{81A42678-3EFB-4618-A3CB-F683E2F6B1EE}" destId="{02DFFD35-2365-47DB-AC3F-E460E290E87D}" srcOrd="0" destOrd="0" presId="urn:microsoft.com/office/officeart/2005/8/layout/default"/>
    <dgm:cxn modelId="{10984AC9-29C3-4D8D-A4C0-3C38094E6764}" srcId="{0260CCBD-DC36-4993-A593-37C6F760935B}" destId="{A1794ECD-6E35-4010-8F1D-00D256A200BA}" srcOrd="1" destOrd="0" parTransId="{0894F802-ADE4-4B48-BBDC-1EC7E9EEBC07}" sibTransId="{1357BA0B-F711-4E36-B13C-0C006CFC4284}"/>
    <dgm:cxn modelId="{C3118DCF-ED22-4464-A054-03340224E64A}" srcId="{0260CCBD-DC36-4993-A593-37C6F760935B}" destId="{81A42678-3EFB-4618-A3CB-F683E2F6B1EE}" srcOrd="0" destOrd="0" parTransId="{C27FB136-FAAA-4550-A986-F118D32FBB0D}" sibTransId="{708C51DE-72D9-4563-86EA-8C011BD6357F}"/>
    <dgm:cxn modelId="{7CBAD3D4-D044-400E-96C4-20F2EA7187EA}" type="presOf" srcId="{A1794ECD-6E35-4010-8F1D-00D256A200BA}" destId="{4E31F9AF-BCF8-44A5-AD06-50EBF52199EA}" srcOrd="0" destOrd="0" presId="urn:microsoft.com/office/officeart/2005/8/layout/default"/>
    <dgm:cxn modelId="{80BE1CC6-1E53-41B1-A5A2-2B0DF03BED62}" type="presParOf" srcId="{3BB2D28B-1728-47CA-AA83-C28C54F8D9BF}" destId="{02DFFD35-2365-47DB-AC3F-E460E290E87D}" srcOrd="0" destOrd="0" presId="urn:microsoft.com/office/officeart/2005/8/layout/default"/>
    <dgm:cxn modelId="{01B1482F-777F-48AC-B298-51E114E390F8}" type="presParOf" srcId="{3BB2D28B-1728-47CA-AA83-C28C54F8D9BF}" destId="{EC2DBB67-47BC-4AE1-9AAA-222920045B69}" srcOrd="1" destOrd="0" presId="urn:microsoft.com/office/officeart/2005/8/layout/default"/>
    <dgm:cxn modelId="{CD764B54-B956-4A8C-958B-E149AE0357DF}" type="presParOf" srcId="{3BB2D28B-1728-47CA-AA83-C28C54F8D9BF}" destId="{4E31F9AF-BCF8-44A5-AD06-50EBF52199E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0840C-FE59-4DE3-A530-D9611FDF1497}">
      <dsp:nvSpPr>
        <dsp:cNvPr id="0" name=""/>
        <dsp:cNvSpPr/>
      </dsp:nvSpPr>
      <dsp:spPr>
        <a:xfrm>
          <a:off x="0" y="6059454"/>
          <a:ext cx="7765773" cy="7953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800" b="1" kern="1200">
              <a:solidFill>
                <a:schemeClr val="bg1"/>
              </a:solidFill>
            </a:rPr>
            <a:t>بطاقة خروج</a:t>
          </a:r>
          <a:endParaRPr lang="en-US" sz="2800" b="1" kern="1200" dirty="0">
            <a:solidFill>
              <a:schemeClr val="bg1"/>
            </a:solidFill>
          </a:endParaRPr>
        </a:p>
      </dsp:txBody>
      <dsp:txXfrm>
        <a:off x="0" y="6059454"/>
        <a:ext cx="7765773" cy="795300"/>
      </dsp:txXfrm>
    </dsp:sp>
    <dsp:sp modelId="{0130A647-A350-48CD-B1DF-0FEF405155FA}">
      <dsp:nvSpPr>
        <dsp:cNvPr id="0" name=""/>
        <dsp:cNvSpPr/>
      </dsp:nvSpPr>
      <dsp:spPr>
        <a:xfrm rot="10800000">
          <a:off x="0" y="4848212"/>
          <a:ext cx="7765773" cy="122317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3600" b="1" kern="1200" dirty="0">
              <a:solidFill>
                <a:schemeClr val="bg1"/>
              </a:solidFill>
            </a:rPr>
            <a:t>استراتيجية الدرس </a:t>
          </a:r>
          <a:endParaRPr lang="en-US" sz="3600" b="1" kern="1200" dirty="0">
            <a:solidFill>
              <a:schemeClr val="bg1"/>
            </a:solidFill>
          </a:endParaRPr>
        </a:p>
      </dsp:txBody>
      <dsp:txXfrm rot="10800000">
        <a:off x="0" y="4848212"/>
        <a:ext cx="7765773" cy="794780"/>
      </dsp:txXfrm>
    </dsp:sp>
    <dsp:sp modelId="{EB31F38F-6BF2-45C8-A7C8-A0DF028C1B70}">
      <dsp:nvSpPr>
        <dsp:cNvPr id="0" name=""/>
        <dsp:cNvSpPr/>
      </dsp:nvSpPr>
      <dsp:spPr>
        <a:xfrm rot="10800000">
          <a:off x="0" y="3636970"/>
          <a:ext cx="7765773" cy="1223171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600" b="1" kern="1200">
              <a:solidFill>
                <a:schemeClr val="bg1"/>
              </a:solidFill>
            </a:rPr>
            <a:t>الحضور والغياب </a:t>
          </a:r>
          <a:endParaRPr lang="en-US" sz="3600" b="1" kern="1200" dirty="0">
            <a:solidFill>
              <a:schemeClr val="bg1"/>
            </a:solidFill>
          </a:endParaRPr>
        </a:p>
      </dsp:txBody>
      <dsp:txXfrm rot="10800000">
        <a:off x="0" y="3636970"/>
        <a:ext cx="7765773" cy="794780"/>
      </dsp:txXfrm>
    </dsp:sp>
    <dsp:sp modelId="{65152832-1EE6-48B4-8D9C-346667443AB3}">
      <dsp:nvSpPr>
        <dsp:cNvPr id="0" name=""/>
        <dsp:cNvSpPr/>
      </dsp:nvSpPr>
      <dsp:spPr>
        <a:xfrm rot="10800000">
          <a:off x="0" y="2385180"/>
          <a:ext cx="7765773" cy="1223171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600" b="1" kern="1200">
              <a:solidFill>
                <a:schemeClr val="bg1"/>
              </a:solidFill>
            </a:rPr>
            <a:t>قواعد السلامة الرقمية </a:t>
          </a:r>
          <a:endParaRPr lang="en-US" sz="3600" b="1" kern="1200" dirty="0">
            <a:solidFill>
              <a:schemeClr val="bg1"/>
            </a:solidFill>
          </a:endParaRPr>
        </a:p>
      </dsp:txBody>
      <dsp:txXfrm rot="10800000">
        <a:off x="0" y="2385180"/>
        <a:ext cx="7765773" cy="794780"/>
      </dsp:txXfrm>
    </dsp:sp>
    <dsp:sp modelId="{C7CF991F-464D-4AE7-80BB-9A037EA8C3F1}">
      <dsp:nvSpPr>
        <dsp:cNvPr id="0" name=""/>
        <dsp:cNvSpPr/>
      </dsp:nvSpPr>
      <dsp:spPr>
        <a:xfrm rot="10800000">
          <a:off x="0" y="1173938"/>
          <a:ext cx="7765773" cy="1223171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000" b="1" kern="1200">
              <a:solidFill>
                <a:schemeClr val="bg1"/>
              </a:solidFill>
            </a:rPr>
            <a:t>قواعد وقوانين التعلم </a:t>
          </a:r>
          <a:endParaRPr lang="en-US" sz="4000" b="1" kern="1200" dirty="0">
            <a:solidFill>
              <a:schemeClr val="bg1"/>
            </a:solidFill>
          </a:endParaRPr>
        </a:p>
      </dsp:txBody>
      <dsp:txXfrm rot="10800000">
        <a:off x="0" y="1173938"/>
        <a:ext cx="7765773" cy="794780"/>
      </dsp:txXfrm>
    </dsp:sp>
    <dsp:sp modelId="{1E3000B5-29C6-44F5-8E46-BDC3AD0DE1C3}">
      <dsp:nvSpPr>
        <dsp:cNvPr id="0" name=""/>
        <dsp:cNvSpPr/>
      </dsp:nvSpPr>
      <dsp:spPr>
        <a:xfrm rot="10800000">
          <a:off x="0" y="3243"/>
          <a:ext cx="7765773" cy="1223171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600" b="1" kern="1200">
              <a:solidFill>
                <a:schemeClr val="bg1"/>
              </a:solidFill>
            </a:rPr>
            <a:t>توعية لفيروس  </a:t>
          </a:r>
          <a:r>
            <a:rPr lang="en-US" sz="3600" b="1" kern="1200">
              <a:solidFill>
                <a:schemeClr val="bg1"/>
              </a:solidFill>
            </a:rPr>
            <a:t>COVID 19</a:t>
          </a:r>
          <a:endParaRPr lang="en-US" sz="3600" b="1" kern="1200" dirty="0">
            <a:solidFill>
              <a:schemeClr val="bg1"/>
            </a:solidFill>
          </a:endParaRPr>
        </a:p>
      </dsp:txBody>
      <dsp:txXfrm rot="10800000">
        <a:off x="0" y="3243"/>
        <a:ext cx="7765773" cy="794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FFD35-2365-47DB-AC3F-E460E290E87D}">
      <dsp:nvSpPr>
        <dsp:cNvPr id="0" name=""/>
        <dsp:cNvSpPr/>
      </dsp:nvSpPr>
      <dsp:spPr>
        <a:xfrm>
          <a:off x="5021643" y="587815"/>
          <a:ext cx="3936825" cy="3007735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200" b="1" kern="1200">
              <a:solidFill>
                <a:schemeClr val="tx1"/>
              </a:solidFill>
              <a:effectLst/>
            </a:rPr>
            <a:t>لا اتنمر الكترونيا </a:t>
          </a:r>
          <a:endParaRPr lang="en-US" sz="3200" b="1" kern="1200" dirty="0">
            <a:solidFill>
              <a:schemeClr val="tx1"/>
            </a:solidFill>
            <a:effectLst/>
          </a:endParaRPr>
        </a:p>
      </dsp:txBody>
      <dsp:txXfrm>
        <a:off x="5021643" y="587815"/>
        <a:ext cx="3936825" cy="3007735"/>
      </dsp:txXfrm>
    </dsp:sp>
    <dsp:sp modelId="{4E31F9AF-BCF8-44A5-AD06-50EBF52199EA}">
      <dsp:nvSpPr>
        <dsp:cNvPr id="0" name=""/>
        <dsp:cNvSpPr/>
      </dsp:nvSpPr>
      <dsp:spPr>
        <a:xfrm>
          <a:off x="50192" y="516411"/>
          <a:ext cx="4511804" cy="3007735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200" b="1" kern="1200">
              <a:solidFill>
                <a:schemeClr val="tx1"/>
              </a:solidFill>
              <a:effectLst/>
            </a:rPr>
            <a:t>اتصرف باحترام عند استخدام مواقع التواصل الاجتماعي </a:t>
          </a:r>
          <a:endParaRPr lang="en-US" sz="3200" b="1" kern="1200" dirty="0">
            <a:solidFill>
              <a:schemeClr val="tx1"/>
            </a:solidFill>
            <a:effectLst/>
          </a:endParaRPr>
        </a:p>
      </dsp:txBody>
      <dsp:txXfrm>
        <a:off x="50192" y="516411"/>
        <a:ext cx="4511804" cy="3007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DA352-D868-4C3C-B2A2-15E65F6FFCE5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8967-07A3-49C4-90B3-FA91EF94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7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8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3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16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4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6780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020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584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90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82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1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2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78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14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67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11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57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48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88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9693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0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9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70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11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31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2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13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3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7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91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6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1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8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78" r:id="rId12"/>
    <p:sldLayoutId id="2147483781" r:id="rId13"/>
    <p:sldLayoutId id="2147483780" r:id="rId14"/>
    <p:sldLayoutId id="214748377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3CCD7EF-1D8A-4C47-BAC7-8C3E5B76259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42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iveworksheets.com/3-ck84783sk" TargetMode="External"/><Relationship Id="rId4" Type="http://schemas.openxmlformats.org/officeDocument/2006/relationships/image" Target="../media/image32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62123" y="1433554"/>
            <a:ext cx="3737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3200" b="1" dirty="0">
                <a:solidFill>
                  <a:srgbClr val="FFFF00"/>
                </a:solidFill>
              </a:rPr>
              <a:t>علماء العلوم 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EG" sz="3200" b="1" dirty="0">
                <a:solidFill>
                  <a:srgbClr val="FFFF00"/>
                </a:solidFill>
              </a:rPr>
              <a:t>هبا بنا نبدأ </a:t>
            </a:r>
          </a:p>
          <a:p>
            <a:pPr algn="ctr" rtl="1"/>
            <a:r>
              <a:rPr lang="ar-EG" sz="3200" b="1" dirty="0">
                <a:solidFill>
                  <a:srgbClr val="FFFF00"/>
                </a:solidFill>
              </a:rPr>
              <a:t>بمخطط درسنا لليوم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19140-D23E-42D1-BC6A-215B75C9FE11}"/>
              </a:ext>
            </a:extLst>
          </p:cNvPr>
          <p:cNvSpPr txBox="1"/>
          <p:nvPr/>
        </p:nvSpPr>
        <p:spPr>
          <a:xfrm>
            <a:off x="8057323" y="3429000"/>
            <a:ext cx="3922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6000" b="1" dirty="0"/>
              <a:t>الصف التاسع   </a:t>
            </a:r>
            <a:endParaRPr lang="en-US" sz="6000" b="1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448404D-D04D-46BA-BE4E-B28C6D3AF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483595"/>
              </p:ext>
            </p:extLst>
          </p:nvPr>
        </p:nvGraphicFramePr>
        <p:xfrm>
          <a:off x="92766" y="0"/>
          <a:ext cx="7765773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748757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7CD858-44CA-44A4-BCCB-02917A490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7" y="821636"/>
            <a:ext cx="5804116" cy="58177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5BF8F09-2079-4296-8BB2-65443C52B3D8}"/>
              </a:ext>
            </a:extLst>
          </p:cNvPr>
          <p:cNvSpPr txBox="1"/>
          <p:nvPr/>
        </p:nvSpPr>
        <p:spPr>
          <a:xfrm>
            <a:off x="5658678" y="1218851"/>
            <a:ext cx="63271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تأتي المرحلة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G2</a:t>
            </a:r>
            <a:r>
              <a:rPr lang="ar-EG" sz="2000" b="1" dirty="0"/>
              <a:t> بعد المرحلة </a:t>
            </a:r>
            <a:r>
              <a:rPr lang="en-US" sz="2000" b="1" dirty="0"/>
              <a:t>S </a:t>
            </a:r>
            <a:r>
              <a:rPr lang="ar-EG" sz="2000" b="1" dirty="0"/>
              <a:t> وهي الفترة </a:t>
            </a:r>
            <a:r>
              <a:rPr lang="ar-EG" sz="2000" b="1" dirty="0">
                <a:solidFill>
                  <a:srgbClr val="FF0000"/>
                </a:solidFill>
              </a:rPr>
              <a:t>التي تستعد خلالها الخلية لانقسام نواتها , خلال  هذه الفترة يُصنع البروتين المسؤول عن تكوين الأنيبيبات الدقيقة اللازمة لانقسام الخلية , </a:t>
            </a:r>
            <a:r>
              <a:rPr lang="ar-EG" sz="2000" b="1" dirty="0"/>
              <a:t>خلال المرحلة </a:t>
            </a:r>
            <a:r>
              <a:rPr lang="en-US" sz="2000" b="1" dirty="0"/>
              <a:t>G2</a:t>
            </a:r>
            <a:r>
              <a:rPr lang="ar-EG" sz="2000" b="1" dirty="0"/>
              <a:t> </a:t>
            </a:r>
            <a:r>
              <a:rPr lang="ar-EG" sz="2000" b="1" dirty="0">
                <a:solidFill>
                  <a:srgbClr val="FF0000"/>
                </a:solidFill>
              </a:rPr>
              <a:t>تكوًن الخلية مخزونها وتتاكد من استعدادها لمتابعة الانقسام المتساوي</a:t>
            </a:r>
            <a:r>
              <a:rPr lang="ar-EG" sz="2000" b="1" dirty="0"/>
              <a:t> لدى اكتمال هذه الانشطة , تبدأ الخلية المرحلة التالية من دورتها وهي الانقسام المتساوي </a:t>
            </a:r>
            <a:endParaRPr lang="en-US" sz="20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514B25-E938-4CE2-8246-92E96D1C2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718" y="186309"/>
            <a:ext cx="3151482" cy="5848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9276E8-E47A-4D6F-90EA-1A427E42DD81}"/>
              </a:ext>
            </a:extLst>
          </p:cNvPr>
          <p:cNvSpPr txBox="1"/>
          <p:nvPr/>
        </p:nvSpPr>
        <p:spPr>
          <a:xfrm>
            <a:off x="5982261" y="3730487"/>
            <a:ext cx="60035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الانقسام المتساوي والانقسام السيتوبلازمي  </a:t>
            </a:r>
            <a:r>
              <a:rPr lang="ar-EG" sz="2000" b="1" dirty="0"/>
              <a:t>تبدأ مرحلتا الانقسام المتساوي والانقسام السيتوبلازمي عقب انتهاء الطور البيني ففي </a:t>
            </a:r>
            <a:r>
              <a:rPr lang="ar-EG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الانقسام المتساوي </a:t>
            </a:r>
            <a:r>
              <a:rPr lang="ar-EG" sz="2000" b="1" dirty="0">
                <a:solidFill>
                  <a:srgbClr val="FF0000"/>
                </a:solidFill>
              </a:rPr>
              <a:t>تنقسم مادة نواة الخلية وتنفصل باتجاه قطبي الخلية المتقابلين </a:t>
            </a:r>
            <a:r>
              <a:rPr lang="ar-EG" sz="2000" b="1" dirty="0"/>
              <a:t>, اما في </a:t>
            </a:r>
            <a:r>
              <a:rPr lang="ar-EG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الانقسام السيتوبلازمي </a:t>
            </a:r>
            <a:r>
              <a:rPr lang="ar-EG" sz="2000" b="1" dirty="0">
                <a:solidFill>
                  <a:srgbClr val="FF0000"/>
                </a:solidFill>
              </a:rPr>
              <a:t>فان الخلية تنقسم الى خليتين وليدتين متطابقتي النواة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24" name="Group">
            <a:extLst>
              <a:ext uri="{FF2B5EF4-FFF2-40B4-BE49-F238E27FC236}">
                <a16:creationId xmlns:a16="http://schemas.microsoft.com/office/drawing/2014/main" id="{33E799A1-B007-4B9A-84D4-1D68832DB7A7}"/>
              </a:ext>
            </a:extLst>
          </p:cNvPr>
          <p:cNvGrpSpPr/>
          <p:nvPr/>
        </p:nvGrpSpPr>
        <p:grpSpPr>
          <a:xfrm rot="10800000">
            <a:off x="9184294" y="-3449"/>
            <a:ext cx="2949143" cy="825084"/>
            <a:chOff x="0" y="0"/>
            <a:chExt cx="3713799" cy="1710510"/>
          </a:xfrm>
        </p:grpSpPr>
        <p:sp>
          <p:nvSpPr>
            <p:cNvPr id="25" name="Rectangle">
              <a:extLst>
                <a:ext uri="{FF2B5EF4-FFF2-40B4-BE49-F238E27FC236}">
                  <a16:creationId xmlns:a16="http://schemas.microsoft.com/office/drawing/2014/main" id="{D170797D-520D-4951-BD30-66D2686D4F30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29" name="Group">
              <a:extLst>
                <a:ext uri="{FF2B5EF4-FFF2-40B4-BE49-F238E27FC236}">
                  <a16:creationId xmlns:a16="http://schemas.microsoft.com/office/drawing/2014/main" id="{5E90BB53-749F-4528-80EB-31B866BDAEDD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30" name="Group">
                <a:extLst>
                  <a:ext uri="{FF2B5EF4-FFF2-40B4-BE49-F238E27FC236}">
                    <a16:creationId xmlns:a16="http://schemas.microsoft.com/office/drawing/2014/main" id="{C0CC53EB-6C22-41BC-B84C-168C4E3C9F1A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32" name="Shape">
                  <a:extLst>
                    <a:ext uri="{FF2B5EF4-FFF2-40B4-BE49-F238E27FC236}">
                      <a16:creationId xmlns:a16="http://schemas.microsoft.com/office/drawing/2014/main" id="{0B2A2902-DCE3-48E3-8236-47BF506D3E1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33" name="Shape">
                  <a:extLst>
                    <a:ext uri="{FF2B5EF4-FFF2-40B4-BE49-F238E27FC236}">
                      <a16:creationId xmlns:a16="http://schemas.microsoft.com/office/drawing/2014/main" id="{D690FD93-EB55-423C-99DB-066FE212439D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31" name="المحور الأول">
                <a:extLst>
                  <a:ext uri="{FF2B5EF4-FFF2-40B4-BE49-F238E27FC236}">
                    <a16:creationId xmlns:a16="http://schemas.microsoft.com/office/drawing/2014/main" id="{70CD12BF-AF3E-4761-ABA4-8808D05F6B3F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التفسير</a:t>
                </a:r>
                <a:endParaRPr sz="1400" b="1" dirty="0"/>
              </a:p>
            </p:txBody>
          </p:sp>
        </p:grpSp>
      </p:grpSp>
      <p:sp>
        <p:nvSpPr>
          <p:cNvPr id="36" name="Rectangle 75">
            <a:extLst>
              <a:ext uri="{FF2B5EF4-FFF2-40B4-BE49-F238E27FC236}">
                <a16:creationId xmlns:a16="http://schemas.microsoft.com/office/drawing/2014/main" id="{363F8A0A-3966-4EA5-9017-AE34BCAA7923}"/>
              </a:ext>
            </a:extLst>
          </p:cNvPr>
          <p:cNvSpPr/>
          <p:nvPr/>
        </p:nvSpPr>
        <p:spPr>
          <a:xfrm>
            <a:off x="0" y="-4"/>
            <a:ext cx="2268103" cy="5102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600" b="1" dirty="0">
                <a:solidFill>
                  <a:schemeClr val="tx1"/>
                </a:solidFill>
                <a:latin typeface="Droid Arabic Kufi"/>
              </a:rPr>
              <a:t>مؤشر الأداء : </a:t>
            </a:r>
            <a:r>
              <a:rPr kumimoji="0" lang="ar-EG" altLang="en-US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يحدد ماهي مراحل الطور البيني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160126-FDAE-4B1C-A869-EAF2C825DF44}"/>
              </a:ext>
            </a:extLst>
          </p:cNvPr>
          <p:cNvGrpSpPr/>
          <p:nvPr/>
        </p:nvGrpSpPr>
        <p:grpSpPr>
          <a:xfrm>
            <a:off x="2307085" y="-34981"/>
            <a:ext cx="1972325" cy="513695"/>
            <a:chOff x="4903819" y="3918866"/>
            <a:chExt cx="2730375" cy="221653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4BDE31B-A976-4D7E-9545-E1F3AFEED53F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2EBA2B5-222B-47C6-ABCB-0358F81AD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41" name="TextBox 18">
                <a:extLst>
                  <a:ext uri="{FF2B5EF4-FFF2-40B4-BE49-F238E27FC236}">
                    <a16:creationId xmlns:a16="http://schemas.microsoft.com/office/drawing/2014/main" id="{F9CC99DD-4434-4F34-B6E3-9DDCA4BFA934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4464CBC5-3A05-4CF6-93D0-FBA4C988109C}"/>
                </a:ext>
              </a:extLst>
            </p:cNvPr>
            <p:cNvSpPr/>
            <p:nvPr/>
          </p:nvSpPr>
          <p:spPr>
            <a:xfrm>
              <a:off x="4903819" y="4948464"/>
              <a:ext cx="2730375" cy="7820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مهارة الحوار والمناقشة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3481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1514B25-E938-4CE2-8246-92E96D1C2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480" y="52306"/>
            <a:ext cx="3151482" cy="584811"/>
          </a:xfrm>
          <a:prstGeom prst="rect">
            <a:avLst/>
          </a:prstGeom>
        </p:spPr>
      </p:pic>
      <p:grpSp>
        <p:nvGrpSpPr>
          <p:cNvPr id="24" name="Group">
            <a:extLst>
              <a:ext uri="{FF2B5EF4-FFF2-40B4-BE49-F238E27FC236}">
                <a16:creationId xmlns:a16="http://schemas.microsoft.com/office/drawing/2014/main" id="{33E799A1-B007-4B9A-84D4-1D68832DB7A7}"/>
              </a:ext>
            </a:extLst>
          </p:cNvPr>
          <p:cNvGrpSpPr/>
          <p:nvPr/>
        </p:nvGrpSpPr>
        <p:grpSpPr>
          <a:xfrm rot="10800000">
            <a:off x="9184294" y="-3449"/>
            <a:ext cx="2949143" cy="825084"/>
            <a:chOff x="0" y="0"/>
            <a:chExt cx="3713799" cy="1710510"/>
          </a:xfrm>
        </p:grpSpPr>
        <p:sp>
          <p:nvSpPr>
            <p:cNvPr id="25" name="Rectangle">
              <a:extLst>
                <a:ext uri="{FF2B5EF4-FFF2-40B4-BE49-F238E27FC236}">
                  <a16:creationId xmlns:a16="http://schemas.microsoft.com/office/drawing/2014/main" id="{D170797D-520D-4951-BD30-66D2686D4F30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29" name="Group">
              <a:extLst>
                <a:ext uri="{FF2B5EF4-FFF2-40B4-BE49-F238E27FC236}">
                  <a16:creationId xmlns:a16="http://schemas.microsoft.com/office/drawing/2014/main" id="{5E90BB53-749F-4528-80EB-31B866BDAEDD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30" name="Group">
                <a:extLst>
                  <a:ext uri="{FF2B5EF4-FFF2-40B4-BE49-F238E27FC236}">
                    <a16:creationId xmlns:a16="http://schemas.microsoft.com/office/drawing/2014/main" id="{C0CC53EB-6C22-41BC-B84C-168C4E3C9F1A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32" name="Shape">
                  <a:extLst>
                    <a:ext uri="{FF2B5EF4-FFF2-40B4-BE49-F238E27FC236}">
                      <a16:creationId xmlns:a16="http://schemas.microsoft.com/office/drawing/2014/main" id="{0B2A2902-DCE3-48E3-8236-47BF506D3E1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33" name="Shape">
                  <a:extLst>
                    <a:ext uri="{FF2B5EF4-FFF2-40B4-BE49-F238E27FC236}">
                      <a16:creationId xmlns:a16="http://schemas.microsoft.com/office/drawing/2014/main" id="{D690FD93-EB55-423C-99DB-066FE212439D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31" name="المحور الأول">
                <a:extLst>
                  <a:ext uri="{FF2B5EF4-FFF2-40B4-BE49-F238E27FC236}">
                    <a16:creationId xmlns:a16="http://schemas.microsoft.com/office/drawing/2014/main" id="{70CD12BF-AF3E-4761-ABA4-8808D05F6B3F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التفسير</a:t>
                </a:r>
                <a:endParaRPr sz="1400" b="1" dirty="0"/>
              </a:p>
            </p:txBody>
          </p:sp>
        </p:grpSp>
      </p:grpSp>
      <p:sp>
        <p:nvSpPr>
          <p:cNvPr id="36" name="Rectangle 75">
            <a:extLst>
              <a:ext uri="{FF2B5EF4-FFF2-40B4-BE49-F238E27FC236}">
                <a16:creationId xmlns:a16="http://schemas.microsoft.com/office/drawing/2014/main" id="{363F8A0A-3966-4EA5-9017-AE34BCAA7923}"/>
              </a:ext>
            </a:extLst>
          </p:cNvPr>
          <p:cNvSpPr/>
          <p:nvPr/>
        </p:nvSpPr>
        <p:spPr>
          <a:xfrm>
            <a:off x="0" y="-4"/>
            <a:ext cx="2268103" cy="5102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600" b="1" dirty="0">
                <a:solidFill>
                  <a:schemeClr val="tx1"/>
                </a:solidFill>
                <a:latin typeface="Droid Arabic Kufi"/>
              </a:rPr>
              <a:t>مؤشر الأداء : </a:t>
            </a:r>
            <a:r>
              <a:rPr kumimoji="0" lang="ar-EG" altLang="en-US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يحدد ماهي مراحل الطور البيني</a:t>
            </a:r>
          </a:p>
        </p:txBody>
      </p:sp>
      <p:pic>
        <p:nvPicPr>
          <p:cNvPr id="2" name="WhatsApp Video 2021-04-18 at 10.27.17 PM">
            <a:hlinkClick r:id="" action="ppaction://media"/>
            <a:extLst>
              <a:ext uri="{FF2B5EF4-FFF2-40B4-BE49-F238E27FC236}">
                <a16:creationId xmlns:a16="http://schemas.microsoft.com/office/drawing/2014/main" id="{3B8221E8-CC77-4372-8CDC-0BC7EB35C9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762" y="925455"/>
            <a:ext cx="11774475" cy="575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5BAA9-C6CA-47FB-92F6-FED593B790CF}"/>
              </a:ext>
            </a:extLst>
          </p:cNvPr>
          <p:cNvGrpSpPr/>
          <p:nvPr/>
        </p:nvGrpSpPr>
        <p:grpSpPr>
          <a:xfrm>
            <a:off x="2634839" y="-42091"/>
            <a:ext cx="3449294" cy="761835"/>
            <a:chOff x="4903819" y="3918866"/>
            <a:chExt cx="2730375" cy="32872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C6936CD-1E5E-407C-A08F-30D7D6D4D023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3DDAD02-6275-4991-97B8-078C9E2A42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8" name="TextBox 18">
                <a:extLst>
                  <a:ext uri="{FF2B5EF4-FFF2-40B4-BE49-F238E27FC236}">
                    <a16:creationId xmlns:a16="http://schemas.microsoft.com/office/drawing/2014/main" id="{62D33341-C722-43F9-84D5-EA567F163FEA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B4661553-BA23-491A-BFCD-55C71D029F14}"/>
                </a:ext>
              </a:extLst>
            </p:cNvPr>
            <p:cNvSpPr/>
            <p:nvPr/>
          </p:nvSpPr>
          <p:spPr>
            <a:xfrm>
              <a:off x="4903819" y="4948464"/>
              <a:ext cx="2730375" cy="22576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مهارة المشاهدة مع الحوار والمناقشة 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82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">
            <a:extLst>
              <a:ext uri="{FF2B5EF4-FFF2-40B4-BE49-F238E27FC236}">
                <a16:creationId xmlns:a16="http://schemas.microsoft.com/office/drawing/2014/main" id="{33E799A1-B007-4B9A-84D4-1D68832DB7A7}"/>
              </a:ext>
            </a:extLst>
          </p:cNvPr>
          <p:cNvGrpSpPr/>
          <p:nvPr/>
        </p:nvGrpSpPr>
        <p:grpSpPr>
          <a:xfrm rot="10800000">
            <a:off x="9184294" y="-3449"/>
            <a:ext cx="2949143" cy="825084"/>
            <a:chOff x="0" y="0"/>
            <a:chExt cx="3713799" cy="1710510"/>
          </a:xfrm>
        </p:grpSpPr>
        <p:sp>
          <p:nvSpPr>
            <p:cNvPr id="25" name="Rectangle">
              <a:extLst>
                <a:ext uri="{FF2B5EF4-FFF2-40B4-BE49-F238E27FC236}">
                  <a16:creationId xmlns:a16="http://schemas.microsoft.com/office/drawing/2014/main" id="{D170797D-520D-4951-BD30-66D2686D4F30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29" name="Group">
              <a:extLst>
                <a:ext uri="{FF2B5EF4-FFF2-40B4-BE49-F238E27FC236}">
                  <a16:creationId xmlns:a16="http://schemas.microsoft.com/office/drawing/2014/main" id="{5E90BB53-749F-4528-80EB-31B866BDAEDD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30" name="Group">
                <a:extLst>
                  <a:ext uri="{FF2B5EF4-FFF2-40B4-BE49-F238E27FC236}">
                    <a16:creationId xmlns:a16="http://schemas.microsoft.com/office/drawing/2014/main" id="{C0CC53EB-6C22-41BC-B84C-168C4E3C9F1A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32" name="Shape">
                  <a:extLst>
                    <a:ext uri="{FF2B5EF4-FFF2-40B4-BE49-F238E27FC236}">
                      <a16:creationId xmlns:a16="http://schemas.microsoft.com/office/drawing/2014/main" id="{0B2A2902-DCE3-48E3-8236-47BF506D3E1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33" name="Shape">
                  <a:extLst>
                    <a:ext uri="{FF2B5EF4-FFF2-40B4-BE49-F238E27FC236}">
                      <a16:creationId xmlns:a16="http://schemas.microsoft.com/office/drawing/2014/main" id="{D690FD93-EB55-423C-99DB-066FE212439D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31" name="المحور الأول">
                <a:extLst>
                  <a:ext uri="{FF2B5EF4-FFF2-40B4-BE49-F238E27FC236}">
                    <a16:creationId xmlns:a16="http://schemas.microsoft.com/office/drawing/2014/main" id="{70CD12BF-AF3E-4761-ABA4-8808D05F6B3F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التوسع </a:t>
                </a:r>
                <a:endParaRPr sz="1400" b="1" dirty="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95AA086-4EAF-4C4D-AB23-4B8CD86B3E92}"/>
              </a:ext>
            </a:extLst>
          </p:cNvPr>
          <p:cNvSpPr txBox="1"/>
          <p:nvPr/>
        </p:nvSpPr>
        <p:spPr>
          <a:xfrm>
            <a:off x="5791200" y="2582614"/>
            <a:ext cx="6003574" cy="1692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E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انقسام الخلايا بدائية النواة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E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2400" b="1" dirty="0"/>
              <a:t>إن دورة الخلية هي الطريقة التي تتكاثر بها الخلايا حقيقية النواة , اما </a:t>
            </a:r>
            <a:r>
              <a:rPr lang="ar-EG" sz="2400" b="1" dirty="0">
                <a:solidFill>
                  <a:srgbClr val="0070C0"/>
                </a:solidFill>
              </a:rPr>
              <a:t>الخلايا بدائية النواة فهي خلايا أكثر بساطة وتتكاثر بطريقة تسمى الانشطار الثنائي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5BEE7-3C54-452F-87D8-999BCFFAB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9" y="821635"/>
            <a:ext cx="5280371" cy="55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65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شبه منحرف 29"/>
          <p:cNvSpPr/>
          <p:nvPr/>
        </p:nvSpPr>
        <p:spPr>
          <a:xfrm rot="5400000">
            <a:off x="1653296" y="-1170021"/>
            <a:ext cx="3095467" cy="6402063"/>
          </a:xfrm>
          <a:prstGeom prst="trapezoid">
            <a:avLst>
              <a:gd name="adj" fmla="val 890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1" name="شبه منحرف 30"/>
          <p:cNvSpPr/>
          <p:nvPr/>
        </p:nvSpPr>
        <p:spPr>
          <a:xfrm rot="16200000" flipH="1">
            <a:off x="4089435" y="1541885"/>
            <a:ext cx="3095467" cy="1529789"/>
          </a:xfrm>
          <a:prstGeom prst="trapezoid">
            <a:avLst>
              <a:gd name="adj" fmla="val 2950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4" name="شبه منحرف 33"/>
          <p:cNvSpPr/>
          <p:nvPr/>
        </p:nvSpPr>
        <p:spPr>
          <a:xfrm rot="17569615" flipH="1">
            <a:off x="4448827" y="1492556"/>
            <a:ext cx="3357634" cy="4139131"/>
          </a:xfrm>
          <a:prstGeom prst="trapezoid">
            <a:avLst>
              <a:gd name="adj" fmla="val 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شبه منحرف 35"/>
          <p:cNvSpPr/>
          <p:nvPr/>
        </p:nvSpPr>
        <p:spPr>
          <a:xfrm rot="14400000" flipH="1">
            <a:off x="5157826" y="1639911"/>
            <a:ext cx="1935062" cy="39254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dirty="0"/>
          </a:p>
        </p:txBody>
      </p:sp>
      <p:grpSp>
        <p:nvGrpSpPr>
          <p:cNvPr id="41" name="مجموعة 36"/>
          <p:cNvGrpSpPr/>
          <p:nvPr/>
        </p:nvGrpSpPr>
        <p:grpSpPr>
          <a:xfrm>
            <a:off x="4318220" y="2760624"/>
            <a:ext cx="3614276" cy="1684054"/>
            <a:chOff x="7402314" y="2702416"/>
            <a:chExt cx="4139131" cy="3321290"/>
          </a:xfrm>
        </p:grpSpPr>
        <p:sp>
          <p:nvSpPr>
            <p:cNvPr id="42" name="شبه منحرف 35"/>
            <p:cNvSpPr/>
            <p:nvPr/>
          </p:nvSpPr>
          <p:spPr>
            <a:xfrm rot="16200000" flipH="1">
              <a:off x="7811235" y="2293495"/>
              <a:ext cx="3321290" cy="4139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44" name="مربع نص 12"/>
            <p:cNvSpPr txBox="1"/>
            <p:nvPr/>
          </p:nvSpPr>
          <p:spPr>
            <a:xfrm>
              <a:off x="7757379" y="3187812"/>
              <a:ext cx="3429000" cy="2350499"/>
            </a:xfrm>
            <a:prstGeom prst="round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EG" sz="3200" b="1" dirty="0"/>
                <a:t>مرحلة </a:t>
              </a:r>
            </a:p>
            <a:p>
              <a:pPr algn="ctr"/>
              <a:r>
                <a:rPr lang="ar-EG" sz="3200" b="1" dirty="0"/>
                <a:t>التقييم الختامي </a:t>
              </a:r>
              <a:endParaRPr lang="ar-JO" sz="3200" b="1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2C391E0-F494-4C88-B601-60B54617A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73" y="385422"/>
            <a:ext cx="5185556" cy="46216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9708EF8-ED49-4B9D-A415-EFE95122193B}"/>
              </a:ext>
            </a:extLst>
          </p:cNvPr>
          <p:cNvGrpSpPr/>
          <p:nvPr/>
        </p:nvGrpSpPr>
        <p:grpSpPr>
          <a:xfrm>
            <a:off x="8862960" y="932302"/>
            <a:ext cx="2744229" cy="5667281"/>
            <a:chOff x="1557217" y="3386333"/>
            <a:chExt cx="1617367" cy="326117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0" name="صورة عادي">
              <a:extLst>
                <a:ext uri="{FF2B5EF4-FFF2-40B4-BE49-F238E27FC236}">
                  <a16:creationId xmlns:a16="http://schemas.microsoft.com/office/drawing/2014/main" id="{D1825A54-6E26-494F-9AF1-0BD85A0ED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0072" y="3673971"/>
              <a:ext cx="1264512" cy="29735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FEB0DD-320A-425C-A5F7-04D8F930AA79}"/>
                </a:ext>
              </a:extLst>
            </p:cNvPr>
            <p:cNvSpPr txBox="1"/>
            <p:nvPr/>
          </p:nvSpPr>
          <p:spPr>
            <a:xfrm rot="19489623">
              <a:off x="1708857" y="3386333"/>
              <a:ext cx="341760" cy="76944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JO" sz="4400" dirty="0"/>
                <a:t>!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817B3D-EF67-45E5-954E-B744D82BE095}"/>
                </a:ext>
              </a:extLst>
            </p:cNvPr>
            <p:cNvSpPr txBox="1"/>
            <p:nvPr/>
          </p:nvSpPr>
          <p:spPr>
            <a:xfrm rot="19489623">
              <a:off x="1557217" y="3481561"/>
              <a:ext cx="341760" cy="76944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JO" sz="4400" dirty="0"/>
                <a:t>!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A6B24F8-1E49-418E-AA76-1ED948325DD2}"/>
              </a:ext>
            </a:extLst>
          </p:cNvPr>
          <p:cNvSpPr txBox="1"/>
          <p:nvPr/>
        </p:nvSpPr>
        <p:spPr>
          <a:xfrm>
            <a:off x="584811" y="5646098"/>
            <a:ext cx="6135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https://www.liveworksheets.com</a:t>
            </a:r>
            <a:r>
              <a:rPr lang="en-US">
                <a:hlinkClick r:id="rId5"/>
              </a:rPr>
              <a:t>/3-ck84783sk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4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xit" presetSubtype="8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xit" presetSubtype="2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xit" presetSubtype="8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8" fill="hold" nodeType="afterEffect" p14:presetBounceEnd="61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333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333">
                                          <p:cBhvr additive="base">
                                            <p:cTn id="4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0" grpId="1" animBg="1"/>
          <p:bldP spid="31" grpId="0" animBg="1"/>
          <p:bldP spid="31" grpId="1" animBg="1"/>
          <p:bldP spid="34" grpId="0" animBg="1"/>
          <p:bldP spid="34" grpId="1" animBg="1"/>
          <p:bldP spid="36" grpId="0" animBg="1"/>
          <p:bldP spid="3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xit" presetSubtype="8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xit" presetSubtype="2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xit" presetSubtype="8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0998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0" grpId="1" animBg="1"/>
          <p:bldP spid="31" grpId="0" animBg="1"/>
          <p:bldP spid="31" grpId="1" animBg="1"/>
          <p:bldP spid="34" grpId="0" animBg="1"/>
          <p:bldP spid="34" grpId="1" animBg="1"/>
          <p:bldP spid="36" grpId="0" animBg="1"/>
          <p:bldP spid="36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9D4AF88-0AB7-4515-BCDE-5795572C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10" y="3698887"/>
            <a:ext cx="4801199" cy="3116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090872-C441-4CE3-9DD9-459470D9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0" y="42826"/>
            <a:ext cx="10552455" cy="3260326"/>
          </a:xfrm>
          <a:prstGeom prst="rect">
            <a:avLst/>
          </a:prstGeom>
        </p:spPr>
      </p:pic>
      <p:pic>
        <p:nvPicPr>
          <p:cNvPr id="4" name="Picture 4" descr="C:\Users\ggtgf\Desktop\person_decision_fork_med.jpg">
            <a:extLst>
              <a:ext uri="{FF2B5EF4-FFF2-40B4-BE49-F238E27FC236}">
                <a16:creationId xmlns:a16="http://schemas.microsoft.com/office/drawing/2014/main" id="{78BEE81A-C4CB-40CC-B378-611D1FCA0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7" y="0"/>
            <a:ext cx="1906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2926E1-F0ED-477C-852B-B747A885C73D}"/>
              </a:ext>
            </a:extLst>
          </p:cNvPr>
          <p:cNvSpPr txBox="1"/>
          <p:nvPr/>
        </p:nvSpPr>
        <p:spPr>
          <a:xfrm>
            <a:off x="1440916" y="2533269"/>
            <a:ext cx="127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/>
              <a:t>غير واضح </a:t>
            </a:r>
            <a:endParaRPr 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DD2470-2A70-4435-9C1E-3720CB00F4DA}"/>
              </a:ext>
            </a:extLst>
          </p:cNvPr>
          <p:cNvSpPr txBox="1"/>
          <p:nvPr/>
        </p:nvSpPr>
        <p:spPr>
          <a:xfrm>
            <a:off x="1351725" y="1146900"/>
            <a:ext cx="127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/>
              <a:t>واضح </a:t>
            </a:r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B3FBD3-1DC4-4541-8609-83EB4A36DE3D}"/>
              </a:ext>
            </a:extLst>
          </p:cNvPr>
          <p:cNvSpPr txBox="1"/>
          <p:nvPr/>
        </p:nvSpPr>
        <p:spPr>
          <a:xfrm>
            <a:off x="293743" y="910521"/>
            <a:ext cx="127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/>
              <a:t>لدي سؤال 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4D8BC-1487-4ED6-8946-CBF72FFAC532}"/>
              </a:ext>
            </a:extLst>
          </p:cNvPr>
          <p:cNvSpPr txBox="1"/>
          <p:nvPr/>
        </p:nvSpPr>
        <p:spPr>
          <a:xfrm rot="17423332">
            <a:off x="77707" y="3591873"/>
            <a:ext cx="1811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3200" b="1" dirty="0">
                <a:solidFill>
                  <a:srgbClr val="FFFF00"/>
                </a:solidFill>
              </a:rPr>
              <a:t>حدد طريقك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grpSp>
        <p:nvGrpSpPr>
          <p:cNvPr id="30" name="Group">
            <a:extLst>
              <a:ext uri="{FF2B5EF4-FFF2-40B4-BE49-F238E27FC236}">
                <a16:creationId xmlns:a16="http://schemas.microsoft.com/office/drawing/2014/main" id="{B494931F-23A0-487F-B10E-2958EC5DAF11}"/>
              </a:ext>
            </a:extLst>
          </p:cNvPr>
          <p:cNvGrpSpPr/>
          <p:nvPr/>
        </p:nvGrpSpPr>
        <p:grpSpPr>
          <a:xfrm rot="10800000">
            <a:off x="9104861" y="23094"/>
            <a:ext cx="3101009" cy="1649895"/>
            <a:chOff x="0" y="0"/>
            <a:chExt cx="3515962" cy="1710510"/>
          </a:xfrm>
        </p:grpSpPr>
        <p:sp>
          <p:nvSpPr>
            <p:cNvPr id="32" name="Rectangle">
              <a:extLst>
                <a:ext uri="{FF2B5EF4-FFF2-40B4-BE49-F238E27FC236}">
                  <a16:creationId xmlns:a16="http://schemas.microsoft.com/office/drawing/2014/main" id="{55E5ECA7-2B3E-4EAC-8D5E-D618F6670F30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/>
            </a:p>
          </p:txBody>
        </p:sp>
        <p:grpSp>
          <p:nvGrpSpPr>
            <p:cNvPr id="33" name="Group">
              <a:extLst>
                <a:ext uri="{FF2B5EF4-FFF2-40B4-BE49-F238E27FC236}">
                  <a16:creationId xmlns:a16="http://schemas.microsoft.com/office/drawing/2014/main" id="{803BEB2A-33D5-440A-9581-94091355458A}"/>
                </a:ext>
              </a:extLst>
            </p:cNvPr>
            <p:cNvGrpSpPr/>
            <p:nvPr/>
          </p:nvGrpSpPr>
          <p:grpSpPr>
            <a:xfrm>
              <a:off x="1570074" y="0"/>
              <a:ext cx="1945888" cy="1710510"/>
              <a:chOff x="27205" y="0"/>
              <a:chExt cx="1945886" cy="1710509"/>
            </a:xfrm>
          </p:grpSpPr>
          <p:grpSp>
            <p:nvGrpSpPr>
              <p:cNvPr id="34" name="Group">
                <a:extLst>
                  <a:ext uri="{FF2B5EF4-FFF2-40B4-BE49-F238E27FC236}">
                    <a16:creationId xmlns:a16="http://schemas.microsoft.com/office/drawing/2014/main" id="{22BC8628-778A-425B-90F9-FCCAFD3852EC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36" name="Shape">
                  <a:extLst>
                    <a:ext uri="{FF2B5EF4-FFF2-40B4-BE49-F238E27FC236}">
                      <a16:creationId xmlns:a16="http://schemas.microsoft.com/office/drawing/2014/main" id="{167A6966-177F-462C-A844-BB3B05E6E5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7" name="Shape">
                  <a:extLst>
                    <a:ext uri="{FF2B5EF4-FFF2-40B4-BE49-F238E27FC236}">
                      <a16:creationId xmlns:a16="http://schemas.microsoft.com/office/drawing/2014/main" id="{E9C97F19-2486-43F1-8EAA-88F383B3C223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5" name="المحور الأول">
                <a:extLst>
                  <a:ext uri="{FF2B5EF4-FFF2-40B4-BE49-F238E27FC236}">
                    <a16:creationId xmlns:a16="http://schemas.microsoft.com/office/drawing/2014/main" id="{7313C462-BB0E-431C-B116-85C270CAD0C1}"/>
                  </a:ext>
                </a:extLst>
              </p:cNvPr>
              <p:cNvSpPr txBox="1"/>
              <p:nvPr/>
            </p:nvSpPr>
            <p:spPr>
              <a:xfrm rot="10800000">
                <a:off x="210779" y="489411"/>
                <a:ext cx="1762312" cy="7880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2400" b="1" dirty="0"/>
                  <a:t>بطاقة خروج</a:t>
                </a:r>
                <a:endParaRPr lang="ar-AE" sz="2400" b="1" dirty="0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0A168CA-17D9-4400-9F9E-25F71621F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68" y="2163279"/>
            <a:ext cx="4407198" cy="46716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27E994-B5B3-4BFC-8062-EE8F52C0DF3E}"/>
              </a:ext>
            </a:extLst>
          </p:cNvPr>
          <p:cNvSpPr txBox="1"/>
          <p:nvPr/>
        </p:nvSpPr>
        <p:spPr>
          <a:xfrm>
            <a:off x="8823395" y="3157432"/>
            <a:ext cx="24834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b="1" dirty="0"/>
              <a:t>نجوم الحصة الأكثر تفاعلا</a:t>
            </a:r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150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439D994-4F91-4598-8E13-35E1A3117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06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9C25EF-2DDD-41EF-BA99-516E11C7CF1C}"/>
              </a:ext>
            </a:extLst>
          </p:cNvPr>
          <p:cNvSpPr/>
          <p:nvPr/>
        </p:nvSpPr>
        <p:spPr>
          <a:xfrm>
            <a:off x="5884270" y="0"/>
            <a:ext cx="65662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EG" sz="5400" b="1" cap="none" spc="0" dirty="0">
                <a:ln/>
                <a:solidFill>
                  <a:srgbClr val="FF0000"/>
                </a:solidFill>
                <a:effectLst/>
              </a:rPr>
              <a:t>قواعد وقوانين الحصة 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120076-A3C1-48E1-8955-6E6187C59367}"/>
              </a:ext>
            </a:extLst>
          </p:cNvPr>
          <p:cNvSpPr/>
          <p:nvPr/>
        </p:nvSpPr>
        <p:spPr>
          <a:xfrm>
            <a:off x="8375375" y="3934121"/>
            <a:ext cx="3816626" cy="290427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600" b="1" dirty="0"/>
              <a:t>الالتزام بالوقت المحدد للحصة وعدم الخروج الا بإذن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AFE1EE2-D62E-42DF-A203-E7EF225F8808}"/>
              </a:ext>
            </a:extLst>
          </p:cNvPr>
          <p:cNvSpPr/>
          <p:nvPr/>
        </p:nvSpPr>
        <p:spPr>
          <a:xfrm>
            <a:off x="95415" y="3900731"/>
            <a:ext cx="3717234" cy="295726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400" b="1" dirty="0"/>
              <a:t>المشاركة والتفاعل الايجابي خلال الحصة </a:t>
            </a:r>
            <a:endParaRPr lang="en-US" sz="44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D4040B-CE5C-4C32-8691-3DA067D29CDA}"/>
              </a:ext>
            </a:extLst>
          </p:cNvPr>
          <p:cNvSpPr/>
          <p:nvPr/>
        </p:nvSpPr>
        <p:spPr>
          <a:xfrm>
            <a:off x="3935896" y="3953728"/>
            <a:ext cx="4346713" cy="290427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/>
              <a:t>الاحترام المتبادل والتعاون فيما بينكم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940F3-866E-4B97-97E9-2B54D8ED4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" y="829268"/>
            <a:ext cx="12001170" cy="31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5557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9B5F040-FE6E-494E-8B93-6EDE916881DF}"/>
              </a:ext>
            </a:extLst>
          </p:cNvPr>
          <p:cNvGrpSpPr/>
          <p:nvPr/>
        </p:nvGrpSpPr>
        <p:grpSpPr>
          <a:xfrm>
            <a:off x="109177" y="0"/>
            <a:ext cx="11989037" cy="6659442"/>
            <a:chOff x="109177" y="0"/>
            <a:chExt cx="11989037" cy="6659442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64627708-9ABB-4E29-B4DB-7322299E574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81086731"/>
                </p:ext>
              </p:extLst>
            </p:nvPr>
          </p:nvGraphicFramePr>
          <p:xfrm>
            <a:off x="3139745" y="1817922"/>
            <a:ext cx="8958469" cy="48415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C6409A-1621-4C59-A4D2-71B08E22F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63527" y="0"/>
              <a:ext cx="7134687" cy="181792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B3C1148-51D7-4780-A1B9-F15F28D9D9BF}"/>
                </a:ext>
              </a:extLst>
            </p:cNvPr>
            <p:cNvSpPr/>
            <p:nvPr/>
          </p:nvSpPr>
          <p:spPr>
            <a:xfrm>
              <a:off x="5927124" y="590513"/>
              <a:ext cx="539442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ar-EG" sz="4800" b="1" cap="none" spc="0" dirty="0">
                  <a:ln/>
                  <a:solidFill>
                    <a:schemeClr val="accent4"/>
                  </a:solidFill>
                  <a:effectLst/>
                </a:rPr>
                <a:t>السلامة والمواطنة الرقمية</a:t>
              </a:r>
              <a:endParaRPr lang="en-US" sz="48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D8FD37-ED86-43A9-8776-505E577A5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911" y="198558"/>
              <a:ext cx="1532616" cy="14970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902ADF-6917-43DA-ADCF-A558BF4BC207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638" y="3931744"/>
              <a:ext cx="2758104" cy="27276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7CD37D-F4BF-4F0F-AF57-E3D344D8468E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77" y="448689"/>
              <a:ext cx="2888565" cy="336365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496355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CE6D0-026D-4F4C-8C13-7C2BA3DE2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" y="0"/>
            <a:ext cx="4333461" cy="625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D6C7F4-FBF8-4879-8573-8DF91DC2A24A}"/>
              </a:ext>
            </a:extLst>
          </p:cNvPr>
          <p:cNvSpPr/>
          <p:nvPr/>
        </p:nvSpPr>
        <p:spPr>
          <a:xfrm>
            <a:off x="5585326" y="2273542"/>
            <a:ext cx="5453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EG" sz="5400" b="1" cap="none" spc="0" dirty="0">
                <a:ln/>
                <a:solidFill>
                  <a:schemeClr val="accent4"/>
                </a:solidFill>
                <a:effectLst/>
              </a:rPr>
              <a:t>حصر الحضور والغياب </a:t>
            </a:r>
          </a:p>
        </p:txBody>
      </p:sp>
    </p:spTree>
    <p:extLst>
      <p:ext uri="{BB962C8B-B14F-4D97-AF65-F5344CB8AC3E}">
        <p14:creationId xmlns:p14="http://schemas.microsoft.com/office/powerpoint/2010/main" val="1372342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">
            <a:extLst>
              <a:ext uri="{FF2B5EF4-FFF2-40B4-BE49-F238E27FC236}">
                <a16:creationId xmlns:a16="http://schemas.microsoft.com/office/drawing/2014/main" id="{FD3105D5-9D88-4D79-84C7-ED2D1A5C8824}"/>
              </a:ext>
            </a:extLst>
          </p:cNvPr>
          <p:cNvGrpSpPr/>
          <p:nvPr/>
        </p:nvGrpSpPr>
        <p:grpSpPr>
          <a:xfrm rot="10800000">
            <a:off x="9515061" y="-3448"/>
            <a:ext cx="2618378" cy="1318861"/>
            <a:chOff x="0" y="0"/>
            <a:chExt cx="3280585" cy="1710510"/>
          </a:xfrm>
        </p:grpSpPr>
        <p:sp>
          <p:nvSpPr>
            <p:cNvPr id="42" name="Rectangle">
              <a:extLst>
                <a:ext uri="{FF2B5EF4-FFF2-40B4-BE49-F238E27FC236}">
                  <a16:creationId xmlns:a16="http://schemas.microsoft.com/office/drawing/2014/main" id="{6934BA29-6CD1-491C-B6DC-B2A37BED2A5B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/>
            </a:p>
          </p:txBody>
        </p:sp>
        <p:grpSp>
          <p:nvGrpSpPr>
            <p:cNvPr id="43" name="Group">
              <a:extLst>
                <a:ext uri="{FF2B5EF4-FFF2-40B4-BE49-F238E27FC236}">
                  <a16:creationId xmlns:a16="http://schemas.microsoft.com/office/drawing/2014/main" id="{735AC96A-83C7-49C8-8CE2-9CD29BABEFDB}"/>
                </a:ext>
              </a:extLst>
            </p:cNvPr>
            <p:cNvGrpSpPr/>
            <p:nvPr/>
          </p:nvGrpSpPr>
          <p:grpSpPr>
            <a:xfrm>
              <a:off x="1570074" y="0"/>
              <a:ext cx="1710511" cy="1710510"/>
              <a:chOff x="27205" y="0"/>
              <a:chExt cx="1710509" cy="1710509"/>
            </a:xfrm>
          </p:grpSpPr>
          <p:grpSp>
            <p:nvGrpSpPr>
              <p:cNvPr id="44" name="Group">
                <a:extLst>
                  <a:ext uri="{FF2B5EF4-FFF2-40B4-BE49-F238E27FC236}">
                    <a16:creationId xmlns:a16="http://schemas.microsoft.com/office/drawing/2014/main" id="{88A7C481-1FA8-44AC-94A5-A8DD81E093FA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46" name="Shape">
                  <a:extLst>
                    <a:ext uri="{FF2B5EF4-FFF2-40B4-BE49-F238E27FC236}">
                      <a16:creationId xmlns:a16="http://schemas.microsoft.com/office/drawing/2014/main" id="{619B2236-D2D0-484F-85AF-2E4B83FA61B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" name="Shape">
                  <a:extLst>
                    <a:ext uri="{FF2B5EF4-FFF2-40B4-BE49-F238E27FC236}">
                      <a16:creationId xmlns:a16="http://schemas.microsoft.com/office/drawing/2014/main" id="{CDDD2854-90F6-4626-94F6-8D23FF671E61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5" name="المحور الأول">
                <a:extLst>
                  <a:ext uri="{FF2B5EF4-FFF2-40B4-BE49-F238E27FC236}">
                    <a16:creationId xmlns:a16="http://schemas.microsoft.com/office/drawing/2014/main" id="{C8C4D138-B57F-4B4D-897E-2C43D58AB158}"/>
                  </a:ext>
                </a:extLst>
              </p:cNvPr>
              <p:cNvSpPr txBox="1"/>
              <p:nvPr/>
            </p:nvSpPr>
            <p:spPr>
              <a:xfrm rot="10168855">
                <a:off x="192140" y="508382"/>
                <a:ext cx="1467591" cy="7880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2000" b="1" dirty="0"/>
                  <a:t>مرحلة الاندماج</a:t>
                </a:r>
                <a:endParaRPr sz="2000" b="1" dirty="0"/>
              </a:p>
            </p:txBody>
          </p:sp>
        </p:grpSp>
      </p:grpSp>
      <p:pic>
        <p:nvPicPr>
          <p:cNvPr id="48" name="صورة 5">
            <a:extLst>
              <a:ext uri="{FF2B5EF4-FFF2-40B4-BE49-F238E27FC236}">
                <a16:creationId xmlns:a16="http://schemas.microsoft.com/office/drawing/2014/main" id="{87963BA7-44C9-411B-9433-DC838DBF79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5F2"/>
              </a:clrFrom>
              <a:clrTo>
                <a:srgbClr val="FAF5F2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4" y="52647"/>
            <a:ext cx="1365736" cy="1513232"/>
          </a:xfrm>
          <a:prstGeom prst="rect">
            <a:avLst/>
          </a:prstGeom>
        </p:spPr>
      </p:pic>
      <p:sp>
        <p:nvSpPr>
          <p:cNvPr id="49" name="مربع نص 4">
            <a:extLst>
              <a:ext uri="{FF2B5EF4-FFF2-40B4-BE49-F238E27FC236}">
                <a16:creationId xmlns:a16="http://schemas.microsoft.com/office/drawing/2014/main" id="{4E7F7100-64F7-449B-A852-EEFF13F2EA7D}"/>
              </a:ext>
            </a:extLst>
          </p:cNvPr>
          <p:cNvSpPr txBox="1"/>
          <p:nvPr/>
        </p:nvSpPr>
        <p:spPr>
          <a:xfrm>
            <a:off x="253604" y="217669"/>
            <a:ext cx="113163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b="1" dirty="0"/>
              <a:t>التهيئة الحافزة</a:t>
            </a:r>
            <a:endParaRPr lang="ar-AE" sz="3200" b="1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96D93B0-A3C7-4007-9A43-A63D8963A8DF}"/>
              </a:ext>
            </a:extLst>
          </p:cNvPr>
          <p:cNvGrpSpPr/>
          <p:nvPr/>
        </p:nvGrpSpPr>
        <p:grpSpPr>
          <a:xfrm>
            <a:off x="1343452" y="8447"/>
            <a:ext cx="2878487" cy="945771"/>
            <a:chOff x="4903819" y="3918866"/>
            <a:chExt cx="2730375" cy="221653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11E5743-E029-4054-873C-BF62C046003E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C65A5248-6C7F-40D6-8D85-48D9D85592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53" name="TextBox 18">
                <a:extLst>
                  <a:ext uri="{FF2B5EF4-FFF2-40B4-BE49-F238E27FC236}">
                    <a16:creationId xmlns:a16="http://schemas.microsoft.com/office/drawing/2014/main" id="{BD08E9BF-215E-4251-BB8D-EACA1F6DE752}"/>
                  </a:ext>
                </a:extLst>
              </p:cNvPr>
              <p:cNvSpPr txBox="1"/>
              <p:nvPr/>
            </p:nvSpPr>
            <p:spPr>
              <a:xfrm>
                <a:off x="6180689" y="5540489"/>
                <a:ext cx="2213113" cy="6171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442FC5CD-2E6D-426A-A445-E2DF9F226AD7}"/>
                </a:ext>
              </a:extLst>
            </p:cNvPr>
            <p:cNvSpPr/>
            <p:nvPr/>
          </p:nvSpPr>
          <p:spPr>
            <a:xfrm>
              <a:off x="4903819" y="4948466"/>
              <a:ext cx="2730375" cy="8655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مهارة ماذا اعرف </a:t>
              </a:r>
              <a:endParaRPr kumimoji="0" lang="en-US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5285E-C070-4BC3-8664-F3F1E7AD6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4" y="1730901"/>
            <a:ext cx="4970354" cy="4076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55DE83-1BDA-466B-9EFE-61F6F975391C}"/>
              </a:ext>
            </a:extLst>
          </p:cNvPr>
          <p:cNvSpPr txBox="1"/>
          <p:nvPr/>
        </p:nvSpPr>
        <p:spPr>
          <a:xfrm>
            <a:off x="6096000" y="1788326"/>
            <a:ext cx="57249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3600" b="1" dirty="0">
                <a:solidFill>
                  <a:srgbClr val="FF0000"/>
                </a:solidFill>
              </a:rPr>
              <a:t>اذكر لي أحد الدورات في الطبيعة ؟ </a:t>
            </a:r>
          </a:p>
          <a:p>
            <a:pPr algn="r" rtl="1"/>
            <a:endParaRPr lang="ar-EG" sz="3600" b="1" dirty="0">
              <a:solidFill>
                <a:srgbClr val="FF0000"/>
              </a:solidFill>
            </a:endParaRPr>
          </a:p>
          <a:p>
            <a:pPr algn="r" rtl="1"/>
            <a:r>
              <a:rPr lang="ar-EG" sz="3600" b="1" dirty="0">
                <a:solidFill>
                  <a:srgbClr val="FF0000"/>
                </a:solidFill>
              </a:rPr>
              <a:t>هل هذه الدورات مستمرة ؟ </a:t>
            </a:r>
          </a:p>
          <a:p>
            <a:pPr algn="r" rtl="1"/>
            <a:endParaRPr lang="ar-EG" sz="3600" b="1" dirty="0">
              <a:solidFill>
                <a:srgbClr val="FF0000"/>
              </a:solidFill>
            </a:endParaRPr>
          </a:p>
          <a:p>
            <a:pPr algn="r" rtl="1"/>
            <a:r>
              <a:rPr lang="ar-EG" sz="3600" b="1" dirty="0">
                <a:solidFill>
                  <a:srgbClr val="FF0000"/>
                </a:solidFill>
              </a:rPr>
              <a:t>اذا سندرس اليوم عن ؟؟؟؟؟؟؟؟؟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12CF85-AAE5-4D2A-9417-A8ECFD830EEE}"/>
              </a:ext>
            </a:extLst>
          </p:cNvPr>
          <p:cNvSpPr txBox="1"/>
          <p:nvPr/>
        </p:nvSpPr>
        <p:spPr>
          <a:xfrm>
            <a:off x="4770782" y="5289265"/>
            <a:ext cx="5724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2000" b="1" dirty="0"/>
              <a:t>دورة الخلية لا تتكرر لخلية معينة وانما تكرر للخلايا بشكل عام فعندما تنقسم خلية ينتهي وجود تلك الخلية وتستبدل بخليتين وليدتين متماثلتين يستمر كل منهما في دورة الخلية </a:t>
            </a:r>
            <a:endParaRPr lang="en-US" sz="20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E5010E1-6590-47F0-B1C1-1DD0D4492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289" y="102698"/>
            <a:ext cx="2133600" cy="83109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436BCF4-A013-4821-AF11-EFCF5F53B4B8}"/>
              </a:ext>
            </a:extLst>
          </p:cNvPr>
          <p:cNvGrpSpPr/>
          <p:nvPr/>
        </p:nvGrpSpPr>
        <p:grpSpPr>
          <a:xfrm>
            <a:off x="1803976" y="943391"/>
            <a:ext cx="1972325" cy="546392"/>
            <a:chOff x="4903819" y="3918866"/>
            <a:chExt cx="2730375" cy="235762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C36E138-FAD0-476B-A1F3-21C4C1D9EB1E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6D0DC98-325D-4F9B-A769-3074B0EB67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6" name="TextBox 18">
                <a:extLst>
                  <a:ext uri="{FF2B5EF4-FFF2-40B4-BE49-F238E27FC236}">
                    <a16:creationId xmlns:a16="http://schemas.microsoft.com/office/drawing/2014/main" id="{9B57D665-83A0-4F40-9CC5-C26AE2201EF8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67785AC6-C68E-423C-A45A-1C62C9039A9C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تقييم قبلي  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0EE585-A726-47A4-8210-6A16D6C25C89}"/>
              </a:ext>
            </a:extLst>
          </p:cNvPr>
          <p:cNvSpPr/>
          <p:nvPr/>
        </p:nvSpPr>
        <p:spPr>
          <a:xfrm>
            <a:off x="4678017" y="5300870"/>
            <a:ext cx="5817705" cy="97964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58F5A-E860-4D81-A2CF-055FDFCF8DEC}"/>
              </a:ext>
            </a:extLst>
          </p:cNvPr>
          <p:cNvSpPr/>
          <p:nvPr/>
        </p:nvSpPr>
        <p:spPr>
          <a:xfrm>
            <a:off x="2464999" y="131837"/>
            <a:ext cx="66960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EG" sz="3200" b="1" spc="50" dirty="0">
                <a:ln w="11430"/>
                <a:solidFill>
                  <a:srgbClr val="00B050"/>
                </a:solidFill>
              </a:rPr>
              <a:t>عنوان الوحدة9: </a:t>
            </a:r>
            <a:r>
              <a:rPr lang="en-US" sz="3200" b="1" spc="50" dirty="0">
                <a:ln w="11430"/>
                <a:solidFill>
                  <a:srgbClr val="00B050"/>
                </a:solidFill>
              </a:rPr>
              <a:t> </a:t>
            </a:r>
            <a:r>
              <a:rPr lang="ar-EG" sz="3200" b="1" spc="50" dirty="0">
                <a:ln w="11430"/>
                <a:solidFill>
                  <a:srgbClr val="00B050"/>
                </a:solidFill>
              </a:rPr>
              <a:t>التكاثر الخلوي </a:t>
            </a:r>
            <a:endParaRPr lang="en-US" sz="3200" b="1" spc="50" dirty="0">
              <a:ln w="11430"/>
              <a:solidFill>
                <a:srgbClr val="00B050"/>
              </a:solidFill>
            </a:endParaRPr>
          </a:p>
          <a:p>
            <a:pPr algn="ctr"/>
            <a:r>
              <a:rPr lang="ar-EG" sz="4000" b="1" spc="50" dirty="0">
                <a:ln w="11430"/>
                <a:solidFill>
                  <a:srgbClr val="FF0000"/>
                </a:solidFill>
              </a:rPr>
              <a:t>عنوان الدرس1 : </a:t>
            </a:r>
            <a:r>
              <a:rPr lang="ar-AE" sz="4000" b="1" spc="50" dirty="0">
                <a:ln w="11430"/>
                <a:solidFill>
                  <a:srgbClr val="FF0000"/>
                </a:solidFill>
              </a:rPr>
              <a:t>الانقسام المتساوي  </a:t>
            </a:r>
            <a:endParaRPr lang="ar-EG" sz="4000" b="1" spc="50" dirty="0">
              <a:ln w="11430"/>
              <a:solidFill>
                <a:srgbClr val="FF0000"/>
              </a:solidFill>
            </a:endParaRPr>
          </a:p>
        </p:txBody>
      </p:sp>
      <p:pic>
        <p:nvPicPr>
          <p:cNvPr id="13" name="Picture 4" descr="Creativity by natsorozco on emaze">
            <a:hlinkClick r:id="" action="ppaction://noaction"/>
            <a:extLst>
              <a:ext uri="{FF2B5EF4-FFF2-40B4-BE49-F238E27FC236}">
                <a16:creationId xmlns:a16="http://schemas.microsoft.com/office/drawing/2014/main" id="{7D40ACB6-7519-4E29-95DE-799EEC26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796" y="2207459"/>
            <a:ext cx="538367" cy="53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9">
            <a:extLst>
              <a:ext uri="{FF2B5EF4-FFF2-40B4-BE49-F238E27FC236}">
                <a16:creationId xmlns:a16="http://schemas.microsoft.com/office/drawing/2014/main" id="{D20AE2BD-9C15-403D-A89B-C5BD7047C638}"/>
              </a:ext>
            </a:extLst>
          </p:cNvPr>
          <p:cNvSpPr/>
          <p:nvPr/>
        </p:nvSpPr>
        <p:spPr>
          <a:xfrm>
            <a:off x="5483885" y="2275688"/>
            <a:ext cx="4153043" cy="4392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rgbClr val="FF0066"/>
                </a:solidFill>
                <a:cs typeface="(AH) Manal Black" pitchFamily="2" charset="-78"/>
              </a:rPr>
              <a:t>نواتج التعلم  (الاهداف ) </a:t>
            </a:r>
            <a:endParaRPr lang="en-US" sz="3200" b="1" dirty="0">
              <a:solidFill>
                <a:srgbClr val="FF0066"/>
              </a:solidFill>
              <a:cs typeface="(AH) Manal Black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02D1A-2337-4CF1-ADD1-B6E618B29BB1}"/>
              </a:ext>
            </a:extLst>
          </p:cNvPr>
          <p:cNvSpPr/>
          <p:nvPr/>
        </p:nvSpPr>
        <p:spPr>
          <a:xfrm>
            <a:off x="622287" y="2992830"/>
            <a:ext cx="96058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lvl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ar-AE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يصف عملية الانقسام المتساوي .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9" name="Picture 4" descr="Creativity by natsorozco on emaze">
            <a:hlinkClick r:id="" action="ppaction://noaction"/>
            <a:extLst>
              <a:ext uri="{FF2B5EF4-FFF2-40B4-BE49-F238E27FC236}">
                <a16:creationId xmlns:a16="http://schemas.microsoft.com/office/drawing/2014/main" id="{64DAB5C7-8643-44BB-8042-A32365E94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28" y="4859028"/>
            <a:ext cx="538367" cy="53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9">
            <a:extLst>
              <a:ext uri="{FF2B5EF4-FFF2-40B4-BE49-F238E27FC236}">
                <a16:creationId xmlns:a16="http://schemas.microsoft.com/office/drawing/2014/main" id="{928CB7CD-3D79-4340-8834-19BA87418B33}"/>
              </a:ext>
            </a:extLst>
          </p:cNvPr>
          <p:cNvSpPr/>
          <p:nvPr/>
        </p:nvSpPr>
        <p:spPr>
          <a:xfrm>
            <a:off x="7142357" y="4908563"/>
            <a:ext cx="2494571" cy="4392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FF0066"/>
                </a:solidFill>
                <a:cs typeface="(AH) Manal Black" pitchFamily="2" charset="-78"/>
              </a:rPr>
              <a:t>المفردات</a:t>
            </a:r>
            <a:r>
              <a:rPr lang="ar-AE" sz="3200" b="1" dirty="0">
                <a:solidFill>
                  <a:srgbClr val="FF0066"/>
                </a:solidFill>
                <a:cs typeface="(AH) Manal Black" pitchFamily="2" charset="-78"/>
              </a:rPr>
              <a:t> الجديدة</a:t>
            </a:r>
            <a:endParaRPr lang="en-US" sz="3200" b="1" dirty="0">
              <a:solidFill>
                <a:srgbClr val="FF0066"/>
              </a:solidFill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7EF25-764B-4355-8126-782DF3FC0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087" y="1284468"/>
            <a:ext cx="7878387" cy="922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FE9545-3449-483E-9F38-025AE0416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404" y="5516488"/>
            <a:ext cx="61245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51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07F33B-217D-43CF-8A58-398F11E8A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" y="8069"/>
            <a:ext cx="9490398" cy="6853368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9EC1ED3C-D9FB-405A-B8A6-EEBC6B527BDB}"/>
              </a:ext>
            </a:extLst>
          </p:cNvPr>
          <p:cNvGrpSpPr/>
          <p:nvPr/>
        </p:nvGrpSpPr>
        <p:grpSpPr>
          <a:xfrm rot="10800000">
            <a:off x="9601200" y="0"/>
            <a:ext cx="2590800" cy="1399309"/>
            <a:chOff x="0" y="0"/>
            <a:chExt cx="3280585" cy="171051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E004BABA-9664-4D03-BC1C-C0F2A4219A41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11" name="Group">
              <a:extLst>
                <a:ext uri="{FF2B5EF4-FFF2-40B4-BE49-F238E27FC236}">
                  <a16:creationId xmlns:a16="http://schemas.microsoft.com/office/drawing/2014/main" id="{94F36BBF-5936-404F-B76F-721FF02E22FF}"/>
                </a:ext>
              </a:extLst>
            </p:cNvPr>
            <p:cNvGrpSpPr/>
            <p:nvPr/>
          </p:nvGrpSpPr>
          <p:grpSpPr>
            <a:xfrm>
              <a:off x="1570074" y="0"/>
              <a:ext cx="1710511" cy="1710510"/>
              <a:chOff x="27205" y="0"/>
              <a:chExt cx="1710509" cy="1710509"/>
            </a:xfrm>
          </p:grpSpPr>
          <p:grpSp>
            <p:nvGrpSpPr>
              <p:cNvPr id="12" name="Group">
                <a:extLst>
                  <a:ext uri="{FF2B5EF4-FFF2-40B4-BE49-F238E27FC236}">
                    <a16:creationId xmlns:a16="http://schemas.microsoft.com/office/drawing/2014/main" id="{B604876C-F11B-43EE-98F5-D1389FE29CE8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14" name="Shape">
                  <a:extLst>
                    <a:ext uri="{FF2B5EF4-FFF2-40B4-BE49-F238E27FC236}">
                      <a16:creationId xmlns:a16="http://schemas.microsoft.com/office/drawing/2014/main" id="{3C58059C-FF89-49E4-9F60-EE46598A229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15" name="Shape">
                  <a:extLst>
                    <a:ext uri="{FF2B5EF4-FFF2-40B4-BE49-F238E27FC236}">
                      <a16:creationId xmlns:a16="http://schemas.microsoft.com/office/drawing/2014/main" id="{4AD6CE82-E796-47C8-922A-E2B76F37C340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13" name="المحور الأول">
                <a:extLst>
                  <a:ext uri="{FF2B5EF4-FFF2-40B4-BE49-F238E27FC236}">
                    <a16:creationId xmlns:a16="http://schemas.microsoft.com/office/drawing/2014/main" id="{2A34A34A-EAE3-45B7-BC7D-2D2D10D5182A}"/>
                  </a:ext>
                </a:extLst>
              </p:cNvPr>
              <p:cNvSpPr txBox="1"/>
              <p:nvPr/>
            </p:nvSpPr>
            <p:spPr>
              <a:xfrm rot="10168855">
                <a:off x="192140" y="508382"/>
                <a:ext cx="1467591" cy="7880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الاستكشاف</a:t>
                </a:r>
                <a:endParaRPr sz="1400" b="1" dirty="0"/>
              </a:p>
            </p:txBody>
          </p:sp>
        </p:grpSp>
      </p:grpSp>
      <p:grpSp>
        <p:nvGrpSpPr>
          <p:cNvPr id="20" name="Group 37">
            <a:extLst>
              <a:ext uri="{FF2B5EF4-FFF2-40B4-BE49-F238E27FC236}">
                <a16:creationId xmlns:a16="http://schemas.microsoft.com/office/drawing/2014/main" id="{C504B561-B370-463E-8883-66E539647D2C}"/>
              </a:ext>
            </a:extLst>
          </p:cNvPr>
          <p:cNvGrpSpPr/>
          <p:nvPr/>
        </p:nvGrpSpPr>
        <p:grpSpPr>
          <a:xfrm>
            <a:off x="10003495" y="4800044"/>
            <a:ext cx="1725844" cy="1297534"/>
            <a:chOff x="4903819" y="3918866"/>
            <a:chExt cx="2730375" cy="221653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E5CF673-B234-411C-A1F3-17BD970D0ADA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5C5C001-87ED-45D2-B034-51C2CB070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4" name="TextBox 18">
                <a:extLst>
                  <a:ext uri="{FF2B5EF4-FFF2-40B4-BE49-F238E27FC236}">
                    <a16:creationId xmlns:a16="http://schemas.microsoft.com/office/drawing/2014/main" id="{240BB5E5-A5C4-4A95-A358-98E365A94F45}"/>
                  </a:ext>
                </a:extLst>
              </p:cNvPr>
              <p:cNvSpPr txBox="1"/>
              <p:nvPr/>
            </p:nvSpPr>
            <p:spPr>
              <a:xfrm>
                <a:off x="6180689" y="5540489"/>
                <a:ext cx="2213113" cy="6171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C437FD-BD0B-4EA2-82A0-62A5A3298E0E}"/>
                </a:ext>
              </a:extLst>
            </p:cNvPr>
            <p:cNvSpPr/>
            <p:nvPr/>
          </p:nvSpPr>
          <p:spPr>
            <a:xfrm>
              <a:off x="4903819" y="4948465"/>
              <a:ext cx="2730375" cy="11041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مهارة : </a:t>
              </a:r>
              <a:r>
                <a:rPr lang="ar-EG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المشاهدة والملاحظة </a:t>
              </a:r>
              <a:endParaRPr kumimoji="0" lang="en-US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FC719A-9374-4FDC-9A1E-FC665265E3E3}"/>
              </a:ext>
            </a:extLst>
          </p:cNvPr>
          <p:cNvGrpSpPr/>
          <p:nvPr/>
        </p:nvGrpSpPr>
        <p:grpSpPr>
          <a:xfrm>
            <a:off x="9166878" y="1548965"/>
            <a:ext cx="3139084" cy="3251079"/>
            <a:chOff x="9340353" y="2241730"/>
            <a:chExt cx="2820590" cy="24054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95442D-FF10-4731-AE30-FFB94408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43165" y="2241730"/>
              <a:ext cx="2417778" cy="24054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3E511DC-7E16-4958-91D5-38B3B5306BD9}"/>
                </a:ext>
              </a:extLst>
            </p:cNvPr>
            <p:cNvSpPr/>
            <p:nvPr/>
          </p:nvSpPr>
          <p:spPr>
            <a:xfrm>
              <a:off x="9340353" y="3259810"/>
              <a:ext cx="2602437" cy="34158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2400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استراتيجية </a:t>
              </a:r>
            </a:p>
          </p:txBody>
        </p:sp>
      </p:grpSp>
      <p:pic>
        <p:nvPicPr>
          <p:cNvPr id="3" name="Cell Division – Mitosis_ARABIC - mauthor.com_3">
            <a:hlinkClick r:id="" action="ppaction://media"/>
            <a:extLst>
              <a:ext uri="{FF2B5EF4-FFF2-40B4-BE49-F238E27FC236}">
                <a16:creationId xmlns:a16="http://schemas.microsoft.com/office/drawing/2014/main" id="{CE71CA25-179D-4E53-AB26-290E207D6A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0496" y="238363"/>
            <a:ext cx="8761893" cy="59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4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1C540B-B5EF-4E64-B88A-DB25D4839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553" y="190704"/>
            <a:ext cx="3151482" cy="584811"/>
          </a:xfrm>
          <a:prstGeom prst="rect">
            <a:avLst/>
          </a:prstGeom>
        </p:spPr>
      </p:pic>
      <p:grpSp>
        <p:nvGrpSpPr>
          <p:cNvPr id="15" name="Group">
            <a:extLst>
              <a:ext uri="{FF2B5EF4-FFF2-40B4-BE49-F238E27FC236}">
                <a16:creationId xmlns:a16="http://schemas.microsoft.com/office/drawing/2014/main" id="{A3DD2FCB-F54D-482C-8E94-FCE11F2918A9}"/>
              </a:ext>
            </a:extLst>
          </p:cNvPr>
          <p:cNvGrpSpPr/>
          <p:nvPr/>
        </p:nvGrpSpPr>
        <p:grpSpPr>
          <a:xfrm rot="10800000">
            <a:off x="9184294" y="-3449"/>
            <a:ext cx="2949143" cy="825084"/>
            <a:chOff x="0" y="0"/>
            <a:chExt cx="3713799" cy="1710510"/>
          </a:xfrm>
        </p:grpSpPr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42C962B5-80E6-4C29-B7D0-79C564E1A4B8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17" name="Group">
              <a:extLst>
                <a:ext uri="{FF2B5EF4-FFF2-40B4-BE49-F238E27FC236}">
                  <a16:creationId xmlns:a16="http://schemas.microsoft.com/office/drawing/2014/main" id="{31EC5765-3328-4D27-93F5-0DB93CC52400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18" name="Group">
                <a:extLst>
                  <a:ext uri="{FF2B5EF4-FFF2-40B4-BE49-F238E27FC236}">
                    <a16:creationId xmlns:a16="http://schemas.microsoft.com/office/drawing/2014/main" id="{C3DB4A13-CA65-447E-B20B-123BAB0865B7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20" name="Shape">
                  <a:extLst>
                    <a:ext uri="{FF2B5EF4-FFF2-40B4-BE49-F238E27FC236}">
                      <a16:creationId xmlns:a16="http://schemas.microsoft.com/office/drawing/2014/main" id="{AA07B91F-A7A7-42F1-97CD-0EF18329BBF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21" name="Shape">
                  <a:extLst>
                    <a:ext uri="{FF2B5EF4-FFF2-40B4-BE49-F238E27FC236}">
                      <a16:creationId xmlns:a16="http://schemas.microsoft.com/office/drawing/2014/main" id="{5163DD84-DDEB-496D-826B-08B551D39E63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19" name="المحور الأول">
                <a:extLst>
                  <a:ext uri="{FF2B5EF4-FFF2-40B4-BE49-F238E27FC236}">
                    <a16:creationId xmlns:a16="http://schemas.microsoft.com/office/drawing/2014/main" id="{6EC5513A-8A47-4687-9136-68724DB77131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التفسير</a:t>
                </a:r>
                <a:endParaRPr sz="1400" b="1" dirty="0"/>
              </a:p>
            </p:txBody>
          </p:sp>
        </p:grpSp>
      </p:grpSp>
      <p:sp>
        <p:nvSpPr>
          <p:cNvPr id="49" name="Rectangle 75">
            <a:extLst>
              <a:ext uri="{FF2B5EF4-FFF2-40B4-BE49-F238E27FC236}">
                <a16:creationId xmlns:a16="http://schemas.microsoft.com/office/drawing/2014/main" id="{FC2ACA59-D001-4B7D-B168-318C0F6810BF}"/>
              </a:ext>
            </a:extLst>
          </p:cNvPr>
          <p:cNvSpPr/>
          <p:nvPr/>
        </p:nvSpPr>
        <p:spPr>
          <a:xfrm>
            <a:off x="0" y="-4"/>
            <a:ext cx="2268103" cy="5102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600" b="1" dirty="0">
                <a:solidFill>
                  <a:schemeClr val="tx1"/>
                </a:solidFill>
                <a:latin typeface="Droid Arabic Kufi"/>
              </a:rPr>
              <a:t>مؤشر الأداء : </a:t>
            </a:r>
            <a:r>
              <a:rPr kumimoji="0" lang="ar-EG" altLang="en-US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يحدد ماهي مراحل الطور البيني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859C69-A16A-4794-AE8A-88F55E47F02C}"/>
              </a:ext>
            </a:extLst>
          </p:cNvPr>
          <p:cNvSpPr txBox="1"/>
          <p:nvPr/>
        </p:nvSpPr>
        <p:spPr>
          <a:xfrm>
            <a:off x="5738191" y="952257"/>
            <a:ext cx="6395246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EG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إن المرحلة الاولى من الطور البيني ,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G1</a:t>
            </a:r>
            <a:r>
              <a:rPr lang="ar-EG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2000" b="1" dirty="0"/>
              <a:t>هي الفترة التي تلي انقسام الخلية مباشرة , وخلال المرحلة </a:t>
            </a:r>
            <a:r>
              <a:rPr lang="en-US" sz="2000" b="1" dirty="0"/>
              <a:t>G1</a:t>
            </a:r>
            <a:r>
              <a:rPr lang="ar-EG" sz="2000" b="1" dirty="0"/>
              <a:t> </a:t>
            </a:r>
            <a:r>
              <a:rPr lang="ar-EG" sz="2000" b="1" dirty="0">
                <a:solidFill>
                  <a:srgbClr val="FF0000"/>
                </a:solidFill>
              </a:rPr>
              <a:t>تنمو الخلية وتؤدي الوظائف الخلوية الطبيعية وتستعد لمضاعفة ال </a:t>
            </a:r>
            <a:r>
              <a:rPr lang="en-US" sz="2000" b="1" dirty="0">
                <a:solidFill>
                  <a:srgbClr val="FF0000"/>
                </a:solidFill>
              </a:rPr>
              <a:t>DNA</a:t>
            </a:r>
            <a:r>
              <a:rPr lang="ar-EG" sz="2000" b="1" dirty="0">
                <a:solidFill>
                  <a:srgbClr val="FF0000"/>
                </a:solidFill>
              </a:rPr>
              <a:t> </a:t>
            </a:r>
            <a:r>
              <a:rPr lang="ar-EG" sz="2000" b="1" dirty="0"/>
              <a:t>, تنتهي دورة الخلية في </a:t>
            </a:r>
            <a:r>
              <a:rPr lang="ar-EG" sz="2000" b="1" dirty="0">
                <a:solidFill>
                  <a:srgbClr val="0070C0"/>
                </a:solidFill>
              </a:rPr>
              <a:t>بعض الاحيان الخلايا مثل الخلايا العضلية والعصبية عند هذه النقطة ولا تعود للانقسام مجددا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838B5E-2ABC-4EEC-9C30-E1B664E7480D}"/>
              </a:ext>
            </a:extLst>
          </p:cNvPr>
          <p:cNvGrpSpPr/>
          <p:nvPr/>
        </p:nvGrpSpPr>
        <p:grpSpPr>
          <a:xfrm>
            <a:off x="4555545" y="-19798"/>
            <a:ext cx="1972325" cy="513695"/>
            <a:chOff x="4903819" y="3918866"/>
            <a:chExt cx="2730375" cy="221653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DD7DD25-B1A6-4867-BE70-558C33643C16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556000F-FB42-4177-A734-F00AEF97FB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32" name="TextBox 18">
                <a:extLst>
                  <a:ext uri="{FF2B5EF4-FFF2-40B4-BE49-F238E27FC236}">
                    <a16:creationId xmlns:a16="http://schemas.microsoft.com/office/drawing/2014/main" id="{EEC28AF5-8C97-4EC3-A14E-AC087C78F477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B662D4D8-AF12-4609-9D05-75EF71DDAF77}"/>
                </a:ext>
              </a:extLst>
            </p:cNvPr>
            <p:cNvSpPr/>
            <p:nvPr/>
          </p:nvSpPr>
          <p:spPr>
            <a:xfrm>
              <a:off x="4903819" y="4948464"/>
              <a:ext cx="2730375" cy="7820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مهارة الحوار والمناقشة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615997-0672-4981-8B1B-5EFD08B9CF11}"/>
              </a:ext>
            </a:extLst>
          </p:cNvPr>
          <p:cNvGrpSpPr/>
          <p:nvPr/>
        </p:nvGrpSpPr>
        <p:grpSpPr>
          <a:xfrm>
            <a:off x="2755096" y="-36146"/>
            <a:ext cx="1972325" cy="546392"/>
            <a:chOff x="4903819" y="3918866"/>
            <a:chExt cx="2730375" cy="235762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BF2F089-5805-4FAA-A499-BEAE889BB375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CCB83AF-0430-4678-95F1-8F9A15AA68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37" name="TextBox 18">
                <a:extLst>
                  <a:ext uri="{FF2B5EF4-FFF2-40B4-BE49-F238E27FC236}">
                    <a16:creationId xmlns:a16="http://schemas.microsoft.com/office/drawing/2014/main" id="{0B653E81-82EF-418E-AA97-C228389C8A00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6BE5B62C-F081-4900-A20F-658C5EB0F7C6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تقييم مرحلي 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ED936F7-7E2E-4D51-9DCB-630A7DF88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3" y="578843"/>
            <a:ext cx="5169491" cy="513507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BBB500E-388D-48E1-BA6E-10AD46266D63}"/>
              </a:ext>
            </a:extLst>
          </p:cNvPr>
          <p:cNvSpPr txBox="1"/>
          <p:nvPr/>
        </p:nvSpPr>
        <p:spPr>
          <a:xfrm>
            <a:off x="5223953" y="2335536"/>
            <a:ext cx="6862077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EG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أما المرحلة الثانية من الطور البيني ,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ar-EG" b="1" dirty="0"/>
              <a:t> فهي الفترة التي </a:t>
            </a:r>
            <a:r>
              <a:rPr lang="ar-EG" b="1" dirty="0">
                <a:solidFill>
                  <a:srgbClr val="FF0000"/>
                </a:solidFill>
              </a:rPr>
              <a:t>تنسخ فيها الخلية محتواها من ال </a:t>
            </a:r>
            <a:r>
              <a:rPr lang="en-US" b="1" dirty="0">
                <a:solidFill>
                  <a:srgbClr val="FF0000"/>
                </a:solidFill>
              </a:rPr>
              <a:t>DNA</a:t>
            </a:r>
            <a:r>
              <a:rPr lang="ar-EG" b="1" dirty="0">
                <a:solidFill>
                  <a:srgbClr val="FF0000"/>
                </a:solidFill>
              </a:rPr>
              <a:t> استعدادا لانقسامها </a:t>
            </a:r>
            <a:r>
              <a:rPr lang="ar-EG" b="1" dirty="0"/>
              <a:t>, </a:t>
            </a:r>
            <a:r>
              <a:rPr lang="ar-EG" b="1" dirty="0">
                <a:solidFill>
                  <a:srgbClr val="0070C0"/>
                </a:solidFill>
              </a:rPr>
              <a:t>ا</a:t>
            </a:r>
            <a:r>
              <a:rPr lang="ar-EG" b="1" dirty="0">
                <a:solidFill>
                  <a:srgbClr val="0070C0"/>
                </a:solidFill>
                <a:highlight>
                  <a:srgbClr val="FFFF00"/>
                </a:highlight>
              </a:rPr>
              <a:t>لكروموسومات</a:t>
            </a:r>
            <a:r>
              <a:rPr lang="ar-EG" b="1" dirty="0">
                <a:highlight>
                  <a:srgbClr val="FFFF00"/>
                </a:highlight>
              </a:rPr>
              <a:t> </a:t>
            </a:r>
            <a:r>
              <a:rPr lang="ar-EG" b="1" dirty="0"/>
              <a:t>هي </a:t>
            </a:r>
            <a:r>
              <a:rPr lang="ar-EG" b="1" dirty="0">
                <a:solidFill>
                  <a:srgbClr val="FF0000"/>
                </a:solidFill>
              </a:rPr>
              <a:t>التراكيب التي تحتوي على المادة الوراثية التي تمر من جيل الى آخر من الخلايا </a:t>
            </a:r>
          </a:p>
          <a:p>
            <a:pPr algn="r" rtl="1"/>
            <a:r>
              <a:rPr lang="ar-EG" b="1" dirty="0">
                <a:solidFill>
                  <a:srgbClr val="0070C0"/>
                </a:solidFill>
                <a:highlight>
                  <a:srgbClr val="FFFF00"/>
                </a:highlight>
              </a:rPr>
              <a:t>والكروماتين</a:t>
            </a:r>
            <a:r>
              <a:rPr lang="ar-EG" b="1" dirty="0"/>
              <a:t> </a:t>
            </a:r>
            <a:r>
              <a:rPr lang="ar-EG" b="1" dirty="0">
                <a:solidFill>
                  <a:srgbClr val="FF0000"/>
                </a:solidFill>
              </a:rPr>
              <a:t>هو الشكل المخفف من ال </a:t>
            </a:r>
            <a:r>
              <a:rPr lang="en-US" b="1" dirty="0">
                <a:solidFill>
                  <a:srgbClr val="FF0000"/>
                </a:solidFill>
              </a:rPr>
              <a:t>DNA</a:t>
            </a:r>
            <a:r>
              <a:rPr lang="ar-EG" b="1" dirty="0">
                <a:solidFill>
                  <a:srgbClr val="FF0000"/>
                </a:solidFill>
              </a:rPr>
              <a:t> الموجود في نواة الخلية </a:t>
            </a:r>
            <a:r>
              <a:rPr lang="ar-EG" b="1" dirty="0"/>
              <a:t>, عندما توضع صبغة معينة على خلية في الطور البيني فان النواة تتخذ مظهرا ارقط , يعزي سبب هذا المظهر الارقط الى اشرطة الكروماتين الفردية التي لا ترى تحت المجهر الضوئي من دون صبغة </a:t>
            </a:r>
            <a:endParaRPr lang="en-US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B82E1F6-2E0F-4D35-8CDA-1C36312D0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957" y="4149702"/>
            <a:ext cx="3114675" cy="26251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2FE9BB4-59E8-47DA-BBDA-7FCB09AD8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2632" y="5387603"/>
            <a:ext cx="2869615" cy="12796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2CE5B23-95ED-47AA-A75B-99A7F73EF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40" y="5824098"/>
            <a:ext cx="5410855" cy="513695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76CCCC9-30B7-4C6B-8605-6C833CE62B06}"/>
              </a:ext>
            </a:extLst>
          </p:cNvPr>
          <p:cNvSpPr/>
          <p:nvPr/>
        </p:nvSpPr>
        <p:spPr>
          <a:xfrm>
            <a:off x="951751" y="6447973"/>
            <a:ext cx="3551586" cy="3868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2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07606599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11157</TotalTime>
  <Words>472</Words>
  <Application>Microsoft Office PowerPoint</Application>
  <PresentationFormat>Widescreen</PresentationFormat>
  <Paragraphs>76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Droid Arabic Kufi</vt:lpstr>
      <vt:lpstr>Farah Regular</vt:lpstr>
      <vt:lpstr>Twinkl SemiBold</vt:lpstr>
      <vt:lpstr>Wingdings</vt:lpstr>
      <vt:lpstr>Wingdings 3</vt:lpstr>
      <vt:lpstr>Office Theme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اسم المجموعة :الرطوبة</dc:title>
  <dc:creator>HP</dc:creator>
  <cp:lastModifiedBy>ديانا رومان</cp:lastModifiedBy>
  <cp:revision>973</cp:revision>
  <dcterms:created xsi:type="dcterms:W3CDTF">2020-05-13T13:06:37Z</dcterms:created>
  <dcterms:modified xsi:type="dcterms:W3CDTF">2021-04-21T16:46:42Z</dcterms:modified>
</cp:coreProperties>
</file>