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98" r:id="rId2"/>
  </p:sldMasterIdLst>
  <p:notesMasterIdLst>
    <p:notesMasterId r:id="rId49"/>
  </p:notesMasterIdLst>
  <p:handoutMasterIdLst>
    <p:handoutMasterId r:id="rId50"/>
  </p:handoutMasterIdLst>
  <p:sldIdLst>
    <p:sldId id="256" r:id="rId3"/>
    <p:sldId id="326" r:id="rId4"/>
    <p:sldId id="327" r:id="rId5"/>
    <p:sldId id="286" r:id="rId6"/>
    <p:sldId id="266" r:id="rId7"/>
    <p:sldId id="257" r:id="rId8"/>
    <p:sldId id="28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302" r:id="rId18"/>
    <p:sldId id="299" r:id="rId19"/>
    <p:sldId id="313" r:id="rId20"/>
    <p:sldId id="303" r:id="rId21"/>
    <p:sldId id="265" r:id="rId22"/>
    <p:sldId id="301" r:id="rId23"/>
    <p:sldId id="305" r:id="rId24"/>
    <p:sldId id="306" r:id="rId25"/>
    <p:sldId id="304" r:id="rId26"/>
    <p:sldId id="308" r:id="rId27"/>
    <p:sldId id="309" r:id="rId28"/>
    <p:sldId id="337" r:id="rId29"/>
    <p:sldId id="330" r:id="rId30"/>
    <p:sldId id="331" r:id="rId31"/>
    <p:sldId id="307" r:id="rId32"/>
    <p:sldId id="328" r:id="rId33"/>
    <p:sldId id="312" r:id="rId34"/>
    <p:sldId id="314" r:id="rId35"/>
    <p:sldId id="315" r:id="rId36"/>
    <p:sldId id="319" r:id="rId37"/>
    <p:sldId id="317" r:id="rId38"/>
    <p:sldId id="318" r:id="rId39"/>
    <p:sldId id="321" r:id="rId40"/>
    <p:sldId id="334" r:id="rId41"/>
    <p:sldId id="324" r:id="rId42"/>
    <p:sldId id="332" r:id="rId43"/>
    <p:sldId id="333" r:id="rId44"/>
    <p:sldId id="335" r:id="rId45"/>
    <p:sldId id="336" r:id="rId46"/>
    <p:sldId id="325" r:id="rId47"/>
    <p:sldId id="322" r:id="rId48"/>
  </p:sldIdLst>
  <p:sldSz cx="9144000" cy="6858000" type="screen4x3"/>
  <p:notesSz cx="7010400" cy="92964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99FF99"/>
    <a:srgbClr val="FF33CC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1"/>
    <p:restoredTop sz="87539" autoAdjust="0"/>
  </p:normalViewPr>
  <p:slideViewPr>
    <p:cSldViewPr>
      <p:cViewPr varScale="1">
        <p:scale>
          <a:sx n="95" d="100"/>
          <a:sy n="95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EA867-6571-49E2-A470-F631810E1A36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A84503-62D2-4EF5-BC88-4DBFA0E342C3}">
      <dgm:prSet phldrT="[Text]"/>
      <dgm:spPr/>
      <dgm:t>
        <a:bodyPr/>
        <a:lstStyle/>
        <a:p>
          <a:r>
            <a:rPr lang="ar-AE" dirty="0"/>
            <a:t>الموارد الأقتصادية </a:t>
          </a:r>
          <a:endParaRPr lang="en-US" dirty="0"/>
        </a:p>
      </dgm:t>
    </dgm:pt>
    <dgm:pt modelId="{B90A29D3-9874-49D2-967B-B21AF46FECCC}" type="parTrans" cxnId="{1AAC97AF-8806-4E0A-AE76-3E718CD2B9A6}">
      <dgm:prSet/>
      <dgm:spPr/>
      <dgm:t>
        <a:bodyPr/>
        <a:lstStyle/>
        <a:p>
          <a:endParaRPr lang="en-US"/>
        </a:p>
      </dgm:t>
    </dgm:pt>
    <dgm:pt modelId="{0794E658-5954-4328-BCD8-B8932D16956E}" type="sibTrans" cxnId="{1AAC97AF-8806-4E0A-AE76-3E718CD2B9A6}">
      <dgm:prSet/>
      <dgm:spPr/>
      <dgm:t>
        <a:bodyPr/>
        <a:lstStyle/>
        <a:p>
          <a:endParaRPr lang="en-US"/>
        </a:p>
      </dgm:t>
    </dgm:pt>
    <dgm:pt modelId="{12514628-F421-4914-80A6-444BBF4FAA2B}">
      <dgm:prSet phldrT="[Text]" custT="1"/>
      <dgm:spPr/>
      <dgm:t>
        <a:bodyPr/>
        <a:lstStyle/>
        <a:p>
          <a:r>
            <a:rPr lang="ar-AE" sz="3200" b="1" dirty="0">
              <a:solidFill>
                <a:schemeClr val="tx1"/>
              </a:solidFill>
            </a:rPr>
            <a:t>الإنتاج الزراعي </a:t>
          </a:r>
        </a:p>
        <a:p>
          <a:r>
            <a:rPr lang="ar-AE" sz="3200" b="1" dirty="0">
              <a:solidFill>
                <a:schemeClr val="tx1"/>
              </a:solidFill>
            </a:rPr>
            <a:t>بسبب اتساع المساحة وتنوع المناخ واستخدام الاساليب العلمية الحديثة في الزراعة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2CDB5887-7F75-4671-980C-ACEF4BF7E059}" type="parTrans" cxnId="{DA0A761E-AD11-4709-AC53-EBDC205F0E7F}">
      <dgm:prSet/>
      <dgm:spPr/>
      <dgm:t>
        <a:bodyPr/>
        <a:lstStyle/>
        <a:p>
          <a:endParaRPr lang="en-US"/>
        </a:p>
      </dgm:t>
    </dgm:pt>
    <dgm:pt modelId="{2F21E531-D811-4805-AA38-FC22328BC950}" type="sibTrans" cxnId="{DA0A761E-AD11-4709-AC53-EBDC205F0E7F}">
      <dgm:prSet/>
      <dgm:spPr/>
      <dgm:t>
        <a:bodyPr/>
        <a:lstStyle/>
        <a:p>
          <a:endParaRPr lang="en-US"/>
        </a:p>
      </dgm:t>
    </dgm:pt>
    <dgm:pt modelId="{BC6E7327-6004-4EA1-AEEB-D1D13F2C46ED}">
      <dgm:prSet phldrT="[Text]" custT="1"/>
      <dgm:spPr/>
      <dgm:t>
        <a:bodyPr/>
        <a:lstStyle/>
        <a:p>
          <a:r>
            <a:rPr lang="ar-AE" sz="2400" b="1" dirty="0">
              <a:solidFill>
                <a:schemeClr val="tx1"/>
              </a:solidFill>
            </a:rPr>
            <a:t>الإنتاج الحيواني والسمكي </a:t>
          </a:r>
        </a:p>
        <a:p>
          <a:r>
            <a:rPr lang="ar-AE" sz="2400" b="1" dirty="0">
              <a:solidFill>
                <a:schemeClr val="tx1"/>
              </a:solidFill>
            </a:rPr>
            <a:t>-الحيواني بسبب وفرة الحشائش والعلف </a:t>
          </a:r>
        </a:p>
        <a:p>
          <a:r>
            <a:rPr lang="ar-AE" sz="2400" b="1" dirty="0">
              <a:solidFill>
                <a:schemeClr val="tx1"/>
              </a:solidFill>
            </a:rPr>
            <a:t>-السمكي بسبب طول السواحل ويعتمد علي الصيد البحري المتقدم </a:t>
          </a:r>
          <a:endParaRPr lang="en-US" sz="2400" b="1" dirty="0">
            <a:solidFill>
              <a:schemeClr val="tx1"/>
            </a:solidFill>
          </a:endParaRPr>
        </a:p>
      </dgm:t>
    </dgm:pt>
    <dgm:pt modelId="{B1907ACD-3BF0-4CE0-80B0-A83C992DB3D3}" type="parTrans" cxnId="{843577CF-B78B-4648-8DB8-074874983507}">
      <dgm:prSet/>
      <dgm:spPr/>
      <dgm:t>
        <a:bodyPr/>
        <a:lstStyle/>
        <a:p>
          <a:endParaRPr lang="en-US"/>
        </a:p>
      </dgm:t>
    </dgm:pt>
    <dgm:pt modelId="{DDF0ADAF-9AAF-416F-A8E7-BAA241BF7493}" type="sibTrans" cxnId="{843577CF-B78B-4648-8DB8-074874983507}">
      <dgm:prSet/>
      <dgm:spPr/>
      <dgm:t>
        <a:bodyPr/>
        <a:lstStyle/>
        <a:p>
          <a:endParaRPr lang="en-US"/>
        </a:p>
      </dgm:t>
    </dgm:pt>
    <dgm:pt modelId="{7C57BEC0-49E9-416C-AA63-7518F24EE0AA}">
      <dgm:prSet phldrT="[Text]" custT="1"/>
      <dgm:spPr/>
      <dgm:t>
        <a:bodyPr/>
        <a:lstStyle/>
        <a:p>
          <a:r>
            <a:rPr lang="ar-AE" sz="3200" dirty="0">
              <a:solidFill>
                <a:schemeClr val="tx1"/>
              </a:solidFill>
            </a:rPr>
            <a:t>الإنتاج الصناعي</a:t>
          </a:r>
        </a:p>
        <a:p>
          <a:r>
            <a:rPr lang="ar-AE" sz="3200" dirty="0">
              <a:solidFill>
                <a:schemeClr val="tx1"/>
              </a:solidFill>
            </a:rPr>
            <a:t>أهم الصناعات :- صناعة السيارات والحديد والصلب  </a:t>
          </a:r>
          <a:endParaRPr lang="en-US" sz="3200" dirty="0">
            <a:solidFill>
              <a:schemeClr val="tx1"/>
            </a:solidFill>
          </a:endParaRPr>
        </a:p>
      </dgm:t>
    </dgm:pt>
    <dgm:pt modelId="{92500A22-003E-412B-AF9F-14D8103F63E9}" type="parTrans" cxnId="{13E0F32C-7C0F-42CC-A21A-E83676482D17}">
      <dgm:prSet/>
      <dgm:spPr/>
      <dgm:t>
        <a:bodyPr/>
        <a:lstStyle/>
        <a:p>
          <a:endParaRPr lang="en-US"/>
        </a:p>
      </dgm:t>
    </dgm:pt>
    <dgm:pt modelId="{D8DBB601-30D6-40A4-AA5E-D86130FC522D}" type="sibTrans" cxnId="{13E0F32C-7C0F-42CC-A21A-E83676482D17}">
      <dgm:prSet/>
      <dgm:spPr/>
      <dgm:t>
        <a:bodyPr/>
        <a:lstStyle/>
        <a:p>
          <a:endParaRPr lang="en-US"/>
        </a:p>
      </dgm:t>
    </dgm:pt>
    <dgm:pt modelId="{E0D505EC-BA3C-49F1-ABBA-7079AEB2BECA}" type="pres">
      <dgm:prSet presAssocID="{CF1EA867-6571-49E2-A470-F631810E1A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81F45F1-6F66-4B6F-9748-14C3B784C70F}" type="pres">
      <dgm:prSet presAssocID="{B4A84503-62D2-4EF5-BC88-4DBFA0E342C3}" presName="singleCycle" presStyleCnt="0"/>
      <dgm:spPr/>
    </dgm:pt>
    <dgm:pt modelId="{B3046B25-E377-49BC-89E2-809A5B05BFAB}" type="pres">
      <dgm:prSet presAssocID="{B4A84503-62D2-4EF5-BC88-4DBFA0E342C3}" presName="singleCenter" presStyleLbl="node1" presStyleIdx="0" presStyleCnt="4" custScaleX="209402" custScaleY="60045" custLinFactNeighborX="-480" custLinFactNeighborY="-15195">
        <dgm:presLayoutVars>
          <dgm:chMax val="7"/>
          <dgm:chPref val="7"/>
        </dgm:presLayoutVars>
      </dgm:prSet>
      <dgm:spPr/>
    </dgm:pt>
    <dgm:pt modelId="{C48EDD2D-1576-467E-BB70-FC23DA26B699}" type="pres">
      <dgm:prSet presAssocID="{2CDB5887-7F75-4671-980C-ACEF4BF7E059}" presName="Name56" presStyleLbl="parChTrans1D2" presStyleIdx="0" presStyleCnt="3"/>
      <dgm:spPr/>
    </dgm:pt>
    <dgm:pt modelId="{E762E8CC-7768-4EFC-89A4-B4D88A296556}" type="pres">
      <dgm:prSet presAssocID="{12514628-F421-4914-80A6-444BBF4FAA2B}" presName="text0" presStyleLbl="node1" presStyleIdx="1" presStyleCnt="4" custScaleX="462209" custScaleY="178146">
        <dgm:presLayoutVars>
          <dgm:bulletEnabled val="1"/>
        </dgm:presLayoutVars>
      </dgm:prSet>
      <dgm:spPr/>
    </dgm:pt>
    <dgm:pt modelId="{E79D24F5-F927-4786-9742-B979FA1E933A}" type="pres">
      <dgm:prSet presAssocID="{B1907ACD-3BF0-4CE0-80B0-A83C992DB3D3}" presName="Name56" presStyleLbl="parChTrans1D2" presStyleIdx="1" presStyleCnt="3"/>
      <dgm:spPr/>
    </dgm:pt>
    <dgm:pt modelId="{524734D6-4643-4DC8-9EC9-ED1EF6FADDE9}" type="pres">
      <dgm:prSet presAssocID="{BC6E7327-6004-4EA1-AEEB-D1D13F2C46ED}" presName="text0" presStyleLbl="node1" presStyleIdx="2" presStyleCnt="4" custScaleX="344996" custScaleY="178240">
        <dgm:presLayoutVars>
          <dgm:bulletEnabled val="1"/>
        </dgm:presLayoutVars>
      </dgm:prSet>
      <dgm:spPr/>
    </dgm:pt>
    <dgm:pt modelId="{B12F656C-0C33-4D1A-A5E0-22CEA7B76D97}" type="pres">
      <dgm:prSet presAssocID="{92500A22-003E-412B-AF9F-14D8103F63E9}" presName="Name56" presStyleLbl="parChTrans1D2" presStyleIdx="2" presStyleCnt="3"/>
      <dgm:spPr/>
    </dgm:pt>
    <dgm:pt modelId="{F31D1544-8DEF-42CF-A672-7D67C84ABE4B}" type="pres">
      <dgm:prSet presAssocID="{7C57BEC0-49E9-416C-AA63-7518F24EE0AA}" presName="text0" presStyleLbl="node1" presStyleIdx="3" presStyleCnt="4" custScaleX="353809" custScaleY="179090">
        <dgm:presLayoutVars>
          <dgm:bulletEnabled val="1"/>
        </dgm:presLayoutVars>
      </dgm:prSet>
      <dgm:spPr/>
    </dgm:pt>
  </dgm:ptLst>
  <dgm:cxnLst>
    <dgm:cxn modelId="{1D85BA05-C260-4BBD-A35B-8D5915440576}" type="presOf" srcId="{92500A22-003E-412B-AF9F-14D8103F63E9}" destId="{B12F656C-0C33-4D1A-A5E0-22CEA7B76D97}" srcOrd="0" destOrd="0" presId="urn:microsoft.com/office/officeart/2008/layout/RadialCluster"/>
    <dgm:cxn modelId="{5A6DE613-B36D-4A07-9126-AB6EC50BB9D7}" type="presOf" srcId="{7C57BEC0-49E9-416C-AA63-7518F24EE0AA}" destId="{F31D1544-8DEF-42CF-A672-7D67C84ABE4B}" srcOrd="0" destOrd="0" presId="urn:microsoft.com/office/officeart/2008/layout/RadialCluster"/>
    <dgm:cxn modelId="{9207281B-3C18-4E6F-BFE1-78E57226071C}" type="presOf" srcId="{12514628-F421-4914-80A6-444BBF4FAA2B}" destId="{E762E8CC-7768-4EFC-89A4-B4D88A296556}" srcOrd="0" destOrd="0" presId="urn:microsoft.com/office/officeart/2008/layout/RadialCluster"/>
    <dgm:cxn modelId="{DA0A761E-AD11-4709-AC53-EBDC205F0E7F}" srcId="{B4A84503-62D2-4EF5-BC88-4DBFA0E342C3}" destId="{12514628-F421-4914-80A6-444BBF4FAA2B}" srcOrd="0" destOrd="0" parTransId="{2CDB5887-7F75-4671-980C-ACEF4BF7E059}" sibTransId="{2F21E531-D811-4805-AA38-FC22328BC950}"/>
    <dgm:cxn modelId="{13E0F32C-7C0F-42CC-A21A-E83676482D17}" srcId="{B4A84503-62D2-4EF5-BC88-4DBFA0E342C3}" destId="{7C57BEC0-49E9-416C-AA63-7518F24EE0AA}" srcOrd="2" destOrd="0" parTransId="{92500A22-003E-412B-AF9F-14D8103F63E9}" sibTransId="{D8DBB601-30D6-40A4-AA5E-D86130FC522D}"/>
    <dgm:cxn modelId="{B86A2499-6D25-4A26-B5C6-69E075B0DA44}" type="presOf" srcId="{2CDB5887-7F75-4671-980C-ACEF4BF7E059}" destId="{C48EDD2D-1576-467E-BB70-FC23DA26B699}" srcOrd="0" destOrd="0" presId="urn:microsoft.com/office/officeart/2008/layout/RadialCluster"/>
    <dgm:cxn modelId="{D4F434AE-0052-4A24-888D-3894F33F7BAF}" type="presOf" srcId="{B4A84503-62D2-4EF5-BC88-4DBFA0E342C3}" destId="{B3046B25-E377-49BC-89E2-809A5B05BFAB}" srcOrd="0" destOrd="0" presId="urn:microsoft.com/office/officeart/2008/layout/RadialCluster"/>
    <dgm:cxn modelId="{1AAC97AF-8806-4E0A-AE76-3E718CD2B9A6}" srcId="{CF1EA867-6571-49E2-A470-F631810E1A36}" destId="{B4A84503-62D2-4EF5-BC88-4DBFA0E342C3}" srcOrd="0" destOrd="0" parTransId="{B90A29D3-9874-49D2-967B-B21AF46FECCC}" sibTransId="{0794E658-5954-4328-BCD8-B8932D16956E}"/>
    <dgm:cxn modelId="{F47C7EBF-4644-490E-9607-8668CBB6280A}" type="presOf" srcId="{CF1EA867-6571-49E2-A470-F631810E1A36}" destId="{E0D505EC-BA3C-49F1-ABBA-7079AEB2BECA}" srcOrd="0" destOrd="0" presId="urn:microsoft.com/office/officeart/2008/layout/RadialCluster"/>
    <dgm:cxn modelId="{843577CF-B78B-4648-8DB8-074874983507}" srcId="{B4A84503-62D2-4EF5-BC88-4DBFA0E342C3}" destId="{BC6E7327-6004-4EA1-AEEB-D1D13F2C46ED}" srcOrd="1" destOrd="0" parTransId="{B1907ACD-3BF0-4CE0-80B0-A83C992DB3D3}" sibTransId="{DDF0ADAF-9AAF-416F-A8E7-BAA241BF7493}"/>
    <dgm:cxn modelId="{C05732DA-802A-4F52-8A06-4169DFD05429}" type="presOf" srcId="{B1907ACD-3BF0-4CE0-80B0-A83C992DB3D3}" destId="{E79D24F5-F927-4786-9742-B979FA1E933A}" srcOrd="0" destOrd="0" presId="urn:microsoft.com/office/officeart/2008/layout/RadialCluster"/>
    <dgm:cxn modelId="{AB55CDDC-0FEB-4BAC-A943-903BBFF0BE37}" type="presOf" srcId="{BC6E7327-6004-4EA1-AEEB-D1D13F2C46ED}" destId="{524734D6-4643-4DC8-9EC9-ED1EF6FADDE9}" srcOrd="0" destOrd="0" presId="urn:microsoft.com/office/officeart/2008/layout/RadialCluster"/>
    <dgm:cxn modelId="{BF2D6C06-B14F-4567-8469-71DCA28614F1}" type="presParOf" srcId="{E0D505EC-BA3C-49F1-ABBA-7079AEB2BECA}" destId="{C81F45F1-6F66-4B6F-9748-14C3B784C70F}" srcOrd="0" destOrd="0" presId="urn:microsoft.com/office/officeart/2008/layout/RadialCluster"/>
    <dgm:cxn modelId="{49ADE1E6-55DF-4403-AC4D-A4615D91BA1D}" type="presParOf" srcId="{C81F45F1-6F66-4B6F-9748-14C3B784C70F}" destId="{B3046B25-E377-49BC-89E2-809A5B05BFAB}" srcOrd="0" destOrd="0" presId="urn:microsoft.com/office/officeart/2008/layout/RadialCluster"/>
    <dgm:cxn modelId="{CAEAF312-342C-4B22-B823-E49E79F7EA64}" type="presParOf" srcId="{C81F45F1-6F66-4B6F-9748-14C3B784C70F}" destId="{C48EDD2D-1576-467E-BB70-FC23DA26B699}" srcOrd="1" destOrd="0" presId="urn:microsoft.com/office/officeart/2008/layout/RadialCluster"/>
    <dgm:cxn modelId="{9454926F-699B-4304-A3EB-D601E00151E4}" type="presParOf" srcId="{C81F45F1-6F66-4B6F-9748-14C3B784C70F}" destId="{E762E8CC-7768-4EFC-89A4-B4D88A296556}" srcOrd="2" destOrd="0" presId="urn:microsoft.com/office/officeart/2008/layout/RadialCluster"/>
    <dgm:cxn modelId="{71F37A38-11E4-45DB-A960-E0DF30834889}" type="presParOf" srcId="{C81F45F1-6F66-4B6F-9748-14C3B784C70F}" destId="{E79D24F5-F927-4786-9742-B979FA1E933A}" srcOrd="3" destOrd="0" presId="urn:microsoft.com/office/officeart/2008/layout/RadialCluster"/>
    <dgm:cxn modelId="{7341BFCE-5C64-412C-A749-A73A369EE379}" type="presParOf" srcId="{C81F45F1-6F66-4B6F-9748-14C3B784C70F}" destId="{524734D6-4643-4DC8-9EC9-ED1EF6FADDE9}" srcOrd="4" destOrd="0" presId="urn:microsoft.com/office/officeart/2008/layout/RadialCluster"/>
    <dgm:cxn modelId="{9C89D0B3-3349-4701-BF7D-91D66C08511C}" type="presParOf" srcId="{C81F45F1-6F66-4B6F-9748-14C3B784C70F}" destId="{B12F656C-0C33-4D1A-A5E0-22CEA7B76D97}" srcOrd="5" destOrd="0" presId="urn:microsoft.com/office/officeart/2008/layout/RadialCluster"/>
    <dgm:cxn modelId="{92FE8A18-BCFE-4A91-BCE7-1101EDC2B202}" type="presParOf" srcId="{C81F45F1-6F66-4B6F-9748-14C3B784C70F}" destId="{F31D1544-8DEF-42CF-A672-7D67C84ABE4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46B25-E377-49BC-89E2-809A5B05BFAB}">
      <dsp:nvSpPr>
        <dsp:cNvPr id="0" name=""/>
        <dsp:cNvSpPr/>
      </dsp:nvSpPr>
      <dsp:spPr>
        <a:xfrm>
          <a:off x="2016241" y="2160230"/>
          <a:ext cx="3528396" cy="1011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400" kern="1200" dirty="0"/>
            <a:t>الموارد الأقتصادية </a:t>
          </a:r>
          <a:endParaRPr lang="en-US" sz="3400" kern="1200" dirty="0"/>
        </a:p>
      </dsp:txBody>
      <dsp:txXfrm>
        <a:off x="2065631" y="2209620"/>
        <a:ext cx="3429616" cy="912970"/>
      </dsp:txXfrm>
    </dsp:sp>
    <dsp:sp modelId="{C48EDD2D-1576-467E-BB70-FC23DA26B699}">
      <dsp:nvSpPr>
        <dsp:cNvPr id="0" name=""/>
        <dsp:cNvSpPr/>
      </dsp:nvSpPr>
      <dsp:spPr>
        <a:xfrm rot="16247407">
          <a:off x="3644064" y="2014887"/>
          <a:ext cx="290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71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2E8CC-7768-4EFC-89A4-B4D88A296556}">
      <dsp:nvSpPr>
        <dsp:cNvPr id="0" name=""/>
        <dsp:cNvSpPr/>
      </dsp:nvSpPr>
      <dsp:spPr>
        <a:xfrm>
          <a:off x="1196258" y="-141618"/>
          <a:ext cx="5218068" cy="2011163"/>
        </a:xfrm>
        <a:prstGeom prst="roundRect">
          <a:avLst/>
        </a:prstGeom>
        <a:solidFill>
          <a:schemeClr val="accent5">
            <a:hueOff val="613786"/>
            <a:satOff val="10227"/>
            <a:lumOff val="-50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200" b="1" kern="1200" dirty="0">
              <a:solidFill>
                <a:schemeClr val="tx1"/>
              </a:solidFill>
            </a:rPr>
            <a:t>الإنتاج الزراعي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200" b="1" kern="1200" dirty="0">
              <a:solidFill>
                <a:schemeClr val="tx1"/>
              </a:solidFill>
            </a:rPr>
            <a:t>بسبب اتساع المساحة وتنوع المناخ واستخدام الاساليب العلمية الحديثة في الزراعة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294435" y="-43441"/>
        <a:ext cx="5021714" cy="1814809"/>
      </dsp:txXfrm>
    </dsp:sp>
    <dsp:sp modelId="{E79D24F5-F927-4786-9742-B979FA1E933A}">
      <dsp:nvSpPr>
        <dsp:cNvPr id="0" name=""/>
        <dsp:cNvSpPr/>
      </dsp:nvSpPr>
      <dsp:spPr>
        <a:xfrm rot="2553278">
          <a:off x="4220611" y="3456600"/>
          <a:ext cx="841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7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734D6-4643-4DC8-9EC9-ED1EF6FADDE9}">
      <dsp:nvSpPr>
        <dsp:cNvPr id="0" name=""/>
        <dsp:cNvSpPr/>
      </dsp:nvSpPr>
      <dsp:spPr>
        <a:xfrm>
          <a:off x="4099956" y="3741219"/>
          <a:ext cx="3894802" cy="2012225"/>
        </a:xfrm>
        <a:prstGeom prst="roundRect">
          <a:avLst/>
        </a:prstGeom>
        <a:solidFill>
          <a:schemeClr val="accent5">
            <a:hueOff val="1227572"/>
            <a:satOff val="20453"/>
            <a:lumOff val="-10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b="1" kern="1200" dirty="0">
              <a:solidFill>
                <a:schemeClr val="tx1"/>
              </a:solidFill>
            </a:rPr>
            <a:t>الإنتاج الحيواني والسمكي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b="1" kern="1200" dirty="0">
              <a:solidFill>
                <a:schemeClr val="tx1"/>
              </a:solidFill>
            </a:rPr>
            <a:t>-الحيواني بسبب وفرة الحشائش والعلف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b="1" kern="1200" dirty="0">
              <a:solidFill>
                <a:schemeClr val="tx1"/>
              </a:solidFill>
            </a:rPr>
            <a:t>-السمكي بسبب طول السواحل ويعتمد علي الصيد البحري المتقدم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198185" y="3839448"/>
        <a:ext cx="3698344" cy="1815767"/>
      </dsp:txXfrm>
    </dsp:sp>
    <dsp:sp modelId="{B12F656C-0C33-4D1A-A5E0-22CEA7B76D97}">
      <dsp:nvSpPr>
        <dsp:cNvPr id="0" name=""/>
        <dsp:cNvSpPr/>
      </dsp:nvSpPr>
      <dsp:spPr>
        <a:xfrm rot="8208719">
          <a:off x="2528486" y="3454201"/>
          <a:ext cx="824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73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D1544-8DEF-42CF-A672-7D67C84ABE4B}">
      <dsp:nvSpPr>
        <dsp:cNvPr id="0" name=""/>
        <dsp:cNvSpPr/>
      </dsp:nvSpPr>
      <dsp:spPr>
        <a:xfrm>
          <a:off x="-433918" y="3736421"/>
          <a:ext cx="3994296" cy="2021821"/>
        </a:xfrm>
        <a:prstGeom prst="roundRect">
          <a:avLst/>
        </a:prstGeom>
        <a:solidFill>
          <a:schemeClr val="accent5">
            <a:hueOff val="1841358"/>
            <a:satOff val="30680"/>
            <a:lumOff val="-15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200" kern="1200" dirty="0">
              <a:solidFill>
                <a:schemeClr val="tx1"/>
              </a:solidFill>
            </a:rPr>
            <a:t>الإنتاج الصناعي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200" kern="1200" dirty="0">
              <a:solidFill>
                <a:schemeClr val="tx1"/>
              </a:solidFill>
            </a:rPr>
            <a:t>أهم الصناعات :- صناعة السيارات والحديد والصلب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-335221" y="3835118"/>
        <a:ext cx="3796902" cy="1824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C0F19DA3-623B-44FD-8F0D-27A268965A55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7256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23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B1F9A3E1-9FC6-4F3A-968D-A214AB4853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7612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F00A3F-4656-44EB-A1AD-564562199D52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1925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387C42-38B4-4890-BDBB-E78BCA9858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62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7C42-38B4-4890-BDBB-E78BCA985848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171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7C42-38B4-4890-BDBB-E78BCA985848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0785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7C42-38B4-4890-BDBB-E78BCA985848}" type="slidenum">
              <a:rPr lang="ar-AE" smtClean="0"/>
              <a:t>26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537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5"/>
          <p:cNvGrpSpPr>
            <a:grpSpLocks/>
          </p:cNvGrpSpPr>
          <p:nvPr userDrawn="1"/>
        </p:nvGrpSpPr>
        <p:grpSpPr bwMode="auto">
          <a:xfrm>
            <a:off x="468313" y="6308725"/>
            <a:ext cx="2592387" cy="288925"/>
            <a:chOff x="840" y="2251"/>
            <a:chExt cx="1633" cy="182"/>
          </a:xfrm>
        </p:grpSpPr>
        <p:sp>
          <p:nvSpPr>
            <p:cNvPr id="5" name="WordArt 223"/>
            <p:cNvSpPr>
              <a:spLocks noChangeArrowheads="1" noChangeShapeType="1" noTextEdit="1"/>
            </p:cNvSpPr>
            <p:nvPr userDrawn="1"/>
          </p:nvSpPr>
          <p:spPr bwMode="auto">
            <a:xfrm>
              <a:off x="840" y="2251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kern="10" spc="-70">
                  <a:solidFill>
                    <a:prstClr val="white"/>
                  </a:solidFill>
                  <a:latin typeface="Impact"/>
                  <a:ea typeface="Gulim" pitchFamily="34" charset="-127"/>
                </a:rPr>
                <a:t>' LOGO '</a:t>
              </a:r>
              <a:endParaRPr kumimoji="1" lang="ar-AE" sz="1400" kern="10" spc="-70">
                <a:solidFill>
                  <a:prstClr val="white"/>
                </a:solidFill>
                <a:latin typeface="Impact"/>
                <a:ea typeface="Gulim" pitchFamily="34" charset="-127"/>
              </a:endParaRPr>
            </a:p>
          </p:txBody>
        </p:sp>
        <p:sp>
          <p:nvSpPr>
            <p:cNvPr id="6" name="WordArt 224"/>
            <p:cNvSpPr>
              <a:spLocks noChangeArrowheads="1" noChangeShapeType="1" noTextEdit="1"/>
            </p:cNvSpPr>
            <p:nvPr userDrawn="1"/>
          </p:nvSpPr>
          <p:spPr bwMode="auto">
            <a:xfrm>
              <a:off x="1565" y="2387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800" b="1" kern="10" spc="-40">
                  <a:solidFill>
                    <a:prstClr val="white"/>
                  </a:solidFill>
                  <a:ea typeface="Gulim" pitchFamily="34" charset="-127"/>
                  <a:cs typeface="Arial"/>
                </a:rPr>
                <a:t>COMPANY LOGOTYPE INSERT</a:t>
              </a:r>
              <a:endParaRPr kumimoji="1" lang="ar-AE" sz="800" b="1" kern="10" spc="-40">
                <a:solidFill>
                  <a:prstClr val="white"/>
                </a:solidFill>
                <a:ea typeface="Gulim" pitchFamily="34" charset="-127"/>
                <a:cs typeface="Arial"/>
              </a:endParaRPr>
            </a:p>
          </p:txBody>
        </p:sp>
      </p:grpSp>
      <p:sp>
        <p:nvSpPr>
          <p:cNvPr id="3309" name="Rectangle 237"/>
          <p:cNvSpPr>
            <a:spLocks noGrp="1" noChangeArrowheads="1"/>
          </p:cNvSpPr>
          <p:nvPr>
            <p:ph type="ctrTitle" sz="quarter"/>
          </p:nvPr>
        </p:nvSpPr>
        <p:spPr>
          <a:xfrm>
            <a:off x="0" y="836613"/>
            <a:ext cx="9144000" cy="866775"/>
          </a:xfrm>
        </p:spPr>
        <p:txBody>
          <a:bodyPr/>
          <a:lstStyle>
            <a:lvl1pPr algn="ctr">
              <a:lnSpc>
                <a:spcPct val="75000"/>
              </a:lnSpc>
              <a:defRPr sz="420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ru-RU" altLang="ko-KR"/>
              <a:t>Click to edit Master title style</a:t>
            </a:r>
            <a:endParaRPr lang="en-US" altLang="ko-KR"/>
          </a:p>
        </p:txBody>
      </p:sp>
      <p:sp>
        <p:nvSpPr>
          <p:cNvPr id="3310" name="Rectangle 2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1630363"/>
            <a:ext cx="9144000" cy="503237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66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ru-RU" altLang="ko-KR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72CBF-7B78-43D6-ADAA-5BCA6E0CA2A4}" type="slidenum">
              <a:rPr lang="ar-SA" altLang="ko-K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46128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61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195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7394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9697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9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3663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496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9334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566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5939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3057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15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670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4324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946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4301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0918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0D15-6AE9-4E33-B3BC-437D7D7F9191}" type="datetimeFigureOut">
              <a:rPr lang="ar-AE" smtClean="0"/>
              <a:t>9‏/9‏/1441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C27B-E7B4-42D3-951D-582DD45B5E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076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pitchFamily="34" charset="0"/>
              </a:defRPr>
            </a:lvl1pPr>
          </a:lstStyle>
          <a:p>
            <a:pPr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27420602-9715-48CE-9E02-75B879824458}" type="slidenum">
              <a:rPr kumimoji="1" lang="ar-SA" altLang="ko-KR">
                <a:solidFill>
                  <a:prstClr val="black"/>
                </a:solidFill>
                <a:latin typeface="Gulim" pitchFamily="34" charset="-127"/>
                <a:ea typeface="Gulim" pitchFamily="34" charset="-127"/>
              </a:rPr>
              <a:pPr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9461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ko-KR"/>
              <a:t>انقر لتحرير أنماط النص الرئيسي</a:t>
            </a:r>
          </a:p>
          <a:p>
            <a:pPr lvl="1"/>
            <a:r>
              <a:rPr lang="ar-SA" altLang="ko-KR"/>
              <a:t>المستوى الثاني</a:t>
            </a:r>
          </a:p>
          <a:p>
            <a:pPr lvl="2"/>
            <a:r>
              <a:rPr lang="ar-SA" altLang="ko-KR"/>
              <a:t>المستوى الثالث</a:t>
            </a:r>
          </a:p>
          <a:p>
            <a:pPr lvl="3"/>
            <a:r>
              <a:rPr lang="ar-SA" altLang="ko-KR"/>
              <a:t>المستوى الرابع</a:t>
            </a:r>
          </a:p>
          <a:p>
            <a:pPr lvl="4"/>
            <a:r>
              <a:rPr lang="ar-SA" altLang="ko-KR"/>
              <a:t>المستوى الخامس</a:t>
            </a:r>
          </a:p>
        </p:txBody>
      </p:sp>
      <p:sp>
        <p:nvSpPr>
          <p:cNvPr id="19462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44450"/>
            <a:ext cx="82089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19463" name="Group 38"/>
          <p:cNvGrpSpPr>
            <a:grpSpLocks/>
          </p:cNvGrpSpPr>
          <p:nvPr/>
        </p:nvGrpSpPr>
        <p:grpSpPr bwMode="auto">
          <a:xfrm>
            <a:off x="6391275" y="6453188"/>
            <a:ext cx="2606675" cy="288925"/>
            <a:chOff x="1972" y="3339"/>
            <a:chExt cx="1642" cy="182"/>
          </a:xfrm>
        </p:grpSpPr>
        <p:sp>
          <p:nvSpPr>
            <p:cNvPr id="19464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888" y="3339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kern="10" spc="-70">
                  <a:solidFill>
                    <a:srgbClr val="0082B0"/>
                  </a:solidFill>
                  <a:latin typeface="Impact"/>
                  <a:ea typeface="Gulim" pitchFamily="34" charset="-127"/>
                </a:rPr>
                <a:t>' LOGO '</a:t>
              </a:r>
              <a:endParaRPr kumimoji="1" lang="ar-AE" sz="1400" kern="10" spc="-70">
                <a:solidFill>
                  <a:srgbClr val="0082B0"/>
                </a:solidFill>
                <a:latin typeface="Impact"/>
                <a:ea typeface="Gulim" pitchFamily="34" charset="-127"/>
              </a:endParaRPr>
            </a:p>
          </p:txBody>
        </p:sp>
        <p:sp>
          <p:nvSpPr>
            <p:cNvPr id="1946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972" y="3475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800" b="1" kern="10" spc="-40">
                  <a:solidFill>
                    <a:srgbClr val="0082B0"/>
                  </a:solidFill>
                  <a:ea typeface="Gulim" pitchFamily="34" charset="-127"/>
                  <a:cs typeface="Arial"/>
                </a:rPr>
                <a:t>COMPANY LOGOTYPE INSERT</a:t>
              </a:r>
              <a:endParaRPr kumimoji="1" lang="ar-AE" sz="800" b="1" kern="10" spc="-40">
                <a:solidFill>
                  <a:srgbClr val="0082B0"/>
                </a:solidFill>
                <a:ea typeface="Gulim" pitchFamily="34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6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ransition>
    <p:pull dir="d"/>
  </p:transition>
  <p:txStyles>
    <p:titleStyle>
      <a:lvl1pPr algn="l" rtl="1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Gulim" pitchFamily="34" charset="-127"/>
          <a:cs typeface="+mj-cs"/>
        </a:defRPr>
      </a:lvl1pPr>
      <a:lvl2pPr algn="l" rtl="1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2pPr>
      <a:lvl3pPr algn="l" rtl="1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3pPr>
      <a:lvl4pPr algn="l" rtl="1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4pPr>
      <a:lvl5pPr algn="l" rtl="1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5pPr>
      <a:lvl6pPr marL="457200" algn="l" rtl="1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6pPr>
      <a:lvl7pPr marL="914400" algn="l" rtl="1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7pPr>
      <a:lvl8pPr marL="1371600" algn="l" rtl="1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8pPr>
      <a:lvl9pPr marL="1828800" algn="l" rtl="1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Times New Roman" pitchFamily="18" charset="0"/>
          <a:ea typeface="Gulim" pitchFamily="34" charset="-127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 latinLnBrk="1">
              <a:spcBef>
                <a:spcPct val="0"/>
              </a:spcBef>
              <a:spcAft>
                <a:spcPct val="0"/>
              </a:spcAft>
              <a:defRPr/>
            </a:pPr>
            <a:fld id="{27420602-9715-48CE-9E02-75B879824458}" type="slidenum">
              <a:rPr kumimoji="1" lang="ar-SA" altLang="ko-KR" smtClean="0">
                <a:solidFill>
                  <a:prstClr val="black"/>
                </a:solidFill>
                <a:latin typeface="Gulim" pitchFamily="34" charset="-127"/>
                <a:ea typeface="Gulim" pitchFamily="34" charset="-127"/>
              </a:rPr>
              <a:pPr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9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../&#1575;&#1601;&#1585;&#1575;&#1581;%20&#1575;&#1604;&#1575;&#1605;&#1575;&#1586;&#1608;&#1606;%20-%20&#1575;&#1605;&#1585;&#1610;&#1603;&#1575;%20&#1575;&#1604;&#1580;&#1606;&#1608;&#1576;&#1610;&#1577;%20%20romantic%20%20music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../&#1575;&#1601;&#1585;&#1575;&#1581;%20&#1575;&#1604;&#1575;&#1605;&#1575;&#1586;&#1608;&#1606;%20-%20&#1575;&#1605;&#1585;&#1610;&#1603;&#1575;%20&#1575;&#1604;&#1580;&#1606;&#1608;&#1576;&#1610;&#1577;%20%20romantic%20%20music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6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1043608" y="1916832"/>
            <a:ext cx="720080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500" b="1" dirty="0">
                <a:solidFill>
                  <a:srgbClr val="002060"/>
                </a:solidFill>
                <a:cs typeface="Akhbar MT" pitchFamily="2" charset="-78"/>
              </a:rPr>
              <a:t>الإمارات والعالم الجديد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148064" y="749895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u="sng" dirty="0">
                <a:solidFill>
                  <a:srgbClr val="C00000"/>
                </a:solidFill>
              </a:rPr>
              <a:t>عنوان الوحدة :</a:t>
            </a:r>
          </a:p>
        </p:txBody>
      </p:sp>
    </p:spTree>
    <p:extLst>
      <p:ext uri="{BB962C8B-B14F-4D97-AF65-F5344CB8AC3E}">
        <p14:creationId xmlns:p14="http://schemas.microsoft.com/office/powerpoint/2010/main" val="14808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12991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/>
          <p:cNvSpPr txBox="1"/>
          <p:nvPr/>
        </p:nvSpPr>
        <p:spPr>
          <a:xfrm>
            <a:off x="1331640" y="1232062"/>
            <a:ext cx="6903608" cy="2308324"/>
          </a:xfrm>
          <a:prstGeom prst="rect">
            <a:avLst/>
          </a:prstGeom>
          <a:solidFill>
            <a:srgbClr val="9999FF"/>
          </a:solidFill>
          <a:ln w="3810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امام كل مجموعة </a:t>
            </a:r>
          </a:p>
          <a:p>
            <a:pPr algn="ctr"/>
            <a:r>
              <a:rPr lang="ar-AE" sz="3600" b="1" dirty="0"/>
              <a:t>خريطة سياسية للقارة أمريكا الشمالية  </a:t>
            </a:r>
          </a:p>
          <a:p>
            <a:pPr algn="ctr"/>
            <a:r>
              <a:rPr lang="ar-AE" sz="3600" b="1" dirty="0"/>
              <a:t>من خلال الخريطة</a:t>
            </a:r>
            <a:r>
              <a:rPr lang="en-US" sz="3600" b="1" dirty="0"/>
              <a:t> </a:t>
            </a:r>
            <a:r>
              <a:rPr lang="ar-AE" sz="3600" b="1" dirty="0"/>
              <a:t>ص 31 حدد الموقع الفلكي للقارة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87824" y="494831"/>
            <a:ext cx="4931158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الموقع الفلكي لقارة أمريكا الشمالية </a:t>
            </a:r>
            <a:endParaRPr lang="ar-AE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24" y="3688384"/>
            <a:ext cx="6634058" cy="26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293327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4"/>
          <p:cNvSpPr/>
          <p:nvPr/>
        </p:nvSpPr>
        <p:spPr>
          <a:xfrm>
            <a:off x="4612482" y="1873934"/>
            <a:ext cx="3485597" cy="3108543"/>
          </a:xfrm>
          <a:prstGeom prst="rect">
            <a:avLst/>
          </a:prstGeom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ar-AE" sz="2800" b="1" dirty="0"/>
          </a:p>
          <a:p>
            <a:pPr algn="ctr"/>
            <a:r>
              <a:rPr lang="ar-AE" sz="2800" b="1" dirty="0"/>
              <a:t>تقع قارة أمريكا الشمالية </a:t>
            </a:r>
          </a:p>
          <a:p>
            <a:pPr algn="ctr"/>
            <a:r>
              <a:rPr lang="ar-AE" sz="2800" b="1" dirty="0"/>
              <a:t> بين دائرتي عرض</a:t>
            </a:r>
          </a:p>
          <a:p>
            <a:pPr algn="ctr"/>
            <a:r>
              <a:rPr lang="ar-AE" sz="2800" b="1" dirty="0"/>
              <a:t>من.............. الى .......... وبين خطي طول ...........و............</a:t>
            </a:r>
          </a:p>
          <a:p>
            <a:pPr algn="ctr"/>
            <a:r>
              <a:rPr lang="ar-AE" sz="2800" b="1" dirty="0"/>
              <a:t> </a:t>
            </a:r>
          </a:p>
        </p:txBody>
      </p:sp>
      <p:sp>
        <p:nvSpPr>
          <p:cNvPr id="7" name="سحابة 6"/>
          <p:cNvSpPr/>
          <p:nvPr/>
        </p:nvSpPr>
        <p:spPr>
          <a:xfrm rot="20191933">
            <a:off x="914281" y="557933"/>
            <a:ext cx="1759297" cy="10073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بعمل جماعي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025218" y="755993"/>
            <a:ext cx="4931158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الموقع الفلكي لقارة أمريكا الشمالية </a:t>
            </a:r>
            <a:endParaRPr lang="ar-A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0" y="2115284"/>
            <a:ext cx="3286470" cy="28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285920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مستطيل 1"/>
          <p:cNvSpPr/>
          <p:nvPr/>
        </p:nvSpPr>
        <p:spPr>
          <a:xfrm>
            <a:off x="3248401" y="1505301"/>
            <a:ext cx="3679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AE" sz="4000" b="1" dirty="0">
                <a:solidFill>
                  <a:srgbClr val="FF0000"/>
                </a:solidFill>
              </a:rPr>
              <a:t>أربط مع الرياضيات :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7063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907704" y="2996952"/>
            <a:ext cx="504056" cy="33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>
            <a:off x="3191930" y="2518779"/>
            <a:ext cx="49685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/>
              <a:t>أحسب عدد دوائر العرض التي تمتد عليها قارة أمريكا الشمالية  </a:t>
            </a:r>
          </a:p>
          <a:p>
            <a:pPr algn="ctr"/>
            <a:r>
              <a:rPr lang="ar-AE" sz="2400" b="1" dirty="0"/>
              <a:t>اذ علمتي ان القارة تمتد بين دائرتي عرض من 25 و83 شمالا</a:t>
            </a:r>
          </a:p>
          <a:p>
            <a:pPr algn="ctr"/>
            <a:r>
              <a:rPr lang="ar-AE" sz="2400" b="1" dirty="0"/>
              <a:t> ........................................................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2"/>
          <a:stretch/>
        </p:blipFill>
        <p:spPr bwMode="auto">
          <a:xfrm>
            <a:off x="742103" y="3837716"/>
            <a:ext cx="2506298" cy="23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025218" y="755993"/>
            <a:ext cx="4931158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الموقع الفلكي لقارة أمريكا الشمالية </a:t>
            </a:r>
          </a:p>
        </p:txBody>
      </p:sp>
    </p:spTree>
    <p:extLst>
      <p:ext uri="{BB962C8B-B14F-4D97-AF65-F5344CB8AC3E}">
        <p14:creationId xmlns:p14="http://schemas.microsoft.com/office/powerpoint/2010/main" val="974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971600" y="2852936"/>
            <a:ext cx="7200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>
                <a:solidFill>
                  <a:srgbClr val="C00000"/>
                </a:solidFill>
              </a:rPr>
              <a:t>امام كل مجموعة خريطة سياسية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من خلال البطاقة صمم خريطة ذهنية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 توضح اهم دوائر العرض الرئيسة التي تمر بالقارة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42217" y="1700808"/>
            <a:ext cx="6859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u="sng" dirty="0">
                <a:solidFill>
                  <a:srgbClr val="0070C0"/>
                </a:solidFill>
              </a:rPr>
              <a:t>باستخدام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FF0000"/>
                </a:solidFill>
              </a:rPr>
              <a:t>الخرائط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00B050"/>
                </a:solidFill>
              </a:rPr>
              <a:t>الذهنية</a:t>
            </a:r>
            <a:r>
              <a:rPr lang="ar-AE" sz="4000" b="1" u="sng" dirty="0"/>
              <a:t>  </a:t>
            </a:r>
            <a:r>
              <a:rPr lang="en-US" sz="4000" b="1" u="sng" dirty="0">
                <a:solidFill>
                  <a:srgbClr val="993300"/>
                </a:solidFill>
              </a:rPr>
              <a:t>map</a:t>
            </a:r>
            <a:r>
              <a:rPr lang="en-US" sz="4000" b="1" u="sng" dirty="0"/>
              <a:t> </a:t>
            </a:r>
            <a:r>
              <a:rPr lang="en-US" sz="4000" b="1" u="sng" dirty="0">
                <a:solidFill>
                  <a:srgbClr val="FF00FF"/>
                </a:solidFill>
              </a:rPr>
              <a:t>mind </a:t>
            </a:r>
          </a:p>
        </p:txBody>
      </p:sp>
    </p:spTree>
    <p:extLst>
      <p:ext uri="{BB962C8B-B14F-4D97-AF65-F5344CB8AC3E}">
        <p14:creationId xmlns:p14="http://schemas.microsoft.com/office/powerpoint/2010/main" val="974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12992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4"/>
          <p:cNvSpPr/>
          <p:nvPr/>
        </p:nvSpPr>
        <p:spPr>
          <a:xfrm>
            <a:off x="2893120" y="463605"/>
            <a:ext cx="4931158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الموقع الفلكي لقارة أمريكا الشمالية </a:t>
            </a:r>
            <a:endParaRPr lang="ar-AE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412775"/>
            <a:ext cx="6677025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5" name="Picture 2" descr="نتيجة بحث الصور عن التعاو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7" y="3154702"/>
            <a:ext cx="1992358" cy="27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971600" y="850900"/>
            <a:ext cx="1584176" cy="40011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000" dirty="0"/>
              <a:t>عمل ( جماعي ) </a:t>
            </a:r>
          </a:p>
        </p:txBody>
      </p:sp>
      <p:pic>
        <p:nvPicPr>
          <p:cNvPr id="7" name="Picture 5" descr="نتيجة بحث الصور عن ‪games‬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52650"/>
          <a:stretch/>
        </p:blipFill>
        <p:spPr bwMode="auto">
          <a:xfrm rot="19931325">
            <a:off x="747342" y="1656796"/>
            <a:ext cx="2835709" cy="8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91127" y="692605"/>
            <a:ext cx="3980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هي نلعب ونكتشف معنا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55976" y="1808237"/>
            <a:ext cx="40419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/>
              <a:t>قم بتركيب الصورة لتكتشف 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555776" y="2348880"/>
            <a:ext cx="561662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/>
              <a:t>أهم المسطحات المائية التي تشرف عليها القارة امريكا الشمالية </a:t>
            </a:r>
          </a:p>
          <a:p>
            <a:r>
              <a:rPr lang="ar-AE" sz="2800" dirty="0"/>
              <a:t>من الشرق ..................</a:t>
            </a:r>
          </a:p>
          <a:p>
            <a:r>
              <a:rPr lang="ar-AE" sz="2800" dirty="0"/>
              <a:t>من الغرب ..................</a:t>
            </a:r>
          </a:p>
          <a:p>
            <a:r>
              <a:rPr lang="ar-AE" sz="2800" dirty="0"/>
              <a:t>من الشمال ..................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30915"/>
            <a:ext cx="5089748" cy="15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12992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71600" y="850900"/>
            <a:ext cx="1584176" cy="40011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000" dirty="0"/>
              <a:t>عمل ( جماعي ) </a:t>
            </a:r>
          </a:p>
        </p:txBody>
      </p:sp>
      <p:pic>
        <p:nvPicPr>
          <p:cNvPr id="7" name="Picture 5" descr="نتيجة بحث الصور عن ‪games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52650"/>
          <a:stretch/>
        </p:blipFill>
        <p:spPr bwMode="auto">
          <a:xfrm rot="19931325">
            <a:off x="720136" y="1364407"/>
            <a:ext cx="2835709" cy="8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409240" y="692605"/>
            <a:ext cx="5144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هي نلعب ونكتشف معنا من أنا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302311" y="1515850"/>
            <a:ext cx="50501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/>
              <a:t>باستخدام استراتيجية من أنا 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203848" y="2215984"/>
            <a:ext cx="5089748" cy="21416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-أنا قارة من قارات العالم الجديد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-تقدر مساحتي بحوالي 18.4 مليون كم2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-وأنا رابع قارات العالم مساحة بعد آسيا وافريقيا وأمريكا اللاتينية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30915"/>
            <a:ext cx="5089748" cy="15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4" y="4417962"/>
            <a:ext cx="1452210" cy="189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loud Callout 11"/>
          <p:cNvSpPr/>
          <p:nvPr/>
        </p:nvSpPr>
        <p:spPr>
          <a:xfrm>
            <a:off x="1092489" y="2309807"/>
            <a:ext cx="1882006" cy="182943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من </a:t>
            </a:r>
            <a:r>
              <a:rPr lang="ar-AE" sz="4800" dirty="0">
                <a:ea typeface="Calibri" panose="020F0502020204030204" pitchFamily="34" charset="0"/>
                <a:cs typeface="Arial" panose="020B0604020202020204" pitchFamily="34" charset="0"/>
              </a:rPr>
              <a:t>أنا</a:t>
            </a:r>
            <a:r>
              <a:rPr lang="ar-AE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؟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AutoShape 2" descr="نتيجة بحث الصور عن العاب الكترونية كرت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نتيجة بحث الصور عن ‪games logo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7020272" y="2852936"/>
            <a:ext cx="2267744" cy="86409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b="1" dirty="0"/>
              <a:t>باستخدام البطاقات المروحية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86"/>
            <a:ext cx="4788024" cy="24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51520" y="2623408"/>
            <a:ext cx="1836712" cy="202972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أكمل عزيري الطالب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تعد امريكا الشمالية ........ قارات العالم من حيث المساحة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1520" y="4725144"/>
            <a:ext cx="1836712" cy="1800200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سمي دوائر العرض الرئيسية التي تمر بقارة أمريكا الشمالية 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195736" y="2623408"/>
            <a:ext cx="2304256" cy="2029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سجل أسماء المسطحات المائية التي تطل عليها قارة أمريكا الشمالية  من جهة الشرق :.......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ar-AE" sz="2000" b="1" dirty="0">
                <a:solidFill>
                  <a:schemeClr val="tx1"/>
                </a:solidFill>
              </a:rPr>
              <a:t>جهة الغرب :...........؟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195736" y="4725144"/>
            <a:ext cx="230425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بم تفسر أهمية الموقع الجغرافي لقارة أمريكا الشمالية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الواجب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36992"/>
            <a:ext cx="7955280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ابحث في مصادر المعرفة عن أهمية الموقع الجغرافي لقارة امريكا الشمالية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293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67544" y="332656"/>
            <a:ext cx="8424936" cy="60486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4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6646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56176" y="1224422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لنشاهده</a:t>
            </a:r>
            <a:endParaRPr lang="ar-AE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52970" y="3105834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معا هذا</a:t>
            </a:r>
            <a:endParaRPr lang="ar-AE" dirty="0"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384368" y="5158933"/>
            <a:ext cx="107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الفيديو</a:t>
            </a:r>
            <a:endParaRPr lang="ar-A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67544" y="332656"/>
            <a:ext cx="8424936" cy="60486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4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6646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56176" y="1224422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لنشاهده</a:t>
            </a:r>
            <a:endParaRPr lang="ar-AE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52970" y="3105834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معا هذا</a:t>
            </a:r>
            <a:endParaRPr lang="ar-AE" dirty="0"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384368" y="5158933"/>
            <a:ext cx="107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الفيديو</a:t>
            </a:r>
            <a:endParaRPr lang="ar-A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89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47664" y="0"/>
            <a:ext cx="7450733" cy="110799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6600" b="1" dirty="0">
                <a:solidFill>
                  <a:srgbClr val="FFC000"/>
                </a:solidFill>
                <a:cs typeface="Akhbar MT" pitchFamily="2" charset="-78"/>
              </a:rPr>
              <a:t>عنوان درسنا لهذا اليوم :</a:t>
            </a:r>
          </a:p>
        </p:txBody>
      </p:sp>
      <p:sp>
        <p:nvSpPr>
          <p:cNvPr id="5" name="مربع نص 6"/>
          <p:cNvSpPr txBox="1"/>
          <p:nvPr/>
        </p:nvSpPr>
        <p:spPr>
          <a:xfrm>
            <a:off x="620868" y="1154135"/>
            <a:ext cx="5607161" cy="1098946"/>
          </a:xfrm>
          <a:prstGeom prst="rect">
            <a:avLst/>
          </a:prstGeom>
          <a:noFill/>
        </p:spPr>
        <p:txBody>
          <a:bodyPr wrap="none" lIns="82479" tIns="41239" rIns="82479" bIns="41239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SA" sz="6600" b="1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latin typeface="Hacen Qatar" pitchFamily="2" charset="-78"/>
                <a:ea typeface="Gulim" pitchFamily="34" charset="-127"/>
              </a:rPr>
              <a:t>قارة أمريكا ال</a:t>
            </a:r>
            <a:r>
              <a:rPr kumimoji="1" lang="ar-AE" sz="6600" b="1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latin typeface="Hacen Qatar" pitchFamily="2" charset="-78"/>
                <a:ea typeface="Gulim" pitchFamily="34" charset="-127"/>
              </a:rPr>
              <a:t>شمالية</a:t>
            </a:r>
            <a:endParaRPr kumimoji="1" lang="en-US" sz="6600" b="1" dirty="0">
              <a:ln w="900" cmpd="sng">
                <a:solidFill>
                  <a:srgbClr val="7FD13B">
                    <a:satMod val="190000"/>
                    <a:alpha val="55000"/>
                  </a:srgbClr>
                </a:solidFill>
                <a:prstDash val="solid"/>
              </a:ln>
              <a:effectLst>
                <a:glow rad="139700">
                  <a:srgbClr val="7FD13B">
                    <a:satMod val="175000"/>
                    <a:alpha val="40000"/>
                  </a:srgbClr>
                </a:glow>
              </a:effectLst>
              <a:latin typeface="Hacen Qatar" pitchFamily="2" charset="-78"/>
              <a:ea typeface="Gulim" pitchFamily="34" charset="-127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99753" y="2420888"/>
            <a:ext cx="7056784" cy="4889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base" latinLnBrk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تضاريس </a:t>
            </a:r>
          </a:p>
          <a:p>
            <a:pPr algn="ctr" rtl="0" fontAlgn="base" latinLnBrk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SA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 </a:t>
            </a: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ق</a:t>
            </a:r>
            <a:r>
              <a:rPr kumimoji="1" lang="ar-SA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ارة أمريكا ال</a:t>
            </a: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شمالية </a:t>
            </a:r>
            <a:endParaRPr kumimoji="1" lang="en-US" altLang="ko-KR" sz="6600" b="1" kern="0" spc="50" dirty="0">
              <a:ln w="11430"/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1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67544" y="332656"/>
            <a:ext cx="8280920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6148" name="Picture 4" descr="نتيجة بحث الصور عن التفكير سكراب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" y="3573016"/>
            <a:ext cx="2302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63" y="2745790"/>
            <a:ext cx="1369792" cy="13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صورة ذات صل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3" y="1382569"/>
            <a:ext cx="1109265" cy="1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صورة ذات صل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5" y="1582016"/>
            <a:ext cx="711696" cy="7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95" y="4221088"/>
            <a:ext cx="18780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419872" y="476672"/>
            <a:ext cx="511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باستخدام استراتيجية.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6" y="1268760"/>
            <a:ext cx="2720330" cy="1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5"/>
          <a:stretch/>
        </p:blipFill>
        <p:spPr bwMode="auto">
          <a:xfrm>
            <a:off x="3908884" y="2975925"/>
            <a:ext cx="4132981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>
            <a:off x="4860032" y="509771"/>
            <a:ext cx="29208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</a:rPr>
              <a:t>نواتج التعلم 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05577" y="4041357"/>
            <a:ext cx="7169315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/>
              <a:t>2-	أن يعدد العوامل المؤثرة في المناخ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040295" y="2203701"/>
            <a:ext cx="7169315" cy="1077218"/>
          </a:xfrm>
          <a:prstGeom prst="rect">
            <a:avLst/>
          </a:prstGeom>
          <a:solidFill>
            <a:srgbClr val="FF33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1-	أن يستنتج مظاهر السطح لقارة أمريكا الشمالية  </a:t>
            </a: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13412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79512" y="79834"/>
            <a:ext cx="8784976" cy="6696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مستطيل 2"/>
          <p:cNvSpPr/>
          <p:nvPr/>
        </p:nvSpPr>
        <p:spPr>
          <a:xfrm>
            <a:off x="1308943" y="244294"/>
            <a:ext cx="6756979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 تتنوع أشكال التضاريس في قارة </a:t>
            </a:r>
            <a:r>
              <a:rPr lang="ar-AE" sz="3200" b="1"/>
              <a:t>أمريكا الشمالية </a:t>
            </a:r>
            <a:endParaRPr lang="ar-AE" sz="3200" dirty="0"/>
          </a:p>
        </p:txBody>
      </p:sp>
      <p:sp>
        <p:nvSpPr>
          <p:cNvPr id="10" name="TextBox 5"/>
          <p:cNvSpPr txBox="1"/>
          <p:nvPr/>
        </p:nvSpPr>
        <p:spPr>
          <a:xfrm>
            <a:off x="4355976" y="993529"/>
            <a:ext cx="4392488" cy="521373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ar-AE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المرتفعات والسهول الساحلية الشرقية:</a:t>
            </a:r>
          </a:p>
          <a:p>
            <a:pPr lvl="0">
              <a:spcBef>
                <a:spcPct val="20000"/>
              </a:spcBef>
            </a:pPr>
            <a:r>
              <a:rPr lang="ar-AE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تنقسم إلى قسمين وهما: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ar-AE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هضبة (لبرادور) في الشمال: </a:t>
            </a:r>
            <a:r>
              <a:rPr lang="ar-AE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وهي هضبة قليلة الإرتفاع, وتكثر بها البحيرات.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ar-AE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مرتفعات (الأبلاش): </a:t>
            </a:r>
            <a:r>
              <a:rPr lang="ar-AE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هي جبال قديمة النشأة, قليلة الارتفاع في الجنوب, وتحصربينها وبين سواحل المحيط الأطلنطي سهول رسوبية خصبة.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" y="829068"/>
            <a:ext cx="3653011" cy="55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79512" y="312174"/>
            <a:ext cx="862636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TextBox 5"/>
          <p:cNvSpPr txBox="1"/>
          <p:nvPr/>
        </p:nvSpPr>
        <p:spPr>
          <a:xfrm>
            <a:off x="395536" y="1003859"/>
            <a:ext cx="8061059" cy="241912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ar-AE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المرتفعات والسهول الساحلية الغربية: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ar-AE" sz="28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تتكون من جبال</a:t>
            </a:r>
            <a:r>
              <a:rPr lang="ar-AE" sz="28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عالية حديثة التكوين, </a:t>
            </a:r>
            <a:r>
              <a:rPr lang="ar-AE" sz="28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وتقع في </a:t>
            </a:r>
            <a:r>
              <a:rPr lang="ar-AE" sz="28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غرب القارة من أقصى الشمال إلى الجنوب.</a:t>
            </a:r>
            <a:endParaRPr lang="en-US" sz="2800" b="1" dirty="0">
              <a:solidFill>
                <a:schemeClr val="tx1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ar-AE" sz="28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تترك بينها وبين </a:t>
            </a:r>
            <a:r>
              <a:rPr lang="ar-AE" sz="28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المحيط الهادي سهول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ar-AE" sz="28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ساحلية ضيقة.مثل </a:t>
            </a:r>
            <a:r>
              <a:rPr lang="ar-AE" sz="28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جبال روكي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65" y="3806832"/>
            <a:ext cx="8061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ar-AE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السهول الوسطى: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ar-AE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تقع بين المرتفعات الشرقية والمرتفعات الغربية, وهى متسعة.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ar-AE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يجري بها نهر((</a:t>
            </a:r>
            <a:r>
              <a:rPr lang="ar-AE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المسيسبي</a:t>
            </a:r>
            <a:r>
              <a:rPr lang="ar-AE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5594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476672"/>
            <a:ext cx="3833624" cy="947275"/>
          </a:xfrm>
        </p:spPr>
        <p:txBody>
          <a:bodyPr>
            <a:norm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الربط بمادة العلوم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419872" y="1717271"/>
            <a:ext cx="5540152" cy="3017454"/>
          </a:xfrm>
        </p:spPr>
        <p:txBody>
          <a:bodyPr>
            <a:noAutofit/>
          </a:bodyPr>
          <a:lstStyle/>
          <a:p>
            <a:pPr algn="r"/>
            <a:r>
              <a:rPr lang="ar-AE" sz="3600" dirty="0"/>
              <a:t>تم انشاء محطتين كبيرتين لتوليد الكهرباء في ولاية نيويورك  بهدف استغلال شلالات نياجيرا في توليد الطاقة الكهربائية وتزويد امريكا وكندا بمياه الشرب </a:t>
            </a:r>
            <a:endParaRPr lang="en-US" sz="3600" dirty="0"/>
          </a:p>
        </p:txBody>
      </p:sp>
      <p:pic>
        <p:nvPicPr>
          <p:cNvPr id="6" name="Picture 3" descr="C:\Users\hp\Pictures\RBT4OIU2'UFU2[FU000U0EJ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463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4456522"/>
            <a:ext cx="3055487" cy="893396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شلالات نياجرا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الدراسات\التضاريص\جبال روك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98" y="620688"/>
            <a:ext cx="2978224" cy="47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7910" y="5877272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جبال روكي</a:t>
            </a:r>
            <a:endParaRPr lang="en-US" sz="3600" b="1" dirty="0"/>
          </a:p>
        </p:txBody>
      </p:sp>
      <p:pic>
        <p:nvPicPr>
          <p:cNvPr id="2051" name="Picture 3" descr="H:\الدراسات\التضاريص\مرتفعات الأبلا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9" y="620688"/>
            <a:ext cx="3283024" cy="47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3151" y="5877272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مرتفعات الأبلاش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772400" y="43434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1.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038600" y="43434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2.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50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534400" cy="6324600"/>
          </a:xfrm>
        </p:spPr>
        <p:txBody>
          <a:bodyPr/>
          <a:lstStyle/>
          <a:p>
            <a:pPr marL="0" indent="0" algn="r" rtl="1">
              <a:buNone/>
            </a:pPr>
            <a:r>
              <a:rPr lang="ar-AE" dirty="0"/>
              <a:t>: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0600" y="974271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3.</a:t>
            </a:r>
            <a:endParaRPr lang="en-US" sz="2800" b="1" dirty="0"/>
          </a:p>
        </p:txBody>
      </p:sp>
      <p:pic>
        <p:nvPicPr>
          <p:cNvPr id="3074" name="Picture 2" descr="H:\الدراسات\التضاريص\جبال كاسكيد سيرانيفاد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4271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4400" y="2960914"/>
            <a:ext cx="388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جبال كاسكيد سيرانيفادا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733800" y="974271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4.</a:t>
            </a:r>
            <a:endParaRPr lang="en-US" sz="2800" b="1" dirty="0"/>
          </a:p>
        </p:txBody>
      </p:sp>
      <p:pic>
        <p:nvPicPr>
          <p:cNvPr id="3075" name="Picture 3" descr="H:\الدراسات\التضاريص\هضبة لبرادو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974271"/>
            <a:ext cx="27432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79714" y="2960914"/>
            <a:ext cx="275408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هضبة لبرادور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7739743" y="3864429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5.</a:t>
            </a:r>
            <a:endParaRPr lang="en-US" sz="2800" b="1" dirty="0"/>
          </a:p>
        </p:txBody>
      </p:sp>
      <p:pic>
        <p:nvPicPr>
          <p:cNvPr id="3076" name="Picture 4" descr="H:\الدراسات\التضاريص\نهر المسيسبي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538298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53393" y="6019800"/>
            <a:ext cx="434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نهر المسيسبي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97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912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12991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971600" y="2852936"/>
            <a:ext cx="7200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>
                <a:solidFill>
                  <a:srgbClr val="C00000"/>
                </a:solidFill>
              </a:rPr>
              <a:t> من خلال عرض الصور السابقة امام كل مجموعة بطاقة 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من خلال البطاقة صمم خريطة ذهنية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 توضح اشكال التضاريس الموجودة بالقارة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42217" y="1700808"/>
            <a:ext cx="6859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u="sng" dirty="0">
                <a:solidFill>
                  <a:srgbClr val="0070C0"/>
                </a:solidFill>
              </a:rPr>
              <a:t>باستخدام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FF0000"/>
                </a:solidFill>
              </a:rPr>
              <a:t>الخرائط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00B050"/>
                </a:solidFill>
              </a:rPr>
              <a:t>الذهنية</a:t>
            </a:r>
            <a:r>
              <a:rPr lang="ar-AE" sz="4000" b="1" u="sng" dirty="0"/>
              <a:t>  </a:t>
            </a:r>
            <a:r>
              <a:rPr lang="en-US" sz="4000" b="1" u="sng" dirty="0">
                <a:solidFill>
                  <a:srgbClr val="993300"/>
                </a:solidFill>
              </a:rPr>
              <a:t>map</a:t>
            </a:r>
            <a:r>
              <a:rPr lang="en-US" sz="4000" b="1" u="sng" dirty="0"/>
              <a:t> </a:t>
            </a:r>
            <a:r>
              <a:rPr lang="en-US" sz="4000" b="1" u="sng" dirty="0">
                <a:solidFill>
                  <a:srgbClr val="FF00FF"/>
                </a:solidFill>
              </a:rPr>
              <a:t>mind </a:t>
            </a:r>
          </a:p>
        </p:txBody>
      </p:sp>
    </p:spTree>
    <p:extLst>
      <p:ext uri="{BB962C8B-B14F-4D97-AF65-F5344CB8AC3E}">
        <p14:creationId xmlns:p14="http://schemas.microsoft.com/office/powerpoint/2010/main" val="35240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2544" y="404664"/>
            <a:ext cx="2736304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عمل جماعي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7" y="1196752"/>
            <a:ext cx="90354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قارن بين المرتفعات الشرقية والمرتفعات الغربية </a:t>
            </a:r>
          </a:p>
          <a:p>
            <a:pPr marL="0" indent="0" algn="ctr">
              <a:buNone/>
            </a:pPr>
            <a:r>
              <a:rPr lang="ar-AE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نشاط  ص 34</a:t>
            </a:r>
          </a:p>
          <a:p>
            <a:pPr marL="0" indent="0" algn="ctr">
              <a:buNone/>
            </a:pPr>
            <a:r>
              <a:rPr lang="ar-AE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بالكتاب المدرسي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300192" y="3645024"/>
            <a:ext cx="2209800" cy="5334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وجه المقارنة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678" y="3655910"/>
            <a:ext cx="2819400" cy="5334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المرتفعات الشرقية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050" y="3655910"/>
            <a:ext cx="2808514" cy="5334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المرتفعات الغربية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1078" y="4189310"/>
            <a:ext cx="2209800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النشأة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5190796"/>
            <a:ext cx="2220686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الارتفاع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2564" y="4200196"/>
            <a:ext cx="2808514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قديمة النشأة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678" y="5190796"/>
            <a:ext cx="2819400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قليلة الإرتفاع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050" y="5201682"/>
            <a:ext cx="2808514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كثيرة الارتفاع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50" y="4200196"/>
            <a:ext cx="2808514" cy="990600"/>
          </a:xfrm>
          <a:prstGeom prst="rect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حديثة النشأة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AutoShape 2" descr="نتيجة بحث الصور عن العاب الكترونية كرت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نتيجة بحث الصور عن ‪games logo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7020272" y="2852936"/>
            <a:ext cx="2267744" cy="86409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b="1" dirty="0"/>
              <a:t>باستخدام البطاقات المروحية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86"/>
            <a:ext cx="4788024" cy="24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51520" y="2623408"/>
            <a:ext cx="1836712" cy="202972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عدد مظاهر السطح في قارة أمريكا الشمالية ؟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1520" y="4725144"/>
            <a:ext cx="1836712" cy="1800200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بم تفسر تنوع الأقاليم المناخية في قارة أمريكا الشمالية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195736" y="2623408"/>
            <a:ext cx="2304256" cy="2029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اذكر أهم جبال امريكا الشمالية  ؟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195736" y="4725144"/>
            <a:ext cx="230425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أكمل عزيري الطالب من أهم الهضاب الموجودة في القارة ..............و...........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الواجب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36992"/>
            <a:ext cx="7955280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ابحث في مصادر المعرفة عن مفهوم المؤثرات القطبية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67838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7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20672" y="3140968"/>
            <a:ext cx="7056784" cy="4889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rtl="0" fontAlgn="base" latinLnBrk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AE" altLang="ko-KR" sz="6600" b="1" kern="0" spc="50" noProof="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بشريا </a:t>
            </a:r>
            <a:endParaRPr kumimoji="1" lang="en-US" altLang="ko-KR" sz="66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  <a:uLnTx/>
              <a:uFillTx/>
              <a:latin typeface="Times New Roman"/>
              <a:ea typeface="Arial Unicode MS" pitchFamily="34" charset="-128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59632" y="2042022"/>
            <a:ext cx="5842803" cy="1098946"/>
          </a:xfrm>
          <a:prstGeom prst="rect">
            <a:avLst/>
          </a:prstGeom>
          <a:noFill/>
        </p:spPr>
        <p:txBody>
          <a:bodyPr wrap="none" lIns="82479" tIns="41239" rIns="82479" bIns="41239">
            <a:spAutoFit/>
          </a:bodyPr>
          <a:lstStyle/>
          <a:p>
            <a:pPr marL="0" marR="0" lvl="0" indent="0" algn="ctr" defTabSz="914400" rtl="1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ar-SA" sz="6600" b="1" i="0" u="none" strike="noStrike" kern="1200" cap="none" spc="0" normalizeH="0" baseline="0" noProof="0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uLnTx/>
                <a:uFillTx/>
                <a:latin typeface="Hacen Qatar" pitchFamily="2" charset="-78"/>
                <a:ea typeface="Gulim" pitchFamily="34" charset="-127"/>
                <a:cs typeface="+mn-cs"/>
              </a:rPr>
              <a:t>قارة أمريكا ال</a:t>
            </a:r>
            <a:r>
              <a:rPr kumimoji="1" lang="ar-AE" sz="6600" b="1" i="0" u="none" strike="noStrike" kern="1200" cap="none" spc="0" normalizeH="0" baseline="0" noProof="0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uLnTx/>
                <a:uFillTx/>
                <a:latin typeface="Hacen Qatar" pitchFamily="2" charset="-78"/>
                <a:ea typeface="Gulim" pitchFamily="34" charset="-127"/>
                <a:cs typeface="+mn-cs"/>
              </a:rPr>
              <a:t>شمالية</a:t>
            </a:r>
            <a:r>
              <a:rPr kumimoji="1" lang="ar-AE" sz="6600" b="1" i="0" u="none" strike="noStrike" kern="1200" cap="none" spc="0" normalizeH="0" noProof="0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uLnTx/>
                <a:uFillTx/>
                <a:latin typeface="Hacen Qatar" pitchFamily="2" charset="-78"/>
                <a:ea typeface="Gulim" pitchFamily="34" charset="-127"/>
                <a:cs typeface="+mn-cs"/>
              </a:rPr>
              <a:t> </a:t>
            </a:r>
            <a:endParaRPr kumimoji="1" lang="en-US" sz="6600" b="1" i="0" u="none" strike="noStrike" kern="1200" cap="none" spc="0" normalizeH="0" baseline="0" noProof="0" dirty="0">
              <a:ln w="900" cmpd="sng">
                <a:solidFill>
                  <a:srgbClr val="7FD13B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139700">
                  <a:srgbClr val="7FD13B">
                    <a:satMod val="175000"/>
                    <a:alpha val="40000"/>
                  </a:srgbClr>
                </a:glow>
              </a:effectLst>
              <a:uLnTx/>
              <a:uFillTx/>
              <a:latin typeface="Hacen Qatar" pitchFamily="2" charset="-78"/>
              <a:ea typeface="Gulim" pitchFamily="34" charset="-127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07704" y="620688"/>
            <a:ext cx="6514629" cy="110799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khbar MT" pitchFamily="2" charset="-78"/>
              </a:rPr>
              <a:t>عنوان درسنا لهذا اليوم </a:t>
            </a:r>
          </a:p>
        </p:txBody>
      </p:sp>
    </p:spTree>
    <p:extLst>
      <p:ext uri="{BB962C8B-B14F-4D97-AF65-F5344CB8AC3E}">
        <p14:creationId xmlns:p14="http://schemas.microsoft.com/office/powerpoint/2010/main" val="35863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67544" y="332656"/>
            <a:ext cx="8280920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6148" name="Picture 4" descr="نتيجة بحث الصور عن التفكير سكراب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" y="3573016"/>
            <a:ext cx="2302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63" y="2745790"/>
            <a:ext cx="1369792" cy="13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صورة ذات صل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3" y="1382569"/>
            <a:ext cx="1109265" cy="1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صورة ذات صل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5" y="1582016"/>
            <a:ext cx="711696" cy="7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95" y="4221088"/>
            <a:ext cx="18780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419872" y="476672"/>
            <a:ext cx="511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باستخدام استراتيجية.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6" y="1268760"/>
            <a:ext cx="2720330" cy="1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5"/>
          <a:stretch/>
        </p:blipFill>
        <p:spPr bwMode="auto">
          <a:xfrm>
            <a:off x="3908884" y="2975925"/>
            <a:ext cx="4132981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456608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>
            <a:off x="4860032" y="509771"/>
            <a:ext cx="29208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</a:rPr>
              <a:t>نواتج التعلم 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7175" y="4077691"/>
            <a:ext cx="7169315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</a:rPr>
              <a:t>	2-	أن يصنف الموارد الاقتصادية للقارة .</a:t>
            </a:r>
            <a:endParaRPr lang="ar-AE" sz="4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043609" y="1772815"/>
            <a:ext cx="6984776" cy="1446550"/>
          </a:xfrm>
          <a:prstGeom prst="rect">
            <a:avLst/>
          </a:prstGeom>
          <a:solidFill>
            <a:srgbClr val="FF33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1</a:t>
            </a:r>
            <a:r>
              <a:rPr lang="ar-AE" sz="4400" b="1" dirty="0"/>
              <a:t>-	أن يعدد السمات البشرية لسكان القارة  .</a:t>
            </a:r>
            <a:endParaRPr lang="ar-AE" sz="4400" dirty="0"/>
          </a:p>
        </p:txBody>
      </p:sp>
    </p:spTree>
    <p:extLst>
      <p:ext uri="{BB962C8B-B14F-4D97-AF65-F5344CB8AC3E}">
        <p14:creationId xmlns:p14="http://schemas.microsoft.com/office/powerpoint/2010/main" val="6354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07504" y="109982"/>
            <a:ext cx="8856984" cy="63359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extBox 1"/>
          <p:cNvSpPr txBox="1"/>
          <p:nvPr/>
        </p:nvSpPr>
        <p:spPr>
          <a:xfrm>
            <a:off x="539552" y="745859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>
                <a:solidFill>
                  <a:srgbClr val="FF0000"/>
                </a:solidFill>
              </a:rPr>
              <a:t>السكان :-</a:t>
            </a:r>
          </a:p>
          <a:p>
            <a:r>
              <a:rPr lang="ar-AE" sz="4000" dirty="0"/>
              <a:t>-جميعم يتحدثون باللغة الانجليزية ماعدا اقليم كويبك في كندا يتحدث اللغة الفرنسية </a:t>
            </a:r>
          </a:p>
          <a:p>
            <a:r>
              <a:rPr lang="ar-AE" sz="4000" dirty="0"/>
              <a:t>-بلغ عدد سكانها عام 2017 حوالي 362 مليون نسمة </a:t>
            </a:r>
          </a:p>
          <a:p>
            <a:r>
              <a:rPr lang="ar-AE" sz="4000" dirty="0"/>
              <a:t>يتمتع سكانها بارتفاع مستوي المعيشة وذلك لغناها بالموارد الطبيعية الوفيرة مثل :- الغلات والثروة الحيوانية والمعدنية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5077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955280" cy="2802467"/>
          </a:xfrm>
        </p:spPr>
        <p:txBody>
          <a:bodyPr>
            <a:noAutofit/>
          </a:bodyPr>
          <a:lstStyle/>
          <a:p>
            <a:pPr algn="ctr"/>
            <a:r>
              <a:rPr lang="ar-AE" sz="6000" dirty="0"/>
              <a:t>يختلف توزيع السكان في القارة نتيجة مجموعة من العوامل الطبيعية والبشرية ويتوزع السكان وفق الاتي :-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87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99753" y="2420888"/>
            <a:ext cx="7056784" cy="4889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base" latinLnBrk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الموقع الجغرافي</a:t>
            </a:r>
          </a:p>
          <a:p>
            <a:pPr algn="ctr" rtl="0" fontAlgn="base" latinLnBrk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SA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 ل</a:t>
            </a: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ق</a:t>
            </a:r>
            <a:r>
              <a:rPr kumimoji="1" lang="ar-SA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ارة أمريكا ال</a:t>
            </a:r>
            <a:r>
              <a:rPr kumimoji="1" lang="ar-AE" altLang="ko-KR" sz="6600" b="1" kern="0" spc="50" dirty="0">
                <a:ln w="11430"/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Arial Unicode MS" pitchFamily="34" charset="-128"/>
              </a:rPr>
              <a:t>شمالية </a:t>
            </a:r>
            <a:endParaRPr kumimoji="1" lang="en-US" altLang="ko-KR" sz="6600" b="1" kern="0" spc="50" dirty="0">
              <a:ln w="11430"/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/>
              <a:ea typeface="Arial Unicode MS" pitchFamily="34" charset="-12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3046" y="1154135"/>
            <a:ext cx="5842803" cy="1098946"/>
          </a:xfrm>
          <a:prstGeom prst="rect">
            <a:avLst/>
          </a:prstGeom>
          <a:noFill/>
        </p:spPr>
        <p:txBody>
          <a:bodyPr wrap="none" lIns="82479" tIns="41239" rIns="82479" bIns="41239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ar-SA" sz="6600" b="1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latin typeface="Hacen Qatar" pitchFamily="2" charset="-78"/>
                <a:ea typeface="Gulim" pitchFamily="34" charset="-127"/>
              </a:rPr>
              <a:t>قارة أمريكا ال</a:t>
            </a:r>
            <a:r>
              <a:rPr kumimoji="1" lang="ar-AE" sz="6600" b="1" dirty="0">
                <a:ln w="900" cmpd="sng">
                  <a:solidFill>
                    <a:srgbClr val="7FD13B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glow rad="139700">
                    <a:srgbClr val="7FD13B">
                      <a:satMod val="175000"/>
                      <a:alpha val="40000"/>
                    </a:srgbClr>
                  </a:glow>
                </a:effectLst>
                <a:latin typeface="Hacen Qatar" pitchFamily="2" charset="-78"/>
                <a:ea typeface="Gulim" pitchFamily="34" charset="-127"/>
              </a:rPr>
              <a:t>شمالية </a:t>
            </a:r>
            <a:endParaRPr kumimoji="1" lang="en-US" sz="6600" b="1" dirty="0">
              <a:ln w="900" cmpd="sng">
                <a:solidFill>
                  <a:srgbClr val="7FD13B">
                    <a:satMod val="190000"/>
                    <a:alpha val="55000"/>
                  </a:srgbClr>
                </a:solidFill>
                <a:prstDash val="solid"/>
              </a:ln>
              <a:effectLst>
                <a:glow rad="139700">
                  <a:srgbClr val="7FD13B">
                    <a:satMod val="175000"/>
                    <a:alpha val="40000"/>
                  </a:srgbClr>
                </a:glow>
              </a:effectLst>
              <a:latin typeface="Hacen Qatar" pitchFamily="2" charset="-78"/>
              <a:ea typeface="Gulim" pitchFamily="34" charset="-127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83768" y="0"/>
            <a:ext cx="6514629" cy="110799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6600" b="1" dirty="0">
                <a:solidFill>
                  <a:srgbClr val="FFC000"/>
                </a:solidFill>
                <a:cs typeface="Akhbar MT" pitchFamily="2" charset="-78"/>
              </a:rPr>
              <a:t>عنوان درسنا لهذا اليوم :</a:t>
            </a:r>
          </a:p>
        </p:txBody>
      </p:sp>
    </p:spTree>
    <p:extLst>
      <p:ext uri="{BB962C8B-B14F-4D97-AF65-F5344CB8AC3E}">
        <p14:creationId xmlns:p14="http://schemas.microsoft.com/office/powerpoint/2010/main" val="20305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765425" y="763588"/>
            <a:ext cx="6378575" cy="1293812"/>
          </a:xfrm>
        </p:spPr>
        <p:txBody>
          <a:bodyPr/>
          <a:lstStyle/>
          <a:p>
            <a:r>
              <a:rPr lang="ar-AE" dirty="0"/>
              <a:t> 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971600" y="332656"/>
            <a:ext cx="6884035" cy="6408712"/>
          </a:xfrm>
          <a:prstGeom prst="smileyFac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7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منطقة السهول الشرقية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وانا مزحمة بسبب اعتدال مناخي وقيام الصناعة بي  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259632" y="44624"/>
            <a:ext cx="6884035" cy="6796035"/>
          </a:xfrm>
          <a:prstGeom prst="smileyFac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7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منطقة شمال وجنوب غرب القارة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اما انا فيكون بي السكان قليلين بسبب وجود الصحاري الحارة والجبال العالية بي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21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475656" y="-99392"/>
            <a:ext cx="6884035" cy="6840760"/>
          </a:xfrm>
          <a:prstGeom prst="smileyFac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منطقة السهول الوسطي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A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وانا متوسطة الازدحام وذلك بسبب وجود الزراعة والمراعي بي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33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37495"/>
              </p:ext>
            </p:extLst>
          </p:nvPr>
        </p:nvGraphicFramePr>
        <p:xfrm>
          <a:off x="611560" y="620688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842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971599" y="2019817"/>
            <a:ext cx="72008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>
                <a:solidFill>
                  <a:srgbClr val="C00000"/>
                </a:solidFill>
              </a:rPr>
              <a:t>امام كل مجموعة خريطة سياسية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من خلال البطاقة صمم خريطة ذهنية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نوضح بها ان قارة امريكا الشمالية غنية بالموارد الاقتصادية  :-</a:t>
            </a:r>
          </a:p>
          <a:p>
            <a:pPr algn="ctr"/>
            <a:r>
              <a:rPr lang="ar-AE" sz="3600" b="1" dirty="0">
                <a:solidFill>
                  <a:srgbClr val="C00000"/>
                </a:solidFill>
              </a:rPr>
              <a:t>والتي تنقسم الي ثلاث اقسام هم (الإنتاج الزراعي – الإنتاج الحيواني والسمكي – الإنتاج الصناعي )</a:t>
            </a:r>
          </a:p>
          <a:p>
            <a:pPr algn="ctr"/>
            <a:endParaRPr lang="ar-AE" sz="3600" b="1" dirty="0">
              <a:solidFill>
                <a:srgbClr val="C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42214" y="980728"/>
            <a:ext cx="6859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u="sng" dirty="0">
                <a:solidFill>
                  <a:srgbClr val="0070C0"/>
                </a:solidFill>
              </a:rPr>
              <a:t>باستخدام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FF0000"/>
                </a:solidFill>
              </a:rPr>
              <a:t>الخرائط</a:t>
            </a:r>
            <a:r>
              <a:rPr lang="ar-AE" sz="4000" b="1" u="sng" dirty="0"/>
              <a:t> </a:t>
            </a:r>
            <a:r>
              <a:rPr lang="ar-AE" sz="4000" b="1" u="sng" dirty="0">
                <a:solidFill>
                  <a:srgbClr val="00B050"/>
                </a:solidFill>
              </a:rPr>
              <a:t>الذهنية</a:t>
            </a:r>
            <a:r>
              <a:rPr lang="ar-AE" sz="4000" b="1" u="sng" dirty="0"/>
              <a:t>  </a:t>
            </a:r>
            <a:r>
              <a:rPr lang="en-US" sz="4000" b="1" u="sng" dirty="0">
                <a:solidFill>
                  <a:srgbClr val="993300"/>
                </a:solidFill>
              </a:rPr>
              <a:t>map</a:t>
            </a:r>
            <a:r>
              <a:rPr lang="en-US" sz="4000" b="1" u="sng" dirty="0"/>
              <a:t> </a:t>
            </a:r>
            <a:r>
              <a:rPr lang="en-US" sz="4000" b="1" u="sng" dirty="0">
                <a:solidFill>
                  <a:srgbClr val="FF00FF"/>
                </a:solidFill>
              </a:rPr>
              <a:t>mind </a:t>
            </a:r>
          </a:p>
        </p:txBody>
      </p:sp>
    </p:spTree>
    <p:extLst>
      <p:ext uri="{BB962C8B-B14F-4D97-AF65-F5344CB8AC3E}">
        <p14:creationId xmlns:p14="http://schemas.microsoft.com/office/powerpoint/2010/main" val="5352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AutoShape 2" descr="نتيجة بحث الصور عن العاب الكترونية كرت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نتيجة بحث الصور عن ‪games logo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7020272" y="2852936"/>
            <a:ext cx="2267744" cy="86409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b="1" dirty="0"/>
              <a:t>باستخدام البطاقات المروحية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86"/>
            <a:ext cx="4788024" cy="24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51520" y="2623408"/>
            <a:ext cx="1836712" cy="202972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أذكر أهم الصناعات الموجودة في قارة أمريكا الشمالية ؟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1520" y="4725144"/>
            <a:ext cx="1836712" cy="1800200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>
                <a:solidFill>
                  <a:schemeClr val="tx1"/>
                </a:solidFill>
              </a:rPr>
              <a:t>بم تفسر </a:t>
            </a:r>
          </a:p>
          <a:p>
            <a:r>
              <a:rPr lang="ar-AE" sz="2000" b="1" dirty="0">
                <a:solidFill>
                  <a:schemeClr val="tx1"/>
                </a:solidFill>
              </a:rPr>
              <a:t>ارتفاع المستوي المعيشي لسكان قارة أمريكا الشمالية ؟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195736" y="2623408"/>
            <a:ext cx="2304256" cy="2029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 تفسر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ضخامة الإنتاج الزراعي في قارة أمريكا الشمالية؟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195736" y="4725144"/>
            <a:ext cx="230425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b="1" dirty="0">
                <a:solidFill>
                  <a:schemeClr val="tx1"/>
                </a:solidFill>
              </a:rPr>
              <a:t>أكمل عزيزي الطالب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ar-AE" b="1" dirty="0">
                <a:solidFill>
                  <a:schemeClr val="tx1"/>
                </a:solidFill>
              </a:rPr>
              <a:t>تعد قارة أمريكا الشمالية من أغني قارات العالم في مصادر الطاقة مثل .............و...........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07504" y="129646"/>
            <a:ext cx="8856984" cy="63359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مستطيل 2"/>
          <p:cNvSpPr/>
          <p:nvPr/>
        </p:nvSpPr>
        <p:spPr>
          <a:xfrm>
            <a:off x="6925104" y="602079"/>
            <a:ext cx="1241045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الواجب </a:t>
            </a:r>
            <a:endParaRPr lang="ar-AE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16832"/>
            <a:ext cx="7554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000" b="1" dirty="0"/>
              <a:t>ابحث في مصادر المعرفة عن مفهوم الموارد الأقتصادية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239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67544" y="332656"/>
            <a:ext cx="8280920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6148" name="Picture 4" descr="نتيجة بحث الصور عن التفكير سكراب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" y="3573016"/>
            <a:ext cx="2302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صورة ذات صل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63" y="2745790"/>
            <a:ext cx="1369792" cy="13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صورة ذات صل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3" y="1382569"/>
            <a:ext cx="1109265" cy="1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صورة ذات صل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5" y="1582016"/>
            <a:ext cx="711696" cy="7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95" y="4221088"/>
            <a:ext cx="18780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419872" y="476672"/>
            <a:ext cx="5111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باستخدام استراتيجية.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6" y="1268760"/>
            <a:ext cx="2720330" cy="1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5"/>
          <a:stretch/>
        </p:blipFill>
        <p:spPr bwMode="auto">
          <a:xfrm>
            <a:off x="3908884" y="2975925"/>
            <a:ext cx="4132981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9552" y="331862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>
            <a:off x="4860032" y="509771"/>
            <a:ext cx="29208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</a:rPr>
              <a:t>نواتج التعلم 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99591" y="3789040"/>
            <a:ext cx="7169315" cy="1200329"/>
          </a:xfrm>
          <a:prstGeom prst="rect">
            <a:avLst/>
          </a:prstGeom>
          <a:solidFill>
            <a:srgbClr val="CCFF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2-	أن يعدد دوائر العرض الرئيسية التي تمر بقارة أمريكا الشمالية </a:t>
            </a:r>
            <a:endParaRPr lang="ar-AE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99592" y="1772815"/>
            <a:ext cx="7169315" cy="1077218"/>
          </a:xfrm>
          <a:prstGeom prst="rect">
            <a:avLst/>
          </a:prstGeom>
          <a:solidFill>
            <a:srgbClr val="FF33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1-	أن يحدد الموقع الجغرافي لقارة أمريكا الشمالية من علي الخريطة   . </a:t>
            </a: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13757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9552" y="332656"/>
            <a:ext cx="8064896" cy="6192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مستطيل 1"/>
          <p:cNvSpPr/>
          <p:nvPr/>
        </p:nvSpPr>
        <p:spPr>
          <a:xfrm>
            <a:off x="2795317" y="6167435"/>
            <a:ext cx="607890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002060"/>
                </a:solidFill>
              </a:rPr>
              <a:t>أهمية الموقع الجغرافي </a:t>
            </a:r>
            <a:r>
              <a:rPr lang="ar-AE" sz="2800" b="1" dirty="0">
                <a:solidFill>
                  <a:srgbClr val="002060"/>
                </a:solidFill>
              </a:rPr>
              <a:t>لقارة</a:t>
            </a:r>
            <a:r>
              <a:rPr lang="ar-AE" sz="3200" b="1" dirty="0">
                <a:solidFill>
                  <a:srgbClr val="002060"/>
                </a:solidFill>
              </a:rPr>
              <a:t> أمريكا الشمالية </a:t>
            </a:r>
            <a:endParaRPr lang="ar-AE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199"/>
            <a:ext cx="8856984" cy="60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83568" y="308920"/>
            <a:ext cx="8064896" cy="6393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2768483" y="620688"/>
            <a:ext cx="53319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</a:rPr>
              <a:t>أهمية الموقع الجغرافي </a:t>
            </a:r>
            <a:r>
              <a:rPr lang="ar-AE" sz="2400" b="1" dirty="0">
                <a:solidFill>
                  <a:srgbClr val="002060"/>
                </a:solidFill>
              </a:rPr>
              <a:t>لقارة</a:t>
            </a:r>
            <a:r>
              <a:rPr lang="ar-AE" sz="2800" b="1" dirty="0">
                <a:solidFill>
                  <a:srgbClr val="002060"/>
                </a:solidFill>
              </a:rPr>
              <a:t> أمريكا الشمالية </a:t>
            </a:r>
            <a:endParaRPr lang="ar-AE" sz="2800" dirty="0">
              <a:solidFill>
                <a:srgbClr val="002060"/>
              </a:solidFill>
            </a:endParaRPr>
          </a:p>
        </p:txBody>
      </p:sp>
      <p:sp>
        <p:nvSpPr>
          <p:cNvPr id="11" name="سحابة 10"/>
          <p:cNvSpPr/>
          <p:nvPr/>
        </p:nvSpPr>
        <p:spPr>
          <a:xfrm rot="20191933">
            <a:off x="934425" y="610122"/>
            <a:ext cx="1572790" cy="8632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بعمل فردي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3" y="1669254"/>
            <a:ext cx="41214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139836" y="1748715"/>
            <a:ext cx="33843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2400" b="1" dirty="0"/>
              <a:t>من خلال النظر لخريطة العالم </a:t>
            </a:r>
          </a:p>
          <a:p>
            <a:pPr algn="ctr"/>
            <a:r>
              <a:rPr lang="ar-AE" sz="2400" b="1" dirty="0"/>
              <a:t>حددي قارة أمريكا الشمالية </a:t>
            </a:r>
          </a:p>
          <a:p>
            <a:pPr algn="ctr"/>
            <a:r>
              <a:rPr lang="ar-AE" sz="2400" b="1" dirty="0"/>
              <a:t>ثم </a:t>
            </a:r>
          </a:p>
          <a:p>
            <a:pPr algn="ctr"/>
            <a:r>
              <a:rPr lang="ar-AE" sz="2400" b="1" dirty="0"/>
              <a:t>استكشف أهمية موقع القارة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979359" y="1580928"/>
            <a:ext cx="1482921" cy="173744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ربع نص 12"/>
          <p:cNvSpPr txBox="1"/>
          <p:nvPr/>
        </p:nvSpPr>
        <p:spPr>
          <a:xfrm>
            <a:off x="5076056" y="3501008"/>
            <a:ext cx="3384376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أهمية موقع قارة أمريكا الشمالية 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004048" y="4149080"/>
            <a:ext cx="3355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/>
              <a:t>1- امريكا الشمالية من قارات العالم الجديد وتعد رابع قارات العالم مساحة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851920" y="5343599"/>
            <a:ext cx="4288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/>
              <a:t>2- تطل على العديد من المسطحات المائية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602414" y="5855975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/>
              <a:t>3- تنوع أشكال التضاريس والاقاليم المناخية</a:t>
            </a:r>
          </a:p>
        </p:txBody>
      </p:sp>
    </p:spTree>
    <p:extLst>
      <p:ext uri="{BB962C8B-B14F-4D97-AF65-F5344CB8AC3E}">
        <p14:creationId xmlns:p14="http://schemas.microsoft.com/office/powerpoint/2010/main" val="11611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3" grpId="0" animBg="1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27584" y="331862"/>
            <a:ext cx="806489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سحابة 11"/>
          <p:cNvSpPr/>
          <p:nvPr/>
        </p:nvSpPr>
        <p:spPr>
          <a:xfrm rot="20191933">
            <a:off x="1190634" y="970163"/>
            <a:ext cx="1572790" cy="8632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بعمل فردي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025218" y="755993"/>
            <a:ext cx="4931158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ar-AE" sz="3200" b="1" dirty="0"/>
              <a:t>الموقع الفلكي لقارة أمريكا الشمالية </a:t>
            </a:r>
            <a:endParaRPr lang="ar-AE" sz="3200" dirty="0"/>
          </a:p>
        </p:txBody>
      </p:sp>
      <p:sp>
        <p:nvSpPr>
          <p:cNvPr id="9" name="TextBox 5"/>
          <p:cNvSpPr txBox="1"/>
          <p:nvPr/>
        </p:nvSpPr>
        <p:spPr>
          <a:xfrm>
            <a:off x="3791995" y="4455024"/>
            <a:ext cx="4682209" cy="177574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</a:rPr>
              <a:t>أكمل عزيري الطالب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</a:rPr>
              <a:t>تعد امريكا الشمالية ........ قارات العالم من حيث المساحة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791995" y="1600377"/>
            <a:ext cx="4740445" cy="335476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b="1" dirty="0"/>
              <a:t>-تقع بين دائرتي عرض 25 و83 شمالا وبين خطي طول 51 و170 غربا </a:t>
            </a:r>
          </a:p>
          <a:p>
            <a:r>
              <a:rPr lang="ar-AE" sz="2400" b="1" dirty="0"/>
              <a:t>-تقع ما بين نصف قارتي الكرة الشمالي والجنوبي </a:t>
            </a:r>
          </a:p>
          <a:p>
            <a:r>
              <a:rPr lang="ar-AE" sz="2400" b="1" dirty="0"/>
              <a:t>-تبلغ مساحتها حوالي </a:t>
            </a:r>
            <a:r>
              <a:rPr lang="en-US" sz="2400" b="1"/>
              <a:t>18.4</a:t>
            </a:r>
            <a:r>
              <a:rPr lang="ar-AE" sz="2400" b="1"/>
              <a:t> </a:t>
            </a:r>
            <a:r>
              <a:rPr lang="ar-AE" sz="2400" b="1" dirty="0"/>
              <a:t>مليون كم2 تقريبا</a:t>
            </a:r>
          </a:p>
          <a:p>
            <a:pPr lvl="0"/>
            <a:r>
              <a:rPr lang="ar-AE" sz="2400" b="1" dirty="0">
                <a:solidFill>
                  <a:prstClr val="black"/>
                </a:solidFill>
              </a:rPr>
              <a:t>-يعتمد سكانها علي حرفة الزراعة بدرجة رئيسية في حياتهم</a:t>
            </a:r>
          </a:p>
          <a:p>
            <a:pPr algn="ctr"/>
            <a:endParaRPr lang="ar-AE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5" y="1988840"/>
            <a:ext cx="26392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ub3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ub3">
      <a:majorFont>
        <a:latin typeface="Times New Roman"/>
        <a:ea typeface="Gulim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sub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1015</Words>
  <Application>Microsoft Macintosh PowerPoint</Application>
  <PresentationFormat>On-screen Show (4:3)</PresentationFormat>
  <Paragraphs>186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 Unicode MS</vt:lpstr>
      <vt:lpstr>Gulim</vt:lpstr>
      <vt:lpstr>Akhbar MT</vt:lpstr>
      <vt:lpstr>Arial</vt:lpstr>
      <vt:lpstr>Calibri</vt:lpstr>
      <vt:lpstr>Century Gothic</vt:lpstr>
      <vt:lpstr>Hacen Qatar</vt:lpstr>
      <vt:lpstr>Impact</vt:lpstr>
      <vt:lpstr>Times New Roman</vt:lpstr>
      <vt:lpstr>Wingdings</vt:lpstr>
      <vt:lpstr>sub3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الواجب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الربط بمادة العلوم </vt:lpstr>
      <vt:lpstr>PowerPoint Presentation</vt:lpstr>
      <vt:lpstr>PowerPoint Presentation</vt:lpstr>
      <vt:lpstr>PowerPoint Presentation</vt:lpstr>
      <vt:lpstr>عمل جماعي </vt:lpstr>
      <vt:lpstr>PowerPoint Presentation</vt:lpstr>
      <vt:lpstr>الواجب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يختلف توزيع السكان في القارة نتيجة مجموعة من العوامل الطبيعية والبشرية ويتوزع السكان وفق الاتي :-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Microsoft Office User</cp:lastModifiedBy>
  <cp:revision>157</cp:revision>
  <cp:lastPrinted>2018-02-04T18:13:35Z</cp:lastPrinted>
  <dcterms:created xsi:type="dcterms:W3CDTF">2018-02-04T14:44:28Z</dcterms:created>
  <dcterms:modified xsi:type="dcterms:W3CDTF">2020-05-01T12:37:10Z</dcterms:modified>
</cp:coreProperties>
</file>