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6"/>
  </p:notesMasterIdLst>
  <p:sldIdLst>
    <p:sldId id="289" r:id="rId2"/>
    <p:sldId id="286" r:id="rId3"/>
    <p:sldId id="263" r:id="rId4"/>
    <p:sldId id="260" r:id="rId5"/>
    <p:sldId id="282" r:id="rId6"/>
    <p:sldId id="276" r:id="rId7"/>
    <p:sldId id="277" r:id="rId8"/>
    <p:sldId id="283" r:id="rId9"/>
    <p:sldId id="268" r:id="rId10"/>
    <p:sldId id="287" r:id="rId11"/>
    <p:sldId id="290" r:id="rId12"/>
    <p:sldId id="280" r:id="rId13"/>
    <p:sldId id="279" r:id="rId14"/>
    <p:sldId id="288" r:id="rId15"/>
  </p:sldIdLst>
  <p:sldSz cx="12192000" cy="6858000"/>
  <p:notesSz cx="6858000" cy="9144000"/>
  <p:defaultText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0000"/>
    <a:srgbClr val="FA9EEF"/>
    <a:srgbClr val="FF99CC"/>
    <a:srgbClr val="FCF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5BE263C-DBD7-4A20-BB59-AAB30ACAA65A}" styleName="نمط متوسط 3 - تميي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نمط متوسط 1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025" autoAdjust="0"/>
    <p:restoredTop sz="94660"/>
  </p:normalViewPr>
  <p:slideViewPr>
    <p:cSldViewPr snapToGrid="0">
      <p:cViewPr varScale="1">
        <p:scale>
          <a:sx n="72" d="100"/>
          <a:sy n="72" d="100"/>
        </p:scale>
        <p:origin x="5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AE"/>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A14F35E-9E7D-4981-81EA-35DE54265E00}" type="datetimeFigureOut">
              <a:rPr lang="ar-AE" smtClean="0"/>
              <a:t>17/06/1442</a:t>
            </a:fld>
            <a:endParaRPr lang="ar-A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A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AE"/>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B0E2AAF-7B4D-4762-A53C-71A8F5C925CD}" type="slidenum">
              <a:rPr lang="ar-AE" smtClean="0"/>
              <a:t>‹#›</a:t>
            </a:fld>
            <a:endParaRPr lang="ar-AE"/>
          </a:p>
        </p:txBody>
      </p:sp>
    </p:spTree>
    <p:extLst>
      <p:ext uri="{BB962C8B-B14F-4D97-AF65-F5344CB8AC3E}">
        <p14:creationId xmlns:p14="http://schemas.microsoft.com/office/powerpoint/2010/main" val="10492406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4</a:t>
            </a:fld>
            <a:endParaRPr lang="en-US" altLang="en-US">
              <a:solidFill>
                <a:prstClr val="black"/>
              </a:solidFill>
            </a:endParaRPr>
          </a:p>
        </p:txBody>
      </p:sp>
    </p:spTree>
    <p:extLst>
      <p:ext uri="{BB962C8B-B14F-4D97-AF65-F5344CB8AC3E}">
        <p14:creationId xmlns:p14="http://schemas.microsoft.com/office/powerpoint/2010/main" val="2781832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5</a:t>
            </a:fld>
            <a:endParaRPr lang="en-US" altLang="en-US">
              <a:solidFill>
                <a:prstClr val="black"/>
              </a:solidFill>
            </a:endParaRPr>
          </a:p>
        </p:txBody>
      </p:sp>
    </p:spTree>
    <p:extLst>
      <p:ext uri="{BB962C8B-B14F-4D97-AF65-F5344CB8AC3E}">
        <p14:creationId xmlns:p14="http://schemas.microsoft.com/office/powerpoint/2010/main" val="1710382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6</a:t>
            </a:fld>
            <a:endParaRPr lang="en-US" altLang="en-US">
              <a:solidFill>
                <a:prstClr val="black"/>
              </a:solidFill>
            </a:endParaRPr>
          </a:p>
        </p:txBody>
      </p:sp>
    </p:spTree>
    <p:extLst>
      <p:ext uri="{BB962C8B-B14F-4D97-AF65-F5344CB8AC3E}">
        <p14:creationId xmlns:p14="http://schemas.microsoft.com/office/powerpoint/2010/main" val="64178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7</a:t>
            </a:fld>
            <a:endParaRPr lang="en-US" altLang="en-US">
              <a:solidFill>
                <a:prstClr val="black"/>
              </a:solidFill>
            </a:endParaRPr>
          </a:p>
        </p:txBody>
      </p:sp>
    </p:spTree>
    <p:extLst>
      <p:ext uri="{BB962C8B-B14F-4D97-AF65-F5344CB8AC3E}">
        <p14:creationId xmlns:p14="http://schemas.microsoft.com/office/powerpoint/2010/main" val="325129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8</a:t>
            </a:fld>
            <a:endParaRPr lang="en-US" altLang="en-US">
              <a:solidFill>
                <a:prstClr val="black"/>
              </a:solidFill>
            </a:endParaRPr>
          </a:p>
        </p:txBody>
      </p:sp>
    </p:spTree>
    <p:extLst>
      <p:ext uri="{BB962C8B-B14F-4D97-AF65-F5344CB8AC3E}">
        <p14:creationId xmlns:p14="http://schemas.microsoft.com/office/powerpoint/2010/main" val="2119882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9</a:t>
            </a:fld>
            <a:endParaRPr lang="en-US" altLang="en-US">
              <a:solidFill>
                <a:prstClr val="black"/>
              </a:solidFill>
            </a:endParaRPr>
          </a:p>
        </p:txBody>
      </p:sp>
    </p:spTree>
    <p:extLst>
      <p:ext uri="{BB962C8B-B14F-4D97-AF65-F5344CB8AC3E}">
        <p14:creationId xmlns:p14="http://schemas.microsoft.com/office/powerpoint/2010/main" val="1317587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10</a:t>
            </a:fld>
            <a:endParaRPr lang="en-US" altLang="en-US">
              <a:solidFill>
                <a:prstClr val="black"/>
              </a:solidFill>
            </a:endParaRPr>
          </a:p>
        </p:txBody>
      </p:sp>
    </p:spTree>
    <p:extLst>
      <p:ext uri="{BB962C8B-B14F-4D97-AF65-F5344CB8AC3E}">
        <p14:creationId xmlns:p14="http://schemas.microsoft.com/office/powerpoint/2010/main" val="3546007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xfrm>
            <a:off x="1588" y="8685213"/>
            <a:ext cx="2971800" cy="458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0E98D5D-49BE-46CF-A7CC-EC25E886D8D2}" type="slidenum">
              <a:rPr lang="en-US" altLang="en-US">
                <a:solidFill>
                  <a:prstClr val="black"/>
                </a:solidFill>
              </a:rPr>
              <a:pPr eaLnBrk="1" hangingPunct="1"/>
              <a:t>12</a:t>
            </a:fld>
            <a:endParaRPr lang="en-US" altLang="en-US">
              <a:solidFill>
                <a:prstClr val="black"/>
              </a:solidFill>
            </a:endParaRPr>
          </a:p>
        </p:txBody>
      </p:sp>
    </p:spTree>
    <p:extLst>
      <p:ext uri="{BB962C8B-B14F-4D97-AF65-F5344CB8AC3E}">
        <p14:creationId xmlns:p14="http://schemas.microsoft.com/office/powerpoint/2010/main" val="54225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A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AE"/>
          </a:p>
        </p:txBody>
      </p:sp>
      <p:sp>
        <p:nvSpPr>
          <p:cNvPr id="4" name="Date Placeholder 3"/>
          <p:cNvSpPr>
            <a:spLocks noGrp="1"/>
          </p:cNvSpPr>
          <p:nvPr>
            <p:ph type="dt" sz="half" idx="10"/>
          </p:nvPr>
        </p:nvSpPr>
        <p:spPr/>
        <p:txBody>
          <a:bodyPr/>
          <a:lstStyle/>
          <a:p>
            <a:fld id="{B2D9852E-9BAA-4BA6-88A1-8D47ED7C065E}" type="datetimeFigureOut">
              <a:rPr lang="ar-AE" smtClean="0"/>
              <a:t>17/06/1442</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977317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B2D9852E-9BAA-4BA6-88A1-8D47ED7C065E}" type="datetimeFigureOut">
              <a:rPr lang="ar-AE" smtClean="0"/>
              <a:t>17/06/1442</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1895764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A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B2D9852E-9BAA-4BA6-88A1-8D47ED7C065E}" type="datetimeFigureOut">
              <a:rPr lang="ar-AE" smtClean="0"/>
              <a:t>17/06/1442</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179044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10"/>
          </p:nvPr>
        </p:nvSpPr>
        <p:spPr/>
        <p:txBody>
          <a:bodyPr/>
          <a:lstStyle/>
          <a:p>
            <a:fld id="{B2D9852E-9BAA-4BA6-88A1-8D47ED7C065E}" type="datetimeFigureOut">
              <a:rPr lang="ar-AE" smtClean="0"/>
              <a:t>17/06/1442</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3144641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A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D9852E-9BAA-4BA6-88A1-8D47ED7C065E}" type="datetimeFigureOut">
              <a:rPr lang="ar-AE" smtClean="0"/>
              <a:t>17/06/1442</a:t>
            </a:fld>
            <a:endParaRPr lang="ar-AE"/>
          </a:p>
        </p:txBody>
      </p:sp>
      <p:sp>
        <p:nvSpPr>
          <p:cNvPr id="5" name="Footer Placeholder 4"/>
          <p:cNvSpPr>
            <a:spLocks noGrp="1"/>
          </p:cNvSpPr>
          <p:nvPr>
            <p:ph type="ftr" sz="quarter" idx="11"/>
          </p:nvPr>
        </p:nvSpPr>
        <p:spPr/>
        <p:txBody>
          <a:bodyPr/>
          <a:lstStyle/>
          <a:p>
            <a:endParaRPr lang="ar-AE"/>
          </a:p>
        </p:txBody>
      </p:sp>
      <p:sp>
        <p:nvSpPr>
          <p:cNvPr id="6" name="Slide Number Placeholder 5"/>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248579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Date Placeholder 4"/>
          <p:cNvSpPr>
            <a:spLocks noGrp="1"/>
          </p:cNvSpPr>
          <p:nvPr>
            <p:ph type="dt" sz="half" idx="10"/>
          </p:nvPr>
        </p:nvSpPr>
        <p:spPr/>
        <p:txBody>
          <a:bodyPr/>
          <a:lstStyle/>
          <a:p>
            <a:fld id="{B2D9852E-9BAA-4BA6-88A1-8D47ED7C065E}" type="datetimeFigureOut">
              <a:rPr lang="ar-AE" smtClean="0"/>
              <a:t>17/06/1442</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3276287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A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7" name="Date Placeholder 6"/>
          <p:cNvSpPr>
            <a:spLocks noGrp="1"/>
          </p:cNvSpPr>
          <p:nvPr>
            <p:ph type="dt" sz="half" idx="10"/>
          </p:nvPr>
        </p:nvSpPr>
        <p:spPr/>
        <p:txBody>
          <a:bodyPr/>
          <a:lstStyle/>
          <a:p>
            <a:fld id="{B2D9852E-9BAA-4BA6-88A1-8D47ED7C065E}" type="datetimeFigureOut">
              <a:rPr lang="ar-AE" smtClean="0"/>
              <a:t>17/06/1442</a:t>
            </a:fld>
            <a:endParaRPr lang="ar-AE"/>
          </a:p>
        </p:txBody>
      </p:sp>
      <p:sp>
        <p:nvSpPr>
          <p:cNvPr id="8" name="Footer Placeholder 7"/>
          <p:cNvSpPr>
            <a:spLocks noGrp="1"/>
          </p:cNvSpPr>
          <p:nvPr>
            <p:ph type="ftr" sz="quarter" idx="11"/>
          </p:nvPr>
        </p:nvSpPr>
        <p:spPr/>
        <p:txBody>
          <a:bodyPr/>
          <a:lstStyle/>
          <a:p>
            <a:endParaRPr lang="ar-AE"/>
          </a:p>
        </p:txBody>
      </p:sp>
      <p:sp>
        <p:nvSpPr>
          <p:cNvPr id="9" name="Slide Number Placeholder 8"/>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205619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AE"/>
          </a:p>
        </p:txBody>
      </p:sp>
      <p:sp>
        <p:nvSpPr>
          <p:cNvPr id="3" name="Date Placeholder 2"/>
          <p:cNvSpPr>
            <a:spLocks noGrp="1"/>
          </p:cNvSpPr>
          <p:nvPr>
            <p:ph type="dt" sz="half" idx="10"/>
          </p:nvPr>
        </p:nvSpPr>
        <p:spPr/>
        <p:txBody>
          <a:bodyPr/>
          <a:lstStyle/>
          <a:p>
            <a:fld id="{B2D9852E-9BAA-4BA6-88A1-8D47ED7C065E}" type="datetimeFigureOut">
              <a:rPr lang="ar-AE" smtClean="0"/>
              <a:t>17/06/1442</a:t>
            </a:fld>
            <a:endParaRPr lang="ar-AE"/>
          </a:p>
        </p:txBody>
      </p:sp>
      <p:sp>
        <p:nvSpPr>
          <p:cNvPr id="4" name="Footer Placeholder 3"/>
          <p:cNvSpPr>
            <a:spLocks noGrp="1"/>
          </p:cNvSpPr>
          <p:nvPr>
            <p:ph type="ftr" sz="quarter" idx="11"/>
          </p:nvPr>
        </p:nvSpPr>
        <p:spPr/>
        <p:txBody>
          <a:bodyPr/>
          <a:lstStyle/>
          <a:p>
            <a:endParaRPr lang="ar-AE"/>
          </a:p>
        </p:txBody>
      </p:sp>
      <p:sp>
        <p:nvSpPr>
          <p:cNvPr id="5" name="Slide Number Placeholder 4"/>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259117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D9852E-9BAA-4BA6-88A1-8D47ED7C065E}" type="datetimeFigureOut">
              <a:rPr lang="ar-AE" smtClean="0"/>
              <a:t>17/06/1442</a:t>
            </a:fld>
            <a:endParaRPr lang="ar-AE"/>
          </a:p>
        </p:txBody>
      </p:sp>
      <p:sp>
        <p:nvSpPr>
          <p:cNvPr id="3" name="Footer Placeholder 2"/>
          <p:cNvSpPr>
            <a:spLocks noGrp="1"/>
          </p:cNvSpPr>
          <p:nvPr>
            <p:ph type="ftr" sz="quarter" idx="11"/>
          </p:nvPr>
        </p:nvSpPr>
        <p:spPr/>
        <p:txBody>
          <a:bodyPr/>
          <a:lstStyle/>
          <a:p>
            <a:endParaRPr lang="ar-AE"/>
          </a:p>
        </p:txBody>
      </p:sp>
      <p:sp>
        <p:nvSpPr>
          <p:cNvPr id="4" name="Slide Number Placeholder 3"/>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1101794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A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9852E-9BAA-4BA6-88A1-8D47ED7C065E}" type="datetimeFigureOut">
              <a:rPr lang="ar-AE" smtClean="0"/>
              <a:t>17/06/1442</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3478422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A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A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D9852E-9BAA-4BA6-88A1-8D47ED7C065E}" type="datetimeFigureOut">
              <a:rPr lang="ar-AE" smtClean="0"/>
              <a:t>17/06/1442</a:t>
            </a:fld>
            <a:endParaRPr lang="ar-AE"/>
          </a:p>
        </p:txBody>
      </p:sp>
      <p:sp>
        <p:nvSpPr>
          <p:cNvPr id="6" name="Footer Placeholder 5"/>
          <p:cNvSpPr>
            <a:spLocks noGrp="1"/>
          </p:cNvSpPr>
          <p:nvPr>
            <p:ph type="ftr" sz="quarter" idx="11"/>
          </p:nvPr>
        </p:nvSpPr>
        <p:spPr/>
        <p:txBody>
          <a:bodyPr/>
          <a:lstStyle/>
          <a:p>
            <a:endParaRPr lang="ar-AE"/>
          </a:p>
        </p:txBody>
      </p:sp>
      <p:sp>
        <p:nvSpPr>
          <p:cNvPr id="7" name="Slide Number Placeholder 6"/>
          <p:cNvSpPr>
            <a:spLocks noGrp="1"/>
          </p:cNvSpPr>
          <p:nvPr>
            <p:ph type="sldNum" sz="quarter" idx="12"/>
          </p:nvPr>
        </p:nvSpPr>
        <p:spPr/>
        <p:txBody>
          <a:bodyPr/>
          <a:lstStyle/>
          <a:p>
            <a:fld id="{9ADDCE62-F574-4A96-9B11-2019284B4A87}" type="slidenum">
              <a:rPr lang="ar-AE" smtClean="0"/>
              <a:t>‹#›</a:t>
            </a:fld>
            <a:endParaRPr lang="ar-AE"/>
          </a:p>
        </p:txBody>
      </p:sp>
    </p:spTree>
    <p:extLst>
      <p:ext uri="{BB962C8B-B14F-4D97-AF65-F5344CB8AC3E}">
        <p14:creationId xmlns:p14="http://schemas.microsoft.com/office/powerpoint/2010/main" val="376100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A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AE"/>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2D9852E-9BAA-4BA6-88A1-8D47ED7C065E}" type="datetimeFigureOut">
              <a:rPr lang="ar-AE" smtClean="0"/>
              <a:t>17/06/1442</a:t>
            </a:fld>
            <a:endParaRPr lang="ar-A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AE"/>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ADDCE62-F574-4A96-9B11-2019284B4A87}" type="slidenum">
              <a:rPr lang="ar-AE" smtClean="0"/>
              <a:t>‹#›</a:t>
            </a:fld>
            <a:endParaRPr lang="ar-AE"/>
          </a:p>
        </p:txBody>
      </p:sp>
    </p:spTree>
    <p:extLst>
      <p:ext uri="{BB962C8B-B14F-4D97-AF65-F5344CB8AC3E}">
        <p14:creationId xmlns:p14="http://schemas.microsoft.com/office/powerpoint/2010/main" val="1095128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AE"/>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الافلاج ">
            <a:hlinkClick r:id="" action="ppaction://media"/>
          </p:cNvPr>
          <p:cNvPicPr>
            <a:picLocks noChangeAspect="1"/>
          </p:cNvPicPr>
          <p:nvPr>
            <a:videoFile r:link="rId1"/>
            <p:extLst>
              <p:ext uri="{DAA4B4D4-6D71-4841-9C94-3DE7FCFB9230}">
                <p14:media xmlns:p14="http://schemas.microsoft.com/office/powerpoint/2010/main" r:embed="rId2">
                  <p14:trim st="13141" end="132844.6666"/>
                </p14:media>
              </p:ext>
            </p:extLst>
          </p:nvPr>
        </p:nvPicPr>
        <p:blipFill>
          <a:blip r:embed="rId4"/>
          <a:stretch>
            <a:fillRect/>
          </a:stretch>
        </p:blipFill>
        <p:spPr>
          <a:xfrm>
            <a:off x="2098222" y="1692274"/>
            <a:ext cx="8539842" cy="4928961"/>
          </a:xfrm>
          <a:prstGeom prst="rect">
            <a:avLst/>
          </a:prstGeom>
        </p:spPr>
      </p:pic>
      <p:sp>
        <p:nvSpPr>
          <p:cNvPr id="5" name="مربع نص 4"/>
          <p:cNvSpPr txBox="1"/>
          <p:nvPr/>
        </p:nvSpPr>
        <p:spPr>
          <a:xfrm>
            <a:off x="3550807" y="-541255"/>
            <a:ext cx="6017562" cy="2055627"/>
          </a:xfrm>
          <a:prstGeom prst="rect">
            <a:avLst/>
          </a:prstGeom>
          <a:noFill/>
        </p:spPr>
        <p:txBody>
          <a:bodyPr wrap="square" rtlCol="1">
            <a:spAutoFit/>
          </a:bodyPr>
          <a:lstStyle/>
          <a:p>
            <a:pPr algn="ctr">
              <a:lnSpc>
                <a:spcPct val="150000"/>
              </a:lnSpc>
            </a:pPr>
            <a:r>
              <a:rPr lang="ar-AE" sz="9600" b="1" dirty="0">
                <a:solidFill>
                  <a:srgbClr val="FF0000"/>
                </a:solidFill>
                <a:latin typeface="Aldhabi" panose="01000000000000000000" pitchFamily="2" charset="-78"/>
                <a:cs typeface="Aldhabi" panose="01000000000000000000" pitchFamily="2" charset="-78"/>
              </a:rPr>
              <a:t>لنشاهد الفيديو </a:t>
            </a:r>
          </a:p>
        </p:txBody>
      </p:sp>
    </p:spTree>
    <p:extLst>
      <p:ext uri="{BB962C8B-B14F-4D97-AF65-F5344CB8AC3E}">
        <p14:creationId xmlns:p14="http://schemas.microsoft.com/office/powerpoint/2010/main" val="75643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رابط مستقيم 7"/>
          <p:cNvCxnSpPr/>
          <p:nvPr/>
        </p:nvCxnSpPr>
        <p:spPr>
          <a:xfrm flipH="1">
            <a:off x="1135127" y="6704920"/>
            <a:ext cx="99060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32" name="Rectangle 2"/>
          <p:cNvSpPr/>
          <p:nvPr/>
        </p:nvSpPr>
        <p:spPr>
          <a:xfrm>
            <a:off x="2539092" y="200903"/>
            <a:ext cx="8032592" cy="1569660"/>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ar-AE" sz="2400" dirty="0">
                <a:latin typeface="Sakkal Majalla" panose="02000000000000000000" pitchFamily="2" charset="-78"/>
                <a:cs typeface="Sakkal Majalla" panose="02000000000000000000" pitchFamily="2" charset="-78"/>
              </a:rPr>
              <a:t>العصر الحديدي                             التكنولوجيا                                   دليل                            جاف </a:t>
            </a:r>
          </a:p>
          <a:p>
            <a:r>
              <a:rPr lang="ar-AE" sz="2400" dirty="0">
                <a:latin typeface="Sakkal Majalla" panose="02000000000000000000" pitchFamily="2" charset="-78"/>
                <a:cs typeface="Sakkal Majalla" panose="02000000000000000000" pitchFamily="2" charset="-78"/>
              </a:rPr>
              <a:t> انخفض                  علماء الآثار                             المستوطنات                       تحت الأرض</a:t>
            </a:r>
          </a:p>
          <a:p>
            <a:r>
              <a:rPr lang="ar-AE" sz="2400" dirty="0">
                <a:latin typeface="Sakkal Majalla" panose="02000000000000000000" pitchFamily="2" charset="-78"/>
                <a:cs typeface="Sakkal Majalla" panose="02000000000000000000" pitchFamily="2" charset="-78"/>
              </a:rPr>
              <a:t>                 الزراعة                          التجارة                  الأفلاج                      العين                   </a:t>
            </a:r>
          </a:p>
          <a:p>
            <a:r>
              <a:rPr lang="ar-AE" sz="2400" dirty="0">
                <a:latin typeface="Sakkal Majalla" panose="02000000000000000000" pitchFamily="2" charset="-78"/>
                <a:cs typeface="Sakkal Majalla" panose="02000000000000000000" pitchFamily="2" charset="-78"/>
              </a:rPr>
              <a:t>القرى                                 ابتكار                            المناخ                                        أكثر عمقاً </a:t>
            </a:r>
          </a:p>
        </p:txBody>
      </p:sp>
      <p:sp>
        <p:nvSpPr>
          <p:cNvPr id="23" name="مستطيل 1"/>
          <p:cNvSpPr/>
          <p:nvPr/>
        </p:nvSpPr>
        <p:spPr>
          <a:xfrm>
            <a:off x="0" y="1902278"/>
            <a:ext cx="11929718" cy="4737131"/>
          </a:xfrm>
          <a:prstGeom prst="rect">
            <a:avLst/>
          </a:prstGeom>
          <a:solidFill>
            <a:srgbClr val="CCECFF">
              <a:alpha val="23922"/>
            </a:srgbClr>
          </a:solidFill>
          <a:ln/>
        </p:spPr>
        <p:style>
          <a:lnRef idx="1">
            <a:schemeClr val="accent1"/>
          </a:lnRef>
          <a:fillRef idx="2">
            <a:schemeClr val="accent1"/>
          </a:fillRef>
          <a:effectRef idx="1">
            <a:schemeClr val="accent1"/>
          </a:effectRef>
          <a:fontRef idx="minor">
            <a:schemeClr val="dk1"/>
          </a:fontRef>
        </p:style>
        <p:txBody>
          <a:bodyPr rtlCol="1" anchor="ctr"/>
          <a:lstStyle/>
          <a:p>
            <a:r>
              <a:rPr lang="ar-AE" sz="2800" dirty="0">
                <a:solidFill>
                  <a:schemeClr val="tx1"/>
                </a:solidFill>
                <a:cs typeface="Akhbar MT" pitchFamily="2" charset="-78"/>
              </a:rPr>
              <a:t>السؤال المهم الذي سأله................. حول منطقة الإمارات خلال .................... كان حول السبب في أن الكثير من ............... والمدن كانت تنمو على ما يبدو في ذلك الوقت. كانت إحدى الأفكار هي أن زيادة .................مع شعوب أخرى حول الخليج العربي أدت إلى زيادة المستوطنات في عدد السكان والحجم.</a:t>
            </a:r>
          </a:p>
          <a:p>
            <a:r>
              <a:rPr lang="ar-AE" sz="2800" dirty="0">
                <a:solidFill>
                  <a:schemeClr val="tx1"/>
                </a:solidFill>
                <a:cs typeface="Akhbar MT" pitchFamily="2" charset="-78"/>
              </a:rPr>
              <a:t>في نهاية المطاف أصبح من الواضح أن ................ المستخدمة لبناء الأفلاج كانت السبب في نمو ................ ويبين .................. الأثري أنه يبدو أن أقدم فلج قد بني في ............... كان السبب المنطقي الذي أعطي لاحتمال أن سكان منطقة الإمارات قد بنوا............... هو أنهم تأقلموا للبقاء في مناخ ..............وكان لديهم معرفة حول مصادر المياه..............</a:t>
            </a:r>
          </a:p>
          <a:p>
            <a:r>
              <a:rPr lang="ar-AE" sz="2800" dirty="0">
                <a:solidFill>
                  <a:schemeClr val="tx1"/>
                </a:solidFill>
                <a:cs typeface="Akhbar MT" pitchFamily="2" charset="-78"/>
              </a:rPr>
              <a:t>حدث هام أدى على الأرجح إلى .............. الفلج وقد كان التغير في ............. الذي حدث حول </a:t>
            </a:r>
            <a:r>
              <a:rPr lang="en-US" sz="2800" dirty="0">
                <a:solidFill>
                  <a:schemeClr val="tx1"/>
                </a:solidFill>
                <a:cs typeface="Akhbar MT" pitchFamily="2" charset="-78"/>
              </a:rPr>
              <a:t>1000 </a:t>
            </a:r>
            <a:r>
              <a:rPr lang="ar-AE" sz="2800" dirty="0">
                <a:solidFill>
                  <a:schemeClr val="tx1"/>
                </a:solidFill>
                <a:cs typeface="Akhbar MT" pitchFamily="2" charset="-78"/>
              </a:rPr>
              <a:t>ق.م . عندما .......... هطول الأمطار. ثم بناء الأفلاج لأن الناس في ذلك الوقت كانوا بحاجة للوصول إلى المياه الجوفية من مناطق ................... تحت الأرض.</a:t>
            </a:r>
          </a:p>
          <a:p>
            <a:r>
              <a:rPr lang="ar-AE" sz="2800" dirty="0">
                <a:solidFill>
                  <a:schemeClr val="tx1"/>
                </a:solidFill>
                <a:cs typeface="Akhbar MT" pitchFamily="2" charset="-78"/>
              </a:rPr>
              <a:t>أحد جوانب الحياة التي تأثرت بشكل إيجابي من الفلج كان ..................</a:t>
            </a:r>
          </a:p>
        </p:txBody>
      </p:sp>
      <p:sp>
        <p:nvSpPr>
          <p:cNvPr id="24" name="Rectangle 1"/>
          <p:cNvSpPr/>
          <p:nvPr/>
        </p:nvSpPr>
        <p:spPr>
          <a:xfrm>
            <a:off x="8137766" y="1836074"/>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علماء الآثار</a:t>
            </a:r>
          </a:p>
        </p:txBody>
      </p:sp>
      <p:sp>
        <p:nvSpPr>
          <p:cNvPr id="13" name="Rectangle 1"/>
          <p:cNvSpPr/>
          <p:nvPr/>
        </p:nvSpPr>
        <p:spPr>
          <a:xfrm>
            <a:off x="3411670" y="1770563"/>
            <a:ext cx="2652698"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العصر الح</a:t>
            </a:r>
            <a:r>
              <a:rPr lang="ar-SA" sz="3600" b="1" dirty="0" err="1">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ديدي</a:t>
            </a:r>
            <a:endPar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4" name="Rectangle 1"/>
          <p:cNvSpPr/>
          <p:nvPr/>
        </p:nvSpPr>
        <p:spPr>
          <a:xfrm>
            <a:off x="1178515" y="3006801"/>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المستوطنات</a:t>
            </a:r>
          </a:p>
        </p:txBody>
      </p:sp>
      <p:sp>
        <p:nvSpPr>
          <p:cNvPr id="15" name="Rectangle 1"/>
          <p:cNvSpPr/>
          <p:nvPr/>
        </p:nvSpPr>
        <p:spPr>
          <a:xfrm>
            <a:off x="1338272" y="2227938"/>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التجارة</a:t>
            </a:r>
          </a:p>
        </p:txBody>
      </p:sp>
      <p:sp>
        <p:nvSpPr>
          <p:cNvPr id="16" name="Rectangle 1"/>
          <p:cNvSpPr/>
          <p:nvPr/>
        </p:nvSpPr>
        <p:spPr>
          <a:xfrm>
            <a:off x="6916540" y="3121571"/>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التقنيات</a:t>
            </a:r>
          </a:p>
        </p:txBody>
      </p:sp>
      <p:sp>
        <p:nvSpPr>
          <p:cNvPr id="17" name="Rectangle 1"/>
          <p:cNvSpPr/>
          <p:nvPr/>
        </p:nvSpPr>
        <p:spPr>
          <a:xfrm>
            <a:off x="10076734" y="3475401"/>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الأدلة</a:t>
            </a:r>
          </a:p>
        </p:txBody>
      </p:sp>
      <p:sp>
        <p:nvSpPr>
          <p:cNvPr id="19" name="Rectangle 1"/>
          <p:cNvSpPr/>
          <p:nvPr/>
        </p:nvSpPr>
        <p:spPr>
          <a:xfrm>
            <a:off x="5197986" y="3477838"/>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العين</a:t>
            </a:r>
          </a:p>
        </p:txBody>
      </p:sp>
      <p:sp>
        <p:nvSpPr>
          <p:cNvPr id="20" name="Rectangle 1"/>
          <p:cNvSpPr/>
          <p:nvPr/>
        </p:nvSpPr>
        <p:spPr>
          <a:xfrm>
            <a:off x="10181850" y="2162476"/>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القرى</a:t>
            </a:r>
          </a:p>
        </p:txBody>
      </p:sp>
      <p:sp>
        <p:nvSpPr>
          <p:cNvPr id="21" name="Rectangle 1"/>
          <p:cNvSpPr/>
          <p:nvPr/>
        </p:nvSpPr>
        <p:spPr>
          <a:xfrm>
            <a:off x="8223750" y="3889855"/>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الافلاج</a:t>
            </a:r>
          </a:p>
        </p:txBody>
      </p:sp>
      <p:sp>
        <p:nvSpPr>
          <p:cNvPr id="25" name="Rectangle 1"/>
          <p:cNvSpPr/>
          <p:nvPr/>
        </p:nvSpPr>
        <p:spPr>
          <a:xfrm>
            <a:off x="4246305" y="3932718"/>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جاف</a:t>
            </a:r>
          </a:p>
        </p:txBody>
      </p:sp>
      <p:sp>
        <p:nvSpPr>
          <p:cNvPr id="26" name="Rectangle 1"/>
          <p:cNvSpPr/>
          <p:nvPr/>
        </p:nvSpPr>
        <p:spPr>
          <a:xfrm>
            <a:off x="9948946" y="4331452"/>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الجوفية</a:t>
            </a:r>
          </a:p>
        </p:txBody>
      </p:sp>
      <p:sp>
        <p:nvSpPr>
          <p:cNvPr id="27" name="Rectangle 1"/>
          <p:cNvSpPr/>
          <p:nvPr/>
        </p:nvSpPr>
        <p:spPr>
          <a:xfrm>
            <a:off x="7578287" y="4851959"/>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ابتكار</a:t>
            </a:r>
          </a:p>
        </p:txBody>
      </p:sp>
      <p:sp>
        <p:nvSpPr>
          <p:cNvPr id="28" name="Rectangle 1"/>
          <p:cNvSpPr/>
          <p:nvPr/>
        </p:nvSpPr>
        <p:spPr>
          <a:xfrm>
            <a:off x="3973646" y="4774752"/>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المناخ</a:t>
            </a:r>
          </a:p>
        </p:txBody>
      </p:sp>
      <p:sp>
        <p:nvSpPr>
          <p:cNvPr id="33" name="Rectangle 1"/>
          <p:cNvSpPr/>
          <p:nvPr/>
        </p:nvSpPr>
        <p:spPr>
          <a:xfrm>
            <a:off x="10473446" y="5187503"/>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انخفض</a:t>
            </a:r>
          </a:p>
        </p:txBody>
      </p:sp>
      <p:sp>
        <p:nvSpPr>
          <p:cNvPr id="34" name="Rectangle 1"/>
          <p:cNvSpPr/>
          <p:nvPr/>
        </p:nvSpPr>
        <p:spPr>
          <a:xfrm>
            <a:off x="9948946" y="5642383"/>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أكثر عمقًا</a:t>
            </a:r>
          </a:p>
        </p:txBody>
      </p:sp>
      <p:sp>
        <p:nvSpPr>
          <p:cNvPr id="35" name="Rectangle 1"/>
          <p:cNvSpPr/>
          <p:nvPr/>
        </p:nvSpPr>
        <p:spPr>
          <a:xfrm>
            <a:off x="4738019" y="6094873"/>
            <a:ext cx="1718554" cy="646331"/>
          </a:xfrm>
          <a:prstGeom prst="rect">
            <a:avLst/>
          </a:prstGeom>
        </p:spPr>
        <p:txBody>
          <a:bodyPr wrap="square">
            <a:spAutoFit/>
          </a:bodyPr>
          <a:lstStyle/>
          <a:p>
            <a:pPr algn="ctr"/>
            <a:r>
              <a:rPr lang="ar-AE" sz="36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الزراعة</a:t>
            </a:r>
          </a:p>
        </p:txBody>
      </p:sp>
      <p:pic>
        <p:nvPicPr>
          <p:cNvPr id="22" name="Content Placeholder 4">
            <a:extLst>
              <a:ext uri="{FF2B5EF4-FFF2-40B4-BE49-F238E27FC236}">
                <a16:creationId xmlns:a16="http://schemas.microsoft.com/office/drawing/2014/main" id="{62CB8465-8BA9-E54B-A632-936C29708507}"/>
              </a:ext>
            </a:extLst>
          </p:cNvPr>
          <p:cNvPicPr>
            <a:picLocks noGrp="1" noChangeAspect="1"/>
          </p:cNvPicPr>
          <p:nvPr>
            <p:ph idx="1"/>
          </p:nvPr>
        </p:nvPicPr>
        <p:blipFill>
          <a:blip r:embed="rId3"/>
          <a:stretch>
            <a:fillRect/>
          </a:stretch>
        </p:blipFill>
        <p:spPr>
          <a:xfrm>
            <a:off x="69442" y="51336"/>
            <a:ext cx="2396172" cy="1814659"/>
          </a:xfrm>
        </p:spPr>
      </p:pic>
      <p:pic>
        <p:nvPicPr>
          <p:cNvPr id="29" name="Content Placeholder 4">
            <a:extLst>
              <a:ext uri="{FF2B5EF4-FFF2-40B4-BE49-F238E27FC236}">
                <a16:creationId xmlns:a16="http://schemas.microsoft.com/office/drawing/2014/main" id="{BCB8DBD9-43E9-0E4F-A85D-2152F74BC8B6}"/>
              </a:ext>
            </a:extLst>
          </p:cNvPr>
          <p:cNvPicPr>
            <a:picLocks noChangeAspect="1"/>
          </p:cNvPicPr>
          <p:nvPr/>
        </p:nvPicPr>
        <p:blipFill>
          <a:blip r:embed="rId4"/>
          <a:stretch>
            <a:fillRect/>
          </a:stretch>
        </p:blipFill>
        <p:spPr>
          <a:xfrm>
            <a:off x="10645162" y="68690"/>
            <a:ext cx="1478802" cy="1703489"/>
          </a:xfrm>
          <a:prstGeom prst="rect">
            <a:avLst/>
          </a:prstGeom>
        </p:spPr>
      </p:pic>
    </p:spTree>
    <p:extLst>
      <p:ext uri="{BB962C8B-B14F-4D97-AF65-F5344CB8AC3E}">
        <p14:creationId xmlns:p14="http://schemas.microsoft.com/office/powerpoint/2010/main" val="257857540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barn(inVertical)">
                                      <p:cBhvr>
                                        <p:cTn id="64" dur="5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arn(inVertical)">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barn(inVertical)">
                                      <p:cBhvr>
                                        <p:cTn id="79" dur="500"/>
                                        <p:tgtEl>
                                          <p:spTgt spid="2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barn(inVertical)">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barn(inVertical)">
                                      <p:cBhvr>
                                        <p:cTn id="89" dur="500"/>
                                        <p:tgtEl>
                                          <p:spTgt spid="3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barn(inVertical)">
                                      <p:cBhvr>
                                        <p:cTn id="9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3" grpId="0" animBg="1"/>
      <p:bldP spid="24" grpId="0"/>
      <p:bldP spid="13" grpId="0"/>
      <p:bldP spid="14" grpId="0"/>
      <p:bldP spid="15" grpId="0"/>
      <p:bldP spid="16" grpId="0"/>
      <p:bldP spid="17" grpId="0"/>
      <p:bldP spid="19" grpId="0"/>
      <p:bldP spid="20" grpId="0"/>
      <p:bldP spid="21" grpId="0"/>
      <p:bldP spid="25" grpId="0"/>
      <p:bldP spid="26" grpId="0"/>
      <p:bldP spid="27" grpId="0"/>
      <p:bldP spid="28"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خطط انسيابي: مستند 4"/>
          <p:cNvSpPr/>
          <p:nvPr/>
        </p:nvSpPr>
        <p:spPr>
          <a:xfrm>
            <a:off x="3445329" y="1404257"/>
            <a:ext cx="5919107" cy="4620986"/>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4" name="Title 1">
            <a:extLst>
              <a:ext uri="{FF2B5EF4-FFF2-40B4-BE49-F238E27FC236}">
                <a16:creationId xmlns:a16="http://schemas.microsoft.com/office/drawing/2014/main" id="{47721560-5E68-4033-8FF3-07638290F729}"/>
              </a:ext>
            </a:extLst>
          </p:cNvPr>
          <p:cNvSpPr txBox="1">
            <a:spLocks/>
          </p:cNvSpPr>
          <p:nvPr/>
        </p:nvSpPr>
        <p:spPr>
          <a:xfrm>
            <a:off x="3714750" y="1969368"/>
            <a:ext cx="5222172" cy="2682026"/>
          </a:xfrm>
          <a:prstGeom prst="rect">
            <a:avLst/>
          </a:prstGeom>
        </p:spPr>
        <p:txBody>
          <a:bodyPr vert="horz" lIns="91440" tIns="45720" rIns="91440" bIns="45720" rtlCol="1" anchor="ctr">
            <a:normAutofit fontScale="92500" lnSpcReduction="1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BH" dirty="0">
                <a:latin typeface="Aldhabi" panose="01000000000000000000" pitchFamily="2" charset="-78"/>
                <a:cs typeface="Aldhabi" panose="01000000000000000000" pitchFamily="2" charset="-78"/>
              </a:rPr>
              <a:t>استراحة تراثية</a:t>
            </a:r>
            <a:endParaRPr lang="ar-AE" dirty="0">
              <a:latin typeface="Aldhabi" panose="01000000000000000000" pitchFamily="2" charset="-78"/>
              <a:cs typeface="Aldhabi" panose="01000000000000000000" pitchFamily="2" charset="-78"/>
            </a:endParaRPr>
          </a:p>
          <a:p>
            <a:pPr algn="ctr"/>
            <a:br>
              <a:rPr lang="ar-BH" dirty="0">
                <a:cs typeface="Akhbar MT" pitchFamily="2" charset="-78"/>
              </a:rPr>
            </a:br>
            <a:r>
              <a:rPr lang="ar-BH" dirty="0">
                <a:solidFill>
                  <a:schemeClr val="bg1"/>
                </a:solidFill>
                <a:cs typeface="Akhbar MT" pitchFamily="2" charset="-78"/>
              </a:rPr>
              <a:t>ابحث عن صورة</a:t>
            </a:r>
            <a:r>
              <a:rPr lang="ar-BH" dirty="0">
                <a:cs typeface="Akhbar MT" pitchFamily="2" charset="-78"/>
              </a:rPr>
              <a:t> </a:t>
            </a:r>
            <a:r>
              <a:rPr lang="ar-BH" b="1" dirty="0">
                <a:cs typeface="Akhbar MT" pitchFamily="2" charset="-78"/>
              </a:rPr>
              <a:t>الخرس</a:t>
            </a:r>
            <a:r>
              <a:rPr lang="ar-BH" dirty="0">
                <a:cs typeface="Akhbar MT" pitchFamily="2" charset="-78"/>
              </a:rPr>
              <a:t> </a:t>
            </a:r>
            <a:r>
              <a:rPr lang="ar-BH" dirty="0">
                <a:solidFill>
                  <a:schemeClr val="bg1"/>
                </a:solidFill>
                <a:cs typeface="Akhbar MT" pitchFamily="2" charset="-78"/>
              </a:rPr>
              <a:t>وانزليها على المقرر </a:t>
            </a:r>
            <a:br>
              <a:rPr lang="ar-BH" dirty="0">
                <a:solidFill>
                  <a:schemeClr val="bg1"/>
                </a:solidFill>
                <a:cs typeface="Akhbar MT" pitchFamily="2" charset="-78"/>
              </a:rPr>
            </a:br>
            <a:r>
              <a:rPr lang="ar-BH" dirty="0">
                <a:solidFill>
                  <a:schemeClr val="bg1"/>
                </a:solidFill>
                <a:cs typeface="Akhbar MT" pitchFamily="2" charset="-78"/>
              </a:rPr>
              <a:t>الأسرع لها درجة إضافية</a:t>
            </a:r>
            <a:endParaRPr lang="en-US" dirty="0">
              <a:solidFill>
                <a:schemeClr val="bg1"/>
              </a:solidFill>
              <a:cs typeface="Akhbar MT" pitchFamily="2" charset="-78"/>
            </a:endParaRPr>
          </a:p>
        </p:txBody>
      </p:sp>
      <p:sp>
        <p:nvSpPr>
          <p:cNvPr id="6" name="مستطيل 5"/>
          <p:cNvSpPr/>
          <p:nvPr/>
        </p:nvSpPr>
        <p:spPr>
          <a:xfrm>
            <a:off x="7490809" y="1446854"/>
            <a:ext cx="1715534" cy="707886"/>
          </a:xfrm>
          <a:prstGeom prst="rect">
            <a:avLst/>
          </a:prstGeom>
        </p:spPr>
        <p:txBody>
          <a:bodyPr wrap="none">
            <a:spAutoFit/>
          </a:bodyPr>
          <a:lstStyle/>
          <a:p>
            <a:r>
              <a:rPr lang="ar-AE" sz="4000" dirty="0">
                <a:solidFill>
                  <a:srgbClr val="C00000"/>
                </a:solidFill>
                <a:latin typeface="Aldhabi" panose="01000000000000000000" pitchFamily="2" charset="-78"/>
                <a:cs typeface="Aldhabi" panose="01000000000000000000" pitchFamily="2" charset="-78"/>
              </a:rPr>
              <a:t>وقفه تكنولوجية</a:t>
            </a:r>
            <a:endParaRPr lang="ar-AE" sz="4000" dirty="0">
              <a:solidFill>
                <a:srgbClr val="C00000"/>
              </a:solidFill>
            </a:endParaRPr>
          </a:p>
        </p:txBody>
      </p:sp>
    </p:spTree>
    <p:extLst>
      <p:ext uri="{BB962C8B-B14F-4D97-AF65-F5344CB8AC3E}">
        <p14:creationId xmlns:p14="http://schemas.microsoft.com/office/powerpoint/2010/main" val="3011942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1"/>
          <p:cNvSpPr/>
          <p:nvPr/>
        </p:nvSpPr>
        <p:spPr>
          <a:xfrm>
            <a:off x="31767" y="688679"/>
            <a:ext cx="11789276" cy="68015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2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لقد تعلمت عن أهمية الفلج في أسلوب حياة الناس في دولة الإمارات العربية المتحدة ، وخاصة عندما واجهوا تغير المناخ. الأن سوف تفكر في كيفية بناء الأفلاج بالفعل</a:t>
            </a:r>
          </a:p>
        </p:txBody>
      </p:sp>
      <p:sp>
        <p:nvSpPr>
          <p:cNvPr id="16" name="مستطيل 35"/>
          <p:cNvSpPr/>
          <p:nvPr/>
        </p:nvSpPr>
        <p:spPr>
          <a:xfrm>
            <a:off x="0" y="2286010"/>
            <a:ext cx="227438" cy="186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18" name="رابط مستقيم 41"/>
          <p:cNvCxnSpPr/>
          <p:nvPr/>
        </p:nvCxnSpPr>
        <p:spPr>
          <a:xfrm flipH="1">
            <a:off x="12016714" y="246856"/>
            <a:ext cx="4802" cy="142714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Rectangle 2">
            <a:extLst>
              <a:ext uri="{FF2B5EF4-FFF2-40B4-BE49-F238E27FC236}">
                <a16:creationId xmlns:a16="http://schemas.microsoft.com/office/drawing/2014/main" id="{03D684C0-293E-4A15-B2CC-26E5AD568D34}"/>
              </a:ext>
            </a:extLst>
          </p:cNvPr>
          <p:cNvSpPr/>
          <p:nvPr/>
        </p:nvSpPr>
        <p:spPr>
          <a:xfrm>
            <a:off x="227439" y="1939322"/>
            <a:ext cx="11291512" cy="830997"/>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r>
              <a:rPr lang="ar-AE" sz="2400" b="1" dirty="0">
                <a:latin typeface="Noto Naskh Arabic"/>
                <a:cs typeface="Akhbar MT" pitchFamily="2" charset="-78"/>
              </a:rPr>
              <a:t>المناطق التي ستستخدم فيها المياه لأغراض الري، تبنى قنوات أصغر لتنتشر من القناة الرئيسة، مما يسمح للمياه بالوصول إلى الحدائق الفردية أو المناطق المزروعة</a:t>
            </a:r>
            <a:endParaRPr lang="en-US" sz="2400" b="1" dirty="0">
              <a:cs typeface="Akhbar MT" pitchFamily="2" charset="-78"/>
            </a:endParaRPr>
          </a:p>
        </p:txBody>
      </p:sp>
      <p:sp>
        <p:nvSpPr>
          <p:cNvPr id="36" name="Rectangle 2"/>
          <p:cNvSpPr/>
          <p:nvPr/>
        </p:nvSpPr>
        <p:spPr>
          <a:xfrm>
            <a:off x="2612305" y="71326"/>
            <a:ext cx="2010190" cy="507831"/>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ar-AE" sz="200" b="1" dirty="0">
              <a:latin typeface="Sakkal Majalla" panose="02000000000000000000" pitchFamily="2" charset="-78"/>
              <a:cs typeface="Sakkal Majalla" panose="02000000000000000000" pitchFamily="2" charset="-78"/>
            </a:endParaRPr>
          </a:p>
          <a:p>
            <a:pPr algn="ctr"/>
            <a:r>
              <a:rPr lang="ar-AE" sz="2400" dirty="0">
                <a:latin typeface="Sakkal Majalla" panose="02000000000000000000" pitchFamily="2" charset="-78"/>
                <a:cs typeface="Sakkal Majalla" panose="02000000000000000000" pitchFamily="2" charset="-78"/>
              </a:rPr>
              <a:t>كيف تم بناء الفلج </a:t>
            </a:r>
          </a:p>
        </p:txBody>
      </p:sp>
      <p:sp>
        <p:nvSpPr>
          <p:cNvPr id="20" name="Rectangle 2">
            <a:extLst>
              <a:ext uri="{FF2B5EF4-FFF2-40B4-BE49-F238E27FC236}">
                <a16:creationId xmlns:a16="http://schemas.microsoft.com/office/drawing/2014/main" id="{03D684C0-293E-4A15-B2CC-26E5AD568D34}"/>
              </a:ext>
            </a:extLst>
          </p:cNvPr>
          <p:cNvSpPr/>
          <p:nvPr/>
        </p:nvSpPr>
        <p:spPr>
          <a:xfrm>
            <a:off x="227438" y="3631458"/>
            <a:ext cx="11281373" cy="400110"/>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ar-AE" sz="2000" b="1" dirty="0">
                <a:latin typeface="Noto Naskh Arabic"/>
                <a:cs typeface="Akhbar MT" pitchFamily="2" charset="-78"/>
              </a:rPr>
              <a:t>يتم حف</a:t>
            </a:r>
            <a:r>
              <a:rPr lang="ar-SA" sz="2000" b="1" dirty="0">
                <a:latin typeface="Noto Naskh Arabic"/>
                <a:cs typeface="Akhbar MT" pitchFamily="2" charset="-78"/>
              </a:rPr>
              <a:t>ر</a:t>
            </a:r>
            <a:r>
              <a:rPr lang="ar-AE" sz="2000" b="1" dirty="0">
                <a:latin typeface="Noto Naskh Arabic"/>
                <a:cs typeface="Akhbar MT" pitchFamily="2" charset="-78"/>
              </a:rPr>
              <a:t> « بئر الأم » أو بئر رئيس في أعمال سطح الأرض للوصول إلى إمدادات المياه الجوفية، من أعلى نقطة من المنطقة التي سيوفر فيها الماء في النهاية</a:t>
            </a:r>
            <a:r>
              <a:rPr lang="ar-AE" sz="2000" dirty="0">
                <a:solidFill>
                  <a:srgbClr val="FFFF00"/>
                </a:solidFill>
                <a:latin typeface="Noto Naskh Arabic"/>
                <a:cs typeface="Akhbar MT" pitchFamily="2" charset="-78"/>
              </a:rPr>
              <a:t>.</a:t>
            </a:r>
            <a:endParaRPr lang="en-US" sz="2000" dirty="0">
              <a:solidFill>
                <a:srgbClr val="FFFF00"/>
              </a:solidFill>
              <a:cs typeface="Akhbar MT" pitchFamily="2" charset="-78"/>
            </a:endParaRPr>
          </a:p>
        </p:txBody>
      </p:sp>
      <p:sp>
        <p:nvSpPr>
          <p:cNvPr id="21" name="Rectangle 2">
            <a:extLst>
              <a:ext uri="{FF2B5EF4-FFF2-40B4-BE49-F238E27FC236}">
                <a16:creationId xmlns:a16="http://schemas.microsoft.com/office/drawing/2014/main" id="{03D684C0-293E-4A15-B2CC-26E5AD568D34}"/>
              </a:ext>
            </a:extLst>
          </p:cNvPr>
          <p:cNvSpPr/>
          <p:nvPr/>
        </p:nvSpPr>
        <p:spPr>
          <a:xfrm>
            <a:off x="227439" y="2889195"/>
            <a:ext cx="11291512" cy="523220"/>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ar-AE" sz="2400" b="1" dirty="0">
                <a:solidFill>
                  <a:schemeClr val="accent2">
                    <a:lumMod val="50000"/>
                  </a:schemeClr>
                </a:solidFill>
                <a:latin typeface="Noto Naskh Arabic"/>
                <a:cs typeface="Akhbar MT" pitchFamily="2" charset="-78"/>
              </a:rPr>
              <a:t>بعض القنوات تمتد على طول سطح الأرض، مما يسمح بنقل المياه إلى حيث كانت هناك حاجة إليها</a:t>
            </a:r>
            <a:r>
              <a:rPr lang="ar-AE" sz="2800" b="1" dirty="0">
                <a:solidFill>
                  <a:schemeClr val="accent2">
                    <a:lumMod val="50000"/>
                  </a:schemeClr>
                </a:solidFill>
                <a:latin typeface="Noto Naskh Arabic"/>
                <a:cs typeface="Akhbar MT" pitchFamily="2" charset="-78"/>
              </a:rPr>
              <a:t>.</a:t>
            </a:r>
            <a:endParaRPr lang="en-US" sz="2800" b="1" dirty="0">
              <a:solidFill>
                <a:schemeClr val="accent2">
                  <a:lumMod val="50000"/>
                </a:schemeClr>
              </a:solidFill>
              <a:cs typeface="Akhbar MT" pitchFamily="2" charset="-78"/>
            </a:endParaRPr>
          </a:p>
        </p:txBody>
      </p:sp>
      <p:sp>
        <p:nvSpPr>
          <p:cNvPr id="22" name="Rectangle 2">
            <a:extLst>
              <a:ext uri="{FF2B5EF4-FFF2-40B4-BE49-F238E27FC236}">
                <a16:creationId xmlns:a16="http://schemas.microsoft.com/office/drawing/2014/main" id="{03D684C0-293E-4A15-B2CC-26E5AD568D34}"/>
              </a:ext>
            </a:extLst>
          </p:cNvPr>
          <p:cNvSpPr/>
          <p:nvPr/>
        </p:nvSpPr>
        <p:spPr>
          <a:xfrm>
            <a:off x="227438" y="4218993"/>
            <a:ext cx="11329765" cy="523220"/>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ar-AE" sz="2800" b="1" dirty="0">
                <a:solidFill>
                  <a:schemeClr val="accent2">
                    <a:lumMod val="50000"/>
                  </a:schemeClr>
                </a:solidFill>
                <a:latin typeface="Noto Naskh Arabic"/>
                <a:cs typeface="Akhbar MT" pitchFamily="2" charset="-78"/>
              </a:rPr>
              <a:t>يعتمد تدفق وسرعة تدفق المياه الجاذبية. يتدفق الماء من أعلى نقطة إلى أدنى نقطة في التضاريس</a:t>
            </a:r>
            <a:endParaRPr lang="en-US" sz="2800" b="1" dirty="0">
              <a:solidFill>
                <a:schemeClr val="accent2">
                  <a:lumMod val="50000"/>
                </a:schemeClr>
              </a:solidFill>
              <a:cs typeface="Akhbar MT" pitchFamily="2" charset="-78"/>
            </a:endParaRPr>
          </a:p>
        </p:txBody>
      </p:sp>
      <p:sp>
        <p:nvSpPr>
          <p:cNvPr id="27" name="Rectangle 2">
            <a:extLst>
              <a:ext uri="{FF2B5EF4-FFF2-40B4-BE49-F238E27FC236}">
                <a16:creationId xmlns:a16="http://schemas.microsoft.com/office/drawing/2014/main" id="{03D684C0-293E-4A15-B2CC-26E5AD568D34}"/>
              </a:ext>
            </a:extLst>
          </p:cNvPr>
          <p:cNvSpPr/>
          <p:nvPr/>
        </p:nvSpPr>
        <p:spPr>
          <a:xfrm>
            <a:off x="232066" y="4900835"/>
            <a:ext cx="11325137" cy="892552"/>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ar-AE" sz="2400" b="1" dirty="0">
                <a:latin typeface="Noto Naskh Arabic"/>
                <a:cs typeface="Akhbar MT" pitchFamily="2" charset="-78"/>
              </a:rPr>
              <a:t>تبنى قنوات طويلة أفقيًا تحت الأرض، بالقرب من المياه الجوفية أو طبقة المياه الجوفية، مما يؤدي إلى تدفق الم</a:t>
            </a:r>
            <a:r>
              <a:rPr lang="ar-SA" sz="2400" b="1" dirty="0">
                <a:latin typeface="Noto Naskh Arabic"/>
                <a:cs typeface="Akhbar MT" pitchFamily="2" charset="-78"/>
              </a:rPr>
              <a:t>ي</a:t>
            </a:r>
            <a:r>
              <a:rPr lang="ar-AE" sz="2400" b="1" dirty="0">
                <a:latin typeface="Noto Naskh Arabic"/>
                <a:cs typeface="Akhbar MT" pitchFamily="2" charset="-78"/>
              </a:rPr>
              <a:t>اه من البئر الرئيس إلى المناطق التي تحتاج إلى الماء</a:t>
            </a:r>
            <a:r>
              <a:rPr lang="ar-AE" sz="2800" dirty="0">
                <a:solidFill>
                  <a:srgbClr val="FFFF00"/>
                </a:solidFill>
                <a:latin typeface="Noto Naskh Arabic"/>
                <a:cs typeface="Akhbar MT" pitchFamily="2" charset="-78"/>
              </a:rPr>
              <a:t>.</a:t>
            </a:r>
            <a:endParaRPr lang="en-US" sz="2800" dirty="0">
              <a:solidFill>
                <a:srgbClr val="FFFF00"/>
              </a:solidFill>
              <a:cs typeface="Akhbar MT" pitchFamily="2" charset="-78"/>
            </a:endParaRPr>
          </a:p>
        </p:txBody>
      </p:sp>
      <p:sp>
        <p:nvSpPr>
          <p:cNvPr id="17" name="مستطيل 1"/>
          <p:cNvSpPr/>
          <p:nvPr/>
        </p:nvSpPr>
        <p:spPr>
          <a:xfrm>
            <a:off x="4977502" y="97858"/>
            <a:ext cx="6684205" cy="5390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ثانياً :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الفلج وأهمية المياه في دولة الإمارات العربية المتحدة</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28" name="Rectangle 2">
            <a:extLst>
              <a:ext uri="{FF2B5EF4-FFF2-40B4-BE49-F238E27FC236}">
                <a16:creationId xmlns:a16="http://schemas.microsoft.com/office/drawing/2014/main" id="{03D684C0-293E-4A15-B2CC-26E5AD568D34}"/>
              </a:ext>
            </a:extLst>
          </p:cNvPr>
          <p:cNvSpPr/>
          <p:nvPr/>
        </p:nvSpPr>
        <p:spPr>
          <a:xfrm>
            <a:off x="270323" y="5894729"/>
            <a:ext cx="11248625" cy="892552"/>
          </a:xfrm>
          <a:prstGeom prst="rect">
            <a:avLst/>
          </a:prstGeom>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ar-AE" sz="2400" b="1" dirty="0">
                <a:solidFill>
                  <a:schemeClr val="accent2">
                    <a:lumMod val="50000"/>
                  </a:schemeClr>
                </a:solidFill>
                <a:latin typeface="Noto Naskh Arabic"/>
                <a:cs typeface="Akhbar MT" pitchFamily="2" charset="-78"/>
              </a:rPr>
              <a:t>تم بناء الأعمدة من سطح الأرض إلى مستوى القناة الرئيسة كل خمسين متر ( أو أكثر ) كان هذا بحيث يمكن تنظيف أو صيانة القنوات إذا لزم الأمر</a:t>
            </a:r>
            <a:r>
              <a:rPr lang="ar-AE" sz="2800" b="1" dirty="0">
                <a:solidFill>
                  <a:schemeClr val="accent2">
                    <a:lumMod val="50000"/>
                  </a:schemeClr>
                </a:solidFill>
                <a:latin typeface="Noto Naskh Arabic"/>
                <a:cs typeface="Akhbar MT" pitchFamily="2" charset="-78"/>
              </a:rPr>
              <a:t>.</a:t>
            </a:r>
            <a:endParaRPr lang="en-US" sz="2800" b="1" dirty="0">
              <a:solidFill>
                <a:schemeClr val="accent2">
                  <a:lumMod val="50000"/>
                </a:schemeClr>
              </a:solidFill>
              <a:cs typeface="Akhbar MT" pitchFamily="2" charset="-78"/>
            </a:endParaRPr>
          </a:p>
        </p:txBody>
      </p:sp>
      <p:sp>
        <p:nvSpPr>
          <p:cNvPr id="2" name="شكل بيضاوي 1"/>
          <p:cNvSpPr/>
          <p:nvPr/>
        </p:nvSpPr>
        <p:spPr>
          <a:xfrm>
            <a:off x="11477044" y="2043389"/>
            <a:ext cx="624464" cy="6316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5</a:t>
            </a:r>
            <a:endParaRPr lang="ar-AE" sz="3200" b="1" dirty="0"/>
          </a:p>
        </p:txBody>
      </p:sp>
      <p:sp>
        <p:nvSpPr>
          <p:cNvPr id="29" name="شكل بيضاوي 28"/>
          <p:cNvSpPr/>
          <p:nvPr/>
        </p:nvSpPr>
        <p:spPr>
          <a:xfrm>
            <a:off x="11477044" y="2808293"/>
            <a:ext cx="624464" cy="6199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6</a:t>
            </a:r>
            <a:endParaRPr lang="ar-AE" sz="3200" b="1" dirty="0"/>
          </a:p>
        </p:txBody>
      </p:sp>
      <p:sp>
        <p:nvSpPr>
          <p:cNvPr id="30" name="شكل بيضاوي 29"/>
          <p:cNvSpPr/>
          <p:nvPr/>
        </p:nvSpPr>
        <p:spPr>
          <a:xfrm>
            <a:off x="11477044" y="3490580"/>
            <a:ext cx="624464" cy="6331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1</a:t>
            </a:r>
            <a:endParaRPr lang="ar-AE" sz="3200" b="1" dirty="0"/>
          </a:p>
        </p:txBody>
      </p:sp>
      <p:sp>
        <p:nvSpPr>
          <p:cNvPr id="31" name="شكل بيضاوي 30"/>
          <p:cNvSpPr/>
          <p:nvPr/>
        </p:nvSpPr>
        <p:spPr>
          <a:xfrm>
            <a:off x="11508811" y="4200601"/>
            <a:ext cx="624464" cy="6426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4</a:t>
            </a:r>
            <a:endParaRPr lang="ar-AE" sz="3200" b="1" dirty="0"/>
          </a:p>
        </p:txBody>
      </p:sp>
      <p:sp>
        <p:nvSpPr>
          <p:cNvPr id="33" name="شكل بيضاوي 32"/>
          <p:cNvSpPr/>
          <p:nvPr/>
        </p:nvSpPr>
        <p:spPr>
          <a:xfrm>
            <a:off x="11532991" y="5049177"/>
            <a:ext cx="624464" cy="6734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2</a:t>
            </a:r>
            <a:endParaRPr lang="ar-AE" sz="3200" b="1" dirty="0"/>
          </a:p>
        </p:txBody>
      </p:sp>
      <p:sp>
        <p:nvSpPr>
          <p:cNvPr id="34" name="شكل بيضاوي 33"/>
          <p:cNvSpPr/>
          <p:nvPr/>
        </p:nvSpPr>
        <p:spPr>
          <a:xfrm>
            <a:off x="11499435" y="6013207"/>
            <a:ext cx="624464" cy="6757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b="1" dirty="0"/>
              <a:t>3</a:t>
            </a:r>
            <a:endParaRPr lang="ar-AE" sz="3200" b="1" dirty="0"/>
          </a:p>
        </p:txBody>
      </p:sp>
      <p:sp>
        <p:nvSpPr>
          <p:cNvPr id="37" name="Rectangle 2"/>
          <p:cNvSpPr/>
          <p:nvPr/>
        </p:nvSpPr>
        <p:spPr>
          <a:xfrm>
            <a:off x="721453" y="1391040"/>
            <a:ext cx="10192331" cy="492443"/>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endParaRPr lang="ar-AE" sz="200" b="1" dirty="0">
              <a:latin typeface="Sakkal Majalla" panose="02000000000000000000" pitchFamily="2" charset="-78"/>
              <a:cs typeface="Sakkal Majalla" panose="02000000000000000000" pitchFamily="2" charset="-78"/>
            </a:endParaRPr>
          </a:p>
          <a:p>
            <a:pPr algn="ctr"/>
            <a:r>
              <a:rPr lang="ar-AE" sz="2400" dirty="0">
                <a:latin typeface="Sakkal Majalla" panose="02000000000000000000" pitchFamily="2" charset="-78"/>
                <a:cs typeface="Sakkal Majalla" panose="02000000000000000000" pitchFamily="2" charset="-78"/>
              </a:rPr>
              <a:t>أقرئي الجمل التالية، واكتبيها بالترتيب الأكثر منطقية، لوصف التقنية المستخدمة لبناء الفلج</a:t>
            </a:r>
          </a:p>
        </p:txBody>
      </p:sp>
    </p:spTree>
    <p:extLst>
      <p:ext uri="{BB962C8B-B14F-4D97-AF65-F5344CB8AC3E}">
        <p14:creationId xmlns:p14="http://schemas.microsoft.com/office/powerpoint/2010/main" val="3556431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barn(inVertical)">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arn(inVertical)">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randombar(horizontal)">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randombar(horizontal)">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randombar(horizontal)">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randombar(horizontal)">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randombar(horizontal)">
                                      <p:cBhvr>
                                        <p:cTn id="74" dur="500"/>
                                        <p:tgtEl>
                                          <p:spTgt spid="2"/>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randombar(horizontal)">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 calcmode="lin" valueType="num">
                                      <p:cBhvr>
                                        <p:cTn id="84" dur="500" fill="hold"/>
                                        <p:tgtEl>
                                          <p:spTgt spid="37"/>
                                        </p:tgtEl>
                                        <p:attrNameLst>
                                          <p:attrName>ppt_w</p:attrName>
                                        </p:attrNameLst>
                                      </p:cBhvr>
                                      <p:tavLst>
                                        <p:tav tm="0">
                                          <p:val>
                                            <p:fltVal val="0"/>
                                          </p:val>
                                        </p:tav>
                                        <p:tav tm="100000">
                                          <p:val>
                                            <p:strVal val="#ppt_w"/>
                                          </p:val>
                                        </p:tav>
                                      </p:tavLst>
                                    </p:anim>
                                    <p:anim calcmode="lin" valueType="num">
                                      <p:cBhvr>
                                        <p:cTn id="85" dur="500" fill="hold"/>
                                        <p:tgtEl>
                                          <p:spTgt spid="37"/>
                                        </p:tgtEl>
                                        <p:attrNameLst>
                                          <p:attrName>ppt_h</p:attrName>
                                        </p:attrNameLst>
                                      </p:cBhvr>
                                      <p:tavLst>
                                        <p:tav tm="0">
                                          <p:val>
                                            <p:fltVal val="0"/>
                                          </p:val>
                                        </p:tav>
                                        <p:tav tm="100000">
                                          <p:val>
                                            <p:strVal val="#ppt_h"/>
                                          </p:val>
                                        </p:tav>
                                      </p:tavLst>
                                    </p:anim>
                                    <p:animEffect transition="in" filter="fade">
                                      <p:cBhvr>
                                        <p:cTn id="8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2" grpId="0" animBg="1"/>
      <p:bldP spid="36" grpId="0" animBg="1"/>
      <p:bldP spid="20" grpId="0" animBg="1"/>
      <p:bldP spid="21" grpId="0" animBg="1"/>
      <p:bldP spid="22" grpId="0" animBg="1"/>
      <p:bldP spid="27" grpId="0" animBg="1"/>
      <p:bldP spid="17" grpId="0" animBg="1"/>
      <p:bldP spid="28" grpId="0" animBg="1"/>
      <p:bldP spid="2" grpId="0" animBg="1"/>
      <p:bldP spid="29" grpId="0" animBg="1"/>
      <p:bldP spid="30" grpId="0" animBg="1"/>
      <p:bldP spid="31" grpId="0" animBg="1"/>
      <p:bldP spid="33" grpId="0" animBg="1"/>
      <p:bldP spid="34"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1"/>
          <p:cNvSpPr/>
          <p:nvPr/>
        </p:nvSpPr>
        <p:spPr>
          <a:xfrm>
            <a:off x="690305" y="790419"/>
            <a:ext cx="10997291" cy="9123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اقرئي المعلومات الواردة في الصفحات من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54</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إلى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50</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 من العنوان ( المدن والواحات الناشئة ) إلى نهاية الفقرة الأولى في الصفحة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56</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ثم أجيبي عن الأسئلة الآتية: </a:t>
            </a:r>
          </a:p>
        </p:txBody>
      </p:sp>
      <p:sp>
        <p:nvSpPr>
          <p:cNvPr id="8" name="Rectangle 1"/>
          <p:cNvSpPr/>
          <p:nvPr/>
        </p:nvSpPr>
        <p:spPr>
          <a:xfrm>
            <a:off x="2032908" y="2339991"/>
            <a:ext cx="9826139" cy="461665"/>
          </a:xfrm>
          <a:prstGeom prst="rect">
            <a:avLst/>
          </a:prstGeom>
        </p:spPr>
        <p:txBody>
          <a:bodyPr wrap="square">
            <a:spAutoFit/>
          </a:bodyPr>
          <a:lstStyle/>
          <a:p>
            <a:pPr algn="r"/>
            <a:r>
              <a:rPr lang="ar-AE"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حوالى </a:t>
            </a:r>
            <a:r>
              <a:rPr lang="en-US"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1000</a:t>
            </a:r>
            <a:r>
              <a:rPr lang="ar-AE"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سنة ق.م تم تطوير قرى و بلدات جدية في المناطق الداخلية من المنطقة.</a:t>
            </a:r>
          </a:p>
        </p:txBody>
      </p:sp>
      <p:sp>
        <p:nvSpPr>
          <p:cNvPr id="18" name="مستطيل 1"/>
          <p:cNvSpPr/>
          <p:nvPr/>
        </p:nvSpPr>
        <p:spPr>
          <a:xfrm>
            <a:off x="4345233" y="166583"/>
            <a:ext cx="7342363" cy="49510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ثالثًا :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نمو المدن والواحات في منطقة الإمارات</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9" name="Rectangle 2"/>
          <p:cNvSpPr/>
          <p:nvPr/>
        </p:nvSpPr>
        <p:spPr>
          <a:xfrm>
            <a:off x="4800600" y="1878326"/>
            <a:ext cx="7004093"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1</a:t>
            </a:r>
            <a:r>
              <a:rPr lang="ar-AE" sz="2400" dirty="0">
                <a:latin typeface="Sakkal Majalla" panose="02000000000000000000" pitchFamily="2" charset="-78"/>
                <a:cs typeface="Sakkal Majalla" panose="02000000000000000000" pitchFamily="2" charset="-78"/>
              </a:rPr>
              <a:t>- ما هو الدليل الأكثر وضوحًا على أن الفلج أثر على الحياة في منطقة الإمارات ؟</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0" name="Rectangle 2"/>
          <p:cNvSpPr/>
          <p:nvPr/>
        </p:nvSpPr>
        <p:spPr>
          <a:xfrm>
            <a:off x="2032907" y="2896026"/>
            <a:ext cx="9771786"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2</a:t>
            </a:r>
            <a:r>
              <a:rPr lang="ar-AE" sz="2400" dirty="0">
                <a:latin typeface="Sakkal Majalla" panose="02000000000000000000" pitchFamily="2" charset="-78"/>
                <a:cs typeface="Sakkal Majalla" panose="02000000000000000000" pitchFamily="2" charset="-78"/>
              </a:rPr>
              <a:t>- فكر فيما تعلمته سابقًا عن بنية الأفلاج. كيف تعتقد أن موقع جبال « الحجر» قد يكون متصلاً بنجاح الأفلاج؟</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1" name="Rectangle 2"/>
          <p:cNvSpPr/>
          <p:nvPr/>
        </p:nvSpPr>
        <p:spPr>
          <a:xfrm>
            <a:off x="2032909" y="4206114"/>
            <a:ext cx="9771784"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3</a:t>
            </a:r>
            <a:r>
              <a:rPr lang="ar-AE" sz="2400" dirty="0">
                <a:latin typeface="Sakkal Majalla" panose="02000000000000000000" pitchFamily="2" charset="-78"/>
                <a:cs typeface="Sakkal Majalla" panose="02000000000000000000" pitchFamily="2" charset="-78"/>
              </a:rPr>
              <a:t>- قم بتسمية أحد المواقع الأثرية الهامة التي كشفت عن أدلة حول المستوطنات البشرية في الماضي؟</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2" name="Rectangle 2"/>
          <p:cNvSpPr/>
          <p:nvPr/>
        </p:nvSpPr>
        <p:spPr>
          <a:xfrm>
            <a:off x="1722664" y="5360277"/>
            <a:ext cx="10082029"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4</a:t>
            </a:r>
            <a:r>
              <a:rPr lang="ar-AE" sz="2400" dirty="0">
                <a:latin typeface="Sakkal Majalla" panose="02000000000000000000" pitchFamily="2" charset="-78"/>
                <a:cs typeface="Sakkal Majalla" panose="02000000000000000000" pitchFamily="2" charset="-78"/>
              </a:rPr>
              <a:t>- ما هي الأدلة التي تشير إلى أن الناس كانوا يزرعون ويخزنون الحبوب في ذلك الوقت؟</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9" name="Rectangle 1"/>
          <p:cNvSpPr/>
          <p:nvPr/>
        </p:nvSpPr>
        <p:spPr>
          <a:xfrm>
            <a:off x="1306287" y="3386504"/>
            <a:ext cx="10552760" cy="830997"/>
          </a:xfrm>
          <a:prstGeom prst="rect">
            <a:avLst/>
          </a:prstGeom>
        </p:spPr>
        <p:txBody>
          <a:bodyPr wrap="square">
            <a:spAutoFit/>
          </a:bodyPr>
          <a:lstStyle/>
          <a:p>
            <a:pPr algn="r"/>
            <a:r>
              <a:rPr lang="ar-AE" sz="24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ربما كان شيئا له علاقة بالتدرج، الجبال أعلى من الأرض المحيطة هذا يعنى أنه هناك تدرجاً بالأرض من الأرض المرتفعة إلى الأرض السفلى ، التدرج ضروري لتدفق الماء وقد يكون هذا قد ساهم في فعالية الافلاج في نقل المياه حيث كانت حاجة إليها .</a:t>
            </a:r>
          </a:p>
        </p:txBody>
      </p:sp>
      <p:sp>
        <p:nvSpPr>
          <p:cNvPr id="10" name="Rectangle 1"/>
          <p:cNvSpPr/>
          <p:nvPr/>
        </p:nvSpPr>
        <p:spPr>
          <a:xfrm>
            <a:off x="10311492" y="4802349"/>
            <a:ext cx="1117643" cy="523220"/>
          </a:xfrm>
          <a:prstGeom prst="rect">
            <a:avLst/>
          </a:prstGeom>
        </p:spPr>
        <p:txBody>
          <a:bodyPr wrap="square">
            <a:spAutoFit/>
          </a:bodyPr>
          <a:lstStyle/>
          <a:p>
            <a:pPr algn="r"/>
            <a:r>
              <a:rPr lang="ar-AE"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هيلي</a:t>
            </a:r>
          </a:p>
        </p:txBody>
      </p:sp>
      <p:sp>
        <p:nvSpPr>
          <p:cNvPr id="11" name="Rectangle 1"/>
          <p:cNvSpPr/>
          <p:nvPr/>
        </p:nvSpPr>
        <p:spPr>
          <a:xfrm>
            <a:off x="1918608" y="5945125"/>
            <a:ext cx="9826139" cy="954107"/>
          </a:xfrm>
          <a:prstGeom prst="rect">
            <a:avLst/>
          </a:prstGeom>
        </p:spPr>
        <p:txBody>
          <a:bodyPr wrap="square">
            <a:spAutoFit/>
          </a:bodyPr>
          <a:lstStyle/>
          <a:p>
            <a:pPr algn="r"/>
            <a:r>
              <a:rPr lang="ar-AE" sz="2800" b="1" dirty="0">
                <a:ln w="10160">
                  <a:solidFill>
                    <a:schemeClr val="accent5"/>
                  </a:solidFill>
                  <a:prstDash val="solid"/>
                </a:ln>
                <a:solidFill>
                  <a:srgbClr val="C00000"/>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تظهر بقايا المنازل في الحفريات أنه كانت هناك غرف منفصلة قد تكون واحدة منها قد استخدمت للتخزين بما في ذلك الحبوب ربما فضلاً عن الأدوات المنزلية الأخرى..</a:t>
            </a:r>
          </a:p>
        </p:txBody>
      </p:sp>
    </p:spTree>
    <p:extLst>
      <p:ext uri="{BB962C8B-B14F-4D97-AF65-F5344CB8AC3E}">
        <p14:creationId xmlns:p14="http://schemas.microsoft.com/office/powerpoint/2010/main" val="17185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8" grpId="0" animBg="1"/>
      <p:bldP spid="19" grpId="0" animBg="1"/>
      <p:bldP spid="20" grpId="0" animBg="1"/>
      <p:bldP spid="21" grpId="0" animBg="1"/>
      <p:bldP spid="22" grpId="0" animBg="1"/>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1"/>
          <p:cNvSpPr/>
          <p:nvPr/>
        </p:nvSpPr>
        <p:spPr>
          <a:xfrm>
            <a:off x="690305" y="790419"/>
            <a:ext cx="10997291" cy="91230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اقرئي المعلومات الواردة في الصفحات من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54</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إلى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50</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 من العنوان ( المدن والواحات الناشئة ) إلى نهاية الفقرة الأولى في الصفحة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56</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ثم أجيبي عن الأسئلة الآتية: </a:t>
            </a:r>
          </a:p>
        </p:txBody>
      </p:sp>
      <p:sp>
        <p:nvSpPr>
          <p:cNvPr id="18" name="مستطيل 1"/>
          <p:cNvSpPr/>
          <p:nvPr/>
        </p:nvSpPr>
        <p:spPr>
          <a:xfrm>
            <a:off x="4345233" y="166583"/>
            <a:ext cx="7342363" cy="49510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ثالثًا :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نمو المدن والواحات في منطقة الإمارات</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9" name="Rectangle 2"/>
          <p:cNvSpPr/>
          <p:nvPr/>
        </p:nvSpPr>
        <p:spPr>
          <a:xfrm>
            <a:off x="4784271" y="2364392"/>
            <a:ext cx="7020420" cy="1200329"/>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5</a:t>
            </a:r>
            <a:r>
              <a:rPr lang="ar-AE" sz="2400" dirty="0">
                <a:latin typeface="Sakkal Majalla" panose="02000000000000000000" pitchFamily="2" charset="-78"/>
                <a:cs typeface="Sakkal Majalla" panose="02000000000000000000" pitchFamily="2" charset="-78"/>
              </a:rPr>
              <a:t>-  لماذا دامت بقايا المنازل؟ فكر كيف تم بناؤها كذألك حول طبيعة البيئة التي بنيت فيها. قد تحتاج الى إجراء بعض الأبحاث لمساعدتك في الإجابة على هذا السؤال.</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0" name="Rectangle 2"/>
          <p:cNvSpPr/>
          <p:nvPr/>
        </p:nvSpPr>
        <p:spPr>
          <a:xfrm>
            <a:off x="4784271" y="3820920"/>
            <a:ext cx="7020422" cy="1200329"/>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6</a:t>
            </a:r>
            <a:r>
              <a:rPr lang="ar-AE" sz="2400" dirty="0">
                <a:latin typeface="Sakkal Majalla" panose="02000000000000000000" pitchFamily="2" charset="-78"/>
                <a:cs typeface="Sakkal Majalla" panose="02000000000000000000" pitchFamily="2" charset="-78"/>
              </a:rPr>
              <a:t>- ما هو الشيء المهم في المبنى (هيلي </a:t>
            </a:r>
            <a:r>
              <a:rPr lang="en-US" sz="2400" dirty="0">
                <a:latin typeface="Sakkal Majalla" panose="02000000000000000000" pitchFamily="2" charset="-78"/>
                <a:cs typeface="Sakkal Majalla" panose="02000000000000000000" pitchFamily="2" charset="-78"/>
              </a:rPr>
              <a:t>14</a:t>
            </a:r>
            <a:r>
              <a:rPr lang="ar-AE" sz="2400" dirty="0">
                <a:latin typeface="Sakkal Majalla" panose="02000000000000000000" pitchFamily="2" charset="-78"/>
                <a:cs typeface="Sakkal Majalla" panose="02000000000000000000" pitchFamily="2" charset="-78"/>
              </a:rPr>
              <a:t>)؟ ناقش كيف يشير هذا الموقع إلى أن الناس كانوا يعيشون حينها في مجموعات أكبر, أو كانوا على اتصال منتظم ببعضهم البعض ضمن مجموعات.؟</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1" name="Rectangle 2"/>
          <p:cNvSpPr/>
          <p:nvPr/>
        </p:nvSpPr>
        <p:spPr>
          <a:xfrm>
            <a:off x="4784271" y="5421359"/>
            <a:ext cx="7020420" cy="830997"/>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latin typeface="Sakkal Majalla" panose="02000000000000000000" pitchFamily="2" charset="-78"/>
                <a:cs typeface="Sakkal Majalla" panose="02000000000000000000" pitchFamily="2" charset="-78"/>
              </a:rPr>
              <a:t>7</a:t>
            </a:r>
            <a:r>
              <a:rPr lang="ar-AE" sz="2400" dirty="0">
                <a:latin typeface="Sakkal Majalla" panose="02000000000000000000" pitchFamily="2" charset="-78"/>
                <a:cs typeface="Sakkal Majalla" panose="02000000000000000000" pitchFamily="2" charset="-78"/>
              </a:rPr>
              <a:t>- في أي منطقة من مناطق الإمارات بدا المحتمل أن الناس التقوا مع قادة مستوطناتهم لمناقشة القضايا المتعلقة بمجتمعهم؟</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9" name="مخطط انسيابي: متعدد المستندات 8"/>
          <p:cNvSpPr/>
          <p:nvPr/>
        </p:nvSpPr>
        <p:spPr>
          <a:xfrm>
            <a:off x="1104229" y="1889876"/>
            <a:ext cx="2620736" cy="313137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10" name="Title 4">
            <a:extLst>
              <a:ext uri="{FF2B5EF4-FFF2-40B4-BE49-F238E27FC236}">
                <a16:creationId xmlns:a16="http://schemas.microsoft.com/office/drawing/2014/main" id="{75C98000-51D0-4EC6-9141-E8FF2FDF84ED}"/>
              </a:ext>
            </a:extLst>
          </p:cNvPr>
          <p:cNvSpPr>
            <a:spLocks noGrp="1"/>
          </p:cNvSpPr>
          <p:nvPr>
            <p:ph type="title"/>
          </p:nvPr>
        </p:nvSpPr>
        <p:spPr>
          <a:xfrm>
            <a:off x="1097354" y="1996495"/>
            <a:ext cx="2518607" cy="2528830"/>
          </a:xfrm>
        </p:spPr>
        <p:txBody>
          <a:bodyPr>
            <a:normAutofit/>
          </a:bodyPr>
          <a:lstStyle/>
          <a:p>
            <a:pPr algn="ctr"/>
            <a:r>
              <a:rPr lang="ar-BH" sz="3600" dirty="0">
                <a:solidFill>
                  <a:schemeClr val="bg1">
                    <a:lumMod val="95000"/>
                    <a:lumOff val="5000"/>
                  </a:schemeClr>
                </a:solidFill>
                <a:cs typeface="Akhbar MT" pitchFamily="2" charset="-78"/>
              </a:rPr>
              <a:t>على بوابة التعليم الذكي </a:t>
            </a:r>
            <a:br>
              <a:rPr lang="ar-BH" sz="3600" dirty="0">
                <a:solidFill>
                  <a:schemeClr val="bg1">
                    <a:lumMod val="95000"/>
                    <a:lumOff val="5000"/>
                  </a:schemeClr>
                </a:solidFill>
              </a:rPr>
            </a:br>
            <a:r>
              <a:rPr lang="en-US" sz="3600" dirty="0">
                <a:solidFill>
                  <a:schemeClr val="bg1">
                    <a:lumMod val="95000"/>
                    <a:lumOff val="5000"/>
                  </a:schemeClr>
                </a:solidFill>
              </a:rPr>
              <a:t>LMS</a:t>
            </a:r>
          </a:p>
        </p:txBody>
      </p:sp>
      <p:sp>
        <p:nvSpPr>
          <p:cNvPr id="11" name="مستطيل 1"/>
          <p:cNvSpPr/>
          <p:nvPr/>
        </p:nvSpPr>
        <p:spPr>
          <a:xfrm>
            <a:off x="690305" y="5136630"/>
            <a:ext cx="2482211" cy="1359716"/>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dirty="0">
                <a:solidFill>
                  <a:prstClr val="white"/>
                </a:solidFill>
                <a:cs typeface="Akhbar MT" pitchFamily="2" charset="-78"/>
              </a:rPr>
              <a:t>واجب</a:t>
            </a:r>
          </a:p>
        </p:txBody>
      </p:sp>
    </p:spTree>
    <p:extLst>
      <p:ext uri="{BB962C8B-B14F-4D97-AF65-F5344CB8AC3E}">
        <p14:creationId xmlns:p14="http://schemas.microsoft.com/office/powerpoint/2010/main" val="324160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9" grpId="0" animBg="1"/>
      <p:bldP spid="10" grpId="0"/>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60621" cy="6751864"/>
          </a:xfrm>
          <a:prstGeom prst="rect">
            <a:avLst/>
          </a:prstGeom>
          <a:ln>
            <a:noFill/>
          </a:ln>
          <a:effectLst>
            <a:softEdge rad="112500"/>
          </a:effectLst>
        </p:spPr>
      </p:pic>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0621" y="0"/>
            <a:ext cx="6131379" cy="6858000"/>
          </a:xfrm>
          <a:prstGeom prst="rect">
            <a:avLst/>
          </a:prstGeom>
          <a:ln>
            <a:noFill/>
          </a:ln>
          <a:effectLst>
            <a:softEdge rad="112500"/>
          </a:effectLst>
        </p:spPr>
      </p:pic>
    </p:spTree>
    <p:extLst>
      <p:ext uri="{BB962C8B-B14F-4D97-AF65-F5344CB8AC3E}">
        <p14:creationId xmlns:p14="http://schemas.microsoft.com/office/powerpoint/2010/main" val="409802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0358" y="6312068"/>
            <a:ext cx="9902896" cy="5459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a:p>
        </p:txBody>
      </p:sp>
      <p:sp>
        <p:nvSpPr>
          <p:cNvPr id="2" name="Rectangle 1"/>
          <p:cNvSpPr/>
          <p:nvPr/>
        </p:nvSpPr>
        <p:spPr>
          <a:xfrm>
            <a:off x="1143001" y="5659592"/>
            <a:ext cx="9890252" cy="2334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29" name="مستطيل 28"/>
          <p:cNvSpPr/>
          <p:nvPr/>
        </p:nvSpPr>
        <p:spPr>
          <a:xfrm>
            <a:off x="9527743" y="0"/>
            <a:ext cx="1505510" cy="6209970"/>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30" name="مستطيل 29"/>
          <p:cNvSpPr/>
          <p:nvPr/>
        </p:nvSpPr>
        <p:spPr>
          <a:xfrm>
            <a:off x="3156985" y="-334585"/>
            <a:ext cx="6088478" cy="5994176"/>
          </a:xfrm>
          <a:prstGeom prst="rect">
            <a:avLst/>
          </a:prstGeom>
          <a:solidFill>
            <a:schemeClr val="accent6">
              <a:lumMod val="60000"/>
              <a:lumOff val="40000"/>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31" name="مستطيل 30"/>
          <p:cNvSpPr/>
          <p:nvPr/>
        </p:nvSpPr>
        <p:spPr>
          <a:xfrm>
            <a:off x="1225073" y="-62418"/>
            <a:ext cx="1860770" cy="6215064"/>
          </a:xfrm>
          <a:prstGeom prst="rect">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4" name="مستطيل 3"/>
          <p:cNvSpPr/>
          <p:nvPr/>
        </p:nvSpPr>
        <p:spPr>
          <a:xfrm>
            <a:off x="1134834" y="5916786"/>
            <a:ext cx="9906000" cy="395283"/>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pic>
        <p:nvPicPr>
          <p:cNvPr id="18" name="صورة 17"/>
          <p:cNvPicPr>
            <a:picLocks noChangeAspect="1"/>
          </p:cNvPicPr>
          <p:nvPr/>
        </p:nvPicPr>
        <p:blipFill>
          <a:blip r:embed="rId2"/>
          <a:stretch>
            <a:fillRect/>
          </a:stretch>
        </p:blipFill>
        <p:spPr>
          <a:xfrm>
            <a:off x="14589194" y="3678052"/>
            <a:ext cx="483238" cy="475048"/>
          </a:xfrm>
          <a:prstGeom prst="rect">
            <a:avLst/>
          </a:prstGeom>
        </p:spPr>
      </p:pic>
      <p:sp>
        <p:nvSpPr>
          <p:cNvPr id="25" name="مربع نص 24"/>
          <p:cNvSpPr txBox="1"/>
          <p:nvPr/>
        </p:nvSpPr>
        <p:spPr>
          <a:xfrm>
            <a:off x="3240564" y="1140588"/>
            <a:ext cx="6017562" cy="2955874"/>
          </a:xfrm>
          <a:prstGeom prst="rect">
            <a:avLst/>
          </a:prstGeom>
          <a:noFill/>
        </p:spPr>
        <p:txBody>
          <a:bodyPr wrap="square" rtlCol="1">
            <a:spAutoFit/>
          </a:bodyPr>
          <a:lstStyle/>
          <a:p>
            <a:pPr algn="ctr">
              <a:lnSpc>
                <a:spcPct val="150000"/>
              </a:lnSpc>
            </a:pPr>
            <a:r>
              <a:rPr lang="ar-SA" sz="3900" b="1" dirty="0">
                <a:latin typeface="Sakkal Majalla" panose="02000000000000000000" pitchFamily="2" charset="-78"/>
                <a:cs typeface="Sakkal Majalla" panose="02000000000000000000" pitchFamily="2" charset="-78"/>
              </a:rPr>
              <a:t>عنوان الدرس</a:t>
            </a:r>
            <a:endParaRPr lang="ar-AE" sz="3900" b="1" dirty="0">
              <a:latin typeface="Sakkal Majalla" panose="02000000000000000000" pitchFamily="2" charset="-78"/>
              <a:cs typeface="Sakkal Majalla" panose="02000000000000000000" pitchFamily="2" charset="-78"/>
            </a:endParaRPr>
          </a:p>
          <a:p>
            <a:pPr algn="ctr">
              <a:lnSpc>
                <a:spcPct val="150000"/>
              </a:lnSpc>
            </a:pPr>
            <a:r>
              <a:rPr lang="ar-SA" sz="9600" b="1" dirty="0">
                <a:solidFill>
                  <a:srgbClr val="FF0000"/>
                </a:solidFill>
                <a:latin typeface="Aldhabi" panose="01000000000000000000" pitchFamily="2" charset="-78"/>
                <a:cs typeface="Aldhabi" panose="01000000000000000000" pitchFamily="2" charset="-78"/>
              </a:rPr>
              <a:t>الفلج ونمو المدن والقرى</a:t>
            </a:r>
            <a:endParaRPr lang="ar-AE" sz="9600" b="1" dirty="0">
              <a:solidFill>
                <a:srgbClr val="FF0000"/>
              </a:solidFill>
              <a:latin typeface="Aldhabi" panose="01000000000000000000" pitchFamily="2" charset="-78"/>
              <a:cs typeface="Aldhabi" panose="01000000000000000000" pitchFamily="2" charset="-78"/>
            </a:endParaRPr>
          </a:p>
        </p:txBody>
      </p:sp>
      <p:cxnSp>
        <p:nvCxnSpPr>
          <p:cNvPr id="34" name="رابط مستقيم 33"/>
          <p:cNvCxnSpPr/>
          <p:nvPr/>
        </p:nvCxnSpPr>
        <p:spPr>
          <a:xfrm>
            <a:off x="3021796" y="1"/>
            <a:ext cx="5073" cy="1901295"/>
          </a:xfrm>
          <a:prstGeom prst="line">
            <a:avLst/>
          </a:prstGeom>
          <a:ln w="177800">
            <a:solidFill>
              <a:srgbClr val="A5BFAC"/>
            </a:solidFill>
          </a:ln>
        </p:spPr>
        <p:style>
          <a:lnRef idx="1">
            <a:schemeClr val="accent1"/>
          </a:lnRef>
          <a:fillRef idx="0">
            <a:schemeClr val="accent1"/>
          </a:fillRef>
          <a:effectRef idx="0">
            <a:schemeClr val="accent1"/>
          </a:effectRef>
          <a:fontRef idx="minor">
            <a:schemeClr val="tx1"/>
          </a:fontRef>
        </p:style>
      </p:cxnSp>
      <p:sp>
        <p:nvSpPr>
          <p:cNvPr id="36" name="مستطيل 35"/>
          <p:cNvSpPr/>
          <p:nvPr/>
        </p:nvSpPr>
        <p:spPr>
          <a:xfrm>
            <a:off x="1143001" y="2286010"/>
            <a:ext cx="227438" cy="186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37" name="مستطيل 36"/>
          <p:cNvSpPr/>
          <p:nvPr/>
        </p:nvSpPr>
        <p:spPr>
          <a:xfrm>
            <a:off x="8849065" y="2242447"/>
            <a:ext cx="322979" cy="35335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38" name="رابط مستقيم 37"/>
          <p:cNvCxnSpPr/>
          <p:nvPr/>
        </p:nvCxnSpPr>
        <p:spPr>
          <a:xfrm flipH="1" flipV="1">
            <a:off x="3902860" y="2283089"/>
            <a:ext cx="5031162" cy="1"/>
          </a:xfrm>
          <a:prstGeom prst="line">
            <a:avLst/>
          </a:prstGeom>
          <a:ln w="666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رابط مستقيم 41"/>
          <p:cNvCxnSpPr/>
          <p:nvPr/>
        </p:nvCxnSpPr>
        <p:spPr>
          <a:xfrm flipH="1">
            <a:off x="9497615" y="65844"/>
            <a:ext cx="4802" cy="142714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AutoShape 2" descr="نتيجة بحث الصور عن شعار دولة الامارات"/>
          <p:cNvSpPr>
            <a:spLocks noChangeAspect="1" noChangeArrowheads="1"/>
          </p:cNvSpPr>
          <p:nvPr/>
        </p:nvSpPr>
        <p:spPr bwMode="auto">
          <a:xfrm>
            <a:off x="1117203" y="532011"/>
            <a:ext cx="247650" cy="2476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4295" tIns="37148" rIns="74295" bIns="37148" numCol="1" anchor="t" anchorCtr="0" compatLnSpc="1">
            <a:prstTxWarp prst="textNoShape">
              <a:avLst/>
            </a:prstTxWarp>
          </a:bodyPr>
          <a:lstStyle/>
          <a:p>
            <a:endParaRPr lang="ar-AE" sz="1463"/>
          </a:p>
        </p:txBody>
      </p:sp>
    </p:spTree>
    <p:extLst>
      <p:ext uri="{BB962C8B-B14F-4D97-AF65-F5344CB8AC3E}">
        <p14:creationId xmlns:p14="http://schemas.microsoft.com/office/powerpoint/2010/main" val="3821400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98538" y="136347"/>
            <a:ext cx="7914107" cy="148379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solidFill>
                <a:prstClr val="white"/>
              </a:solidFill>
            </a:endParaRPr>
          </a:p>
        </p:txBody>
      </p:sp>
      <p:sp>
        <p:nvSpPr>
          <p:cNvPr id="4" name="مربع نص 3"/>
          <p:cNvSpPr txBox="1"/>
          <p:nvPr/>
        </p:nvSpPr>
        <p:spPr>
          <a:xfrm>
            <a:off x="1833982" y="507911"/>
            <a:ext cx="6934200" cy="584775"/>
          </a:xfrm>
          <a:prstGeom prst="rect">
            <a:avLst/>
          </a:prstGeom>
          <a:noFill/>
        </p:spPr>
        <p:txBody>
          <a:bodyPr wrap="square" rtlCol="1">
            <a:spAutoFit/>
          </a:bodyPr>
          <a:lstStyle/>
          <a:p>
            <a:r>
              <a:rPr lang="ar-SA" sz="3200" b="1" dirty="0">
                <a:solidFill>
                  <a:prstClr val="black"/>
                </a:solidFill>
                <a:latin typeface="Sakkal Majalla" panose="02000000000000000000" pitchFamily="2" charset="-78"/>
                <a:cs typeface="Sakkal Majalla" panose="02000000000000000000" pitchFamily="2" charset="-78"/>
              </a:rPr>
              <a:t>اقرأ معي أهم ما يتوقع أن تحصل عليه من معارف ومهارات </a:t>
            </a:r>
            <a:endParaRPr lang="ar-AE" sz="3200" b="1" dirty="0">
              <a:solidFill>
                <a:prstClr val="black"/>
              </a:solidFill>
              <a:latin typeface="Sakkal Majalla" panose="02000000000000000000" pitchFamily="2" charset="-78"/>
              <a:cs typeface="Sakkal Majalla" panose="02000000000000000000" pitchFamily="2" charset="-78"/>
            </a:endParaRPr>
          </a:p>
        </p:txBody>
      </p:sp>
      <p:cxnSp>
        <p:nvCxnSpPr>
          <p:cNvPr id="6" name="رابط مستقيم 5"/>
          <p:cNvCxnSpPr/>
          <p:nvPr/>
        </p:nvCxnSpPr>
        <p:spPr>
          <a:xfrm flipH="1">
            <a:off x="3367950" y="2142182"/>
            <a:ext cx="459609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3" name="رابط مستقيم 12"/>
          <p:cNvCxnSpPr/>
          <p:nvPr/>
        </p:nvCxnSpPr>
        <p:spPr>
          <a:xfrm>
            <a:off x="10550282" y="3336532"/>
            <a:ext cx="0" cy="1150845"/>
          </a:xfrm>
          <a:prstGeom prst="line">
            <a:avLst/>
          </a:prstGeom>
        </p:spPr>
        <p:style>
          <a:lnRef idx="3">
            <a:schemeClr val="accent2"/>
          </a:lnRef>
          <a:fillRef idx="0">
            <a:schemeClr val="accent2"/>
          </a:fillRef>
          <a:effectRef idx="2">
            <a:schemeClr val="accent2"/>
          </a:effectRef>
          <a:fontRef idx="minor">
            <a:schemeClr val="tx1"/>
          </a:fontRef>
        </p:style>
      </p:cxnSp>
      <p:sp>
        <p:nvSpPr>
          <p:cNvPr id="7" name="مستطيل 6"/>
          <p:cNvSpPr/>
          <p:nvPr/>
        </p:nvSpPr>
        <p:spPr>
          <a:xfrm>
            <a:off x="1143000" y="5661645"/>
            <a:ext cx="9906000" cy="242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8" name="رابط مستقيم 7"/>
          <p:cNvCxnSpPr/>
          <p:nvPr/>
        </p:nvCxnSpPr>
        <p:spPr>
          <a:xfrm flipH="1">
            <a:off x="1143000" y="6002792"/>
            <a:ext cx="99060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9" name="مستطيل 8"/>
          <p:cNvSpPr/>
          <p:nvPr/>
        </p:nvSpPr>
        <p:spPr>
          <a:xfrm>
            <a:off x="10550282" y="1"/>
            <a:ext cx="1697830" cy="6857999"/>
          </a:xfrm>
          <a:prstGeom prst="rect">
            <a:avLst/>
          </a:prstGeom>
          <a:solidFill>
            <a:srgbClr val="5B9BD5">
              <a:alpha val="14000"/>
            </a:srgbClr>
          </a:solidFill>
          <a:ln w="12700" cap="flat" cmpd="sng" algn="ctr">
            <a:noFill/>
            <a:prstDash val="solid"/>
            <a:miter lim="800000"/>
          </a:ln>
          <a:effectLst/>
        </p:spPr>
        <p:txBody>
          <a:bodyPr rtlCol="1" anchor="ctr"/>
          <a:lstStyle/>
          <a:p>
            <a:pPr algn="ctr" defTabSz="742950">
              <a:defRPr/>
            </a:pPr>
            <a:endParaRPr lang="ar-AE" sz="1463" kern="0">
              <a:solidFill>
                <a:prstClr val="white"/>
              </a:solidFill>
              <a:latin typeface="Calibri" panose="020F0502020204030204"/>
              <a:cs typeface="Arial" panose="020B0604020202020204" pitchFamily="34" charset="0"/>
            </a:endParaRPr>
          </a:p>
        </p:txBody>
      </p:sp>
      <p:sp>
        <p:nvSpPr>
          <p:cNvPr id="11" name="مستطيل 9"/>
          <p:cNvSpPr/>
          <p:nvPr/>
        </p:nvSpPr>
        <p:spPr>
          <a:xfrm>
            <a:off x="9057108" y="426100"/>
            <a:ext cx="1976146" cy="774576"/>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10" name="مربع نص 9"/>
          <p:cNvSpPr txBox="1"/>
          <p:nvPr/>
        </p:nvSpPr>
        <p:spPr>
          <a:xfrm>
            <a:off x="9067426" y="432936"/>
            <a:ext cx="1955509" cy="642484"/>
          </a:xfrm>
          <a:prstGeom prst="rect">
            <a:avLst/>
          </a:prstGeom>
          <a:noFill/>
        </p:spPr>
        <p:txBody>
          <a:bodyPr wrap="square" rtlCol="1">
            <a:spAutoFit/>
          </a:bodyPr>
          <a:lstStyle/>
          <a:p>
            <a:r>
              <a:rPr lang="ar-SA" sz="3575" b="1" dirty="0">
                <a:solidFill>
                  <a:schemeClr val="tx1">
                    <a:lumMod val="65000"/>
                    <a:lumOff val="35000"/>
                  </a:schemeClr>
                </a:solidFill>
                <a:latin typeface="Sakkal Majalla" panose="02000000000000000000" pitchFamily="2" charset="-78"/>
                <a:cs typeface="Sakkal Majalla" panose="02000000000000000000" pitchFamily="2" charset="-78"/>
              </a:rPr>
              <a:t>نواتج التعلم </a:t>
            </a:r>
            <a:endParaRPr lang="ar-AE" sz="3575" b="1" dirty="0">
              <a:solidFill>
                <a:schemeClr val="tx1">
                  <a:lumMod val="65000"/>
                  <a:lumOff val="35000"/>
                </a:schemeClr>
              </a:solidFill>
              <a:latin typeface="Sakkal Majalla" panose="02000000000000000000" pitchFamily="2" charset="-78"/>
              <a:cs typeface="Sakkal Majalla" panose="02000000000000000000" pitchFamily="2" charset="-78"/>
            </a:endParaRPr>
          </a:p>
        </p:txBody>
      </p:sp>
      <p:sp>
        <p:nvSpPr>
          <p:cNvPr id="12" name="مستطيل 8"/>
          <p:cNvSpPr/>
          <p:nvPr/>
        </p:nvSpPr>
        <p:spPr>
          <a:xfrm>
            <a:off x="405465" y="2571051"/>
            <a:ext cx="10082892" cy="3305146"/>
          </a:xfrm>
          <a:prstGeom prst="rect">
            <a:avLst/>
          </a:prstGeom>
          <a:solidFill>
            <a:schemeClr val="accent1">
              <a:alpha val="14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457200" indent="-457200" algn="justLow">
              <a:buFont typeface="Wingdings" panose="05000000000000000000" pitchFamily="2" charset="2"/>
              <a:buChar char="Ø"/>
            </a:pPr>
            <a:r>
              <a:rPr lang="ar-SA" sz="2800" b="1" dirty="0">
                <a:solidFill>
                  <a:schemeClr val="tx1"/>
                </a:solidFill>
                <a:latin typeface="Sakkal Majalla" panose="02000000000000000000" pitchFamily="2" charset="-78"/>
                <a:cs typeface="Sakkal Majalla" panose="02000000000000000000" pitchFamily="2" charset="-78"/>
              </a:rPr>
              <a:t>تحدد خصائص العصر الحديدي.</a:t>
            </a:r>
          </a:p>
          <a:p>
            <a:pPr marL="457200" indent="-457200" algn="justLow">
              <a:buFont typeface="Wingdings" panose="05000000000000000000" pitchFamily="2" charset="2"/>
              <a:buChar char="Ø"/>
            </a:pPr>
            <a:r>
              <a:rPr lang="ar-SA" sz="2800" b="1" dirty="0">
                <a:solidFill>
                  <a:schemeClr val="tx1"/>
                </a:solidFill>
                <a:latin typeface="Sakkal Majalla" panose="02000000000000000000" pitchFamily="2" charset="-78"/>
                <a:cs typeface="Sakkal Majalla" panose="02000000000000000000" pitchFamily="2" charset="-78"/>
              </a:rPr>
              <a:t>تشرح استخدام الفلج</a:t>
            </a:r>
            <a:r>
              <a:rPr lang="ar-AE" sz="2800" b="1" dirty="0">
                <a:solidFill>
                  <a:schemeClr val="tx1"/>
                </a:solidFill>
                <a:latin typeface="Sakkal Majalla" panose="02000000000000000000" pitchFamily="2" charset="-78"/>
                <a:cs typeface="Sakkal Majalla" panose="02000000000000000000" pitchFamily="2" charset="-78"/>
              </a:rPr>
              <a:t>.</a:t>
            </a:r>
            <a:endParaRPr lang="ar-SA" sz="2800" b="1" dirty="0">
              <a:solidFill>
                <a:schemeClr val="tx1"/>
              </a:solidFill>
              <a:latin typeface="Sakkal Majalla" panose="02000000000000000000" pitchFamily="2" charset="-78"/>
              <a:cs typeface="Sakkal Majalla" panose="02000000000000000000" pitchFamily="2" charset="-78"/>
            </a:endParaRPr>
          </a:p>
          <a:p>
            <a:pPr marL="457200" indent="-457200" algn="justLow">
              <a:buFont typeface="Wingdings" panose="05000000000000000000" pitchFamily="2" charset="2"/>
              <a:buChar char="Ø"/>
            </a:pPr>
            <a:r>
              <a:rPr lang="ar-SA" sz="2800" b="1" dirty="0">
                <a:solidFill>
                  <a:schemeClr val="tx1"/>
                </a:solidFill>
                <a:latin typeface="Sakkal Majalla" panose="02000000000000000000" pitchFamily="2" charset="-78"/>
                <a:cs typeface="Sakkal Majalla" panose="02000000000000000000" pitchFamily="2" charset="-78"/>
              </a:rPr>
              <a:t>تصف الهيكل والتقنية المستخدمة في الإفلاج</a:t>
            </a:r>
            <a:r>
              <a:rPr lang="ar-AE" sz="2800" b="1" dirty="0">
                <a:solidFill>
                  <a:schemeClr val="tx1"/>
                </a:solidFill>
                <a:latin typeface="Sakkal Majalla" panose="02000000000000000000" pitchFamily="2" charset="-78"/>
                <a:cs typeface="Sakkal Majalla" panose="02000000000000000000" pitchFamily="2" charset="-78"/>
              </a:rPr>
              <a:t>.</a:t>
            </a:r>
          </a:p>
          <a:p>
            <a:pPr marL="457200" indent="-457200" algn="justLow">
              <a:buFont typeface="Wingdings" panose="05000000000000000000" pitchFamily="2" charset="2"/>
              <a:buChar char="Ø"/>
            </a:pPr>
            <a:r>
              <a:rPr lang="ar-AE" sz="2800" b="1" dirty="0">
                <a:solidFill>
                  <a:schemeClr val="tx1"/>
                </a:solidFill>
                <a:latin typeface="Sakkal Majalla" panose="02000000000000000000" pitchFamily="2" charset="-78"/>
                <a:cs typeface="Sakkal Majalla" panose="02000000000000000000" pitchFamily="2" charset="-78"/>
              </a:rPr>
              <a:t>تتعرف على أكبر التحالفات القبلية في الإمارات وتأثيرها على نظام الحكم.</a:t>
            </a:r>
            <a:endParaRPr lang="ar-SA" sz="2800" b="1" dirty="0">
              <a:solidFill>
                <a:schemeClr val="tx1"/>
              </a:solidFill>
              <a:latin typeface="Sakkal Majalla" panose="02000000000000000000" pitchFamily="2" charset="-78"/>
              <a:cs typeface="Sakkal Majalla" panose="02000000000000000000" pitchFamily="2" charset="-78"/>
            </a:endParaRPr>
          </a:p>
          <a:p>
            <a:pPr marL="457200" indent="-457200" algn="justLow">
              <a:buFont typeface="Wingdings" panose="05000000000000000000" pitchFamily="2" charset="2"/>
              <a:buChar char="Ø"/>
            </a:pPr>
            <a:r>
              <a:rPr lang="ar-SA" sz="2800" b="1" dirty="0">
                <a:solidFill>
                  <a:schemeClr val="tx1"/>
                </a:solidFill>
                <a:latin typeface="Sakkal Majalla" panose="02000000000000000000" pitchFamily="2" charset="-78"/>
                <a:cs typeface="Sakkal Majalla" panose="02000000000000000000" pitchFamily="2" charset="-78"/>
              </a:rPr>
              <a:t>تعدد خصائص منازل العصر الحديدي في منطقة الإمارات.</a:t>
            </a:r>
          </a:p>
          <a:p>
            <a:pPr algn="justLow"/>
            <a:endParaRPr lang="ar-AE" sz="2800" b="1" dirty="0">
              <a:solidFill>
                <a:schemeClr val="tx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9960211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1" grpId="0" animBg="1"/>
      <p:bldP spid="10"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رابط مستقيم 5"/>
          <p:cNvCxnSpPr/>
          <p:nvPr/>
        </p:nvCxnSpPr>
        <p:spPr>
          <a:xfrm flipH="1">
            <a:off x="4456791" y="1262321"/>
            <a:ext cx="4596090" cy="0"/>
          </a:xfrm>
          <a:prstGeom prst="line">
            <a:avLst/>
          </a:prstGeom>
          <a:ln w="76200"/>
        </p:spPr>
        <p:style>
          <a:lnRef idx="3">
            <a:schemeClr val="accent6"/>
          </a:lnRef>
          <a:fillRef idx="0">
            <a:schemeClr val="accent6"/>
          </a:fillRef>
          <a:effectRef idx="2">
            <a:schemeClr val="accent6"/>
          </a:effectRef>
          <a:fontRef idx="minor">
            <a:schemeClr val="tx1"/>
          </a:fontRef>
        </p:style>
      </p:cxnSp>
      <p:cxnSp>
        <p:nvCxnSpPr>
          <p:cNvPr id="13" name="رابط مستقيم 12"/>
          <p:cNvCxnSpPr/>
          <p:nvPr/>
        </p:nvCxnSpPr>
        <p:spPr>
          <a:xfrm>
            <a:off x="9052881" y="1251018"/>
            <a:ext cx="0" cy="3043396"/>
          </a:xfrm>
          <a:prstGeom prst="line">
            <a:avLst/>
          </a:prstGeom>
        </p:spPr>
        <p:style>
          <a:lnRef idx="3">
            <a:schemeClr val="accent2"/>
          </a:lnRef>
          <a:fillRef idx="0">
            <a:schemeClr val="accent2"/>
          </a:fillRef>
          <a:effectRef idx="2">
            <a:schemeClr val="accent2"/>
          </a:effectRef>
          <a:fontRef idx="minor">
            <a:schemeClr val="tx1"/>
          </a:fontRef>
        </p:style>
      </p:cxnSp>
      <p:sp>
        <p:nvSpPr>
          <p:cNvPr id="7" name="مستطيل 6"/>
          <p:cNvSpPr/>
          <p:nvPr/>
        </p:nvSpPr>
        <p:spPr>
          <a:xfrm>
            <a:off x="1143000" y="5661645"/>
            <a:ext cx="9906000" cy="242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8" name="رابط مستقيم 7"/>
          <p:cNvCxnSpPr/>
          <p:nvPr/>
        </p:nvCxnSpPr>
        <p:spPr>
          <a:xfrm flipH="1">
            <a:off x="1143000" y="6002792"/>
            <a:ext cx="99060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9" name="مستطيل 8"/>
          <p:cNvSpPr/>
          <p:nvPr/>
        </p:nvSpPr>
        <p:spPr>
          <a:xfrm>
            <a:off x="9052881" y="-89806"/>
            <a:ext cx="1960399" cy="6857999"/>
          </a:xfrm>
          <a:prstGeom prst="rect">
            <a:avLst/>
          </a:prstGeom>
          <a:solidFill>
            <a:srgbClr val="5B9BD5">
              <a:alpha val="14000"/>
            </a:srgbClr>
          </a:solidFill>
          <a:ln w="12700" cap="flat" cmpd="sng" algn="ctr">
            <a:noFill/>
            <a:prstDash val="solid"/>
            <a:miter lim="800000"/>
          </a:ln>
          <a:effectLst/>
        </p:spPr>
        <p:txBody>
          <a:bodyPr rtlCol="1" anchor="ctr"/>
          <a:lstStyle/>
          <a:p>
            <a:pPr algn="ctr" defTabSz="742950">
              <a:defRPr/>
            </a:pPr>
            <a:endParaRPr lang="ar-AE" sz="1463" kern="0">
              <a:solidFill>
                <a:prstClr val="white"/>
              </a:solidFill>
              <a:latin typeface="Calibri" panose="020F0502020204030204"/>
              <a:cs typeface="Arial" panose="020B0604020202020204" pitchFamily="34" charset="0"/>
            </a:endParaRPr>
          </a:p>
        </p:txBody>
      </p:sp>
      <p:sp>
        <p:nvSpPr>
          <p:cNvPr id="16" name="مستطيل 9"/>
          <p:cNvSpPr/>
          <p:nvPr/>
        </p:nvSpPr>
        <p:spPr>
          <a:xfrm>
            <a:off x="9017161" y="476442"/>
            <a:ext cx="1976146" cy="774576"/>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sp>
        <p:nvSpPr>
          <p:cNvPr id="17" name="مربع نص 16"/>
          <p:cNvSpPr txBox="1"/>
          <p:nvPr/>
        </p:nvSpPr>
        <p:spPr>
          <a:xfrm>
            <a:off x="9017161" y="591855"/>
            <a:ext cx="1955509" cy="584775"/>
          </a:xfrm>
          <a:prstGeom prst="rect">
            <a:avLst/>
          </a:prstGeom>
          <a:noFill/>
        </p:spPr>
        <p:txBody>
          <a:bodyPr wrap="square" rtlCol="1">
            <a:spAutoFit/>
          </a:bodyPr>
          <a:lstStyle/>
          <a:p>
            <a:r>
              <a:rPr lang="ar-AE" sz="3200" b="1" dirty="0">
                <a:latin typeface="Sakkal Majalla" panose="02000000000000000000" pitchFamily="2" charset="-78"/>
                <a:cs typeface="Sakkal Majalla" panose="02000000000000000000" pitchFamily="2" charset="-78"/>
              </a:rPr>
              <a:t>مخطط الدرس</a:t>
            </a:r>
          </a:p>
        </p:txBody>
      </p:sp>
      <p:sp>
        <p:nvSpPr>
          <p:cNvPr id="14" name="مستطيل 1"/>
          <p:cNvSpPr/>
          <p:nvPr/>
        </p:nvSpPr>
        <p:spPr>
          <a:xfrm>
            <a:off x="3634175" y="1432149"/>
            <a:ext cx="5382986" cy="76798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أولاً :</a:t>
            </a:r>
            <a:r>
              <a:rPr lang="ar-S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العصر الحديدي وتأثيراته</a:t>
            </a:r>
            <a:endPar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8" name="مستطيل 1"/>
          <p:cNvSpPr/>
          <p:nvPr/>
        </p:nvSpPr>
        <p:spPr>
          <a:xfrm>
            <a:off x="3634175" y="2285822"/>
            <a:ext cx="5400846" cy="9722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ثانيًا : </a:t>
            </a:r>
            <a:r>
              <a:rPr lang="ar-S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الفلج وأهمية المياه في دولة الإمارات العربية المتحدة</a:t>
            </a:r>
            <a:endPar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9" name="مستطيل 1"/>
          <p:cNvSpPr/>
          <p:nvPr/>
        </p:nvSpPr>
        <p:spPr>
          <a:xfrm>
            <a:off x="3643105" y="3339193"/>
            <a:ext cx="5382986" cy="102446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ثالثًا : </a:t>
            </a:r>
            <a:r>
              <a:rPr lang="ar-SA"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نمو المدن والواحات في منطقة الإمارات</a:t>
            </a:r>
            <a:endParaRPr lang="ar-A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21" y="1432148"/>
            <a:ext cx="3048000" cy="3017387"/>
          </a:xfrm>
          <a:prstGeom prst="rect">
            <a:avLst/>
          </a:prstGeom>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8602" y="1484423"/>
            <a:ext cx="3019034" cy="2965111"/>
          </a:xfrm>
          <a:prstGeom prst="rect">
            <a:avLst/>
          </a:prstGeom>
        </p:spPr>
      </p:pic>
    </p:spTree>
    <p:extLst>
      <p:ext uri="{BB962C8B-B14F-4D97-AF65-F5344CB8AC3E}">
        <p14:creationId xmlns:p14="http://schemas.microsoft.com/office/powerpoint/2010/main" val="33947543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4"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10"/>
          <p:cNvSpPr/>
          <p:nvPr/>
        </p:nvSpPr>
        <p:spPr>
          <a:xfrm>
            <a:off x="1143000" y="6249951"/>
            <a:ext cx="9906000" cy="242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12" name="رابط مستقيم 11"/>
          <p:cNvCxnSpPr/>
          <p:nvPr/>
        </p:nvCxnSpPr>
        <p:spPr>
          <a:xfrm flipH="1">
            <a:off x="1143000" y="6591098"/>
            <a:ext cx="99060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10" name="مستطيل 1"/>
          <p:cNvSpPr/>
          <p:nvPr/>
        </p:nvSpPr>
        <p:spPr>
          <a:xfrm>
            <a:off x="470078" y="805959"/>
            <a:ext cx="8681796" cy="10035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أقرأ المقدمة في صفحة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52</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من كتابك المدرسي، بالإضافة إلى المعلومات التالية عن الحديد والعصر الحديدي، ثم أجيبي عن الأسئلة التالية له</a:t>
            </a:r>
          </a:p>
        </p:txBody>
      </p:sp>
      <p:sp>
        <p:nvSpPr>
          <p:cNvPr id="15" name="مستطيل 9"/>
          <p:cNvSpPr/>
          <p:nvPr/>
        </p:nvSpPr>
        <p:spPr>
          <a:xfrm>
            <a:off x="9259309" y="847845"/>
            <a:ext cx="2580209" cy="615839"/>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0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أجيبي عن الأسئلة الآتية المهمة </a:t>
            </a:r>
            <a:r>
              <a:rPr lang="en-US"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1</a:t>
            </a:r>
            <a:endParaRPr lang="ar-AE"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16" name="مستطيل 35"/>
          <p:cNvSpPr/>
          <p:nvPr/>
        </p:nvSpPr>
        <p:spPr>
          <a:xfrm>
            <a:off x="0" y="2286010"/>
            <a:ext cx="227438" cy="186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18" name="رابط مستقيم 41"/>
          <p:cNvCxnSpPr/>
          <p:nvPr/>
        </p:nvCxnSpPr>
        <p:spPr>
          <a:xfrm flipH="1">
            <a:off x="11950088" y="134272"/>
            <a:ext cx="4802" cy="142714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مستطيل 1"/>
          <p:cNvSpPr/>
          <p:nvPr/>
        </p:nvSpPr>
        <p:spPr>
          <a:xfrm>
            <a:off x="8023624" y="189614"/>
            <a:ext cx="3566214" cy="5390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أولاً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العصر الحديدي وتأثيراته</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29" name="Rectangle 2"/>
          <p:cNvSpPr/>
          <p:nvPr/>
        </p:nvSpPr>
        <p:spPr>
          <a:xfrm>
            <a:off x="3065632" y="2241101"/>
            <a:ext cx="866775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latin typeface="Sakkal Majalla" panose="02000000000000000000" pitchFamily="2" charset="-78"/>
                <a:cs typeface="Akhbar MT" pitchFamily="2" charset="-78"/>
              </a:rPr>
              <a:t>1</a:t>
            </a:r>
            <a:r>
              <a:rPr lang="ar-AE" sz="2800" dirty="0">
                <a:latin typeface="Sakkal Majalla" panose="02000000000000000000" pitchFamily="2" charset="-78"/>
                <a:cs typeface="Akhbar MT" pitchFamily="2" charset="-78"/>
              </a:rPr>
              <a:t>- حددي الفترة </a:t>
            </a:r>
            <a:r>
              <a:rPr lang="en-US" sz="2800" dirty="0">
                <a:latin typeface="Sakkal Majalla" panose="02000000000000000000" pitchFamily="2" charset="-78"/>
                <a:cs typeface="Akhbar MT" pitchFamily="2" charset="-78"/>
              </a:rPr>
              <a:t>”</a:t>
            </a:r>
            <a:r>
              <a:rPr lang="ar-AE" sz="2800" dirty="0">
                <a:latin typeface="Sakkal Majalla" panose="02000000000000000000" pitchFamily="2" charset="-78"/>
                <a:cs typeface="Akhbar MT" pitchFamily="2" charset="-78"/>
              </a:rPr>
              <a:t> قبل العصر المشترك</a:t>
            </a:r>
            <a:r>
              <a:rPr lang="en-US" sz="2800" dirty="0">
                <a:latin typeface="Sakkal Majalla" panose="02000000000000000000" pitchFamily="2" charset="-78"/>
                <a:cs typeface="Akhbar MT" pitchFamily="2" charset="-78"/>
              </a:rPr>
              <a:t>”</a:t>
            </a:r>
            <a:r>
              <a:rPr lang="ar-AE" sz="2800" dirty="0">
                <a:latin typeface="Sakkal Majalla" panose="02000000000000000000" pitchFamily="2" charset="-78"/>
                <a:cs typeface="Akhbar MT" pitchFamily="2" charset="-78"/>
              </a:rPr>
              <a:t> ( ق.م ) التي تم اعتبارها ( العصر الحديدي )؟</a:t>
            </a:r>
          </a:p>
        </p:txBody>
      </p:sp>
      <p:sp>
        <p:nvSpPr>
          <p:cNvPr id="30" name="Rectangle 2"/>
          <p:cNvSpPr/>
          <p:nvPr/>
        </p:nvSpPr>
        <p:spPr>
          <a:xfrm>
            <a:off x="1143000" y="3627503"/>
            <a:ext cx="10696518" cy="1261884"/>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latin typeface="Sakkal Majalla" panose="02000000000000000000" pitchFamily="2" charset="-78"/>
                <a:cs typeface="Akhbar MT" pitchFamily="2" charset="-78"/>
              </a:rPr>
              <a:t>2</a:t>
            </a:r>
            <a:r>
              <a:rPr lang="ar-AE" sz="2400" dirty="0">
                <a:latin typeface="Sakkal Majalla" panose="02000000000000000000" pitchFamily="2" charset="-78"/>
                <a:cs typeface="Akhbar MT" pitchFamily="2" charset="-78"/>
              </a:rPr>
              <a:t>- يرتبط العصر الحديدي بتواريخ مختلفة لأجزاء مختلفة من العالم. على سبيل المثال، يقال إنه بدأ في الصين متأخرًا أكثر من أوروبا وأفريقيا والشرق الأوسط. في عصرنا الحديث ، هل تظن أن اكتشاف معادن أو تكنولوجيا جديدة مفيدة سيشمل فترات زمنية طويلة من الاستخدام في أجزاء مختلفة من العالم؟ اشرحي اجابتك.</a:t>
            </a:r>
          </a:p>
        </p:txBody>
      </p:sp>
      <p:sp>
        <p:nvSpPr>
          <p:cNvPr id="31" name="مستطيل 30"/>
          <p:cNvSpPr/>
          <p:nvPr/>
        </p:nvSpPr>
        <p:spPr>
          <a:xfrm>
            <a:off x="8667142" y="2903524"/>
            <a:ext cx="2969083" cy="584775"/>
          </a:xfrm>
          <a:prstGeom prst="rect">
            <a:avLst/>
          </a:prstGeom>
          <a:ln>
            <a:noFill/>
          </a:ln>
        </p:spPr>
        <p:txBody>
          <a:bodyPr wrap="none">
            <a:spAutoFit/>
          </a:bodyPr>
          <a:lstStyle/>
          <a:p>
            <a:r>
              <a:rPr lang="en-US" sz="32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300 – 1300</a:t>
            </a:r>
            <a:r>
              <a:rPr lang="ar-AE" sz="32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 قبل الميلاد</a:t>
            </a:r>
            <a:r>
              <a:rPr lang="ar-AE" sz="3200" b="1" dirty="0">
                <a:ln w="10160">
                  <a:solidFill>
                    <a:schemeClr val="accent5"/>
                  </a:solidFill>
                  <a:prstDash val="solid"/>
                </a:ln>
                <a:solidFill>
                  <a:schemeClr val="accent2">
                    <a:lumMod val="75000"/>
                  </a:schemeClr>
                </a:solidFill>
                <a:latin typeface="Sakkal Majalla" panose="02000000000000000000" pitchFamily="2" charset="-78"/>
                <a:cs typeface="Akhbar MT" pitchFamily="2" charset="-78"/>
              </a:rPr>
              <a:t>.</a:t>
            </a:r>
            <a:endParaRPr lang="ar-AE" sz="3200" dirty="0">
              <a:solidFill>
                <a:schemeClr val="accent2">
                  <a:lumMod val="75000"/>
                </a:schemeClr>
              </a:solidFill>
            </a:endParaRPr>
          </a:p>
        </p:txBody>
      </p:sp>
      <p:sp>
        <p:nvSpPr>
          <p:cNvPr id="32" name="مستطيل 31"/>
          <p:cNvSpPr/>
          <p:nvPr/>
        </p:nvSpPr>
        <p:spPr>
          <a:xfrm>
            <a:off x="2449457" y="5153108"/>
            <a:ext cx="9089348" cy="584775"/>
          </a:xfrm>
          <a:prstGeom prst="rect">
            <a:avLst/>
          </a:prstGeom>
          <a:ln>
            <a:noFill/>
          </a:ln>
        </p:spPr>
        <p:txBody>
          <a:bodyPr wrap="none">
            <a:spAutoFit/>
          </a:bodyPr>
          <a:lstStyle/>
          <a:p>
            <a:r>
              <a:rPr lang="ar-AE" sz="32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على الأرجح لا . لأن العالم معولم الآن مع اتصال وتفاعل راسخين بين أماكن مختلفة</a:t>
            </a:r>
            <a:r>
              <a:rPr lang="ar-AE" sz="3200" b="1" dirty="0">
                <a:ln w="10160">
                  <a:solidFill>
                    <a:schemeClr val="accent5"/>
                  </a:solidFill>
                  <a:prstDash val="solid"/>
                </a:ln>
                <a:solidFill>
                  <a:schemeClr val="accent2">
                    <a:lumMod val="75000"/>
                  </a:schemeClr>
                </a:solidFill>
                <a:latin typeface="Sakkal Majalla" panose="02000000000000000000" pitchFamily="2" charset="-78"/>
                <a:cs typeface="Akhbar MT" pitchFamily="2" charset="-78"/>
              </a:rPr>
              <a:t>.</a:t>
            </a:r>
            <a:endParaRPr lang="ar-AE" sz="3200" dirty="0">
              <a:solidFill>
                <a:schemeClr val="accent2">
                  <a:lumMod val="75000"/>
                </a:schemeClr>
              </a:solidFill>
            </a:endParaRPr>
          </a:p>
        </p:txBody>
      </p:sp>
    </p:spTree>
    <p:extLst>
      <p:ext uri="{BB962C8B-B14F-4D97-AF65-F5344CB8AC3E}">
        <p14:creationId xmlns:p14="http://schemas.microsoft.com/office/powerpoint/2010/main" val="625935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circle(in)">
                                      <p:cBhvr>
                                        <p:cTn id="34" dur="2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24" grpId="0" animBg="1"/>
      <p:bldP spid="29" grpId="0" animBg="1"/>
      <p:bldP spid="30" grpId="0" animBg="1"/>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35"/>
          <p:cNvSpPr/>
          <p:nvPr/>
        </p:nvSpPr>
        <p:spPr>
          <a:xfrm>
            <a:off x="0" y="2286010"/>
            <a:ext cx="227438" cy="186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18" name="رابط مستقيم 41"/>
          <p:cNvCxnSpPr/>
          <p:nvPr/>
        </p:nvCxnSpPr>
        <p:spPr>
          <a:xfrm flipH="1">
            <a:off x="11900426" y="265261"/>
            <a:ext cx="4802" cy="142714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Rectangle 2"/>
          <p:cNvSpPr/>
          <p:nvPr/>
        </p:nvSpPr>
        <p:spPr>
          <a:xfrm>
            <a:off x="3003157" y="2131655"/>
            <a:ext cx="8728925"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latin typeface="Sakkal Majalla" panose="02000000000000000000" pitchFamily="2" charset="-78"/>
                <a:cs typeface="Akhbar MT" pitchFamily="2" charset="-78"/>
              </a:rPr>
              <a:t>3</a:t>
            </a:r>
            <a:r>
              <a:rPr lang="ar-AE" sz="2400" dirty="0">
                <a:latin typeface="Sakkal Majalla" panose="02000000000000000000" pitchFamily="2" charset="-78"/>
                <a:cs typeface="Akhbar MT" pitchFamily="2" charset="-78"/>
              </a:rPr>
              <a:t>- اكتبي حدثًا هامًا – متعلق بالتكنولوجيا – حدث في دولة الإمارات العربية المتحدة خلال العصر الحديدي</a:t>
            </a:r>
            <a:r>
              <a:rPr lang="ar-AE" sz="2800" dirty="0">
                <a:latin typeface="Sakkal Majalla" panose="02000000000000000000" pitchFamily="2" charset="-78"/>
                <a:cs typeface="Akhbar MT" pitchFamily="2" charset="-78"/>
              </a:rPr>
              <a:t>.</a:t>
            </a:r>
          </a:p>
        </p:txBody>
      </p:sp>
      <p:sp>
        <p:nvSpPr>
          <p:cNvPr id="30" name="مستطيل 29"/>
          <p:cNvSpPr/>
          <p:nvPr/>
        </p:nvSpPr>
        <p:spPr>
          <a:xfrm>
            <a:off x="3846614" y="2686599"/>
            <a:ext cx="7773282" cy="523220"/>
          </a:xfrm>
          <a:prstGeom prst="rect">
            <a:avLst/>
          </a:prstGeom>
          <a:ln>
            <a:noFill/>
          </a:ln>
        </p:spPr>
        <p:txBody>
          <a:bodyPr wrap="none">
            <a:spAutoFit/>
          </a:bodyPr>
          <a:lstStyle/>
          <a:p>
            <a:r>
              <a:rPr lang="ar-AE" sz="28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استخدام الناس تقنيات حرفية جديدة اكتشفوا أيضا طرقاً جديدة للحصول على الماء </a:t>
            </a:r>
            <a:endParaRPr lang="ar-AE" sz="2800" dirty="0">
              <a:solidFill>
                <a:schemeClr val="accent2">
                  <a:lumMod val="75000"/>
                </a:schemeClr>
              </a:solidFill>
            </a:endParaRPr>
          </a:p>
        </p:txBody>
      </p:sp>
      <p:sp>
        <p:nvSpPr>
          <p:cNvPr id="20" name="Rectangle 2"/>
          <p:cNvSpPr/>
          <p:nvPr/>
        </p:nvSpPr>
        <p:spPr>
          <a:xfrm>
            <a:off x="3710607" y="3213906"/>
            <a:ext cx="8021474"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latin typeface="Sakkal Majalla" panose="02000000000000000000" pitchFamily="2" charset="-78"/>
                <a:cs typeface="Akhbar MT" pitchFamily="2" charset="-78"/>
              </a:rPr>
              <a:t>4</a:t>
            </a:r>
            <a:r>
              <a:rPr lang="ar-AE" sz="2400" dirty="0">
                <a:latin typeface="Sakkal Majalla" panose="02000000000000000000" pitchFamily="2" charset="-78"/>
                <a:cs typeface="Akhbar MT" pitchFamily="2" charset="-78"/>
              </a:rPr>
              <a:t>- اكتبي كلمة مقترنة بكلمة « حديد ».</a:t>
            </a:r>
          </a:p>
        </p:txBody>
      </p:sp>
      <p:sp>
        <p:nvSpPr>
          <p:cNvPr id="31" name="مستطيل 30"/>
          <p:cNvSpPr/>
          <p:nvPr/>
        </p:nvSpPr>
        <p:spPr>
          <a:xfrm>
            <a:off x="10441977" y="3661461"/>
            <a:ext cx="771365" cy="461665"/>
          </a:xfrm>
          <a:prstGeom prst="rect">
            <a:avLst/>
          </a:prstGeom>
          <a:ln>
            <a:noFill/>
          </a:ln>
        </p:spPr>
        <p:txBody>
          <a:bodyPr wrap="none">
            <a:spAutoFit/>
          </a:bodyPr>
          <a:lstStyle/>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حديدي</a:t>
            </a:r>
            <a:endParaRPr lang="ar-AE" sz="2400" dirty="0">
              <a:solidFill>
                <a:schemeClr val="accent2">
                  <a:lumMod val="75000"/>
                </a:schemeClr>
              </a:solidFill>
            </a:endParaRPr>
          </a:p>
        </p:txBody>
      </p:sp>
      <p:sp>
        <p:nvSpPr>
          <p:cNvPr id="32" name="مستطيل 31"/>
          <p:cNvSpPr/>
          <p:nvPr/>
        </p:nvSpPr>
        <p:spPr>
          <a:xfrm>
            <a:off x="2710086" y="4520479"/>
            <a:ext cx="8909810" cy="954107"/>
          </a:xfrm>
          <a:prstGeom prst="rect">
            <a:avLst/>
          </a:prstGeom>
          <a:ln>
            <a:noFill/>
          </a:ln>
        </p:spPr>
        <p:txBody>
          <a:bodyPr wrap="none">
            <a:spAutoFit/>
          </a:bodyPr>
          <a:lstStyle/>
          <a:p>
            <a:r>
              <a:rPr lang="ar-AE" sz="28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يتم تصنيف المعادن على نطاق واسع على أنها حديدية وغير حديدية هذا يعني أن وجود الحديد</a:t>
            </a:r>
          </a:p>
          <a:p>
            <a:r>
              <a:rPr lang="ar-AE" sz="28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 يلعب دوراً هاماً في تصنيف المعادن.</a:t>
            </a:r>
            <a:endParaRPr lang="ar-AE" sz="2800" dirty="0">
              <a:solidFill>
                <a:schemeClr val="accent2">
                  <a:lumMod val="75000"/>
                </a:schemeClr>
              </a:solidFill>
            </a:endParaRPr>
          </a:p>
        </p:txBody>
      </p:sp>
      <p:sp>
        <p:nvSpPr>
          <p:cNvPr id="33" name="Rectangle 2"/>
          <p:cNvSpPr/>
          <p:nvPr/>
        </p:nvSpPr>
        <p:spPr>
          <a:xfrm>
            <a:off x="3710608" y="4123126"/>
            <a:ext cx="8021473" cy="461665"/>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latin typeface="Sakkal Majalla" panose="02000000000000000000" pitchFamily="2" charset="-78"/>
                <a:cs typeface="Akhbar MT" pitchFamily="2" charset="-78"/>
              </a:rPr>
              <a:t>5</a:t>
            </a:r>
            <a:r>
              <a:rPr lang="ar-AE" sz="2400" dirty="0">
                <a:latin typeface="Sakkal Majalla" panose="02000000000000000000" pitchFamily="2" charset="-78"/>
                <a:cs typeface="Akhbar MT" pitchFamily="2" charset="-78"/>
              </a:rPr>
              <a:t>- فكري في كيفية تصنيف المعادن على نطاق واسع. ماذا تعني طريقة التصنيف فيما يتعلق بالحديد؟</a:t>
            </a:r>
          </a:p>
        </p:txBody>
      </p:sp>
      <p:sp>
        <p:nvSpPr>
          <p:cNvPr id="15" name="مستطيل 1"/>
          <p:cNvSpPr/>
          <p:nvPr/>
        </p:nvSpPr>
        <p:spPr>
          <a:xfrm>
            <a:off x="470077" y="996115"/>
            <a:ext cx="8681796" cy="10035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أقرأ المقدمة في صفحة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52</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من كتابك المدرسي، بالإضافة إلى المعلومات التالية عن الحديد والعصر الحديدي، ثم أجيبي عن الأسئلة التالية له</a:t>
            </a:r>
          </a:p>
        </p:txBody>
      </p:sp>
      <p:sp>
        <p:nvSpPr>
          <p:cNvPr id="19" name="مستطيل 9"/>
          <p:cNvSpPr/>
          <p:nvPr/>
        </p:nvSpPr>
        <p:spPr>
          <a:xfrm>
            <a:off x="9151873" y="882051"/>
            <a:ext cx="2580209" cy="615839"/>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0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أجيبي عن الأسئلة الآتية المهمة </a:t>
            </a:r>
            <a:r>
              <a:rPr lang="en-US"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1</a:t>
            </a:r>
            <a:endParaRPr lang="ar-AE"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21" name="مستطيل 1"/>
          <p:cNvSpPr/>
          <p:nvPr/>
        </p:nvSpPr>
        <p:spPr>
          <a:xfrm>
            <a:off x="8167168" y="236585"/>
            <a:ext cx="3566214" cy="5390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أولاً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العصر الحديدي وتأثيراته</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22" name="Rectangle 2"/>
          <p:cNvSpPr/>
          <p:nvPr/>
        </p:nvSpPr>
        <p:spPr>
          <a:xfrm>
            <a:off x="3029767" y="5415589"/>
            <a:ext cx="8667750"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400" dirty="0">
                <a:latin typeface="Sakkal Majalla" panose="02000000000000000000" pitchFamily="2" charset="-78"/>
                <a:cs typeface="Akhbar MT" pitchFamily="2" charset="-78"/>
              </a:rPr>
              <a:t>6</a:t>
            </a:r>
            <a:r>
              <a:rPr lang="ar-AE" sz="2400" dirty="0">
                <a:latin typeface="Sakkal Majalla" panose="02000000000000000000" pitchFamily="2" charset="-78"/>
                <a:cs typeface="Akhbar MT" pitchFamily="2" charset="-78"/>
              </a:rPr>
              <a:t>- ماذا تفهمي من اكتشاف خرزات الحديد في « جرزا »عن أهمية الحديد بالنسبة للأشخاص الذين سكنوا تلك المنطقة في ذلك الوقت؟</a:t>
            </a:r>
          </a:p>
        </p:txBody>
      </p:sp>
      <p:sp>
        <p:nvSpPr>
          <p:cNvPr id="23" name="مستطيل 22"/>
          <p:cNvSpPr/>
          <p:nvPr/>
        </p:nvSpPr>
        <p:spPr>
          <a:xfrm>
            <a:off x="3076375" y="6246586"/>
            <a:ext cx="8419291" cy="584775"/>
          </a:xfrm>
          <a:prstGeom prst="rect">
            <a:avLst/>
          </a:prstGeom>
          <a:ln>
            <a:noFill/>
          </a:ln>
        </p:spPr>
        <p:txBody>
          <a:bodyPr wrap="none">
            <a:spAutoFit/>
          </a:bodyPr>
          <a:lstStyle/>
          <a:p>
            <a:r>
              <a:rPr lang="ar-AE" sz="28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كان من الواضح أن الحديد يعتبر مادة ثمينة أو مهمة. ويحتمل أيضاً أن يكون رمزاً للمكانة</a:t>
            </a:r>
            <a:r>
              <a:rPr lang="ar-AE" sz="32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a:t>
            </a:r>
          </a:p>
        </p:txBody>
      </p:sp>
      <p:pic>
        <p:nvPicPr>
          <p:cNvPr id="24" name="Picture 4">
            <a:extLst>
              <a:ext uri="{FF2B5EF4-FFF2-40B4-BE49-F238E27FC236}">
                <a16:creationId xmlns:a16="http://schemas.microsoft.com/office/drawing/2014/main" id="{38DE26C4-6E9F-EC4B-86FE-8E99EC9C15F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771736" y="2438498"/>
            <a:ext cx="1310783" cy="1827005"/>
          </a:xfrm>
          <a:prstGeom prst="rect">
            <a:avLst/>
          </a:prstGeom>
        </p:spPr>
      </p:pic>
      <p:pic>
        <p:nvPicPr>
          <p:cNvPr id="25" name="Picture 1" descr="page65image38717680"/>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5384" y="1761672"/>
            <a:ext cx="1528673" cy="16934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icture containing drawing&#10;&#10;Description automatically generated">
            <a:extLst>
              <a:ext uri="{FF2B5EF4-FFF2-40B4-BE49-F238E27FC236}">
                <a16:creationId xmlns:a16="http://schemas.microsoft.com/office/drawing/2014/main" id="{9E070B0D-3549-4960-9399-CEEF011BCD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958" y="4038814"/>
            <a:ext cx="2597011" cy="1589649"/>
          </a:xfrm>
          <a:prstGeom prst="rect">
            <a:avLst/>
          </a:prstGeom>
          <a:ln>
            <a:noFill/>
          </a:ln>
          <a:effectLst>
            <a:softEdge rad="112500"/>
          </a:effectLst>
        </p:spPr>
      </p:pic>
      <p:sp>
        <p:nvSpPr>
          <p:cNvPr id="27" name="Rectangle: Rounded Corners 26">
            <a:extLst>
              <a:ext uri="{FF2B5EF4-FFF2-40B4-BE49-F238E27FC236}">
                <a16:creationId xmlns:a16="http://schemas.microsoft.com/office/drawing/2014/main" id="{45E058BE-3E17-48A6-ADB5-C59CF868153B}"/>
              </a:ext>
            </a:extLst>
          </p:cNvPr>
          <p:cNvSpPr/>
          <p:nvPr/>
        </p:nvSpPr>
        <p:spPr>
          <a:xfrm>
            <a:off x="167618" y="5573267"/>
            <a:ext cx="2706906" cy="1223989"/>
          </a:xfrm>
          <a:prstGeom prst="roundRect">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a:cs typeface="Akhbar MT" pitchFamily="2" charset="-78"/>
              </a:rPr>
              <a:t>ثم أدون أجابتي على البادلت</a:t>
            </a:r>
            <a:endParaRPr lang="en-US" sz="3600" dirty="0">
              <a:cs typeface="Akhbar MT" pitchFamily="2" charset="-78"/>
            </a:endParaRPr>
          </a:p>
        </p:txBody>
      </p:sp>
    </p:spTree>
    <p:extLst>
      <p:ext uri="{BB962C8B-B14F-4D97-AF65-F5344CB8AC3E}">
        <p14:creationId xmlns:p14="http://schemas.microsoft.com/office/powerpoint/2010/main" val="3126682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500" fill="hold"/>
                                        <p:tgtEl>
                                          <p:spTgt spid="17"/>
                                        </p:tgtEl>
                                        <p:attrNameLst>
                                          <p:attrName>ppt_w</p:attrName>
                                        </p:attrNameLst>
                                      </p:cBhvr>
                                      <p:tavLst>
                                        <p:tav tm="0">
                                          <p:val>
                                            <p:fltVal val="0"/>
                                          </p:val>
                                        </p:tav>
                                        <p:tav tm="100000">
                                          <p:val>
                                            <p:strVal val="#ppt_w"/>
                                          </p:val>
                                        </p:tav>
                                      </p:tavLst>
                                    </p:anim>
                                    <p:anim calcmode="lin" valueType="num">
                                      <p:cBhvr>
                                        <p:cTn id="31" dur="500" fill="hold"/>
                                        <p:tgtEl>
                                          <p:spTgt spid="17"/>
                                        </p:tgtEl>
                                        <p:attrNameLst>
                                          <p:attrName>ppt_h</p:attrName>
                                        </p:attrNameLst>
                                      </p:cBhvr>
                                      <p:tavLst>
                                        <p:tav tm="0">
                                          <p:val>
                                            <p:fltVal val="0"/>
                                          </p:val>
                                        </p:tav>
                                        <p:tav tm="100000">
                                          <p:val>
                                            <p:strVal val="#ppt_h"/>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circle(in)">
                                      <p:cBhvr>
                                        <p:cTn id="58" dur="20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circle(in)">
                                      <p:cBhvr>
                                        <p:cTn id="63" dur="2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circle(in)">
                                      <p:cBhvr>
                                        <p:cTn id="68" dur="20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6" presetClass="entr" presetSubtype="16"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circle(in)">
                                      <p:cBhvr>
                                        <p:cTn id="7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0" grpId="0"/>
      <p:bldP spid="20" grpId="0" animBg="1"/>
      <p:bldP spid="31" grpId="0"/>
      <p:bldP spid="32" grpId="0"/>
      <p:bldP spid="33" grpId="0" animBg="1"/>
      <p:bldP spid="15" grpId="0" animBg="1"/>
      <p:bldP spid="19" grpId="0" animBg="1"/>
      <p:bldP spid="21" grpId="0" animBg="1"/>
      <p:bldP spid="22" grpId="0" animBg="1"/>
      <p:bldP spid="23" grpId="0"/>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35"/>
          <p:cNvSpPr/>
          <p:nvPr/>
        </p:nvSpPr>
        <p:spPr>
          <a:xfrm>
            <a:off x="0" y="2286010"/>
            <a:ext cx="227438" cy="18670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18" name="رابط مستقيم 41"/>
          <p:cNvCxnSpPr/>
          <p:nvPr/>
        </p:nvCxnSpPr>
        <p:spPr>
          <a:xfrm flipH="1">
            <a:off x="11900426" y="265261"/>
            <a:ext cx="4802" cy="142714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Rectangle 2"/>
          <p:cNvSpPr/>
          <p:nvPr/>
        </p:nvSpPr>
        <p:spPr>
          <a:xfrm>
            <a:off x="3065632" y="2265448"/>
            <a:ext cx="866775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latin typeface="Sakkal Majalla" panose="02000000000000000000" pitchFamily="2" charset="-78"/>
                <a:cs typeface="Akhbar MT" pitchFamily="2" charset="-78"/>
              </a:rPr>
              <a:t>8</a:t>
            </a:r>
            <a:r>
              <a:rPr lang="ar-AE" sz="2400" dirty="0">
                <a:latin typeface="Sakkal Majalla" panose="02000000000000000000" pitchFamily="2" charset="-78"/>
                <a:cs typeface="Akhbar MT" pitchFamily="2" charset="-78"/>
              </a:rPr>
              <a:t>-اذكري اختلافًا واحدًا هامًا بين النحاس والبرونز والحديد، من حيث توفرهما وتوزيعهما كموارد طبيعية</a:t>
            </a:r>
          </a:p>
        </p:txBody>
      </p:sp>
      <p:sp>
        <p:nvSpPr>
          <p:cNvPr id="31" name="مستطيل 30"/>
          <p:cNvSpPr/>
          <p:nvPr/>
        </p:nvSpPr>
        <p:spPr>
          <a:xfrm>
            <a:off x="3506778" y="2844523"/>
            <a:ext cx="8113118" cy="830997"/>
          </a:xfrm>
          <a:prstGeom prst="rect">
            <a:avLst/>
          </a:prstGeom>
          <a:ln>
            <a:noFill/>
          </a:ln>
        </p:spPr>
        <p:txBody>
          <a:bodyPr wrap="none">
            <a:spAutoFit/>
          </a:bodyPr>
          <a:lstStyle/>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النحاس والبرونز غير موجودان بكثرة في جميع انحاء الأرض مثل ما هو الحديد. فما يعني أن توفرهما </a:t>
            </a:r>
          </a:p>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سيكون محدوداً مقارنة بالحديد</a:t>
            </a:r>
            <a:endParaRPr lang="ar-AE" sz="2400" dirty="0">
              <a:solidFill>
                <a:schemeClr val="accent2">
                  <a:lumMod val="75000"/>
                </a:schemeClr>
              </a:solidFill>
            </a:endParaRPr>
          </a:p>
        </p:txBody>
      </p:sp>
      <p:sp>
        <p:nvSpPr>
          <p:cNvPr id="34" name="مستطيل 33"/>
          <p:cNvSpPr/>
          <p:nvPr/>
        </p:nvSpPr>
        <p:spPr>
          <a:xfrm>
            <a:off x="11435166" y="5664660"/>
            <a:ext cx="184730" cy="1077218"/>
          </a:xfrm>
          <a:prstGeom prst="rect">
            <a:avLst/>
          </a:prstGeom>
          <a:ln>
            <a:noFill/>
          </a:ln>
        </p:spPr>
        <p:txBody>
          <a:bodyPr wrap="none">
            <a:spAutoFit/>
          </a:bodyPr>
          <a:lstStyle/>
          <a:p>
            <a:endParaRPr lang="ar-AE" sz="3200" dirty="0">
              <a:ln w="0"/>
              <a:solidFill>
                <a:schemeClr val="accent6">
                  <a:lumMod val="50000"/>
                </a:schemeClr>
              </a:solidFill>
              <a:effectLst>
                <a:outerShdw blurRad="38100" dist="19050" dir="2700000" algn="tl" rotWithShape="0">
                  <a:schemeClr val="dk1">
                    <a:alpha val="40000"/>
                  </a:schemeClr>
                </a:outerShdw>
              </a:effectLst>
              <a:latin typeface="Sakkal Majalla" panose="02000000000000000000" pitchFamily="2" charset="-78"/>
              <a:cs typeface="Akhbar MT" pitchFamily="2" charset="-78"/>
            </a:endParaRPr>
          </a:p>
          <a:p>
            <a:endParaRPr lang="ar-AE" sz="3200" dirty="0">
              <a:solidFill>
                <a:schemeClr val="accent2">
                  <a:lumMod val="75000"/>
                </a:schemeClr>
              </a:solidFill>
            </a:endParaRPr>
          </a:p>
        </p:txBody>
      </p:sp>
      <p:sp>
        <p:nvSpPr>
          <p:cNvPr id="12" name="مستطيل 1"/>
          <p:cNvSpPr/>
          <p:nvPr/>
        </p:nvSpPr>
        <p:spPr>
          <a:xfrm>
            <a:off x="349250" y="818475"/>
            <a:ext cx="8681796" cy="100355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أقرأ المقدمة في صفحة </a:t>
            </a:r>
            <a:r>
              <a:rPr lang="en-US"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52</a:t>
            </a:r>
            <a:r>
              <a:rPr lang="ar-AE" sz="2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 من كتابك المدرسي، بالإضافة إلى المعلومات التالية عن الحديد والعصر الحديدي، ثم أجيبي عن الأسئلة التالية له</a:t>
            </a:r>
          </a:p>
        </p:txBody>
      </p:sp>
      <p:sp>
        <p:nvSpPr>
          <p:cNvPr id="13" name="مستطيل 9"/>
          <p:cNvSpPr/>
          <p:nvPr/>
        </p:nvSpPr>
        <p:spPr>
          <a:xfrm>
            <a:off x="9153173" y="836109"/>
            <a:ext cx="2580209" cy="615839"/>
          </a:xfrm>
          <a:prstGeom prst="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0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أجيبي عن الأسئلة الآتية المهمة </a:t>
            </a:r>
            <a:r>
              <a:rPr lang="en-US"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rPr>
              <a:t>1</a:t>
            </a:r>
            <a:endParaRPr lang="ar-AE" sz="2400" dirty="0">
              <a:ln w="0"/>
              <a:solidFill>
                <a:schemeClr val="tx1"/>
              </a:solidFill>
              <a:effectLst>
                <a:outerShdw blurRad="38100" dist="19050" dir="2700000" algn="tl" rotWithShape="0">
                  <a:schemeClr val="dk1">
                    <a:alpha val="40000"/>
                  </a:schemeClr>
                </a:outerShdw>
              </a:effectLst>
              <a:latin typeface="Sakkal Majalla" panose="02000000000000000000" pitchFamily="2" charset="-78"/>
              <a:cs typeface="Sakkal Majalla" panose="02000000000000000000" pitchFamily="2" charset="-78"/>
            </a:endParaRPr>
          </a:p>
        </p:txBody>
      </p:sp>
      <p:sp>
        <p:nvSpPr>
          <p:cNvPr id="14" name="مستطيل 1"/>
          <p:cNvSpPr/>
          <p:nvPr/>
        </p:nvSpPr>
        <p:spPr>
          <a:xfrm>
            <a:off x="8089958" y="134384"/>
            <a:ext cx="3566214" cy="5390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أولاً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العصر الحديدي وتأثيراته</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15" name="Rectangle 2"/>
          <p:cNvSpPr/>
          <p:nvPr/>
        </p:nvSpPr>
        <p:spPr>
          <a:xfrm>
            <a:off x="3065632" y="3741464"/>
            <a:ext cx="8667750"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latin typeface="Sakkal Majalla" panose="02000000000000000000" pitchFamily="2" charset="-78"/>
                <a:cs typeface="Akhbar MT" pitchFamily="2" charset="-78"/>
              </a:rPr>
              <a:t>9</a:t>
            </a:r>
            <a:r>
              <a:rPr lang="ar-AE" sz="2400" dirty="0">
                <a:latin typeface="Sakkal Majalla" panose="02000000000000000000" pitchFamily="2" charset="-78"/>
                <a:cs typeface="Akhbar MT" pitchFamily="2" charset="-78"/>
              </a:rPr>
              <a:t>- أدرجي صناعتين، أو جوانب من المجتمع، كانت الأكثر تأثيرًا بالتقدم في العصر الحديدي</a:t>
            </a:r>
          </a:p>
        </p:txBody>
      </p:sp>
      <p:sp>
        <p:nvSpPr>
          <p:cNvPr id="21" name="مستطيل 20"/>
          <p:cNvSpPr/>
          <p:nvPr/>
        </p:nvSpPr>
        <p:spPr>
          <a:xfrm>
            <a:off x="9602093" y="4330628"/>
            <a:ext cx="1553630" cy="461665"/>
          </a:xfrm>
          <a:prstGeom prst="rect">
            <a:avLst/>
          </a:prstGeom>
          <a:ln>
            <a:noFill/>
          </a:ln>
        </p:spPr>
        <p:txBody>
          <a:bodyPr wrap="none">
            <a:spAutoFit/>
          </a:bodyPr>
          <a:lstStyle/>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الزراعة - الحرب</a:t>
            </a:r>
            <a:endParaRPr lang="ar-AE" sz="2400" dirty="0">
              <a:solidFill>
                <a:schemeClr val="accent2">
                  <a:lumMod val="75000"/>
                </a:schemeClr>
              </a:solidFill>
            </a:endParaRPr>
          </a:p>
        </p:txBody>
      </p:sp>
      <p:sp>
        <p:nvSpPr>
          <p:cNvPr id="22" name="Rectangle 2"/>
          <p:cNvSpPr/>
          <p:nvPr/>
        </p:nvSpPr>
        <p:spPr>
          <a:xfrm>
            <a:off x="3065632" y="4858237"/>
            <a:ext cx="8667750" cy="89255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dirty="0">
                <a:latin typeface="Sakkal Majalla" panose="02000000000000000000" pitchFamily="2" charset="-78"/>
                <a:cs typeface="Akhbar MT" pitchFamily="2" charset="-78"/>
              </a:rPr>
              <a:t>10</a:t>
            </a:r>
            <a:r>
              <a:rPr lang="ar-AE" sz="2400" dirty="0">
                <a:latin typeface="Sakkal Majalla" panose="02000000000000000000" pitchFamily="2" charset="-78"/>
                <a:cs typeface="Akhbar MT" pitchFamily="2" charset="-78"/>
              </a:rPr>
              <a:t>- ما هي الطرائق التي يؤثر بها توفر الحديد وتوزيعه على التنظيم الاجتماعي والقوة، في أجزاء من العالم تأثرت بشكل كبير في العصر الحديدي؟</a:t>
            </a:r>
          </a:p>
        </p:txBody>
      </p:sp>
      <p:sp>
        <p:nvSpPr>
          <p:cNvPr id="23" name="مستطيل 22"/>
          <p:cNvSpPr/>
          <p:nvPr/>
        </p:nvSpPr>
        <p:spPr>
          <a:xfrm>
            <a:off x="1762500" y="5787770"/>
            <a:ext cx="9828332" cy="830997"/>
          </a:xfrm>
          <a:prstGeom prst="rect">
            <a:avLst/>
          </a:prstGeom>
          <a:ln>
            <a:noFill/>
          </a:ln>
        </p:spPr>
        <p:txBody>
          <a:bodyPr wrap="none">
            <a:spAutoFit/>
          </a:bodyPr>
          <a:lstStyle/>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أمكن لعدد أكبر من الناس الوصول إلى المعادن لا ستخدامة في الأدوات والأسلحة وهذا يعني أن هياكل السلطة التي ربما تكون </a:t>
            </a:r>
          </a:p>
          <a:p>
            <a:r>
              <a:rPr lang="ar-AE" sz="2400" dirty="0">
                <a:ln w="0"/>
                <a:effectLst>
                  <a:outerShdw blurRad="38100" dist="19050" dir="2700000" algn="tl" rotWithShape="0">
                    <a:schemeClr val="dk1">
                      <a:alpha val="40000"/>
                    </a:schemeClr>
                  </a:outerShdw>
                </a:effectLst>
                <a:latin typeface="Sakkal Majalla" panose="02000000000000000000" pitchFamily="2" charset="-78"/>
                <a:cs typeface="Akhbar MT" pitchFamily="2" charset="-78"/>
              </a:rPr>
              <a:t>قد سيطرت على الموارد وفقاً لتوفرها قد تم تفكيكها</a:t>
            </a:r>
            <a:endParaRPr lang="ar-AE" sz="2400" dirty="0">
              <a:solidFill>
                <a:schemeClr val="accent2">
                  <a:lumMod val="75000"/>
                </a:schemeClr>
              </a:solidFill>
            </a:endParaRPr>
          </a:p>
        </p:txBody>
      </p:sp>
    </p:spTree>
    <p:extLst>
      <p:ext uri="{BB962C8B-B14F-4D97-AF65-F5344CB8AC3E}">
        <p14:creationId xmlns:p14="http://schemas.microsoft.com/office/powerpoint/2010/main" val="595878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500" fill="hold"/>
                                        <p:tgtEl>
                                          <p:spTgt spid="20"/>
                                        </p:tgtEl>
                                        <p:attrNameLst>
                                          <p:attrName>ppt_w</p:attrName>
                                        </p:attrNameLst>
                                      </p:cBhvr>
                                      <p:tavLst>
                                        <p:tav tm="0">
                                          <p:val>
                                            <p:fltVal val="0"/>
                                          </p:val>
                                        </p:tav>
                                        <p:tav tm="100000">
                                          <p:val>
                                            <p:strVal val="#ppt_w"/>
                                          </p:val>
                                        </p:tav>
                                      </p:tavLst>
                                    </p:anim>
                                    <p:anim calcmode="lin" valueType="num">
                                      <p:cBhvr>
                                        <p:cTn id="21" dur="500" fill="hold"/>
                                        <p:tgtEl>
                                          <p:spTgt spid="20"/>
                                        </p:tgtEl>
                                        <p:attrNameLst>
                                          <p:attrName>ppt_h</p:attrName>
                                        </p:attrNameLst>
                                      </p:cBhvr>
                                      <p:tavLst>
                                        <p:tav tm="0">
                                          <p:val>
                                            <p:fltVal val="0"/>
                                          </p:val>
                                        </p:tav>
                                        <p:tav tm="100000">
                                          <p:val>
                                            <p:strVal val="#ppt_h"/>
                                          </p:val>
                                        </p:tav>
                                      </p:tavLst>
                                    </p:anim>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circle(in)">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nodePh="1">
                                  <p:stCondLst>
                                    <p:cond delay="0"/>
                                  </p:stCondLst>
                                  <p:endCondLst>
                                    <p:cond evt="begin" delay="0">
                                      <p:tn val="44"/>
                                    </p:cond>
                                  </p:endCondLst>
                                  <p:childTnLst>
                                    <p:set>
                                      <p:cBhvr>
                                        <p:cTn id="45" dur="1" fill="hold">
                                          <p:stCondLst>
                                            <p:cond delay="0"/>
                                          </p:stCondLst>
                                        </p:cTn>
                                        <p:tgtEl>
                                          <p:spTgt spid="34"/>
                                        </p:tgtEl>
                                        <p:attrNameLst>
                                          <p:attrName>style.visibility</p:attrName>
                                        </p:attrNameLst>
                                      </p:cBhvr>
                                      <p:to>
                                        <p:strVal val="visible"/>
                                      </p:to>
                                    </p:set>
                                    <p:animEffect transition="in" filter="circle(in)">
                                      <p:cBhvr>
                                        <p:cTn id="46" dur="2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circle(in)">
                                      <p:cBhvr>
                                        <p:cTn id="51" dur="2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circle(in)">
                                      <p:cBhvr>
                                        <p:cTn id="5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p:bldP spid="34" grpId="0"/>
      <p:bldP spid="12" grpId="0" animBg="1"/>
      <p:bldP spid="13" grpId="0" animBg="1"/>
      <p:bldP spid="14" grpId="0" animBg="1"/>
      <p:bldP spid="15" grpId="0" animBg="1"/>
      <p:bldP spid="21" grpId="0"/>
      <p:bldP spid="22" grpId="0" animBg="1"/>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135127" y="6320921"/>
            <a:ext cx="9906000" cy="24259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AE" sz="1463"/>
          </a:p>
        </p:txBody>
      </p:sp>
      <p:cxnSp>
        <p:nvCxnSpPr>
          <p:cNvPr id="8" name="رابط مستقيم 7"/>
          <p:cNvCxnSpPr/>
          <p:nvPr/>
        </p:nvCxnSpPr>
        <p:spPr>
          <a:xfrm flipH="1">
            <a:off x="1135127" y="6704920"/>
            <a:ext cx="9906000" cy="0"/>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9" name="مستطيل 8"/>
          <p:cNvSpPr/>
          <p:nvPr/>
        </p:nvSpPr>
        <p:spPr>
          <a:xfrm>
            <a:off x="9080728" y="0"/>
            <a:ext cx="1960399" cy="6857999"/>
          </a:xfrm>
          <a:prstGeom prst="rect">
            <a:avLst/>
          </a:prstGeom>
          <a:solidFill>
            <a:srgbClr val="5B9BD5">
              <a:alpha val="14000"/>
            </a:srgbClr>
          </a:solidFill>
          <a:ln w="12700" cap="flat" cmpd="sng" algn="ctr">
            <a:noFill/>
            <a:prstDash val="solid"/>
            <a:miter lim="800000"/>
          </a:ln>
          <a:effectLst/>
        </p:spPr>
        <p:txBody>
          <a:bodyPr rtlCol="1" anchor="ctr"/>
          <a:lstStyle/>
          <a:p>
            <a:pPr algn="ctr" defTabSz="742950">
              <a:defRPr/>
            </a:pPr>
            <a:endParaRPr lang="ar-AE" sz="1463" kern="0">
              <a:solidFill>
                <a:prstClr val="white"/>
              </a:solidFill>
              <a:latin typeface="Calibri" panose="020F0502020204030204"/>
              <a:cs typeface="Arial" panose="020B0604020202020204" pitchFamily="34" charset="0"/>
            </a:endParaRPr>
          </a:p>
        </p:txBody>
      </p:sp>
      <p:sp>
        <p:nvSpPr>
          <p:cNvPr id="18" name="مستطيل 1"/>
          <p:cNvSpPr/>
          <p:nvPr/>
        </p:nvSpPr>
        <p:spPr>
          <a:xfrm>
            <a:off x="1339957" y="1893539"/>
            <a:ext cx="9496337" cy="126911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dirty="0">
                <a:solidFill>
                  <a:prstClr val="white"/>
                </a:solidFill>
                <a:cs typeface="Akhbar MT" pitchFamily="2" charset="-78"/>
              </a:rPr>
              <a:t>أقرأ المعلومات الواردة تحت عنوان ( الفلج ) في الصفحات من </a:t>
            </a:r>
            <a:r>
              <a:rPr lang="en-US" sz="3200" dirty="0">
                <a:solidFill>
                  <a:prstClr val="white"/>
                </a:solidFill>
                <a:cs typeface="Akhbar MT" pitchFamily="2" charset="-78"/>
              </a:rPr>
              <a:t>52</a:t>
            </a:r>
            <a:r>
              <a:rPr lang="ar-AE" sz="3200" dirty="0">
                <a:solidFill>
                  <a:prstClr val="white"/>
                </a:solidFill>
                <a:cs typeface="Akhbar MT" pitchFamily="2" charset="-78"/>
              </a:rPr>
              <a:t> إلى </a:t>
            </a:r>
            <a:r>
              <a:rPr lang="en-US" sz="3200" dirty="0">
                <a:solidFill>
                  <a:prstClr val="white"/>
                </a:solidFill>
                <a:cs typeface="Akhbar MT" pitchFamily="2" charset="-78"/>
              </a:rPr>
              <a:t>54</a:t>
            </a:r>
            <a:r>
              <a:rPr lang="ar-AE" sz="3200" dirty="0">
                <a:solidFill>
                  <a:prstClr val="white"/>
                </a:solidFill>
                <a:cs typeface="Akhbar MT" pitchFamily="2" charset="-78"/>
              </a:rPr>
              <a:t> في الكتاب المدرسي</a:t>
            </a:r>
          </a:p>
        </p:txBody>
      </p:sp>
      <p:sp>
        <p:nvSpPr>
          <p:cNvPr id="29" name="مستطيل 1"/>
          <p:cNvSpPr/>
          <p:nvPr/>
        </p:nvSpPr>
        <p:spPr>
          <a:xfrm>
            <a:off x="11146556" y="931526"/>
            <a:ext cx="881840" cy="5862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3200" dirty="0">
                <a:solidFill>
                  <a:prstClr val="white"/>
                </a:solidFill>
                <a:cs typeface="Akhbar MT" pitchFamily="2" charset="-78"/>
              </a:rPr>
              <a:t>الفلج </a:t>
            </a:r>
          </a:p>
        </p:txBody>
      </p:sp>
      <p:sp>
        <p:nvSpPr>
          <p:cNvPr id="30" name="مستطيل 1"/>
          <p:cNvSpPr/>
          <p:nvPr/>
        </p:nvSpPr>
        <p:spPr>
          <a:xfrm>
            <a:off x="3834368" y="148193"/>
            <a:ext cx="6684205" cy="5390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ثانياً : </a:t>
            </a:r>
            <a:r>
              <a:rPr lang="ar-SA"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rPr>
              <a:t>الفلج وأهمية المياه في دولة الإمارات العربية المتحدة</a:t>
            </a:r>
            <a:endParaRPr lang="ar-AE"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Sakkal Majalla" panose="02000000000000000000" pitchFamily="2" charset="-78"/>
              <a:cs typeface="Akhbar MT" pitchFamily="2" charset="-78"/>
            </a:endParaRPr>
          </a:p>
        </p:txBody>
      </p:sp>
      <p:sp>
        <p:nvSpPr>
          <p:cNvPr id="31" name="Rectangle 2"/>
          <p:cNvSpPr/>
          <p:nvPr/>
        </p:nvSpPr>
        <p:spPr>
          <a:xfrm>
            <a:off x="98678" y="989055"/>
            <a:ext cx="10942449"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ar-AE" sz="2400" dirty="0">
                <a:latin typeface="Sakkal Majalla" panose="02000000000000000000" pitchFamily="2" charset="-78"/>
                <a:cs typeface="Sakkal Majalla" panose="02000000000000000000" pitchFamily="2" charset="-78"/>
              </a:rPr>
              <a:t>كان الفلج ابتكارًا مهمًا لتوفير إمدادات مياه في دولة الإمارات العربية المتحدة. سننظر الآن في أهمية الفلج بمزيد من التفصيل</a:t>
            </a:r>
            <a:endParaRPr lang="ar-AE" sz="2000" u="sng" dirty="0">
              <a:solidFill>
                <a:schemeClr val="tx1"/>
              </a:solidFill>
              <a:latin typeface="Sakkal Majalla" panose="02000000000000000000" pitchFamily="2" charset="-78"/>
              <a:cs typeface="Sakkal Majalla" panose="02000000000000000000" pitchFamily="2" charset="-78"/>
            </a:endParaRPr>
          </a:p>
        </p:txBody>
      </p:sp>
      <p:sp>
        <p:nvSpPr>
          <p:cNvPr id="22" name="Rectangle 2"/>
          <p:cNvSpPr/>
          <p:nvPr/>
        </p:nvSpPr>
        <p:spPr>
          <a:xfrm>
            <a:off x="1498229" y="3409833"/>
            <a:ext cx="9179791" cy="461665"/>
          </a:xfrm>
          <a:prstGeom prst="rect">
            <a:avLst/>
          </a:prstGeom>
          <a:ln w="12700">
            <a:solidFill>
              <a:srgbClr val="002060"/>
            </a:solid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ar-AE" sz="2400" dirty="0">
                <a:latin typeface="Sakkal Majalla" panose="02000000000000000000" pitchFamily="2" charset="-78"/>
                <a:cs typeface="Sakkal Majalla" panose="02000000000000000000" pitchFamily="2" charset="-78"/>
              </a:rPr>
              <a:t>ثم أكملي الجمل التالية عن طريق ملء الكلمة الصحيحة في كل حالة. تم توفير قائمة العبارات لك للعمل بها </a:t>
            </a:r>
            <a:endParaRPr lang="ar-AE" sz="2000" u="sng" dirty="0">
              <a:solidFill>
                <a:schemeClr val="tx1"/>
              </a:solidFill>
              <a:latin typeface="Sakkal Majalla" panose="02000000000000000000" pitchFamily="2" charset="-78"/>
              <a:cs typeface="Sakkal Majalla" panose="02000000000000000000" pitchFamily="2" charset="-78"/>
            </a:endParaRPr>
          </a:p>
        </p:txBody>
      </p:sp>
      <p:pic>
        <p:nvPicPr>
          <p:cNvPr id="10" name="Content Placeholder 4">
            <a:extLst>
              <a:ext uri="{FF2B5EF4-FFF2-40B4-BE49-F238E27FC236}">
                <a16:creationId xmlns:a16="http://schemas.microsoft.com/office/drawing/2014/main" id="{E9500C75-1DA0-FF4F-8662-F46A806CEEAB}"/>
              </a:ext>
            </a:extLst>
          </p:cNvPr>
          <p:cNvPicPr>
            <a:picLocks noGrp="1" noChangeAspect="1"/>
          </p:cNvPicPr>
          <p:nvPr>
            <p:ph idx="1"/>
          </p:nvPr>
        </p:nvPicPr>
        <p:blipFill>
          <a:blip r:embed="rId3"/>
          <a:stretch>
            <a:fillRect/>
          </a:stretch>
        </p:blipFill>
        <p:spPr>
          <a:xfrm>
            <a:off x="2634224" y="4012901"/>
            <a:ext cx="6679096" cy="2621318"/>
          </a:xfrm>
        </p:spPr>
      </p:pic>
    </p:spTree>
    <p:extLst>
      <p:ext uri="{BB962C8B-B14F-4D97-AF65-F5344CB8AC3E}">
        <p14:creationId xmlns:p14="http://schemas.microsoft.com/office/powerpoint/2010/main" val="216660641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circle(in)">
                                      <p:cBhvr>
                                        <p:cTn id="13" dur="20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circle(in)">
                                      <p:cBhvr>
                                        <p:cTn id="23" dur="20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30" grpId="0" animBg="1"/>
      <p:bldP spid="31"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1783</TotalTime>
  <Words>1396</Words>
  <Application>Microsoft Office PowerPoint</Application>
  <PresentationFormat>Widescreen</PresentationFormat>
  <Paragraphs>120</Paragraphs>
  <Slides>14</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Aldhabi</vt:lpstr>
      <vt:lpstr>Arial</vt:lpstr>
      <vt:lpstr>Calibri</vt:lpstr>
      <vt:lpstr>Calibri Light</vt:lpstr>
      <vt:lpstr>Noto Naskh Arabic</vt:lpstr>
      <vt:lpstr>Sakkal Majalla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على بوابة التعليم الذكي  LMS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ahmad khlifa</dc:creator>
  <cp:lastModifiedBy>Mouza Mohammed Salem AlMazrouei</cp:lastModifiedBy>
  <cp:revision>119</cp:revision>
  <dcterms:created xsi:type="dcterms:W3CDTF">2020-01-25T11:27:20Z</dcterms:created>
  <dcterms:modified xsi:type="dcterms:W3CDTF">2021-01-29T20:42:53Z</dcterms:modified>
</cp:coreProperties>
</file>