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812" r:id="rId2"/>
    <p:sldId id="317" r:id="rId3"/>
    <p:sldId id="669" r:id="rId4"/>
    <p:sldId id="404" r:id="rId5"/>
    <p:sldId id="297" r:id="rId6"/>
    <p:sldId id="811" r:id="rId7"/>
    <p:sldId id="256" r:id="rId8"/>
    <p:sldId id="257" r:id="rId9"/>
    <p:sldId id="259" r:id="rId10"/>
    <p:sldId id="260" r:id="rId11"/>
    <p:sldId id="261" r:id="rId12"/>
    <p:sldId id="262" r:id="rId13"/>
    <p:sldId id="311" r:id="rId14"/>
    <p:sldId id="27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6" r:id="rId25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فاطمة عبد الله الشحي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commentAuthors" Target="commentAuthors.xml" /><Relationship Id="rId30" Type="http://schemas.openxmlformats.org/officeDocument/2006/relationships/theme" Target="theme/them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5T22:47:21.661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5T22:47:21.661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1DFC-FB93-4760-9204-7C446C1847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1854-F6AB-44B3-90C6-1AF8A8F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E13215-11DA-48A5-9AD5-924A79FD9C28}" type="slidenum">
              <a:rPr lang="ar-SA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A7CB-F668-4733-B24B-76DF1387A93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9BEA-EEE6-48A7-B741-4576673BF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4.png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image" Target="../media/image3.jpeg" /><Relationship Id="rId5" Type="http://schemas.openxmlformats.org/officeDocument/2006/relationships/image" Target="../media/image2.jfif" /><Relationship Id="rId4" Type="http://schemas.openxmlformats.org/officeDocument/2006/relationships/notesSlide" Target="../notesSlides/notesSlide1.xml" /><Relationship Id="rId9" Type="http://schemas.openxmlformats.org/officeDocument/2006/relationships/image" Target="../media/image6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Relationship Id="rId4" Type="http://schemas.openxmlformats.org/officeDocument/2006/relationships/comments" Target="../comments/commen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eg" /><Relationship Id="rId4" Type="http://schemas.openxmlformats.org/officeDocument/2006/relationships/hyperlink" Target="https://www.google.ae/url?sa=i&amp;url=http%3A%2F%2Fclipart-library.com%2Fpictures-of-a-child-reading.html&amp;psig=AOvVaw24heVByo8nNaiZzLdZSFwi&amp;ust=1587113386369000&amp;source=images&amp;cd=vfe&amp;ved=0CAIQjRxqFwoTCNDDgp7I7OgCFQAAAAAdAAAAABAO" TargetMode="Externa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gif" /><Relationship Id="rId4" Type="http://schemas.openxmlformats.org/officeDocument/2006/relationships/image" Target="../media/image9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hyperlink" Target="https://www.google.ae/url?sa=i&amp;url=http%3A%2F%2Fclipart-library.com%2Fessays-cliparts.html&amp;psig=AOvVaw25N3_wGUEecAmLzoMH8TQI&amp;ust=1587114389680000&amp;source=images&amp;cd=vfe&amp;ved=0CAIQjRxqFwoTCODkyv_L7OgCFQAAAAAdAAAAABAG" TargetMode="Externa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 /><Relationship Id="rId3" Type="http://schemas.openxmlformats.org/officeDocument/2006/relationships/image" Target="../media/image32.jpg" /><Relationship Id="rId7" Type="http://schemas.openxmlformats.org/officeDocument/2006/relationships/image" Target="../media/image36.png" /><Relationship Id="rId12" Type="http://schemas.openxmlformats.org/officeDocument/2006/relationships/image" Target="../media/image41.pn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png" /><Relationship Id="rId11" Type="http://schemas.openxmlformats.org/officeDocument/2006/relationships/image" Target="../media/image40.jpg" /><Relationship Id="rId5" Type="http://schemas.openxmlformats.org/officeDocument/2006/relationships/image" Target="../media/image34.jpg" /><Relationship Id="rId10" Type="http://schemas.openxmlformats.org/officeDocument/2006/relationships/image" Target="../media/image39.jpg" /><Relationship Id="rId4" Type="http://schemas.openxmlformats.org/officeDocument/2006/relationships/image" Target="../media/image33.png" /><Relationship Id="rId9" Type="http://schemas.openxmlformats.org/officeDocument/2006/relationships/image" Target="../media/image38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7" Type="http://schemas.openxmlformats.org/officeDocument/2006/relationships/comments" Target="../comments/comment2.xml" /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6.png" /><Relationship Id="rId5" Type="http://schemas.openxmlformats.org/officeDocument/2006/relationships/image" Target="../media/image45.jpg" /><Relationship Id="rId4" Type="http://schemas.openxmlformats.org/officeDocument/2006/relationships/image" Target="../media/image44.jp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44354a57-9895-44f2-82df-0e14d6d547e0" TargetMode="External" /><Relationship Id="rId2" Type="http://schemas.openxmlformats.org/officeDocument/2006/relationships/hyperlink" Target="https://create.kahoot.it/details/667f6fa6-0c6d-4520-99e3-344da5814579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581988" y="1453040"/>
            <a:ext cx="3133539" cy="3563838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1763689" y="1485342"/>
            <a:ext cx="2807122" cy="3563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1755126" y="4843644"/>
            <a:ext cx="59279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4328207" y="1023456"/>
            <a:ext cx="486054" cy="459581"/>
          </a:xfrm>
          <a:prstGeom prst="star5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4949430" y="1376997"/>
            <a:ext cx="540544" cy="540544"/>
          </a:xfrm>
          <a:prstGeom prst="star5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5489972" y="2079464"/>
            <a:ext cx="432197" cy="43219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6026066" y="2618333"/>
            <a:ext cx="323850" cy="45228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6530461" y="3249139"/>
            <a:ext cx="270272" cy="301520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3707607" y="1376997"/>
            <a:ext cx="540544" cy="540544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336191" y="1969132"/>
            <a:ext cx="432197" cy="43219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2966923" y="2618333"/>
            <a:ext cx="323850" cy="325041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2654499" y="3117874"/>
            <a:ext cx="270272" cy="216694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545" name="Text Box 25"/>
          <p:cNvSpPr txBox="1">
            <a:spLocks noChangeArrowheads="1"/>
          </p:cNvSpPr>
          <p:nvPr/>
        </p:nvSpPr>
        <p:spPr bwMode="auto">
          <a:xfrm>
            <a:off x="1143000" y="5657850"/>
            <a:ext cx="404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GA Arabesque" pitchFamily="2" charset="2"/>
              </a:rPr>
              <a:t>s </a:t>
            </a:r>
          </a:p>
        </p:txBody>
      </p:sp>
      <p:sp>
        <p:nvSpPr>
          <p:cNvPr id="2" name="Oval 1"/>
          <p:cNvSpPr/>
          <p:nvPr/>
        </p:nvSpPr>
        <p:spPr>
          <a:xfrm>
            <a:off x="3473992" y="2531112"/>
            <a:ext cx="2339897" cy="222309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9" name="Picture 2" descr="نتيجة بحث الصور عن تصميم وطني إماراتي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8" r="63406" b="19987"/>
          <a:stretch>
            <a:fillRect/>
          </a:stretch>
        </p:blipFill>
        <p:spPr bwMode="auto">
          <a:xfrm>
            <a:off x="21822" y="57909"/>
            <a:ext cx="1465528" cy="68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2250225" y="3516970"/>
            <a:ext cx="323850" cy="325041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1944637" y="4067951"/>
            <a:ext cx="270272" cy="216694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6870956" y="3762192"/>
            <a:ext cx="270272" cy="216694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 rot="17507674">
            <a:off x="5775370" y="3994750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AutoShape 18"/>
          <p:cNvSpPr>
            <a:spLocks noChangeArrowheads="1"/>
          </p:cNvSpPr>
          <p:nvPr/>
        </p:nvSpPr>
        <p:spPr bwMode="auto">
          <a:xfrm rot="17507674">
            <a:off x="5623433" y="4304477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6" name="AutoShape 18"/>
          <p:cNvSpPr>
            <a:spLocks noChangeArrowheads="1"/>
          </p:cNvSpPr>
          <p:nvPr/>
        </p:nvSpPr>
        <p:spPr bwMode="auto">
          <a:xfrm rot="17507674">
            <a:off x="5890082" y="3543831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 rot="17507674">
            <a:off x="5768127" y="3158640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8" name="AutoShape 18"/>
          <p:cNvSpPr>
            <a:spLocks noChangeArrowheads="1"/>
          </p:cNvSpPr>
          <p:nvPr/>
        </p:nvSpPr>
        <p:spPr bwMode="auto">
          <a:xfrm rot="17507674">
            <a:off x="5508722" y="2753976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" name="AutoShape 18"/>
          <p:cNvSpPr>
            <a:spLocks noChangeArrowheads="1"/>
          </p:cNvSpPr>
          <p:nvPr/>
        </p:nvSpPr>
        <p:spPr bwMode="auto">
          <a:xfrm rot="17507674">
            <a:off x="5137208" y="2421163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" name="AutoShape 18"/>
          <p:cNvSpPr>
            <a:spLocks noChangeArrowheads="1"/>
          </p:cNvSpPr>
          <p:nvPr/>
        </p:nvSpPr>
        <p:spPr bwMode="auto">
          <a:xfrm rot="17507674">
            <a:off x="4739256" y="2310831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1" name="AutoShape 18"/>
          <p:cNvSpPr>
            <a:spLocks noChangeArrowheads="1"/>
          </p:cNvSpPr>
          <p:nvPr/>
        </p:nvSpPr>
        <p:spPr bwMode="auto">
          <a:xfrm rot="17507674">
            <a:off x="4317502" y="2288530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" name="AutoShape 18"/>
          <p:cNvSpPr>
            <a:spLocks noChangeArrowheads="1"/>
          </p:cNvSpPr>
          <p:nvPr/>
        </p:nvSpPr>
        <p:spPr bwMode="auto">
          <a:xfrm rot="17507674">
            <a:off x="5305723" y="4552425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" name="AutoShape 18"/>
          <p:cNvSpPr>
            <a:spLocks noChangeArrowheads="1"/>
          </p:cNvSpPr>
          <p:nvPr/>
        </p:nvSpPr>
        <p:spPr bwMode="auto">
          <a:xfrm rot="17507674">
            <a:off x="4853968" y="4743408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" name="AutoShape 18"/>
          <p:cNvSpPr>
            <a:spLocks noChangeArrowheads="1"/>
          </p:cNvSpPr>
          <p:nvPr/>
        </p:nvSpPr>
        <p:spPr bwMode="auto">
          <a:xfrm rot="17507674">
            <a:off x="3805288" y="2486889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5" name="AutoShape 18"/>
          <p:cNvSpPr>
            <a:spLocks noChangeArrowheads="1"/>
          </p:cNvSpPr>
          <p:nvPr/>
        </p:nvSpPr>
        <p:spPr bwMode="auto">
          <a:xfrm rot="17507674">
            <a:off x="3420304" y="2937979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6" name="AutoShape 18"/>
          <p:cNvSpPr>
            <a:spLocks noChangeArrowheads="1"/>
          </p:cNvSpPr>
          <p:nvPr/>
        </p:nvSpPr>
        <p:spPr bwMode="auto">
          <a:xfrm rot="17507674">
            <a:off x="3204208" y="3397948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7" name="AutoShape 18"/>
          <p:cNvSpPr>
            <a:spLocks noChangeArrowheads="1"/>
          </p:cNvSpPr>
          <p:nvPr/>
        </p:nvSpPr>
        <p:spPr bwMode="auto">
          <a:xfrm rot="17507674">
            <a:off x="3205661" y="3875574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8" name="AutoShape 18"/>
          <p:cNvSpPr>
            <a:spLocks noChangeArrowheads="1"/>
          </p:cNvSpPr>
          <p:nvPr/>
        </p:nvSpPr>
        <p:spPr bwMode="auto">
          <a:xfrm rot="17507674">
            <a:off x="4182593" y="4753147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9" name="AutoShape 18"/>
          <p:cNvSpPr>
            <a:spLocks noChangeArrowheads="1"/>
          </p:cNvSpPr>
          <p:nvPr/>
        </p:nvSpPr>
        <p:spPr bwMode="auto">
          <a:xfrm rot="17507674">
            <a:off x="3675164" y="4615719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0" name="AutoShape 18"/>
          <p:cNvSpPr>
            <a:spLocks noChangeArrowheads="1"/>
          </p:cNvSpPr>
          <p:nvPr/>
        </p:nvSpPr>
        <p:spPr bwMode="auto">
          <a:xfrm rot="17507674">
            <a:off x="3409310" y="4304478"/>
            <a:ext cx="165275" cy="180997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1" name="AutoShape 22"/>
          <p:cNvSpPr>
            <a:spLocks noChangeArrowheads="1"/>
          </p:cNvSpPr>
          <p:nvPr/>
        </p:nvSpPr>
        <p:spPr bwMode="auto">
          <a:xfrm>
            <a:off x="1709682" y="4426230"/>
            <a:ext cx="202704" cy="216694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" name="AutoShape 18"/>
          <p:cNvSpPr>
            <a:spLocks noChangeArrowheads="1"/>
          </p:cNvSpPr>
          <p:nvPr/>
        </p:nvSpPr>
        <p:spPr bwMode="auto">
          <a:xfrm>
            <a:off x="7177694" y="4158862"/>
            <a:ext cx="270272" cy="216694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3" name="AutoShape 22"/>
          <p:cNvSpPr>
            <a:spLocks noChangeArrowheads="1"/>
          </p:cNvSpPr>
          <p:nvPr/>
        </p:nvSpPr>
        <p:spPr bwMode="auto">
          <a:xfrm>
            <a:off x="7480347" y="4536974"/>
            <a:ext cx="202704" cy="216694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AE" sz="135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2" name="Picture 2" descr="نتيجة بحث الصور عن تصميم وطني إماراتي">
            <a:extLst>
              <a:ext uri="{FF2B5EF4-FFF2-40B4-BE49-F238E27FC236}">
                <a16:creationId xmlns:a16="http://schemas.microsoft.com/office/drawing/2014/main" id="{81804CDC-F14B-4A6E-B7C4-4ACEAD49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8" r="63406" b="19987"/>
          <a:stretch>
            <a:fillRect/>
          </a:stretch>
        </p:blipFill>
        <p:spPr bwMode="auto">
          <a:xfrm>
            <a:off x="7732987" y="0"/>
            <a:ext cx="1475309" cy="6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0A26C3-D44B-4CA6-8AC9-2DC84A7DD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59" y="895510"/>
            <a:ext cx="1475309" cy="840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233A0-2746-413C-9990-FC67B87C6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658" y="1078538"/>
            <a:ext cx="1386547" cy="856532"/>
          </a:xfrm>
          <a:prstGeom prst="rect">
            <a:avLst/>
          </a:prstGeom>
        </p:spPr>
      </p:pic>
      <p:pic>
        <p:nvPicPr>
          <p:cNvPr id="6" name="AUD-20200406-WA0004">
            <a:hlinkClick r:id="" action="ppaction://media"/>
            <a:extLst>
              <a:ext uri="{FF2B5EF4-FFF2-40B4-BE49-F238E27FC236}">
                <a16:creationId xmlns:a16="http://schemas.microsoft.com/office/drawing/2014/main" id="{7D980FA7-0356-4627-8C2F-B1A95ED79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71896" y="4591980"/>
            <a:ext cx="457200" cy="457200"/>
          </a:xfrm>
          <a:prstGeom prst="rect">
            <a:avLst/>
          </a:prstGeom>
        </p:spPr>
      </p:pic>
      <p:sp>
        <p:nvSpPr>
          <p:cNvPr id="47" name="Rectangle 17">
            <a:extLst>
              <a:ext uri="{FF2B5EF4-FFF2-40B4-BE49-F238E27FC236}">
                <a16:creationId xmlns:a16="http://schemas.microsoft.com/office/drawing/2014/main" id="{B9C43AB6-0ADF-4A32-B085-A49CE4AC2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6" y="778445"/>
            <a:ext cx="188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AE" altLang="en-US" sz="2400" dirty="0">
                <a:solidFill>
                  <a:srgbClr val="FF0000"/>
                </a:solidFill>
                <a:latin typeface="GulimChe" panose="020B0609000101010101" pitchFamily="49" charset="-127"/>
                <a:ea typeface="GulimChe" panose="020B0609000101010101" pitchFamily="49" charset="-127"/>
                <a:cs typeface="AGA Aladdin Regular" pitchFamily="2" charset="0"/>
              </a:rPr>
              <a:t>الصّف الثاني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C2EDBD-5408-4FE4-A3B6-30A82ED731F7}"/>
              </a:ext>
            </a:extLst>
          </p:cNvPr>
          <p:cNvSpPr/>
          <p:nvPr/>
        </p:nvSpPr>
        <p:spPr>
          <a:xfrm>
            <a:off x="2668992" y="4896374"/>
            <a:ext cx="5057714" cy="956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100" dirty="0">
                <a:solidFill>
                  <a:schemeClr val="bg1"/>
                </a:solidFill>
              </a:rPr>
              <a:t>مدرسة القمة حلقة أولى أبو ظبي </a:t>
            </a:r>
          </a:p>
        </p:txBody>
      </p:sp>
    </p:spTree>
    <p:extLst>
      <p:ext uri="{BB962C8B-B14F-4D97-AF65-F5344CB8AC3E}">
        <p14:creationId xmlns:p14="http://schemas.microsoft.com/office/powerpoint/2010/main" val="14600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69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1989" grpId="0" animBg="1"/>
      <p:bldP spid="41990" grpId="0" animBg="1"/>
      <p:bldP spid="419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DEAE5-C972-4B8A-8352-4C8E3F485298}"/>
              </a:ext>
            </a:extLst>
          </p:cNvPr>
          <p:cNvSpPr txBox="1"/>
          <p:nvPr/>
        </p:nvSpPr>
        <p:spPr>
          <a:xfrm rot="1347840">
            <a:off x="5357597" y="4450216"/>
            <a:ext cx="362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9600" dirty="0">
                <a:cs typeface="PT Bold Heading" panose="02010400000000000000" pitchFamily="2" charset="-78"/>
              </a:rPr>
              <a:t>من أنا ؟</a:t>
            </a:r>
            <a:endParaRPr lang="en-US" sz="9600" dirty="0"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382ED-DA48-408F-AFDF-BF807DCC1AED}"/>
              </a:ext>
            </a:extLst>
          </p:cNvPr>
          <p:cNvSpPr txBox="1"/>
          <p:nvPr/>
        </p:nvSpPr>
        <p:spPr>
          <a:xfrm>
            <a:off x="838899" y="1149293"/>
            <a:ext cx="7826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طعمي لذيذ دواء للناس أصنع من رحيق الأزهار بواسطة حشرة نشيطة؟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76D2B-9B3A-41E4-9C66-A2D46E969232}"/>
              </a:ext>
            </a:extLst>
          </p:cNvPr>
          <p:cNvSpPr txBox="1"/>
          <p:nvPr/>
        </p:nvSpPr>
        <p:spPr>
          <a:xfrm>
            <a:off x="126609" y="593327"/>
            <a:ext cx="876417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11500" dirty="0">
                <a:cs typeface="(AH) Manal Black" pitchFamily="2" charset="-78"/>
              </a:rPr>
              <a:t>مراجعة الجملة</a:t>
            </a:r>
            <a:r>
              <a:rPr lang="ar-EG" sz="11500" dirty="0">
                <a:cs typeface="(AH) Manal Black" pitchFamily="2" charset="-78"/>
              </a:rPr>
              <a:t> الاسمية والجملة</a:t>
            </a:r>
            <a:r>
              <a:rPr lang="ar-AE" sz="11500" dirty="0">
                <a:cs typeface="(AH) Manal Black" pitchFamily="2" charset="-78"/>
              </a:rPr>
              <a:t> الفعلية </a:t>
            </a:r>
            <a:endParaRPr lang="en-US" sz="11500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090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33759-59A9-4A18-8AE6-12C095F0CAA4}"/>
              </a:ext>
            </a:extLst>
          </p:cNvPr>
          <p:cNvSpPr txBox="1"/>
          <p:nvPr/>
        </p:nvSpPr>
        <p:spPr>
          <a:xfrm>
            <a:off x="4207869" y="1383974"/>
            <a:ext cx="312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b="1" dirty="0">
                <a:solidFill>
                  <a:srgbClr val="FF0000"/>
                </a:solidFill>
              </a:rPr>
              <a:t>نواتج التعلم </a:t>
            </a:r>
            <a:r>
              <a:rPr lang="ar-AE" sz="4400" b="1" dirty="0">
                <a:solidFill>
                  <a:srgbClr val="FF0000"/>
                </a:solidFill>
              </a:rPr>
              <a:t>:-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D6D15-DF06-48D3-B4E2-784A7ECD31BF}"/>
              </a:ext>
            </a:extLst>
          </p:cNvPr>
          <p:cNvSpPr txBox="1"/>
          <p:nvPr/>
        </p:nvSpPr>
        <p:spPr>
          <a:xfrm>
            <a:off x="3334189" y="2153415"/>
            <a:ext cx="389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/>
              <a:t>1ـ يميز المتعلم بين الجملة الاسمية والجملة الفعلية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8DC39-01E2-4E1B-844E-7C578FBD4DCB}"/>
              </a:ext>
            </a:extLst>
          </p:cNvPr>
          <p:cNvSpPr txBox="1"/>
          <p:nvPr/>
        </p:nvSpPr>
        <p:spPr>
          <a:xfrm>
            <a:off x="2911456" y="3627368"/>
            <a:ext cx="4423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/>
              <a:t>2ـ </a:t>
            </a:r>
            <a:r>
              <a:rPr lang="ar-AE" sz="3200" b="1" dirty="0"/>
              <a:t>يحاكي المتعلم جملة</a:t>
            </a:r>
            <a:r>
              <a:rPr lang="ar-EG" sz="3200" b="1" dirty="0"/>
              <a:t> اسمية وجملة </a:t>
            </a:r>
            <a:r>
              <a:rPr lang="ar-AE" sz="3200" b="1" dirty="0"/>
              <a:t> فعلية بسيطة فعلها ماض أو مضارع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057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7DE04-BF4E-4D4F-BBBD-1DD8D5F6CEC2}"/>
              </a:ext>
            </a:extLst>
          </p:cNvPr>
          <p:cNvSpPr txBox="1"/>
          <p:nvPr/>
        </p:nvSpPr>
        <p:spPr>
          <a:xfrm>
            <a:off x="1610436" y="212066"/>
            <a:ext cx="5879314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kern="0" dirty="0">
                <a:latin typeface="Arial"/>
              </a:rPr>
              <a:t>ت</a:t>
            </a:r>
            <a:r>
              <a:rPr lang="ar-EG" sz="2800" b="1" kern="0" dirty="0">
                <a:latin typeface="Arial"/>
              </a:rPr>
              <a:t>ن</a:t>
            </a:r>
            <a:r>
              <a:rPr lang="ar-AE" sz="2800" b="1" kern="0" dirty="0">
                <a:latin typeface="Arial"/>
              </a:rPr>
              <a:t>قسم الكلمة الى ثلاثة </a:t>
            </a:r>
            <a:r>
              <a:rPr lang="ar-EG" sz="2800" b="1" kern="0" dirty="0">
                <a:latin typeface="Arial"/>
              </a:rPr>
              <a:t>أقسام</a:t>
            </a:r>
            <a:r>
              <a:rPr lang="ar-AE" sz="2800" b="1" kern="0" dirty="0">
                <a:latin typeface="Arial"/>
              </a:rPr>
              <a:t>  ما هي</a:t>
            </a:r>
            <a:r>
              <a:rPr lang="ar-EG" sz="2800" b="1" kern="0" dirty="0">
                <a:latin typeface="Arial"/>
              </a:rPr>
              <a:t> ؟</a:t>
            </a:r>
            <a:endParaRPr lang="ar-AE" sz="2800" b="1" kern="0" dirty="0">
              <a:latin typeface="Arial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C6EBDA5-6064-4527-AA08-B4FFFBFB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875" y1="13931" x2="51875" y2="25655"/>
                        <a14:foregroundMark x1="48646" y1="19724" x2="46042" y2="27448"/>
                        <a14:foregroundMark x1="46042" y1="27448" x2="45729" y2="40138"/>
                        <a14:foregroundMark x1="51771" y1="25931" x2="50625" y2="31172"/>
                        <a14:foregroundMark x1="59062" y1="53379" x2="55521" y2="47862"/>
                        <a14:foregroundMark x1="55521" y1="47862" x2="55417" y2="47724"/>
                        <a14:foregroundMark x1="41875" y1="52690" x2="44167" y2="4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4" t="7343" r="36720" b="29275"/>
          <a:stretch/>
        </p:blipFill>
        <p:spPr>
          <a:xfrm>
            <a:off x="3352709" y="819479"/>
            <a:ext cx="2832285" cy="521904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908206-1E3A-4721-A804-5D753791F72E}"/>
              </a:ext>
            </a:extLst>
          </p:cNvPr>
          <p:cNvSpPr/>
          <p:nvPr/>
        </p:nvSpPr>
        <p:spPr>
          <a:xfrm>
            <a:off x="3989820" y="1761460"/>
            <a:ext cx="1626520" cy="128101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الفعل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EF65E9D-4565-44BC-AD97-CABD2C41E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875" y1="13931" x2="51875" y2="25655"/>
                        <a14:foregroundMark x1="48646" y1="19724" x2="46042" y2="27448"/>
                        <a14:foregroundMark x1="46042" y1="27448" x2="45729" y2="40138"/>
                        <a14:foregroundMark x1="51771" y1="25931" x2="50625" y2="31172"/>
                        <a14:foregroundMark x1="59062" y1="53379" x2="55521" y2="47862"/>
                        <a14:foregroundMark x1="55521" y1="47862" x2="55417" y2="47724"/>
                        <a14:foregroundMark x1="41875" y1="52690" x2="44167" y2="4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4" t="7343" r="36720" b="29275"/>
          <a:stretch/>
        </p:blipFill>
        <p:spPr>
          <a:xfrm>
            <a:off x="6443557" y="689119"/>
            <a:ext cx="2832285" cy="52190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1C748E5-BD81-491A-B7ED-F2CB2C0D30F4}"/>
              </a:ext>
            </a:extLst>
          </p:cNvPr>
          <p:cNvSpPr/>
          <p:nvPr/>
        </p:nvSpPr>
        <p:spPr>
          <a:xfrm>
            <a:off x="7046439" y="1585302"/>
            <a:ext cx="1626520" cy="128101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الاسم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0E1AE1B-C123-4AFE-9449-391306C50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875" y1="13931" x2="51875" y2="25655"/>
                        <a14:foregroundMark x1="48646" y1="19724" x2="46042" y2="27448"/>
                        <a14:foregroundMark x1="46042" y1="27448" x2="45729" y2="40138"/>
                        <a14:foregroundMark x1="51771" y1="25931" x2="50625" y2="31172"/>
                        <a14:foregroundMark x1="59062" y1="53379" x2="55521" y2="47862"/>
                        <a14:foregroundMark x1="55521" y1="47862" x2="55417" y2="47724"/>
                        <a14:foregroundMark x1="41875" y1="52690" x2="44167" y2="4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4" t="7343" r="36720" b="29275"/>
          <a:stretch/>
        </p:blipFill>
        <p:spPr>
          <a:xfrm>
            <a:off x="221523" y="689119"/>
            <a:ext cx="2832285" cy="52190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D49163-D86C-425E-A860-3FFD6C3A16E5}"/>
              </a:ext>
            </a:extLst>
          </p:cNvPr>
          <p:cNvSpPr/>
          <p:nvPr/>
        </p:nvSpPr>
        <p:spPr>
          <a:xfrm>
            <a:off x="797176" y="1923771"/>
            <a:ext cx="1626520" cy="128101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الحرف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DACD54-31BB-48B1-9FBC-8D7147AB7733}"/>
              </a:ext>
            </a:extLst>
          </p:cNvPr>
          <p:cNvSpPr/>
          <p:nvPr/>
        </p:nvSpPr>
        <p:spPr>
          <a:xfrm>
            <a:off x="7489750" y="3519527"/>
            <a:ext cx="1626520" cy="1281014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مبتدأ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1EB6D3-94AF-497A-9801-B49B020ABB19}"/>
              </a:ext>
            </a:extLst>
          </p:cNvPr>
          <p:cNvSpPr/>
          <p:nvPr/>
        </p:nvSpPr>
        <p:spPr>
          <a:xfrm>
            <a:off x="6184994" y="3491658"/>
            <a:ext cx="1626520" cy="1281014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خبـر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69B55E-D8ED-4292-BD6D-019F456F149D}"/>
              </a:ext>
            </a:extLst>
          </p:cNvPr>
          <p:cNvSpPr/>
          <p:nvPr/>
        </p:nvSpPr>
        <p:spPr>
          <a:xfrm>
            <a:off x="4249415" y="3491658"/>
            <a:ext cx="1626520" cy="1281014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فعل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5B6FA1-F68B-459D-A2B4-A6C24283F793}"/>
              </a:ext>
            </a:extLst>
          </p:cNvPr>
          <p:cNvSpPr/>
          <p:nvPr/>
        </p:nvSpPr>
        <p:spPr>
          <a:xfrm>
            <a:off x="3043411" y="3491658"/>
            <a:ext cx="1626520" cy="1281014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فاعل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89DD3E-1731-44E3-86EF-20DB3CE3532D}"/>
              </a:ext>
            </a:extLst>
          </p:cNvPr>
          <p:cNvSpPr/>
          <p:nvPr/>
        </p:nvSpPr>
        <p:spPr>
          <a:xfrm>
            <a:off x="460811" y="3244014"/>
            <a:ext cx="2299249" cy="2677223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– إلى - عن – على - في – الباء - الكاف - اللام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83DDB3-98D3-429D-89F4-192E0D1B0A65}"/>
              </a:ext>
            </a:extLst>
          </p:cNvPr>
          <p:cNvSpPr/>
          <p:nvPr/>
        </p:nvSpPr>
        <p:spPr>
          <a:xfrm>
            <a:off x="6443557" y="2866316"/>
            <a:ext cx="24486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الجملة الاسمية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A87EE4-8D4D-4334-9CA2-EE39453345E2}"/>
              </a:ext>
            </a:extLst>
          </p:cNvPr>
          <p:cNvSpPr/>
          <p:nvPr/>
        </p:nvSpPr>
        <p:spPr>
          <a:xfrm>
            <a:off x="3312371" y="2884245"/>
            <a:ext cx="24486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الجملة الفعلية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4CE76A-FC3B-4C4F-9010-39C65E397DB6}"/>
              </a:ext>
            </a:extLst>
          </p:cNvPr>
          <p:cNvSpPr/>
          <p:nvPr/>
        </p:nvSpPr>
        <p:spPr>
          <a:xfrm>
            <a:off x="6503184" y="5800105"/>
            <a:ext cx="244865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محمدٌ مجْتَهدٌ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C831E-8AEB-46AB-8DC9-77C2BBBECC82}"/>
              </a:ext>
            </a:extLst>
          </p:cNvPr>
          <p:cNvSpPr/>
          <p:nvPr/>
        </p:nvSpPr>
        <p:spPr>
          <a:xfrm>
            <a:off x="3325767" y="5776911"/>
            <a:ext cx="244865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نَجَحَتْ فاطمةٌ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298BE-308C-4354-BF34-83274CD86CEC}"/>
              </a:ext>
            </a:extLst>
          </p:cNvPr>
          <p:cNvSpPr/>
          <p:nvPr/>
        </p:nvSpPr>
        <p:spPr>
          <a:xfrm>
            <a:off x="4670474" y="548639"/>
            <a:ext cx="4304714" cy="1153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solidFill>
                  <a:schemeClr val="tx1"/>
                </a:solidFill>
              </a:rPr>
              <a:t>الطَّبيبُ ماهِرٌ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EBDFA3-8CBF-4872-937B-916CAC705750}"/>
              </a:ext>
            </a:extLst>
          </p:cNvPr>
          <p:cNvSpPr/>
          <p:nvPr/>
        </p:nvSpPr>
        <p:spPr>
          <a:xfrm>
            <a:off x="4670474" y="2275449"/>
            <a:ext cx="4304714" cy="1153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solidFill>
                  <a:schemeClr val="tx1"/>
                </a:solidFill>
              </a:rPr>
              <a:t>الرّيشُ ناعِمٌ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7B917-B98A-4447-8EFE-2C407B30FDC6}"/>
              </a:ext>
            </a:extLst>
          </p:cNvPr>
          <p:cNvSpPr/>
          <p:nvPr/>
        </p:nvSpPr>
        <p:spPr>
          <a:xfrm>
            <a:off x="4670474" y="3956539"/>
            <a:ext cx="4304714" cy="1153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solidFill>
                  <a:schemeClr val="tx1"/>
                </a:solidFill>
              </a:rPr>
              <a:t>الفرشاةُ جَميلَةٌ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19667-ADBE-4B88-A7C9-3023C85259E0}"/>
              </a:ext>
            </a:extLst>
          </p:cNvPr>
          <p:cNvSpPr/>
          <p:nvPr/>
        </p:nvSpPr>
        <p:spPr>
          <a:xfrm>
            <a:off x="4670474" y="5473505"/>
            <a:ext cx="4304714" cy="1153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solidFill>
                  <a:schemeClr val="tx1"/>
                </a:solidFill>
              </a:rPr>
              <a:t>الْعَسَلُ مُفيدٌ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DAC6BC71-833F-4104-8C21-50E4562856E0}"/>
              </a:ext>
            </a:extLst>
          </p:cNvPr>
          <p:cNvSpPr/>
          <p:nvPr/>
        </p:nvSpPr>
        <p:spPr>
          <a:xfrm rot="19629664">
            <a:off x="126819" y="1145515"/>
            <a:ext cx="4304714" cy="1786597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>
                <a:solidFill>
                  <a:schemeClr val="tx1"/>
                </a:solidFill>
              </a:rPr>
              <a:t>الجملة الاسمية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A69B9679-B63B-4B4E-AD6B-59CA01E9F566}"/>
              </a:ext>
            </a:extLst>
          </p:cNvPr>
          <p:cNvSpPr/>
          <p:nvPr/>
        </p:nvSpPr>
        <p:spPr>
          <a:xfrm rot="19629664">
            <a:off x="176056" y="3640015"/>
            <a:ext cx="4304714" cy="1786597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>
                <a:solidFill>
                  <a:schemeClr val="tx1"/>
                </a:solidFill>
              </a:rPr>
              <a:t>أين المبتدأ والخبر ؟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7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2CEB3B-60F1-4258-B19C-4E9ABF71DC2E}"/>
              </a:ext>
            </a:extLst>
          </p:cNvPr>
          <p:cNvSpPr/>
          <p:nvPr/>
        </p:nvSpPr>
        <p:spPr>
          <a:xfrm>
            <a:off x="6078522" y="1658311"/>
            <a:ext cx="1869723" cy="2046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>
                <a:solidFill>
                  <a:schemeClr val="tx1"/>
                </a:solidFill>
              </a:rPr>
              <a:t>وَضَعَ أحمد الْكِتابَ فوق الطاولة.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BC267B-0A6A-4AB9-BCE2-5DE597EA47B2}"/>
              </a:ext>
            </a:extLst>
          </p:cNvPr>
          <p:cNvSpPr/>
          <p:nvPr/>
        </p:nvSpPr>
        <p:spPr>
          <a:xfrm>
            <a:off x="3933882" y="1667823"/>
            <a:ext cx="1869723" cy="2046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chemeClr val="tx1"/>
                </a:solidFill>
              </a:rPr>
              <a:t>فاطمةُ مُجْتَهِدَةٌ.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04A9F06-84E3-4CF9-81A3-BFEC4140E955}"/>
              </a:ext>
            </a:extLst>
          </p:cNvPr>
          <p:cNvSpPr/>
          <p:nvPr/>
        </p:nvSpPr>
        <p:spPr>
          <a:xfrm>
            <a:off x="6062443" y="3950164"/>
            <a:ext cx="1869722" cy="2046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كَتَبَ الْوَلَدُ الْواجِبَ 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E87DDD6-63B4-43A3-BAAD-4F148E09C150}"/>
              </a:ext>
            </a:extLst>
          </p:cNvPr>
          <p:cNvSpPr/>
          <p:nvPr/>
        </p:nvSpPr>
        <p:spPr>
          <a:xfrm>
            <a:off x="3962401" y="3959676"/>
            <a:ext cx="1869722" cy="2046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يَرْسُمُ مُحمدٌ اللّوْحَةَ 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31CF23-E422-4D1D-9433-370F92D0E912}"/>
              </a:ext>
            </a:extLst>
          </p:cNvPr>
          <p:cNvSpPr/>
          <p:nvPr/>
        </p:nvSpPr>
        <p:spPr>
          <a:xfrm>
            <a:off x="1569055" y="1667823"/>
            <a:ext cx="1869723" cy="2046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>
                <a:solidFill>
                  <a:schemeClr val="tx1"/>
                </a:solidFill>
              </a:rPr>
              <a:t>السَّماءُ صافِيَةٌ 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2B51A2-4EF3-48C6-8FBB-AB3B7A4BBED1}"/>
              </a:ext>
            </a:extLst>
          </p:cNvPr>
          <p:cNvSpPr/>
          <p:nvPr/>
        </p:nvSpPr>
        <p:spPr>
          <a:xfrm>
            <a:off x="1569055" y="1658311"/>
            <a:ext cx="1854703" cy="204691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3800" dirty="0"/>
              <a:t>3</a:t>
            </a:r>
            <a:endParaRPr lang="en-US" sz="13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F85D7-4C0A-4E2E-BF92-033E41C3A78D}"/>
              </a:ext>
            </a:extLst>
          </p:cNvPr>
          <p:cNvSpPr/>
          <p:nvPr/>
        </p:nvSpPr>
        <p:spPr>
          <a:xfrm>
            <a:off x="6078522" y="1667823"/>
            <a:ext cx="1869723" cy="204691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3800" dirty="0"/>
              <a:t>1</a:t>
            </a:r>
            <a:endParaRPr lang="en-US" sz="13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9FB292-EDCC-49A5-A66C-02D4BC026CF9}"/>
              </a:ext>
            </a:extLst>
          </p:cNvPr>
          <p:cNvSpPr/>
          <p:nvPr/>
        </p:nvSpPr>
        <p:spPr>
          <a:xfrm>
            <a:off x="3933882" y="1667823"/>
            <a:ext cx="1869723" cy="204691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3800" dirty="0"/>
              <a:t>2</a:t>
            </a:r>
            <a:endParaRPr lang="en-US" sz="138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DEA0A0-4CBE-4FD9-A395-75C75A2DC419}"/>
              </a:ext>
            </a:extLst>
          </p:cNvPr>
          <p:cNvSpPr/>
          <p:nvPr/>
        </p:nvSpPr>
        <p:spPr>
          <a:xfrm>
            <a:off x="6078522" y="3959676"/>
            <a:ext cx="1853643" cy="204691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3800" dirty="0"/>
              <a:t>4</a:t>
            </a:r>
            <a:endParaRPr lang="en-US" sz="138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B04BEE8-80CE-4B20-A626-BF3A2C211D33}"/>
              </a:ext>
            </a:extLst>
          </p:cNvPr>
          <p:cNvSpPr/>
          <p:nvPr/>
        </p:nvSpPr>
        <p:spPr>
          <a:xfrm>
            <a:off x="1569055" y="3860546"/>
            <a:ext cx="2046342" cy="2046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>
                <a:solidFill>
                  <a:schemeClr val="tx1"/>
                </a:solidFill>
              </a:rPr>
              <a:t>ينامُ ماجِدٌ في غُرْفَتِهِ.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268EB3-FBA8-4B47-8B65-FD7AB4BEBADF}"/>
              </a:ext>
            </a:extLst>
          </p:cNvPr>
          <p:cNvSpPr/>
          <p:nvPr/>
        </p:nvSpPr>
        <p:spPr>
          <a:xfrm>
            <a:off x="3994559" y="3958875"/>
            <a:ext cx="1853643" cy="20469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3800" dirty="0"/>
              <a:t>5</a:t>
            </a:r>
            <a:endParaRPr lang="en-US" sz="13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5F451C-4067-4BB6-AC87-8EC79652C0F3}"/>
              </a:ext>
            </a:extLst>
          </p:cNvPr>
          <p:cNvSpPr/>
          <p:nvPr/>
        </p:nvSpPr>
        <p:spPr>
          <a:xfrm>
            <a:off x="2301028" y="779466"/>
            <a:ext cx="53647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ar-EG" sz="3200" b="1" dirty="0">
                <a:cs typeface="Akhbar MT" pitchFamily="2" charset="-78"/>
              </a:rPr>
              <a:t>أ</a:t>
            </a:r>
            <a:r>
              <a:rPr lang="ar-AE" sz="3200" b="1" dirty="0">
                <a:cs typeface="Akhbar MT" pitchFamily="2" charset="-78"/>
              </a:rPr>
              <a:t>ختار البطاقة</a:t>
            </a:r>
            <a:r>
              <a:rPr lang="ar-EG" sz="3200" b="1" dirty="0">
                <a:cs typeface="Akhbar MT" pitchFamily="2" charset="-78"/>
              </a:rPr>
              <a:t> أقرأ ثم أحدد نوع الجملة </a:t>
            </a:r>
            <a:r>
              <a:rPr lang="ar-AE" sz="3200" b="1" dirty="0">
                <a:cs typeface="Akhbar MT" pitchFamily="2" charset="-78"/>
              </a:rPr>
              <a:t> :-</a:t>
            </a:r>
            <a:endParaRPr lang="en-US" sz="32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952BA1-D385-4893-8316-08DB86C65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 r="-328"/>
          <a:stretch/>
        </p:blipFill>
        <p:spPr>
          <a:xfrm>
            <a:off x="1126694" y="679873"/>
            <a:ext cx="1174334" cy="96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845E7F-1DE5-418D-BD60-65807DD587A0}"/>
              </a:ext>
            </a:extLst>
          </p:cNvPr>
          <p:cNvSpPr/>
          <p:nvPr/>
        </p:nvSpPr>
        <p:spPr>
          <a:xfrm>
            <a:off x="1552976" y="3864616"/>
            <a:ext cx="2046342" cy="2046914"/>
          </a:xfrm>
          <a:prstGeom prst="roundRect">
            <a:avLst/>
          </a:prstGeom>
          <a:solidFill>
            <a:srgbClr val="7030A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3800" dirty="0"/>
              <a:t>6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9148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5">
            <a:extLst>
              <a:ext uri="{FF2B5EF4-FFF2-40B4-BE49-F238E27FC236}">
                <a16:creationId xmlns:a16="http://schemas.microsoft.com/office/drawing/2014/main" id="{83C4448E-3149-4AED-B29F-B6E149FB3E45}"/>
              </a:ext>
            </a:extLst>
          </p:cNvPr>
          <p:cNvSpPr txBox="1"/>
          <p:nvPr/>
        </p:nvSpPr>
        <p:spPr>
          <a:xfrm>
            <a:off x="4841750" y="3487723"/>
            <a:ext cx="4844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فَتَحَ</a:t>
            </a:r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َ</a:t>
            </a:r>
            <a:r>
              <a:rPr lang="ar-SA" sz="4800" b="1" dirty="0">
                <a:cs typeface="Akhbar MT" pitchFamily="2" charset="-78"/>
              </a:rPr>
              <a:t> الطالبُ ال</a:t>
            </a:r>
            <a:r>
              <a:rPr lang="ar-AE" sz="4800" b="1" dirty="0">
                <a:cs typeface="Akhbar MT" pitchFamily="2" charset="-78"/>
              </a:rPr>
              <a:t>ْبابَ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14" name="مربع نص 6">
            <a:extLst>
              <a:ext uri="{FF2B5EF4-FFF2-40B4-BE49-F238E27FC236}">
                <a16:creationId xmlns:a16="http://schemas.microsoft.com/office/drawing/2014/main" id="{D1740344-E81B-4D2A-BFAD-3481456B51FF}"/>
              </a:ext>
            </a:extLst>
          </p:cNvPr>
          <p:cNvSpPr txBox="1"/>
          <p:nvPr/>
        </p:nvSpPr>
        <p:spPr>
          <a:xfrm>
            <a:off x="884120" y="3593241"/>
            <a:ext cx="34181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ي</a:t>
            </a:r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َفْتَحُ</a:t>
            </a:r>
            <a:r>
              <a:rPr lang="ar-SA" sz="4800" b="1" dirty="0">
                <a:cs typeface="Akhbar MT" pitchFamily="2" charset="-78"/>
              </a:rPr>
              <a:t> الطالبُ ا</a:t>
            </a:r>
            <a:r>
              <a:rPr lang="ar-AE" sz="4800" b="1" dirty="0">
                <a:cs typeface="Akhbar MT" pitchFamily="2" charset="-78"/>
              </a:rPr>
              <a:t>لْبابَ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96F36-C6E7-45F3-BE5D-A8E86F2430DC}"/>
              </a:ext>
            </a:extLst>
          </p:cNvPr>
          <p:cNvSpPr/>
          <p:nvPr/>
        </p:nvSpPr>
        <p:spPr>
          <a:xfrm>
            <a:off x="-562744" y="6273413"/>
            <a:ext cx="9002068" cy="2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AE" sz="12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(ما يحتاج المتعلم لمعرفته هنا أن قرأ تدل على انتهاء العمل أو الذي قام به زميلهم أما يقرأ فتدل على أن زميلهم الآخر ما زال مستمرًا في القراءة).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6EF29EA5-2B28-4AB4-94D6-68DD8EDB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5" y="286813"/>
            <a:ext cx="2808084" cy="3083464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41F8BAE-288E-4B78-AC61-C94191DE6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67" y="286813"/>
            <a:ext cx="2808085" cy="3142187"/>
          </a:xfrm>
          <a:prstGeom prst="rect">
            <a:avLst/>
          </a:prstGeom>
        </p:spPr>
      </p:pic>
      <p:sp>
        <p:nvSpPr>
          <p:cNvPr id="8" name="مربع نص 6">
            <a:extLst>
              <a:ext uri="{FF2B5EF4-FFF2-40B4-BE49-F238E27FC236}">
                <a16:creationId xmlns:a16="http://schemas.microsoft.com/office/drawing/2014/main" id="{18D9C818-B68E-4175-AA59-54169B56D9EC}"/>
              </a:ext>
            </a:extLst>
          </p:cNvPr>
          <p:cNvSpPr txBox="1"/>
          <p:nvPr/>
        </p:nvSpPr>
        <p:spPr>
          <a:xfrm>
            <a:off x="4713271" y="4306751"/>
            <a:ext cx="34181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cs typeface="Akhbar MT" pitchFamily="2" charset="-78"/>
              </a:rPr>
              <a:t> </a:t>
            </a:r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الطالبُ</a:t>
            </a:r>
            <a:r>
              <a:rPr lang="ar-EG" sz="4800" b="1" dirty="0">
                <a:cs typeface="Akhbar MT" pitchFamily="2" charset="-78"/>
              </a:rPr>
              <a:t> فَتَحَ</a:t>
            </a:r>
            <a:r>
              <a:rPr lang="ar-SA" sz="4800" b="1" dirty="0">
                <a:cs typeface="Akhbar MT" pitchFamily="2" charset="-78"/>
              </a:rPr>
              <a:t> ا</a:t>
            </a:r>
            <a:r>
              <a:rPr lang="ar-AE" sz="4800" b="1" dirty="0">
                <a:cs typeface="Akhbar MT" pitchFamily="2" charset="-78"/>
              </a:rPr>
              <a:t>لْبابَ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9" name="مربع نص 6">
            <a:extLst>
              <a:ext uri="{FF2B5EF4-FFF2-40B4-BE49-F238E27FC236}">
                <a16:creationId xmlns:a16="http://schemas.microsoft.com/office/drawing/2014/main" id="{C891E28F-2712-4D15-BCFE-B15F0C129902}"/>
              </a:ext>
            </a:extLst>
          </p:cNvPr>
          <p:cNvSpPr txBox="1"/>
          <p:nvPr/>
        </p:nvSpPr>
        <p:spPr>
          <a:xfrm>
            <a:off x="506438" y="4283001"/>
            <a:ext cx="37958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cs typeface="Akhbar MT" pitchFamily="2" charset="-78"/>
              </a:rPr>
              <a:t> </a:t>
            </a:r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الطالبُ</a:t>
            </a:r>
            <a:r>
              <a:rPr lang="ar-EG" sz="4800" b="1" dirty="0">
                <a:cs typeface="Akhbar MT" pitchFamily="2" charset="-78"/>
              </a:rPr>
              <a:t> يَفْتَحُ</a:t>
            </a:r>
            <a:r>
              <a:rPr lang="ar-EG" sz="4800" b="1" dirty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EG" sz="4800" b="1" dirty="0">
                <a:cs typeface="Akhbar MT" pitchFamily="2" charset="-78"/>
              </a:rPr>
              <a:t>البابَ.</a:t>
            </a:r>
            <a:endParaRPr lang="ar-SA" sz="4800" b="1" dirty="0">
              <a:cs typeface="Akhbar MT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04A90-C6A3-4AD1-9017-62E7B7A8C8D3}"/>
              </a:ext>
            </a:extLst>
          </p:cNvPr>
          <p:cNvSpPr/>
          <p:nvPr/>
        </p:nvSpPr>
        <p:spPr>
          <a:xfrm>
            <a:off x="1828800" y="114301"/>
            <a:ext cx="5343525" cy="414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/>
              <a:t>التمييز بين الجملة الاسمية والجملة الفعلية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5">
            <a:extLst>
              <a:ext uri="{FF2B5EF4-FFF2-40B4-BE49-F238E27FC236}">
                <a16:creationId xmlns:a16="http://schemas.microsoft.com/office/drawing/2014/main" id="{83C4448E-3149-4AED-B29F-B6E149FB3E45}"/>
              </a:ext>
            </a:extLst>
          </p:cNvPr>
          <p:cNvSpPr txBox="1"/>
          <p:nvPr/>
        </p:nvSpPr>
        <p:spPr>
          <a:xfrm>
            <a:off x="4813613" y="2919116"/>
            <a:ext cx="484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قَـرَأَ</a:t>
            </a:r>
            <a:r>
              <a:rPr lang="ar-SA" sz="4800" b="1" dirty="0">
                <a:cs typeface="Akhbar MT" pitchFamily="2" charset="-78"/>
              </a:rPr>
              <a:t> الطالبُ ال</a:t>
            </a:r>
            <a:r>
              <a:rPr lang="ar-AE" sz="4800" b="1" dirty="0">
                <a:cs typeface="Akhbar MT" pitchFamily="2" charset="-78"/>
              </a:rPr>
              <a:t>ْكِتابَ</a:t>
            </a:r>
            <a:r>
              <a:rPr lang="ar-SA" sz="4800" b="1" dirty="0">
                <a:cs typeface="Akhbar MT" pitchFamily="2" charset="-78"/>
              </a:rPr>
              <a:t>.</a:t>
            </a:r>
            <a:endParaRPr lang="ar-EG" sz="4800" b="1" dirty="0">
              <a:cs typeface="Akhbar MT" pitchFamily="2" charset="-78"/>
            </a:endParaRPr>
          </a:p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الطالبُ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EG" sz="4800" b="1" dirty="0">
                <a:cs typeface="Akhbar MT" pitchFamily="2" charset="-78"/>
              </a:rPr>
              <a:t>قَرَأَ </a:t>
            </a:r>
            <a:r>
              <a:rPr lang="ar-SA" sz="4800" b="1" dirty="0">
                <a:cs typeface="Akhbar MT" pitchFamily="2" charset="-78"/>
              </a:rPr>
              <a:t>ال</a:t>
            </a:r>
            <a:r>
              <a:rPr lang="ar-AE" sz="4800" b="1" dirty="0">
                <a:cs typeface="Akhbar MT" pitchFamily="2" charset="-78"/>
              </a:rPr>
              <a:t>ْكِتابَ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14" name="مربع نص 6">
            <a:extLst>
              <a:ext uri="{FF2B5EF4-FFF2-40B4-BE49-F238E27FC236}">
                <a16:creationId xmlns:a16="http://schemas.microsoft.com/office/drawing/2014/main" id="{D1740344-E81B-4D2A-BFAD-3481456B51FF}"/>
              </a:ext>
            </a:extLst>
          </p:cNvPr>
          <p:cNvSpPr txBox="1"/>
          <p:nvPr/>
        </p:nvSpPr>
        <p:spPr>
          <a:xfrm>
            <a:off x="683359" y="2919116"/>
            <a:ext cx="484494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يَقْـرَأُ</a:t>
            </a:r>
            <a:r>
              <a:rPr lang="ar-SA" sz="4800" b="1" dirty="0">
                <a:cs typeface="Akhbar MT" pitchFamily="2" charset="-78"/>
              </a:rPr>
              <a:t> الطالبُ ا</a:t>
            </a:r>
            <a:r>
              <a:rPr lang="ar-AE" sz="4800" b="1" dirty="0">
                <a:cs typeface="Akhbar MT" pitchFamily="2" charset="-78"/>
              </a:rPr>
              <a:t>لْكِتابَ</a:t>
            </a:r>
            <a:r>
              <a:rPr lang="ar-SA" sz="4800" b="1" dirty="0">
                <a:cs typeface="Akhbar MT" pitchFamily="2" charset="-78"/>
              </a:rPr>
              <a:t>.</a:t>
            </a:r>
            <a:endParaRPr lang="ar-EG" sz="4800" b="1" dirty="0">
              <a:cs typeface="Akhbar MT" pitchFamily="2" charset="-78"/>
            </a:endParaRPr>
          </a:p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الطالبُ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EG" sz="4800" b="1" dirty="0">
                <a:cs typeface="Akhbar MT" pitchFamily="2" charset="-78"/>
              </a:rPr>
              <a:t>يَقْرَأُ </a:t>
            </a:r>
            <a:r>
              <a:rPr lang="ar-SA" sz="4800" b="1" dirty="0">
                <a:cs typeface="Akhbar MT" pitchFamily="2" charset="-78"/>
              </a:rPr>
              <a:t>ال</a:t>
            </a:r>
            <a:r>
              <a:rPr lang="ar-AE" sz="4800" b="1" dirty="0">
                <a:cs typeface="Akhbar MT" pitchFamily="2" charset="-78"/>
              </a:rPr>
              <a:t>ْكِتابَ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96F36-C6E7-45F3-BE5D-A8E86F2430DC}"/>
              </a:ext>
            </a:extLst>
          </p:cNvPr>
          <p:cNvSpPr/>
          <p:nvPr/>
        </p:nvSpPr>
        <p:spPr>
          <a:xfrm>
            <a:off x="-562744" y="6273413"/>
            <a:ext cx="9002068" cy="2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AE" sz="12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(ما يحتاج المتعلم لمعرفته هنا أن قرأ تدل على انتهاء العمل أو الذي قام به زميلهم أما يقرأ فتدل على أن زميلهم الآخر ما زال مستمرًا في القراءة).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0C7B498E-20B8-40DA-86B8-F000C95A3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b="12761"/>
          <a:stretch/>
        </p:blipFill>
        <p:spPr>
          <a:xfrm>
            <a:off x="5528300" y="498173"/>
            <a:ext cx="2213312" cy="2183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Free Pictures Of A Child Reading, Download Free Clip Art, Free ...">
            <a:hlinkClick r:id="rId4"/>
            <a:extLst>
              <a:ext uri="{FF2B5EF4-FFF2-40B4-BE49-F238E27FC236}">
                <a16:creationId xmlns:a16="http://schemas.microsoft.com/office/drawing/2014/main" id="{C9B433F3-F33E-426D-8D90-85DE802D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00" y="387635"/>
            <a:ext cx="2307081" cy="23221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5">
            <a:extLst>
              <a:ext uri="{FF2B5EF4-FFF2-40B4-BE49-F238E27FC236}">
                <a16:creationId xmlns:a16="http://schemas.microsoft.com/office/drawing/2014/main" id="{EB5A54C6-E665-4A24-9065-8F92EEDF0515}"/>
              </a:ext>
            </a:extLst>
          </p:cNvPr>
          <p:cNvSpPr txBox="1"/>
          <p:nvPr/>
        </p:nvSpPr>
        <p:spPr>
          <a:xfrm>
            <a:off x="4865700" y="4077410"/>
            <a:ext cx="5730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أَخـي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EG" sz="4800" b="1" dirty="0">
                <a:cs typeface="Akhbar MT" pitchFamily="2" charset="-78"/>
              </a:rPr>
              <a:t>شَرِبَ </a:t>
            </a:r>
            <a:r>
              <a:rPr lang="ar-SA" sz="4800" b="1" dirty="0">
                <a:cs typeface="Akhbar MT" pitchFamily="2" charset="-78"/>
              </a:rPr>
              <a:t>الْعَصيرَ .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A80CB2D9-474F-45B8-A34A-E9F9DE8D01FE}"/>
              </a:ext>
            </a:extLst>
          </p:cNvPr>
          <p:cNvSpPr txBox="1"/>
          <p:nvPr/>
        </p:nvSpPr>
        <p:spPr>
          <a:xfrm>
            <a:off x="861550" y="3246413"/>
            <a:ext cx="37463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يَشْرَبُ </a:t>
            </a:r>
            <a:r>
              <a:rPr lang="ar-AE" sz="4800" b="1" dirty="0">
                <a:cs typeface="Akhbar MT" pitchFamily="2" charset="-78"/>
              </a:rPr>
              <a:t>أَخي </a:t>
            </a:r>
            <a:r>
              <a:rPr lang="ar-SA" sz="4800" b="1" dirty="0">
                <a:cs typeface="Akhbar MT" pitchFamily="2" charset="-78"/>
              </a:rPr>
              <a:t>ال</a:t>
            </a:r>
            <a:r>
              <a:rPr lang="ar-AE" sz="4800" b="1" dirty="0">
                <a:cs typeface="Akhbar MT" pitchFamily="2" charset="-78"/>
              </a:rPr>
              <a:t>ْ</a:t>
            </a:r>
            <a:r>
              <a:rPr lang="ar-SA" sz="4800" b="1" dirty="0">
                <a:cs typeface="Akhbar MT" pitchFamily="2" charset="-78"/>
              </a:rPr>
              <a:t>ع</a:t>
            </a:r>
            <a:r>
              <a:rPr lang="ar-AE" sz="4800" b="1" dirty="0">
                <a:cs typeface="Akhbar MT" pitchFamily="2" charset="-78"/>
              </a:rPr>
              <a:t>َ</a:t>
            </a:r>
            <a:r>
              <a:rPr lang="ar-SA" sz="4800" b="1" dirty="0">
                <a:cs typeface="Akhbar MT" pitchFamily="2" charset="-78"/>
              </a:rPr>
              <a:t>صيرَ.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1B019E-F5E0-4D1C-9857-215AAE2A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2" y="774322"/>
            <a:ext cx="3448159" cy="2582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57D9463-DA4A-45A4-8A79-6DE3C7041FE7}"/>
              </a:ext>
            </a:extLst>
          </p:cNvPr>
          <p:cNvGrpSpPr/>
          <p:nvPr/>
        </p:nvGrpSpPr>
        <p:grpSpPr>
          <a:xfrm>
            <a:off x="5396947" y="774322"/>
            <a:ext cx="2567609" cy="2567609"/>
            <a:chOff x="5396947" y="774322"/>
            <a:chExt cx="2567609" cy="2567609"/>
          </a:xfrm>
        </p:grpSpPr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BD87B3C-71C9-437C-8880-9B6892B1C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947" y="774322"/>
              <a:ext cx="2567609" cy="2567609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D558945-A80F-4CF6-878C-6F4130E659E3}"/>
                </a:ext>
              </a:extLst>
            </p:cNvPr>
            <p:cNvSpPr/>
            <p:nvPr/>
          </p:nvSpPr>
          <p:spPr>
            <a:xfrm>
              <a:off x="6042991" y="1859984"/>
              <a:ext cx="331305" cy="7639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مربع نص 5">
            <a:extLst>
              <a:ext uri="{FF2B5EF4-FFF2-40B4-BE49-F238E27FC236}">
                <a16:creationId xmlns:a16="http://schemas.microsoft.com/office/drawing/2014/main" id="{0C0F7CA9-F505-4E70-90FE-DFCB1AF7EA90}"/>
              </a:ext>
            </a:extLst>
          </p:cNvPr>
          <p:cNvSpPr txBox="1"/>
          <p:nvPr/>
        </p:nvSpPr>
        <p:spPr>
          <a:xfrm>
            <a:off x="4865701" y="3282740"/>
            <a:ext cx="5730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شَر</a:t>
            </a:r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ِ</a:t>
            </a:r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بَ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cs typeface="Akhbar MT" pitchFamily="2" charset="-78"/>
              </a:rPr>
              <a:t>أَخـي</a:t>
            </a:r>
            <a:r>
              <a:rPr lang="ar-SA" sz="4800" b="1" dirty="0">
                <a:cs typeface="Akhbar MT" pitchFamily="2" charset="-78"/>
              </a:rPr>
              <a:t> الْعَصيرَ .</a:t>
            </a: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id="{719FD037-0479-445B-A93C-3A36F67D8B94}"/>
              </a:ext>
            </a:extLst>
          </p:cNvPr>
          <p:cNvSpPr txBox="1"/>
          <p:nvPr/>
        </p:nvSpPr>
        <p:spPr>
          <a:xfrm>
            <a:off x="643777" y="4150065"/>
            <a:ext cx="5730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أَخـي</a:t>
            </a:r>
            <a:r>
              <a:rPr lang="ar-EG" sz="4800" b="1" dirty="0">
                <a:cs typeface="Akhbar MT" pitchFamily="2" charset="-78"/>
              </a:rPr>
              <a:t> يَشْرَبُ</a:t>
            </a:r>
            <a:r>
              <a:rPr lang="ar-SA" sz="4800" b="1" dirty="0">
                <a:cs typeface="Akhbar MT" pitchFamily="2" charset="-78"/>
              </a:rPr>
              <a:t> الْعَصيرَ .</a:t>
            </a:r>
          </a:p>
        </p:txBody>
      </p:sp>
    </p:spTree>
    <p:extLst>
      <p:ext uri="{BB962C8B-B14F-4D97-AF65-F5344CB8AC3E}">
        <p14:creationId xmlns:p14="http://schemas.microsoft.com/office/powerpoint/2010/main" val="34132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5">
            <a:extLst>
              <a:ext uri="{FF2B5EF4-FFF2-40B4-BE49-F238E27FC236}">
                <a16:creationId xmlns:a16="http://schemas.microsoft.com/office/drawing/2014/main" id="{EB5A54C6-E665-4A24-9065-8F92EEDF0515}"/>
              </a:ext>
            </a:extLst>
          </p:cNvPr>
          <p:cNvSpPr txBox="1"/>
          <p:nvPr/>
        </p:nvSpPr>
        <p:spPr>
          <a:xfrm>
            <a:off x="5279944" y="3130937"/>
            <a:ext cx="35990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cs typeface="Akhbar MT" pitchFamily="2" charset="-78"/>
              </a:rPr>
              <a:t> ال</a:t>
            </a:r>
            <a:r>
              <a:rPr lang="ar-AE" sz="4400" b="1" dirty="0">
                <a:cs typeface="Akhbar MT" pitchFamily="2" charset="-78"/>
              </a:rPr>
              <a:t>ْ</a:t>
            </a:r>
            <a:r>
              <a:rPr lang="ar-SA" sz="4400" b="1" dirty="0">
                <a:cs typeface="Akhbar MT" pitchFamily="2" charset="-78"/>
              </a:rPr>
              <a:t>و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ل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دُ ال</a:t>
            </a:r>
            <a:r>
              <a:rPr lang="ar-AE" sz="4400" b="1" dirty="0">
                <a:cs typeface="Akhbar MT" pitchFamily="2" charset="-78"/>
              </a:rPr>
              <a:t>طّعـامَ</a:t>
            </a:r>
            <a:r>
              <a:rPr lang="ar-SA" sz="4400" b="1" dirty="0">
                <a:cs typeface="Akhbar MT" pitchFamily="2" charset="-78"/>
              </a:rPr>
              <a:t> .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A80CB2D9-474F-45B8-A34A-E9F9DE8D01FE}"/>
              </a:ext>
            </a:extLst>
          </p:cNvPr>
          <p:cNvSpPr txBox="1"/>
          <p:nvPr/>
        </p:nvSpPr>
        <p:spPr>
          <a:xfrm>
            <a:off x="847855" y="3111711"/>
            <a:ext cx="38961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cs typeface="Akhbar MT" pitchFamily="2" charset="-78"/>
              </a:rPr>
              <a:t>ال</a:t>
            </a:r>
            <a:r>
              <a:rPr lang="ar-AE" sz="4400" b="1" dirty="0">
                <a:cs typeface="Akhbar MT" pitchFamily="2" charset="-78"/>
              </a:rPr>
              <a:t>ْ</a:t>
            </a:r>
            <a:r>
              <a:rPr lang="ar-SA" sz="4400" b="1" dirty="0">
                <a:cs typeface="Akhbar MT" pitchFamily="2" charset="-78"/>
              </a:rPr>
              <a:t>و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ل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دُ ال</a:t>
            </a:r>
            <a:r>
              <a:rPr lang="ar-AE" sz="4400" b="1" dirty="0">
                <a:cs typeface="Akhbar MT" pitchFamily="2" charset="-78"/>
              </a:rPr>
              <a:t>طّعـامَ </a:t>
            </a:r>
            <a:r>
              <a:rPr lang="ar-SA" sz="4400" b="1" dirty="0">
                <a:cs typeface="Akhbar MT" pitchFamily="2" charset="-78"/>
              </a:rPr>
              <a:t>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CCD67C-8711-45D2-9DA6-68730F2F0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b="6725"/>
          <a:stretch/>
        </p:blipFill>
        <p:spPr>
          <a:xfrm>
            <a:off x="5279944" y="177979"/>
            <a:ext cx="2811580" cy="277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4E4673-0700-49FA-BBC3-741A4FC80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1052477" y="177979"/>
            <a:ext cx="2811580" cy="277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863C59-5B63-458E-B945-AE397F2373E2}"/>
              </a:ext>
            </a:extLst>
          </p:cNvPr>
          <p:cNvSpPr txBox="1"/>
          <p:nvPr/>
        </p:nvSpPr>
        <p:spPr>
          <a:xfrm>
            <a:off x="7416210" y="3130936"/>
            <a:ext cx="135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rgbClr val="FF0000"/>
                </a:solidFill>
              </a:rPr>
              <a:t>أَكَـلَ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6E10C-2FFB-44EF-A8BA-11A7B13FDF15}"/>
              </a:ext>
            </a:extLst>
          </p:cNvPr>
          <p:cNvSpPr txBox="1"/>
          <p:nvPr/>
        </p:nvSpPr>
        <p:spPr>
          <a:xfrm>
            <a:off x="2986029" y="3111710"/>
            <a:ext cx="135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rgbClr val="FF0000"/>
                </a:solidFill>
              </a:rPr>
              <a:t>يأْكُـلُ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id="{6209AFAF-54E9-42AB-9A78-7271438ED1AF}"/>
              </a:ext>
            </a:extLst>
          </p:cNvPr>
          <p:cNvSpPr txBox="1"/>
          <p:nvPr/>
        </p:nvSpPr>
        <p:spPr>
          <a:xfrm>
            <a:off x="1052477" y="4035239"/>
            <a:ext cx="31651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  <a:cs typeface="Akhbar MT" pitchFamily="2" charset="-78"/>
              </a:rPr>
              <a:t>الْوَلَدُ </a:t>
            </a:r>
            <a:r>
              <a:rPr lang="ar-EG" sz="4800" b="1" dirty="0">
                <a:cs typeface="Akhbar MT" pitchFamily="2" charset="-78"/>
              </a:rPr>
              <a:t>يَأْكُلُ لطَّعامَ </a:t>
            </a:r>
            <a:endParaRPr lang="ar-SA" sz="4800" b="1" dirty="0">
              <a:cs typeface="Akhbar MT" pitchFamily="2" charset="-78"/>
            </a:endParaRP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id="{DB291549-6111-45A6-918F-B34EB9DC18B2}"/>
              </a:ext>
            </a:extLst>
          </p:cNvPr>
          <p:cNvSpPr txBox="1"/>
          <p:nvPr/>
        </p:nvSpPr>
        <p:spPr>
          <a:xfrm>
            <a:off x="5325954" y="3905723"/>
            <a:ext cx="31651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  <a:cs typeface="Akhbar MT" pitchFamily="2" charset="-78"/>
              </a:rPr>
              <a:t>الْوَلَدُ </a:t>
            </a:r>
            <a:r>
              <a:rPr lang="ar-EG" sz="4800" b="1" dirty="0">
                <a:cs typeface="Akhbar MT" pitchFamily="2" charset="-78"/>
              </a:rPr>
              <a:t>أَكَلَ لطَّعامَ </a:t>
            </a:r>
            <a:endParaRPr lang="ar-SA" sz="48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7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EF29BF-6984-4CD4-93E9-ED66A3432C57}"/>
              </a:ext>
            </a:extLst>
          </p:cNvPr>
          <p:cNvSpPr txBox="1"/>
          <p:nvPr/>
        </p:nvSpPr>
        <p:spPr>
          <a:xfrm>
            <a:off x="5674234" y="1036885"/>
            <a:ext cx="314615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EG" sz="2700" dirty="0">
                <a:cs typeface="(AH) Manal Black" pitchFamily="2" charset="-78"/>
              </a:rPr>
              <a:t>الخميس  28/ 5/ 2020</a:t>
            </a:r>
          </a:p>
          <a:p>
            <a:pPr algn="ctr"/>
            <a:r>
              <a:rPr lang="ar-EG" sz="2700" dirty="0">
                <a:cs typeface="(AH) Manal Black" pitchFamily="2" charset="-78"/>
              </a:rPr>
              <a:t>5/شوال /1441</a:t>
            </a:r>
            <a:endParaRPr lang="en-US" sz="2700" dirty="0">
              <a:cs typeface="(AH) Manal Black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38933-C74B-4B75-B131-F4A4836A9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32" t="35891" r="14962" b="16086"/>
          <a:stretch/>
        </p:blipFill>
        <p:spPr>
          <a:xfrm>
            <a:off x="1" y="857250"/>
            <a:ext cx="2785403" cy="1487659"/>
          </a:xfrm>
          <a:prstGeom prst="rect">
            <a:avLst/>
          </a:prstGeom>
        </p:spPr>
      </p:pic>
      <p:pic>
        <p:nvPicPr>
          <p:cNvPr id="1026" name="Picture 2" descr="صور عيد فطر 2020 صور متحركه للعيد صور تهنئه بالعيد">
            <a:extLst>
              <a:ext uri="{FF2B5EF4-FFF2-40B4-BE49-F238E27FC236}">
                <a16:creationId xmlns:a16="http://schemas.microsoft.com/office/drawing/2014/main" id="{35D7827B-6CC8-44C5-A46A-233511F1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" y="2440470"/>
            <a:ext cx="4259351" cy="32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صور عيد فطر 2020 صور متحركه للعيد صور تهنئه بالعيد">
            <a:extLst>
              <a:ext uri="{FF2B5EF4-FFF2-40B4-BE49-F238E27FC236}">
                <a16:creationId xmlns:a16="http://schemas.microsoft.com/office/drawing/2014/main" id="{92A3D62D-9AB0-4AB2-AC81-B655678F71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99" y="3347232"/>
            <a:ext cx="3924886" cy="23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5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5">
            <a:extLst>
              <a:ext uri="{FF2B5EF4-FFF2-40B4-BE49-F238E27FC236}">
                <a16:creationId xmlns:a16="http://schemas.microsoft.com/office/drawing/2014/main" id="{7A9708E4-B895-4BA9-B00B-F315CBDFB634}"/>
              </a:ext>
            </a:extLst>
          </p:cNvPr>
          <p:cNvSpPr txBox="1"/>
          <p:nvPr/>
        </p:nvSpPr>
        <p:spPr>
          <a:xfrm>
            <a:off x="4823792" y="3571462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cs typeface="Akhbar MT" pitchFamily="2" charset="-78"/>
              </a:rPr>
              <a:t>حَمَدُ الْـواجِـبَ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sp>
        <p:nvSpPr>
          <p:cNvPr id="9" name="مربع نص 7">
            <a:extLst>
              <a:ext uri="{FF2B5EF4-FFF2-40B4-BE49-F238E27FC236}">
                <a16:creationId xmlns:a16="http://schemas.microsoft.com/office/drawing/2014/main" id="{A24AE44D-5884-4091-A385-3B3D0B83A64D}"/>
              </a:ext>
            </a:extLst>
          </p:cNvPr>
          <p:cNvSpPr txBox="1"/>
          <p:nvPr/>
        </p:nvSpPr>
        <p:spPr>
          <a:xfrm>
            <a:off x="435837" y="3725286"/>
            <a:ext cx="457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cs typeface="Akhbar MT" pitchFamily="2" charset="-78"/>
              </a:rPr>
              <a:t>حَمَدُ الْواجِـبَ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0" name="صورة 1">
            <a:extLst>
              <a:ext uri="{FF2B5EF4-FFF2-40B4-BE49-F238E27FC236}">
                <a16:creationId xmlns:a16="http://schemas.microsoft.com/office/drawing/2014/main" id="{620BA8B4-B194-479E-95FD-0D3909D4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3106" r="19029"/>
          <a:stretch/>
        </p:blipFill>
        <p:spPr>
          <a:xfrm>
            <a:off x="1086331" y="543223"/>
            <a:ext cx="2711881" cy="2849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Free Essays Cliparts, Download Free Clip Art, Free Clip Art on ...">
            <a:hlinkClick r:id="rId4"/>
            <a:extLst>
              <a:ext uri="{FF2B5EF4-FFF2-40B4-BE49-F238E27FC236}">
                <a16:creationId xmlns:a16="http://schemas.microsoft.com/office/drawing/2014/main" id="{CD795613-5CEA-426A-A048-BBF215907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37" y="712981"/>
            <a:ext cx="3159035" cy="2680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0DBAE-BF57-4681-9005-8928B5ECF7E3}"/>
              </a:ext>
            </a:extLst>
          </p:cNvPr>
          <p:cNvSpPr txBox="1"/>
          <p:nvPr/>
        </p:nvSpPr>
        <p:spPr>
          <a:xfrm>
            <a:off x="7374628" y="3726854"/>
            <a:ext cx="135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rgbClr val="FF0000"/>
                </a:solidFill>
              </a:rPr>
              <a:t>كَتَبَ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F998D-92D3-43C8-BCEA-485EC2D653BD}"/>
              </a:ext>
            </a:extLst>
          </p:cNvPr>
          <p:cNvSpPr txBox="1"/>
          <p:nvPr/>
        </p:nvSpPr>
        <p:spPr>
          <a:xfrm>
            <a:off x="3221373" y="3817684"/>
            <a:ext cx="135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rgbClr val="FF0000"/>
                </a:solidFill>
              </a:rPr>
              <a:t>يَكْتُبُ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526B7-A78B-4A13-AFF1-6FE4CE007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r="24647"/>
          <a:stretch/>
        </p:blipFill>
        <p:spPr>
          <a:xfrm>
            <a:off x="961037" y="2575017"/>
            <a:ext cx="1712646" cy="29655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0973CC-65A4-4FDD-88BC-23514822CADB}"/>
              </a:ext>
            </a:extLst>
          </p:cNvPr>
          <p:cNvGrpSpPr/>
          <p:nvPr/>
        </p:nvGrpSpPr>
        <p:grpSpPr>
          <a:xfrm>
            <a:off x="2297845" y="2420176"/>
            <a:ext cx="4513951" cy="3288485"/>
            <a:chOff x="2871831" y="828501"/>
            <a:chExt cx="3654804" cy="33623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FE85A6-61F2-4188-AF63-96C74104912D}"/>
                </a:ext>
              </a:extLst>
            </p:cNvPr>
            <p:cNvGrpSpPr/>
            <p:nvPr/>
          </p:nvGrpSpPr>
          <p:grpSpPr>
            <a:xfrm>
              <a:off x="2871831" y="828501"/>
              <a:ext cx="3654804" cy="3362325"/>
              <a:chOff x="2871831" y="828501"/>
              <a:chExt cx="3654804" cy="3362325"/>
            </a:xfrm>
          </p:grpSpPr>
          <p:pic>
            <p:nvPicPr>
              <p:cNvPr id="11" name="Picture 10" descr="A picture containing toy, doll&#10;&#10;Description automatically generated">
                <a:extLst>
                  <a:ext uri="{FF2B5EF4-FFF2-40B4-BE49-F238E27FC236}">
                    <a16:creationId xmlns:a16="http://schemas.microsoft.com/office/drawing/2014/main" id="{55159586-B3EE-4F0B-B3C5-C67934758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874"/>
              <a:stretch/>
            </p:blipFill>
            <p:spPr>
              <a:xfrm>
                <a:off x="2871831" y="828501"/>
                <a:ext cx="3419912" cy="3362325"/>
              </a:xfrm>
              <a:prstGeom prst="rect">
                <a:avLst/>
              </a:prstGeom>
            </p:spPr>
          </p:pic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DD00B56-53FE-47B5-A6E7-1F6A2240FECA}"/>
                  </a:ext>
                </a:extLst>
              </p:cNvPr>
              <p:cNvSpPr/>
              <p:nvPr/>
            </p:nvSpPr>
            <p:spPr>
              <a:xfrm>
                <a:off x="6082018" y="1510018"/>
                <a:ext cx="444617" cy="266769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DA64B0-61F3-49F9-9314-E4C64C5DC953}"/>
                </a:ext>
              </a:extLst>
            </p:cNvPr>
            <p:cNvSpPr/>
            <p:nvPr/>
          </p:nvSpPr>
          <p:spPr>
            <a:xfrm>
              <a:off x="5939406" y="2382473"/>
              <a:ext cx="352337" cy="3858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A07F63-AACE-4278-A385-95D0EC1B0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15683" r="50000" b="13840"/>
          <a:stretch/>
        </p:blipFill>
        <p:spPr>
          <a:xfrm>
            <a:off x="6243148" y="2292974"/>
            <a:ext cx="2103126" cy="32884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9CB71B-40C2-4F1F-93E2-F2C08FE073B3}"/>
              </a:ext>
            </a:extLst>
          </p:cNvPr>
          <p:cNvSpPr txBox="1"/>
          <p:nvPr/>
        </p:nvSpPr>
        <p:spPr>
          <a:xfrm>
            <a:off x="2009582" y="694700"/>
            <a:ext cx="60741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AE" sz="3600" dirty="0">
                <a:cs typeface="(AH) Manal Black" pitchFamily="2" charset="-78"/>
              </a:rPr>
              <a:t>اختر شخصية و تخيل أنها تقوم بفعل :-</a:t>
            </a:r>
            <a:endParaRPr lang="en-US" sz="3600" dirty="0">
              <a:cs typeface="(AH) Manal Black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BF050A-AE04-46CA-A20F-E5E550171014}"/>
              </a:ext>
            </a:extLst>
          </p:cNvPr>
          <p:cNvSpPr txBox="1"/>
          <p:nvPr/>
        </p:nvSpPr>
        <p:spPr>
          <a:xfrm>
            <a:off x="6717880" y="3867120"/>
            <a:ext cx="130730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عُـمَـر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4D80F-AFDB-4D78-B8FA-ABFC2838C685}"/>
              </a:ext>
            </a:extLst>
          </p:cNvPr>
          <p:cNvSpPr txBox="1"/>
          <p:nvPr/>
        </p:nvSpPr>
        <p:spPr>
          <a:xfrm>
            <a:off x="4851524" y="3937217"/>
            <a:ext cx="130730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راشد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436903-43DB-4A69-A3FE-1B59FCA8F9F1}"/>
              </a:ext>
            </a:extLst>
          </p:cNvPr>
          <p:cNvSpPr txBox="1"/>
          <p:nvPr/>
        </p:nvSpPr>
        <p:spPr>
          <a:xfrm>
            <a:off x="2985168" y="3937217"/>
            <a:ext cx="130730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خالد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CAF9AC-6B4D-46FE-B01F-84481D56C34E}"/>
              </a:ext>
            </a:extLst>
          </p:cNvPr>
          <p:cNvSpPr txBox="1"/>
          <p:nvPr/>
        </p:nvSpPr>
        <p:spPr>
          <a:xfrm rot="20449665">
            <a:off x="1316713" y="4398984"/>
            <a:ext cx="130730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حمدون</a:t>
            </a:r>
            <a:endParaRPr lang="en-US" sz="2800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9FA1D9-B56C-4242-A9B0-EB0EF576B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8" y="776336"/>
            <a:ext cx="1039649" cy="108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DA15EA0-C550-4AC6-BDFA-07F8133AC313}"/>
              </a:ext>
            </a:extLst>
          </p:cNvPr>
          <p:cNvSpPr/>
          <p:nvPr/>
        </p:nvSpPr>
        <p:spPr>
          <a:xfrm>
            <a:off x="2558914" y="6032221"/>
            <a:ext cx="5466172" cy="2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AE" sz="12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إن اعطى الطالب جملة تبدأ بفعل ماض اطلب من طالب آخر يحولها إلى جملة تبدأ بفعل مضارع ..و العكس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honeycomb, sitting, soccer&#10;&#10;Description automatically generated">
            <a:extLst>
              <a:ext uri="{FF2B5EF4-FFF2-40B4-BE49-F238E27FC236}">
                <a16:creationId xmlns:a16="http://schemas.microsoft.com/office/drawing/2014/main" id="{896BFACA-57B5-44B2-82C9-75796EFCC1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27" y="1740233"/>
            <a:ext cx="626378" cy="626378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7176B-7620-4FF3-B570-E631E4BE61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05" y="1700776"/>
            <a:ext cx="1335523" cy="689164"/>
          </a:xfrm>
          <a:prstGeom prst="rect">
            <a:avLst/>
          </a:prstGeom>
        </p:spPr>
      </p:pic>
      <p:pic>
        <p:nvPicPr>
          <p:cNvPr id="35" name="Picture 34" descr="A picture containing implement, pencil&#10;&#10;Description automatically generated">
            <a:extLst>
              <a:ext uri="{FF2B5EF4-FFF2-40B4-BE49-F238E27FC236}">
                <a16:creationId xmlns:a16="http://schemas.microsoft.com/office/drawing/2014/main" id="{7975F53B-FF3F-4630-B933-A7F7C18B9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9783" y="1547934"/>
            <a:ext cx="574654" cy="872242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46F170-133A-4C16-A305-E3F15EEBBF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71" y="1622873"/>
            <a:ext cx="638021" cy="722365"/>
          </a:xfrm>
          <a:prstGeom prst="rect">
            <a:avLst/>
          </a:prstGeom>
        </p:spPr>
      </p:pic>
      <p:pic>
        <p:nvPicPr>
          <p:cNvPr id="39" name="Picture 38" descr="A picture containing drawing, glass&#10;&#10;Description automatically generated">
            <a:extLst>
              <a:ext uri="{FF2B5EF4-FFF2-40B4-BE49-F238E27FC236}">
                <a16:creationId xmlns:a16="http://schemas.microsoft.com/office/drawing/2014/main" id="{65D516EA-20FD-4A55-B574-4A401EFF6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67" y="1586610"/>
            <a:ext cx="473212" cy="818448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8EB12F-B874-4B6E-9BDF-5C6AE5EE19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14" y="1842970"/>
            <a:ext cx="855000" cy="6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1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2B51A2-4EF3-48C6-8FBB-AB3B7A4BBED1}"/>
              </a:ext>
            </a:extLst>
          </p:cNvPr>
          <p:cNvSpPr/>
          <p:nvPr/>
        </p:nvSpPr>
        <p:spPr>
          <a:xfrm>
            <a:off x="6387166" y="1641697"/>
            <a:ext cx="1526796" cy="204691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  <a:cs typeface="Akhbar MT" pitchFamily="2" charset="-78"/>
              </a:rPr>
              <a:t>صادََ</a:t>
            </a:r>
            <a:r>
              <a:rPr lang="ar-SA" sz="2800" b="1" dirty="0">
                <a:solidFill>
                  <a:schemeClr val="bg1"/>
                </a:solidFill>
                <a:cs typeface="Akhbar MT" pitchFamily="2" charset="-78"/>
              </a:rPr>
              <a:t> </a:t>
            </a:r>
            <a:r>
              <a:rPr lang="ar-AE" sz="2800" b="1" dirty="0">
                <a:solidFill>
                  <a:schemeClr val="bg1"/>
                </a:solidFill>
                <a:cs typeface="Akhbar MT" pitchFamily="2" charset="-78"/>
              </a:rPr>
              <a:t>الصّيادُ السَّمَكَةَ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F85D7-4C0A-4E2E-BF92-033E41C3A78D}"/>
              </a:ext>
            </a:extLst>
          </p:cNvPr>
          <p:cNvSpPr/>
          <p:nvPr/>
        </p:nvSpPr>
        <p:spPr>
          <a:xfrm>
            <a:off x="4572000" y="1633745"/>
            <a:ext cx="1526796" cy="204691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cs typeface="Akhbar MT" pitchFamily="2" charset="-78"/>
              </a:rPr>
              <a:t>يَقْطفَ</a:t>
            </a:r>
            <a:r>
              <a:rPr lang="ar-SA" sz="3200" b="1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cs typeface="Akhbar MT" pitchFamily="2" charset="-78"/>
              </a:rPr>
              <a:t>أَخي  الْوَرْدَ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9FB292-EDCC-49A5-A66C-02D4BC026CF9}"/>
              </a:ext>
            </a:extLst>
          </p:cNvPr>
          <p:cNvSpPr/>
          <p:nvPr/>
        </p:nvSpPr>
        <p:spPr>
          <a:xfrm>
            <a:off x="2756834" y="1641697"/>
            <a:ext cx="1526796" cy="204691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DEA0A0-4CBE-4FD9-A395-75C75A2DC419}"/>
              </a:ext>
            </a:extLst>
          </p:cNvPr>
          <p:cNvSpPr/>
          <p:nvPr/>
        </p:nvSpPr>
        <p:spPr>
          <a:xfrm>
            <a:off x="6387166" y="3950164"/>
            <a:ext cx="1526796" cy="204691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chemeClr val="bg1"/>
                </a:solidFill>
                <a:cs typeface="Akhbar MT" pitchFamily="2" charset="-78"/>
              </a:rPr>
              <a:t>َقطَفَ</a:t>
            </a:r>
            <a:r>
              <a:rPr lang="ar-SA" sz="4000" b="1" dirty="0">
                <a:solidFill>
                  <a:schemeClr val="bg1"/>
                </a:solidFill>
                <a:cs typeface="Akhbar MT" pitchFamily="2" charset="-78"/>
              </a:rPr>
              <a:t> </a:t>
            </a:r>
            <a:r>
              <a:rPr lang="ar-AE" sz="4000" b="1" dirty="0">
                <a:solidFill>
                  <a:schemeClr val="bg1"/>
                </a:solidFill>
                <a:cs typeface="Akhbar MT" pitchFamily="2" charset="-78"/>
              </a:rPr>
              <a:t>أَخي  الْوَرْدَ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22D7BD-4749-4EC5-81BE-E8E7C8874DCE}"/>
              </a:ext>
            </a:extLst>
          </p:cNvPr>
          <p:cNvSpPr/>
          <p:nvPr/>
        </p:nvSpPr>
        <p:spPr>
          <a:xfrm>
            <a:off x="4572000" y="3860546"/>
            <a:ext cx="1526796" cy="204691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268EB3-FBA8-4B47-8B65-FD7AB4BEBADF}"/>
              </a:ext>
            </a:extLst>
          </p:cNvPr>
          <p:cNvSpPr/>
          <p:nvPr/>
        </p:nvSpPr>
        <p:spPr>
          <a:xfrm>
            <a:off x="2756834" y="3860546"/>
            <a:ext cx="1526796" cy="204691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5F451C-4067-4BB6-AC87-8EC79652C0F3}"/>
              </a:ext>
            </a:extLst>
          </p:cNvPr>
          <p:cNvSpPr/>
          <p:nvPr/>
        </p:nvSpPr>
        <p:spPr>
          <a:xfrm>
            <a:off x="3665989" y="625806"/>
            <a:ext cx="44192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cs typeface="Akhbar MT" pitchFamily="2" charset="-78"/>
              </a:rPr>
              <a:t>طابق بين الجمل و الصور المناسبة  :-</a:t>
            </a:r>
            <a:endParaRPr 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D9D5F9-162A-4B84-AC54-D47BB27D603A}"/>
              </a:ext>
            </a:extLst>
          </p:cNvPr>
          <p:cNvSpPr/>
          <p:nvPr/>
        </p:nvSpPr>
        <p:spPr>
          <a:xfrm>
            <a:off x="1085853" y="1641697"/>
            <a:ext cx="1526796" cy="204691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AAF038-5B4C-4E64-AD5D-EB5504124FE1}"/>
              </a:ext>
            </a:extLst>
          </p:cNvPr>
          <p:cNvSpPr/>
          <p:nvPr/>
        </p:nvSpPr>
        <p:spPr>
          <a:xfrm>
            <a:off x="1085853" y="3860546"/>
            <a:ext cx="1526796" cy="20469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cs typeface="Akhbar MT" pitchFamily="2" charset="-78"/>
              </a:rPr>
              <a:t>يَصيدُ</a:t>
            </a:r>
            <a:r>
              <a:rPr lang="ar-SA" sz="3200" b="1" dirty="0">
                <a:solidFill>
                  <a:schemeClr val="tx1"/>
                </a:solidFill>
                <a:cs typeface="Akhbar MT" pitchFamily="2" charset="-78"/>
              </a:rPr>
              <a:t> </a:t>
            </a:r>
            <a:r>
              <a:rPr lang="ar-AE" sz="3200" b="1" dirty="0">
                <a:solidFill>
                  <a:schemeClr val="tx1"/>
                </a:solidFill>
                <a:cs typeface="Akhbar MT" pitchFamily="2" charset="-78"/>
              </a:rPr>
              <a:t>الصّيادُ السَّمَكَةَ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5719B-DE85-4534-B625-B680C13F8F18}"/>
              </a:ext>
            </a:extLst>
          </p:cNvPr>
          <p:cNvSpPr txBox="1"/>
          <p:nvPr/>
        </p:nvSpPr>
        <p:spPr>
          <a:xfrm>
            <a:off x="2258898" y="1641697"/>
            <a:ext cx="2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1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C6ABC-4F8A-4C7D-9A66-A0DCD5C11B76}"/>
              </a:ext>
            </a:extLst>
          </p:cNvPr>
          <p:cNvSpPr txBox="1"/>
          <p:nvPr/>
        </p:nvSpPr>
        <p:spPr>
          <a:xfrm>
            <a:off x="5335398" y="3815485"/>
            <a:ext cx="2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4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C5553-937D-48D6-8BD8-6BEDE011D588}"/>
              </a:ext>
            </a:extLst>
          </p:cNvPr>
          <p:cNvSpPr txBox="1"/>
          <p:nvPr/>
        </p:nvSpPr>
        <p:spPr>
          <a:xfrm>
            <a:off x="2866911" y="3815485"/>
            <a:ext cx="2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3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DB4E2-8F9C-4C81-91F5-B50975B87A07}"/>
              </a:ext>
            </a:extLst>
          </p:cNvPr>
          <p:cNvSpPr txBox="1"/>
          <p:nvPr/>
        </p:nvSpPr>
        <p:spPr>
          <a:xfrm>
            <a:off x="2912423" y="1641697"/>
            <a:ext cx="2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4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7AD07D-584A-4670-91C8-794EF8875446}"/>
              </a:ext>
            </a:extLst>
          </p:cNvPr>
          <p:cNvSpPr txBox="1"/>
          <p:nvPr/>
        </p:nvSpPr>
        <p:spPr>
          <a:xfrm>
            <a:off x="665471" y="1235538"/>
            <a:ext cx="76255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AE" sz="3200" dirty="0">
                <a:cs typeface="PT Bold Heading" panose="02010400000000000000" pitchFamily="2" charset="-78"/>
              </a:rPr>
              <a:t>استعن بالجدول و أقرأ ثلاث جمل عن عمل الأب :-</a:t>
            </a:r>
            <a:endParaRPr lang="en-US" sz="3200" dirty="0">
              <a:cs typeface="PT Bold Heading" panose="0201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2A1E48-67B7-4F4C-AAE5-0D4ECB3DA118}"/>
              </a:ext>
            </a:extLst>
          </p:cNvPr>
          <p:cNvSpPr/>
          <p:nvPr/>
        </p:nvSpPr>
        <p:spPr>
          <a:xfrm>
            <a:off x="1745182" y="5704020"/>
            <a:ext cx="5466172" cy="29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AE" sz="12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اطلب من طالب آخر يحولها إلى جملة تبدأ بفعل مضارع 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EE20A63-E281-4CA6-90C7-98DDD6372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10913"/>
              </p:ext>
            </p:extLst>
          </p:nvPr>
        </p:nvGraphicFramePr>
        <p:xfrm>
          <a:off x="1524000" y="2087880"/>
          <a:ext cx="609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74180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94270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51272872"/>
                    </a:ext>
                  </a:extLst>
                </a:gridCol>
              </a:tblGrid>
              <a:tr h="562737">
                <a:tc>
                  <a:txBody>
                    <a:bodyPr/>
                    <a:lstStyle/>
                    <a:p>
                      <a:pPr algn="ctr"/>
                      <a:r>
                        <a:rPr lang="ar-AE" sz="3600" dirty="0">
                          <a:solidFill>
                            <a:srgbClr val="002060"/>
                          </a:solidFill>
                        </a:rPr>
                        <a:t>إلى الْعَمَلِ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ar-EG" sz="4800" b="1" dirty="0"/>
                    </a:p>
                    <a:p>
                      <a:pPr algn="ctr"/>
                      <a:endParaRPr lang="ar-AE" sz="4800" b="1" dirty="0"/>
                    </a:p>
                    <a:p>
                      <a:pPr algn="ctr"/>
                      <a:r>
                        <a:rPr lang="ar-AE" sz="6000" b="1" dirty="0">
                          <a:solidFill>
                            <a:srgbClr val="FF0000"/>
                          </a:solidFill>
                        </a:rPr>
                        <a:t>أَبي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600" dirty="0"/>
                        <a:t>ذَهَبَ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25279"/>
                  </a:ext>
                </a:extLst>
              </a:tr>
              <a:tr h="562737">
                <a:tc>
                  <a:txBody>
                    <a:bodyPr/>
                    <a:lstStyle/>
                    <a:p>
                      <a:pPr algn="ctr"/>
                      <a:r>
                        <a:rPr lang="ar-AE" sz="3600" dirty="0">
                          <a:solidFill>
                            <a:srgbClr val="002060"/>
                          </a:solidFill>
                        </a:rPr>
                        <a:t>الْخُضارَ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200" dirty="0"/>
                        <a:t>اشْتَرى</a:t>
                      </a:r>
                      <a:r>
                        <a:rPr lang="ar-AE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793753"/>
                  </a:ext>
                </a:extLst>
              </a:tr>
              <a:tr h="616331">
                <a:tc>
                  <a:txBody>
                    <a:bodyPr/>
                    <a:lstStyle/>
                    <a:p>
                      <a:pPr algn="ctr"/>
                      <a:r>
                        <a:rPr lang="ar-AE" sz="4000" dirty="0">
                          <a:solidFill>
                            <a:srgbClr val="002060"/>
                          </a:solidFill>
                        </a:rPr>
                        <a:t>جَدّي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b="1" dirty="0"/>
                        <a:t>زَرَعَ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99687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algn="ctr"/>
                      <a:r>
                        <a:rPr lang="ar-AE" sz="4000" dirty="0">
                          <a:solidFill>
                            <a:srgbClr val="002060"/>
                          </a:solidFill>
                        </a:rPr>
                        <a:t>النَّخْـلَ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4400" dirty="0"/>
                        <a:t>يَقْرَأُ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62277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algn="ctr"/>
                      <a:r>
                        <a:rPr lang="ar-EG" sz="4000" dirty="0">
                          <a:solidFill>
                            <a:srgbClr val="002060"/>
                          </a:solidFill>
                        </a:rPr>
                        <a:t>الْقِصَّةَ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ar-AE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5400" dirty="0"/>
                        <a:t>يَزورُ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8707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F2AA3F-4DF4-411D-899A-C5DA5792EF5B}"/>
              </a:ext>
            </a:extLst>
          </p:cNvPr>
          <p:cNvCxnSpPr>
            <a:cxnSpLocks/>
          </p:cNvCxnSpPr>
          <p:nvPr/>
        </p:nvCxnSpPr>
        <p:spPr>
          <a:xfrm flipH="1" flipV="1">
            <a:off x="3572654" y="3786514"/>
            <a:ext cx="1986705" cy="158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B60415-8329-4EAC-BEF2-6720F68F0D94}"/>
              </a:ext>
            </a:extLst>
          </p:cNvPr>
          <p:cNvCxnSpPr>
            <a:cxnSpLocks/>
          </p:cNvCxnSpPr>
          <p:nvPr/>
        </p:nvCxnSpPr>
        <p:spPr>
          <a:xfrm flipH="1">
            <a:off x="3557893" y="3629465"/>
            <a:ext cx="2001466" cy="84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EFAEB6-6280-4D3F-9E3E-C831E4EE6322}"/>
              </a:ext>
            </a:extLst>
          </p:cNvPr>
          <p:cNvCxnSpPr>
            <a:cxnSpLocks/>
          </p:cNvCxnSpPr>
          <p:nvPr/>
        </p:nvCxnSpPr>
        <p:spPr>
          <a:xfrm flipH="1">
            <a:off x="3572655" y="4473526"/>
            <a:ext cx="1986704" cy="90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C39BF8-9D79-436F-8A58-40AA0E4E9971}"/>
              </a:ext>
            </a:extLst>
          </p:cNvPr>
          <p:cNvCxnSpPr>
            <a:cxnSpLocks/>
          </p:cNvCxnSpPr>
          <p:nvPr/>
        </p:nvCxnSpPr>
        <p:spPr>
          <a:xfrm flipH="1">
            <a:off x="3557892" y="2951120"/>
            <a:ext cx="2089945" cy="9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F3705E-15E9-481D-B443-E61CC270EFF9}"/>
              </a:ext>
            </a:extLst>
          </p:cNvPr>
          <p:cNvCxnSpPr>
            <a:cxnSpLocks/>
          </p:cNvCxnSpPr>
          <p:nvPr/>
        </p:nvCxnSpPr>
        <p:spPr>
          <a:xfrm flipH="1">
            <a:off x="3513653" y="2303532"/>
            <a:ext cx="2089945" cy="9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5EA60-CA54-44F3-83B5-2393F35708CE}"/>
              </a:ext>
            </a:extLst>
          </p:cNvPr>
          <p:cNvSpPr/>
          <p:nvPr/>
        </p:nvSpPr>
        <p:spPr>
          <a:xfrm>
            <a:off x="100013" y="3105835"/>
            <a:ext cx="8872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https://create.kahoot.it/details/667f6fa6-0c6d-4520-99e3-344da5814579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347F-2C8D-4775-91E8-E49336783B5A}"/>
              </a:ext>
            </a:extLst>
          </p:cNvPr>
          <p:cNvSpPr/>
          <p:nvPr/>
        </p:nvSpPr>
        <p:spPr>
          <a:xfrm>
            <a:off x="2250281" y="8318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https://create.kahoot.it/details/44354a57-9895-44f2-82df-0e14d6d547e0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5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indoor, small, table&#10;&#10;Description automatically generated">
            <a:extLst>
              <a:ext uri="{FF2B5EF4-FFF2-40B4-BE49-F238E27FC236}">
                <a16:creationId xmlns:a16="http://schemas.microsoft.com/office/drawing/2014/main" id="{9B699C21-5DF9-45ED-A9AF-1EDB6164FE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68" y="1363581"/>
            <a:ext cx="2848554" cy="4119810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D083E5C5-1BC7-46A8-A018-086C12288F96}"/>
              </a:ext>
            </a:extLst>
          </p:cNvPr>
          <p:cNvSpPr txBox="1">
            <a:spLocks/>
          </p:cNvSpPr>
          <p:nvPr/>
        </p:nvSpPr>
        <p:spPr>
          <a:xfrm>
            <a:off x="2803643" y="1605396"/>
            <a:ext cx="2031683" cy="3376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50" dirty="0">
              <a:solidFill>
                <a:srgbClr val="FFFFFF"/>
              </a:solidFill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507423F2-6359-42B2-AD64-2B00B04F87F5}"/>
              </a:ext>
            </a:extLst>
          </p:cNvPr>
          <p:cNvSpPr txBox="1">
            <a:spLocks/>
          </p:cNvSpPr>
          <p:nvPr/>
        </p:nvSpPr>
        <p:spPr>
          <a:xfrm>
            <a:off x="2689343" y="1384548"/>
            <a:ext cx="2145983" cy="337659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50" dirty="0" err="1"/>
              <a:t>تسجيل</a:t>
            </a:r>
            <a:br>
              <a:rPr lang="ar-EG" sz="3150" dirty="0"/>
            </a:br>
            <a:br>
              <a:rPr lang="ar-EG" sz="3150" dirty="0"/>
            </a:br>
            <a:br>
              <a:rPr lang="ar-EG" sz="3150" dirty="0"/>
            </a:br>
            <a:br>
              <a:rPr lang="ar-EG" sz="3150" dirty="0"/>
            </a:br>
            <a:br>
              <a:rPr lang="ar-EG" sz="3150" dirty="0"/>
            </a:br>
            <a:r>
              <a:rPr lang="en-US" sz="3150" dirty="0"/>
              <a:t> </a:t>
            </a:r>
            <a:r>
              <a:rPr lang="en-US" sz="3150" dirty="0" err="1"/>
              <a:t>الحضور</a:t>
            </a:r>
            <a:r>
              <a:rPr lang="en-US" sz="31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01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B02ACF1-598F-4019-BC89-F19DD3C18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71" y="962758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80724-7F10-4C53-9A54-3FCC3619E091}"/>
              </a:ext>
            </a:extLst>
          </p:cNvPr>
          <p:cNvSpPr txBox="1"/>
          <p:nvPr/>
        </p:nvSpPr>
        <p:spPr>
          <a:xfrm>
            <a:off x="5279051" y="3950494"/>
            <a:ext cx="97275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575" b="1" dirty="0">
                <a:latin typeface="Aldhabi" panose="01000000000000000000" pitchFamily="2" charset="-78"/>
                <a:cs typeface="Aldhabi" panose="01000000000000000000" pitchFamily="2" charset="-78"/>
              </a:rPr>
              <a:t>لا أقاطع معلمتي</a:t>
            </a:r>
            <a:endParaRPr lang="en-US" sz="1575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81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om, child, toy, photo&#10;&#10;Description automatically generated">
            <a:extLst>
              <a:ext uri="{FF2B5EF4-FFF2-40B4-BE49-F238E27FC236}">
                <a16:creationId xmlns:a16="http://schemas.microsoft.com/office/drawing/2014/main" id="{7B8AF67E-49D6-2D4A-87C7-A0931B65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325866"/>
            <a:ext cx="6223001" cy="3166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9CB5F-FFA8-8740-B92E-C32EB16671A9}"/>
              </a:ext>
            </a:extLst>
          </p:cNvPr>
          <p:cNvSpPr txBox="1"/>
          <p:nvPr/>
        </p:nvSpPr>
        <p:spPr>
          <a:xfrm>
            <a:off x="2943665" y="1154802"/>
            <a:ext cx="48104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ar-SA" sz="405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نتائج الالتزام بتعليمات ما قبل الدرس :</a:t>
            </a:r>
            <a:endParaRPr lang="en-AE" sz="405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FAD58-72C8-B24A-B4A9-456E8BD55035}"/>
              </a:ext>
            </a:extLst>
          </p:cNvPr>
          <p:cNvSpPr txBox="1"/>
          <p:nvPr/>
        </p:nvSpPr>
        <p:spPr>
          <a:xfrm>
            <a:off x="3677426" y="2863461"/>
            <a:ext cx="119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تحقيق اهداف الدرس بفاعلية .. </a:t>
            </a:r>
            <a:endParaRPr lang="en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BE478-405D-4342-B24E-7FDFC73C9CA5}"/>
              </a:ext>
            </a:extLst>
          </p:cNvPr>
          <p:cNvSpPr txBox="1"/>
          <p:nvPr/>
        </p:nvSpPr>
        <p:spPr>
          <a:xfrm>
            <a:off x="5715001" y="4530693"/>
            <a:ext cx="130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تحقيق نسبة 90٪ لفهم و استيعاب الدرس ..</a:t>
            </a:r>
            <a:endParaRPr lang="en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85335-5688-8C48-9E19-6CE84449F76A}"/>
              </a:ext>
            </a:extLst>
          </p:cNvPr>
          <p:cNvSpPr txBox="1"/>
          <p:nvPr/>
        </p:nvSpPr>
        <p:spPr>
          <a:xfrm>
            <a:off x="5899738" y="2814046"/>
            <a:ext cx="130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الحصول على اوسمة بالبوابة الذكية ..</a:t>
            </a:r>
            <a:endParaRPr lang="en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30A1D-7BE2-824B-B563-5235FB9BBBA9}"/>
              </a:ext>
            </a:extLst>
          </p:cNvPr>
          <p:cNvSpPr txBox="1"/>
          <p:nvPr/>
        </p:nvSpPr>
        <p:spPr>
          <a:xfrm>
            <a:off x="3623848" y="4842316"/>
            <a:ext cx="130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الاستمتاع بدرس.. </a:t>
            </a:r>
            <a:endParaRPr lang="en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28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97137" y="1200151"/>
            <a:ext cx="3857625" cy="1007269"/>
          </a:xfrm>
          <a:prstGeom prst="rect">
            <a:avLst/>
          </a:prstGeom>
        </p:spPr>
        <p:txBody>
          <a:bodyPr vert="horz" lIns="38576" tIns="19289" rIns="38576" bIns="19289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ar-AE" sz="371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D80A7C4E-D0F7-49E1-88F9-197A1377054B}"/>
              </a:ext>
            </a:extLst>
          </p:cNvPr>
          <p:cNvSpPr/>
          <p:nvPr/>
        </p:nvSpPr>
        <p:spPr>
          <a:xfrm>
            <a:off x="450166" y="2030057"/>
            <a:ext cx="8243668" cy="4118600"/>
          </a:xfrm>
          <a:prstGeom prst="snip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>
                <a:solidFill>
                  <a:schemeClr val="accent4">
                    <a:lumMod val="10000"/>
                  </a:schemeClr>
                </a:solidFill>
              </a:rPr>
              <a:t>من الصفات الحسنة   </a:t>
            </a:r>
          </a:p>
          <a:p>
            <a:pPr algn="ctr"/>
            <a:r>
              <a:rPr lang="ar-EG" sz="2475" b="1" dirty="0">
                <a:solidFill>
                  <a:schemeClr val="accent4">
                    <a:lumMod val="10000"/>
                  </a:schemeClr>
                </a:solidFill>
              </a:rPr>
              <a:t>   </a:t>
            </a:r>
          </a:p>
          <a:p>
            <a:pPr algn="ctr"/>
            <a:r>
              <a:rPr lang="ar-EG" sz="7200" b="1" dirty="0">
                <a:solidFill>
                  <a:schemeClr val="accent4">
                    <a:lumMod val="10000"/>
                  </a:schemeClr>
                </a:solidFill>
              </a:rPr>
              <a:t>قراءَة الْقرآنُ الْكريمِ   </a:t>
            </a:r>
            <a:endParaRPr lang="ar-EG" sz="2475" b="1" dirty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ar-EG" sz="2475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sz="2475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CD4007C7-19CB-4DD0-BBF8-CC34D503A97A}"/>
              </a:ext>
            </a:extLst>
          </p:cNvPr>
          <p:cNvSpPr/>
          <p:nvPr/>
        </p:nvSpPr>
        <p:spPr>
          <a:xfrm>
            <a:off x="309235" y="1981485"/>
            <a:ext cx="8461526" cy="42157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3ECBB-1F00-4891-852E-7317F318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126609"/>
            <a:ext cx="8461527" cy="1610159"/>
          </a:xfrm>
        </p:spPr>
        <p:txBody>
          <a:bodyPr>
            <a:normAutofit/>
          </a:bodyPr>
          <a:lstStyle/>
          <a:p>
            <a:pPr algn="ctr"/>
            <a:r>
              <a:rPr lang="ar-EG" b="1" dirty="0">
                <a:solidFill>
                  <a:srgbClr val="FF0000"/>
                </a:solidFill>
              </a:rPr>
              <a:t>فكِّرْ وأجب لتعرف القيمة المختفية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DEAE5-C972-4B8A-8352-4C8E3F485298}"/>
              </a:ext>
            </a:extLst>
          </p:cNvPr>
          <p:cNvSpPr txBox="1"/>
          <p:nvPr/>
        </p:nvSpPr>
        <p:spPr>
          <a:xfrm rot="1347840">
            <a:off x="5357597" y="4450216"/>
            <a:ext cx="362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9600" dirty="0">
                <a:cs typeface="PT Bold Heading" panose="02010400000000000000" pitchFamily="2" charset="-78"/>
              </a:rPr>
              <a:t>من أنا ؟</a:t>
            </a:r>
            <a:endParaRPr lang="en-US" sz="9600" dirty="0"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382ED-DA48-408F-AFDF-BF807DCC1AED}"/>
              </a:ext>
            </a:extLst>
          </p:cNvPr>
          <p:cNvSpPr txBox="1"/>
          <p:nvPr/>
        </p:nvSpPr>
        <p:spPr>
          <a:xfrm>
            <a:off x="2001985" y="872455"/>
            <a:ext cx="569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dirty="0">
                <a:solidFill>
                  <a:srgbClr val="FF0000"/>
                </a:solidFill>
              </a:rPr>
              <a:t>أعالج المريض     و اكتب له الدواء ؟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DEAE5-C972-4B8A-8352-4C8E3F485298}"/>
              </a:ext>
            </a:extLst>
          </p:cNvPr>
          <p:cNvSpPr txBox="1"/>
          <p:nvPr/>
        </p:nvSpPr>
        <p:spPr>
          <a:xfrm rot="1347840">
            <a:off x="5357597" y="4450216"/>
            <a:ext cx="362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9600" dirty="0">
                <a:cs typeface="PT Bold Heading" panose="02010400000000000000" pitchFamily="2" charset="-78"/>
              </a:rPr>
              <a:t>من أنا ؟</a:t>
            </a:r>
            <a:endParaRPr lang="en-US" sz="9600" dirty="0"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382ED-DA48-408F-AFDF-BF807DCC1AED}"/>
              </a:ext>
            </a:extLst>
          </p:cNvPr>
          <p:cNvSpPr txBox="1"/>
          <p:nvPr/>
        </p:nvSpPr>
        <p:spPr>
          <a:xfrm>
            <a:off x="1876151" y="847289"/>
            <a:ext cx="569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FF0000"/>
                </a:solidFill>
              </a:rPr>
              <a:t>أغطي جسم الطيور و لي أشكال و ألوان مختلفة ؟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4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DEAE5-C972-4B8A-8352-4C8E3F485298}"/>
              </a:ext>
            </a:extLst>
          </p:cNvPr>
          <p:cNvSpPr txBox="1"/>
          <p:nvPr/>
        </p:nvSpPr>
        <p:spPr>
          <a:xfrm rot="1347840">
            <a:off x="5357597" y="4450216"/>
            <a:ext cx="362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9600" dirty="0">
                <a:cs typeface="PT Bold Heading" panose="02010400000000000000" pitchFamily="2" charset="-78"/>
              </a:rPr>
              <a:t>من أنا ؟</a:t>
            </a:r>
            <a:endParaRPr lang="en-US" sz="9600" dirty="0"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382ED-DA48-408F-AFDF-BF807DCC1AED}"/>
              </a:ext>
            </a:extLst>
          </p:cNvPr>
          <p:cNvSpPr txBox="1"/>
          <p:nvPr/>
        </p:nvSpPr>
        <p:spPr>
          <a:xfrm>
            <a:off x="838899" y="1149293"/>
            <a:ext cx="7826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لي أشكال و ألوان مختلفة أنظف أسنانكم كل يوم لأحميكم من التسوس ؟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7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523</Words>
  <Application>Microsoft Office PowerPoint</Application>
  <PresentationFormat>عرض على الشاشة (4:3)</PresentationFormat>
  <Paragraphs>119</Paragraphs>
  <Slides>24</Slides>
  <Notes>1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فكِّرْ وأجب لتعرف القيمة المختفية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Shaymaa Ashour</dc:creator>
  <cp:lastModifiedBy>Shaymaa Ashour</cp:lastModifiedBy>
  <cp:revision>19</cp:revision>
  <dcterms:modified xsi:type="dcterms:W3CDTF">2020-09-05T18:41:13Z</dcterms:modified>
</cp:coreProperties>
</file>