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56" r:id="rId3"/>
    <p:sldId id="257" r:id="rId4"/>
    <p:sldId id="258" r:id="rId5"/>
    <p:sldId id="265" r:id="rId6"/>
    <p:sldId id="261" r:id="rId7"/>
    <p:sldId id="263" r:id="rId8"/>
    <p:sldId id="262" r:id="rId9"/>
    <p:sldId id="264" r:id="rId10"/>
    <p:sldId id="260" r:id="rId11"/>
    <p:sldId id="267" r:id="rId12"/>
    <p:sldId id="350" r:id="rId13"/>
    <p:sldId id="347" r:id="rId14"/>
    <p:sldId id="345" r:id="rId15"/>
    <p:sldId id="348" r:id="rId16"/>
    <p:sldId id="3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9EE1D-E351-4647-AF95-1DF40CE74BB0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871D-8B9D-4D1C-9556-BCB3B7380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7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</a:t>
            </a:r>
            <a:r>
              <a:rPr lang="en-GB" baseline="0" dirty="0"/>
              <a:t> number to make the square disappear.</a:t>
            </a:r>
          </a:p>
          <a:p>
            <a:r>
              <a:rPr lang="en-GB" baseline="0" dirty="0"/>
              <a:t>Click on the text underneath to replace the number.</a:t>
            </a:r>
          </a:p>
          <a:p>
            <a:r>
              <a:rPr lang="en-GB" baseline="0" dirty="0"/>
              <a:t>Click on hide all to reveal all the text.</a:t>
            </a:r>
          </a:p>
          <a:p>
            <a:r>
              <a:rPr lang="en-GB" baseline="0" dirty="0"/>
              <a:t>Click on show all to show all the numbered squares.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4E78-2B9A-4647-BB24-FBCFC11FC8A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84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778D5-7BBF-4F9F-9D29-81E0FA0A2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9B259CC-8891-48D3-B8C3-B05F208C9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C88CF2-A8E4-49C3-88B4-F4A97AB80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FD9FC7-5FC7-4620-AC53-B642ED63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A414E7-067E-4CC8-854D-933193D1D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3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736B-5C9E-411E-AC13-31D07820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2A46897-AD7F-4D00-A5A7-19E7BF387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93763B-00D0-47DA-8D6F-60FC0E57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BD4C8A-0799-47B1-9DA1-9C939679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965F73-98AF-4D94-905E-5571BA5B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630A78F-B448-49E3-B165-778304CC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AC8D0B-6BB6-4EEB-A7D7-3433F3B446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9000A5-139D-4C0A-B3F2-4DC9469E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84A9B3-3169-4A4B-B2CD-31B3B5507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FE6519-9CFD-4423-A8B0-6D94B70E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4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F025EB-E4AF-4A33-A252-7BFABB6D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670104-ED44-407E-A8B1-63F374862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C8B93-D791-45DA-A3F0-67222C07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C1D2E5-29DD-46B4-A015-C1DE6CFB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78157F-F205-4C99-A483-295FD2C27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035B1-B55B-4B8C-9E55-AA8A5AD33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FE4485-A219-4660-89D8-5CDCD554F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BF04FA-75C7-463F-9A14-E014D46D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15942F-56C1-46E0-9D7C-753C3376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6FEF3A-750B-483C-9EB1-C26035419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0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E2C912-7587-49F5-9784-D848BED7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1F4ED-DFB6-4AB8-88EB-5113A0746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D15C7F-4538-4600-847D-1B20454D9E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F9BB21-1269-4956-89AC-D4435F95A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21C78F-CFCD-43A2-818C-8004185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322D24-D0EC-4E4E-A7A1-9382DA67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8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C0FAFE-6E73-47F8-B9A6-C97B97B1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88B1F59-E6D9-401A-B680-C870D70D8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7026CA-F8B7-4786-9BE7-92AF887B0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B01DEC-672A-4370-8553-B45A811CE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761A45-2B54-4871-AF2D-AF479C804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03A4FC-D96C-4880-8D7A-95EF9C337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80EFF19-F13E-4AAC-8A50-3F99D067C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552D5FF-5693-4DB1-9636-6556C051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BDE00-6E52-4EE7-BAEA-A6DB5586D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C6746E-28B5-4948-B268-ADA5CCAB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7873CB7-4AB7-47A5-AE52-0673CE76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A64A909-AC36-4DFD-BF1A-C5767819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9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9A1B3DE-54CA-4FBC-A457-1E8FE97C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D105CF-9659-4067-932C-23E57FC3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0D41DCA-8967-4E7D-A62D-9E26B4CD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5103F9-16C3-401B-85DF-A3BF2F460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3CC953-2DE6-439A-A7C0-BFB1AE77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EFC6CF-6A98-4638-B686-40E74FEBB1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1B6EC9-7A89-42F8-8428-D6B20ECA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11D0D1-0CA2-4813-B4C6-2E3AB9E9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7A66DB-4440-4B42-93F8-7E7BD3B3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29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F444A3-2D8B-45A8-960D-86D3A395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49DF4B-8800-4652-B871-973A6F229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1CE128-D70D-4713-883A-CE4AF2C92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F9C5B3-0467-4F9A-8E58-CE0EE293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E84D30-243A-4A9D-811D-8E728C04D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B0006E-ED21-4CC2-9F14-4E4834AD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27F46F-F4BF-4342-9845-C09523EB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E4233E-1E8A-4B4B-81EC-A270EC968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FB4545-7002-4BAF-A396-B376E0CFAE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B4161-EEB0-4C23-BE57-FED3472AC107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9359EA-BA4E-4228-A350-AB68511BF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4C3D0F-A56B-4EF1-8694-EAE857B2F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98EC8-FC03-4B4C-A56B-71883A170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8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gif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.jpeg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: Rounded Corners 98">
            <a:extLst>
              <a:ext uri="{FF2B5EF4-FFF2-40B4-BE49-F238E27FC236}">
                <a16:creationId xmlns="" xmlns:a16="http://schemas.microsoft.com/office/drawing/2014/main" id="{6A2CDC20-9816-4928-AF6B-A5D3992DD40E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تري</a:t>
            </a:r>
            <a:endParaRPr lang="en-US" dirty="0"/>
          </a:p>
        </p:txBody>
      </p:sp>
      <p:pic>
        <p:nvPicPr>
          <p:cNvPr id="103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FADF4F42-CAFA-4C47-AA09-DD37F27D8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558" y="24975"/>
            <a:ext cx="1368643" cy="8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E1FD5B90-02BF-4920-A2C9-F7504AB6C53D}"/>
              </a:ext>
            </a:extLst>
          </p:cNvPr>
          <p:cNvSpPr txBox="1"/>
          <p:nvPr/>
        </p:nvSpPr>
        <p:spPr>
          <a:xfrm>
            <a:off x="10758170" y="309492"/>
            <a:ext cx="1482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cs typeface="(AH) Manal Black" pitchFamily="2" charset="-78"/>
              </a:rPr>
              <a:t>العب وتذكر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2" name="Hide All Button"/>
          <p:cNvSpPr/>
          <p:nvPr/>
        </p:nvSpPr>
        <p:spPr>
          <a:xfrm>
            <a:off x="1375500" y="6389143"/>
            <a:ext cx="1440000" cy="36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Hide All</a:t>
            </a:r>
          </a:p>
        </p:txBody>
      </p:sp>
      <p:sp>
        <p:nvSpPr>
          <p:cNvPr id="88" name="Show All Button"/>
          <p:cNvSpPr/>
          <p:nvPr/>
        </p:nvSpPr>
        <p:spPr>
          <a:xfrm>
            <a:off x="2975700" y="6387648"/>
            <a:ext cx="1440000" cy="3599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Show All</a:t>
            </a:r>
          </a:p>
        </p:txBody>
      </p:sp>
      <p:sp>
        <p:nvSpPr>
          <p:cNvPr id="4" name="Card 1"/>
          <p:cNvSpPr/>
          <p:nvPr/>
        </p:nvSpPr>
        <p:spPr>
          <a:xfrm>
            <a:off x="1375500" y="765315"/>
            <a:ext cx="1440000" cy="1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لي وجوه مربع  الشكل من أنا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8" name="Card 2"/>
          <p:cNvSpPr/>
          <p:nvPr/>
        </p:nvSpPr>
        <p:spPr>
          <a:xfrm>
            <a:off x="2975700" y="765315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لك وسام التميز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6" name="Card 3"/>
          <p:cNvSpPr/>
          <p:nvPr/>
        </p:nvSpPr>
        <p:spPr>
          <a:xfrm>
            <a:off x="4575900" y="765315"/>
            <a:ext cx="1440000" cy="1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حاول مرة أخري 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Card 4"/>
          <p:cNvSpPr/>
          <p:nvPr/>
        </p:nvSpPr>
        <p:spPr>
          <a:xfrm>
            <a:off x="6176100" y="765315"/>
            <a:ext cx="1440000" cy="1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أذكر بعض الأشياء حولك على شكل مكعب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Card 5"/>
          <p:cNvSpPr/>
          <p:nvPr/>
        </p:nvSpPr>
        <p:spPr>
          <a:xfrm>
            <a:off x="7776300" y="765315"/>
            <a:ext cx="1440000" cy="1098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ربحت وسام المبدع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8" name="Card 6"/>
          <p:cNvSpPr/>
          <p:nvPr/>
        </p:nvSpPr>
        <p:spPr>
          <a:xfrm>
            <a:off x="9376500" y="765315"/>
            <a:ext cx="1440000" cy="1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 أنا متوازي المستطيلات كم رأس لي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Card 7"/>
          <p:cNvSpPr/>
          <p:nvPr/>
        </p:nvSpPr>
        <p:spPr>
          <a:xfrm>
            <a:off x="13755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اختار صديق آخر 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Card 8"/>
          <p:cNvSpPr/>
          <p:nvPr/>
        </p:nvSpPr>
        <p:spPr>
          <a:xfrm>
            <a:off x="29757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أنا المكعب كم رأس لي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Card 9"/>
          <p:cNvSpPr/>
          <p:nvPr/>
        </p:nvSpPr>
        <p:spPr>
          <a:xfrm>
            <a:off x="45759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ما واجبك تجاه دولتك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1" name="Card 10"/>
          <p:cNvSpPr/>
          <p:nvPr/>
        </p:nvSpPr>
        <p:spPr>
          <a:xfrm>
            <a:off x="61761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أنا متوازي المستطيلات كم حافة لي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5" name="Card 11"/>
          <p:cNvSpPr/>
          <p:nvPr/>
        </p:nvSpPr>
        <p:spPr>
          <a:xfrm>
            <a:off x="77763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اذكر بعض الجهود التي تقوم بها الدولة حالياً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9" name="Card 12"/>
          <p:cNvSpPr/>
          <p:nvPr/>
        </p:nvSpPr>
        <p:spPr>
          <a:xfrm>
            <a:off x="9376500" y="21816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أتمنى لك حظ أوفر 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Card 13"/>
          <p:cNvSpPr/>
          <p:nvPr/>
        </p:nvSpPr>
        <p:spPr>
          <a:xfrm>
            <a:off x="13755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لك وسام 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0" name="Card 14"/>
          <p:cNvSpPr/>
          <p:nvPr/>
        </p:nvSpPr>
        <p:spPr>
          <a:xfrm>
            <a:off x="29757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المستطيل يكون أوجهي الستة فمن أنا 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8" name="Card 15"/>
          <p:cNvSpPr/>
          <p:nvPr/>
        </p:nvSpPr>
        <p:spPr>
          <a:xfrm>
            <a:off x="45759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حظ سعيد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2" name="Card 16"/>
          <p:cNvSpPr/>
          <p:nvPr/>
        </p:nvSpPr>
        <p:spPr>
          <a:xfrm>
            <a:off x="61761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أنا المكعب أحتوى على عدة حواف فكم عددها؟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Card 17"/>
          <p:cNvSpPr/>
          <p:nvPr/>
        </p:nvSpPr>
        <p:spPr>
          <a:xfrm>
            <a:off x="77763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كم رأس لمتوازي المستطيل؟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0" name="Card 18"/>
          <p:cNvSpPr/>
          <p:nvPr/>
        </p:nvSpPr>
        <p:spPr>
          <a:xfrm>
            <a:off x="9376500" y="361044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اذكر الأشكال ثلاثية الأبعاد التي تعلمتها 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Card 19"/>
          <p:cNvSpPr/>
          <p:nvPr/>
        </p:nvSpPr>
        <p:spPr>
          <a:xfrm>
            <a:off x="13755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حاول مرة أخرى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1" name="Card 20"/>
          <p:cNvSpPr/>
          <p:nvPr/>
        </p:nvSpPr>
        <p:spPr>
          <a:xfrm>
            <a:off x="29757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انا منشور ثلاثي فما شكل قاعدتي؟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9" name="Card 21"/>
          <p:cNvSpPr/>
          <p:nvPr/>
        </p:nvSpPr>
        <p:spPr>
          <a:xfrm>
            <a:off x="45759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اذكر شيئاً من حولك على شكل متوازي المستطيلات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3" name="Card 22"/>
          <p:cNvSpPr/>
          <p:nvPr/>
        </p:nvSpPr>
        <p:spPr>
          <a:xfrm>
            <a:off x="61761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أنا من الأشكال الثلاثية أشبه الدائرة فمن أكون؟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7" name="Card 23"/>
          <p:cNvSpPr/>
          <p:nvPr/>
        </p:nvSpPr>
        <p:spPr>
          <a:xfrm>
            <a:off x="77763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لك وسام محقق الانجاز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1" name="Card 24"/>
          <p:cNvSpPr/>
          <p:nvPr/>
        </p:nvSpPr>
        <p:spPr>
          <a:xfrm>
            <a:off x="9376500" y="5039190"/>
            <a:ext cx="1440000" cy="11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chemeClr val="tx1"/>
                </a:solidFill>
                <a:cs typeface="Arial" panose="020B0604020202020204" pitchFamily="34" charset="0"/>
              </a:rPr>
              <a:t>أنا من الأشكال الثلاثية تشتهر بي مصر فمن أكون؟</a:t>
            </a:r>
            <a:endParaRPr lang="en-GB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4" name="Card 1 Banner"/>
          <p:cNvSpPr/>
          <p:nvPr/>
        </p:nvSpPr>
        <p:spPr>
          <a:xfrm>
            <a:off x="1375500" y="1862753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65" name="Card 2 Banner"/>
          <p:cNvSpPr/>
          <p:nvPr/>
        </p:nvSpPr>
        <p:spPr>
          <a:xfrm>
            <a:off x="2975700" y="1862753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66" name="Card 3 Banner"/>
          <p:cNvSpPr/>
          <p:nvPr/>
        </p:nvSpPr>
        <p:spPr>
          <a:xfrm>
            <a:off x="4575900" y="1862753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67" name="Card 4 Banner"/>
          <p:cNvSpPr/>
          <p:nvPr/>
        </p:nvSpPr>
        <p:spPr>
          <a:xfrm>
            <a:off x="6176100" y="1862753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68" name="Card 5 Banner"/>
          <p:cNvSpPr/>
          <p:nvPr/>
        </p:nvSpPr>
        <p:spPr>
          <a:xfrm>
            <a:off x="7776300" y="1864108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69" name="Card 6 Banner"/>
          <p:cNvSpPr/>
          <p:nvPr/>
        </p:nvSpPr>
        <p:spPr>
          <a:xfrm>
            <a:off x="9376500" y="1862753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0" name="Card 7 Banner"/>
          <p:cNvSpPr/>
          <p:nvPr/>
        </p:nvSpPr>
        <p:spPr>
          <a:xfrm>
            <a:off x="13755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1" name="Card 8 Banner"/>
          <p:cNvSpPr/>
          <p:nvPr/>
        </p:nvSpPr>
        <p:spPr>
          <a:xfrm>
            <a:off x="29757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2" name="Card 9 Banner"/>
          <p:cNvSpPr/>
          <p:nvPr/>
        </p:nvSpPr>
        <p:spPr>
          <a:xfrm>
            <a:off x="45759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3" name="Card 10 Banner"/>
          <p:cNvSpPr/>
          <p:nvPr/>
        </p:nvSpPr>
        <p:spPr>
          <a:xfrm>
            <a:off x="61761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4" name="Card 11 Banner"/>
          <p:cNvSpPr/>
          <p:nvPr/>
        </p:nvSpPr>
        <p:spPr>
          <a:xfrm>
            <a:off x="77763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5" name="Card 12 Banner"/>
          <p:cNvSpPr/>
          <p:nvPr/>
        </p:nvSpPr>
        <p:spPr>
          <a:xfrm>
            <a:off x="9376500" y="32976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6" name="Card 13 Banner"/>
          <p:cNvSpPr/>
          <p:nvPr/>
        </p:nvSpPr>
        <p:spPr>
          <a:xfrm>
            <a:off x="13755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7" name="Card 14 Banner"/>
          <p:cNvSpPr/>
          <p:nvPr/>
        </p:nvSpPr>
        <p:spPr>
          <a:xfrm>
            <a:off x="29757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8" name="Card 15 Banner"/>
          <p:cNvSpPr/>
          <p:nvPr/>
        </p:nvSpPr>
        <p:spPr>
          <a:xfrm>
            <a:off x="45759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79" name="Card 16 Banner"/>
          <p:cNvSpPr/>
          <p:nvPr/>
        </p:nvSpPr>
        <p:spPr>
          <a:xfrm>
            <a:off x="61761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0" name="Card 17 Banner"/>
          <p:cNvSpPr/>
          <p:nvPr/>
        </p:nvSpPr>
        <p:spPr>
          <a:xfrm>
            <a:off x="77763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1" name="Card 18 Banner"/>
          <p:cNvSpPr/>
          <p:nvPr/>
        </p:nvSpPr>
        <p:spPr>
          <a:xfrm>
            <a:off x="9376500" y="472644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2" name="Card 19 Banner"/>
          <p:cNvSpPr/>
          <p:nvPr/>
        </p:nvSpPr>
        <p:spPr>
          <a:xfrm>
            <a:off x="13755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3" name="Card 20 Banner"/>
          <p:cNvSpPr/>
          <p:nvPr/>
        </p:nvSpPr>
        <p:spPr>
          <a:xfrm>
            <a:off x="29757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4" name="Card 21 Banner"/>
          <p:cNvSpPr/>
          <p:nvPr/>
        </p:nvSpPr>
        <p:spPr>
          <a:xfrm>
            <a:off x="45759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5" name="Card 22 Banner"/>
          <p:cNvSpPr/>
          <p:nvPr/>
        </p:nvSpPr>
        <p:spPr>
          <a:xfrm>
            <a:off x="61761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6" name="Card 23 Banner"/>
          <p:cNvSpPr/>
          <p:nvPr/>
        </p:nvSpPr>
        <p:spPr>
          <a:xfrm>
            <a:off x="77763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87" name="Card 24 Banner"/>
          <p:cNvSpPr/>
          <p:nvPr/>
        </p:nvSpPr>
        <p:spPr>
          <a:xfrm>
            <a:off x="9376500" y="6155190"/>
            <a:ext cx="1440000" cy="144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000" b="1" dirty="0"/>
          </a:p>
        </p:txBody>
      </p:sp>
      <p:sp>
        <p:nvSpPr>
          <p:cNvPr id="36" name="Number 1"/>
          <p:cNvSpPr/>
          <p:nvPr/>
        </p:nvSpPr>
        <p:spPr>
          <a:xfrm>
            <a:off x="1375500" y="70281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Number 2"/>
          <p:cNvSpPr/>
          <p:nvPr/>
        </p:nvSpPr>
        <p:spPr>
          <a:xfrm>
            <a:off x="2975700" y="7529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Number 3"/>
          <p:cNvSpPr/>
          <p:nvPr/>
        </p:nvSpPr>
        <p:spPr>
          <a:xfrm>
            <a:off x="4575900" y="7529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Number 4"/>
          <p:cNvSpPr/>
          <p:nvPr/>
        </p:nvSpPr>
        <p:spPr>
          <a:xfrm>
            <a:off x="6176100" y="7529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Number 5"/>
          <p:cNvSpPr/>
          <p:nvPr/>
        </p:nvSpPr>
        <p:spPr>
          <a:xfrm>
            <a:off x="7776300" y="7529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Number 6"/>
          <p:cNvSpPr/>
          <p:nvPr/>
        </p:nvSpPr>
        <p:spPr>
          <a:xfrm>
            <a:off x="9376500" y="7529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Number 7"/>
          <p:cNvSpPr/>
          <p:nvPr/>
        </p:nvSpPr>
        <p:spPr>
          <a:xfrm>
            <a:off x="13755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Number 8"/>
          <p:cNvSpPr/>
          <p:nvPr/>
        </p:nvSpPr>
        <p:spPr>
          <a:xfrm>
            <a:off x="29757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Number 9"/>
          <p:cNvSpPr/>
          <p:nvPr/>
        </p:nvSpPr>
        <p:spPr>
          <a:xfrm>
            <a:off x="45759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9</a:t>
            </a:r>
          </a:p>
        </p:txBody>
      </p:sp>
      <p:sp>
        <p:nvSpPr>
          <p:cNvPr id="50" name="Number 10"/>
          <p:cNvSpPr/>
          <p:nvPr/>
        </p:nvSpPr>
        <p:spPr>
          <a:xfrm>
            <a:off x="61761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54" name="Number 11"/>
          <p:cNvSpPr/>
          <p:nvPr/>
        </p:nvSpPr>
        <p:spPr>
          <a:xfrm>
            <a:off x="77763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11</a:t>
            </a:r>
          </a:p>
        </p:txBody>
      </p:sp>
      <p:sp>
        <p:nvSpPr>
          <p:cNvPr id="58" name="Number 12"/>
          <p:cNvSpPr/>
          <p:nvPr/>
        </p:nvSpPr>
        <p:spPr>
          <a:xfrm>
            <a:off x="9376500" y="21816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Number 13"/>
          <p:cNvSpPr/>
          <p:nvPr/>
        </p:nvSpPr>
        <p:spPr>
          <a:xfrm>
            <a:off x="1375500" y="36104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13</a:t>
            </a:r>
          </a:p>
        </p:txBody>
      </p:sp>
      <p:sp>
        <p:nvSpPr>
          <p:cNvPr id="43" name="Number 14"/>
          <p:cNvSpPr/>
          <p:nvPr/>
        </p:nvSpPr>
        <p:spPr>
          <a:xfrm>
            <a:off x="2975700" y="36104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14</a:t>
            </a:r>
          </a:p>
        </p:txBody>
      </p:sp>
      <p:sp>
        <p:nvSpPr>
          <p:cNvPr id="47" name="Number 15"/>
          <p:cNvSpPr/>
          <p:nvPr/>
        </p:nvSpPr>
        <p:spPr>
          <a:xfrm>
            <a:off x="4575900" y="36104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Number 16"/>
          <p:cNvSpPr/>
          <p:nvPr/>
        </p:nvSpPr>
        <p:spPr>
          <a:xfrm>
            <a:off x="6176100" y="36104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16</a:t>
            </a:r>
          </a:p>
        </p:txBody>
      </p:sp>
      <p:sp>
        <p:nvSpPr>
          <p:cNvPr id="55" name="Number 17"/>
          <p:cNvSpPr/>
          <p:nvPr/>
        </p:nvSpPr>
        <p:spPr>
          <a:xfrm>
            <a:off x="7763048" y="3601282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17</a:t>
            </a:r>
          </a:p>
        </p:txBody>
      </p:sp>
      <p:sp>
        <p:nvSpPr>
          <p:cNvPr id="59" name="Number 18"/>
          <p:cNvSpPr/>
          <p:nvPr/>
        </p:nvSpPr>
        <p:spPr>
          <a:xfrm>
            <a:off x="9363248" y="3591448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18</a:t>
            </a:r>
          </a:p>
        </p:txBody>
      </p:sp>
      <p:sp>
        <p:nvSpPr>
          <p:cNvPr id="39" name="Number 19"/>
          <p:cNvSpPr/>
          <p:nvPr/>
        </p:nvSpPr>
        <p:spPr>
          <a:xfrm>
            <a:off x="1375500" y="50391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19</a:t>
            </a:r>
          </a:p>
        </p:txBody>
      </p:sp>
      <p:sp>
        <p:nvSpPr>
          <p:cNvPr id="44" name="Number 20"/>
          <p:cNvSpPr/>
          <p:nvPr/>
        </p:nvSpPr>
        <p:spPr>
          <a:xfrm>
            <a:off x="2988952" y="5086558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20</a:t>
            </a:r>
          </a:p>
        </p:txBody>
      </p:sp>
      <p:sp>
        <p:nvSpPr>
          <p:cNvPr id="48" name="Number 21"/>
          <p:cNvSpPr/>
          <p:nvPr/>
        </p:nvSpPr>
        <p:spPr>
          <a:xfrm>
            <a:off x="4575900" y="506684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21</a:t>
            </a:r>
          </a:p>
        </p:txBody>
      </p:sp>
      <p:sp>
        <p:nvSpPr>
          <p:cNvPr id="52" name="Number 22"/>
          <p:cNvSpPr/>
          <p:nvPr/>
        </p:nvSpPr>
        <p:spPr>
          <a:xfrm>
            <a:off x="6176100" y="50391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22</a:t>
            </a:r>
          </a:p>
        </p:txBody>
      </p:sp>
      <p:sp>
        <p:nvSpPr>
          <p:cNvPr id="56" name="Number 23"/>
          <p:cNvSpPr/>
          <p:nvPr/>
        </p:nvSpPr>
        <p:spPr>
          <a:xfrm>
            <a:off x="7776300" y="50391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23</a:t>
            </a:r>
          </a:p>
        </p:txBody>
      </p:sp>
      <p:sp>
        <p:nvSpPr>
          <p:cNvPr id="60" name="Number 24"/>
          <p:cNvSpPr/>
          <p:nvPr/>
        </p:nvSpPr>
        <p:spPr>
          <a:xfrm>
            <a:off x="9376500" y="5039190"/>
            <a:ext cx="1440000" cy="1260000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7000"/>
                </a:schemeClr>
              </a:gs>
              <a:gs pos="0">
                <a:schemeClr val="accent5">
                  <a:lumMod val="97000"/>
                  <a:lumOff val="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75739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1000"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6" grpId="3" animBg="1"/>
      <p:bldP spid="36" grpId="4" animBg="1"/>
      <p:bldP spid="41" grpId="0" animBg="1"/>
      <p:bldP spid="41" grpId="1" animBg="1"/>
      <p:bldP spid="41" grpId="2" animBg="1"/>
      <p:bldP spid="41" grpId="3" animBg="1"/>
      <p:bldP spid="41" grpId="4" animBg="1"/>
      <p:bldP spid="45" grpId="0" animBg="1"/>
      <p:bldP spid="45" grpId="1" animBg="1"/>
      <p:bldP spid="45" grpId="2" animBg="1"/>
      <p:bldP spid="45" grpId="3" animBg="1"/>
      <p:bldP spid="45" grpId="4" animBg="1"/>
      <p:bldP spid="49" grpId="0" animBg="1"/>
      <p:bldP spid="49" grpId="1" animBg="1"/>
      <p:bldP spid="49" grpId="2" animBg="1"/>
      <p:bldP spid="49" grpId="3" animBg="1"/>
      <p:bldP spid="49" grpId="4" animBg="1"/>
      <p:bldP spid="53" grpId="0" animBg="1"/>
      <p:bldP spid="53" grpId="1" animBg="1"/>
      <p:bldP spid="53" grpId="2" animBg="1"/>
      <p:bldP spid="53" grpId="3" animBg="1"/>
      <p:bldP spid="53" grpId="4" animBg="1"/>
      <p:bldP spid="57" grpId="0" animBg="1"/>
      <p:bldP spid="57" grpId="1" animBg="1"/>
      <p:bldP spid="57" grpId="2" animBg="1"/>
      <p:bldP spid="57" grpId="3" animBg="1"/>
      <p:bldP spid="57" grpId="4" animBg="1"/>
      <p:bldP spid="37" grpId="0" animBg="1"/>
      <p:bldP spid="37" grpId="1" animBg="1"/>
      <p:bldP spid="37" grpId="2" animBg="1"/>
      <p:bldP spid="37" grpId="3" animBg="1"/>
      <p:bldP spid="37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6" grpId="0" animBg="1"/>
      <p:bldP spid="46" grpId="1" animBg="1"/>
      <p:bldP spid="46" grpId="2" animBg="1"/>
      <p:bldP spid="46" grpId="3" animBg="1"/>
      <p:bldP spid="46" grpId="4" animBg="1"/>
      <p:bldP spid="50" grpId="0" animBg="1"/>
      <p:bldP spid="50" grpId="1" animBg="1"/>
      <p:bldP spid="50" grpId="2" animBg="1"/>
      <p:bldP spid="50" grpId="3" animBg="1"/>
      <p:bldP spid="50" grpId="4" animBg="1"/>
      <p:bldP spid="54" grpId="0" animBg="1"/>
      <p:bldP spid="54" grpId="1" animBg="1"/>
      <p:bldP spid="54" grpId="2" animBg="1"/>
      <p:bldP spid="54" grpId="3" animBg="1"/>
      <p:bldP spid="54" grpId="4" animBg="1"/>
      <p:bldP spid="58" grpId="0" animBg="1"/>
      <p:bldP spid="58" grpId="1" animBg="1"/>
      <p:bldP spid="58" grpId="2" animBg="1"/>
      <p:bldP spid="58" grpId="3" animBg="1"/>
      <p:bldP spid="58" grpId="4" animBg="1"/>
      <p:bldP spid="38" grpId="0" animBg="1"/>
      <p:bldP spid="38" grpId="1" animBg="1"/>
      <p:bldP spid="38" grpId="2" animBg="1"/>
      <p:bldP spid="38" grpId="3" animBg="1"/>
      <p:bldP spid="38" grpId="4" animBg="1"/>
      <p:bldP spid="43" grpId="0" animBg="1"/>
      <p:bldP spid="43" grpId="1" animBg="1"/>
      <p:bldP spid="43" grpId="2" animBg="1"/>
      <p:bldP spid="43" grpId="3" animBg="1"/>
      <p:bldP spid="43" grpId="4" animBg="1"/>
      <p:bldP spid="47" grpId="0" animBg="1"/>
      <p:bldP spid="47" grpId="1" animBg="1"/>
      <p:bldP spid="47" grpId="2" animBg="1"/>
      <p:bldP spid="47" grpId="3" animBg="1"/>
      <p:bldP spid="47" grpId="4" animBg="1"/>
      <p:bldP spid="51" grpId="0" animBg="1"/>
      <p:bldP spid="51" grpId="1" animBg="1"/>
      <p:bldP spid="51" grpId="2" animBg="1"/>
      <p:bldP spid="51" grpId="3" animBg="1"/>
      <p:bldP spid="51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9" grpId="0" animBg="1"/>
      <p:bldP spid="59" grpId="1" animBg="1"/>
      <p:bldP spid="59" grpId="2" animBg="1"/>
      <p:bldP spid="59" grpId="3" animBg="1"/>
      <p:bldP spid="59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4" grpId="0" animBg="1"/>
      <p:bldP spid="44" grpId="1" animBg="1"/>
      <p:bldP spid="44" grpId="2" animBg="1"/>
      <p:bldP spid="44" grpId="3" animBg="1"/>
      <p:bldP spid="44" grpId="4" animBg="1"/>
      <p:bldP spid="48" grpId="0" animBg="1"/>
      <p:bldP spid="48" grpId="1" animBg="1"/>
      <p:bldP spid="48" grpId="2" animBg="1"/>
      <p:bldP spid="48" grpId="3" animBg="1"/>
      <p:bldP spid="48" grpId="4" animBg="1"/>
      <p:bldP spid="52" grpId="0" animBg="1"/>
      <p:bldP spid="52" grpId="1" animBg="1"/>
      <p:bldP spid="52" grpId="2" animBg="1"/>
      <p:bldP spid="52" grpId="3" animBg="1"/>
      <p:bldP spid="52" grpId="4" animBg="1"/>
      <p:bldP spid="56" grpId="0" animBg="1"/>
      <p:bldP spid="56" grpId="1" animBg="1"/>
      <p:bldP spid="56" grpId="2" animBg="1"/>
      <p:bldP spid="56" grpId="3" animBg="1"/>
      <p:bldP spid="56" grpId="4" animBg="1"/>
      <p:bldP spid="60" grpId="0" animBg="1"/>
      <p:bldP spid="60" grpId="1" animBg="1"/>
      <p:bldP spid="60" grpId="2" animBg="1"/>
      <p:bldP spid="60" grpId="3" animBg="1"/>
      <p:bldP spid="60" grpId="4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edroom, towel, room, refrigerator&#10;&#10;Description automatically generated">
            <a:extLst>
              <a:ext uri="{FF2B5EF4-FFF2-40B4-BE49-F238E27FC236}">
                <a16:creationId xmlns="" xmlns:a16="http://schemas.microsoft.com/office/drawing/2014/main" id="{BA405591-0CD3-4FFF-8A5C-6E2CCC6C1C7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" y="70338"/>
            <a:ext cx="11985674" cy="6745458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FC058FBD-E6E2-4CA8-9FC5-221310826EA9}"/>
              </a:ext>
            </a:extLst>
          </p:cNvPr>
          <p:cNvSpPr/>
          <p:nvPr/>
        </p:nvSpPr>
        <p:spPr>
          <a:xfrm>
            <a:off x="1322363" y="2588455"/>
            <a:ext cx="1997612" cy="633047"/>
          </a:xfrm>
          <a:prstGeom prst="triangle">
            <a:avLst>
              <a:gd name="adj" fmla="val 50724"/>
            </a:avLst>
          </a:prstGeom>
          <a:noFill/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3E53184-5FEA-4E5E-A6DE-9DD67C67552B}"/>
              </a:ext>
            </a:extLst>
          </p:cNvPr>
          <p:cNvSpPr/>
          <p:nvPr/>
        </p:nvSpPr>
        <p:spPr>
          <a:xfrm>
            <a:off x="858129" y="2461846"/>
            <a:ext cx="4586068" cy="106914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6E141C7A-A123-40F9-89B5-01DD39193141}"/>
              </a:ext>
            </a:extLst>
          </p:cNvPr>
          <p:cNvSpPr/>
          <p:nvPr/>
        </p:nvSpPr>
        <p:spPr>
          <a:xfrm>
            <a:off x="6693880" y="2557975"/>
            <a:ext cx="1997612" cy="633047"/>
          </a:xfrm>
          <a:prstGeom prst="triangle">
            <a:avLst>
              <a:gd name="adj" fmla="val 50724"/>
            </a:avLst>
          </a:prstGeom>
          <a:noFill/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5C3BA69-9D54-4C18-8A99-A2A9ED7CBA91}"/>
              </a:ext>
            </a:extLst>
          </p:cNvPr>
          <p:cNvSpPr/>
          <p:nvPr/>
        </p:nvSpPr>
        <p:spPr>
          <a:xfrm>
            <a:off x="6229646" y="2431366"/>
            <a:ext cx="4586068" cy="1069145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A94A386-EAFF-4266-948C-2555ACEBA697}"/>
              </a:ext>
            </a:extLst>
          </p:cNvPr>
          <p:cNvCxnSpPr>
            <a:cxnSpLocks/>
          </p:cNvCxnSpPr>
          <p:nvPr/>
        </p:nvCxnSpPr>
        <p:spPr>
          <a:xfrm flipV="1">
            <a:off x="3319975" y="3221502"/>
            <a:ext cx="1641234" cy="31704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88791A6-8808-4ECC-A195-1E372407139E}"/>
              </a:ext>
            </a:extLst>
          </p:cNvPr>
          <p:cNvCxnSpPr>
            <a:cxnSpLocks/>
          </p:cNvCxnSpPr>
          <p:nvPr/>
        </p:nvCxnSpPr>
        <p:spPr>
          <a:xfrm flipH="1" flipV="1">
            <a:off x="3959192" y="2540391"/>
            <a:ext cx="1002018" cy="650631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EA55BEE-E5AF-4850-B8A3-C9ED4219B4E8}"/>
              </a:ext>
            </a:extLst>
          </p:cNvPr>
          <p:cNvCxnSpPr/>
          <p:nvPr/>
        </p:nvCxnSpPr>
        <p:spPr>
          <a:xfrm flipV="1">
            <a:off x="2368931" y="2542735"/>
            <a:ext cx="1590261" cy="30480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F3671C5-8867-4B00-B240-EDDE06CCD20B}"/>
              </a:ext>
            </a:extLst>
          </p:cNvPr>
          <p:cNvCxnSpPr>
            <a:cxnSpLocks/>
          </p:cNvCxnSpPr>
          <p:nvPr/>
        </p:nvCxnSpPr>
        <p:spPr>
          <a:xfrm flipV="1">
            <a:off x="8740118" y="3195000"/>
            <a:ext cx="1641234" cy="31704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F110D38-9423-4CC4-A9EC-694BCDDE0354}"/>
              </a:ext>
            </a:extLst>
          </p:cNvPr>
          <p:cNvCxnSpPr>
            <a:cxnSpLocks/>
          </p:cNvCxnSpPr>
          <p:nvPr/>
        </p:nvCxnSpPr>
        <p:spPr>
          <a:xfrm flipH="1" flipV="1">
            <a:off x="9352831" y="2540393"/>
            <a:ext cx="1002018" cy="650631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F4AB879-5749-45F8-A6AB-DC011B0BAE99}"/>
              </a:ext>
            </a:extLst>
          </p:cNvPr>
          <p:cNvCxnSpPr/>
          <p:nvPr/>
        </p:nvCxnSpPr>
        <p:spPr>
          <a:xfrm flipV="1">
            <a:off x="7789074" y="2542737"/>
            <a:ext cx="1590261" cy="30480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E96C4DA-2DF8-4B9C-99F7-85AF596C5CB6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25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DCB866F-37B6-42CA-BDC5-CC80C96C7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Cloud Clipart | Clipart Panda - Free Clipart Images">
              <a:extLst>
                <a:ext uri="{FF2B5EF4-FFF2-40B4-BE49-F238E27FC236}">
                  <a16:creationId xmlns="" xmlns:a16="http://schemas.microsoft.com/office/drawing/2014/main" id="{A87737A6-8AC8-477E-BAA0-F73CCDA1C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30CA841A-BDFC-4961-86DC-53C31E0FD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816FCAB-18FF-4722-8302-666652BAE97B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34148168-9B67-4FFF-B21E-DF4F06242016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79C239B-5360-44FA-A5D9-4AB604973046}"/>
              </a:ext>
            </a:extLst>
          </p:cNvPr>
          <p:cNvSpPr txBox="1"/>
          <p:nvPr/>
        </p:nvSpPr>
        <p:spPr>
          <a:xfrm>
            <a:off x="1983545" y="5458265"/>
            <a:ext cx="8721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highlight>
                  <a:srgbClr val="FFFF00"/>
                </a:highlight>
                <a:cs typeface="(AH) Manal Black" pitchFamily="2" charset="-78"/>
              </a:rPr>
              <a:t>المنشور في حياتنا</a:t>
            </a:r>
          </a:p>
          <a:p>
            <a:pPr algn="ctr"/>
            <a:r>
              <a:rPr lang="ar-AE" sz="3200" dirty="0">
                <a:highlight>
                  <a:srgbClr val="FFFF00"/>
                </a:highlight>
                <a:cs typeface="(AH) Manal Black" pitchFamily="2" charset="-78"/>
              </a:rPr>
              <a:t>في بيت الالعاب </a:t>
            </a:r>
            <a:endParaRPr lang="en-US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DDCCF94-BB25-40E7-A084-D50453D8435A}"/>
              </a:ext>
            </a:extLst>
          </p:cNvPr>
          <p:cNvSpPr txBox="1"/>
          <p:nvPr/>
        </p:nvSpPr>
        <p:spPr>
          <a:xfrm>
            <a:off x="5580116" y="249995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163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AF01F8B-D775-4E12-8E40-9ED9577E0F69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DE77F16-B491-4FC9-A833-6803F744160D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C57820A-7E01-49FB-A259-5F2BD71CB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05790AB9-8D6D-4962-B674-3458DA323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A7945FDE-3AE9-4CF3-809E-BBB5BADC3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E81F567-EC91-497D-9339-015CFF6BDB4B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3ABDB97-4845-4A1A-9383-5A9E49825535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pic>
        <p:nvPicPr>
          <p:cNvPr id="12" name="Picture 11" descr="A tall building&#10;&#10;Description automatically generated">
            <a:extLst>
              <a:ext uri="{FF2B5EF4-FFF2-40B4-BE49-F238E27FC236}">
                <a16:creationId xmlns="" xmlns:a16="http://schemas.microsoft.com/office/drawing/2014/main" id="{790EABC4-7079-45D8-8DC3-E392849B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7" y="1479375"/>
            <a:ext cx="4555012" cy="5010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E6CCB2-69D0-47B8-B294-8656B6EF50B3}"/>
              </a:ext>
            </a:extLst>
          </p:cNvPr>
          <p:cNvSpPr txBox="1"/>
          <p:nvPr/>
        </p:nvSpPr>
        <p:spPr>
          <a:xfrm>
            <a:off x="4601975" y="1779400"/>
            <a:ext cx="8721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dirty="0">
                <a:highlight>
                  <a:srgbClr val="FFFF00"/>
                </a:highlight>
                <a:cs typeface="(AH) Manal Black" pitchFamily="2" charset="-78"/>
              </a:rPr>
              <a:t>المنشور في حياتنا</a:t>
            </a:r>
          </a:p>
          <a:p>
            <a:pPr algn="ctr"/>
            <a:r>
              <a:rPr lang="ar-AE" sz="3200" dirty="0">
                <a:highlight>
                  <a:srgbClr val="FFFF00"/>
                </a:highlight>
                <a:cs typeface="(AH) Manal Black" pitchFamily="2" charset="-78"/>
              </a:rPr>
              <a:t>برج بنك في الصين</a:t>
            </a:r>
            <a:endParaRPr lang="en-US" sz="32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3D282AA-121E-4959-B595-B13D64E3C7C8}"/>
              </a:ext>
            </a:extLst>
          </p:cNvPr>
          <p:cNvSpPr txBox="1"/>
          <p:nvPr/>
        </p:nvSpPr>
        <p:spPr>
          <a:xfrm>
            <a:off x="5580116" y="249995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04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7E9C356-1FEB-445E-917D-608AABABE143}"/>
              </a:ext>
            </a:extLst>
          </p:cNvPr>
          <p:cNvSpPr/>
          <p:nvPr/>
        </p:nvSpPr>
        <p:spPr>
          <a:xfrm>
            <a:off x="1317061" y="105041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08E8B8D-9FCA-4AFF-B52E-CBE5197B5C82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7FC7A6C4-E8B3-40BD-8D8C-A59F5A16A6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FBADE5D-0433-4B8C-AB4C-5D7DF65A0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75BC1A3F-B1AA-493F-B342-039FC585F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0521DBB-DC86-4B22-86DB-2E46579F8494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9A5616D-1FEF-40AF-94A7-7E9D61827870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5F9EAFD-59B1-44AB-970D-818C103D29B8}"/>
              </a:ext>
            </a:extLst>
          </p:cNvPr>
          <p:cNvSpPr txBox="1"/>
          <p:nvPr/>
        </p:nvSpPr>
        <p:spPr>
          <a:xfrm>
            <a:off x="5580116" y="249995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B5574F3-A771-413A-AE26-89ED724F1551}"/>
              </a:ext>
            </a:extLst>
          </p:cNvPr>
          <p:cNvSpPr txBox="1"/>
          <p:nvPr/>
        </p:nvSpPr>
        <p:spPr>
          <a:xfrm>
            <a:off x="7248938" y="1961322"/>
            <a:ext cx="357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سؤال التحدي:</a:t>
            </a:r>
            <a:endParaRPr lang="en-US" sz="4800" dirty="0">
              <a:solidFill>
                <a:srgbClr val="FF0000"/>
              </a:solidFill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D6880C3-660B-4285-B683-56646795784C}"/>
              </a:ext>
            </a:extLst>
          </p:cNvPr>
          <p:cNvSpPr txBox="1"/>
          <p:nvPr/>
        </p:nvSpPr>
        <p:spPr>
          <a:xfrm>
            <a:off x="2411896" y="2965175"/>
            <a:ext cx="7235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من أنا؟</a:t>
            </a:r>
          </a:p>
          <a:p>
            <a:pPr algn="ctr" rtl="1"/>
            <a:r>
              <a:rPr lang="ar-AE" sz="4800" dirty="0">
                <a:cs typeface="(AH) Manal Black" pitchFamily="2" charset="-78"/>
              </a:rPr>
              <a:t>لي </a:t>
            </a:r>
            <a:r>
              <a:rPr lang="en-US" sz="4800" dirty="0" smtClean="0">
                <a:cs typeface="(AH) Manal Black" pitchFamily="2" charset="-78"/>
              </a:rPr>
              <a:t>6</a:t>
            </a:r>
            <a:r>
              <a:rPr lang="ar-AE" sz="4800" dirty="0" smtClean="0">
                <a:cs typeface="(AH) Manal Black" pitchFamily="2" charset="-78"/>
              </a:rPr>
              <a:t> </a:t>
            </a:r>
            <a:r>
              <a:rPr lang="ar-AE" sz="4800" dirty="0">
                <a:cs typeface="(AH) Manal Black" pitchFamily="2" charset="-78"/>
              </a:rPr>
              <a:t>وجوه مربعة </a:t>
            </a:r>
            <a:r>
              <a:rPr lang="ar-AE" sz="4800" dirty="0" smtClean="0">
                <a:cs typeface="(AH) Manal Black" pitchFamily="2" charset="-78"/>
              </a:rPr>
              <a:t>و</a:t>
            </a:r>
            <a:r>
              <a:rPr lang="en-US" sz="4800" dirty="0" smtClean="0">
                <a:cs typeface="(AH) Manal Black" pitchFamily="2" charset="-78"/>
              </a:rPr>
              <a:t>12</a:t>
            </a:r>
            <a:r>
              <a:rPr lang="ar-AE" sz="4800" dirty="0" smtClean="0">
                <a:cs typeface="(AH) Manal Black" pitchFamily="2" charset="-78"/>
              </a:rPr>
              <a:t> </a:t>
            </a:r>
            <a:r>
              <a:rPr lang="ar-AE" sz="4800" dirty="0">
                <a:cs typeface="(AH) Manal Black" pitchFamily="2" charset="-78"/>
              </a:rPr>
              <a:t>حافة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="" xmlns:a16="http://schemas.microsoft.com/office/drawing/2014/main" id="{FD135C1A-4A77-4512-B6BC-B7D1EC67C80E}"/>
              </a:ext>
            </a:extLst>
          </p:cNvPr>
          <p:cNvSpPr/>
          <p:nvPr/>
        </p:nvSpPr>
        <p:spPr>
          <a:xfrm>
            <a:off x="5115339" y="4917870"/>
            <a:ext cx="1285461" cy="1226417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المكعب</a:t>
            </a:r>
            <a:endParaRPr lang="en-US" sz="2400" b="1" dirty="0"/>
          </a:p>
        </p:txBody>
      </p:sp>
      <p:pic>
        <p:nvPicPr>
          <p:cNvPr id="15" name="صورة 5" descr="صورة تحتوي على عنصر, ساعة حائط&#10;&#10;تم إنشاء الوصف تلقائياً">
            <a:extLst>
              <a:ext uri="{FF2B5EF4-FFF2-40B4-BE49-F238E27FC236}">
                <a16:creationId xmlns="" xmlns:a16="http://schemas.microsoft.com/office/drawing/2014/main" id="{A410C257-E39F-4274-937F-6DFE852BC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19" y="1292549"/>
            <a:ext cx="947052" cy="15602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CC86163-6084-4522-A8EB-C00EE8D994F6}"/>
              </a:ext>
            </a:extLst>
          </p:cNvPr>
          <p:cNvSpPr txBox="1"/>
          <p:nvPr/>
        </p:nvSpPr>
        <p:spPr>
          <a:xfrm>
            <a:off x="9899374" y="2965175"/>
            <a:ext cx="2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B4898B1-80D4-4D94-BC14-93B7BE80B817}"/>
              </a:ext>
            </a:extLst>
          </p:cNvPr>
          <p:cNvSpPr txBox="1"/>
          <p:nvPr/>
        </p:nvSpPr>
        <p:spPr>
          <a:xfrm>
            <a:off x="10209271" y="2975115"/>
            <a:ext cx="2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D7A30E0-62D2-4E78-906C-D7554511C437}"/>
              </a:ext>
            </a:extLst>
          </p:cNvPr>
          <p:cNvSpPr txBox="1"/>
          <p:nvPr/>
        </p:nvSpPr>
        <p:spPr>
          <a:xfrm>
            <a:off x="10606836" y="2975115"/>
            <a:ext cx="2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C7F7CA4-96F3-4E39-9078-E121C6A624D6}"/>
              </a:ext>
            </a:extLst>
          </p:cNvPr>
          <p:cNvSpPr txBox="1"/>
          <p:nvPr/>
        </p:nvSpPr>
        <p:spPr>
          <a:xfrm>
            <a:off x="11044158" y="2975115"/>
            <a:ext cx="2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AF5A10B-CB56-474D-AB86-E8770C8D2DED}"/>
              </a:ext>
            </a:extLst>
          </p:cNvPr>
          <p:cNvSpPr txBox="1"/>
          <p:nvPr/>
        </p:nvSpPr>
        <p:spPr>
          <a:xfrm>
            <a:off x="11463131" y="2975115"/>
            <a:ext cx="291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64C25421-B8FF-4496-AEE9-38D77DECA510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السؤال">
            <a:extLst>
              <a:ext uri="{FF2B5EF4-FFF2-40B4-BE49-F238E27FC236}">
                <a16:creationId xmlns=""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4162841" y="318053"/>
            <a:ext cx="4424569" cy="236139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المجسم التالي هو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=""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162841" y="3082773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مكعب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=""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162841" y="403448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كرة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=""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143873" y="4984513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2060"/>
                </a:solidFill>
              </a:rPr>
              <a:t>منشور ثلاثي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45922" y="5914445"/>
            <a:ext cx="1117600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التالي</a:t>
            </a:r>
            <a:endParaRPr lang="en-US" sz="2000" b="1" dirty="0"/>
          </a:p>
        </p:txBody>
      </p:sp>
      <p:sp>
        <p:nvSpPr>
          <p:cNvPr id="9" name="صحيح">
            <a:extLst>
              <a:ext uri="{FF2B5EF4-FFF2-40B4-BE49-F238E27FC236}">
                <a16:creationId xmlns=""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048131" y="3010062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=""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048131" y="398723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=""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048130" y="492700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6" y="2848538"/>
            <a:ext cx="3164636" cy="3164636"/>
          </a:xfrm>
          <a:prstGeom prst="rect">
            <a:avLst/>
          </a:prstGeom>
        </p:spPr>
      </p:pic>
      <p:pic>
        <p:nvPicPr>
          <p:cNvPr id="3" name="Picture 2" descr="A picture containing object, table&#10;&#10;Description automatically generated">
            <a:extLst>
              <a:ext uri="{FF2B5EF4-FFF2-40B4-BE49-F238E27FC236}">
                <a16:creationId xmlns="" xmlns:a16="http://schemas.microsoft.com/office/drawing/2014/main" id="{0C70BDDE-56C6-48E6-90FE-A14411106F6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11" y="612927"/>
            <a:ext cx="2581275" cy="17716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B8EDB4B-726A-45A3-88D0-80F01819E5D5}"/>
              </a:ext>
            </a:extLst>
          </p:cNvPr>
          <p:cNvGrpSpPr/>
          <p:nvPr/>
        </p:nvGrpSpPr>
        <p:grpSpPr>
          <a:xfrm>
            <a:off x="265046" y="234563"/>
            <a:ext cx="10376451" cy="846828"/>
            <a:chOff x="1794137" y="165652"/>
            <a:chExt cx="8537466" cy="846828"/>
          </a:xfrm>
        </p:grpSpPr>
        <p:pic>
          <p:nvPicPr>
            <p:cNvPr id="22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0AB87F4-D290-4F32-B329-1FFAF3494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Cloud Clipart | Clipart Panda - Free Clipart Images">
              <a:extLst>
                <a:ext uri="{FF2B5EF4-FFF2-40B4-BE49-F238E27FC236}">
                  <a16:creationId xmlns="" xmlns:a16="http://schemas.microsoft.com/office/drawing/2014/main" id="{7CBD3E7B-1710-460B-93D1-2DDA78D8D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419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4A4177D9-6EAD-4700-8DD6-66C250CB9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E977A13-C37C-46C4-8C1F-1EDB8582CB6A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E9EF762-0561-43C0-9FF5-CAC972B0D895}"/>
                </a:ext>
              </a:extLst>
            </p:cNvPr>
            <p:cNvSpPr txBox="1"/>
            <p:nvPr/>
          </p:nvSpPr>
          <p:spPr>
            <a:xfrm>
              <a:off x="3699115" y="223831"/>
              <a:ext cx="11413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تصنيف خصائص المنشور الثلاثي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71F50B1-1045-4A89-B7C0-EA4F4A401F6F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83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98AA5BD-0C59-4AD0-A329-048FDB6775EB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1826D46-5360-4D87-A679-3F7D1EDE08F2}"/>
              </a:ext>
            </a:extLst>
          </p:cNvPr>
          <p:cNvGrpSpPr/>
          <p:nvPr/>
        </p:nvGrpSpPr>
        <p:grpSpPr>
          <a:xfrm>
            <a:off x="265046" y="234563"/>
            <a:ext cx="10376451" cy="846828"/>
            <a:chOff x="1794137" y="165652"/>
            <a:chExt cx="8537466" cy="846828"/>
          </a:xfrm>
        </p:grpSpPr>
        <p:pic>
          <p:nvPicPr>
            <p:cNvPr id="14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4D2C0FF9-98E5-44A5-B53C-E86DB9D6A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loud Clipart | Clipart Panda - Free Clipart Images">
              <a:extLst>
                <a:ext uri="{FF2B5EF4-FFF2-40B4-BE49-F238E27FC236}">
                  <a16:creationId xmlns="" xmlns:a16="http://schemas.microsoft.com/office/drawing/2014/main" id="{D552358C-17E2-4207-97F6-02C8DBD79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419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09305E7E-4165-44B8-A4EB-9316FC19A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1DB3E2F-3163-40D5-924D-F059D10C8B34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043F9C2-B2EC-438B-890B-D31F5B2DCC30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5" name="خطأ 1">
            <a:extLst>
              <a:ext uri="{FF2B5EF4-FFF2-40B4-BE49-F238E27FC236}">
                <a16:creationId xmlns=""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162841" y="497446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9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=""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243811" y="403448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=""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162841" y="3094504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45922" y="5914445"/>
            <a:ext cx="1117600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التالي</a:t>
            </a:r>
            <a:endParaRPr lang="en-US" sz="2000" b="1" dirty="0"/>
          </a:p>
        </p:txBody>
      </p:sp>
      <p:sp>
        <p:nvSpPr>
          <p:cNvPr id="9" name="صحيح">
            <a:extLst>
              <a:ext uri="{FF2B5EF4-FFF2-40B4-BE49-F238E27FC236}">
                <a16:creationId xmlns=""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048131" y="3010062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=""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048131" y="398723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=""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048130" y="492700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6" y="2848538"/>
            <a:ext cx="3164636" cy="3164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6D4417-0EED-42C9-A236-0C982F807855}"/>
              </a:ext>
            </a:extLst>
          </p:cNvPr>
          <p:cNvSpPr txBox="1"/>
          <p:nvPr/>
        </p:nvSpPr>
        <p:spPr>
          <a:xfrm>
            <a:off x="2580360" y="292742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  <p:sp>
        <p:nvSpPr>
          <p:cNvPr id="22" name="السؤال">
            <a:extLst>
              <a:ext uri="{FF2B5EF4-FFF2-40B4-BE49-F238E27FC236}">
                <a16:creationId xmlns="" xmlns:a16="http://schemas.microsoft.com/office/drawing/2014/main" id="{53D2F728-90EA-4A14-A9A9-EC1A3DD6F6D8}"/>
              </a:ext>
            </a:extLst>
          </p:cNvPr>
          <p:cNvSpPr/>
          <p:nvPr/>
        </p:nvSpPr>
        <p:spPr>
          <a:xfrm>
            <a:off x="4162841" y="318053"/>
            <a:ext cx="4424569" cy="236139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عدد رؤوس المنشور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الثلاثي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 descr="A picture containing object, table&#10;&#10;Description automatically generated">
            <a:extLst>
              <a:ext uri="{FF2B5EF4-FFF2-40B4-BE49-F238E27FC236}">
                <a16:creationId xmlns="" xmlns:a16="http://schemas.microsoft.com/office/drawing/2014/main" id="{028A02C4-8A48-4466-8838-0DCEB495C1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11" y="612927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998AA5BD-0C59-4AD0-A329-048FDB6775EB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1826D46-5360-4D87-A679-3F7D1EDE08F2}"/>
              </a:ext>
            </a:extLst>
          </p:cNvPr>
          <p:cNvGrpSpPr/>
          <p:nvPr/>
        </p:nvGrpSpPr>
        <p:grpSpPr>
          <a:xfrm>
            <a:off x="265046" y="234563"/>
            <a:ext cx="10376451" cy="846828"/>
            <a:chOff x="1794137" y="165652"/>
            <a:chExt cx="8537466" cy="846828"/>
          </a:xfrm>
        </p:grpSpPr>
        <p:pic>
          <p:nvPicPr>
            <p:cNvPr id="14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4D2C0FF9-98E5-44A5-B53C-E86DB9D6A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loud Clipart | Clipart Panda - Free Clipart Images">
              <a:extLst>
                <a:ext uri="{FF2B5EF4-FFF2-40B4-BE49-F238E27FC236}">
                  <a16:creationId xmlns="" xmlns:a16="http://schemas.microsoft.com/office/drawing/2014/main" id="{D552358C-17E2-4207-97F6-02C8DBD79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419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09305E7E-4165-44B8-A4EB-9316FC19A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1DB3E2F-3163-40D5-924D-F059D10C8B34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043F9C2-B2EC-438B-890B-D31F5B2DCC30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5" name="خطأ 1">
            <a:extLst>
              <a:ext uri="{FF2B5EF4-FFF2-40B4-BE49-F238E27FC236}">
                <a16:creationId xmlns=""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162841" y="497446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9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=""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162841" y="403448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=""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162841" y="3094504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5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5745922" y="5914445"/>
            <a:ext cx="1117600" cy="762000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/>
              <a:t>التالي</a:t>
            </a:r>
            <a:endParaRPr lang="en-US" sz="2000" b="1" dirty="0"/>
          </a:p>
        </p:txBody>
      </p:sp>
      <p:sp>
        <p:nvSpPr>
          <p:cNvPr id="9" name="صحيح">
            <a:extLst>
              <a:ext uri="{FF2B5EF4-FFF2-40B4-BE49-F238E27FC236}">
                <a16:creationId xmlns=""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048131" y="3010062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=""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048131" y="398723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=""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048130" y="492700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6" y="2848538"/>
            <a:ext cx="3164636" cy="3164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16D4417-0EED-42C9-A236-0C982F807855}"/>
              </a:ext>
            </a:extLst>
          </p:cNvPr>
          <p:cNvSpPr txBox="1"/>
          <p:nvPr/>
        </p:nvSpPr>
        <p:spPr>
          <a:xfrm>
            <a:off x="2580360" y="292742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  <p:sp>
        <p:nvSpPr>
          <p:cNvPr id="22" name="السؤال">
            <a:extLst>
              <a:ext uri="{FF2B5EF4-FFF2-40B4-BE49-F238E27FC236}">
                <a16:creationId xmlns="" xmlns:a16="http://schemas.microsoft.com/office/drawing/2014/main" id="{53D2F728-90EA-4A14-A9A9-EC1A3DD6F6D8}"/>
              </a:ext>
            </a:extLst>
          </p:cNvPr>
          <p:cNvSpPr/>
          <p:nvPr/>
        </p:nvSpPr>
        <p:spPr>
          <a:xfrm>
            <a:off x="4162841" y="318053"/>
            <a:ext cx="4424569" cy="236139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عدد وجوه المنشور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الثلاثي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 descr="A picture containing object, table&#10;&#10;Description automatically generated">
            <a:extLst>
              <a:ext uri="{FF2B5EF4-FFF2-40B4-BE49-F238E27FC236}">
                <a16:creationId xmlns="" xmlns:a16="http://schemas.microsoft.com/office/drawing/2014/main" id="{028A02C4-8A48-4466-8838-0DCEB495C18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11" y="612927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5F26C2B-730C-4840-B879-A86667E73FD0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خطأ 1">
            <a:extLst>
              <a:ext uri="{FF2B5EF4-FFF2-40B4-BE49-F238E27FC236}">
                <a16:creationId xmlns=""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162841" y="497446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=""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162841" y="3094503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6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=""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162841" y="4020805"/>
            <a:ext cx="4424569" cy="6891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9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=""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8048131" y="3010062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1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=""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8048131" y="398723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2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=""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8048130" y="4927009"/>
            <a:ext cx="859115" cy="7836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3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6" y="2848538"/>
            <a:ext cx="3164636" cy="316463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A106FF-D00E-42C9-A4CC-73727EAB97E5}"/>
              </a:ext>
            </a:extLst>
          </p:cNvPr>
          <p:cNvGrpSpPr/>
          <p:nvPr/>
        </p:nvGrpSpPr>
        <p:grpSpPr>
          <a:xfrm>
            <a:off x="265046" y="234563"/>
            <a:ext cx="10376451" cy="846828"/>
            <a:chOff x="1794137" y="165652"/>
            <a:chExt cx="8537466" cy="846828"/>
          </a:xfrm>
        </p:grpSpPr>
        <p:pic>
          <p:nvPicPr>
            <p:cNvPr id="22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57B7CBDF-6089-459E-95C2-E1777CA21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Cloud Clipart | Clipart Panda - Free Clipart Images">
              <a:extLst>
                <a:ext uri="{FF2B5EF4-FFF2-40B4-BE49-F238E27FC236}">
                  <a16:creationId xmlns="" xmlns:a16="http://schemas.microsoft.com/office/drawing/2014/main" id="{6A9038E8-BE9B-4153-BAB1-B4E459C45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4419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2764671A-061D-4F5C-842D-73EBA5537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19A57D2-757D-4B63-8A68-CB7562590DBB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460F25C-F20E-43BE-9904-755A8190EF57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8F9316E-2D1D-4F30-AD43-DA2A6FE391BB}"/>
              </a:ext>
            </a:extLst>
          </p:cNvPr>
          <p:cNvSpPr txBox="1"/>
          <p:nvPr/>
        </p:nvSpPr>
        <p:spPr>
          <a:xfrm>
            <a:off x="2580360" y="292742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  <p:sp>
        <p:nvSpPr>
          <p:cNvPr id="29" name="السؤال">
            <a:extLst>
              <a:ext uri="{FF2B5EF4-FFF2-40B4-BE49-F238E27FC236}">
                <a16:creationId xmlns="" xmlns:a16="http://schemas.microsoft.com/office/drawing/2014/main" id="{ECC22963-95E7-4582-B86C-676AFF628878}"/>
              </a:ext>
            </a:extLst>
          </p:cNvPr>
          <p:cNvSpPr/>
          <p:nvPr/>
        </p:nvSpPr>
        <p:spPr>
          <a:xfrm>
            <a:off x="4162841" y="318053"/>
            <a:ext cx="4424569" cy="236139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عدد حروف المنشور</a:t>
            </a:r>
          </a:p>
          <a:p>
            <a:pPr algn="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الثلاثي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9" descr="A picture containing object, table&#10;&#10;Description automatically generated">
            <a:extLst>
              <a:ext uri="{FF2B5EF4-FFF2-40B4-BE49-F238E27FC236}">
                <a16:creationId xmlns="" xmlns:a16="http://schemas.microsoft.com/office/drawing/2014/main" id="{BF67A78C-850A-4A50-A436-BCFBDD46D27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11" y="612927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FEACA1E5-0CDA-46DB-833C-15B56C44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05" y="91084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nt clip art images free clipart images 2 clipartcow 3 - Clipartix">
            <a:extLst>
              <a:ext uri="{FF2B5EF4-FFF2-40B4-BE49-F238E27FC236}">
                <a16:creationId xmlns="" xmlns:a16="http://schemas.microsoft.com/office/drawing/2014/main" id="{9FDD74AA-D07B-40A7-AAD4-979ED264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0" y="876509"/>
            <a:ext cx="6245293" cy="58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ditional Uae Images, Stock Photos &amp; Vectors | Shutterstock">
            <a:extLst>
              <a:ext uri="{FF2B5EF4-FFF2-40B4-BE49-F238E27FC236}">
                <a16:creationId xmlns="" xmlns:a16="http://schemas.microsoft.com/office/drawing/2014/main" id="{3218A77F-0326-4E30-9917-62BB8031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"/>
          <a:stretch/>
        </p:blipFill>
        <p:spPr bwMode="auto">
          <a:xfrm>
            <a:off x="6705600" y="1209906"/>
            <a:ext cx="5181600" cy="54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73A2E92C-7F92-49F7-9F53-EC9D829A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35" y="91000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F411FB31-0342-497E-9F27-BAD5DDF6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5894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C6F387B0-5B23-4A34-B7EE-014CAED5A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5" y="123092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1C89059B-9B02-47B4-A3C3-716AD0872044}"/>
              </a:ext>
            </a:extLst>
          </p:cNvPr>
          <p:cNvSpPr/>
          <p:nvPr/>
        </p:nvSpPr>
        <p:spPr>
          <a:xfrm>
            <a:off x="5493026" y="1785796"/>
            <a:ext cx="1510748" cy="997728"/>
          </a:xfrm>
          <a:prstGeom prst="cloudCallout">
            <a:avLst>
              <a:gd name="adj1" fmla="val 53728"/>
              <a:gd name="adj2" fmla="val 5984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cs typeface="(AH) Manal Black" pitchFamily="2" charset="-78"/>
              </a:rPr>
              <a:t>الخيمة على شكل مثلث</a:t>
            </a:r>
            <a:endParaRPr lang="en-US" dirty="0">
              <a:cs typeface="(AH) Manal Black" pitchFamily="2" charset="-78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E1067D1A-C764-4909-B4FB-9BBA957D25DA}"/>
              </a:ext>
            </a:extLst>
          </p:cNvPr>
          <p:cNvSpPr/>
          <p:nvPr/>
        </p:nvSpPr>
        <p:spPr>
          <a:xfrm>
            <a:off x="10474187" y="1453992"/>
            <a:ext cx="1510748" cy="997728"/>
          </a:xfrm>
          <a:prstGeom prst="cloudCallout">
            <a:avLst>
              <a:gd name="adj1" fmla="val -47149"/>
              <a:gd name="adj2" fmla="val 810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cs typeface="(AH) Manal Black" pitchFamily="2" charset="-78"/>
              </a:rPr>
              <a:t>الخيمة على شكل منشور ثلاثي</a:t>
            </a:r>
            <a:endParaRPr lang="en-US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454178-F035-460B-81C6-8F361D0E70F4}"/>
              </a:ext>
            </a:extLst>
          </p:cNvPr>
          <p:cNvSpPr txBox="1"/>
          <p:nvPr/>
        </p:nvSpPr>
        <p:spPr>
          <a:xfrm>
            <a:off x="7586042" y="1424326"/>
            <a:ext cx="5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/>
                </a:solidFill>
                <a:cs typeface="(AH) Manal Black" pitchFamily="2" charset="-78"/>
              </a:rPr>
              <a:t>حمد</a:t>
            </a:r>
            <a:endParaRPr lang="en-US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9F86A5-9E59-4787-87E2-44083B7F3205}"/>
              </a:ext>
            </a:extLst>
          </p:cNvPr>
          <p:cNvSpPr txBox="1"/>
          <p:nvPr/>
        </p:nvSpPr>
        <p:spPr>
          <a:xfrm>
            <a:off x="9722955" y="1416464"/>
            <a:ext cx="5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/>
                </a:solidFill>
                <a:cs typeface="(AH) Manal Black" pitchFamily="2" charset="-78"/>
              </a:rPr>
              <a:t>سالم</a:t>
            </a:r>
            <a:endParaRPr lang="en-US" dirty="0">
              <a:solidFill>
                <a:schemeClr val="accent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331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nt clip art images free clipart images 2 clipartcow 3 - Clipartix">
            <a:extLst>
              <a:ext uri="{FF2B5EF4-FFF2-40B4-BE49-F238E27FC236}">
                <a16:creationId xmlns="" xmlns:a16="http://schemas.microsoft.com/office/drawing/2014/main" id="{9FDD74AA-D07B-40A7-AAD4-979ED264C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" y="833950"/>
            <a:ext cx="6245293" cy="58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ditional Uae Images, Stock Photos &amp; Vectors | Shutterstock">
            <a:extLst>
              <a:ext uri="{FF2B5EF4-FFF2-40B4-BE49-F238E27FC236}">
                <a16:creationId xmlns="" xmlns:a16="http://schemas.microsoft.com/office/drawing/2014/main" id="{3218A77F-0326-4E30-9917-62BB8031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0"/>
          <a:stretch/>
        </p:blipFill>
        <p:spPr bwMode="auto">
          <a:xfrm>
            <a:off x="6705600" y="1209906"/>
            <a:ext cx="5181600" cy="548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73A2E92C-7F92-49F7-9F53-EC9D829A8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535" y="91000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loud Clipart | Clipart Panda - Free Clipart Images">
            <a:extLst>
              <a:ext uri="{FF2B5EF4-FFF2-40B4-BE49-F238E27FC236}">
                <a16:creationId xmlns="" xmlns:a16="http://schemas.microsoft.com/office/drawing/2014/main" id="{F411FB31-0342-497E-9F27-BAD5DDF62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5894"/>
            <a:ext cx="2819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="" xmlns:a16="http://schemas.microsoft.com/office/drawing/2014/main" id="{E1067D1A-C764-4909-B4FB-9BBA957D25DA}"/>
              </a:ext>
            </a:extLst>
          </p:cNvPr>
          <p:cNvSpPr/>
          <p:nvPr/>
        </p:nvSpPr>
        <p:spPr>
          <a:xfrm>
            <a:off x="10474187" y="1453992"/>
            <a:ext cx="1510748" cy="997728"/>
          </a:xfrm>
          <a:prstGeom prst="cloudCallout">
            <a:avLst>
              <a:gd name="adj1" fmla="val -47149"/>
              <a:gd name="adj2" fmla="val 810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>
                <a:cs typeface="(AH) Manal Black" pitchFamily="2" charset="-78"/>
              </a:rPr>
              <a:t>الخيمة على شكل منشور ثلاثي</a:t>
            </a:r>
            <a:endParaRPr lang="en-US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454178-F035-460B-81C6-8F361D0E70F4}"/>
              </a:ext>
            </a:extLst>
          </p:cNvPr>
          <p:cNvSpPr txBox="1"/>
          <p:nvPr/>
        </p:nvSpPr>
        <p:spPr>
          <a:xfrm>
            <a:off x="7586042" y="1424326"/>
            <a:ext cx="5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/>
                </a:solidFill>
                <a:cs typeface="(AH) Manal Black" pitchFamily="2" charset="-78"/>
              </a:rPr>
              <a:t>حمد</a:t>
            </a:r>
            <a:endParaRPr lang="en-US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9F86A5-9E59-4787-87E2-44083B7F3205}"/>
              </a:ext>
            </a:extLst>
          </p:cNvPr>
          <p:cNvSpPr txBox="1"/>
          <p:nvPr/>
        </p:nvSpPr>
        <p:spPr>
          <a:xfrm>
            <a:off x="9722955" y="1416464"/>
            <a:ext cx="5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/>
                </a:solidFill>
                <a:cs typeface="(AH) Manal Black" pitchFamily="2" charset="-78"/>
              </a:rPr>
              <a:t>سالم</a:t>
            </a:r>
            <a:endParaRPr lang="en-US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pic>
        <p:nvPicPr>
          <p:cNvPr id="3074" name="Picture 2" descr="Triangular Prism Icons - Download Free Vector Icons | Noun Project">
            <a:extLst>
              <a:ext uri="{FF2B5EF4-FFF2-40B4-BE49-F238E27FC236}">
                <a16:creationId xmlns="" xmlns:a16="http://schemas.microsoft.com/office/drawing/2014/main" id="{E26D3703-AFA0-4F12-B540-F4322203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" y="699450"/>
            <a:ext cx="6245293" cy="599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لا شيء يحول دون النجاح by princessmai884 on emaze">
            <a:extLst>
              <a:ext uri="{FF2B5EF4-FFF2-40B4-BE49-F238E27FC236}">
                <a16:creationId xmlns="" xmlns:a16="http://schemas.microsoft.com/office/drawing/2014/main" id="{CF11699D-AE7F-4D29-80E5-6DAFEF02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26" y="3884398"/>
            <a:ext cx="19431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aditional Uae Images, Stock Photos &amp; Vectors | Shutterstock">
            <a:extLst>
              <a:ext uri="{FF2B5EF4-FFF2-40B4-BE49-F238E27FC236}">
                <a16:creationId xmlns="" xmlns:a16="http://schemas.microsoft.com/office/drawing/2014/main" id="{E69E4582-5677-48C7-88E6-F20394F33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6" b="8990"/>
          <a:stretch/>
        </p:blipFill>
        <p:spPr bwMode="auto">
          <a:xfrm>
            <a:off x="8342143" y="211015"/>
            <a:ext cx="3432516" cy="66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78803A9-AB57-4EBB-8657-FAC1B6D0BC77}"/>
              </a:ext>
            </a:extLst>
          </p:cNvPr>
          <p:cNvSpPr txBox="1"/>
          <p:nvPr/>
        </p:nvSpPr>
        <p:spPr>
          <a:xfrm>
            <a:off x="9059433" y="513791"/>
            <a:ext cx="5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>
                <a:solidFill>
                  <a:schemeClr val="accent1"/>
                </a:solidFill>
                <a:cs typeface="(AH) Manal Black" pitchFamily="2" charset="-78"/>
              </a:rPr>
              <a:t>سالم</a:t>
            </a:r>
            <a:endParaRPr lang="en-US" dirty="0">
              <a:solidFill>
                <a:schemeClr val="accent1"/>
              </a:solidFill>
              <a:cs typeface="(AH) Manal Black" pitchFamily="2" charset="-78"/>
            </a:endParaRPr>
          </a:p>
        </p:txBody>
      </p:sp>
      <p:pic>
        <p:nvPicPr>
          <p:cNvPr id="7" name="Picture 2" descr="Triangular Prism Icons - Download Free Vector Icons | Noun Project">
            <a:extLst>
              <a:ext uri="{FF2B5EF4-FFF2-40B4-BE49-F238E27FC236}">
                <a16:creationId xmlns="" xmlns:a16="http://schemas.microsoft.com/office/drawing/2014/main" id="{1669A5AB-04EB-4003-B625-3FF170128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41" y="95535"/>
            <a:ext cx="7634838" cy="66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hought Bubble: Cloud 7">
            <a:extLst>
              <a:ext uri="{FF2B5EF4-FFF2-40B4-BE49-F238E27FC236}">
                <a16:creationId xmlns="" xmlns:a16="http://schemas.microsoft.com/office/drawing/2014/main" id="{BF7A4C22-8E27-41E4-BB7E-4899FE3BD094}"/>
              </a:ext>
            </a:extLst>
          </p:cNvPr>
          <p:cNvSpPr/>
          <p:nvPr/>
        </p:nvSpPr>
        <p:spPr>
          <a:xfrm>
            <a:off x="4359965" y="317541"/>
            <a:ext cx="3982178" cy="1696789"/>
          </a:xfrm>
          <a:prstGeom prst="cloudCallout">
            <a:avLst>
              <a:gd name="adj1" fmla="val 49659"/>
              <a:gd name="adj2" fmla="val 601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dirty="0">
                <a:cs typeface="(AH) Manal Black" pitchFamily="2" charset="-78"/>
              </a:rPr>
              <a:t>هيا يا مهندسين الامارات لنتعرف على خصائص المنشور الثلاثي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="" xmlns:a16="http://schemas.microsoft.com/office/drawing/2014/main" id="{D78BAE3A-DBE6-4672-B3FE-3A9D3B3BCE19}"/>
              </a:ext>
            </a:extLst>
          </p:cNvPr>
          <p:cNvSpPr/>
          <p:nvPr/>
        </p:nvSpPr>
        <p:spPr>
          <a:xfrm>
            <a:off x="2862469" y="2236337"/>
            <a:ext cx="4386470" cy="3263315"/>
          </a:xfrm>
          <a:prstGeom prst="triangle">
            <a:avLst>
              <a:gd name="adj" fmla="val 4977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68E0AE9-A92D-4B94-BEB9-98819D792D3D}"/>
              </a:ext>
            </a:extLst>
          </p:cNvPr>
          <p:cNvCxnSpPr>
            <a:cxnSpLocks/>
          </p:cNvCxnSpPr>
          <p:nvPr/>
        </p:nvCxnSpPr>
        <p:spPr>
          <a:xfrm flipH="1">
            <a:off x="2833518" y="2236336"/>
            <a:ext cx="2230850" cy="3263316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3BAAAA71-1F45-40BF-80E9-625396B7C452}"/>
              </a:ext>
            </a:extLst>
          </p:cNvPr>
          <p:cNvSpPr/>
          <p:nvPr/>
        </p:nvSpPr>
        <p:spPr>
          <a:xfrm>
            <a:off x="7140272" y="5422687"/>
            <a:ext cx="243837" cy="1539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6E60138B-B075-43D3-A259-955C9F11CBFE}"/>
              </a:ext>
            </a:extLst>
          </p:cNvPr>
          <p:cNvSpPr/>
          <p:nvPr/>
        </p:nvSpPr>
        <p:spPr>
          <a:xfrm>
            <a:off x="3255244" y="1341119"/>
            <a:ext cx="243837" cy="1539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9E0CCA00-3A69-49F4-8643-3F6F5F82BBF7}"/>
              </a:ext>
            </a:extLst>
          </p:cNvPr>
          <p:cNvSpPr/>
          <p:nvPr/>
        </p:nvSpPr>
        <p:spPr>
          <a:xfrm>
            <a:off x="988001" y="4672410"/>
            <a:ext cx="243837" cy="1539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AD92D5ED-8890-46A0-8CDD-EEE11423098D}"/>
              </a:ext>
            </a:extLst>
          </p:cNvPr>
          <p:cNvSpPr/>
          <p:nvPr/>
        </p:nvSpPr>
        <p:spPr>
          <a:xfrm>
            <a:off x="4954558" y="2139903"/>
            <a:ext cx="243837" cy="1539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16852FAF-A879-45CF-AC79-9D3F69774F16}"/>
              </a:ext>
            </a:extLst>
          </p:cNvPr>
          <p:cNvSpPr/>
          <p:nvPr/>
        </p:nvSpPr>
        <p:spPr>
          <a:xfrm>
            <a:off x="2695718" y="5442156"/>
            <a:ext cx="243837" cy="1539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2B25E826-98DB-4F86-809B-C89EF4B821C5}"/>
              </a:ext>
            </a:extLst>
          </p:cNvPr>
          <p:cNvCxnSpPr/>
          <p:nvPr/>
        </p:nvCxnSpPr>
        <p:spPr>
          <a:xfrm flipH="1">
            <a:off x="5458265" y="3534507"/>
            <a:ext cx="1420837" cy="0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304A0629-1899-455E-AFEE-761339F1EA39}"/>
              </a:ext>
            </a:extLst>
          </p:cNvPr>
          <p:cNvCxnSpPr>
            <a:cxnSpLocks/>
          </p:cNvCxnSpPr>
          <p:nvPr/>
        </p:nvCxnSpPr>
        <p:spPr>
          <a:xfrm>
            <a:off x="1983546" y="1341119"/>
            <a:ext cx="1297183" cy="76964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6194C802-0C67-4398-8B7D-A2339B2D7623}"/>
              </a:ext>
            </a:extLst>
          </p:cNvPr>
          <p:cNvCxnSpPr>
            <a:cxnSpLocks/>
          </p:cNvCxnSpPr>
          <p:nvPr/>
        </p:nvCxnSpPr>
        <p:spPr>
          <a:xfrm>
            <a:off x="2439621" y="3867994"/>
            <a:ext cx="1476511" cy="80559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27900AE-83AC-4781-B4E8-A90CDC626278}"/>
              </a:ext>
            </a:extLst>
          </p:cNvPr>
          <p:cNvSpPr txBox="1"/>
          <p:nvPr/>
        </p:nvSpPr>
        <p:spPr>
          <a:xfrm>
            <a:off x="6879102" y="2982351"/>
            <a:ext cx="11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FFFF00"/>
                </a:highlight>
                <a:cs typeface="(AH) Manal Black" pitchFamily="2" charset="-78"/>
              </a:rPr>
              <a:t>الوجه</a:t>
            </a:r>
            <a:endParaRPr lang="en-US" sz="36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F90065E-100B-424D-B739-A939C6F5FC69}"/>
              </a:ext>
            </a:extLst>
          </p:cNvPr>
          <p:cNvSpPr txBox="1"/>
          <p:nvPr/>
        </p:nvSpPr>
        <p:spPr>
          <a:xfrm>
            <a:off x="1089018" y="1094917"/>
            <a:ext cx="11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FFFF00"/>
                </a:highlight>
                <a:cs typeface="(AH) Manal Black" pitchFamily="2" charset="-78"/>
              </a:rPr>
              <a:t>الرأس</a:t>
            </a:r>
            <a:endParaRPr lang="en-US" sz="3600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6BB1A7E-D821-4D90-B13C-EB54CA4E384E}"/>
              </a:ext>
            </a:extLst>
          </p:cNvPr>
          <p:cNvSpPr txBox="1"/>
          <p:nvPr/>
        </p:nvSpPr>
        <p:spPr>
          <a:xfrm>
            <a:off x="1538523" y="3544828"/>
            <a:ext cx="1173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dirty="0">
                <a:highlight>
                  <a:srgbClr val="FFFF00"/>
                </a:highlight>
                <a:cs typeface="(AH) Manal Black" pitchFamily="2" charset="-78"/>
              </a:rPr>
              <a:t>الحرف</a:t>
            </a:r>
            <a:endParaRPr lang="en-US" sz="36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60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9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AF01F8B-D775-4E12-8E40-9ED9577E0F69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مربع نص 10">
            <a:extLst>
              <a:ext uri="{FF2B5EF4-FFF2-40B4-BE49-F238E27FC236}">
                <a16:creationId xmlns="" xmlns:a16="http://schemas.microsoft.com/office/drawing/2014/main" id="{3948F89F-D254-43A9-9B0B-0E20C4C6F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0270" y="488883"/>
            <a:ext cx="2202191" cy="58477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AE" altLang="en-US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عنوان الدرس</a:t>
            </a:r>
            <a:endParaRPr lang="ar-SA" altLang="en-US" dirty="0">
              <a:solidFill>
                <a:schemeClr val="tx1"/>
              </a:solidFill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3B89A9A-6FE3-4C47-9416-7AB2E8F682FF}"/>
              </a:ext>
            </a:extLst>
          </p:cNvPr>
          <p:cNvSpPr/>
          <p:nvPr/>
        </p:nvSpPr>
        <p:spPr>
          <a:xfrm>
            <a:off x="2339926" y="1434789"/>
            <a:ext cx="7512147" cy="88585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FFFF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تابع \ الأشكال ثلاثية الأبعاد 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="" xmlns:a16="http://schemas.microsoft.com/office/drawing/2014/main" id="{BA28F14F-6FC3-4C18-8B90-2EE6C63F29A3}"/>
              </a:ext>
            </a:extLst>
          </p:cNvPr>
          <p:cNvSpPr/>
          <p:nvPr/>
        </p:nvSpPr>
        <p:spPr>
          <a:xfrm>
            <a:off x="2608784" y="3926093"/>
            <a:ext cx="6974430" cy="1754326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AE" sz="3600" b="1" dirty="0"/>
              <a:t>الناتج التعليمي هو:</a:t>
            </a:r>
          </a:p>
          <a:p>
            <a:pPr algn="ctr" rtl="1">
              <a:defRPr/>
            </a:pPr>
            <a:endParaRPr lang="ar-AE" sz="3600" b="1" dirty="0"/>
          </a:p>
          <a:p>
            <a:pPr algn="r" rtl="1">
              <a:defRPr/>
            </a:pPr>
            <a:r>
              <a:rPr lang="ar-AE" sz="3600" b="1" dirty="0"/>
              <a:t>ان يوصف المهندس خصائص المنشور الثلاثي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285251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D3AAF3BB-786C-43EA-B8CC-6F690F30ACD2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الأشكال الثلاثية الأبعاد">
            <a:hlinkClick r:id="" action="ppaction://media"/>
            <a:extLst>
              <a:ext uri="{FF2B5EF4-FFF2-40B4-BE49-F238E27FC236}">
                <a16:creationId xmlns="" xmlns:a16="http://schemas.microsoft.com/office/drawing/2014/main" id="{37508DEE-80FE-471F-A897-C2B71ADD6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7277" y="778119"/>
            <a:ext cx="8393723" cy="530176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9850A4D-247C-492A-8A30-F20971FE793E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BD873F37-DF76-4C76-8CE9-A3B8F6DB6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110CEE55-D8CE-4BC0-8401-9C05BB19B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B7EB30C-15BA-47C8-81CD-532F0C45F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83CBCC0-82F5-4016-9B0A-A0B30B801C96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734CF38B-2599-42A6-8E76-EEABC620B1C4}"/>
                </a:ext>
              </a:extLst>
            </p:cNvPr>
            <p:cNvSpPr txBox="1"/>
            <p:nvPr/>
          </p:nvSpPr>
          <p:spPr>
            <a:xfrm>
              <a:off x="5745933" y="215637"/>
              <a:ext cx="11413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تصنيف خصائص المنشور الثلاثي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2302860-8EBA-46AF-B132-C052367FC6D8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4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AF01F8B-D775-4E12-8E40-9ED9577E0F69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DE77F16-B491-4FC9-A833-6803F744160D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C57820A-7E01-49FB-A259-5F2BD71CB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05790AB9-8D6D-4962-B674-3458DA323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A7945FDE-3AE9-4CF3-809E-BBB5BADC3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E81F567-EC91-497D-9339-015CFF6BDB4B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5C3C506A-B3A0-4FF2-AB4F-554D30CFA68E}"/>
                </a:ext>
              </a:extLst>
            </p:cNvPr>
            <p:cNvSpPr txBox="1"/>
            <p:nvPr/>
          </p:nvSpPr>
          <p:spPr>
            <a:xfrm>
              <a:off x="5689155" y="223831"/>
              <a:ext cx="114132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تصنيف خصائص المنشور الثلاثي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3ABDB97-4845-4A1A-9383-5A9E49825535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pic>
        <p:nvPicPr>
          <p:cNvPr id="12" name="خصائص المنشور القائم">
            <a:hlinkClick r:id="" action="ppaction://media"/>
            <a:extLst>
              <a:ext uri="{FF2B5EF4-FFF2-40B4-BE49-F238E27FC236}">
                <a16:creationId xmlns="" xmlns:a16="http://schemas.microsoft.com/office/drawing/2014/main" id="{88850A0E-305A-43CF-8DE1-B3C4D5D53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0855" y="1086426"/>
            <a:ext cx="9236765" cy="51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62CD43E-EB8D-4D3E-8157-5B18487B767D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Triangular Prism Icons - Download Free Vector Icons | Noun Project">
            <a:extLst>
              <a:ext uri="{FF2B5EF4-FFF2-40B4-BE49-F238E27FC236}">
                <a16:creationId xmlns="" xmlns:a16="http://schemas.microsoft.com/office/drawing/2014/main" id="{2E2DCEF0-41B4-4D3E-9BCF-9D555539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10" y="940903"/>
            <a:ext cx="6245293" cy="575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0785A71D-C4EF-4143-B921-44CB2FBBB9F5}"/>
              </a:ext>
            </a:extLst>
          </p:cNvPr>
          <p:cNvCxnSpPr/>
          <p:nvPr/>
        </p:nvCxnSpPr>
        <p:spPr>
          <a:xfrm>
            <a:off x="2796209" y="2067339"/>
            <a:ext cx="1457739" cy="662609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E7B5087-C7EC-475C-A21A-287EBCC4BC46}"/>
              </a:ext>
            </a:extLst>
          </p:cNvPr>
          <p:cNvCxnSpPr>
            <a:cxnSpLocks/>
          </p:cNvCxnSpPr>
          <p:nvPr/>
        </p:nvCxnSpPr>
        <p:spPr>
          <a:xfrm flipV="1">
            <a:off x="2433711" y="2729948"/>
            <a:ext cx="1820237" cy="2939332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D7E9008-DED0-4936-8C20-D329F2456002}"/>
              </a:ext>
            </a:extLst>
          </p:cNvPr>
          <p:cNvCxnSpPr>
            <a:cxnSpLocks/>
          </p:cNvCxnSpPr>
          <p:nvPr/>
        </p:nvCxnSpPr>
        <p:spPr>
          <a:xfrm flipV="1">
            <a:off x="975972" y="2067339"/>
            <a:ext cx="1820237" cy="2939332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EAF0BA8-EC37-4956-B920-D316A492C52C}"/>
              </a:ext>
            </a:extLst>
          </p:cNvPr>
          <p:cNvCxnSpPr/>
          <p:nvPr/>
        </p:nvCxnSpPr>
        <p:spPr>
          <a:xfrm>
            <a:off x="975972" y="5006671"/>
            <a:ext cx="1457739" cy="662609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589E178-3681-47C4-A486-A345C371F7AE}"/>
              </a:ext>
            </a:extLst>
          </p:cNvPr>
          <p:cNvCxnSpPr/>
          <p:nvPr/>
        </p:nvCxnSpPr>
        <p:spPr>
          <a:xfrm>
            <a:off x="4638261" y="5006670"/>
            <a:ext cx="1457739" cy="662609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0CDB1D1-A06A-449D-B2CB-C3999755AFCE}"/>
              </a:ext>
            </a:extLst>
          </p:cNvPr>
          <p:cNvCxnSpPr>
            <a:cxnSpLocks/>
          </p:cNvCxnSpPr>
          <p:nvPr/>
        </p:nvCxnSpPr>
        <p:spPr>
          <a:xfrm flipV="1">
            <a:off x="2437839" y="5669279"/>
            <a:ext cx="3658161" cy="1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7EF5CD1A-CD27-4FA5-9BC9-E5B726BA1473}"/>
              </a:ext>
            </a:extLst>
          </p:cNvPr>
          <p:cNvCxnSpPr>
            <a:cxnSpLocks/>
          </p:cNvCxnSpPr>
          <p:nvPr/>
        </p:nvCxnSpPr>
        <p:spPr>
          <a:xfrm flipV="1">
            <a:off x="988943" y="5006668"/>
            <a:ext cx="3658161" cy="1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6B3E3B7-345D-485C-AC1A-27054F4C364A}"/>
              </a:ext>
            </a:extLst>
          </p:cNvPr>
          <p:cNvCxnSpPr>
            <a:cxnSpLocks/>
          </p:cNvCxnSpPr>
          <p:nvPr/>
        </p:nvCxnSpPr>
        <p:spPr>
          <a:xfrm>
            <a:off x="4279893" y="2729949"/>
            <a:ext cx="1816107" cy="2939328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8A304AE-F116-4D60-98D3-0F37C3A42AD6}"/>
              </a:ext>
            </a:extLst>
          </p:cNvPr>
          <p:cNvCxnSpPr>
            <a:cxnSpLocks/>
          </p:cNvCxnSpPr>
          <p:nvPr/>
        </p:nvCxnSpPr>
        <p:spPr>
          <a:xfrm>
            <a:off x="2798300" y="2067341"/>
            <a:ext cx="1816107" cy="2939328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5DF31DDA-1468-4C4A-8ED2-9E107A356B81}"/>
              </a:ext>
            </a:extLst>
          </p:cNvPr>
          <p:cNvSpPr/>
          <p:nvPr/>
        </p:nvSpPr>
        <p:spPr>
          <a:xfrm>
            <a:off x="4079631" y="2574389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C342A1E3-06D5-4CD6-97F5-62907786492C}"/>
              </a:ext>
            </a:extLst>
          </p:cNvPr>
          <p:cNvSpPr/>
          <p:nvPr/>
        </p:nvSpPr>
        <p:spPr>
          <a:xfrm>
            <a:off x="2654016" y="1951272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B02D64A-5941-4E07-9320-80611BC10422}"/>
              </a:ext>
            </a:extLst>
          </p:cNvPr>
          <p:cNvSpPr/>
          <p:nvPr/>
        </p:nvSpPr>
        <p:spPr>
          <a:xfrm>
            <a:off x="4437617" y="4845079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AAB143F-3FB5-4E63-BBE9-95A8E773E823}"/>
              </a:ext>
            </a:extLst>
          </p:cNvPr>
          <p:cNvSpPr/>
          <p:nvPr/>
        </p:nvSpPr>
        <p:spPr>
          <a:xfrm>
            <a:off x="5923418" y="5543842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AFE043E-BD3E-4C6F-9052-45023FB0DBD6}"/>
              </a:ext>
            </a:extLst>
          </p:cNvPr>
          <p:cNvSpPr/>
          <p:nvPr/>
        </p:nvSpPr>
        <p:spPr>
          <a:xfrm>
            <a:off x="2298539" y="5566890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61C51A18-A7B7-4C1F-89A1-C894C07F9A5E}"/>
              </a:ext>
            </a:extLst>
          </p:cNvPr>
          <p:cNvSpPr/>
          <p:nvPr/>
        </p:nvSpPr>
        <p:spPr>
          <a:xfrm>
            <a:off x="815990" y="4907799"/>
            <a:ext cx="309489" cy="1977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1AD2C49-170F-48A3-9731-71730090B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5" r="13590" b="83994"/>
          <a:stretch/>
        </p:blipFill>
        <p:spPr>
          <a:xfrm>
            <a:off x="5929813" y="1010918"/>
            <a:ext cx="5873335" cy="556232"/>
          </a:xfrm>
          <a:prstGeom prst="rect">
            <a:avLst/>
          </a:prstGeom>
          <a:noFill/>
          <a:ln w="412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EE9BCFC-1A4D-4966-A70C-CD040EC88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631" y="4689362"/>
            <a:ext cx="5487554" cy="1719665"/>
          </a:xfrm>
          <a:prstGeom prst="rect">
            <a:avLst/>
          </a:prstGeom>
          <a:ln w="38100" cap="sq">
            <a:solidFill>
              <a:srgbClr val="000000"/>
            </a:solidFill>
            <a:prstDash val="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E4BA182-1501-463D-B3AA-58E9274DE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452" y="1706881"/>
            <a:ext cx="6440657" cy="1183759"/>
          </a:xfrm>
          <a:prstGeom prst="rect">
            <a:avLst/>
          </a:prstGeom>
          <a:ln w="38100" cap="sq">
            <a:solidFill>
              <a:srgbClr val="000000"/>
            </a:solidFill>
            <a:prstDash val="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B8A8BA0-9FAA-442D-9C47-16879F9FA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687" y="3113726"/>
            <a:ext cx="6091461" cy="1352550"/>
          </a:xfrm>
          <a:prstGeom prst="rect">
            <a:avLst/>
          </a:prstGeom>
          <a:ln w="38100" cap="sq">
            <a:solidFill>
              <a:srgbClr val="000000"/>
            </a:solidFill>
            <a:prstDash val="dash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96F7A8EB-C82E-44AD-B588-3A50144A9F43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34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DCA69BB5-9621-47AC-B4F0-91222C750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Cloud Clipart | Clipart Panda - Free Clipart Images">
              <a:extLst>
                <a:ext uri="{FF2B5EF4-FFF2-40B4-BE49-F238E27FC236}">
                  <a16:creationId xmlns="" xmlns:a16="http://schemas.microsoft.com/office/drawing/2014/main" id="{32658509-4FA6-4E01-A99E-4C474BE19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C7638984-DCA3-4030-A574-D41442FAB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C7385CD8-2C84-4981-A51C-2C6054B5D383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A5163FBD-116F-42B1-A219-2BCB4FC88960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784FC27-DB41-4D9E-8BD3-B75DB84CF09A}"/>
              </a:ext>
            </a:extLst>
          </p:cNvPr>
          <p:cNvSpPr txBox="1"/>
          <p:nvPr/>
        </p:nvSpPr>
        <p:spPr>
          <a:xfrm>
            <a:off x="7690944" y="1589784"/>
            <a:ext cx="72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55E4888-AF6A-43C3-A6CB-4057067A25B8}"/>
              </a:ext>
            </a:extLst>
          </p:cNvPr>
          <p:cNvSpPr txBox="1"/>
          <p:nvPr/>
        </p:nvSpPr>
        <p:spPr>
          <a:xfrm>
            <a:off x="8037151" y="2028267"/>
            <a:ext cx="2898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ثلاثية الشكل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E6A3CBF-5BC2-4E12-95CD-5DE0C2E756C9}"/>
              </a:ext>
            </a:extLst>
          </p:cNvPr>
          <p:cNvSpPr txBox="1"/>
          <p:nvPr/>
        </p:nvSpPr>
        <p:spPr>
          <a:xfrm>
            <a:off x="7221265" y="2495945"/>
            <a:ext cx="2898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>
                <a:solidFill>
                  <a:srgbClr val="FF0000"/>
                </a:solidFill>
              </a:rPr>
              <a:t>مستطيلات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16A41DC-11F9-4A94-ABF4-479EC915573A}"/>
              </a:ext>
            </a:extLst>
          </p:cNvPr>
          <p:cNvSpPr txBox="1"/>
          <p:nvPr/>
        </p:nvSpPr>
        <p:spPr>
          <a:xfrm>
            <a:off x="8556074" y="3180508"/>
            <a:ext cx="7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FEEB748-DB0F-410D-BBAA-46D6A7E416CD}"/>
              </a:ext>
            </a:extLst>
          </p:cNvPr>
          <p:cNvSpPr txBox="1"/>
          <p:nvPr/>
        </p:nvSpPr>
        <p:spPr>
          <a:xfrm>
            <a:off x="7666760" y="4053397"/>
            <a:ext cx="393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</a:rPr>
              <a:t>متساوية في الطول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50EF52F-0842-46A1-9B90-28A481B2A56A}"/>
              </a:ext>
            </a:extLst>
          </p:cNvPr>
          <p:cNvSpPr txBox="1"/>
          <p:nvPr/>
        </p:nvSpPr>
        <p:spPr>
          <a:xfrm>
            <a:off x="7746534" y="4827806"/>
            <a:ext cx="72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6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BD52DE8-CA13-44F6-BA4D-1D8B975D037C}"/>
              </a:ext>
            </a:extLst>
          </p:cNvPr>
          <p:cNvSpPr txBox="1"/>
          <p:nvPr/>
        </p:nvSpPr>
        <p:spPr>
          <a:xfrm>
            <a:off x="8188200" y="5543842"/>
            <a:ext cx="305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</a:rPr>
              <a:t>منشور ثلاثي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E7C2194-108D-4E26-980B-2382A286700B}"/>
              </a:ext>
            </a:extLst>
          </p:cNvPr>
          <p:cNvSpPr txBox="1"/>
          <p:nvPr/>
        </p:nvSpPr>
        <p:spPr>
          <a:xfrm>
            <a:off x="5580116" y="249995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84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AF01F8B-D775-4E12-8E40-9ED9577E0F69}"/>
              </a:ext>
            </a:extLst>
          </p:cNvPr>
          <p:cNvSpPr/>
          <p:nvPr/>
        </p:nvSpPr>
        <p:spPr>
          <a:xfrm>
            <a:off x="164124" y="165652"/>
            <a:ext cx="11863754" cy="6526696"/>
          </a:xfrm>
          <a:prstGeom prst="round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تري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4326B26-B8FC-46F1-8D1D-8399F7E17247}"/>
              </a:ext>
            </a:extLst>
          </p:cNvPr>
          <p:cNvGrpSpPr/>
          <p:nvPr/>
        </p:nvGrpSpPr>
        <p:grpSpPr>
          <a:xfrm>
            <a:off x="1794137" y="165652"/>
            <a:ext cx="8537466" cy="846828"/>
            <a:chOff x="1794137" y="165652"/>
            <a:chExt cx="8537466" cy="846828"/>
          </a:xfrm>
        </p:grpSpPr>
        <p:pic>
          <p:nvPicPr>
            <p:cNvPr id="6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236B4105-4B07-4094-AC24-9E12AF662B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137" y="173846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FECA5D4D-BA72-4918-B7F9-6AAC386ED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495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loud Clipart | Clipart Panda - Free Clipart Images">
              <a:extLst>
                <a:ext uri="{FF2B5EF4-FFF2-40B4-BE49-F238E27FC236}">
                  <a16:creationId xmlns="" xmlns:a16="http://schemas.microsoft.com/office/drawing/2014/main" id="{49FC2506-1CE1-46E9-81C8-3D2E5318D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2960" y="165652"/>
              <a:ext cx="1368643" cy="83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6CDDC2B-E274-43B6-9D7C-4F7A914F02EF}"/>
                </a:ext>
              </a:extLst>
            </p:cNvPr>
            <p:cNvSpPr txBox="1"/>
            <p:nvPr/>
          </p:nvSpPr>
          <p:spPr>
            <a:xfrm>
              <a:off x="9143998" y="407965"/>
              <a:ext cx="1141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الدرس:الاشكال ثلاثية الابعاد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CD7FE0B9-B082-443C-A8F4-5337E15719B0}"/>
                </a:ext>
              </a:extLst>
            </p:cNvPr>
            <p:cNvSpPr txBox="1"/>
            <p:nvPr/>
          </p:nvSpPr>
          <p:spPr>
            <a:xfrm>
              <a:off x="1832261" y="368526"/>
              <a:ext cx="1418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الاستراتيجية:</a:t>
              </a:r>
            </a:p>
            <a:p>
              <a:pPr algn="ctr"/>
              <a:r>
                <a:rPr lang="ar-AE" sz="1400" dirty="0">
                  <a:cs typeface="(AH) Manal Black" pitchFamily="2" charset="-78"/>
                </a:rPr>
                <a:t>الملاحظة  والاستنتاج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  <p:pic>
        <p:nvPicPr>
          <p:cNvPr id="13" name="El prisma de Newton - White light through prism (1)">
            <a:hlinkClick r:id="" action="ppaction://media"/>
            <a:extLst>
              <a:ext uri="{FF2B5EF4-FFF2-40B4-BE49-F238E27FC236}">
                <a16:creationId xmlns="" xmlns:a16="http://schemas.microsoft.com/office/drawing/2014/main" id="{D2D0F5F1-D35C-47FC-A4BB-C6585B591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189" y="1095593"/>
            <a:ext cx="9411693" cy="5576386"/>
          </a:xfrm>
          <a:prstGeom prst="rect">
            <a:avLst/>
          </a:prstGeom>
        </p:spPr>
      </p:pic>
      <p:pic>
        <p:nvPicPr>
          <p:cNvPr id="1026" name="Picture 2" descr="Mathematics &amp; Science Clinic - Home | Facebook">
            <a:extLst>
              <a:ext uri="{FF2B5EF4-FFF2-40B4-BE49-F238E27FC236}">
                <a16:creationId xmlns="" xmlns:a16="http://schemas.microsoft.com/office/drawing/2014/main" id="{3AB9E405-7DE8-4E9E-BFDD-4605D397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750" y="2799695"/>
            <a:ext cx="1917896" cy="16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1259F4-A37B-4945-84FE-EC81B8EB39D7}"/>
              </a:ext>
            </a:extLst>
          </p:cNvPr>
          <p:cNvSpPr txBox="1"/>
          <p:nvPr/>
        </p:nvSpPr>
        <p:spPr>
          <a:xfrm>
            <a:off x="5580116" y="249995"/>
            <a:ext cx="1387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400" dirty="0">
                <a:cs typeface="(AH) Manal Black" pitchFamily="2" charset="-78"/>
              </a:rPr>
              <a:t>الهدف:</a:t>
            </a:r>
          </a:p>
          <a:p>
            <a:pPr algn="ctr"/>
            <a:r>
              <a:rPr lang="ar-AE" sz="1400" dirty="0">
                <a:cs typeface="(AH) Manal Black" pitchFamily="2" charset="-78"/>
              </a:rPr>
              <a:t>تصنيف خصائص المنشور الثلاثي</a:t>
            </a:r>
            <a:endParaRPr lang="en-US" sz="1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81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486</Words>
  <Application>Microsoft Office PowerPoint</Application>
  <PresentationFormat>Custom</PresentationFormat>
  <Paragraphs>184</Paragraphs>
  <Slides>16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بدرية علي الدهماني</dc:creator>
  <cp:lastModifiedBy>وسام شعبان علي زكي</cp:lastModifiedBy>
  <cp:revision>43</cp:revision>
  <dcterms:created xsi:type="dcterms:W3CDTF">2020-04-09T16:45:14Z</dcterms:created>
  <dcterms:modified xsi:type="dcterms:W3CDTF">2022-04-22T09:59:30Z</dcterms:modified>
</cp:coreProperties>
</file>