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4" r:id="rId1"/>
    <p:sldMasterId id="2147483836" r:id="rId2"/>
  </p:sldMasterIdLst>
  <p:notesMasterIdLst>
    <p:notesMasterId r:id="rId41"/>
  </p:notesMasterIdLst>
  <p:sldIdLst>
    <p:sldId id="480" r:id="rId3"/>
    <p:sldId id="458" r:id="rId4"/>
    <p:sldId id="479" r:id="rId5"/>
    <p:sldId id="409" r:id="rId6"/>
    <p:sldId id="478" r:id="rId7"/>
    <p:sldId id="412" r:id="rId8"/>
    <p:sldId id="335" r:id="rId9"/>
    <p:sldId id="349" r:id="rId10"/>
    <p:sldId id="389" r:id="rId11"/>
    <p:sldId id="400" r:id="rId12"/>
    <p:sldId id="384" r:id="rId13"/>
    <p:sldId id="456" r:id="rId14"/>
    <p:sldId id="465" r:id="rId15"/>
    <p:sldId id="460" r:id="rId16"/>
    <p:sldId id="461" r:id="rId17"/>
    <p:sldId id="462" r:id="rId18"/>
    <p:sldId id="463" r:id="rId19"/>
    <p:sldId id="464" r:id="rId20"/>
    <p:sldId id="477" r:id="rId21"/>
    <p:sldId id="466" r:id="rId22"/>
    <p:sldId id="417" r:id="rId23"/>
    <p:sldId id="467" r:id="rId24"/>
    <p:sldId id="468" r:id="rId25"/>
    <p:sldId id="445" r:id="rId26"/>
    <p:sldId id="435" r:id="rId27"/>
    <p:sldId id="437" r:id="rId28"/>
    <p:sldId id="433" r:id="rId29"/>
    <p:sldId id="443" r:id="rId30"/>
    <p:sldId id="432" r:id="rId31"/>
    <p:sldId id="473" r:id="rId32"/>
    <p:sldId id="474" r:id="rId33"/>
    <p:sldId id="475" r:id="rId34"/>
    <p:sldId id="447" r:id="rId35"/>
    <p:sldId id="395" r:id="rId36"/>
    <p:sldId id="401" r:id="rId37"/>
    <p:sldId id="469" r:id="rId38"/>
    <p:sldId id="471" r:id="rId39"/>
    <p:sldId id="394"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BDB"/>
    <a:srgbClr val="CBCB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01" autoAdjust="0"/>
    <p:restoredTop sz="94660"/>
  </p:normalViewPr>
  <p:slideViewPr>
    <p:cSldViewPr>
      <p:cViewPr varScale="1">
        <p:scale>
          <a:sx n="66" d="100"/>
          <a:sy n="66" d="100"/>
        </p:scale>
        <p:origin x="1608" y="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F60712-D615-400D-A8A8-86978CE94E36}" type="datetimeFigureOut">
              <a:rPr lang="en-US" smtClean="0"/>
              <a:t>3/21/2021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E4D16A-47C4-46D6-9ED8-7F24E998DE02}" type="slidenum">
              <a:rPr lang="en-US" smtClean="0"/>
              <a:t>‹#›</a:t>
            </a:fld>
            <a:endParaRPr lang="en-US"/>
          </a:p>
        </p:txBody>
      </p:sp>
    </p:spTree>
    <p:extLst>
      <p:ext uri="{BB962C8B-B14F-4D97-AF65-F5344CB8AC3E}">
        <p14:creationId xmlns:p14="http://schemas.microsoft.com/office/powerpoint/2010/main" val="1935069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E4D16A-47C4-46D6-9ED8-7F24E998DE02}" type="slidenum">
              <a:rPr lang="en-US" smtClean="0"/>
              <a:t>28</a:t>
            </a:fld>
            <a:endParaRPr lang="en-US"/>
          </a:p>
        </p:txBody>
      </p:sp>
    </p:spTree>
    <p:extLst>
      <p:ext uri="{BB962C8B-B14F-4D97-AF65-F5344CB8AC3E}">
        <p14:creationId xmlns:p14="http://schemas.microsoft.com/office/powerpoint/2010/main" val="2658032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4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7B7B56-FEDF-477D-9A79-0C1763A3864C}" type="datetimeFigureOut">
              <a:rPr lang="en-US" smtClean="0"/>
              <a:pPr/>
              <a:t>3/21/2021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6C98C-711D-47EC-9FE1-719C752755C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7B7B56-FEDF-477D-9A79-0C1763A3864C}" type="datetimeFigureOut">
              <a:rPr lang="en-US" smtClean="0"/>
              <a:pPr/>
              <a:t>3/21/2021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6C98C-711D-47EC-9FE1-719C752755C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6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6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7B7B56-FEDF-477D-9A79-0C1763A3864C}" type="datetimeFigureOut">
              <a:rPr lang="en-US" smtClean="0"/>
              <a:pPr/>
              <a:t>3/21/2021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6C98C-711D-47EC-9FE1-719C752755C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507B7B56-FEDF-477D-9A79-0C1763A3864C}" type="datetimeFigureOut">
              <a:rPr lang="en-US" smtClean="0"/>
              <a:pPr/>
              <a:t>3/21/2021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4BF6C98C-711D-47EC-9FE1-719C752755C9}"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07B7B56-FEDF-477D-9A79-0C1763A3864C}" type="datetimeFigureOut">
              <a:rPr lang="en-US" smtClean="0"/>
              <a:pPr/>
              <a:t>3/21/2021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6C98C-711D-47EC-9FE1-719C752755C9}"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07B7B56-FEDF-477D-9A79-0C1763A3864C}" type="datetimeFigureOut">
              <a:rPr lang="en-US" smtClean="0"/>
              <a:pPr/>
              <a:t>3/21/2021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899"/>
            <a:ext cx="762000" cy="365125"/>
          </a:xfrm>
        </p:spPr>
        <p:txBody>
          <a:bodyPr/>
          <a:lstStyle/>
          <a:p>
            <a:fld id="{4BF6C98C-711D-47EC-9FE1-719C752755C9}"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6"/>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07B7B56-FEDF-477D-9A79-0C1763A3864C}" type="datetimeFigureOut">
              <a:rPr lang="en-US" smtClean="0"/>
              <a:pPr/>
              <a:t>3/21/2021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F6C98C-711D-47EC-9FE1-719C752755C9}"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3"/>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137" y="1535113"/>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424"/>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137" y="2362424"/>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507B7B56-FEDF-477D-9A79-0C1763A3864C}" type="datetimeFigureOut">
              <a:rPr lang="en-US" smtClean="0"/>
              <a:pPr/>
              <a:t>3/21/2021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F6C98C-711D-47EC-9FE1-719C752755C9}"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07B7B56-FEDF-477D-9A79-0C1763A3864C}" type="datetimeFigureOut">
              <a:rPr lang="en-US" smtClean="0"/>
              <a:pPr/>
              <a:t>3/21/2021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F6C98C-711D-47EC-9FE1-719C752755C9}"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7B7B56-FEDF-477D-9A79-0C1763A3864C}" type="datetimeFigureOut">
              <a:rPr lang="en-US" smtClean="0"/>
              <a:pPr/>
              <a:t>3/21/2021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F6C98C-711D-47EC-9FE1-719C752755C9}"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2" y="1524008"/>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274"/>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07B7B56-FEDF-477D-9A79-0C1763A3864C}" type="datetimeFigureOut">
              <a:rPr lang="en-US" smtClean="0"/>
              <a:pPr/>
              <a:t>3/21/2021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F6C98C-711D-47EC-9FE1-719C752755C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7B7B56-FEDF-477D-9A79-0C1763A3864C}" type="datetimeFigureOut">
              <a:rPr lang="en-US" smtClean="0"/>
              <a:pPr/>
              <a:t>3/21/2021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6C98C-711D-47EC-9FE1-719C752755C9}"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507B7B56-FEDF-477D-9A79-0C1763A3864C}" type="datetimeFigureOut">
              <a:rPr lang="en-US" smtClean="0"/>
              <a:pPr/>
              <a:t>3/21/2021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F6C98C-711D-47EC-9FE1-719C752755C9}"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07B7B56-FEDF-477D-9A79-0C1763A3864C}" type="datetimeFigureOut">
              <a:rPr lang="en-US" smtClean="0"/>
              <a:pPr/>
              <a:t>3/21/2021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6C98C-711D-47EC-9FE1-719C752755C9}"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62"/>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862"/>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07B7B56-FEDF-477D-9A79-0C1763A3864C}" type="datetimeFigureOut">
              <a:rPr lang="en-US" smtClean="0"/>
              <a:pPr/>
              <a:t>3/21/2021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6C98C-711D-47EC-9FE1-719C752755C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2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7B7B56-FEDF-477D-9A79-0C1763A3864C}" type="datetimeFigureOut">
              <a:rPr lang="en-US" smtClean="0"/>
              <a:pPr/>
              <a:t>3/21/2021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6C98C-711D-47EC-9FE1-719C752755C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7B7B56-FEDF-477D-9A79-0C1763A3864C}" type="datetimeFigureOut">
              <a:rPr lang="en-US" smtClean="0"/>
              <a:pPr/>
              <a:t>3/21/2021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F6C98C-711D-47EC-9FE1-719C752755C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7B7B56-FEDF-477D-9A79-0C1763A3864C}" type="datetimeFigureOut">
              <a:rPr lang="en-US" smtClean="0"/>
              <a:pPr/>
              <a:t>3/21/2021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F6C98C-711D-47EC-9FE1-719C752755C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7B7B56-FEDF-477D-9A79-0C1763A3864C}" type="datetimeFigureOut">
              <a:rPr lang="en-US" smtClean="0"/>
              <a:pPr/>
              <a:t>3/21/2021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F6C98C-711D-47EC-9FE1-719C752755C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7B7B56-FEDF-477D-9A79-0C1763A3864C}" type="datetimeFigureOut">
              <a:rPr lang="en-US" smtClean="0"/>
              <a:pPr/>
              <a:t>3/21/2021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F6C98C-711D-47EC-9FE1-719C752755C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7B7B56-FEDF-477D-9A79-0C1763A3864C}" type="datetimeFigureOut">
              <a:rPr lang="en-US" smtClean="0"/>
              <a:pPr/>
              <a:t>3/21/2021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F6C98C-711D-47EC-9FE1-719C752755C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7B7B56-FEDF-477D-9A79-0C1763A3864C}" type="datetimeFigureOut">
              <a:rPr lang="en-US" smtClean="0"/>
              <a:pPr/>
              <a:t>3/21/2021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F6C98C-711D-47EC-9FE1-719C752755C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5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7B7B56-FEDF-477D-9A79-0C1763A3864C}" type="datetimeFigureOut">
              <a:rPr lang="en-US" smtClean="0"/>
              <a:pPr/>
              <a:t>3/21/2021</a:t>
            </a:fld>
            <a:endParaRPr lang="en-US"/>
          </a:p>
        </p:txBody>
      </p:sp>
      <p:sp>
        <p:nvSpPr>
          <p:cNvPr id="5" name="Footer Placeholder 4"/>
          <p:cNvSpPr>
            <a:spLocks noGrp="1"/>
          </p:cNvSpPr>
          <p:nvPr>
            <p:ph type="ftr" sz="quarter" idx="3"/>
          </p:nvPr>
        </p:nvSpPr>
        <p:spPr>
          <a:xfrm>
            <a:off x="3124200" y="63565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5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F6C98C-711D-47EC-9FE1-719C752755C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899"/>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07B7B56-FEDF-477D-9A79-0C1763A3864C}" type="datetimeFigureOut">
              <a:rPr lang="en-US" smtClean="0"/>
              <a:pPr/>
              <a:t>3/21/2021</a:t>
            </a:fld>
            <a:endParaRPr lang="en-US"/>
          </a:p>
        </p:txBody>
      </p:sp>
      <p:sp>
        <p:nvSpPr>
          <p:cNvPr id="3" name="Footer Placeholder 2"/>
          <p:cNvSpPr>
            <a:spLocks noGrp="1"/>
          </p:cNvSpPr>
          <p:nvPr>
            <p:ph type="ftr" sz="quarter" idx="3"/>
          </p:nvPr>
        </p:nvSpPr>
        <p:spPr>
          <a:xfrm>
            <a:off x="3124200" y="6416899"/>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899"/>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4BF6C98C-711D-47EC-9FE1-719C752755C9}"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png"/><Relationship Id="rId1" Type="http://schemas.openxmlformats.org/officeDocument/2006/relationships/slideLayout" Target="../slideLayouts/slideLayout7.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jp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hyperlink" Target="https://quizizz.com/admin/quiz/5feadcb41e691d001c208daf" TargetMode="External"/><Relationship Id="rId5" Type="http://schemas.openxmlformats.org/officeDocument/2006/relationships/image" Target="../media/image50.jpeg"/><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18.jpg"/><Relationship Id="rId5" Type="http://schemas.microsoft.com/office/2007/relationships/hdphoto" Target="../media/hdphoto2.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2.gif"/><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5.googleusercontent.com/EtSzDfBXrRhuOusWmABaZiz5l7Il1k8IvFNlw4TFs5P0eFvkI5J9VV3plW4qDYaLZABkyBdl34RxDQrNMSgFBrgiwXaTb_x1c4ITYDNiWl-45VYe2RfZZYwLERY6Yf1ieC-qJ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8686800" cy="152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1905000"/>
            <a:ext cx="8686800" cy="433965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rtl="1">
              <a:spcBef>
                <a:spcPts val="0"/>
              </a:spcBef>
              <a:spcAft>
                <a:spcPts val="0"/>
              </a:spcAft>
            </a:pPr>
            <a:r>
              <a:rPr lang="ar-AE" sz="8000" b="1" dirty="0">
                <a:solidFill>
                  <a:srgbClr val="0070C0"/>
                </a:solidFill>
                <a:latin typeface="Calibri" panose="020F0502020204030204" pitchFamily="34" charset="0"/>
              </a:rPr>
              <a:t>اللهم</a:t>
            </a:r>
            <a:r>
              <a:rPr lang="ar-AE" sz="8000" b="1" dirty="0">
                <a:solidFill>
                  <a:srgbClr val="000000"/>
                </a:solidFill>
                <a:latin typeface="Calibri" panose="020F0502020204030204" pitchFamily="34" charset="0"/>
              </a:rPr>
              <a:t> </a:t>
            </a:r>
            <a:r>
              <a:rPr lang="ar-AE" sz="8000" b="1" dirty="0">
                <a:solidFill>
                  <a:srgbClr val="7030A0"/>
                </a:solidFill>
                <a:latin typeface="Calibri" panose="020F0502020204030204" pitchFamily="34" charset="0"/>
              </a:rPr>
              <a:t>انفعنا</a:t>
            </a:r>
            <a:r>
              <a:rPr lang="ar-AE" sz="8000" b="1" dirty="0">
                <a:solidFill>
                  <a:srgbClr val="000000"/>
                </a:solidFill>
                <a:latin typeface="Calibri" panose="020F0502020204030204" pitchFamily="34" charset="0"/>
              </a:rPr>
              <a:t> </a:t>
            </a:r>
            <a:r>
              <a:rPr lang="ar-AE" sz="8000" b="1" dirty="0">
                <a:solidFill>
                  <a:srgbClr val="3F3151"/>
                </a:solidFill>
                <a:latin typeface="Calibri" panose="020F0502020204030204" pitchFamily="34" charset="0"/>
              </a:rPr>
              <a:t>بما</a:t>
            </a:r>
            <a:r>
              <a:rPr lang="ar-AE" sz="8000" b="1" dirty="0">
                <a:solidFill>
                  <a:srgbClr val="000000"/>
                </a:solidFill>
                <a:latin typeface="Calibri" panose="020F0502020204030204" pitchFamily="34" charset="0"/>
              </a:rPr>
              <a:t> </a:t>
            </a:r>
            <a:r>
              <a:rPr lang="ar-AE" sz="8000" b="1" dirty="0">
                <a:solidFill>
                  <a:srgbClr val="00B050"/>
                </a:solidFill>
                <a:latin typeface="Calibri" panose="020F0502020204030204" pitchFamily="34" charset="0"/>
              </a:rPr>
              <a:t>علمتنا </a:t>
            </a:r>
            <a:r>
              <a:rPr lang="ar-AE" sz="8000" b="1" dirty="0">
                <a:solidFill>
                  <a:srgbClr val="FF0000"/>
                </a:solidFill>
                <a:latin typeface="Calibri" panose="020F0502020204030204" pitchFamily="34" charset="0"/>
              </a:rPr>
              <a:t>، </a:t>
            </a:r>
            <a:endParaRPr lang="ar-AE" dirty="0"/>
          </a:p>
          <a:p>
            <a:pPr algn="ctr" rtl="1">
              <a:spcBef>
                <a:spcPts val="0"/>
              </a:spcBef>
              <a:spcAft>
                <a:spcPts val="0"/>
              </a:spcAft>
            </a:pPr>
            <a:r>
              <a:rPr lang="ar-AE" sz="8000" b="1" dirty="0">
                <a:solidFill>
                  <a:srgbClr val="CC0000"/>
                </a:solidFill>
                <a:latin typeface="Calibri" panose="020F0502020204030204" pitchFamily="34" charset="0"/>
              </a:rPr>
              <a:t>وعلّمنا</a:t>
            </a:r>
            <a:r>
              <a:rPr lang="ar-AE" sz="8000" b="1" dirty="0">
                <a:solidFill>
                  <a:srgbClr val="000000"/>
                </a:solidFill>
                <a:latin typeface="Calibri" panose="020F0502020204030204" pitchFamily="34" charset="0"/>
              </a:rPr>
              <a:t> </a:t>
            </a:r>
            <a:r>
              <a:rPr lang="ar-AE" sz="8000" b="1" dirty="0">
                <a:solidFill>
                  <a:srgbClr val="FF9900"/>
                </a:solidFill>
                <a:latin typeface="Calibri" panose="020F0502020204030204" pitchFamily="34" charset="0"/>
              </a:rPr>
              <a:t>ما</a:t>
            </a:r>
            <a:r>
              <a:rPr lang="ar-AE" sz="8000" b="1" dirty="0">
                <a:solidFill>
                  <a:srgbClr val="000000"/>
                </a:solidFill>
                <a:latin typeface="Calibri" panose="020F0502020204030204" pitchFamily="34" charset="0"/>
              </a:rPr>
              <a:t> </a:t>
            </a:r>
            <a:r>
              <a:rPr lang="ar-AE" sz="8000" b="1" dirty="0">
                <a:solidFill>
                  <a:srgbClr val="003366"/>
                </a:solidFill>
                <a:latin typeface="Calibri" panose="020F0502020204030204" pitchFamily="34" charset="0"/>
              </a:rPr>
              <a:t>ينفعنا</a:t>
            </a:r>
            <a:r>
              <a:rPr lang="ar-AE" sz="8000" b="1" dirty="0">
                <a:solidFill>
                  <a:srgbClr val="000000"/>
                </a:solidFill>
                <a:latin typeface="Calibri" panose="020F0502020204030204" pitchFamily="34" charset="0"/>
              </a:rPr>
              <a:t> </a:t>
            </a:r>
            <a:r>
              <a:rPr lang="ar-AE" sz="8000" b="1" dirty="0">
                <a:solidFill>
                  <a:srgbClr val="FF0000"/>
                </a:solidFill>
                <a:latin typeface="Calibri" panose="020F0502020204030204" pitchFamily="34" charset="0"/>
              </a:rPr>
              <a:t>،</a:t>
            </a:r>
            <a:r>
              <a:rPr lang="ar-AE" sz="8000" b="1" dirty="0">
                <a:solidFill>
                  <a:srgbClr val="000000"/>
                </a:solidFill>
                <a:latin typeface="Calibri" panose="020F0502020204030204" pitchFamily="34" charset="0"/>
              </a:rPr>
              <a:t> </a:t>
            </a:r>
            <a:r>
              <a:rPr lang="ar-AE" sz="8000" b="1" dirty="0" smtClean="0">
                <a:solidFill>
                  <a:srgbClr val="660066"/>
                </a:solidFill>
                <a:latin typeface="Calibri" panose="020F0502020204030204" pitchFamily="34" charset="0"/>
              </a:rPr>
              <a:t>وزدنا</a:t>
            </a:r>
            <a:r>
              <a:rPr lang="ar-AE" sz="8000" b="1" dirty="0" smtClean="0">
                <a:solidFill>
                  <a:srgbClr val="000000"/>
                </a:solidFill>
                <a:latin typeface="Calibri" panose="020F0502020204030204" pitchFamily="34" charset="0"/>
              </a:rPr>
              <a:t> </a:t>
            </a:r>
            <a:r>
              <a:rPr lang="ar-AE" sz="8000" b="1" dirty="0">
                <a:solidFill>
                  <a:srgbClr val="3333CC"/>
                </a:solidFill>
                <a:latin typeface="Calibri" panose="020F0502020204030204" pitchFamily="34" charset="0"/>
              </a:rPr>
              <a:t>علماً</a:t>
            </a:r>
            <a:r>
              <a:rPr lang="ar-AE" sz="8000" b="1" dirty="0">
                <a:solidFill>
                  <a:srgbClr val="FF0000"/>
                </a:solidFill>
                <a:latin typeface="Calibri" panose="020F0502020204030204" pitchFamily="34" charset="0"/>
              </a:rPr>
              <a:t>.</a:t>
            </a:r>
            <a:endParaRPr lang="ar-AE" dirty="0"/>
          </a:p>
          <a:p>
            <a:r>
              <a:rPr lang="ar-AE" dirty="0"/>
              <a:t/>
            </a:r>
            <a:br>
              <a:rPr lang="ar-AE" dirty="0"/>
            </a:br>
            <a:endParaRPr lang="en-US" dirty="0"/>
          </a:p>
        </p:txBody>
      </p:sp>
    </p:spTree>
    <p:extLst>
      <p:ext uri="{BB962C8B-B14F-4D97-AF65-F5344CB8AC3E}">
        <p14:creationId xmlns:p14="http://schemas.microsoft.com/office/powerpoint/2010/main" val="26875436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من أحكام النون الساكنة والتنوين: الإقلاب والإخفا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9120" y="1295400"/>
            <a:ext cx="4724400" cy="5334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7086600" y="5791200"/>
            <a:ext cx="2026920" cy="762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76200" y="1295400"/>
            <a:ext cx="4572000" cy="5334000"/>
          </a:xfrm>
          <a:prstGeom prst="rect">
            <a:avLst/>
          </a:prstGeom>
        </p:spPr>
      </p:pic>
      <p:sp>
        <p:nvSpPr>
          <p:cNvPr id="5" name="Rounded Rectangle 4"/>
          <p:cNvSpPr/>
          <p:nvPr/>
        </p:nvSpPr>
        <p:spPr>
          <a:xfrm>
            <a:off x="1905401" y="152400"/>
            <a:ext cx="6172200" cy="11430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ar-AE" sz="4800" b="1" dirty="0" smtClean="0">
                <a:solidFill>
                  <a:schemeClr val="tx1"/>
                </a:solidFill>
              </a:rPr>
              <a:t>أحكام النون الساكنة والتنوين </a:t>
            </a:r>
            <a:endParaRPr lang="en-US" sz="4800" b="1" dirty="0">
              <a:solidFill>
                <a:schemeClr val="tx1"/>
              </a:solidFill>
            </a:endParaRPr>
          </a:p>
        </p:txBody>
      </p:sp>
    </p:spTree>
    <p:extLst>
      <p:ext uri="{BB962C8B-B14F-4D97-AF65-F5344CB8AC3E}">
        <p14:creationId xmlns:p14="http://schemas.microsoft.com/office/powerpoint/2010/main" val="291217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62100" y="304800"/>
            <a:ext cx="6096000" cy="12192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ar-AE" sz="8800" b="1" dirty="0" smtClean="0">
                <a:solidFill>
                  <a:schemeClr val="tx1"/>
                </a:solidFill>
              </a:rPr>
              <a:t>تقييم قبلي </a:t>
            </a:r>
            <a:endParaRPr lang="en-US" sz="8800" b="1" dirty="0">
              <a:solidFill>
                <a:schemeClr val="tx1"/>
              </a:solidFill>
            </a:endParaRPr>
          </a:p>
        </p:txBody>
      </p:sp>
      <p:sp>
        <p:nvSpPr>
          <p:cNvPr id="3" name="Rounded Rectangle 2"/>
          <p:cNvSpPr/>
          <p:nvPr/>
        </p:nvSpPr>
        <p:spPr>
          <a:xfrm>
            <a:off x="152400" y="1752600"/>
            <a:ext cx="8839200" cy="4419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ar-AE" sz="3200" b="1" dirty="0" smtClean="0">
                <a:solidFill>
                  <a:schemeClr val="tx1"/>
                </a:solidFill>
              </a:rPr>
              <a:t>س1</a:t>
            </a:r>
            <a:r>
              <a:rPr lang="ar-AE" sz="4800" b="1" dirty="0" smtClean="0">
                <a:solidFill>
                  <a:srgbClr val="FF0000"/>
                </a:solidFill>
              </a:rPr>
              <a:t>: </a:t>
            </a:r>
            <a:r>
              <a:rPr lang="ar-AE" sz="4400" b="1" dirty="0" smtClean="0">
                <a:solidFill>
                  <a:srgbClr val="FF0000"/>
                </a:solidFill>
              </a:rPr>
              <a:t>ما هي أحكام النون الساكنة والتنوين </a:t>
            </a:r>
            <a:r>
              <a:rPr lang="ar-AE" sz="3200" b="1" dirty="0" smtClean="0">
                <a:solidFill>
                  <a:srgbClr val="FF0000"/>
                </a:solidFill>
              </a:rPr>
              <a:t>؟</a:t>
            </a:r>
            <a:r>
              <a:rPr lang="ar-AE" sz="4800" b="1" dirty="0" smtClean="0">
                <a:solidFill>
                  <a:srgbClr val="FF0000"/>
                </a:solidFill>
              </a:rPr>
              <a:t> </a:t>
            </a:r>
          </a:p>
          <a:p>
            <a:pPr algn="ctr"/>
            <a:r>
              <a:rPr lang="ar-AE" sz="3600" b="1" dirty="0" smtClean="0">
                <a:solidFill>
                  <a:schemeClr val="tx1"/>
                </a:solidFill>
              </a:rPr>
              <a:t>س2</a:t>
            </a:r>
            <a:r>
              <a:rPr lang="ar-AE" sz="3600" b="1" dirty="0" smtClean="0">
                <a:solidFill>
                  <a:srgbClr val="FF0000"/>
                </a:solidFill>
              </a:rPr>
              <a:t>:</a:t>
            </a:r>
            <a:r>
              <a:rPr lang="ar-AE" sz="5400" b="1" dirty="0" smtClean="0">
                <a:solidFill>
                  <a:srgbClr val="FF0000"/>
                </a:solidFill>
              </a:rPr>
              <a:t> </a:t>
            </a:r>
            <a:r>
              <a:rPr lang="ar-AE" sz="4800" b="1" dirty="0" smtClean="0">
                <a:solidFill>
                  <a:srgbClr val="FF0000"/>
                </a:solidFill>
              </a:rPr>
              <a:t>ما المقصود بالإدغام وما حروفه؟ </a:t>
            </a:r>
          </a:p>
          <a:p>
            <a:pPr algn="ctr"/>
            <a:r>
              <a:rPr lang="ar-AE" sz="3600" b="1" dirty="0" smtClean="0">
                <a:solidFill>
                  <a:schemeClr val="tx1"/>
                </a:solidFill>
              </a:rPr>
              <a:t>س3</a:t>
            </a:r>
            <a:r>
              <a:rPr lang="ar-AE" sz="3600" b="1" dirty="0" smtClean="0">
                <a:solidFill>
                  <a:srgbClr val="FF0000"/>
                </a:solidFill>
              </a:rPr>
              <a:t>:ما المقصود بالإظهار الحلقي وما هي حروفه؟</a:t>
            </a:r>
          </a:p>
          <a:p>
            <a:pPr algn="ctr"/>
            <a:endParaRPr lang="ar-AE" sz="3600" b="1" dirty="0">
              <a:solidFill>
                <a:srgbClr val="FF0000"/>
              </a:solidFill>
            </a:endParaRPr>
          </a:p>
          <a:p>
            <a:pPr algn="ctr"/>
            <a:endParaRPr lang="ar-AE" sz="3600" b="1" dirty="0" smtClean="0">
              <a:solidFill>
                <a:srgbClr val="FF0000"/>
              </a:solidFill>
            </a:endParaRPr>
          </a:p>
          <a:p>
            <a:pPr algn="ctr"/>
            <a:endParaRPr lang="en-US" b="1" dirty="0">
              <a:solidFill>
                <a:srgbClr val="FF0000"/>
              </a:solidFill>
            </a:endParaRPr>
          </a:p>
        </p:txBody>
      </p:sp>
    </p:spTree>
    <p:extLst>
      <p:ext uri="{BB962C8B-B14F-4D97-AF65-F5344CB8AC3E}">
        <p14:creationId xmlns:p14="http://schemas.microsoft.com/office/powerpoint/2010/main" val="37903063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علوم القرآن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علوم القرآن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307975" y="465138"/>
            <a:ext cx="8378825" cy="6011862"/>
          </a:xfrm>
          <a:prstGeom prst="rect">
            <a:avLst/>
          </a:prstGeom>
        </p:spPr>
      </p:pic>
    </p:spTree>
    <p:extLst>
      <p:ext uri="{BB962C8B-B14F-4D97-AF65-F5344CB8AC3E}">
        <p14:creationId xmlns:p14="http://schemas.microsoft.com/office/powerpoint/2010/main" val="30789460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 y="381000"/>
            <a:ext cx="8686800" cy="8382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ar-AE" sz="2800" b="1" dirty="0" smtClean="0">
                <a:solidFill>
                  <a:schemeClr val="tx1"/>
                </a:solidFill>
              </a:rPr>
              <a:t>التهيئة الحافزة : من خلال مشاهدة مقطع الفيديو التالي – استمع ثم أجيب </a:t>
            </a:r>
            <a:endParaRPr lang="en-US" sz="2800" b="1" dirty="0">
              <a:solidFill>
                <a:schemeClr val="tx1"/>
              </a:solidFill>
            </a:endParaRPr>
          </a:p>
        </p:txBody>
      </p:sp>
      <p:pic>
        <p:nvPicPr>
          <p:cNvPr id="3" name="شرح حكم الاخفاء  الحقيقي">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7927" y="1371600"/>
            <a:ext cx="8458200" cy="4495800"/>
          </a:xfrm>
          <a:prstGeom prst="rect">
            <a:avLst/>
          </a:prstGeom>
        </p:spPr>
      </p:pic>
    </p:spTree>
    <p:extLst>
      <p:ext uri="{BB962C8B-B14F-4D97-AF65-F5344CB8AC3E}">
        <p14:creationId xmlns:p14="http://schemas.microsoft.com/office/powerpoint/2010/main" val="42738139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مربع نص 1"/>
          <p:cNvSpPr txBox="1">
            <a:spLocks noChangeArrowheads="1"/>
          </p:cNvSpPr>
          <p:nvPr/>
        </p:nvSpPr>
        <p:spPr bwMode="auto">
          <a:xfrm>
            <a:off x="3810000" y="1041400"/>
            <a:ext cx="4576763" cy="1016000"/>
          </a:xfrm>
          <a:prstGeom prst="rect">
            <a:avLst/>
          </a:prstGeom>
          <a:solidFill>
            <a:srgbClr val="FFFFD5"/>
          </a:solidFill>
          <a:ln>
            <a:noFill/>
          </a:ln>
          <a:effectLst>
            <a:outerShdw blurRad="50800" dist="38100" dir="8100000" algn="tr" rotWithShape="0">
              <a:prstClr val="black">
                <a:alpha val="40000"/>
              </a:prstClr>
            </a:outerShdw>
          </a:effec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ar-AE" altLang="en-US" sz="6000" b="1" dirty="0">
                <a:solidFill>
                  <a:srgbClr val="680000"/>
                </a:solidFill>
                <a:effectLst>
                  <a:outerShdw blurRad="38100" dist="38100" dir="2700000" algn="tl">
                    <a:srgbClr val="000000">
                      <a:alpha val="43137"/>
                    </a:srgbClr>
                  </a:outerShdw>
                </a:effectLst>
              </a:rPr>
              <a:t>مفهوم </a:t>
            </a:r>
            <a:r>
              <a:rPr lang="ar-AE" altLang="en-US" sz="6000" b="1" dirty="0" smtClean="0">
                <a:solidFill>
                  <a:srgbClr val="680000"/>
                </a:solidFill>
                <a:effectLst>
                  <a:outerShdw blurRad="38100" dist="38100" dir="2700000" algn="tl">
                    <a:srgbClr val="000000">
                      <a:alpha val="43137"/>
                    </a:srgbClr>
                  </a:outerShdw>
                </a:effectLst>
              </a:rPr>
              <a:t>الإخفاء</a:t>
            </a:r>
            <a:endParaRPr lang="ar-AE" altLang="en-US" sz="6000" b="1" dirty="0">
              <a:solidFill>
                <a:srgbClr val="680000"/>
              </a:solidFill>
              <a:effectLst>
                <a:outerShdw blurRad="38100" dist="38100" dir="2700000" algn="tl">
                  <a:srgbClr val="000000">
                    <a:alpha val="43137"/>
                  </a:srgbClr>
                </a:outerShdw>
              </a:effectLst>
            </a:endParaRPr>
          </a:p>
        </p:txBody>
      </p:sp>
      <p:sp>
        <p:nvSpPr>
          <p:cNvPr id="6" name="مستطيل مستدير الزوايا 5"/>
          <p:cNvSpPr/>
          <p:nvPr/>
        </p:nvSpPr>
        <p:spPr>
          <a:xfrm>
            <a:off x="609600" y="2743200"/>
            <a:ext cx="8077200" cy="3124200"/>
          </a:xfrm>
          <a:prstGeom prst="roundRect">
            <a:avLst/>
          </a:prstGeom>
          <a:solidFill>
            <a:srgbClr val="FFFFD5"/>
          </a:solid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AE" sz="4400" b="1" dirty="0">
                <a:solidFill>
                  <a:srgbClr val="C00000"/>
                </a:solidFill>
              </a:rPr>
              <a:t>النطق بالنون الساكنة أو التنوين بلا تشديد، على صفة بين الإظهار والإدغام مع بقاء الغنة في الحرف الأول بمقدار حركتين</a:t>
            </a:r>
            <a:endParaRPr lang="ar-SA" sz="4400" b="1" dirty="0">
              <a:solidFill>
                <a:srgbClr val="C00000"/>
              </a:solidFill>
            </a:endParaRPr>
          </a:p>
        </p:txBody>
      </p:sp>
    </p:spTree>
    <p:extLst>
      <p:ext uri="{BB962C8B-B14F-4D97-AF65-F5344CB8AC3E}">
        <p14:creationId xmlns:p14="http://schemas.microsoft.com/office/powerpoint/2010/main" val="12836874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مربع نص 1"/>
          <p:cNvSpPr txBox="1">
            <a:spLocks noChangeArrowheads="1"/>
          </p:cNvSpPr>
          <p:nvPr/>
        </p:nvSpPr>
        <p:spPr bwMode="auto">
          <a:xfrm>
            <a:off x="3048000" y="293688"/>
            <a:ext cx="5880100" cy="1200150"/>
          </a:xfrm>
          <a:prstGeom prst="rect">
            <a:avLst/>
          </a:prstGeom>
          <a:solidFill>
            <a:srgbClr val="FFFFD5"/>
          </a:solidFill>
          <a:ln>
            <a:noFill/>
          </a:ln>
          <a:effectLst>
            <a:outerShdw blurRad="50800" dist="38100" dir="8100000" algn="tr" rotWithShape="0">
              <a:prstClr val="black">
                <a:alpha val="40000"/>
              </a:prstClr>
            </a:outerShdw>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ar-AE" altLang="en-US" sz="3600" b="1" dirty="0">
                <a:solidFill>
                  <a:srgbClr val="680000"/>
                </a:solidFill>
                <a:effectLst>
                  <a:outerShdw blurRad="38100" dist="38100" dir="2700000" algn="tl">
                    <a:srgbClr val="000000">
                      <a:alpha val="43137"/>
                    </a:srgbClr>
                  </a:outerShdw>
                </a:effectLst>
              </a:rPr>
              <a:t>طالبتي العزيزة..</a:t>
            </a:r>
          </a:p>
          <a:p>
            <a:pPr algn="ctr">
              <a:defRPr/>
            </a:pPr>
            <a:r>
              <a:rPr lang="ar-AE" altLang="en-US" sz="3600" b="1" dirty="0" smtClean="0">
                <a:solidFill>
                  <a:srgbClr val="680000"/>
                </a:solidFill>
                <a:effectLst>
                  <a:outerShdw blurRad="38100" dist="38100" dir="2700000" algn="tl">
                    <a:srgbClr val="000000">
                      <a:alpha val="43137"/>
                    </a:srgbClr>
                  </a:outerShdw>
                </a:effectLst>
              </a:rPr>
              <a:t>رتبي </a:t>
            </a:r>
            <a:r>
              <a:rPr lang="ar-AE" altLang="en-US" sz="3600" b="1" dirty="0">
                <a:solidFill>
                  <a:srgbClr val="680000"/>
                </a:solidFill>
                <a:effectLst>
                  <a:outerShdw blurRad="38100" dist="38100" dir="2700000" algn="tl">
                    <a:srgbClr val="000000">
                      <a:alpha val="43137"/>
                    </a:srgbClr>
                  </a:outerShdw>
                </a:effectLst>
              </a:rPr>
              <a:t>مفهوم </a:t>
            </a:r>
            <a:r>
              <a:rPr lang="ar-AE" altLang="en-US" sz="3600" b="1" dirty="0" smtClean="0">
                <a:solidFill>
                  <a:srgbClr val="680000"/>
                </a:solidFill>
                <a:effectLst>
                  <a:outerShdw blurRad="38100" dist="38100" dir="2700000" algn="tl">
                    <a:srgbClr val="000000">
                      <a:alpha val="43137"/>
                    </a:srgbClr>
                  </a:outerShdw>
                </a:effectLst>
              </a:rPr>
              <a:t>الاخفاء</a:t>
            </a:r>
            <a:endParaRPr lang="ar-AE" altLang="en-US" sz="3600" b="1" dirty="0">
              <a:solidFill>
                <a:srgbClr val="680000"/>
              </a:solidFill>
              <a:effectLst>
                <a:outerShdw blurRad="38100" dist="38100" dir="2700000" algn="tl">
                  <a:srgbClr val="000000">
                    <a:alpha val="43137"/>
                  </a:srgbClr>
                </a:outerShdw>
              </a:effectLst>
            </a:endParaRPr>
          </a:p>
        </p:txBody>
      </p:sp>
      <p:pic>
        <p:nvPicPr>
          <p:cNvPr id="13315" name="صورة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487" y="3127375"/>
            <a:ext cx="89535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مستطيل مستدير الزوايا 5"/>
          <p:cNvSpPr/>
          <p:nvPr/>
        </p:nvSpPr>
        <p:spPr>
          <a:xfrm>
            <a:off x="2705100" y="6273800"/>
            <a:ext cx="1600200" cy="508000"/>
          </a:xfrm>
          <a:prstGeom prst="roundRect">
            <a:avLst/>
          </a:prstGeom>
          <a:solidFill>
            <a:srgbClr val="FFFFD5"/>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AE" sz="2400" b="1" dirty="0">
                <a:solidFill>
                  <a:schemeClr val="tx2"/>
                </a:solidFill>
              </a:rPr>
              <a:t>الإخفاء هو: </a:t>
            </a:r>
          </a:p>
        </p:txBody>
      </p:sp>
      <p:sp>
        <p:nvSpPr>
          <p:cNvPr id="11" name="مستطيل مستدير الزوايا 10"/>
          <p:cNvSpPr/>
          <p:nvPr/>
        </p:nvSpPr>
        <p:spPr>
          <a:xfrm>
            <a:off x="111269" y="1974360"/>
            <a:ext cx="4103688" cy="684212"/>
          </a:xfrm>
          <a:prstGeom prst="roundRect">
            <a:avLst/>
          </a:prstGeom>
          <a:solidFill>
            <a:srgbClr val="FFFFD5"/>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AE" sz="2400" b="1" dirty="0" smtClean="0">
                <a:solidFill>
                  <a:schemeClr val="tx2"/>
                </a:solidFill>
              </a:rPr>
              <a:t>ج- </a:t>
            </a:r>
            <a:r>
              <a:rPr lang="ar-AE" sz="2400" b="1" dirty="0">
                <a:solidFill>
                  <a:srgbClr val="C00000"/>
                </a:solidFill>
              </a:rPr>
              <a:t>على صفة بين الإظهار والإدغام مع بقاء الغنة</a:t>
            </a:r>
            <a:endParaRPr lang="ar-AE" sz="2400" b="1" dirty="0">
              <a:solidFill>
                <a:schemeClr val="tx2"/>
              </a:solidFill>
            </a:endParaRPr>
          </a:p>
        </p:txBody>
      </p:sp>
      <p:sp>
        <p:nvSpPr>
          <p:cNvPr id="12" name="مستطيل مستدير الزوايا 11"/>
          <p:cNvSpPr/>
          <p:nvPr/>
        </p:nvSpPr>
        <p:spPr>
          <a:xfrm>
            <a:off x="2986751" y="2895600"/>
            <a:ext cx="4313238" cy="679450"/>
          </a:xfrm>
          <a:prstGeom prst="roundRect">
            <a:avLst/>
          </a:prstGeom>
          <a:solidFill>
            <a:srgbClr val="FFFFD5"/>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AE" sz="2400" b="1" dirty="0">
                <a:solidFill>
                  <a:schemeClr val="tx2"/>
                </a:solidFill>
              </a:rPr>
              <a:t>ب - </a:t>
            </a:r>
            <a:r>
              <a:rPr lang="ar-AE" sz="2400" b="1" dirty="0">
                <a:solidFill>
                  <a:srgbClr val="C00000"/>
                </a:solidFill>
              </a:rPr>
              <a:t>في الحرف الأول بمقدار حركتين</a:t>
            </a:r>
            <a:endParaRPr lang="ar-SA" sz="2400" b="1" dirty="0">
              <a:solidFill>
                <a:srgbClr val="C00000"/>
              </a:solidFill>
            </a:endParaRPr>
          </a:p>
          <a:p>
            <a:pPr algn="ctr">
              <a:defRPr/>
            </a:pPr>
            <a:endParaRPr lang="ar-AE" sz="2400" dirty="0"/>
          </a:p>
        </p:txBody>
      </p:sp>
      <p:sp>
        <p:nvSpPr>
          <p:cNvPr id="17" name="مستطيل مستدير الزوايا 16"/>
          <p:cNvSpPr/>
          <p:nvPr/>
        </p:nvSpPr>
        <p:spPr>
          <a:xfrm>
            <a:off x="4930775" y="1945496"/>
            <a:ext cx="3794125" cy="684212"/>
          </a:xfrm>
          <a:prstGeom prst="roundRect">
            <a:avLst/>
          </a:prstGeom>
          <a:solidFill>
            <a:srgbClr val="FFFFD5"/>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AE" sz="2400" b="1" dirty="0">
                <a:solidFill>
                  <a:srgbClr val="C00000"/>
                </a:solidFill>
              </a:rPr>
              <a:t>النطق بالنون الساكنة أو التنوين بلا تشديد، -</a:t>
            </a:r>
            <a:r>
              <a:rPr lang="ar-AE" sz="2400" b="1" dirty="0">
                <a:solidFill>
                  <a:schemeClr val="tx2"/>
                </a:solidFill>
              </a:rPr>
              <a:t>أ</a:t>
            </a:r>
            <a:endParaRPr lang="ar-AE" sz="2400" dirty="0"/>
          </a:p>
        </p:txBody>
      </p:sp>
      <p:pic>
        <p:nvPicPr>
          <p:cNvPr id="1332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513" y="0"/>
            <a:ext cx="2820988" cy="149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1" name="Picture 15" descr="1245686792938124914raemi_Check_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4138" y="134938"/>
            <a:ext cx="3429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09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مربع نص 1"/>
          <p:cNvSpPr txBox="1">
            <a:spLocks noChangeArrowheads="1"/>
          </p:cNvSpPr>
          <p:nvPr/>
        </p:nvSpPr>
        <p:spPr bwMode="auto">
          <a:xfrm>
            <a:off x="3048000" y="293688"/>
            <a:ext cx="5880100" cy="1200150"/>
          </a:xfrm>
          <a:prstGeom prst="rect">
            <a:avLst/>
          </a:prstGeom>
          <a:solidFill>
            <a:srgbClr val="FFFFD5"/>
          </a:solidFill>
          <a:ln>
            <a:noFill/>
          </a:ln>
          <a:effectLst>
            <a:outerShdw blurRad="50800" dist="38100" dir="8100000" algn="tr" rotWithShape="0">
              <a:prstClr val="black">
                <a:alpha val="40000"/>
              </a:prstClr>
            </a:outerShdw>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ar-AE" altLang="en-US" sz="3600" b="1" dirty="0">
                <a:solidFill>
                  <a:srgbClr val="680000"/>
                </a:solidFill>
                <a:effectLst>
                  <a:outerShdw blurRad="38100" dist="38100" dir="2700000" algn="tl">
                    <a:srgbClr val="000000">
                      <a:alpha val="43137"/>
                    </a:srgbClr>
                  </a:outerShdw>
                </a:effectLst>
              </a:rPr>
              <a:t>طالبتي العزيزة..</a:t>
            </a:r>
          </a:p>
          <a:p>
            <a:pPr algn="ctr">
              <a:defRPr/>
            </a:pPr>
            <a:r>
              <a:rPr lang="ar-AE" altLang="en-US" sz="3600" b="1" dirty="0" smtClean="0">
                <a:solidFill>
                  <a:srgbClr val="680000"/>
                </a:solidFill>
                <a:effectLst>
                  <a:outerShdw blurRad="38100" dist="38100" dir="2700000" algn="tl">
                    <a:srgbClr val="000000">
                      <a:alpha val="43137"/>
                    </a:srgbClr>
                  </a:outerShdw>
                </a:effectLst>
              </a:rPr>
              <a:t>رتبي </a:t>
            </a:r>
            <a:r>
              <a:rPr lang="ar-AE" altLang="en-US" sz="3600" b="1" dirty="0">
                <a:solidFill>
                  <a:srgbClr val="680000"/>
                </a:solidFill>
                <a:effectLst>
                  <a:outerShdw blurRad="38100" dist="38100" dir="2700000" algn="tl">
                    <a:srgbClr val="000000">
                      <a:alpha val="43137"/>
                    </a:srgbClr>
                  </a:outerShdw>
                </a:effectLst>
              </a:rPr>
              <a:t>مفهوم </a:t>
            </a:r>
            <a:r>
              <a:rPr lang="ar-AE" altLang="en-US" sz="3600" b="1" dirty="0" smtClean="0">
                <a:solidFill>
                  <a:srgbClr val="680000"/>
                </a:solidFill>
                <a:effectLst>
                  <a:outerShdw blurRad="38100" dist="38100" dir="2700000" algn="tl">
                    <a:srgbClr val="000000">
                      <a:alpha val="43137"/>
                    </a:srgbClr>
                  </a:outerShdw>
                </a:effectLst>
              </a:rPr>
              <a:t>الاخفاء</a:t>
            </a:r>
            <a:endParaRPr lang="ar-AE" altLang="en-US" sz="3600" b="1" dirty="0">
              <a:solidFill>
                <a:srgbClr val="680000"/>
              </a:solidFill>
              <a:effectLst>
                <a:outerShdw blurRad="38100" dist="38100" dir="2700000" algn="tl">
                  <a:srgbClr val="000000">
                    <a:alpha val="43137"/>
                  </a:srgbClr>
                </a:outerShdw>
              </a:effectLst>
            </a:endParaRPr>
          </a:p>
        </p:txBody>
      </p:sp>
      <p:pic>
        <p:nvPicPr>
          <p:cNvPr id="14339" name="صورة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3465513"/>
            <a:ext cx="8958263"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مستطيل مستدير الزوايا 5"/>
          <p:cNvSpPr/>
          <p:nvPr/>
        </p:nvSpPr>
        <p:spPr>
          <a:xfrm>
            <a:off x="2705100" y="6273800"/>
            <a:ext cx="1600200" cy="508000"/>
          </a:xfrm>
          <a:prstGeom prst="roundRect">
            <a:avLst/>
          </a:prstGeom>
          <a:solidFill>
            <a:srgbClr val="FFFFD5"/>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AE" sz="2400" b="1" dirty="0">
                <a:solidFill>
                  <a:srgbClr val="000000"/>
                </a:solidFill>
              </a:rPr>
              <a:t>الإخفاء هو: </a:t>
            </a:r>
          </a:p>
        </p:txBody>
      </p:sp>
      <p:sp>
        <p:nvSpPr>
          <p:cNvPr id="11" name="مستطيل مستدير الزوايا 10"/>
          <p:cNvSpPr/>
          <p:nvPr/>
        </p:nvSpPr>
        <p:spPr>
          <a:xfrm>
            <a:off x="3505200" y="3122613"/>
            <a:ext cx="4140200" cy="684212"/>
          </a:xfrm>
          <a:prstGeom prst="roundRect">
            <a:avLst/>
          </a:prstGeom>
          <a:solidFill>
            <a:srgbClr val="FFFFD5"/>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AE" sz="2400" b="1" dirty="0">
                <a:solidFill>
                  <a:srgbClr val="000000"/>
                </a:solidFill>
              </a:rPr>
              <a:t>د- </a:t>
            </a:r>
            <a:r>
              <a:rPr lang="ar-AE" sz="2400" b="1" dirty="0">
                <a:solidFill>
                  <a:srgbClr val="C00000"/>
                </a:solidFill>
              </a:rPr>
              <a:t>على صفة بين الإظهار والإدغام مع بقاء الغنة</a:t>
            </a:r>
            <a:endParaRPr lang="ar-AE" sz="2400" b="1" dirty="0">
              <a:solidFill>
                <a:srgbClr val="000000"/>
              </a:solidFill>
            </a:endParaRPr>
          </a:p>
        </p:txBody>
      </p:sp>
      <p:sp>
        <p:nvSpPr>
          <p:cNvPr id="12" name="مستطيل مستدير الزوايا 11"/>
          <p:cNvSpPr/>
          <p:nvPr/>
        </p:nvSpPr>
        <p:spPr>
          <a:xfrm>
            <a:off x="4705350" y="1889125"/>
            <a:ext cx="4311650" cy="679450"/>
          </a:xfrm>
          <a:prstGeom prst="roundRect">
            <a:avLst/>
          </a:prstGeom>
          <a:solidFill>
            <a:srgbClr val="FFFFD5"/>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AE" sz="2400" b="1" dirty="0">
                <a:solidFill>
                  <a:srgbClr val="000000"/>
                </a:solidFill>
              </a:rPr>
              <a:t>ب - </a:t>
            </a:r>
            <a:r>
              <a:rPr lang="ar-AE" sz="2400" b="1" dirty="0">
                <a:solidFill>
                  <a:srgbClr val="C00000"/>
                </a:solidFill>
              </a:rPr>
              <a:t>في الحرف الأول بمقدار حركتين</a:t>
            </a:r>
            <a:endParaRPr lang="ar-SA" sz="2400" b="1" dirty="0">
              <a:solidFill>
                <a:srgbClr val="C00000"/>
              </a:solidFill>
            </a:endParaRPr>
          </a:p>
          <a:p>
            <a:pPr algn="ctr">
              <a:defRPr/>
            </a:pPr>
            <a:endParaRPr lang="ar-AE" sz="2400" dirty="0">
              <a:solidFill>
                <a:srgbClr val="FFFFFF"/>
              </a:solidFill>
            </a:endParaRPr>
          </a:p>
        </p:txBody>
      </p:sp>
      <p:sp>
        <p:nvSpPr>
          <p:cNvPr id="17" name="مستطيل مستدير الزوايا 16"/>
          <p:cNvSpPr/>
          <p:nvPr/>
        </p:nvSpPr>
        <p:spPr>
          <a:xfrm>
            <a:off x="2117725" y="4495800"/>
            <a:ext cx="3794125" cy="684213"/>
          </a:xfrm>
          <a:prstGeom prst="roundRect">
            <a:avLst/>
          </a:prstGeom>
          <a:solidFill>
            <a:srgbClr val="FFFFD5"/>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AE" sz="2400" b="1" dirty="0">
                <a:solidFill>
                  <a:srgbClr val="C00000"/>
                </a:solidFill>
              </a:rPr>
              <a:t>النطق بالنون الساكنة أو التنوين بلا تشديد، -</a:t>
            </a:r>
            <a:r>
              <a:rPr lang="ar-AE" sz="2400" b="1" dirty="0">
                <a:solidFill>
                  <a:srgbClr val="000000"/>
                </a:solidFill>
              </a:rPr>
              <a:t>أ</a:t>
            </a:r>
            <a:endParaRPr lang="ar-AE" sz="2400" dirty="0">
              <a:solidFill>
                <a:srgbClr val="FFFFFF"/>
              </a:solidFill>
            </a:endParaRPr>
          </a:p>
        </p:txBody>
      </p:sp>
      <p:pic>
        <p:nvPicPr>
          <p:cNvPr id="1434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513" y="0"/>
            <a:ext cx="2820988" cy="149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74990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5" descr="1245686792938124914raemi_Check_m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0162" y="466783"/>
            <a:ext cx="3429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مربع نص 1"/>
          <p:cNvSpPr txBox="1">
            <a:spLocks noChangeArrowheads="1"/>
          </p:cNvSpPr>
          <p:nvPr/>
        </p:nvSpPr>
        <p:spPr bwMode="auto">
          <a:xfrm>
            <a:off x="4191000" y="22167"/>
            <a:ext cx="4267200" cy="646113"/>
          </a:xfrm>
          <a:prstGeom prst="rect">
            <a:avLst/>
          </a:prstGeom>
          <a:solidFill>
            <a:srgbClr val="FFFFD5"/>
          </a:solidFill>
          <a:ln>
            <a:noFill/>
          </a:ln>
          <a:effectLst>
            <a:outerShdw blurRad="50800" dist="38100" dir="8100000" algn="tr" rotWithShape="0">
              <a:prstClr val="black">
                <a:alpha val="40000"/>
              </a:prstClr>
            </a:outerShdw>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ar-AE" sz="3600" b="1" dirty="0" smtClean="0">
                <a:solidFill>
                  <a:srgbClr val="680000"/>
                </a:solidFill>
                <a:effectLst>
                  <a:outerShdw blurRad="38100" dist="38100" dir="2700000" algn="tl">
                    <a:srgbClr val="000000">
                      <a:alpha val="43137"/>
                    </a:srgbClr>
                  </a:outerShdw>
                </a:effectLst>
              </a:rPr>
              <a:t>حروف الاخفاء</a:t>
            </a:r>
            <a:endParaRPr lang="ar-AE" sz="3600" b="1" dirty="0">
              <a:solidFill>
                <a:srgbClr val="680000"/>
              </a:solidFill>
              <a:effectLst>
                <a:outerShdw blurRad="38100" dist="38100" dir="2700000" algn="tl">
                  <a:srgbClr val="000000">
                    <a:alpha val="43137"/>
                  </a:srgbClr>
                </a:outerShdw>
              </a:effectLst>
            </a:endParaRPr>
          </a:p>
        </p:txBody>
      </p:sp>
      <p:pic>
        <p:nvPicPr>
          <p:cNvPr id="15364"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38358"/>
            <a:ext cx="130492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513" y="0"/>
            <a:ext cx="2820988" cy="149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عنوان 1"/>
          <p:cNvSpPr>
            <a:spLocks noGrp="1"/>
          </p:cNvSpPr>
          <p:nvPr>
            <p:ph type="title"/>
          </p:nvPr>
        </p:nvSpPr>
        <p:spPr>
          <a:xfrm>
            <a:off x="2364971" y="727076"/>
            <a:ext cx="6626629" cy="1143000"/>
          </a:xfrm>
        </p:spPr>
        <p:txBody>
          <a:bodyPr/>
          <a:lstStyle/>
          <a:p>
            <a:r>
              <a:rPr lang="ar-AE" altLang="en-US" sz="5400" b="1" dirty="0" smtClean="0"/>
              <a:t>استراتيجية  ابحث عن الكنز</a:t>
            </a:r>
            <a:endParaRPr lang="ar-SA" altLang="en-US" sz="5400" b="1" dirty="0" smtClean="0"/>
          </a:p>
        </p:txBody>
      </p:sp>
      <p:pic>
        <p:nvPicPr>
          <p:cNvPr id="15367" name="Picture 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2151" y="1712914"/>
            <a:ext cx="4913313" cy="340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33251" y="5257800"/>
            <a:ext cx="9123218" cy="12954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r"/>
            <a:r>
              <a:rPr lang="ar-AE" sz="2800" b="1" dirty="0" smtClean="0">
                <a:solidFill>
                  <a:schemeClr val="tx1"/>
                </a:solidFill>
              </a:rPr>
              <a:t>صف  ذا  ثنا  كم  جاد شخص  قد  سما -:-  دم طيباً زد  في  تقى  ضع ظالماً</a:t>
            </a:r>
            <a:endParaRPr lang="en-US" sz="2800" b="1" dirty="0">
              <a:solidFill>
                <a:schemeClr val="tx1"/>
              </a:solidFill>
            </a:endParaRPr>
          </a:p>
        </p:txBody>
      </p:sp>
      <p:pic>
        <p:nvPicPr>
          <p:cNvPr id="9"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1302" y="3203821"/>
            <a:ext cx="1749425" cy="17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70630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5" descr="1245686792938124914raemi_Check_m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0163" y="0"/>
            <a:ext cx="3429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مربع نص 1"/>
          <p:cNvSpPr txBox="1">
            <a:spLocks noChangeArrowheads="1"/>
          </p:cNvSpPr>
          <p:nvPr/>
        </p:nvSpPr>
        <p:spPr bwMode="auto">
          <a:xfrm>
            <a:off x="4572000" y="304800"/>
            <a:ext cx="4267200" cy="646113"/>
          </a:xfrm>
          <a:prstGeom prst="rect">
            <a:avLst/>
          </a:prstGeom>
          <a:solidFill>
            <a:srgbClr val="FFFFD5"/>
          </a:solidFill>
          <a:ln>
            <a:noFill/>
          </a:ln>
          <a:effectLst>
            <a:outerShdw blurRad="50800" dist="38100" dir="8100000" algn="tr" rotWithShape="0">
              <a:prstClr val="black">
                <a:alpha val="40000"/>
              </a:prstClr>
            </a:outerShdw>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ar-AE" sz="3600" b="1" dirty="0" smtClean="0">
                <a:solidFill>
                  <a:srgbClr val="680000"/>
                </a:solidFill>
                <a:effectLst>
                  <a:outerShdw blurRad="38100" dist="38100" dir="2700000" algn="tl">
                    <a:srgbClr val="000000">
                      <a:alpha val="43137"/>
                    </a:srgbClr>
                  </a:outerShdw>
                </a:effectLst>
              </a:rPr>
              <a:t>حروف الاخفاء</a:t>
            </a:r>
            <a:endParaRPr lang="ar-AE" sz="3600" b="1" dirty="0">
              <a:solidFill>
                <a:srgbClr val="680000"/>
              </a:solidFill>
              <a:effectLst>
                <a:outerShdw blurRad="38100" dist="38100" dir="2700000" algn="tl">
                  <a:srgbClr val="000000">
                    <a:alpha val="43137"/>
                  </a:srgbClr>
                </a:outerShdw>
              </a:effectLst>
            </a:endParaRPr>
          </a:p>
        </p:txBody>
      </p:sp>
      <p:pic>
        <p:nvPicPr>
          <p:cNvPr id="1638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513" y="0"/>
            <a:ext cx="2820988" cy="149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مربع نص 8"/>
          <p:cNvSpPr txBox="1">
            <a:spLocks noChangeArrowheads="1"/>
          </p:cNvSpPr>
          <p:nvPr/>
        </p:nvSpPr>
        <p:spPr bwMode="auto">
          <a:xfrm>
            <a:off x="7750175" y="1954213"/>
            <a:ext cx="838200" cy="83026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4800" b="1"/>
              <a:t>ص</a:t>
            </a:r>
            <a:endParaRPr lang="ar-SA" altLang="en-US" sz="4800" b="1"/>
          </a:p>
        </p:txBody>
      </p:sp>
      <p:sp>
        <p:nvSpPr>
          <p:cNvPr id="16390" name="مربع نص 10"/>
          <p:cNvSpPr txBox="1">
            <a:spLocks noChangeArrowheads="1"/>
          </p:cNvSpPr>
          <p:nvPr/>
        </p:nvSpPr>
        <p:spPr bwMode="auto">
          <a:xfrm>
            <a:off x="2243138" y="1982788"/>
            <a:ext cx="838200" cy="83185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4800" b="1" dirty="0"/>
              <a:t>ش</a:t>
            </a:r>
            <a:endParaRPr lang="ar-SA" altLang="en-US" sz="4800" b="1" dirty="0"/>
          </a:p>
        </p:txBody>
      </p:sp>
      <p:sp>
        <p:nvSpPr>
          <p:cNvPr id="16391" name="مربع نص 11"/>
          <p:cNvSpPr txBox="1">
            <a:spLocks noChangeArrowheads="1"/>
          </p:cNvSpPr>
          <p:nvPr/>
        </p:nvSpPr>
        <p:spPr bwMode="auto">
          <a:xfrm>
            <a:off x="2493963" y="3773488"/>
            <a:ext cx="838200" cy="83026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4800" b="1" dirty="0"/>
              <a:t>ث</a:t>
            </a:r>
            <a:endParaRPr lang="ar-SA" altLang="en-US" sz="4800" b="1" dirty="0"/>
          </a:p>
        </p:txBody>
      </p:sp>
      <p:sp>
        <p:nvSpPr>
          <p:cNvPr id="16392" name="مربع نص 12"/>
          <p:cNvSpPr txBox="1">
            <a:spLocks noChangeArrowheads="1"/>
          </p:cNvSpPr>
          <p:nvPr/>
        </p:nvSpPr>
        <p:spPr bwMode="auto">
          <a:xfrm>
            <a:off x="7519988" y="5394325"/>
            <a:ext cx="838200" cy="83185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4800" b="1"/>
              <a:t>ك</a:t>
            </a:r>
            <a:endParaRPr lang="ar-SA" altLang="en-US" sz="4800" b="1"/>
          </a:p>
        </p:txBody>
      </p:sp>
      <p:sp>
        <p:nvSpPr>
          <p:cNvPr id="16393" name="مربع نص 14"/>
          <p:cNvSpPr txBox="1">
            <a:spLocks noChangeArrowheads="1"/>
          </p:cNvSpPr>
          <p:nvPr/>
        </p:nvSpPr>
        <p:spPr bwMode="auto">
          <a:xfrm>
            <a:off x="6286500" y="5394325"/>
            <a:ext cx="838200" cy="83185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4800" b="1" dirty="0"/>
              <a:t>ج</a:t>
            </a:r>
            <a:endParaRPr lang="ar-SA" altLang="en-US" sz="4800" b="1" dirty="0"/>
          </a:p>
        </p:txBody>
      </p:sp>
      <p:sp>
        <p:nvSpPr>
          <p:cNvPr id="16394" name="مربع نص 17"/>
          <p:cNvSpPr txBox="1">
            <a:spLocks noChangeArrowheads="1"/>
          </p:cNvSpPr>
          <p:nvPr/>
        </p:nvSpPr>
        <p:spPr bwMode="auto">
          <a:xfrm>
            <a:off x="6465888" y="3811588"/>
            <a:ext cx="838200" cy="83026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4800" b="1"/>
              <a:t>ذ</a:t>
            </a:r>
            <a:endParaRPr lang="ar-SA" altLang="en-US" sz="4800" b="1"/>
          </a:p>
        </p:txBody>
      </p:sp>
      <p:sp>
        <p:nvSpPr>
          <p:cNvPr id="16395" name="مربع نص 18"/>
          <p:cNvSpPr txBox="1">
            <a:spLocks noChangeArrowheads="1"/>
          </p:cNvSpPr>
          <p:nvPr/>
        </p:nvSpPr>
        <p:spPr bwMode="auto">
          <a:xfrm>
            <a:off x="3352800" y="5334000"/>
            <a:ext cx="838200" cy="83026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4800" b="1"/>
              <a:t>ق</a:t>
            </a:r>
            <a:endParaRPr lang="ar-SA" altLang="en-US" sz="4800" b="1"/>
          </a:p>
        </p:txBody>
      </p:sp>
      <p:sp>
        <p:nvSpPr>
          <p:cNvPr id="16396" name="مربع نص 19"/>
          <p:cNvSpPr txBox="1">
            <a:spLocks noChangeArrowheads="1"/>
          </p:cNvSpPr>
          <p:nvPr/>
        </p:nvSpPr>
        <p:spPr bwMode="auto">
          <a:xfrm>
            <a:off x="974725" y="1984376"/>
            <a:ext cx="838200" cy="83026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4800" b="1"/>
              <a:t>س</a:t>
            </a:r>
            <a:endParaRPr lang="ar-SA" altLang="en-US" sz="4800" b="1"/>
          </a:p>
        </p:txBody>
      </p:sp>
      <p:sp>
        <p:nvSpPr>
          <p:cNvPr id="16397" name="مربع نص 20"/>
          <p:cNvSpPr txBox="1">
            <a:spLocks noChangeArrowheads="1"/>
          </p:cNvSpPr>
          <p:nvPr/>
        </p:nvSpPr>
        <p:spPr bwMode="auto">
          <a:xfrm>
            <a:off x="5257800" y="1954213"/>
            <a:ext cx="838200" cy="83026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4800" b="1"/>
              <a:t>ط</a:t>
            </a:r>
            <a:endParaRPr lang="ar-SA" altLang="en-US" sz="4800" b="1"/>
          </a:p>
        </p:txBody>
      </p:sp>
      <p:sp>
        <p:nvSpPr>
          <p:cNvPr id="16398" name="مربع نص 21"/>
          <p:cNvSpPr txBox="1">
            <a:spLocks noChangeArrowheads="1"/>
          </p:cNvSpPr>
          <p:nvPr/>
        </p:nvSpPr>
        <p:spPr bwMode="auto">
          <a:xfrm>
            <a:off x="6569075" y="1944688"/>
            <a:ext cx="838200" cy="83185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4800" b="1" dirty="0"/>
              <a:t>ض</a:t>
            </a:r>
            <a:endParaRPr lang="ar-SA" altLang="en-US" sz="4800" b="1" dirty="0"/>
          </a:p>
        </p:txBody>
      </p:sp>
      <p:sp>
        <p:nvSpPr>
          <p:cNvPr id="16399" name="مربع نص 22"/>
          <p:cNvSpPr txBox="1">
            <a:spLocks noChangeArrowheads="1"/>
          </p:cNvSpPr>
          <p:nvPr/>
        </p:nvSpPr>
        <p:spPr bwMode="auto">
          <a:xfrm>
            <a:off x="7543800" y="3798888"/>
            <a:ext cx="838200" cy="83185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4800" b="1" dirty="0"/>
              <a:t>د</a:t>
            </a:r>
            <a:endParaRPr lang="ar-SA" altLang="en-US" sz="4800" b="1" dirty="0"/>
          </a:p>
        </p:txBody>
      </p:sp>
      <p:sp>
        <p:nvSpPr>
          <p:cNvPr id="16400" name="مربع نص 23"/>
          <p:cNvSpPr txBox="1">
            <a:spLocks noChangeArrowheads="1"/>
          </p:cNvSpPr>
          <p:nvPr/>
        </p:nvSpPr>
        <p:spPr bwMode="auto">
          <a:xfrm>
            <a:off x="5257800" y="3798888"/>
            <a:ext cx="838200" cy="83185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4800" b="1"/>
              <a:t>ز</a:t>
            </a:r>
            <a:endParaRPr lang="ar-SA" altLang="en-US" sz="4800" b="1"/>
          </a:p>
        </p:txBody>
      </p:sp>
      <p:sp>
        <p:nvSpPr>
          <p:cNvPr id="16401" name="مربع نص 24"/>
          <p:cNvSpPr txBox="1">
            <a:spLocks noChangeArrowheads="1"/>
          </p:cNvSpPr>
          <p:nvPr/>
        </p:nvSpPr>
        <p:spPr bwMode="auto">
          <a:xfrm>
            <a:off x="3771900" y="1944688"/>
            <a:ext cx="838200" cy="83185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4800" b="1"/>
              <a:t>ظ</a:t>
            </a:r>
            <a:endParaRPr lang="ar-SA" altLang="en-US" sz="4800" b="1"/>
          </a:p>
        </p:txBody>
      </p:sp>
      <p:sp>
        <p:nvSpPr>
          <p:cNvPr id="16402" name="مربع نص 25"/>
          <p:cNvSpPr txBox="1">
            <a:spLocks noChangeArrowheads="1"/>
          </p:cNvSpPr>
          <p:nvPr/>
        </p:nvSpPr>
        <p:spPr bwMode="auto">
          <a:xfrm>
            <a:off x="3919538" y="3759200"/>
            <a:ext cx="838200" cy="83026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4800" b="1" dirty="0"/>
              <a:t>ت</a:t>
            </a:r>
            <a:endParaRPr lang="ar-SA" altLang="en-US" sz="4800" b="1" dirty="0"/>
          </a:p>
        </p:txBody>
      </p:sp>
      <p:sp>
        <p:nvSpPr>
          <p:cNvPr id="16403" name="مربع نص 26"/>
          <p:cNvSpPr txBox="1">
            <a:spLocks noChangeArrowheads="1"/>
          </p:cNvSpPr>
          <p:nvPr/>
        </p:nvSpPr>
        <p:spPr bwMode="auto">
          <a:xfrm>
            <a:off x="4610100" y="5383213"/>
            <a:ext cx="838200" cy="83185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4800" b="1"/>
              <a:t>ف</a:t>
            </a:r>
            <a:endParaRPr lang="ar-SA" altLang="en-US" sz="4800" b="1"/>
          </a:p>
        </p:txBody>
      </p:sp>
      <p:pic>
        <p:nvPicPr>
          <p:cNvPr id="16404" name="Picture 15" descr="1245686792938124914raemi_Check_m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9525" y="468313"/>
            <a:ext cx="3429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5849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28600" y="152400"/>
            <a:ext cx="8763000" cy="6477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b="1"/>
          </a:p>
        </p:txBody>
      </p:sp>
      <p:sp>
        <p:nvSpPr>
          <p:cNvPr id="5" name="مستطيل 4"/>
          <p:cNvSpPr/>
          <p:nvPr/>
        </p:nvSpPr>
        <p:spPr>
          <a:xfrm>
            <a:off x="6543049" y="197664"/>
            <a:ext cx="2145139" cy="400110"/>
          </a:xfrm>
          <a:prstGeom prst="rect">
            <a:avLst/>
          </a:prstGeom>
          <a:noFill/>
          <a:ln>
            <a:solidFill>
              <a:schemeClr val="tx1"/>
            </a:solidFill>
          </a:ln>
        </p:spPr>
        <p:txBody>
          <a:bodyPr wrap="none" lIns="91440" tIns="45720" rIns="91440" bIns="45720">
            <a:spAutoFit/>
          </a:bodyPr>
          <a:lstStyle/>
          <a:p>
            <a:pPr algn="ctr"/>
            <a:r>
              <a:rPr lang="ar-AE"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نشاط صفي حكم الاخفاء</a:t>
            </a:r>
            <a:endParaRPr lang="ar-SA"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7" name="مستطيل 6"/>
          <p:cNvSpPr/>
          <p:nvPr/>
        </p:nvSpPr>
        <p:spPr>
          <a:xfrm>
            <a:off x="435387" y="197664"/>
            <a:ext cx="2037737" cy="707886"/>
          </a:xfrm>
          <a:prstGeom prst="rect">
            <a:avLst/>
          </a:prstGeom>
          <a:noFill/>
          <a:ln>
            <a:solidFill>
              <a:schemeClr val="tx1"/>
            </a:solidFill>
          </a:ln>
        </p:spPr>
        <p:txBody>
          <a:bodyPr wrap="none" lIns="91440" tIns="45720" rIns="91440" bIns="45720">
            <a:spAutoFit/>
          </a:bodyPr>
          <a:lstStyle/>
          <a:p>
            <a:r>
              <a:rPr lang="ar-AE"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اسم الطالبة:...........</a:t>
            </a:r>
          </a:p>
          <a:p>
            <a:r>
              <a:rPr lang="ar-AE"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الصف :..............</a:t>
            </a:r>
            <a:endParaRPr lang="ar-SA"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8" name="مربع نص 7"/>
          <p:cNvSpPr txBox="1"/>
          <p:nvPr/>
        </p:nvSpPr>
        <p:spPr>
          <a:xfrm>
            <a:off x="1752600" y="970240"/>
            <a:ext cx="4680173" cy="584775"/>
          </a:xfrm>
          <a:prstGeom prst="rect">
            <a:avLst/>
          </a:prstGeom>
          <a:ln/>
        </p:spPr>
        <p:style>
          <a:lnRef idx="3">
            <a:schemeClr val="lt1"/>
          </a:lnRef>
          <a:fillRef idx="1">
            <a:schemeClr val="accent3"/>
          </a:fillRef>
          <a:effectRef idx="1">
            <a:schemeClr val="accent3"/>
          </a:effectRef>
          <a:fontRef idx="minor">
            <a:schemeClr val="lt1"/>
          </a:fontRef>
        </p:style>
        <p:txBody>
          <a:bodyPr wrap="square" rtlCol="1">
            <a:spAutoFit/>
          </a:bodyPr>
          <a:lstStyle/>
          <a:p>
            <a:pPr algn="ctr"/>
            <a:r>
              <a:rPr lang="ar-AE" sz="3200" b="1" dirty="0" smtClean="0"/>
              <a:t>لوني  5 من حروف الاخفاء</a:t>
            </a:r>
            <a:endParaRPr lang="ar-SA" sz="3200" b="1" dirty="0"/>
          </a:p>
        </p:txBody>
      </p:sp>
      <p:sp>
        <p:nvSpPr>
          <p:cNvPr id="11" name="AutoShape 5" descr="Image result for boiling"/>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14" name="AutoShape 8" descr="Image result for group icon"/>
          <p:cNvSpPr>
            <a:spLocks noChangeAspect="1" noChangeArrowheads="1"/>
          </p:cNvSpPr>
          <p:nvPr/>
        </p:nvSpPr>
        <p:spPr bwMode="auto">
          <a:xfrm>
            <a:off x="9075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3" name="AutoShape 2" descr="Image result for ‫حروف الهجاء‬‎"/>
          <p:cNvSpPr>
            <a:spLocks noChangeAspect="1" noChangeArrowheads="1"/>
          </p:cNvSpPr>
          <p:nvPr/>
        </p:nvSpPr>
        <p:spPr bwMode="auto">
          <a:xfrm>
            <a:off x="9228138"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2055" name="Picture 7"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525" y="1864964"/>
            <a:ext cx="7273876" cy="436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9134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النشيد الوطني - لدولة الامارات">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76200"/>
            <a:ext cx="8305800" cy="5867400"/>
          </a:xfrm>
          <a:prstGeom prst="rect">
            <a:avLst/>
          </a:prstGeom>
        </p:spPr>
      </p:pic>
    </p:spTree>
    <p:extLst>
      <p:ext uri="{BB962C8B-B14F-4D97-AF65-F5344CB8AC3E}">
        <p14:creationId xmlns:p14="http://schemas.microsoft.com/office/powerpoint/2010/main" val="4282270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كل بيضاوي 8"/>
          <p:cNvSpPr/>
          <p:nvPr/>
        </p:nvSpPr>
        <p:spPr>
          <a:xfrm rot="21123783">
            <a:off x="3162301" y="322943"/>
            <a:ext cx="2362200" cy="1676400"/>
          </a:xfrm>
          <a:prstGeom prst="ellipse">
            <a:avLst/>
          </a:prstGeom>
          <a:gradFill rotWithShape="1">
            <a:gsLst>
              <a:gs pos="0">
                <a:srgbClr val="7598D9">
                  <a:tint val="35000"/>
                  <a:satMod val="260000"/>
                </a:srgbClr>
              </a:gs>
              <a:gs pos="30000">
                <a:srgbClr val="7598D9">
                  <a:tint val="38000"/>
                  <a:satMod val="260000"/>
                </a:srgbClr>
              </a:gs>
              <a:gs pos="75000">
                <a:srgbClr val="7598D9">
                  <a:tint val="55000"/>
                  <a:satMod val="255000"/>
                </a:srgbClr>
              </a:gs>
              <a:gs pos="100000">
                <a:srgbClr val="7598D9">
                  <a:tint val="70000"/>
                  <a:satMod val="255000"/>
                </a:srgbClr>
              </a:gs>
            </a:gsLst>
            <a:path path="circle">
              <a:fillToRect l="5000" t="100000" r="120000" b="10000"/>
            </a:path>
          </a:gradFill>
          <a:ln w="12700" cap="flat" cmpd="sng" algn="ctr">
            <a:solidFill>
              <a:srgbClr val="7598D9">
                <a:shade val="70000"/>
                <a:satMod val="150000"/>
              </a:srgbClr>
            </a:solidFill>
            <a:prstDash val="solid"/>
          </a:ln>
          <a:effectLst>
            <a:outerShdw blurRad="50800" dist="25000" dir="5400000" rotWithShape="0">
              <a:srgbClr val="000000">
                <a:alpha val="40000"/>
              </a:srgbClr>
            </a:outerShdw>
          </a:effectLst>
        </p:spPr>
        <p:txBody>
          <a:bodyPr rtlCol="1" anchor="ctr"/>
          <a:lstStyle/>
          <a:p>
            <a:pPr algn="ctr" eaLnBrk="1" fontAlgn="auto" hangingPunct="1">
              <a:spcBef>
                <a:spcPts val="0"/>
              </a:spcBef>
              <a:spcAft>
                <a:spcPts val="0"/>
              </a:spcAft>
              <a:defRPr/>
            </a:pPr>
            <a:r>
              <a:rPr lang="ar-AE" sz="7200" kern="0" dirty="0">
                <a:solidFill>
                  <a:sysClr val="windowText" lastClr="000000"/>
                </a:solidFill>
                <a:latin typeface="Century Schoolbook"/>
                <a:cs typeface="Times New Roman"/>
              </a:rPr>
              <a:t>مثال </a:t>
            </a:r>
            <a:endParaRPr lang="ar-SA" sz="7200" kern="0" dirty="0">
              <a:solidFill>
                <a:sysClr val="windowText" lastClr="000000"/>
              </a:solidFill>
              <a:latin typeface="Century Schoolbook"/>
              <a:cs typeface="Times New Roman"/>
            </a:endParaRPr>
          </a:p>
        </p:txBody>
      </p:sp>
      <p:sp>
        <p:nvSpPr>
          <p:cNvPr id="10" name="شكل بيضاوي 9"/>
          <p:cNvSpPr/>
          <p:nvPr/>
        </p:nvSpPr>
        <p:spPr>
          <a:xfrm>
            <a:off x="4495800" y="2139890"/>
            <a:ext cx="4114800" cy="3962400"/>
          </a:xfrm>
          <a:prstGeom prst="ellipse">
            <a:avLst/>
          </a:prstGeom>
          <a:gradFill rotWithShape="1">
            <a:gsLst>
              <a:gs pos="0">
                <a:srgbClr val="FE8637">
                  <a:tint val="35000"/>
                  <a:satMod val="260000"/>
                </a:srgbClr>
              </a:gs>
              <a:gs pos="30000">
                <a:srgbClr val="FE8637">
                  <a:tint val="38000"/>
                  <a:satMod val="260000"/>
                </a:srgbClr>
              </a:gs>
              <a:gs pos="75000">
                <a:srgbClr val="FE8637">
                  <a:tint val="55000"/>
                  <a:satMod val="255000"/>
                </a:srgbClr>
              </a:gs>
              <a:gs pos="100000">
                <a:srgbClr val="FE8637">
                  <a:tint val="70000"/>
                  <a:satMod val="255000"/>
                </a:srgbClr>
              </a:gs>
            </a:gsLst>
            <a:path path="circle">
              <a:fillToRect l="5000" t="100000" r="120000" b="10000"/>
            </a:path>
          </a:gradFill>
          <a:ln w="12700" cap="flat" cmpd="sng" algn="ctr">
            <a:solidFill>
              <a:srgbClr val="FE8637">
                <a:shade val="70000"/>
                <a:satMod val="150000"/>
              </a:srgbClr>
            </a:solidFill>
            <a:prstDash val="solid"/>
          </a:ln>
          <a:effectLst>
            <a:outerShdw blurRad="50800" dist="25000" dir="5400000" rotWithShape="0">
              <a:srgbClr val="000000">
                <a:alpha val="40000"/>
              </a:srgbClr>
            </a:outerShdw>
          </a:effectLst>
        </p:spPr>
        <p:txBody>
          <a:bodyPr rtlCol="1" anchor="ctr"/>
          <a:lstStyle/>
          <a:p>
            <a:pPr algn="ctr" eaLnBrk="1" fontAlgn="auto" hangingPunct="1">
              <a:spcBef>
                <a:spcPts val="0"/>
              </a:spcBef>
              <a:spcAft>
                <a:spcPts val="0"/>
              </a:spcAft>
              <a:defRPr/>
            </a:pPr>
            <a:r>
              <a:rPr lang="ar-AE" sz="3200" kern="0" dirty="0">
                <a:solidFill>
                  <a:sysClr val="windowText" lastClr="000000"/>
                </a:solidFill>
                <a:latin typeface="Century Schoolbook"/>
                <a:cs typeface="Times New Roman"/>
              </a:rPr>
              <a:t>النون الساكنة</a:t>
            </a:r>
          </a:p>
          <a:p>
            <a:pPr algn="ctr" eaLnBrk="1" fontAlgn="auto" hangingPunct="1">
              <a:spcBef>
                <a:spcPts val="0"/>
              </a:spcBef>
              <a:spcAft>
                <a:spcPts val="0"/>
              </a:spcAft>
              <a:defRPr/>
            </a:pPr>
            <a:endParaRPr lang="ar-AE" sz="3200" kern="0" dirty="0">
              <a:solidFill>
                <a:sysClr val="windowText" lastClr="000000"/>
              </a:solidFill>
              <a:latin typeface="Century Schoolbook"/>
              <a:cs typeface="Times New Roman"/>
            </a:endParaRPr>
          </a:p>
          <a:p>
            <a:pPr algn="ctr" eaLnBrk="1" fontAlgn="auto" hangingPunct="1">
              <a:spcBef>
                <a:spcPts val="0"/>
              </a:spcBef>
              <a:spcAft>
                <a:spcPts val="0"/>
              </a:spcAft>
              <a:defRPr/>
            </a:pPr>
            <a:r>
              <a:rPr lang="ar-AE" sz="4400" kern="0" dirty="0">
                <a:solidFill>
                  <a:sysClr val="windowText" lastClr="000000"/>
                </a:solidFill>
                <a:latin typeface="Century Schoolbook"/>
                <a:cs typeface="Times New Roman"/>
              </a:rPr>
              <a:t>أَنداداً</a:t>
            </a:r>
          </a:p>
          <a:p>
            <a:pPr algn="ctr" eaLnBrk="1" fontAlgn="auto" hangingPunct="1">
              <a:spcBef>
                <a:spcPts val="0"/>
              </a:spcBef>
              <a:spcAft>
                <a:spcPts val="0"/>
              </a:spcAft>
              <a:defRPr/>
            </a:pPr>
            <a:endParaRPr lang="ar-AE" sz="4400" kern="0" dirty="0">
              <a:solidFill>
                <a:sysClr val="windowText" lastClr="000000"/>
              </a:solidFill>
              <a:latin typeface="Century Schoolbook"/>
              <a:cs typeface="Times New Roman"/>
            </a:endParaRPr>
          </a:p>
          <a:p>
            <a:pPr algn="ctr" eaLnBrk="1" fontAlgn="auto" hangingPunct="1">
              <a:spcBef>
                <a:spcPts val="0"/>
              </a:spcBef>
              <a:spcAft>
                <a:spcPts val="0"/>
              </a:spcAft>
              <a:defRPr/>
            </a:pPr>
            <a:r>
              <a:rPr lang="ar-AE" sz="4400" kern="0" dirty="0">
                <a:solidFill>
                  <a:sysClr val="windowText" lastClr="000000"/>
                </a:solidFill>
                <a:latin typeface="Century Schoolbook"/>
                <a:cs typeface="Times New Roman"/>
              </a:rPr>
              <a:t>وَإِن فاتكم</a:t>
            </a:r>
            <a:endParaRPr lang="ar-SA" sz="4400" kern="0" dirty="0">
              <a:solidFill>
                <a:sysClr val="windowText" lastClr="000000"/>
              </a:solidFill>
              <a:latin typeface="Century Schoolbook"/>
              <a:cs typeface="Times New Roman"/>
            </a:endParaRPr>
          </a:p>
        </p:txBody>
      </p:sp>
      <p:sp>
        <p:nvSpPr>
          <p:cNvPr id="11" name="شكل بيضاوي 10"/>
          <p:cNvSpPr/>
          <p:nvPr/>
        </p:nvSpPr>
        <p:spPr>
          <a:xfrm>
            <a:off x="321929" y="2154404"/>
            <a:ext cx="4021472" cy="3962400"/>
          </a:xfrm>
          <a:prstGeom prst="ellipse">
            <a:avLst/>
          </a:prstGeom>
          <a:gradFill rotWithShape="1">
            <a:gsLst>
              <a:gs pos="0">
                <a:srgbClr val="B32C16">
                  <a:tint val="35000"/>
                  <a:satMod val="260000"/>
                </a:srgbClr>
              </a:gs>
              <a:gs pos="30000">
                <a:srgbClr val="B32C16">
                  <a:tint val="38000"/>
                  <a:satMod val="260000"/>
                </a:srgbClr>
              </a:gs>
              <a:gs pos="75000">
                <a:srgbClr val="B32C16">
                  <a:tint val="55000"/>
                  <a:satMod val="255000"/>
                </a:srgbClr>
              </a:gs>
              <a:gs pos="100000">
                <a:srgbClr val="B32C16">
                  <a:tint val="70000"/>
                  <a:satMod val="255000"/>
                </a:srgbClr>
              </a:gs>
            </a:gsLst>
            <a:path path="circle">
              <a:fillToRect l="5000" t="100000" r="120000" b="10000"/>
            </a:path>
          </a:gradFill>
          <a:ln w="12700" cap="flat" cmpd="sng" algn="ctr">
            <a:solidFill>
              <a:srgbClr val="B32C16">
                <a:shade val="70000"/>
                <a:satMod val="150000"/>
              </a:srgbClr>
            </a:solidFill>
            <a:prstDash val="solid"/>
          </a:ln>
          <a:effectLst>
            <a:outerShdw blurRad="50800" dist="25000" dir="5400000" rotWithShape="0">
              <a:srgbClr val="000000">
                <a:alpha val="40000"/>
              </a:srgbClr>
            </a:outerShdw>
          </a:effectLst>
        </p:spPr>
        <p:txBody>
          <a:bodyPr rtlCol="1" anchor="ctr"/>
          <a:lstStyle/>
          <a:p>
            <a:pPr algn="ctr" eaLnBrk="1" fontAlgn="auto" hangingPunct="1">
              <a:spcBef>
                <a:spcPts val="0"/>
              </a:spcBef>
              <a:spcAft>
                <a:spcPts val="0"/>
              </a:spcAft>
              <a:defRPr/>
            </a:pPr>
            <a:r>
              <a:rPr lang="ar-AE" sz="4400" kern="0" dirty="0">
                <a:solidFill>
                  <a:sysClr val="windowText" lastClr="000000"/>
                </a:solidFill>
                <a:latin typeface="Century Schoolbook"/>
                <a:cs typeface="Times New Roman"/>
              </a:rPr>
              <a:t>التنوين</a:t>
            </a:r>
          </a:p>
          <a:p>
            <a:pPr algn="ctr" eaLnBrk="1" fontAlgn="auto" hangingPunct="1">
              <a:spcBef>
                <a:spcPts val="0"/>
              </a:spcBef>
              <a:spcAft>
                <a:spcPts val="0"/>
              </a:spcAft>
              <a:defRPr/>
            </a:pPr>
            <a:endParaRPr lang="ar-AE" sz="4400" kern="0" dirty="0">
              <a:solidFill>
                <a:sysClr val="windowText" lastClr="000000"/>
              </a:solidFill>
              <a:latin typeface="Century Schoolbook"/>
              <a:cs typeface="Times New Roman"/>
            </a:endParaRPr>
          </a:p>
          <a:p>
            <a:pPr algn="ctr" eaLnBrk="1" fontAlgn="auto" hangingPunct="1">
              <a:spcBef>
                <a:spcPts val="0"/>
              </a:spcBef>
              <a:spcAft>
                <a:spcPts val="0"/>
              </a:spcAft>
              <a:defRPr/>
            </a:pPr>
            <a:r>
              <a:rPr lang="ar-AE" sz="4400" kern="0" dirty="0">
                <a:solidFill>
                  <a:sysClr val="windowText" lastClr="000000"/>
                </a:solidFill>
                <a:latin typeface="Century Schoolbook"/>
                <a:cs typeface="Times New Roman"/>
              </a:rPr>
              <a:t>رِيحاً صَرصراً</a:t>
            </a:r>
            <a:endParaRPr lang="ar-SA" sz="4400" kern="0" dirty="0">
              <a:solidFill>
                <a:sysClr val="windowText" lastClr="000000"/>
              </a:solidFill>
              <a:latin typeface="Century Schoolbook"/>
              <a:cs typeface="Times New Roman"/>
            </a:endParaRPr>
          </a:p>
        </p:txBody>
      </p:sp>
      <p:pic>
        <p:nvPicPr>
          <p:cNvPr id="1741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513" y="0"/>
            <a:ext cx="2820988" cy="149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0" name="Picture 15" descr="1245686792938124914raemi_Check_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0163" y="0"/>
            <a:ext cx="3429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5" descr="1245686792938124914raemi_Check_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6025" y="492125"/>
            <a:ext cx="3429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55024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75" t="73625" r="1075" b="3876"/>
          <a:stretch/>
        </p:blipFill>
        <p:spPr bwMode="auto">
          <a:xfrm>
            <a:off x="228600" y="533400"/>
            <a:ext cx="8686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0" descr="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3"/>
          <a:stretch>
            <a:fillRect/>
          </a:stretch>
        </p:blipFill>
        <p:spPr>
          <a:xfrm>
            <a:off x="228601" y="2893277"/>
            <a:ext cx="8228012" cy="3429000"/>
          </a:xfrm>
          <a:prstGeom prst="rect">
            <a:avLst/>
          </a:prstGeom>
        </p:spPr>
      </p:pic>
    </p:spTree>
    <p:extLst>
      <p:ext uri="{BB962C8B-B14F-4D97-AF65-F5344CB8AC3E}">
        <p14:creationId xmlns:p14="http://schemas.microsoft.com/office/powerpoint/2010/main" val="22009654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86868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شكل بيضاوي 1"/>
          <p:cNvSpPr/>
          <p:nvPr/>
        </p:nvSpPr>
        <p:spPr>
          <a:xfrm>
            <a:off x="5414356" y="30480"/>
            <a:ext cx="3505200" cy="914400"/>
          </a:xfrm>
          <a:prstGeom prst="ellipse">
            <a:avLst/>
          </a:prstGeom>
        </p:spPr>
        <p:style>
          <a:lnRef idx="3">
            <a:schemeClr val="lt1"/>
          </a:lnRef>
          <a:fillRef idx="1">
            <a:schemeClr val="accent4"/>
          </a:fillRef>
          <a:effectRef idx="1">
            <a:schemeClr val="accent4"/>
          </a:effectRef>
          <a:fontRef idx="minor">
            <a:schemeClr val="lt1"/>
          </a:fontRef>
        </p:style>
        <p:txBody>
          <a:bodyPr rtlCol="1" anchor="ctr"/>
          <a:lstStyle/>
          <a:p>
            <a:pPr algn="ctr">
              <a:defRPr/>
            </a:pPr>
            <a:r>
              <a:rPr lang="ar-AE" sz="3600" b="1" dirty="0" smtClean="0"/>
              <a:t>استمع وأطبق </a:t>
            </a:r>
            <a:endParaRPr lang="ar-SA" sz="3600" b="1" dirty="0"/>
          </a:p>
        </p:txBody>
      </p:sp>
    </p:spTree>
    <p:extLst>
      <p:ext uri="{BB962C8B-B14F-4D97-AF65-F5344CB8AC3E}">
        <p14:creationId xmlns:p14="http://schemas.microsoft.com/office/powerpoint/2010/main" val="37210216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9238"/>
            <a:ext cx="88392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2"/>
          <p:cNvSpPr txBox="1">
            <a:spLocks noChangeArrowheads="1"/>
          </p:cNvSpPr>
          <p:nvPr/>
        </p:nvSpPr>
        <p:spPr bwMode="auto">
          <a:xfrm>
            <a:off x="2914650" y="2147888"/>
            <a:ext cx="2025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r>
              <a:rPr lang="ar-AE" altLang="en-US" dirty="0"/>
              <a:t>  </a:t>
            </a:r>
            <a:r>
              <a:rPr lang="ar-AE" altLang="en-US" sz="2400" dirty="0">
                <a:solidFill>
                  <a:srgbClr val="FF0000"/>
                </a:solidFill>
              </a:rPr>
              <a:t>أ</a:t>
            </a:r>
            <a:r>
              <a:rPr lang="ar-AE" altLang="en-US" sz="2400" dirty="0">
                <a:solidFill>
                  <a:srgbClr val="0070C0"/>
                </a:solidFill>
              </a:rPr>
              <a:t>نشأكم</a:t>
            </a:r>
            <a:r>
              <a:rPr lang="ar-AE" altLang="en-US" dirty="0">
                <a:solidFill>
                  <a:srgbClr val="FF0000"/>
                </a:solidFill>
              </a:rPr>
              <a:t> </a:t>
            </a:r>
            <a:endParaRPr lang="en-US" altLang="en-US" dirty="0"/>
          </a:p>
        </p:txBody>
      </p:sp>
      <p:sp>
        <p:nvSpPr>
          <p:cNvPr id="5" name="TextBox 3"/>
          <p:cNvSpPr txBox="1">
            <a:spLocks noChangeArrowheads="1"/>
          </p:cNvSpPr>
          <p:nvPr/>
        </p:nvSpPr>
        <p:spPr bwMode="auto">
          <a:xfrm>
            <a:off x="250825" y="2147888"/>
            <a:ext cx="2897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ar-AE" altLang="en-US" sz="2400">
                <a:solidFill>
                  <a:srgbClr val="FF0000"/>
                </a:solidFill>
              </a:rPr>
              <a:t>حرف ش بعد النون</a:t>
            </a:r>
            <a:endParaRPr lang="en-US" altLang="en-US" sz="2400">
              <a:solidFill>
                <a:srgbClr val="FF0000"/>
              </a:solidFill>
            </a:endParaRPr>
          </a:p>
        </p:txBody>
      </p:sp>
      <p:sp>
        <p:nvSpPr>
          <p:cNvPr id="6" name="TextBox 4"/>
          <p:cNvSpPr txBox="1">
            <a:spLocks noChangeArrowheads="1"/>
          </p:cNvSpPr>
          <p:nvPr/>
        </p:nvSpPr>
        <p:spPr bwMode="auto">
          <a:xfrm>
            <a:off x="2876550" y="2574925"/>
            <a:ext cx="2025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2400" dirty="0">
                <a:solidFill>
                  <a:srgbClr val="0070C0"/>
                </a:solidFill>
              </a:rPr>
              <a:t>أنفسكم</a:t>
            </a:r>
            <a:endParaRPr lang="en-US" altLang="en-US" sz="2400" dirty="0">
              <a:solidFill>
                <a:srgbClr val="0070C0"/>
              </a:solidFill>
            </a:endParaRPr>
          </a:p>
        </p:txBody>
      </p:sp>
      <p:sp>
        <p:nvSpPr>
          <p:cNvPr id="7" name="TextBox 5"/>
          <p:cNvSpPr txBox="1">
            <a:spLocks noChangeArrowheads="1"/>
          </p:cNvSpPr>
          <p:nvPr/>
        </p:nvSpPr>
        <p:spPr bwMode="auto">
          <a:xfrm>
            <a:off x="250825" y="2620963"/>
            <a:ext cx="2909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ar-AE" altLang="en-US" sz="2400">
                <a:solidFill>
                  <a:srgbClr val="FF0000"/>
                </a:solidFill>
              </a:rPr>
              <a:t>حرف ف بعد النون</a:t>
            </a:r>
            <a:endParaRPr lang="en-US" altLang="en-US" sz="2400">
              <a:solidFill>
                <a:srgbClr val="FF0000"/>
              </a:solidFill>
            </a:endParaRPr>
          </a:p>
        </p:txBody>
      </p:sp>
      <p:sp>
        <p:nvSpPr>
          <p:cNvPr id="8" name="TextBox 6"/>
          <p:cNvSpPr txBox="1">
            <a:spLocks noChangeArrowheads="1"/>
          </p:cNvSpPr>
          <p:nvPr/>
        </p:nvSpPr>
        <p:spPr bwMode="auto">
          <a:xfrm>
            <a:off x="2940050" y="2928938"/>
            <a:ext cx="1857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2400" dirty="0">
                <a:solidFill>
                  <a:srgbClr val="0070C0"/>
                </a:solidFill>
              </a:rPr>
              <a:t>أنتم</a:t>
            </a:r>
            <a:endParaRPr lang="en-US" altLang="en-US" sz="2400" dirty="0">
              <a:solidFill>
                <a:srgbClr val="0070C0"/>
              </a:solidFill>
            </a:endParaRPr>
          </a:p>
        </p:txBody>
      </p:sp>
      <p:sp>
        <p:nvSpPr>
          <p:cNvPr id="9" name="TextBox 7"/>
          <p:cNvSpPr txBox="1">
            <a:spLocks noChangeArrowheads="1"/>
          </p:cNvSpPr>
          <p:nvPr/>
        </p:nvSpPr>
        <p:spPr bwMode="auto">
          <a:xfrm>
            <a:off x="250825" y="2951163"/>
            <a:ext cx="2909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ar-AE" altLang="en-US" sz="2400">
                <a:solidFill>
                  <a:srgbClr val="FF0000"/>
                </a:solidFill>
              </a:rPr>
              <a:t>حرف ت بعد النون</a:t>
            </a:r>
            <a:endParaRPr lang="en-US" altLang="en-US" sz="2400">
              <a:solidFill>
                <a:srgbClr val="FF0000"/>
              </a:solidFill>
            </a:endParaRPr>
          </a:p>
        </p:txBody>
      </p:sp>
      <p:sp>
        <p:nvSpPr>
          <p:cNvPr id="10" name="TextBox 8"/>
          <p:cNvSpPr txBox="1">
            <a:spLocks noChangeArrowheads="1"/>
          </p:cNvSpPr>
          <p:nvPr/>
        </p:nvSpPr>
        <p:spPr bwMode="auto">
          <a:xfrm>
            <a:off x="3330575" y="3287713"/>
            <a:ext cx="1249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r>
              <a:rPr lang="ar-AE" altLang="en-US" sz="2400" dirty="0">
                <a:solidFill>
                  <a:srgbClr val="0070C0"/>
                </a:solidFill>
              </a:rPr>
              <a:t>فلينظر</a:t>
            </a:r>
            <a:endParaRPr lang="en-US" altLang="en-US" sz="2400" dirty="0">
              <a:solidFill>
                <a:srgbClr val="0070C0"/>
              </a:solidFill>
            </a:endParaRPr>
          </a:p>
        </p:txBody>
      </p:sp>
      <p:sp>
        <p:nvSpPr>
          <p:cNvPr id="11" name="TextBox 9"/>
          <p:cNvSpPr txBox="1">
            <a:spLocks noChangeArrowheads="1"/>
          </p:cNvSpPr>
          <p:nvPr/>
        </p:nvSpPr>
        <p:spPr bwMode="auto">
          <a:xfrm>
            <a:off x="538163" y="3384550"/>
            <a:ext cx="2627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ar-AE" altLang="en-US" sz="2400">
                <a:solidFill>
                  <a:srgbClr val="FF0000"/>
                </a:solidFill>
              </a:rPr>
              <a:t>حرف ظ بعد النون</a:t>
            </a:r>
            <a:endParaRPr lang="en-US" altLang="en-US" sz="2400">
              <a:solidFill>
                <a:srgbClr val="FF0000"/>
              </a:solidFill>
            </a:endParaRPr>
          </a:p>
        </p:txBody>
      </p:sp>
      <p:sp>
        <p:nvSpPr>
          <p:cNvPr id="12" name="TextBox 10"/>
          <p:cNvSpPr txBox="1">
            <a:spLocks noChangeArrowheads="1"/>
          </p:cNvSpPr>
          <p:nvPr/>
        </p:nvSpPr>
        <p:spPr bwMode="auto">
          <a:xfrm>
            <a:off x="3251200" y="3633788"/>
            <a:ext cx="1352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2400" dirty="0">
                <a:solidFill>
                  <a:srgbClr val="0070C0"/>
                </a:solidFill>
              </a:rPr>
              <a:t>ماءٍ دافق</a:t>
            </a:r>
            <a:endParaRPr lang="en-US" altLang="en-US" sz="2400" dirty="0">
              <a:solidFill>
                <a:srgbClr val="0070C0"/>
              </a:solidFill>
            </a:endParaRPr>
          </a:p>
        </p:txBody>
      </p:sp>
      <p:sp>
        <p:nvSpPr>
          <p:cNvPr id="13" name="TextBox 11"/>
          <p:cNvSpPr txBox="1">
            <a:spLocks noChangeArrowheads="1"/>
          </p:cNvSpPr>
          <p:nvPr/>
        </p:nvSpPr>
        <p:spPr bwMode="auto">
          <a:xfrm>
            <a:off x="790575" y="3702050"/>
            <a:ext cx="2357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ar-AE" altLang="en-US"/>
              <a:t> </a:t>
            </a:r>
            <a:r>
              <a:rPr lang="ar-AE" altLang="en-US" sz="2400">
                <a:solidFill>
                  <a:srgbClr val="FF0000"/>
                </a:solidFill>
              </a:rPr>
              <a:t>حرف د بعد التنوين</a:t>
            </a:r>
            <a:endParaRPr lang="en-US" altLang="en-US"/>
          </a:p>
        </p:txBody>
      </p:sp>
      <p:sp>
        <p:nvSpPr>
          <p:cNvPr id="14" name="TextBox 12"/>
          <p:cNvSpPr txBox="1">
            <a:spLocks noChangeArrowheads="1"/>
          </p:cNvSpPr>
          <p:nvPr/>
        </p:nvSpPr>
        <p:spPr bwMode="auto">
          <a:xfrm>
            <a:off x="3267075" y="4002088"/>
            <a:ext cx="1352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2400" dirty="0">
                <a:solidFill>
                  <a:srgbClr val="0070C0"/>
                </a:solidFill>
              </a:rPr>
              <a:t>الانسان</a:t>
            </a:r>
            <a:endParaRPr lang="en-US" altLang="en-US" sz="2400" dirty="0">
              <a:solidFill>
                <a:srgbClr val="0070C0"/>
              </a:solidFill>
            </a:endParaRPr>
          </a:p>
        </p:txBody>
      </p:sp>
      <p:sp>
        <p:nvSpPr>
          <p:cNvPr id="15" name="TextBox 13"/>
          <p:cNvSpPr txBox="1">
            <a:spLocks noChangeArrowheads="1"/>
          </p:cNvSpPr>
          <p:nvPr/>
        </p:nvSpPr>
        <p:spPr bwMode="auto">
          <a:xfrm>
            <a:off x="971550" y="4095750"/>
            <a:ext cx="2176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ar-AE" altLang="en-US" sz="2400">
                <a:solidFill>
                  <a:srgbClr val="FF0000"/>
                </a:solidFill>
              </a:rPr>
              <a:t>حرف س بعد النون</a:t>
            </a:r>
            <a:endParaRPr lang="en-US" altLang="en-US" sz="2400">
              <a:solidFill>
                <a:srgbClr val="FF0000"/>
              </a:solidFill>
            </a:endParaRPr>
          </a:p>
        </p:txBody>
      </p:sp>
      <p:sp>
        <p:nvSpPr>
          <p:cNvPr id="16" name="TextBox 14"/>
          <p:cNvSpPr txBox="1">
            <a:spLocks noChangeArrowheads="1"/>
          </p:cNvSpPr>
          <p:nvPr/>
        </p:nvSpPr>
        <p:spPr bwMode="auto">
          <a:xfrm>
            <a:off x="3377652" y="4453430"/>
            <a:ext cx="1441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2800" b="1" dirty="0">
                <a:solidFill>
                  <a:srgbClr val="0070C0"/>
                </a:solidFill>
              </a:rPr>
              <a:t>عنك</a:t>
            </a:r>
            <a:endParaRPr lang="en-US" altLang="en-US" sz="2400" b="1" dirty="0">
              <a:solidFill>
                <a:srgbClr val="0070C0"/>
              </a:solidFill>
            </a:endParaRPr>
          </a:p>
        </p:txBody>
      </p:sp>
      <p:sp>
        <p:nvSpPr>
          <p:cNvPr id="17" name="TextBox 15"/>
          <p:cNvSpPr txBox="1">
            <a:spLocks noChangeArrowheads="1"/>
          </p:cNvSpPr>
          <p:nvPr/>
        </p:nvSpPr>
        <p:spPr bwMode="auto">
          <a:xfrm>
            <a:off x="503238" y="4451350"/>
            <a:ext cx="2627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ar-AE" altLang="en-US" sz="2400">
                <a:solidFill>
                  <a:srgbClr val="FF0000"/>
                </a:solidFill>
              </a:rPr>
              <a:t>حرف ك بعد النون</a:t>
            </a:r>
            <a:endParaRPr lang="en-US" altLang="en-US" sz="2400">
              <a:solidFill>
                <a:srgbClr val="FF0000"/>
              </a:solidFill>
            </a:endParaRPr>
          </a:p>
        </p:txBody>
      </p:sp>
      <p:sp>
        <p:nvSpPr>
          <p:cNvPr id="18" name="TextBox 17"/>
          <p:cNvSpPr txBox="1">
            <a:spLocks noChangeArrowheads="1"/>
          </p:cNvSpPr>
          <p:nvPr/>
        </p:nvSpPr>
        <p:spPr bwMode="auto">
          <a:xfrm>
            <a:off x="3395865" y="4840437"/>
            <a:ext cx="12493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2800" b="1" dirty="0">
                <a:solidFill>
                  <a:srgbClr val="0070C0"/>
                </a:solidFill>
              </a:rPr>
              <a:t>أنقض</a:t>
            </a:r>
            <a:endParaRPr lang="en-US" altLang="en-US" sz="2800" b="1" dirty="0">
              <a:solidFill>
                <a:srgbClr val="0070C0"/>
              </a:solidFill>
            </a:endParaRPr>
          </a:p>
        </p:txBody>
      </p:sp>
      <p:sp>
        <p:nvSpPr>
          <p:cNvPr id="19" name="TextBox 19"/>
          <p:cNvSpPr txBox="1">
            <a:spLocks noChangeArrowheads="1"/>
          </p:cNvSpPr>
          <p:nvPr/>
        </p:nvSpPr>
        <p:spPr bwMode="auto">
          <a:xfrm>
            <a:off x="287338" y="4770438"/>
            <a:ext cx="2627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ar-AE" altLang="en-US" sz="2400">
                <a:solidFill>
                  <a:srgbClr val="FF0000"/>
                </a:solidFill>
              </a:rPr>
              <a:t>حرف ق بعد النون</a:t>
            </a:r>
            <a:endParaRPr lang="en-US" altLang="en-US" sz="2400">
              <a:solidFill>
                <a:srgbClr val="FF0000"/>
              </a:solidFill>
            </a:endParaRPr>
          </a:p>
        </p:txBody>
      </p:sp>
      <p:sp>
        <p:nvSpPr>
          <p:cNvPr id="20" name="TextBox 20"/>
          <p:cNvSpPr txBox="1">
            <a:spLocks noChangeArrowheads="1"/>
          </p:cNvSpPr>
          <p:nvPr/>
        </p:nvSpPr>
        <p:spPr bwMode="auto">
          <a:xfrm>
            <a:off x="3192463" y="5238260"/>
            <a:ext cx="16049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2400" b="1" dirty="0">
                <a:solidFill>
                  <a:srgbClr val="0070C0"/>
                </a:solidFill>
              </a:rPr>
              <a:t>ان جاءكم</a:t>
            </a:r>
            <a:endParaRPr lang="en-US" altLang="en-US" sz="2400" b="1" dirty="0">
              <a:solidFill>
                <a:srgbClr val="0070C0"/>
              </a:solidFill>
            </a:endParaRPr>
          </a:p>
        </p:txBody>
      </p:sp>
      <p:sp>
        <p:nvSpPr>
          <p:cNvPr id="21" name="TextBox 22"/>
          <p:cNvSpPr txBox="1">
            <a:spLocks noChangeArrowheads="1"/>
          </p:cNvSpPr>
          <p:nvPr/>
        </p:nvSpPr>
        <p:spPr bwMode="auto">
          <a:xfrm>
            <a:off x="790575" y="5099050"/>
            <a:ext cx="2403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ar-AE" altLang="en-US"/>
              <a:t>  </a:t>
            </a:r>
            <a:r>
              <a:rPr lang="ar-AE" altLang="en-US" sz="2400">
                <a:solidFill>
                  <a:srgbClr val="FF0000"/>
                </a:solidFill>
              </a:rPr>
              <a:t>حرف ج  بعد النون</a:t>
            </a:r>
            <a:endParaRPr lang="en-US" altLang="en-US" sz="2400"/>
          </a:p>
        </p:txBody>
      </p:sp>
      <p:sp>
        <p:nvSpPr>
          <p:cNvPr id="22" name="TextBox 24"/>
          <p:cNvSpPr txBox="1">
            <a:spLocks noChangeArrowheads="1"/>
          </p:cNvSpPr>
          <p:nvPr/>
        </p:nvSpPr>
        <p:spPr bwMode="auto">
          <a:xfrm>
            <a:off x="3267075" y="5614647"/>
            <a:ext cx="1352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2400" b="1" dirty="0">
                <a:solidFill>
                  <a:srgbClr val="0070C0"/>
                </a:solidFill>
              </a:rPr>
              <a:t>أن تصيبوا </a:t>
            </a:r>
            <a:endParaRPr lang="en-US" altLang="en-US" sz="2400" b="1" dirty="0">
              <a:solidFill>
                <a:srgbClr val="0070C0"/>
              </a:solidFill>
            </a:endParaRPr>
          </a:p>
        </p:txBody>
      </p:sp>
      <p:sp>
        <p:nvSpPr>
          <p:cNvPr id="23" name="TextBox 26"/>
          <p:cNvSpPr txBox="1">
            <a:spLocks noChangeArrowheads="1"/>
          </p:cNvSpPr>
          <p:nvPr/>
        </p:nvSpPr>
        <p:spPr bwMode="auto">
          <a:xfrm>
            <a:off x="503238" y="5489575"/>
            <a:ext cx="2627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ar-AE" altLang="en-US" sz="2400">
                <a:solidFill>
                  <a:srgbClr val="FF0000"/>
                </a:solidFill>
              </a:rPr>
              <a:t>حرف ت بعد النون</a:t>
            </a:r>
            <a:endParaRPr lang="en-US" altLang="en-US" sz="2400">
              <a:solidFill>
                <a:srgbClr val="FF0000"/>
              </a:solidFill>
            </a:endParaRPr>
          </a:p>
        </p:txBody>
      </p:sp>
      <p:sp>
        <p:nvSpPr>
          <p:cNvPr id="24" name="TextBox 27"/>
          <p:cNvSpPr txBox="1">
            <a:spLocks noChangeArrowheads="1"/>
          </p:cNvSpPr>
          <p:nvPr/>
        </p:nvSpPr>
        <p:spPr bwMode="auto">
          <a:xfrm>
            <a:off x="3136669" y="5990580"/>
            <a:ext cx="1816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b="1" dirty="0">
                <a:solidFill>
                  <a:srgbClr val="0070C0"/>
                </a:solidFill>
              </a:rPr>
              <a:t> </a:t>
            </a:r>
            <a:r>
              <a:rPr lang="ar-AE" altLang="en-US" sz="2400" b="1" dirty="0">
                <a:solidFill>
                  <a:srgbClr val="0070C0"/>
                </a:solidFill>
              </a:rPr>
              <a:t>بنباءٍ فتبينوا</a:t>
            </a:r>
            <a:endParaRPr lang="en-US" altLang="en-US" b="1" dirty="0">
              <a:solidFill>
                <a:srgbClr val="0070C0"/>
              </a:solidFill>
            </a:endParaRPr>
          </a:p>
        </p:txBody>
      </p:sp>
      <p:sp>
        <p:nvSpPr>
          <p:cNvPr id="25" name="TextBox 28"/>
          <p:cNvSpPr txBox="1">
            <a:spLocks noChangeArrowheads="1"/>
          </p:cNvSpPr>
          <p:nvPr/>
        </p:nvSpPr>
        <p:spPr bwMode="auto">
          <a:xfrm>
            <a:off x="538163" y="5938838"/>
            <a:ext cx="25892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ar-AE" altLang="en-US" sz="2400">
                <a:solidFill>
                  <a:srgbClr val="FF0000"/>
                </a:solidFill>
              </a:rPr>
              <a:t>حرف ف بعد التنوين</a:t>
            </a:r>
            <a:endParaRPr lang="en-US" altLang="en-US" sz="2400">
              <a:solidFill>
                <a:srgbClr val="FF0000"/>
              </a:solidFill>
            </a:endParaRPr>
          </a:p>
        </p:txBody>
      </p:sp>
      <p:sp>
        <p:nvSpPr>
          <p:cNvPr id="26" name="شكل بيضاوي 1"/>
          <p:cNvSpPr/>
          <p:nvPr/>
        </p:nvSpPr>
        <p:spPr>
          <a:xfrm>
            <a:off x="5403851" y="76200"/>
            <a:ext cx="3505200" cy="914400"/>
          </a:xfrm>
          <a:prstGeom prst="ellipse">
            <a:avLst/>
          </a:prstGeom>
        </p:spPr>
        <p:style>
          <a:lnRef idx="3">
            <a:schemeClr val="lt1"/>
          </a:lnRef>
          <a:fillRef idx="1">
            <a:schemeClr val="accent4"/>
          </a:fillRef>
          <a:effectRef idx="1">
            <a:schemeClr val="accent4"/>
          </a:effectRef>
          <a:fontRef idx="minor">
            <a:schemeClr val="lt1"/>
          </a:fontRef>
        </p:style>
        <p:txBody>
          <a:bodyPr rtlCol="1" anchor="ctr"/>
          <a:lstStyle/>
          <a:p>
            <a:pPr algn="ctr">
              <a:defRPr/>
            </a:pPr>
            <a:r>
              <a:rPr lang="ar-AE" sz="3600" b="1" dirty="0" smtClean="0"/>
              <a:t>استمع وأطبق </a:t>
            </a:r>
            <a:endParaRPr lang="ar-SA" sz="3600" b="1" dirty="0"/>
          </a:p>
        </p:txBody>
      </p:sp>
    </p:spTree>
    <p:extLst>
      <p:ext uri="{BB962C8B-B14F-4D97-AF65-F5344CB8AC3E}">
        <p14:creationId xmlns:p14="http://schemas.microsoft.com/office/powerpoint/2010/main" val="910921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randombar(horizontal)">
                                      <p:cBhvr>
                                        <p:cTn id="42" dur="500"/>
                                        <p:tgtEl>
                                          <p:spTgt spid="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500"/>
                                        <p:tgtEl>
                                          <p:spTgt spid="1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randombar(horizontal)">
                                      <p:cBhvr>
                                        <p:cTn id="52" dur="500"/>
                                        <p:tgtEl>
                                          <p:spTgt spid="1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randombar(horizontal)">
                                      <p:cBhvr>
                                        <p:cTn id="57" dur="500"/>
                                        <p:tgtEl>
                                          <p:spTgt spid="1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randombar(horizontal)">
                                      <p:cBhvr>
                                        <p:cTn id="62" dur="500"/>
                                        <p:tgtEl>
                                          <p:spTgt spid="1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randombar(horizontal)">
                                      <p:cBhvr>
                                        <p:cTn id="67" dur="500"/>
                                        <p:tgtEl>
                                          <p:spTgt spid="1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randombar(horizontal)">
                                      <p:cBhvr>
                                        <p:cTn id="72" dur="500"/>
                                        <p:tgtEl>
                                          <p:spTgt spid="1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randombar(horizontal)">
                                      <p:cBhvr>
                                        <p:cTn id="77" dur="500"/>
                                        <p:tgtEl>
                                          <p:spTgt spid="18"/>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randombar(horizontal)">
                                      <p:cBhvr>
                                        <p:cTn id="82" dur="500"/>
                                        <p:tgtEl>
                                          <p:spTgt spid="1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randombar(horizontal)">
                                      <p:cBhvr>
                                        <p:cTn id="87" dur="500"/>
                                        <p:tgtEl>
                                          <p:spTgt spid="20"/>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randombar(horizontal)">
                                      <p:cBhvr>
                                        <p:cTn id="92" dur="500"/>
                                        <p:tgtEl>
                                          <p:spTgt spid="21"/>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randombar(horizontal)">
                                      <p:cBhvr>
                                        <p:cTn id="97" dur="500"/>
                                        <p:tgtEl>
                                          <p:spTgt spid="22"/>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randombar(horizontal)">
                                      <p:cBhvr>
                                        <p:cTn id="102" dur="500"/>
                                        <p:tgtEl>
                                          <p:spTgt spid="23"/>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4" presetClass="entr" presetSubtype="1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randombar(horizontal)">
                                      <p:cBhvr>
                                        <p:cTn id="107" dur="500"/>
                                        <p:tgtEl>
                                          <p:spTgt spid="24"/>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4" presetClass="entr" presetSubtype="10" fill="hold" grpId="0" nodeType="click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randombar(horizontal)">
                                      <p:cBhvr>
                                        <p:cTn id="1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
          <p:cNvSpPr/>
          <p:nvPr/>
        </p:nvSpPr>
        <p:spPr>
          <a:xfrm>
            <a:off x="669052" y="3137302"/>
            <a:ext cx="7907322" cy="2670360"/>
          </a:xfrm>
          <a:prstGeom prst="rect">
            <a:avLst/>
          </a:prstGeom>
          <a:pattFill prst="pct80">
            <a:fgClr>
              <a:srgbClr val="B89618"/>
            </a:fgClr>
            <a:bgClr>
              <a:schemeClr val="bg1"/>
            </a:bgClr>
          </a:pattFill>
          <a:ln>
            <a:noFill/>
          </a:ln>
          <a:effectLst/>
          <a:scene3d>
            <a:camera prst="orthographicFront">
              <a:rot lat="0" lon="0" rev="0"/>
            </a:camera>
            <a:lightRig rig="glow" dir="tl">
              <a:rot lat="0" lon="0" rev="14100000"/>
            </a:lightRig>
          </a:scene3d>
          <a:sp3d prstMaterial="softEdge">
            <a:bevelT w="127000" prst="artDeco"/>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1350">
              <a:solidFill>
                <a:prstClr val="white"/>
              </a:solidFill>
            </a:endParaRPr>
          </a:p>
        </p:txBody>
      </p:sp>
      <p:sp>
        <p:nvSpPr>
          <p:cNvPr id="3" name="Rectangle: Rounded Corners 21"/>
          <p:cNvSpPr/>
          <p:nvPr/>
        </p:nvSpPr>
        <p:spPr>
          <a:xfrm>
            <a:off x="5936456" y="4305300"/>
            <a:ext cx="2244329" cy="894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AE" b="1" dirty="0">
                <a:solidFill>
                  <a:prstClr val="white"/>
                </a:solidFill>
              </a:rPr>
              <a:t>عرف </a:t>
            </a:r>
            <a:r>
              <a:rPr lang="ar-EG" b="1" dirty="0">
                <a:solidFill>
                  <a:prstClr val="white"/>
                </a:solidFill>
              </a:rPr>
              <a:t>الإدغام </a:t>
            </a:r>
            <a:endParaRPr lang="en-US" b="1" dirty="0">
              <a:solidFill>
                <a:prstClr val="white"/>
              </a:solidFill>
            </a:endParaRPr>
          </a:p>
        </p:txBody>
      </p:sp>
      <p:sp>
        <p:nvSpPr>
          <p:cNvPr id="4" name="Rectangle: Rounded Corners 22"/>
          <p:cNvSpPr/>
          <p:nvPr/>
        </p:nvSpPr>
        <p:spPr>
          <a:xfrm>
            <a:off x="3499248" y="4266010"/>
            <a:ext cx="2377678" cy="89415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EG" b="1" dirty="0">
                <a:solidFill>
                  <a:prstClr val="white"/>
                </a:solidFill>
              </a:rPr>
              <a:t>أقسام الإدغام  </a:t>
            </a:r>
            <a:endParaRPr lang="en-US" b="1" dirty="0">
              <a:solidFill>
                <a:prstClr val="white"/>
              </a:solidFill>
            </a:endParaRPr>
          </a:p>
        </p:txBody>
      </p:sp>
      <p:sp>
        <p:nvSpPr>
          <p:cNvPr id="5" name="Rectangle: Rounded Corners 23"/>
          <p:cNvSpPr/>
          <p:nvPr/>
        </p:nvSpPr>
        <p:spPr>
          <a:xfrm>
            <a:off x="953692" y="4264819"/>
            <a:ext cx="2439590" cy="89416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ar-EG" sz="1500" b="1" dirty="0">
                <a:solidFill>
                  <a:prstClr val="white"/>
                </a:solidFill>
              </a:rPr>
              <a:t>هل يأتي حكم  الإدغام  في  كلمة  واحدة أم في كلمتين ؟</a:t>
            </a:r>
            <a:endParaRPr lang="en-US" b="1" dirty="0">
              <a:solidFill>
                <a:prstClr val="white"/>
              </a:solidFill>
            </a:endParaRPr>
          </a:p>
        </p:txBody>
      </p:sp>
      <p:sp>
        <p:nvSpPr>
          <p:cNvPr id="6" name="Rectangle: Rounded Corners 24"/>
          <p:cNvSpPr/>
          <p:nvPr/>
        </p:nvSpPr>
        <p:spPr>
          <a:xfrm>
            <a:off x="5977607" y="4273740"/>
            <a:ext cx="2181861" cy="90580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EG" sz="2100" b="1" dirty="0">
                <a:solidFill>
                  <a:prstClr val="white"/>
                </a:solidFill>
              </a:rPr>
              <a:t>1</a:t>
            </a:r>
            <a:endParaRPr lang="en-US" sz="2100" b="1" dirty="0">
              <a:solidFill>
                <a:prstClr val="white"/>
              </a:solidFill>
            </a:endParaRPr>
          </a:p>
        </p:txBody>
      </p:sp>
      <p:sp>
        <p:nvSpPr>
          <p:cNvPr id="7" name="Rectangle: Rounded Corners 25"/>
          <p:cNvSpPr/>
          <p:nvPr/>
        </p:nvSpPr>
        <p:spPr>
          <a:xfrm>
            <a:off x="3506969" y="4254877"/>
            <a:ext cx="2297996" cy="90580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ar-EG" sz="2100" b="1" dirty="0">
                <a:solidFill>
                  <a:prstClr val="white"/>
                </a:solidFill>
              </a:rPr>
              <a:t>2</a:t>
            </a:r>
            <a:endParaRPr lang="en-US" sz="2100" b="1" dirty="0">
              <a:solidFill>
                <a:prstClr val="white"/>
              </a:solidFill>
            </a:endParaRPr>
          </a:p>
        </p:txBody>
      </p:sp>
      <p:sp>
        <p:nvSpPr>
          <p:cNvPr id="8" name="Rectangle: Rounded Corners 26"/>
          <p:cNvSpPr/>
          <p:nvPr/>
        </p:nvSpPr>
        <p:spPr>
          <a:xfrm>
            <a:off x="1002734" y="4260761"/>
            <a:ext cx="2382827" cy="894039"/>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ar-EG" sz="2100" b="1" dirty="0">
                <a:solidFill>
                  <a:prstClr val="white"/>
                </a:solidFill>
              </a:rPr>
              <a:t>3</a:t>
            </a:r>
            <a:endParaRPr lang="en-US" sz="2100" b="1" dirty="0">
              <a:solidFill>
                <a:prstClr val="white"/>
              </a:solidFill>
            </a:endParaRPr>
          </a:p>
        </p:txBody>
      </p:sp>
      <p:sp>
        <p:nvSpPr>
          <p:cNvPr id="9" name="Thought Bubble: Cloud 27"/>
          <p:cNvSpPr/>
          <p:nvPr/>
        </p:nvSpPr>
        <p:spPr>
          <a:xfrm>
            <a:off x="218306" y="693053"/>
            <a:ext cx="2306782" cy="987136"/>
          </a:xfrm>
          <a:prstGeom prst="cloudCallou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ar-EG" sz="2700" b="1" dirty="0">
                <a:solidFill>
                  <a:prstClr val="black"/>
                </a:solidFill>
              </a:rPr>
              <a:t>بنك الاسئلة</a:t>
            </a:r>
            <a:endParaRPr lang="en-US" sz="2700" b="1" dirty="0">
              <a:solidFill>
                <a:prstClr val="black"/>
              </a:solidFill>
            </a:endParaRPr>
          </a:p>
        </p:txBody>
      </p:sp>
      <p:sp>
        <p:nvSpPr>
          <p:cNvPr id="10" name="Rectangle 28"/>
          <p:cNvSpPr/>
          <p:nvPr/>
        </p:nvSpPr>
        <p:spPr>
          <a:xfrm>
            <a:off x="2923268" y="533400"/>
            <a:ext cx="3553732" cy="646331"/>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ctr">
              <a:defRPr/>
            </a:pPr>
            <a:r>
              <a:rPr lang="ar-EG" sz="3600" b="1" dirty="0">
                <a:ln w="0"/>
                <a:solidFill>
                  <a:prstClr val="black"/>
                </a:solidFill>
                <a:effectLst>
                  <a:outerShdw blurRad="38100" dist="19050" dir="2700000" algn="tl" rotWithShape="0">
                    <a:prstClr val="black">
                      <a:alpha val="40000"/>
                    </a:prstClr>
                  </a:outerShdw>
                </a:effectLst>
              </a:rPr>
              <a:t>البطــاقة التفاعلية </a:t>
            </a:r>
            <a:endParaRPr lang="en-US" sz="3600" b="1" dirty="0">
              <a:ln w="0"/>
              <a:solidFill>
                <a:prstClr val="black"/>
              </a:solidFill>
              <a:effectLst>
                <a:outerShdw blurRad="38100" dist="19050" dir="2700000" algn="tl" rotWithShape="0">
                  <a:prstClr val="black">
                    <a:alpha val="40000"/>
                  </a:prstClr>
                </a:outerShdw>
              </a:effectLst>
            </a:endParaRPr>
          </a:p>
        </p:txBody>
      </p:sp>
      <p:sp>
        <p:nvSpPr>
          <p:cNvPr id="11" name="Thought Bubble: Cloud 29"/>
          <p:cNvSpPr/>
          <p:nvPr/>
        </p:nvSpPr>
        <p:spPr>
          <a:xfrm>
            <a:off x="6629400" y="911863"/>
            <a:ext cx="2306782" cy="987136"/>
          </a:xfrm>
          <a:prstGeom prst="cloudCallou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ar-EG" b="1" dirty="0">
                <a:solidFill>
                  <a:prstClr val="black"/>
                </a:solidFill>
              </a:rPr>
              <a:t>أنقر فوق الرقم ليظهر السؤال </a:t>
            </a:r>
            <a:endParaRPr lang="en-US" b="1" dirty="0">
              <a:solidFill>
                <a:prstClr val="black"/>
              </a:solidFill>
            </a:endParaRPr>
          </a:p>
        </p:txBody>
      </p:sp>
      <p:sp>
        <p:nvSpPr>
          <p:cNvPr id="13" name="Rectangle: Rounded Corners 25"/>
          <p:cNvSpPr/>
          <p:nvPr/>
        </p:nvSpPr>
        <p:spPr>
          <a:xfrm>
            <a:off x="3448601" y="3086806"/>
            <a:ext cx="2297996" cy="90580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ar-EG" sz="2100" b="1" dirty="0">
                <a:solidFill>
                  <a:prstClr val="white"/>
                </a:solidFill>
              </a:rPr>
              <a:t>2</a:t>
            </a:r>
            <a:endParaRPr lang="en-US" sz="2100" b="1" dirty="0">
              <a:solidFill>
                <a:prstClr val="white"/>
              </a:solidFill>
            </a:endParaRPr>
          </a:p>
        </p:txBody>
      </p:sp>
      <p:sp>
        <p:nvSpPr>
          <p:cNvPr id="14" name="Rectangle: Rounded Corners 25"/>
          <p:cNvSpPr/>
          <p:nvPr/>
        </p:nvSpPr>
        <p:spPr>
          <a:xfrm>
            <a:off x="844718" y="3126834"/>
            <a:ext cx="2297996" cy="90580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ar-EG" sz="2100" b="1" dirty="0">
                <a:solidFill>
                  <a:prstClr val="white"/>
                </a:solidFill>
              </a:rPr>
              <a:t>2</a:t>
            </a:r>
            <a:endParaRPr lang="en-US" sz="2100" b="1" dirty="0">
              <a:solidFill>
                <a:prstClr val="white"/>
              </a:solidFill>
            </a:endParaRPr>
          </a:p>
        </p:txBody>
      </p:sp>
      <p:sp>
        <p:nvSpPr>
          <p:cNvPr id="15" name="Rectangle: Rounded Corners 21"/>
          <p:cNvSpPr/>
          <p:nvPr/>
        </p:nvSpPr>
        <p:spPr>
          <a:xfrm>
            <a:off x="5977607" y="3202772"/>
            <a:ext cx="2244329" cy="894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AE" b="1" dirty="0">
                <a:solidFill>
                  <a:prstClr val="white"/>
                </a:solidFill>
              </a:rPr>
              <a:t>عرف </a:t>
            </a:r>
            <a:r>
              <a:rPr lang="ar-EG" b="1" dirty="0">
                <a:solidFill>
                  <a:prstClr val="white"/>
                </a:solidFill>
              </a:rPr>
              <a:t>الإدغام </a:t>
            </a:r>
            <a:endParaRPr lang="en-US" b="1" dirty="0">
              <a:solidFill>
                <a:prstClr val="white"/>
              </a:solidFill>
            </a:endParaRPr>
          </a:p>
        </p:txBody>
      </p:sp>
      <p:sp>
        <p:nvSpPr>
          <p:cNvPr id="16" name="Rectangle: Rounded Corners 24"/>
          <p:cNvSpPr/>
          <p:nvPr/>
        </p:nvSpPr>
        <p:spPr>
          <a:xfrm>
            <a:off x="6070555" y="3169986"/>
            <a:ext cx="2181861" cy="90580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AE" sz="2100" b="1" dirty="0" smtClean="0">
                <a:solidFill>
                  <a:prstClr val="white"/>
                </a:solidFill>
              </a:rPr>
              <a:t>4</a:t>
            </a:r>
            <a:endParaRPr lang="en-US" sz="2100" b="1" dirty="0">
              <a:solidFill>
                <a:prstClr val="white"/>
              </a:solidFill>
            </a:endParaRPr>
          </a:p>
        </p:txBody>
      </p:sp>
    </p:spTree>
    <p:extLst>
      <p:ext uri="{BB962C8B-B14F-4D97-AF65-F5344CB8AC3E}">
        <p14:creationId xmlns:p14="http://schemas.microsoft.com/office/powerpoint/2010/main" val="2178107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path" presetSubtype="0" accel="50000" decel="50000" fill="hold" grpId="0" nodeType="clickEffect">
                                  <p:stCondLst>
                                    <p:cond delay="0"/>
                                  </p:stCondLst>
                                  <p:iterate type="lt">
                                    <p:tmPct val="10000"/>
                                  </p:iterate>
                                  <p:childTnLst>
                                    <p:animMotion origin="layout" path="M -4.375E-6 -2.96296E-6 C 0.06901 -2.96296E-6 0.125 0.05602 0.125 0.125 C 0.125 0.19398 0.06901 0.25 -4.375E-6 0.25 C -0.06901 0.25 -0.125 0.19398 -0.125 0.125 C -0.125 0.05602 -0.06901 -2.96296E-6 -4.375E-6 -2.96296E-6 Z " pathEditMode="relative" rAng="0" ptsTypes="AAAAA">
                                      <p:cBhvr>
                                        <p:cTn id="6" dur="2000" fill="hold"/>
                                        <p:tgtEl>
                                          <p:spTgt spid="10"/>
                                        </p:tgtEl>
                                        <p:attrNameLst>
                                          <p:attrName>ppt_x</p:attrName>
                                          <p:attrName>ppt_y</p:attrName>
                                        </p:attrNameLst>
                                      </p:cBhvr>
                                      <p:rCtr x="0" y="12500"/>
                                    </p:animMotion>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3"/>
                                        </p:tgtEl>
                                        <p:attrNameLst>
                                          <p:attrName>ppt_x</p:attrName>
                                          <p:attrName>ppt_y</p:attrName>
                                        </p:attrNameLst>
                                      </p:cBhvr>
                                    </p:animMotion>
                                    <p:animRot by="1500000">
                                      <p:cBhvr>
                                        <p:cTn id="9" dur="125" fill="hold">
                                          <p:stCondLst>
                                            <p:cond delay="0"/>
                                          </p:stCondLst>
                                        </p:cTn>
                                        <p:tgtEl>
                                          <p:spTgt spid="3"/>
                                        </p:tgtEl>
                                        <p:attrNameLst>
                                          <p:attrName>r</p:attrName>
                                        </p:attrNameLst>
                                      </p:cBhvr>
                                    </p:animRot>
                                    <p:animRot by="-1500000">
                                      <p:cBhvr>
                                        <p:cTn id="10" dur="125" fill="hold">
                                          <p:stCondLst>
                                            <p:cond delay="125"/>
                                          </p:stCondLst>
                                        </p:cTn>
                                        <p:tgtEl>
                                          <p:spTgt spid="3"/>
                                        </p:tgtEl>
                                        <p:attrNameLst>
                                          <p:attrName>r</p:attrName>
                                        </p:attrNameLst>
                                      </p:cBhvr>
                                    </p:animRot>
                                    <p:animRot by="-1500000">
                                      <p:cBhvr>
                                        <p:cTn id="11" dur="125" fill="hold">
                                          <p:stCondLst>
                                            <p:cond delay="250"/>
                                          </p:stCondLst>
                                        </p:cTn>
                                        <p:tgtEl>
                                          <p:spTgt spid="3"/>
                                        </p:tgtEl>
                                        <p:attrNameLst>
                                          <p:attrName>r</p:attrName>
                                        </p:attrNameLst>
                                      </p:cBhvr>
                                    </p:animRot>
                                    <p:animRot by="1500000">
                                      <p:cBhvr>
                                        <p:cTn id="12" dur="125" fill="hold">
                                          <p:stCondLst>
                                            <p:cond delay="375"/>
                                          </p:stCondLst>
                                        </p:cTn>
                                        <p:tgtEl>
                                          <p:spTgt spid="3"/>
                                        </p:tgtEl>
                                        <p:attrNameLst>
                                          <p:attrName>r</p:attrName>
                                        </p:attrNameLst>
                                      </p:cBhvr>
                                    </p:animRot>
                                  </p:childTnLst>
                                </p:cTn>
                              </p:par>
                              <p:par>
                                <p:cTn id="13"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4"/>
                                        </p:tgtEl>
                                        <p:attrNameLst>
                                          <p:attrName>ppt_x</p:attrName>
                                          <p:attrName>ppt_y</p:attrName>
                                        </p:attrNameLst>
                                      </p:cBhvr>
                                    </p:animMotion>
                                    <p:animRot by="1500000">
                                      <p:cBhvr>
                                        <p:cTn id="15" dur="125" fill="hold">
                                          <p:stCondLst>
                                            <p:cond delay="0"/>
                                          </p:stCondLst>
                                        </p:cTn>
                                        <p:tgtEl>
                                          <p:spTgt spid="4"/>
                                        </p:tgtEl>
                                        <p:attrNameLst>
                                          <p:attrName>r</p:attrName>
                                        </p:attrNameLst>
                                      </p:cBhvr>
                                    </p:animRot>
                                    <p:animRot by="-1500000">
                                      <p:cBhvr>
                                        <p:cTn id="16" dur="125" fill="hold">
                                          <p:stCondLst>
                                            <p:cond delay="125"/>
                                          </p:stCondLst>
                                        </p:cTn>
                                        <p:tgtEl>
                                          <p:spTgt spid="4"/>
                                        </p:tgtEl>
                                        <p:attrNameLst>
                                          <p:attrName>r</p:attrName>
                                        </p:attrNameLst>
                                      </p:cBhvr>
                                    </p:animRot>
                                    <p:animRot by="-1500000">
                                      <p:cBhvr>
                                        <p:cTn id="17" dur="125" fill="hold">
                                          <p:stCondLst>
                                            <p:cond delay="250"/>
                                          </p:stCondLst>
                                        </p:cTn>
                                        <p:tgtEl>
                                          <p:spTgt spid="4"/>
                                        </p:tgtEl>
                                        <p:attrNameLst>
                                          <p:attrName>r</p:attrName>
                                        </p:attrNameLst>
                                      </p:cBhvr>
                                    </p:animRot>
                                    <p:animRot by="1500000">
                                      <p:cBhvr>
                                        <p:cTn id="18" dur="125" fill="hold">
                                          <p:stCondLst>
                                            <p:cond delay="375"/>
                                          </p:stCondLst>
                                        </p:cTn>
                                        <p:tgtEl>
                                          <p:spTgt spid="4"/>
                                        </p:tgtEl>
                                        <p:attrNameLst>
                                          <p:attrName>r</p:attrName>
                                        </p:attrNameLst>
                                      </p:cBhvr>
                                    </p:animRot>
                                  </p:childTnLst>
                                </p:cTn>
                              </p:par>
                              <p:par>
                                <p:cTn id="19"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20" dur="250" accel="50000" decel="50000" autoRev="1" fill="hold">
                                          <p:stCondLst>
                                            <p:cond delay="0"/>
                                          </p:stCondLst>
                                        </p:cTn>
                                        <p:tgtEl>
                                          <p:spTgt spid="5"/>
                                        </p:tgtEl>
                                        <p:attrNameLst>
                                          <p:attrName>ppt_x</p:attrName>
                                          <p:attrName>ppt_y</p:attrName>
                                        </p:attrNameLst>
                                      </p:cBhvr>
                                    </p:animMotion>
                                    <p:animRot by="1500000">
                                      <p:cBhvr>
                                        <p:cTn id="21" dur="125" fill="hold">
                                          <p:stCondLst>
                                            <p:cond delay="0"/>
                                          </p:stCondLst>
                                        </p:cTn>
                                        <p:tgtEl>
                                          <p:spTgt spid="5"/>
                                        </p:tgtEl>
                                        <p:attrNameLst>
                                          <p:attrName>r</p:attrName>
                                        </p:attrNameLst>
                                      </p:cBhvr>
                                    </p:animRot>
                                    <p:animRot by="-1500000">
                                      <p:cBhvr>
                                        <p:cTn id="22" dur="125" fill="hold">
                                          <p:stCondLst>
                                            <p:cond delay="125"/>
                                          </p:stCondLst>
                                        </p:cTn>
                                        <p:tgtEl>
                                          <p:spTgt spid="5"/>
                                        </p:tgtEl>
                                        <p:attrNameLst>
                                          <p:attrName>r</p:attrName>
                                        </p:attrNameLst>
                                      </p:cBhvr>
                                    </p:animRot>
                                    <p:animRot by="-1500000">
                                      <p:cBhvr>
                                        <p:cTn id="23" dur="125" fill="hold">
                                          <p:stCondLst>
                                            <p:cond delay="250"/>
                                          </p:stCondLst>
                                        </p:cTn>
                                        <p:tgtEl>
                                          <p:spTgt spid="5"/>
                                        </p:tgtEl>
                                        <p:attrNameLst>
                                          <p:attrName>r</p:attrName>
                                        </p:attrNameLst>
                                      </p:cBhvr>
                                    </p:animRot>
                                    <p:animRot by="1500000">
                                      <p:cBhvr>
                                        <p:cTn id="24" dur="125" fill="hold">
                                          <p:stCondLst>
                                            <p:cond delay="375"/>
                                          </p:stCondLst>
                                        </p:cTn>
                                        <p:tgtEl>
                                          <p:spTgt spid="5"/>
                                        </p:tgtEl>
                                        <p:attrNameLst>
                                          <p:attrName>r</p:attrName>
                                        </p:attrNameLst>
                                      </p:cBhvr>
                                    </p:animRot>
                                  </p:childTnLst>
                                </p:cTn>
                              </p:par>
                              <p:par>
                                <p:cTn id="2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15"/>
                                        </p:tgtEl>
                                        <p:attrNameLst>
                                          <p:attrName>ppt_x</p:attrName>
                                          <p:attrName>ppt_y</p:attrName>
                                        </p:attrNameLst>
                                      </p:cBhvr>
                                    </p:animMotion>
                                    <p:animRot by="1500000">
                                      <p:cBhvr>
                                        <p:cTn id="27" dur="125" fill="hold">
                                          <p:stCondLst>
                                            <p:cond delay="0"/>
                                          </p:stCondLst>
                                        </p:cTn>
                                        <p:tgtEl>
                                          <p:spTgt spid="15"/>
                                        </p:tgtEl>
                                        <p:attrNameLst>
                                          <p:attrName>r</p:attrName>
                                        </p:attrNameLst>
                                      </p:cBhvr>
                                    </p:animRot>
                                    <p:animRot by="-1500000">
                                      <p:cBhvr>
                                        <p:cTn id="28" dur="125" fill="hold">
                                          <p:stCondLst>
                                            <p:cond delay="125"/>
                                          </p:stCondLst>
                                        </p:cTn>
                                        <p:tgtEl>
                                          <p:spTgt spid="15"/>
                                        </p:tgtEl>
                                        <p:attrNameLst>
                                          <p:attrName>r</p:attrName>
                                        </p:attrNameLst>
                                      </p:cBhvr>
                                    </p:animRot>
                                    <p:animRot by="-1500000">
                                      <p:cBhvr>
                                        <p:cTn id="29" dur="125" fill="hold">
                                          <p:stCondLst>
                                            <p:cond delay="250"/>
                                          </p:stCondLst>
                                        </p:cTn>
                                        <p:tgtEl>
                                          <p:spTgt spid="15"/>
                                        </p:tgtEl>
                                        <p:attrNameLst>
                                          <p:attrName>r</p:attrName>
                                        </p:attrNameLst>
                                      </p:cBhvr>
                                    </p:animRot>
                                    <p:animRot by="1500000">
                                      <p:cBhvr>
                                        <p:cTn id="30" dur="125" fill="hold">
                                          <p:stCondLst>
                                            <p:cond delay="375"/>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6" presetClass="exit" presetSubtype="32" fill="hold" nodeType="clickEffect">
                                  <p:stCondLst>
                                    <p:cond delay="0"/>
                                  </p:stCondLst>
                                  <p:childTnLst>
                                    <p:animEffect transition="out" filter="circle(out)">
                                      <p:cBhvr>
                                        <p:cTn id="35" dur="2000"/>
                                        <p:tgtEl>
                                          <p:spTgt spid="6"/>
                                        </p:tgtEl>
                                      </p:cBhvr>
                                    </p:animEffect>
                                    <p:set>
                                      <p:cBhvr>
                                        <p:cTn id="36"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6" presetClass="exit" presetSubtype="32" fill="hold" nodeType="clickEffect">
                                  <p:stCondLst>
                                    <p:cond delay="0"/>
                                  </p:stCondLst>
                                  <p:childTnLst>
                                    <p:animEffect transition="out" filter="circle(out)">
                                      <p:cBhvr>
                                        <p:cTn id="41" dur="2000"/>
                                        <p:tgtEl>
                                          <p:spTgt spid="7"/>
                                        </p:tgtEl>
                                      </p:cBhvr>
                                    </p:animEffect>
                                    <p:set>
                                      <p:cBhvr>
                                        <p:cTn id="42"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6" presetClass="exit" presetSubtype="32" fill="hold" nodeType="clickEffect">
                                  <p:stCondLst>
                                    <p:cond delay="0"/>
                                  </p:stCondLst>
                                  <p:childTnLst>
                                    <p:animEffect transition="out" filter="circle(out)">
                                      <p:cBhvr>
                                        <p:cTn id="47" dur="2000"/>
                                        <p:tgtEl>
                                          <p:spTgt spid="8"/>
                                        </p:tgtEl>
                                      </p:cBhvr>
                                    </p:animEffect>
                                    <p:set>
                                      <p:cBhvr>
                                        <p:cTn id="48"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13"/>
                    </p:tgtEl>
                  </p:cond>
                </p:stCondLst>
                <p:endSync evt="end" delay="0">
                  <p:rtn val="all"/>
                </p:endSync>
                <p:childTnLst>
                  <p:par>
                    <p:cTn id="50" fill="hold">
                      <p:stCondLst>
                        <p:cond delay="0"/>
                      </p:stCondLst>
                      <p:childTnLst>
                        <p:par>
                          <p:cTn id="51" fill="hold">
                            <p:stCondLst>
                              <p:cond delay="0"/>
                            </p:stCondLst>
                            <p:childTnLst>
                              <p:par>
                                <p:cTn id="52" presetID="6" presetClass="exit" presetSubtype="32" fill="hold" nodeType="clickEffect">
                                  <p:stCondLst>
                                    <p:cond delay="0"/>
                                  </p:stCondLst>
                                  <p:childTnLst>
                                    <p:animEffect transition="out" filter="circle(out)">
                                      <p:cBhvr>
                                        <p:cTn id="53" dur="2000"/>
                                        <p:tgtEl>
                                          <p:spTgt spid="13"/>
                                        </p:tgtEl>
                                      </p:cBhvr>
                                    </p:animEffect>
                                    <p:set>
                                      <p:cBhvr>
                                        <p:cTn id="54"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6" presetClass="exit" presetSubtype="32" fill="hold" nodeType="clickEffect">
                                  <p:stCondLst>
                                    <p:cond delay="0"/>
                                  </p:stCondLst>
                                  <p:childTnLst>
                                    <p:animEffect transition="out" filter="circle(out)">
                                      <p:cBhvr>
                                        <p:cTn id="59" dur="2000"/>
                                        <p:tgtEl>
                                          <p:spTgt spid="14"/>
                                        </p:tgtEl>
                                      </p:cBhvr>
                                    </p:animEffect>
                                    <p:set>
                                      <p:cBhvr>
                                        <p:cTn id="60"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6" presetClass="exit" presetSubtype="32" fill="hold" nodeType="clickEffect">
                                  <p:stCondLst>
                                    <p:cond delay="0"/>
                                  </p:stCondLst>
                                  <p:childTnLst>
                                    <p:animEffect transition="out" filter="circle(out)">
                                      <p:cBhvr>
                                        <p:cTn id="65" dur="2000"/>
                                        <p:tgtEl>
                                          <p:spTgt spid="16"/>
                                        </p:tgtEl>
                                      </p:cBhvr>
                                    </p:animEffect>
                                    <p:set>
                                      <p:cBhvr>
                                        <p:cTn id="66"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3" grpId="0" animBg="1"/>
      <p:bldP spid="4" grpId="0" animBg="1"/>
      <p:bldP spid="5" grpId="0" animBg="1"/>
      <p:bldP spid="10"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733800"/>
            <a:ext cx="3196099" cy="2598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398" y="1046931"/>
            <a:ext cx="3097213"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5" y="863249"/>
            <a:ext cx="3196099" cy="2598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7151764" y="1578780"/>
            <a:ext cx="851516" cy="1323439"/>
          </a:xfrm>
          <a:prstGeom prst="rect">
            <a:avLst/>
          </a:prstGeom>
          <a:noFill/>
        </p:spPr>
        <p:txBody>
          <a:bodyPr wrap="square" lIns="91440" tIns="45720" rIns="91440" bIns="45720">
            <a:spAutoFit/>
          </a:bodyPr>
          <a:lstStyle/>
          <a:p>
            <a:pPr algn="ctr"/>
            <a:r>
              <a:rPr lang="ar-AE" sz="8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ظ</a:t>
            </a:r>
            <a:endParaRPr lang="en-US" sz="8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4" name="Rectangle 13"/>
          <p:cNvSpPr/>
          <p:nvPr/>
        </p:nvSpPr>
        <p:spPr>
          <a:xfrm>
            <a:off x="5606507" y="1886556"/>
            <a:ext cx="1355628" cy="707886"/>
          </a:xfrm>
          <a:prstGeom prst="rect">
            <a:avLst/>
          </a:prstGeom>
          <a:noFill/>
        </p:spPr>
        <p:txBody>
          <a:bodyPr wrap="square" lIns="91440" tIns="45720" rIns="91440" bIns="45720">
            <a:spAutoFit/>
          </a:bodyPr>
          <a:lstStyle/>
          <a:p>
            <a:pPr algn="ctr"/>
            <a:r>
              <a:rPr lang="ar-AE" altLang="en-US" sz="4000" b="1" dirty="0">
                <a:solidFill>
                  <a:srgbClr val="00B050"/>
                </a:solidFill>
              </a:rPr>
              <a:t>فلينظر</a:t>
            </a:r>
            <a:endParaRPr lang="en-US" sz="4800" b="1" cap="all"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endParaRPr>
          </a:p>
        </p:txBody>
      </p:sp>
      <p:sp>
        <p:nvSpPr>
          <p:cNvPr id="15" name="Rectangle 12"/>
          <p:cNvSpPr/>
          <p:nvPr/>
        </p:nvSpPr>
        <p:spPr>
          <a:xfrm>
            <a:off x="2326823" y="1707937"/>
            <a:ext cx="2147660" cy="1323439"/>
          </a:xfrm>
          <a:prstGeom prst="rect">
            <a:avLst/>
          </a:prstGeom>
          <a:noFill/>
        </p:spPr>
        <p:txBody>
          <a:bodyPr wrap="square" lIns="91440" tIns="45720" rIns="91440" bIns="45720">
            <a:spAutoFit/>
          </a:bodyPr>
          <a:lstStyle/>
          <a:p>
            <a:pPr algn="ctr"/>
            <a:r>
              <a:rPr lang="ar-AE" sz="8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a:t>
            </a:r>
            <a:endParaRPr lang="en-US" sz="8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6" name="Rectangle 13"/>
          <p:cNvSpPr/>
          <p:nvPr/>
        </p:nvSpPr>
        <p:spPr>
          <a:xfrm>
            <a:off x="1577858" y="1998248"/>
            <a:ext cx="1204177" cy="769441"/>
          </a:xfrm>
          <a:prstGeom prst="rect">
            <a:avLst/>
          </a:prstGeom>
          <a:noFill/>
        </p:spPr>
        <p:txBody>
          <a:bodyPr wrap="square" lIns="91440" tIns="45720" rIns="91440" bIns="45720">
            <a:spAutoFit/>
          </a:bodyPr>
          <a:lstStyle/>
          <a:p>
            <a:pPr algn="ctr"/>
            <a:r>
              <a:rPr lang="ar-AE" altLang="en-US" sz="4400" b="1" dirty="0">
                <a:solidFill>
                  <a:srgbClr val="0070C0"/>
                </a:solidFill>
              </a:rPr>
              <a:t>عنك</a:t>
            </a:r>
            <a:endParaRPr 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7" name="Rectangle 12"/>
          <p:cNvSpPr/>
          <p:nvPr/>
        </p:nvSpPr>
        <p:spPr>
          <a:xfrm>
            <a:off x="7236296" y="4278580"/>
            <a:ext cx="851516" cy="1323439"/>
          </a:xfrm>
          <a:prstGeom prst="rect">
            <a:avLst/>
          </a:prstGeom>
          <a:noFill/>
        </p:spPr>
        <p:txBody>
          <a:bodyPr wrap="square" lIns="91440" tIns="45720" rIns="91440" bIns="45720">
            <a:spAutoFit/>
          </a:bodyPr>
          <a:lstStyle/>
          <a:p>
            <a:pPr algn="ctr"/>
            <a:r>
              <a:rPr lang="ar-AE" sz="8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ج</a:t>
            </a:r>
            <a:endParaRPr lang="en-US" sz="8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8" name="Rectangle 13"/>
          <p:cNvSpPr/>
          <p:nvPr/>
        </p:nvSpPr>
        <p:spPr>
          <a:xfrm>
            <a:off x="5589636" y="4881414"/>
            <a:ext cx="1257075" cy="523220"/>
          </a:xfrm>
          <a:prstGeom prst="rect">
            <a:avLst/>
          </a:prstGeom>
          <a:noFill/>
        </p:spPr>
        <p:txBody>
          <a:bodyPr wrap="none" lIns="91440" tIns="45720" rIns="91440" bIns="45720">
            <a:spAutoFit/>
          </a:bodyPr>
          <a:lstStyle/>
          <a:p>
            <a:pPr lvl="0" algn="ctr"/>
            <a:r>
              <a:rPr lang="ar-AE" altLang="en-US" sz="2800" b="1" dirty="0">
                <a:solidFill>
                  <a:srgbClr val="0070C0"/>
                </a:solidFill>
              </a:rPr>
              <a:t>ان جاءكم</a:t>
            </a:r>
            <a:endParaRPr lang="en-US" altLang="en-US" sz="2800" b="1" dirty="0">
              <a:solidFill>
                <a:srgbClr val="0070C0"/>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512" y="3843944"/>
            <a:ext cx="3196099" cy="2598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12"/>
          <p:cNvSpPr/>
          <p:nvPr/>
        </p:nvSpPr>
        <p:spPr>
          <a:xfrm>
            <a:off x="2915816" y="4551117"/>
            <a:ext cx="851516" cy="1323439"/>
          </a:xfrm>
          <a:prstGeom prst="rect">
            <a:avLst/>
          </a:prstGeom>
          <a:noFill/>
        </p:spPr>
        <p:txBody>
          <a:bodyPr wrap="square" lIns="91440" tIns="45720" rIns="91440" bIns="45720">
            <a:spAutoFit/>
          </a:bodyPr>
          <a:lstStyle/>
          <a:p>
            <a:pPr algn="ctr"/>
            <a:r>
              <a:rPr lang="ar-AE" sz="8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a:t>
            </a:r>
            <a:endParaRPr lang="en-US" sz="8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2" name="Rectangle 13"/>
          <p:cNvSpPr/>
          <p:nvPr/>
        </p:nvSpPr>
        <p:spPr>
          <a:xfrm>
            <a:off x="1347027" y="4994029"/>
            <a:ext cx="1435008" cy="461665"/>
          </a:xfrm>
          <a:prstGeom prst="rect">
            <a:avLst/>
          </a:prstGeom>
          <a:noFill/>
        </p:spPr>
        <p:txBody>
          <a:bodyPr wrap="none" lIns="91440" tIns="45720" rIns="91440" bIns="45720">
            <a:spAutoFit/>
          </a:bodyPr>
          <a:lstStyle/>
          <a:p>
            <a:pPr lvl="0" algn="ctr"/>
            <a:r>
              <a:rPr lang="ar-AE" altLang="en-US" b="1" dirty="0">
                <a:solidFill>
                  <a:srgbClr val="0070C0"/>
                </a:solidFill>
              </a:rPr>
              <a:t> </a:t>
            </a:r>
            <a:r>
              <a:rPr lang="ar-AE" altLang="en-US" sz="2400" b="1" dirty="0">
                <a:solidFill>
                  <a:srgbClr val="0070C0"/>
                </a:solidFill>
              </a:rPr>
              <a:t>بنباءٍ فتبينوا</a:t>
            </a:r>
            <a:endParaRPr lang="en-US" altLang="en-US" b="1" dirty="0">
              <a:solidFill>
                <a:srgbClr val="0070C0"/>
              </a:solidFill>
            </a:endParaRPr>
          </a:p>
        </p:txBody>
      </p:sp>
      <p:sp>
        <p:nvSpPr>
          <p:cNvPr id="23" name="Rectangle 22"/>
          <p:cNvSpPr/>
          <p:nvPr/>
        </p:nvSpPr>
        <p:spPr>
          <a:xfrm>
            <a:off x="644407" y="141403"/>
            <a:ext cx="7358873" cy="646331"/>
          </a:xfrm>
          <a:prstGeom prst="rect">
            <a:avLst/>
          </a:prstGeom>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bodyPr>
          <a:lstStyle/>
          <a:p>
            <a:pPr algn="ctr"/>
            <a:r>
              <a:rPr lang="ar-AE"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ما هو حرف الإخفاء الوارد في هذه الكلمات</a:t>
            </a:r>
            <a:endParaRPr lang="en-U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56228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1000"/>
                                        <p:tgtEl>
                                          <p:spTgt spid="1027"/>
                                        </p:tgtEl>
                                      </p:cBhvr>
                                    </p:animEffect>
                                    <p:anim calcmode="lin" valueType="num">
                                      <p:cBhvr>
                                        <p:cTn id="22" dur="1000" fill="hold"/>
                                        <p:tgtEl>
                                          <p:spTgt spid="1027"/>
                                        </p:tgtEl>
                                        <p:attrNameLst>
                                          <p:attrName>ppt_x</p:attrName>
                                        </p:attrNameLst>
                                      </p:cBhvr>
                                      <p:tavLst>
                                        <p:tav tm="0">
                                          <p:val>
                                            <p:strVal val="#ppt_x"/>
                                          </p:val>
                                        </p:tav>
                                        <p:tav tm="100000">
                                          <p:val>
                                            <p:strVal val="#ppt_x"/>
                                          </p:val>
                                        </p:tav>
                                      </p:tavLst>
                                    </p:anim>
                                    <p:anim calcmode="lin" valueType="num">
                                      <p:cBhvr>
                                        <p:cTn id="23"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1000"/>
                                        <p:tgtEl>
                                          <p:spTgt spid="17"/>
                                        </p:tgtEl>
                                      </p:cBhvr>
                                    </p:animEffect>
                                    <p:anim calcmode="lin" valueType="num">
                                      <p:cBhvr>
                                        <p:cTn id="74" dur="1000" fill="hold"/>
                                        <p:tgtEl>
                                          <p:spTgt spid="17"/>
                                        </p:tgtEl>
                                        <p:attrNameLst>
                                          <p:attrName>ppt_x</p:attrName>
                                        </p:attrNameLst>
                                      </p:cBhvr>
                                      <p:tavLst>
                                        <p:tav tm="0">
                                          <p:val>
                                            <p:strVal val="#ppt_x"/>
                                          </p:val>
                                        </p:tav>
                                        <p:tav tm="100000">
                                          <p:val>
                                            <p:strVal val="#ppt_x"/>
                                          </p:val>
                                        </p:tav>
                                      </p:tavLst>
                                    </p:anim>
                                    <p:anim calcmode="lin" valueType="num">
                                      <p:cBhvr>
                                        <p:cTn id="7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fade">
                                      <p:cBhvr>
                                        <p:cTn id="80" dur="1000"/>
                                        <p:tgtEl>
                                          <p:spTgt spid="21"/>
                                        </p:tgtEl>
                                      </p:cBhvr>
                                    </p:animEffect>
                                    <p:anim calcmode="lin" valueType="num">
                                      <p:cBhvr>
                                        <p:cTn id="81" dur="1000" fill="hold"/>
                                        <p:tgtEl>
                                          <p:spTgt spid="21"/>
                                        </p:tgtEl>
                                        <p:attrNameLst>
                                          <p:attrName>ppt_x</p:attrName>
                                        </p:attrNameLst>
                                      </p:cBhvr>
                                      <p:tavLst>
                                        <p:tav tm="0">
                                          <p:val>
                                            <p:strVal val="#ppt_x"/>
                                          </p:val>
                                        </p:tav>
                                        <p:tav tm="100000">
                                          <p:val>
                                            <p:strVal val="#ppt_x"/>
                                          </p:val>
                                        </p:tav>
                                      </p:tavLst>
                                    </p:anim>
                                    <p:anim calcmode="lin" valueType="num">
                                      <p:cBhvr>
                                        <p:cTn id="8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789" y="941874"/>
            <a:ext cx="3554127"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6051" y="3812385"/>
            <a:ext cx="3672408" cy="2976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2328" y="1196752"/>
            <a:ext cx="3554127"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5465184" y="2642632"/>
            <a:ext cx="1364476" cy="584775"/>
          </a:xfrm>
          <a:prstGeom prst="rect">
            <a:avLst/>
          </a:prstGeom>
          <a:noFill/>
        </p:spPr>
        <p:txBody>
          <a:bodyPr wrap="none" lIns="91440" tIns="45720" rIns="91440" bIns="45720">
            <a:spAutoFit/>
          </a:bodyPr>
          <a:lstStyle/>
          <a:p>
            <a:pPr lvl="0" algn="ctr"/>
            <a:r>
              <a:rPr lang="ar-AE" altLang="en-US" sz="3200" b="1" dirty="0">
                <a:solidFill>
                  <a:srgbClr val="0070C0"/>
                </a:solidFill>
              </a:rPr>
              <a:t>ماءٍ دافق</a:t>
            </a:r>
            <a:endParaRPr lang="en-US" altLang="en-US" sz="3200" b="1" dirty="0">
              <a:solidFill>
                <a:srgbClr val="0070C0"/>
              </a:solidFill>
            </a:endParaRPr>
          </a:p>
        </p:txBody>
      </p:sp>
      <p:sp>
        <p:nvSpPr>
          <p:cNvPr id="7" name="Rectangle 6"/>
          <p:cNvSpPr/>
          <p:nvPr/>
        </p:nvSpPr>
        <p:spPr>
          <a:xfrm>
            <a:off x="611560" y="140438"/>
            <a:ext cx="7358873" cy="646331"/>
          </a:xfrm>
          <a:prstGeom prst="rect">
            <a:avLst/>
          </a:prstGeom>
          <a:noFill/>
        </p:spPr>
        <p:txBody>
          <a:bodyPr wrap="square" lIns="91440" tIns="45720" rIns="91440" bIns="45720">
            <a:spAutoFit/>
          </a:bodyPr>
          <a:lstStyle/>
          <a:p>
            <a:pPr algn="ctr"/>
            <a:r>
              <a:rPr lang="ar-AE"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ما هو حرف الإخفاء الوارد في هذه الكلمات</a:t>
            </a:r>
            <a:endParaRPr lang="en-U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Rectangle 13"/>
          <p:cNvSpPr/>
          <p:nvPr/>
        </p:nvSpPr>
        <p:spPr>
          <a:xfrm>
            <a:off x="314270" y="2027079"/>
            <a:ext cx="1602508" cy="707886"/>
          </a:xfrm>
          <a:prstGeom prst="rect">
            <a:avLst/>
          </a:prstGeom>
          <a:noFill/>
        </p:spPr>
        <p:txBody>
          <a:bodyPr wrap="square" lIns="91440" tIns="45720" rIns="91440" bIns="45720">
            <a:spAutoFit/>
          </a:bodyPr>
          <a:lstStyle/>
          <a:p>
            <a:pPr lvl="0" algn="ctr"/>
            <a:r>
              <a:rPr lang="ar-AE" altLang="en-US" sz="4000" b="1" dirty="0">
                <a:solidFill>
                  <a:srgbClr val="0070C0"/>
                </a:solidFill>
              </a:rPr>
              <a:t>أنفسكم</a:t>
            </a:r>
            <a:endParaRPr lang="en-US" altLang="en-US" sz="4000" b="1" dirty="0">
              <a:solidFill>
                <a:srgbClr val="0070C0"/>
              </a:solidFill>
            </a:endParaRPr>
          </a:p>
        </p:txBody>
      </p:sp>
      <p:sp>
        <p:nvSpPr>
          <p:cNvPr id="18" name="Rectangle 13"/>
          <p:cNvSpPr/>
          <p:nvPr/>
        </p:nvSpPr>
        <p:spPr>
          <a:xfrm>
            <a:off x="3025382" y="5285957"/>
            <a:ext cx="1467068" cy="523220"/>
          </a:xfrm>
          <a:prstGeom prst="rect">
            <a:avLst/>
          </a:prstGeom>
          <a:noFill/>
        </p:spPr>
        <p:txBody>
          <a:bodyPr wrap="none" lIns="91440" tIns="45720" rIns="91440" bIns="45720">
            <a:spAutoFit/>
          </a:bodyPr>
          <a:lstStyle/>
          <a:p>
            <a:pPr lvl="0" algn="ctr"/>
            <a:r>
              <a:rPr lang="ar-AE" altLang="en-US" sz="2800" b="1" dirty="0">
                <a:solidFill>
                  <a:srgbClr val="0070C0"/>
                </a:solidFill>
              </a:rPr>
              <a:t>أن تصيبوا </a:t>
            </a:r>
            <a:endParaRPr lang="en-US" altLang="en-US" sz="2800" b="1" dirty="0">
              <a:solidFill>
                <a:srgbClr val="0070C0"/>
              </a:solidFill>
            </a:endParaRPr>
          </a:p>
        </p:txBody>
      </p:sp>
      <p:sp>
        <p:nvSpPr>
          <p:cNvPr id="11" name="مستطيل 10"/>
          <p:cNvSpPr/>
          <p:nvPr/>
        </p:nvSpPr>
        <p:spPr>
          <a:xfrm>
            <a:off x="204788" y="121188"/>
            <a:ext cx="8831707" cy="66481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Rectangle 12"/>
          <p:cNvSpPr/>
          <p:nvPr/>
        </p:nvSpPr>
        <p:spPr>
          <a:xfrm>
            <a:off x="7315200" y="2027079"/>
            <a:ext cx="851516" cy="1569660"/>
          </a:xfrm>
          <a:prstGeom prst="rect">
            <a:avLst/>
          </a:prstGeom>
          <a:noFill/>
        </p:spPr>
        <p:txBody>
          <a:bodyPr wrap="square" lIns="91440" tIns="45720" rIns="91440" bIns="45720">
            <a:spAutoFit/>
          </a:bodyPr>
          <a:lstStyle/>
          <a:p>
            <a:pPr algn="ctr"/>
            <a:r>
              <a:rPr lang="ar-AE" sz="9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د</a:t>
            </a:r>
            <a:endParaRPr lang="en-US" sz="9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Rectangle 12"/>
          <p:cNvSpPr/>
          <p:nvPr/>
        </p:nvSpPr>
        <p:spPr>
          <a:xfrm>
            <a:off x="2340293" y="1514747"/>
            <a:ext cx="851516" cy="1569660"/>
          </a:xfrm>
          <a:prstGeom prst="rect">
            <a:avLst/>
          </a:prstGeom>
          <a:noFill/>
        </p:spPr>
        <p:txBody>
          <a:bodyPr wrap="square" lIns="91440" tIns="45720" rIns="91440" bIns="45720">
            <a:spAutoFit/>
          </a:bodyPr>
          <a:lstStyle/>
          <a:p>
            <a:pPr algn="ctr"/>
            <a:r>
              <a:rPr lang="ar-AE" sz="9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a:t>
            </a:r>
            <a:endParaRPr lang="en-US" sz="9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3" name="Rectangle 12"/>
          <p:cNvSpPr/>
          <p:nvPr/>
        </p:nvSpPr>
        <p:spPr>
          <a:xfrm>
            <a:off x="4943158" y="4449048"/>
            <a:ext cx="851516" cy="1569660"/>
          </a:xfrm>
          <a:prstGeom prst="rect">
            <a:avLst/>
          </a:prstGeom>
          <a:noFill/>
        </p:spPr>
        <p:txBody>
          <a:bodyPr wrap="square" lIns="91440" tIns="45720" rIns="91440" bIns="45720">
            <a:spAutoFit/>
          </a:bodyPr>
          <a:lstStyle/>
          <a:p>
            <a:pPr algn="ctr"/>
            <a:r>
              <a:rPr lang="ar-AE" sz="9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ص</a:t>
            </a:r>
            <a:endParaRPr lang="en-US" sz="9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98371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8534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295400" y="152400"/>
            <a:ext cx="4724400"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ar-AE" sz="4000" b="1" dirty="0" smtClean="0"/>
              <a:t>الربط بالهوية الوطنية </a:t>
            </a:r>
            <a:endParaRPr lang="en-US" sz="4000" b="1" dirty="0"/>
          </a:p>
        </p:txBody>
      </p:sp>
      <p:pic>
        <p:nvPicPr>
          <p:cNvPr id="4" name="Picture 3" descr="A close up of a flag&#10;&#10;Description automatically generated">
            <a:extLst>
              <a:ext uri="{FF2B5EF4-FFF2-40B4-BE49-F238E27FC236}">
                <a16:creationId xmlns="" xmlns:a16="http://schemas.microsoft.com/office/drawing/2014/main" id="{00183F97-FEA1-4D76-BDC3-16DE64A0062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706" b="91765" l="10000" r="96400">
                        <a14:foregroundMark x1="13600" y1="8941" x2="13600" y2="8941"/>
                        <a14:foregroundMark x1="13467" y1="91765" x2="21867" y2="84706"/>
                        <a14:foregroundMark x1="22000" y1="84235" x2="24800" y2="77882"/>
                        <a14:foregroundMark x1="27733" y1="75059" x2="27733" y2="75059"/>
                        <a14:foregroundMark x1="22133" y1="67529" x2="22133" y2="67529"/>
                        <a14:foregroundMark x1="32800" y1="88941" x2="32800" y2="88941"/>
                        <a14:foregroundMark x1="36267" y1="83765" x2="36267" y2="83765"/>
                        <a14:foregroundMark x1="35733" y1="78353" x2="35733" y2="78353"/>
                        <a14:foregroundMark x1="35333" y1="81176" x2="35333" y2="81176"/>
                        <a14:foregroundMark x1="43467" y1="71294" x2="43467" y2="71294"/>
                        <a14:foregroundMark x1="43200" y1="81412" x2="43200" y2="81412"/>
                        <a14:foregroundMark x1="45333" y1="82118" x2="45333" y2="82118"/>
                        <a14:foregroundMark x1="46133" y1="89412" x2="46133" y2="89412"/>
                        <a14:foregroundMark x1="56533" y1="88941" x2="56533" y2="88941"/>
                        <a14:foregroundMark x1="58533" y1="85412" x2="58533" y2="85412"/>
                        <a14:foregroundMark x1="65600" y1="85882" x2="65600" y2="85882"/>
                        <a14:foregroundMark x1="70000" y1="80235" x2="70000" y2="80235"/>
                        <a14:foregroundMark x1="70400" y1="80235" x2="71333" y2="76941"/>
                        <a14:foregroundMark x1="66533" y1="84235" x2="66267" y2="81176"/>
                        <a14:foregroundMark x1="63600" y1="88471" x2="60533" y2="88471"/>
                        <a14:foregroundMark x1="77467" y1="87294" x2="77467" y2="87294"/>
                        <a14:foregroundMark x1="81333" y1="83529" x2="81333" y2="83529"/>
                        <a14:foregroundMark x1="81333" y1="83529" x2="81333" y2="83529"/>
                        <a14:foregroundMark x1="94400" y1="73882" x2="93733" y2="61882"/>
                        <a14:foregroundMark x1="93733" y1="61882" x2="92267" y2="55765"/>
                        <a14:foregroundMark x1="92133" y1="56706" x2="88267" y2="68471"/>
                        <a14:foregroundMark x1="87600" y1="75059" x2="85067" y2="82588"/>
                        <a14:foregroundMark x1="85067" y1="82588" x2="91200" y2="81412"/>
                        <a14:foregroundMark x1="96000" y1="78588" x2="96400" y2="78588"/>
                        <a14:foregroundMark x1="95067" y1="79294" x2="95067" y2="79294"/>
                        <a14:foregroundMark x1="93600" y1="59529" x2="93600" y2="59529"/>
                        <a14:foregroundMark x1="88933" y1="51059" x2="81867" y2="45412"/>
                        <a14:foregroundMark x1="81867" y1="45412" x2="88267" y2="51765"/>
                        <a14:foregroundMark x1="88267" y1="51765" x2="92133" y2="59529"/>
                        <a14:foregroundMark x1="88933" y1="39294" x2="82667" y2="33412"/>
                        <a14:foregroundMark x1="82667" y1="33412" x2="81200" y2="32706"/>
                        <a14:foregroundMark x1="81200" y1="36706" x2="72400" y2="42118"/>
                        <a14:foregroundMark x1="72400" y1="42118" x2="53333" y2="44941"/>
                        <a14:foregroundMark x1="53333" y1="44941" x2="39067" y2="45882"/>
                        <a14:foregroundMark x1="84267" y1="71765" x2="84267" y2="71765"/>
                        <a14:backgroundMark x1="30933" y1="84235" x2="30933" y2="84235"/>
                      </a14:backgroundRemoval>
                    </a14:imgEffect>
                  </a14:imgLayer>
                </a14:imgProps>
              </a:ext>
              <a:ext uri="{28A0092B-C50C-407E-A947-70E740481C1C}">
                <a14:useLocalDpi xmlns:a14="http://schemas.microsoft.com/office/drawing/2010/main" val="0"/>
              </a:ext>
            </a:extLst>
          </a:blip>
          <a:stretch>
            <a:fillRect/>
          </a:stretch>
        </p:blipFill>
        <p:spPr>
          <a:xfrm>
            <a:off x="0" y="5257800"/>
            <a:ext cx="3162490" cy="1469161"/>
          </a:xfrm>
          <a:prstGeom prst="rect">
            <a:avLst/>
          </a:prstGeom>
        </p:spPr>
      </p:pic>
    </p:spTree>
    <p:extLst>
      <p:ext uri="{BB962C8B-B14F-4D97-AF65-F5344CB8AC3E}">
        <p14:creationId xmlns:p14="http://schemas.microsoft.com/office/powerpoint/2010/main" val="41520454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Sequential Access Storage 4"/>
          <p:cNvSpPr/>
          <p:nvPr/>
        </p:nvSpPr>
        <p:spPr>
          <a:xfrm>
            <a:off x="6172200" y="807668"/>
            <a:ext cx="2743200" cy="752643"/>
          </a:xfrm>
          <a:prstGeom prst="flowChartMagneticTap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ar-AE" sz="2400" b="1" dirty="0" smtClean="0">
                <a:solidFill>
                  <a:schemeClr val="tx1"/>
                </a:solidFill>
              </a:rPr>
              <a:t>المجموعة  ( أ  )</a:t>
            </a:r>
            <a:endParaRPr lang="en-US" sz="2400" b="1" dirty="0">
              <a:solidFill>
                <a:schemeClr val="tx1"/>
              </a:solidFill>
            </a:endParaRPr>
          </a:p>
        </p:txBody>
      </p:sp>
      <p:sp>
        <p:nvSpPr>
          <p:cNvPr id="7" name="Flowchart: Sequential Access Storage 6"/>
          <p:cNvSpPr/>
          <p:nvPr/>
        </p:nvSpPr>
        <p:spPr>
          <a:xfrm>
            <a:off x="169645" y="914400"/>
            <a:ext cx="2743200" cy="952273"/>
          </a:xfrm>
          <a:prstGeom prst="flowChartMagneticTape">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r>
              <a:rPr lang="ar-AE" sz="2000" b="1" dirty="0">
                <a:solidFill>
                  <a:prstClr val="black"/>
                </a:solidFill>
              </a:rPr>
              <a:t>المجموعة  ( </a:t>
            </a:r>
            <a:r>
              <a:rPr lang="ar-AE" sz="2000" b="1" dirty="0" smtClean="0">
                <a:solidFill>
                  <a:prstClr val="black"/>
                </a:solidFill>
              </a:rPr>
              <a:t>ج  </a:t>
            </a:r>
            <a:r>
              <a:rPr lang="ar-AE" sz="2000" b="1" dirty="0">
                <a:solidFill>
                  <a:prstClr val="black"/>
                </a:solidFill>
              </a:rPr>
              <a:t>)</a:t>
            </a:r>
            <a:endParaRPr lang="en-US" sz="2000" b="1" dirty="0">
              <a:solidFill>
                <a:prstClr val="black"/>
              </a:solidFill>
            </a:endParaRPr>
          </a:p>
        </p:txBody>
      </p:sp>
      <p:sp>
        <p:nvSpPr>
          <p:cNvPr id="8" name="Rounded Rectangle 7"/>
          <p:cNvSpPr/>
          <p:nvPr/>
        </p:nvSpPr>
        <p:spPr>
          <a:xfrm>
            <a:off x="1219200" y="80226"/>
            <a:ext cx="5867400" cy="714742"/>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ar-AE" sz="4400" b="1" dirty="0" smtClean="0">
                <a:solidFill>
                  <a:schemeClr val="tx1"/>
                </a:solidFill>
              </a:rPr>
              <a:t>أنشطة المجموعات </a:t>
            </a:r>
            <a:endParaRPr lang="en-US" sz="4400" b="1" dirty="0">
              <a:solidFill>
                <a:schemeClr val="tx1"/>
              </a:solidFill>
            </a:endParaRPr>
          </a:p>
        </p:txBody>
      </p:sp>
      <p:sp>
        <p:nvSpPr>
          <p:cNvPr id="12" name="Rounded Rectangle 11"/>
          <p:cNvSpPr/>
          <p:nvPr/>
        </p:nvSpPr>
        <p:spPr>
          <a:xfrm>
            <a:off x="3275129" y="1422801"/>
            <a:ext cx="2590800" cy="609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ar-AE" sz="1400" b="1" dirty="0" smtClean="0">
                <a:solidFill>
                  <a:srgbClr val="FF0000"/>
                </a:solidFill>
              </a:rPr>
              <a:t>المجموعة ( ب  ) حددي موضوع حكم الإخفاء في الآيات السابقة:   </a:t>
            </a:r>
            <a:endParaRPr lang="en-US" sz="1400" b="1" dirty="0">
              <a:solidFill>
                <a:srgbClr val="FF0000"/>
              </a:solidFill>
            </a:endParaRPr>
          </a:p>
        </p:txBody>
      </p:sp>
      <p:sp>
        <p:nvSpPr>
          <p:cNvPr id="13" name="Flowchart: Sequential Access Storage 12"/>
          <p:cNvSpPr/>
          <p:nvPr/>
        </p:nvSpPr>
        <p:spPr>
          <a:xfrm>
            <a:off x="3160563" y="754078"/>
            <a:ext cx="2743200" cy="685800"/>
          </a:xfrm>
          <a:prstGeom prst="flowChartMagneticTape">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r>
              <a:rPr lang="ar-AE" sz="2000" b="1" dirty="0">
                <a:solidFill>
                  <a:prstClr val="black"/>
                </a:solidFill>
              </a:rPr>
              <a:t>المجموعة  ( </a:t>
            </a:r>
            <a:r>
              <a:rPr lang="ar-AE" sz="2000" b="1" dirty="0" smtClean="0">
                <a:solidFill>
                  <a:prstClr val="black"/>
                </a:solidFill>
              </a:rPr>
              <a:t>ب  </a:t>
            </a:r>
            <a:r>
              <a:rPr lang="ar-AE" sz="2000" b="1" dirty="0">
                <a:solidFill>
                  <a:prstClr val="black"/>
                </a:solidFill>
              </a:rPr>
              <a:t>)</a:t>
            </a:r>
            <a:endParaRPr lang="en-US" sz="2000" b="1" dirty="0">
              <a:solidFill>
                <a:prstClr val="black"/>
              </a:solidFill>
            </a:endParaRPr>
          </a:p>
        </p:txBody>
      </p:sp>
      <p:graphicFrame>
        <p:nvGraphicFramePr>
          <p:cNvPr id="14" name="جدول 16"/>
          <p:cNvGraphicFramePr>
            <a:graphicFrameLocks noGrp="1"/>
          </p:cNvGraphicFramePr>
          <p:nvPr>
            <p:extLst>
              <p:ext uri="{D42A27DB-BD31-4B8C-83A1-F6EECF244321}">
                <p14:modId xmlns:p14="http://schemas.microsoft.com/office/powerpoint/2010/main" val="378396164"/>
              </p:ext>
            </p:extLst>
          </p:nvPr>
        </p:nvGraphicFramePr>
        <p:xfrm>
          <a:off x="2912845" y="2051797"/>
          <a:ext cx="3200399" cy="4653803"/>
        </p:xfrm>
        <a:graphic>
          <a:graphicData uri="http://schemas.openxmlformats.org/drawingml/2006/table">
            <a:tbl>
              <a:tblPr rtl="1" firstRow="1" bandRow="1">
                <a:tableStyleId>{5C22544A-7EE6-4342-B048-85BDC9FD1C3A}</a:tableStyleId>
              </a:tblPr>
              <a:tblGrid>
                <a:gridCol w="1254454"/>
                <a:gridCol w="913158"/>
                <a:gridCol w="1032787"/>
              </a:tblGrid>
              <a:tr h="504628">
                <a:tc>
                  <a:txBody>
                    <a:bodyPr/>
                    <a:lstStyle/>
                    <a:p>
                      <a:pPr algn="ctr" rtl="1"/>
                      <a:r>
                        <a:rPr lang="ar-AE" sz="1600" dirty="0" smtClean="0">
                          <a:solidFill>
                            <a:schemeClr val="tx1"/>
                          </a:solidFill>
                        </a:rPr>
                        <a:t>الآيات</a:t>
                      </a:r>
                      <a:endParaRPr lang="ar-SA"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r>
                        <a:rPr lang="ar-AE" sz="1400" dirty="0" smtClean="0">
                          <a:solidFill>
                            <a:schemeClr val="tx1"/>
                          </a:solidFill>
                        </a:rPr>
                        <a:t>موضع</a:t>
                      </a:r>
                      <a:r>
                        <a:rPr lang="ar-AE" sz="1400" baseline="0" dirty="0" smtClean="0">
                          <a:solidFill>
                            <a:schemeClr val="tx1"/>
                          </a:solidFill>
                        </a:rPr>
                        <a:t> الحكم</a:t>
                      </a:r>
                      <a:endParaRPr lang="ar-SA"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r>
                        <a:rPr lang="ar-AE" sz="1600" dirty="0" smtClean="0">
                          <a:solidFill>
                            <a:schemeClr val="tx1"/>
                          </a:solidFill>
                        </a:rPr>
                        <a:t>السبب</a:t>
                      </a:r>
                      <a:endParaRPr lang="ar-SA"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53590">
                <a:tc>
                  <a:txBody>
                    <a:bodyPr/>
                    <a:lstStyle/>
                    <a:p>
                      <a:pPr algn="ctr" rtl="1"/>
                      <a:endParaRPr lang="ar-SA"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SA"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SA"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96043">
                <a:tc>
                  <a:txBody>
                    <a:bodyPr/>
                    <a:lstStyle/>
                    <a:p>
                      <a:pPr algn="ctr" rtl="1"/>
                      <a:endParaRPr lang="ar-AE" sz="200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SA"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SA"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99542">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1800" b="1" kern="1200" dirty="0" smtClean="0">
                          <a:solidFill>
                            <a:schemeClr val="tx1"/>
                          </a:solidFill>
                          <a:latin typeface="+mn-lt"/>
                          <a:ea typeface="+mn-ea"/>
                          <a:cs typeface="+mn-cs"/>
                        </a:rPr>
                        <a:t>ريحًا صرصرًا </a:t>
                      </a:r>
                    </a:p>
                    <a:p>
                      <a:pPr algn="ctr" rtl="1"/>
                      <a:endParaRPr lang="ar-AE" sz="160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SA"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SA"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5" name="مستطيل 14"/>
          <p:cNvSpPr/>
          <p:nvPr/>
        </p:nvSpPr>
        <p:spPr>
          <a:xfrm>
            <a:off x="4923202" y="3657600"/>
            <a:ext cx="990600" cy="400110"/>
          </a:xfrm>
          <a:prstGeom prst="rect">
            <a:avLst/>
          </a:prstGeom>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smtClean="0">
                <a:ln>
                  <a:noFill/>
                </a:ln>
                <a:solidFill>
                  <a:prstClr val="black"/>
                </a:solidFill>
                <a:effectLst/>
                <a:uLnTx/>
                <a:uFillTx/>
              </a:rPr>
              <a:t>قولاً ثقيلاً </a:t>
            </a:r>
          </a:p>
        </p:txBody>
      </p:sp>
      <p:sp>
        <p:nvSpPr>
          <p:cNvPr id="16" name="مستطيل 12"/>
          <p:cNvSpPr/>
          <p:nvPr/>
        </p:nvSpPr>
        <p:spPr>
          <a:xfrm>
            <a:off x="4989538" y="2559242"/>
            <a:ext cx="1127232" cy="523220"/>
          </a:xfrm>
          <a:prstGeom prst="rect">
            <a:avLst/>
          </a:prstGeom>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smtClean="0">
                <a:ln>
                  <a:noFill/>
                </a:ln>
                <a:solidFill>
                  <a:prstClr val="black"/>
                </a:solidFill>
                <a:effectLst/>
                <a:uLnTx/>
                <a:uFillTx/>
              </a:rPr>
              <a:t>إنْ شاءَ </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5656" t="11499" r="29090" b="9651"/>
          <a:stretch/>
        </p:blipFill>
        <p:spPr>
          <a:xfrm>
            <a:off x="169645" y="1986104"/>
            <a:ext cx="2543758" cy="4719495"/>
          </a:xfrm>
          <a:prstGeom prst="rect">
            <a:avLst/>
          </a:prstGeom>
        </p:spPr>
      </p:pic>
      <p:pic>
        <p:nvPicPr>
          <p:cNvPr id="17" name="Picture 16"/>
          <p:cNvPicPr>
            <a:picLocks noChangeAspect="1"/>
          </p:cNvPicPr>
          <p:nvPr/>
        </p:nvPicPr>
        <p:blipFill>
          <a:blip r:embed="rId4"/>
          <a:stretch>
            <a:fillRect/>
          </a:stretch>
        </p:blipFill>
        <p:spPr>
          <a:xfrm>
            <a:off x="6200209" y="1676400"/>
            <a:ext cx="2743519" cy="4876800"/>
          </a:xfrm>
          <a:prstGeom prst="rect">
            <a:avLst/>
          </a:prstGeom>
        </p:spPr>
      </p:pic>
    </p:spTree>
    <p:extLst>
      <p:ext uri="{BB962C8B-B14F-4D97-AF65-F5344CB8AC3E}">
        <p14:creationId xmlns:p14="http://schemas.microsoft.com/office/powerpoint/2010/main" val="42847664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85800" y="1066800"/>
            <a:ext cx="8077200" cy="34290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ar-AE" sz="8800" b="1" dirty="0" smtClean="0">
                <a:solidFill>
                  <a:schemeClr val="tx1"/>
                </a:solidFill>
              </a:rPr>
              <a:t>أنشطة المجموعات </a:t>
            </a:r>
            <a:endParaRPr lang="en-US" sz="8800" b="1" dirty="0">
              <a:solidFill>
                <a:schemeClr val="tx1"/>
              </a:solidFill>
            </a:endParaRPr>
          </a:p>
        </p:txBody>
      </p:sp>
    </p:spTree>
    <p:extLst>
      <p:ext uri="{BB962C8B-B14F-4D97-AF65-F5344CB8AC3E}">
        <p14:creationId xmlns:p14="http://schemas.microsoft.com/office/powerpoint/2010/main" val="15847684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75959850-0033-454D-9E3F-BC43F86DF13C}"/>
              </a:ext>
            </a:extLst>
          </p:cNvPr>
          <p:cNvSpPr txBox="1">
            <a:spLocks/>
          </p:cNvSpPr>
          <p:nvPr/>
        </p:nvSpPr>
        <p:spPr>
          <a:xfrm>
            <a:off x="2024137" y="542573"/>
            <a:ext cx="5439455" cy="780994"/>
          </a:xfrm>
          <a:prstGeom prst="rect">
            <a:avLst/>
          </a:prstGeom>
          <a:solidFill>
            <a:srgbClr val="FF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rtlCol="0" anchor="b">
            <a:noAutofit/>
          </a:bodyPr>
          <a:lstStyle>
            <a:lvl1pPr marL="0" marR="0" indent="0" algn="r" defTabSz="914400" rtl="1" latinLnBrk="0">
              <a:lnSpc>
                <a:spcPct val="90000"/>
              </a:lnSpc>
              <a:spcBef>
                <a:spcPts val="0"/>
              </a:spcBef>
              <a:spcAft>
                <a:spcPts val="0"/>
              </a:spcAft>
              <a:buClrTx/>
              <a:buSzTx/>
              <a:buFontTx/>
              <a:buNone/>
              <a:tabLst/>
              <a:defRPr sz="6000" b="0" i="0" u="none" strike="noStrike" cap="none" spc="0" baseline="0">
                <a:solidFill>
                  <a:srgbClr val="000000"/>
                </a:solidFill>
                <a:uFillTx/>
                <a:latin typeface="Calibri Light"/>
                <a:ea typeface="Calibri Light"/>
                <a:cs typeface="Calibri Light"/>
                <a:sym typeface="Calibri Light"/>
              </a:defRPr>
            </a:lvl1pPr>
            <a:lvl2pPr marL="0" marR="0" indent="0" algn="r" defTabSz="914400" rtl="1"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r" defTabSz="914400" rtl="1"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r" defTabSz="914400" rtl="1"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r" defTabSz="914400" rtl="1"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r" defTabSz="914400" rtl="1"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r" defTabSz="914400" rtl="1"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r" defTabSz="914400" rtl="1"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r" defTabSz="914400" rtl="1"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lgn="ctr">
              <a:defRPr/>
            </a:pPr>
            <a:r>
              <a:rPr lang="ar-AE" sz="3000" b="1" kern="1200" dirty="0">
                <a:solidFill>
                  <a:srgbClr val="70AD47">
                    <a:lumMod val="75000"/>
                  </a:srgbClr>
                </a:solidFill>
                <a:latin typeface="Dubai" panose="020B0503030403030204" pitchFamily="34" charset="-78"/>
                <a:cs typeface="Dubai" panose="020B0503030403030204" pitchFamily="34" charset="-78"/>
              </a:rPr>
              <a:t>قَوَانين التّعلم-يُحْسب لِكل التَزام نُقاط</a:t>
            </a:r>
            <a:endParaRPr lang="en-US" sz="3000" b="1" kern="1200" dirty="0">
              <a:solidFill>
                <a:srgbClr val="70AD47">
                  <a:lumMod val="75000"/>
                </a:srgbClr>
              </a:solidFill>
              <a:latin typeface="Dubai" panose="020B0503030403030204" pitchFamily="34" charset="-78"/>
              <a:cs typeface="Dubai" panose="020B0503030403030204" pitchFamily="34" charset="-78"/>
            </a:endParaRPr>
          </a:p>
        </p:txBody>
      </p:sp>
      <p:graphicFrame>
        <p:nvGraphicFramePr>
          <p:cNvPr id="6" name="Table 5">
            <a:extLst>
              <a:ext uri="{FF2B5EF4-FFF2-40B4-BE49-F238E27FC236}">
                <a16:creationId xmlns:a16="http://schemas.microsoft.com/office/drawing/2014/main" xmlns="" id="{FC87CC17-31E7-4028-97F3-F2FAD25DCBBA}"/>
              </a:ext>
            </a:extLst>
          </p:cNvPr>
          <p:cNvGraphicFramePr>
            <a:graphicFrameLocks/>
          </p:cNvGraphicFramePr>
          <p:nvPr>
            <p:extLst>
              <p:ext uri="{D42A27DB-BD31-4B8C-83A1-F6EECF244321}">
                <p14:modId xmlns:p14="http://schemas.microsoft.com/office/powerpoint/2010/main" val="1573389149"/>
              </p:ext>
            </p:extLst>
          </p:nvPr>
        </p:nvGraphicFramePr>
        <p:xfrm>
          <a:off x="184418" y="2314997"/>
          <a:ext cx="8767688" cy="4085802"/>
        </p:xfrm>
        <a:graphic>
          <a:graphicData uri="http://schemas.openxmlformats.org/drawingml/2006/table">
            <a:tbl>
              <a:tblPr firstRow="1" bandRow="1">
                <a:tableStyleId>{327F97BB-C833-4FB7-BDE5-3F7075034690}</a:tableStyleId>
              </a:tblPr>
              <a:tblGrid>
                <a:gridCol w="2191922">
                  <a:extLst>
                    <a:ext uri="{9D8B030D-6E8A-4147-A177-3AD203B41FA5}">
                      <a16:colId xmlns:a16="http://schemas.microsoft.com/office/drawing/2014/main" xmlns="" val="20000"/>
                    </a:ext>
                  </a:extLst>
                </a:gridCol>
                <a:gridCol w="2191922">
                  <a:extLst>
                    <a:ext uri="{9D8B030D-6E8A-4147-A177-3AD203B41FA5}">
                      <a16:colId xmlns:a16="http://schemas.microsoft.com/office/drawing/2014/main" xmlns="" val="20001"/>
                    </a:ext>
                  </a:extLst>
                </a:gridCol>
                <a:gridCol w="2191922">
                  <a:extLst>
                    <a:ext uri="{9D8B030D-6E8A-4147-A177-3AD203B41FA5}">
                      <a16:colId xmlns:a16="http://schemas.microsoft.com/office/drawing/2014/main" xmlns="" val="20002"/>
                    </a:ext>
                  </a:extLst>
                </a:gridCol>
                <a:gridCol w="2191922">
                  <a:extLst>
                    <a:ext uri="{9D8B030D-6E8A-4147-A177-3AD203B41FA5}">
                      <a16:colId xmlns:a16="http://schemas.microsoft.com/office/drawing/2014/main" xmlns="" val="20003"/>
                    </a:ext>
                  </a:extLst>
                </a:gridCol>
              </a:tblGrid>
              <a:tr h="2042901">
                <a:tc>
                  <a:txBody>
                    <a:bodyPr/>
                    <a:lstStyle/>
                    <a:p>
                      <a:pPr marL="0" algn="ctr" defTabSz="914400" rtl="1" eaLnBrk="1" latinLnBrk="0" hangingPunct="1"/>
                      <a:r>
                        <a:rPr lang="ar-AE" sz="1800" kern="1200" dirty="0"/>
                        <a:t>جَهّز أدواتِك وتأكد بأن الجَهاز</a:t>
                      </a:r>
                    </a:p>
                    <a:p>
                      <a:pPr marL="0" algn="ctr" defTabSz="914400" rtl="1" eaLnBrk="1" latinLnBrk="0" hangingPunct="1"/>
                      <a:r>
                        <a:rPr lang="ar-AE" sz="1800" kern="1200" dirty="0"/>
                        <a:t>لَا عُطْل فِيه</a:t>
                      </a:r>
                      <a:endParaRPr lang="en-US" sz="1800" kern="1200" dirty="0">
                        <a:solidFill>
                          <a:schemeClr val="tx1"/>
                        </a:solidFill>
                        <a:latin typeface="+mn-lt"/>
                        <a:ea typeface="+mn-ea"/>
                        <a:cs typeface="(AH) Manal Black" pitchFamily="2" charset="-78"/>
                      </a:endParaRPr>
                    </a:p>
                  </a:txBody>
                  <a:tcPr marL="51437" marR="51437" marT="34290" marB="34290"/>
                </a:tc>
                <a:tc>
                  <a:txBody>
                    <a:bodyPr/>
                    <a:lstStyle/>
                    <a:p>
                      <a:pPr marL="0" algn="ctr" defTabSz="914400" rtl="1" eaLnBrk="1" latinLnBrk="0" hangingPunct="1"/>
                      <a:r>
                        <a:rPr lang="ar-AE" sz="1800" kern="1200" dirty="0"/>
                        <a:t>عَدم مُقاَطعة المُعلّمة وعَدم </a:t>
                      </a:r>
                    </a:p>
                    <a:p>
                      <a:pPr marL="0" algn="ctr" defTabSz="914400" rtl="1" eaLnBrk="1" latinLnBrk="0" hangingPunct="1"/>
                      <a:r>
                        <a:rPr lang="ar-AE" sz="1800" kern="1200" dirty="0"/>
                        <a:t>مُقاطَعة زَميلي</a:t>
                      </a:r>
                      <a:endParaRPr lang="en-US" sz="1800" kern="1200" dirty="0">
                        <a:solidFill>
                          <a:schemeClr val="tx1"/>
                        </a:solidFill>
                        <a:latin typeface="+mn-lt"/>
                        <a:ea typeface="+mn-ea"/>
                        <a:cs typeface="(AH) Manal Black" pitchFamily="2" charset="-78"/>
                      </a:endParaRPr>
                    </a:p>
                  </a:txBody>
                  <a:tcPr marL="51437" marR="51437" marT="34290" marB="34290"/>
                </a:tc>
                <a:tc>
                  <a:txBody>
                    <a:bodyPr/>
                    <a:lstStyle/>
                    <a:p>
                      <a:pPr algn="ctr"/>
                      <a:r>
                        <a:rPr lang="ar-AE" sz="1800" kern="1200" dirty="0"/>
                        <a:t>التّفاعُل الايجَابِي</a:t>
                      </a:r>
                    </a:p>
                    <a:p>
                      <a:pPr algn="ctr"/>
                      <a:r>
                        <a:rPr lang="ar-AE" sz="1800" kern="1200" dirty="0"/>
                        <a:t>ورفعُ اليد قبْل الإجَابَة</a:t>
                      </a:r>
                      <a:endParaRPr lang="en-US" sz="1800" kern="1200" dirty="0">
                        <a:solidFill>
                          <a:schemeClr val="tx1"/>
                        </a:solidFill>
                        <a:latin typeface="+mn-lt"/>
                        <a:ea typeface="+mn-ea"/>
                        <a:cs typeface="(AH) Manal Black" pitchFamily="2" charset="-78"/>
                      </a:endParaRPr>
                    </a:p>
                  </a:txBody>
                  <a:tcPr marL="51437" marR="51437" marT="34290" marB="34290"/>
                </a:tc>
                <a:tc>
                  <a:txBody>
                    <a:bodyPr/>
                    <a:lstStyle/>
                    <a:p>
                      <a:pPr algn="ctr" rtl="1"/>
                      <a:r>
                        <a:rPr lang="ar-AE" sz="1800" dirty="0"/>
                        <a:t>الالْتزَامُ بالوَقتِ المُحددّ</a:t>
                      </a:r>
                      <a:endParaRPr lang="en-US" sz="1800" dirty="0">
                        <a:cs typeface="(AH) Manal Black" pitchFamily="2" charset="-78"/>
                      </a:endParaRPr>
                    </a:p>
                  </a:txBody>
                  <a:tcPr marL="51437" marR="51437" marT="34290" marB="34290"/>
                </a:tc>
                <a:extLst>
                  <a:ext uri="{0D108BD9-81ED-4DB2-BD59-A6C34878D82A}">
                    <a16:rowId xmlns:a16="http://schemas.microsoft.com/office/drawing/2014/main" xmlns="" val="10000"/>
                  </a:ext>
                </a:extLst>
              </a:tr>
              <a:tr h="2042901">
                <a:tc>
                  <a:txBody>
                    <a:bodyPr/>
                    <a:lstStyle/>
                    <a:p>
                      <a:pPr algn="ctr"/>
                      <a:r>
                        <a:rPr lang="ar-AE" sz="1800" kern="1200" dirty="0"/>
                        <a:t>أغْلِق الصّوت ولا تفْتحه إلّا</a:t>
                      </a:r>
                    </a:p>
                    <a:p>
                      <a:pPr algn="ctr"/>
                      <a:r>
                        <a:rPr lang="ar-AE" sz="1800" kern="1200" dirty="0"/>
                        <a:t>حين تطْلب منْك المُعلّمة فتْحَه</a:t>
                      </a:r>
                      <a:endParaRPr lang="en-US" sz="1800" kern="1200" dirty="0">
                        <a:solidFill>
                          <a:schemeClr val="tx1"/>
                        </a:solidFill>
                        <a:latin typeface="+mn-lt"/>
                        <a:ea typeface="+mn-ea"/>
                        <a:cs typeface="(AH) Manal Black" pitchFamily="2" charset="-78"/>
                      </a:endParaRPr>
                    </a:p>
                  </a:txBody>
                  <a:tcPr marL="51437" marR="51437" marT="34290" marB="34290"/>
                </a:tc>
                <a:tc>
                  <a:txBody>
                    <a:bodyPr/>
                    <a:lstStyle/>
                    <a:p>
                      <a:pPr algn="ctr"/>
                      <a:r>
                        <a:rPr lang="ar-AE" sz="1800" kern="1200" dirty="0"/>
                        <a:t>لا تُصوّر الشّاشة إلَا بإذن</a:t>
                      </a:r>
                      <a:endParaRPr lang="en-US" sz="1800" kern="1200" dirty="0">
                        <a:solidFill>
                          <a:schemeClr val="tx1"/>
                        </a:solidFill>
                        <a:latin typeface="+mn-lt"/>
                        <a:ea typeface="+mn-ea"/>
                        <a:cs typeface="(AH) Manal Black" pitchFamily="2" charset="-78"/>
                      </a:endParaRPr>
                    </a:p>
                  </a:txBody>
                  <a:tcPr marL="51437" marR="51437" marT="34290" marB="34290"/>
                </a:tc>
                <a:tc>
                  <a:txBody>
                    <a:bodyPr/>
                    <a:lstStyle/>
                    <a:p>
                      <a:pPr algn="ctr" rtl="1"/>
                      <a:r>
                        <a:rPr lang="ar-AE" sz="1800" kern="1200" dirty="0"/>
                        <a:t>احْرص عَلى الجلْسَة الصّحيحَة</a:t>
                      </a:r>
                      <a:endParaRPr lang="en-US" sz="1800" kern="1200" dirty="0">
                        <a:solidFill>
                          <a:schemeClr val="tx1"/>
                        </a:solidFill>
                        <a:latin typeface="+mn-lt"/>
                        <a:ea typeface="+mn-ea"/>
                        <a:cs typeface="(AH) Manal Black" pitchFamily="2" charset="-78"/>
                      </a:endParaRPr>
                    </a:p>
                  </a:txBody>
                  <a:tcPr marL="51437" marR="51437" marT="34290" marB="34290"/>
                </a:tc>
                <a:tc>
                  <a:txBody>
                    <a:bodyPr/>
                    <a:lstStyle/>
                    <a:p>
                      <a:pPr algn="ctr" rtl="1"/>
                      <a:r>
                        <a:rPr lang="ar-AE" sz="1800" kern="1200" dirty="0"/>
                        <a:t>اتّبع تعْليمَات المُعلّمة </a:t>
                      </a:r>
                      <a:endParaRPr lang="en-US" sz="1800" kern="1200" dirty="0">
                        <a:solidFill>
                          <a:schemeClr val="tx1"/>
                        </a:solidFill>
                        <a:latin typeface="+mn-lt"/>
                        <a:ea typeface="+mn-ea"/>
                        <a:cs typeface="(AH) Manal Black" pitchFamily="2" charset="-78"/>
                      </a:endParaRPr>
                    </a:p>
                  </a:txBody>
                  <a:tcPr marL="51437" marR="51437" marT="34290" marB="34290"/>
                </a:tc>
                <a:extLst>
                  <a:ext uri="{0D108BD9-81ED-4DB2-BD59-A6C34878D82A}">
                    <a16:rowId xmlns:a16="http://schemas.microsoft.com/office/drawing/2014/main" xmlns="" val="10001"/>
                  </a:ext>
                </a:extLst>
              </a:tr>
            </a:tbl>
          </a:graphicData>
        </a:graphic>
      </p:graphicFrame>
      <p:pic>
        <p:nvPicPr>
          <p:cNvPr id="7" name="Picture 6">
            <a:extLst>
              <a:ext uri="{FF2B5EF4-FFF2-40B4-BE49-F238E27FC236}">
                <a16:creationId xmlns:a16="http://schemas.microsoft.com/office/drawing/2014/main" xmlns="" id="{5D831DC3-B7B6-4221-A2E6-6EC41EC2626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5581" y="3167509"/>
            <a:ext cx="946348" cy="692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B9F5D6CD-FF45-4118-BCE1-4A007AADC2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9706" y="3100192"/>
            <a:ext cx="1154237" cy="79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3210A9FE-A67B-4751-89B1-F6406C403AB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9030" y="2994290"/>
            <a:ext cx="1121759" cy="89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a:extLst>
              <a:ext uri="{FF2B5EF4-FFF2-40B4-BE49-F238E27FC236}">
                <a16:creationId xmlns:a16="http://schemas.microsoft.com/office/drawing/2014/main" xmlns="" id="{8FCCD888-275A-48C6-A83C-573BDDCCF39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16544" y="4632405"/>
            <a:ext cx="1120020" cy="105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a:extLst>
              <a:ext uri="{FF2B5EF4-FFF2-40B4-BE49-F238E27FC236}">
                <a16:creationId xmlns:a16="http://schemas.microsoft.com/office/drawing/2014/main" xmlns="" id="{D568C03E-A31A-49E6-894E-919BB98977B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73162" y="4827487"/>
            <a:ext cx="1228638" cy="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a:extLst>
              <a:ext uri="{FF2B5EF4-FFF2-40B4-BE49-F238E27FC236}">
                <a16:creationId xmlns:a16="http://schemas.microsoft.com/office/drawing/2014/main" xmlns="" id="{CF2C3F1B-DB54-404F-9E6D-22E61683281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41900" y="4811354"/>
            <a:ext cx="1228639" cy="80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xmlns="" id="{EAB12FEB-3900-4424-86A0-19D5E35BF355}"/>
              </a:ext>
            </a:extLst>
          </p:cNvPr>
          <p:cNvSpPr/>
          <p:nvPr/>
        </p:nvSpPr>
        <p:spPr>
          <a:xfrm>
            <a:off x="6277145" y="3372719"/>
            <a:ext cx="460383" cy="715581"/>
          </a:xfrm>
          <a:prstGeom prst="rect">
            <a:avLst/>
          </a:prstGeom>
          <a:noFill/>
        </p:spPr>
        <p:txBody>
          <a:bodyPr wrap="none">
            <a:spAutoFit/>
          </a:bodyPr>
          <a:lstStyle/>
          <a:p>
            <a:pPr algn="ctr" defTabSz="342900" rtl="1">
              <a:buClrTx/>
              <a:defRPr/>
            </a:pPr>
            <a:r>
              <a:rPr lang="en-US" sz="4050" b="1" kern="1200" dirty="0">
                <a:ln w="10160">
                  <a:solidFill>
                    <a:srgbClr val="FF0000"/>
                  </a:solidFill>
                  <a:prstDash val="solid"/>
                </a:ln>
                <a:solidFill>
                  <a:srgbClr val="FFFF00"/>
                </a:solidFill>
                <a:effectLst>
                  <a:outerShdw blurRad="38100" dist="22860" dir="5400000" algn="tl" rotWithShape="0">
                    <a:srgbClr val="000000">
                      <a:alpha val="30000"/>
                    </a:srgbClr>
                  </a:outerShdw>
                </a:effectLst>
                <a:latin typeface="Tw Cen MT"/>
                <a:ea typeface="+mn-ea"/>
                <a:cs typeface="+mn-cs"/>
              </a:rPr>
              <a:t>2</a:t>
            </a:r>
          </a:p>
        </p:txBody>
      </p:sp>
      <p:sp>
        <p:nvSpPr>
          <p:cNvPr id="17" name="Rectangle 16">
            <a:extLst>
              <a:ext uri="{FF2B5EF4-FFF2-40B4-BE49-F238E27FC236}">
                <a16:creationId xmlns:a16="http://schemas.microsoft.com/office/drawing/2014/main" xmlns="" id="{0D0BA117-476A-4E58-8CDD-38C04F2B2269}"/>
              </a:ext>
            </a:extLst>
          </p:cNvPr>
          <p:cNvSpPr/>
          <p:nvPr/>
        </p:nvSpPr>
        <p:spPr>
          <a:xfrm>
            <a:off x="4138178" y="3407387"/>
            <a:ext cx="460383" cy="715581"/>
          </a:xfrm>
          <a:prstGeom prst="rect">
            <a:avLst/>
          </a:prstGeom>
          <a:noFill/>
        </p:spPr>
        <p:txBody>
          <a:bodyPr wrap="none">
            <a:spAutoFit/>
          </a:bodyPr>
          <a:lstStyle/>
          <a:p>
            <a:pPr algn="ctr" defTabSz="342900">
              <a:buClrTx/>
              <a:defRPr/>
            </a:pPr>
            <a:r>
              <a:rPr lang="en-US" sz="4050" b="1" kern="1200" dirty="0">
                <a:ln w="10160">
                  <a:solidFill>
                    <a:srgbClr val="FF0000"/>
                  </a:solidFill>
                  <a:prstDash val="solid"/>
                </a:ln>
                <a:solidFill>
                  <a:srgbClr val="FFFF00"/>
                </a:solidFill>
                <a:effectLst>
                  <a:outerShdw blurRad="38100" dist="22860" dir="5400000" algn="tl" rotWithShape="0">
                    <a:srgbClr val="000000">
                      <a:alpha val="30000"/>
                    </a:srgbClr>
                  </a:outerShdw>
                </a:effectLst>
                <a:latin typeface="Tw Cen MT"/>
                <a:ea typeface="+mn-ea"/>
                <a:cs typeface="+mn-cs"/>
              </a:rPr>
              <a:t>3</a:t>
            </a:r>
          </a:p>
        </p:txBody>
      </p:sp>
      <p:sp>
        <p:nvSpPr>
          <p:cNvPr id="18" name="Rectangle 17">
            <a:extLst>
              <a:ext uri="{FF2B5EF4-FFF2-40B4-BE49-F238E27FC236}">
                <a16:creationId xmlns:a16="http://schemas.microsoft.com/office/drawing/2014/main" xmlns="" id="{83423E61-B9B8-4213-A2E3-7A9F6CF773F7}"/>
              </a:ext>
            </a:extLst>
          </p:cNvPr>
          <p:cNvSpPr/>
          <p:nvPr/>
        </p:nvSpPr>
        <p:spPr>
          <a:xfrm>
            <a:off x="8515008" y="3394919"/>
            <a:ext cx="460383" cy="715581"/>
          </a:xfrm>
          <a:prstGeom prst="rect">
            <a:avLst/>
          </a:prstGeom>
          <a:noFill/>
        </p:spPr>
        <p:txBody>
          <a:bodyPr wrap="none">
            <a:spAutoFit/>
          </a:bodyPr>
          <a:lstStyle/>
          <a:p>
            <a:pPr algn="ctr" defTabSz="342900">
              <a:buClrTx/>
              <a:defRPr/>
            </a:pPr>
            <a:r>
              <a:rPr lang="en-US" sz="4050" b="1" kern="1200" dirty="0">
                <a:ln w="10160">
                  <a:solidFill>
                    <a:srgbClr val="FF0000"/>
                  </a:solidFill>
                  <a:prstDash val="solid"/>
                </a:ln>
                <a:solidFill>
                  <a:srgbClr val="FFFF00"/>
                </a:solidFill>
                <a:effectLst>
                  <a:outerShdw blurRad="38100" dist="22860" dir="5400000" algn="tl" rotWithShape="0">
                    <a:srgbClr val="000000">
                      <a:alpha val="30000"/>
                    </a:srgbClr>
                  </a:outerShdw>
                </a:effectLst>
                <a:latin typeface="Tw Cen MT"/>
                <a:ea typeface="+mn-ea"/>
                <a:cs typeface="+mn-cs"/>
              </a:rPr>
              <a:t>1</a:t>
            </a:r>
          </a:p>
        </p:txBody>
      </p:sp>
      <p:sp>
        <p:nvSpPr>
          <p:cNvPr id="19" name="Rectangle 18">
            <a:extLst>
              <a:ext uri="{FF2B5EF4-FFF2-40B4-BE49-F238E27FC236}">
                <a16:creationId xmlns:a16="http://schemas.microsoft.com/office/drawing/2014/main" xmlns="" id="{9594D5C0-9494-45D2-A4D3-98E6F4A09E08}"/>
              </a:ext>
            </a:extLst>
          </p:cNvPr>
          <p:cNvSpPr/>
          <p:nvPr/>
        </p:nvSpPr>
        <p:spPr>
          <a:xfrm>
            <a:off x="4188971" y="5158157"/>
            <a:ext cx="460383" cy="715581"/>
          </a:xfrm>
          <a:prstGeom prst="rect">
            <a:avLst/>
          </a:prstGeom>
          <a:noFill/>
        </p:spPr>
        <p:txBody>
          <a:bodyPr wrap="none">
            <a:spAutoFit/>
          </a:bodyPr>
          <a:lstStyle/>
          <a:p>
            <a:pPr algn="ctr" defTabSz="342900">
              <a:buClrTx/>
              <a:defRPr/>
            </a:pPr>
            <a:r>
              <a:rPr lang="en-US" sz="4050" b="1" kern="1200" dirty="0">
                <a:ln w="10160">
                  <a:solidFill>
                    <a:srgbClr val="FF0000"/>
                  </a:solidFill>
                  <a:prstDash val="solid"/>
                </a:ln>
                <a:solidFill>
                  <a:srgbClr val="FFFF00"/>
                </a:solidFill>
                <a:effectLst>
                  <a:outerShdw blurRad="38100" dist="22860" dir="5400000" algn="tl" rotWithShape="0">
                    <a:srgbClr val="000000">
                      <a:alpha val="30000"/>
                    </a:srgbClr>
                  </a:outerShdw>
                </a:effectLst>
                <a:latin typeface="Tw Cen MT"/>
                <a:ea typeface="+mn-ea"/>
                <a:cs typeface="+mn-cs"/>
              </a:rPr>
              <a:t>7</a:t>
            </a:r>
          </a:p>
        </p:txBody>
      </p:sp>
      <p:sp>
        <p:nvSpPr>
          <p:cNvPr id="20" name="Rectangle 19">
            <a:extLst>
              <a:ext uri="{FF2B5EF4-FFF2-40B4-BE49-F238E27FC236}">
                <a16:creationId xmlns:a16="http://schemas.microsoft.com/office/drawing/2014/main" xmlns="" id="{F3AC4A3B-E51B-4FB7-94B0-5A3B8D1ECA57}"/>
              </a:ext>
            </a:extLst>
          </p:cNvPr>
          <p:cNvSpPr/>
          <p:nvPr/>
        </p:nvSpPr>
        <p:spPr>
          <a:xfrm>
            <a:off x="8515008" y="5158157"/>
            <a:ext cx="460383" cy="715581"/>
          </a:xfrm>
          <a:prstGeom prst="rect">
            <a:avLst/>
          </a:prstGeom>
          <a:noFill/>
        </p:spPr>
        <p:txBody>
          <a:bodyPr wrap="none">
            <a:spAutoFit/>
          </a:bodyPr>
          <a:lstStyle/>
          <a:p>
            <a:pPr algn="ctr" defTabSz="342900">
              <a:buClrTx/>
              <a:defRPr/>
            </a:pPr>
            <a:r>
              <a:rPr lang="en-US" sz="4050" b="1" kern="1200" dirty="0">
                <a:ln w="10160">
                  <a:solidFill>
                    <a:srgbClr val="FF0000"/>
                  </a:solidFill>
                  <a:prstDash val="solid"/>
                </a:ln>
                <a:solidFill>
                  <a:srgbClr val="FFFF00"/>
                </a:solidFill>
                <a:effectLst>
                  <a:outerShdw blurRad="38100" dist="22860" dir="5400000" algn="tl" rotWithShape="0">
                    <a:srgbClr val="000000">
                      <a:alpha val="30000"/>
                    </a:srgbClr>
                  </a:outerShdw>
                </a:effectLst>
                <a:latin typeface="Tw Cen MT"/>
                <a:ea typeface="+mn-ea"/>
                <a:cs typeface="+mn-cs"/>
              </a:rPr>
              <a:t>5</a:t>
            </a:r>
          </a:p>
        </p:txBody>
      </p:sp>
      <p:sp>
        <p:nvSpPr>
          <p:cNvPr id="21" name="Rectangle 20">
            <a:extLst>
              <a:ext uri="{FF2B5EF4-FFF2-40B4-BE49-F238E27FC236}">
                <a16:creationId xmlns:a16="http://schemas.microsoft.com/office/drawing/2014/main" xmlns="" id="{666B88AE-C1B8-4768-89D4-39199E93AF0A}"/>
              </a:ext>
            </a:extLst>
          </p:cNvPr>
          <p:cNvSpPr/>
          <p:nvPr/>
        </p:nvSpPr>
        <p:spPr>
          <a:xfrm>
            <a:off x="6277145" y="5135610"/>
            <a:ext cx="460383" cy="715581"/>
          </a:xfrm>
          <a:prstGeom prst="rect">
            <a:avLst/>
          </a:prstGeom>
          <a:noFill/>
        </p:spPr>
        <p:txBody>
          <a:bodyPr wrap="none">
            <a:spAutoFit/>
          </a:bodyPr>
          <a:lstStyle/>
          <a:p>
            <a:pPr algn="ctr" defTabSz="342900" rtl="1">
              <a:buClrTx/>
              <a:defRPr/>
            </a:pPr>
            <a:r>
              <a:rPr lang="en-US" sz="4050" b="1" kern="1200" dirty="0">
                <a:ln w="10160">
                  <a:solidFill>
                    <a:srgbClr val="FF0000"/>
                  </a:solidFill>
                  <a:prstDash val="solid"/>
                </a:ln>
                <a:solidFill>
                  <a:srgbClr val="FFFF00"/>
                </a:solidFill>
                <a:effectLst>
                  <a:outerShdw blurRad="38100" dist="22860" dir="5400000" algn="tl" rotWithShape="0">
                    <a:srgbClr val="000000">
                      <a:alpha val="30000"/>
                    </a:srgbClr>
                  </a:outerShdw>
                </a:effectLst>
                <a:latin typeface="Tw Cen MT"/>
                <a:ea typeface="+mn-ea"/>
                <a:cs typeface="+mn-cs"/>
              </a:rPr>
              <a:t>6</a:t>
            </a:r>
          </a:p>
        </p:txBody>
      </p:sp>
      <p:pic>
        <p:nvPicPr>
          <p:cNvPr id="22" name="Picture 19" descr="A picture containing sitting, table, holding, game&#10;&#10;Description automatically generated">
            <a:extLst>
              <a:ext uri="{FF2B5EF4-FFF2-40B4-BE49-F238E27FC236}">
                <a16:creationId xmlns:a16="http://schemas.microsoft.com/office/drawing/2014/main" xmlns="" id="{E652EF3B-5121-4FCD-B3C8-5CFA513197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068" y="3108588"/>
            <a:ext cx="1003007" cy="89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xmlns="" id="{BB3EC846-13B4-4643-B0E0-01C3553E80E3}"/>
              </a:ext>
            </a:extLst>
          </p:cNvPr>
          <p:cNvSpPr/>
          <p:nvPr/>
        </p:nvSpPr>
        <p:spPr>
          <a:xfrm>
            <a:off x="1988821" y="3407387"/>
            <a:ext cx="460383" cy="715581"/>
          </a:xfrm>
          <a:prstGeom prst="rect">
            <a:avLst/>
          </a:prstGeom>
          <a:noFill/>
        </p:spPr>
        <p:txBody>
          <a:bodyPr wrap="none">
            <a:spAutoFit/>
          </a:bodyPr>
          <a:lstStyle/>
          <a:p>
            <a:pPr algn="ctr" defTabSz="342900">
              <a:buClrTx/>
              <a:defRPr/>
            </a:pPr>
            <a:r>
              <a:rPr lang="en-US" sz="4050" b="1" kern="1200" dirty="0">
                <a:ln w="10160">
                  <a:solidFill>
                    <a:srgbClr val="FF0000"/>
                  </a:solidFill>
                  <a:prstDash val="solid"/>
                </a:ln>
                <a:solidFill>
                  <a:srgbClr val="FFFF00"/>
                </a:solidFill>
                <a:effectLst>
                  <a:outerShdw blurRad="38100" dist="22860" dir="5400000" algn="tl" rotWithShape="0">
                    <a:srgbClr val="000000">
                      <a:alpha val="30000"/>
                    </a:srgbClr>
                  </a:outerShdw>
                </a:effectLst>
                <a:latin typeface="Tw Cen MT"/>
                <a:ea typeface="+mn-ea"/>
                <a:cs typeface="+mn-cs"/>
              </a:rPr>
              <a:t>4</a:t>
            </a:r>
          </a:p>
        </p:txBody>
      </p:sp>
      <p:sp>
        <p:nvSpPr>
          <p:cNvPr id="24" name="Rectangle 23">
            <a:extLst>
              <a:ext uri="{FF2B5EF4-FFF2-40B4-BE49-F238E27FC236}">
                <a16:creationId xmlns:a16="http://schemas.microsoft.com/office/drawing/2014/main" xmlns="" id="{31C9628C-5745-4562-AF15-558CF21D5A6E}"/>
              </a:ext>
            </a:extLst>
          </p:cNvPr>
          <p:cNvSpPr/>
          <p:nvPr/>
        </p:nvSpPr>
        <p:spPr>
          <a:xfrm>
            <a:off x="2024137" y="5141475"/>
            <a:ext cx="301345" cy="715581"/>
          </a:xfrm>
          <a:prstGeom prst="rect">
            <a:avLst/>
          </a:prstGeom>
          <a:noFill/>
        </p:spPr>
        <p:txBody>
          <a:bodyPr>
            <a:spAutoFit/>
          </a:bodyPr>
          <a:lstStyle/>
          <a:p>
            <a:pPr algn="ctr" defTabSz="342900">
              <a:buClrTx/>
              <a:defRPr/>
            </a:pPr>
            <a:r>
              <a:rPr lang="en-US" sz="4050" b="1" kern="1200" dirty="0">
                <a:ln w="10160">
                  <a:solidFill>
                    <a:srgbClr val="FF0000"/>
                  </a:solidFill>
                  <a:prstDash val="solid"/>
                </a:ln>
                <a:solidFill>
                  <a:srgbClr val="FFFF00"/>
                </a:solidFill>
                <a:effectLst>
                  <a:outerShdw blurRad="38100" dist="22860" dir="5400000" algn="tl" rotWithShape="0">
                    <a:srgbClr val="000000">
                      <a:alpha val="30000"/>
                    </a:srgbClr>
                  </a:outerShdw>
                </a:effectLst>
                <a:latin typeface="Tw Cen MT"/>
                <a:ea typeface="+mn-ea"/>
                <a:cs typeface="+mn-cs"/>
              </a:rPr>
              <a:t>8</a:t>
            </a:r>
          </a:p>
        </p:txBody>
      </p:sp>
      <p:pic>
        <p:nvPicPr>
          <p:cNvPr id="25" name="Picture 22">
            <a:extLst>
              <a:ext uri="{FF2B5EF4-FFF2-40B4-BE49-F238E27FC236}">
                <a16:creationId xmlns:a16="http://schemas.microsoft.com/office/drawing/2014/main" xmlns="" id="{8F002EAD-D244-4C0D-80F0-B669095E35E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3025" y="4858806"/>
            <a:ext cx="1212050" cy="692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xmlns="" id="{9E3CFF8E-7AB3-4229-894B-8F6A273897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33601" y="1395798"/>
            <a:ext cx="4953000" cy="855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a:extLst>
              <a:ext uri="{FF2B5EF4-FFF2-40B4-BE49-F238E27FC236}">
                <a16:creationId xmlns:a16="http://schemas.microsoft.com/office/drawing/2014/main" xmlns="" id="{3DDD40EF-BF81-491B-BB89-34F5EAD39B2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3024" y="509464"/>
            <a:ext cx="1545775" cy="11823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7">
            <a:extLst>
              <a:ext uri="{FF2B5EF4-FFF2-40B4-BE49-F238E27FC236}">
                <a16:creationId xmlns:a16="http://schemas.microsoft.com/office/drawing/2014/main" xmlns="" id="{4ACE65AF-3940-408F-AC01-2764BCD00A5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02838" y="4438435"/>
            <a:ext cx="1736013" cy="841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669569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94872" y="160337"/>
            <a:ext cx="8763000" cy="6477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b="1"/>
          </a:p>
        </p:txBody>
      </p:sp>
      <p:sp>
        <p:nvSpPr>
          <p:cNvPr id="5" name="مستطيل 4"/>
          <p:cNvSpPr/>
          <p:nvPr/>
        </p:nvSpPr>
        <p:spPr>
          <a:xfrm>
            <a:off x="4381954" y="218158"/>
            <a:ext cx="1103187" cy="400110"/>
          </a:xfrm>
          <a:prstGeom prst="rect">
            <a:avLst/>
          </a:prstGeom>
          <a:noFill/>
          <a:ln>
            <a:solidFill>
              <a:schemeClr val="tx1"/>
            </a:solidFill>
          </a:ln>
        </p:spPr>
        <p:txBody>
          <a:bodyPr wrap="none" lIns="91440" tIns="45720" rIns="91440" bIns="45720">
            <a:spAutoFit/>
          </a:bodyPr>
          <a:lstStyle/>
          <a:p>
            <a:pPr algn="ctr"/>
            <a:r>
              <a:rPr lang="ar-AE"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نشاط صفي</a:t>
            </a:r>
            <a:endParaRPr lang="ar-SA"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7" name="مستطيل 6"/>
          <p:cNvSpPr/>
          <p:nvPr/>
        </p:nvSpPr>
        <p:spPr>
          <a:xfrm>
            <a:off x="433783" y="197664"/>
            <a:ext cx="2039341" cy="707886"/>
          </a:xfrm>
          <a:prstGeom prst="rect">
            <a:avLst/>
          </a:prstGeom>
          <a:noFill/>
          <a:ln>
            <a:solidFill>
              <a:schemeClr val="tx1"/>
            </a:solidFill>
          </a:ln>
        </p:spPr>
        <p:txBody>
          <a:bodyPr wrap="none" lIns="91440" tIns="45720" rIns="91440" bIns="45720">
            <a:spAutoFit/>
          </a:bodyPr>
          <a:lstStyle/>
          <a:p>
            <a:r>
              <a:rPr lang="ar-AE"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اسم الطالبة :...........</a:t>
            </a:r>
          </a:p>
          <a:p>
            <a:r>
              <a:rPr lang="ar-AE"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الصف :..............</a:t>
            </a:r>
            <a:endParaRPr lang="ar-SA"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8" name="مربع نص 7"/>
          <p:cNvSpPr txBox="1"/>
          <p:nvPr/>
        </p:nvSpPr>
        <p:spPr>
          <a:xfrm>
            <a:off x="4267199" y="705495"/>
            <a:ext cx="4612297" cy="707886"/>
          </a:xfrm>
          <a:prstGeom prst="rect">
            <a:avLst/>
          </a:prstGeom>
          <a:noFill/>
          <a:ln>
            <a:solidFill>
              <a:schemeClr val="tx1"/>
            </a:solidFill>
          </a:ln>
        </p:spPr>
        <p:txBody>
          <a:bodyPr wrap="square" rtlCol="1">
            <a:spAutoFit/>
          </a:bodyPr>
          <a:lstStyle/>
          <a:p>
            <a:r>
              <a:rPr lang="ar-AE" sz="2000" b="1" dirty="0" smtClean="0"/>
              <a:t>استخرجي من الآيات أمثلة على حكم الإخفاء واذكري السبب:</a:t>
            </a:r>
            <a:endParaRPr lang="ar-SA" sz="2000" b="1" dirty="0"/>
          </a:p>
        </p:txBody>
      </p:sp>
      <p:sp>
        <p:nvSpPr>
          <p:cNvPr id="11" name="AutoShape 5" descr="Image result for boiling"/>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14" name="AutoShape 8" descr="Image result for group icon"/>
          <p:cNvSpPr>
            <a:spLocks noChangeAspect="1" noChangeArrowheads="1"/>
          </p:cNvSpPr>
          <p:nvPr/>
        </p:nvSpPr>
        <p:spPr bwMode="auto">
          <a:xfrm>
            <a:off x="9075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3" name="مستطيل 2"/>
          <p:cNvSpPr/>
          <p:nvPr/>
        </p:nvSpPr>
        <p:spPr>
          <a:xfrm>
            <a:off x="263007" y="1629764"/>
            <a:ext cx="8578389" cy="1631216"/>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r>
              <a:rPr lang="ar-SA" sz="2800" b="1" dirty="0"/>
              <a:t>﴿ </a:t>
            </a:r>
            <a:r>
              <a:rPr lang="ar-AE" sz="2400" b="1" dirty="0">
                <a:solidFill>
                  <a:srgbClr val="000000"/>
                </a:solidFill>
                <a:latin typeface="traditional arabic"/>
              </a:rPr>
              <a:t>تَبَارَكَ الَّذِي بِيَدِهِ الْمُلْكُ وَهُوَ عَلَى كُلِّ شَيْءٍ قَدِيرٌ (1) الَّذِي خَلَقَ الْمَوْتَ وَالْحَيَاةَ لِيَبْلُوَكُمْ أَيُّكُمْ أَحْسَنُ عَمَلًا وَهُوَ الْعَزِيزُ الْغَفُورُ (2) الَّذِي خَلَقَ سَبْعَ سَمَوَاتٍ طِبَاقًا مَا تَرَى فِي خَلْقِ الرَّحْمَنِ مِنْ تَفَاوُتٍ فَارْجِعِ الْبَصَرَ هَلْ تَرَى مِنْ فُطُورٍ (3) ثُمَّ ارْجِعِ الْبَصَرَ كَرَّتَيْنِ يَنْقَلِبْ إِلَيْكَ الْبَصَرُ خَاسِئًا وَهُوَ حَسِيرٌ (4) </a:t>
            </a:r>
            <a:endParaRPr lang="ar-SA" sz="2800" b="1" dirty="0"/>
          </a:p>
        </p:txBody>
      </p:sp>
      <p:graphicFrame>
        <p:nvGraphicFramePr>
          <p:cNvPr id="9" name="جدول 8"/>
          <p:cNvGraphicFramePr>
            <a:graphicFrameLocks noGrp="1"/>
          </p:cNvGraphicFramePr>
          <p:nvPr>
            <p:extLst>
              <p:ext uri="{D42A27DB-BD31-4B8C-83A1-F6EECF244321}">
                <p14:modId xmlns:p14="http://schemas.microsoft.com/office/powerpoint/2010/main" val="1266532430"/>
              </p:ext>
            </p:extLst>
          </p:nvPr>
        </p:nvGraphicFramePr>
        <p:xfrm>
          <a:off x="533399" y="3657600"/>
          <a:ext cx="8389938" cy="1889760"/>
        </p:xfrm>
        <a:graphic>
          <a:graphicData uri="http://schemas.openxmlformats.org/drawingml/2006/table">
            <a:tbl>
              <a:tblPr rtl="1" firstRow="1" bandRow="1">
                <a:tableStyleId>{5C22544A-7EE6-4342-B048-85BDC9FD1C3A}</a:tableStyleId>
              </a:tblPr>
              <a:tblGrid>
                <a:gridCol w="2796646"/>
                <a:gridCol w="2796646"/>
                <a:gridCol w="2796646"/>
              </a:tblGrid>
              <a:tr h="472440">
                <a:tc>
                  <a:txBody>
                    <a:bodyPr/>
                    <a:lstStyle/>
                    <a:p>
                      <a:pPr algn="ctr" rtl="1"/>
                      <a:r>
                        <a:rPr lang="ar-AE" dirty="0" smtClean="0">
                          <a:solidFill>
                            <a:schemeClr val="tx1"/>
                          </a:solidFill>
                        </a:rPr>
                        <a:t>الحكم </a:t>
                      </a:r>
                      <a:endParaRPr lang="ar-S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r>
                        <a:rPr lang="ar-AE" dirty="0" smtClean="0">
                          <a:solidFill>
                            <a:schemeClr val="tx1"/>
                          </a:solidFill>
                        </a:rPr>
                        <a:t>موضع</a:t>
                      </a:r>
                      <a:r>
                        <a:rPr lang="ar-AE" baseline="0" dirty="0" smtClean="0">
                          <a:solidFill>
                            <a:schemeClr val="tx1"/>
                          </a:solidFill>
                        </a:rPr>
                        <a:t> الحكم</a:t>
                      </a:r>
                      <a:endParaRPr lang="ar-S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r>
                        <a:rPr lang="ar-AE" dirty="0" smtClean="0">
                          <a:solidFill>
                            <a:schemeClr val="tx1"/>
                          </a:solidFill>
                        </a:rPr>
                        <a:t>السبب</a:t>
                      </a:r>
                      <a:endParaRPr lang="ar-S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72440">
                <a:tc>
                  <a:txBody>
                    <a:bodyPr/>
                    <a:lstStyle/>
                    <a:p>
                      <a:pPr rtl="1"/>
                      <a:endParaRPr lang="ar-S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SA">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72440">
                <a:tc>
                  <a:txBody>
                    <a:bodyPr/>
                    <a:lstStyle/>
                    <a:p>
                      <a:pPr rtl="1"/>
                      <a:endParaRPr lang="ar-S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SA">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72440">
                <a:tc>
                  <a:txBody>
                    <a:bodyPr/>
                    <a:lstStyle/>
                    <a:p>
                      <a:pPr rtl="1"/>
                      <a:endParaRPr lang="ar-S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475" y="233398"/>
            <a:ext cx="1323975" cy="1381126"/>
          </a:xfrm>
          <a:prstGeom prst="rect">
            <a:avLst/>
          </a:prstGeom>
          <a:noFill/>
          <a:extLst>
            <a:ext uri="{909E8E84-426E-40DD-AFC4-6F175D3DCCD1}">
              <a14:hiddenFill xmlns:a14="http://schemas.microsoft.com/office/drawing/2010/main">
                <a:solidFill>
                  <a:srgbClr val="FFFFFF"/>
                </a:solidFill>
              </a14:hiddenFill>
            </a:ext>
          </a:extLst>
        </p:spPr>
      </p:pic>
      <p:sp>
        <p:nvSpPr>
          <p:cNvPr id="12" name="مستطيل 4"/>
          <p:cNvSpPr/>
          <p:nvPr/>
        </p:nvSpPr>
        <p:spPr>
          <a:xfrm>
            <a:off x="7060961" y="224653"/>
            <a:ext cx="1587294" cy="400110"/>
          </a:xfrm>
          <a:prstGeom prst="rect">
            <a:avLst/>
          </a:prstGeom>
          <a:noFill/>
          <a:ln>
            <a:solidFill>
              <a:schemeClr val="tx1"/>
            </a:solidFill>
          </a:ln>
        </p:spPr>
        <p:txBody>
          <a:bodyPr wrap="none" lIns="91440" tIns="45720" rIns="91440" bIns="45720">
            <a:spAutoFit/>
          </a:bodyPr>
          <a:lstStyle/>
          <a:p>
            <a:pPr algn="ctr"/>
            <a:r>
              <a:rPr lang="ar-AE"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المجموعة (  أ  )</a:t>
            </a:r>
            <a:endParaRPr lang="ar-SA"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21201016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28600" y="152400"/>
            <a:ext cx="8763000" cy="6477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b="1"/>
          </a:p>
        </p:txBody>
      </p:sp>
      <p:sp>
        <p:nvSpPr>
          <p:cNvPr id="5" name="مستطيل 4"/>
          <p:cNvSpPr/>
          <p:nvPr/>
        </p:nvSpPr>
        <p:spPr>
          <a:xfrm>
            <a:off x="4447539" y="212448"/>
            <a:ext cx="1173719" cy="400110"/>
          </a:xfrm>
          <a:prstGeom prst="rect">
            <a:avLst/>
          </a:prstGeom>
          <a:noFill/>
          <a:ln>
            <a:solidFill>
              <a:schemeClr val="tx1"/>
            </a:solidFill>
          </a:ln>
        </p:spPr>
        <p:txBody>
          <a:bodyPr wrap="none" lIns="91440" tIns="45720" rIns="91440" bIns="45720">
            <a:spAutoFit/>
          </a:bodyPr>
          <a:lstStyle/>
          <a:p>
            <a:pPr algn="ctr"/>
            <a:r>
              <a:rPr lang="ar-AE"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نشاط  صفي</a:t>
            </a:r>
            <a:endParaRPr lang="ar-SA"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7" name="مستطيل 6"/>
          <p:cNvSpPr/>
          <p:nvPr/>
        </p:nvSpPr>
        <p:spPr>
          <a:xfrm>
            <a:off x="512330" y="197664"/>
            <a:ext cx="1960794" cy="707886"/>
          </a:xfrm>
          <a:prstGeom prst="rect">
            <a:avLst/>
          </a:prstGeom>
          <a:noFill/>
          <a:ln>
            <a:solidFill>
              <a:schemeClr val="tx1"/>
            </a:solidFill>
          </a:ln>
        </p:spPr>
        <p:txBody>
          <a:bodyPr wrap="none" lIns="91440" tIns="45720" rIns="91440" bIns="45720">
            <a:spAutoFit/>
          </a:bodyPr>
          <a:lstStyle/>
          <a:p>
            <a:r>
              <a:rPr lang="ar-AE"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اسم الطالبة:...........</a:t>
            </a:r>
          </a:p>
          <a:p>
            <a:r>
              <a:rPr lang="ar-AE"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الصف :..............</a:t>
            </a:r>
            <a:endParaRPr lang="ar-SA"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1" name="AutoShape 5" descr="Image result for boiling"/>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14" name="AutoShape 8" descr="Image result for group icon"/>
          <p:cNvSpPr>
            <a:spLocks noChangeAspect="1" noChangeArrowheads="1"/>
          </p:cNvSpPr>
          <p:nvPr/>
        </p:nvSpPr>
        <p:spPr bwMode="auto">
          <a:xfrm>
            <a:off x="9075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graphicFrame>
        <p:nvGraphicFramePr>
          <p:cNvPr id="17" name="جدول 16"/>
          <p:cNvGraphicFramePr>
            <a:graphicFrameLocks noGrp="1"/>
          </p:cNvGraphicFramePr>
          <p:nvPr>
            <p:extLst>
              <p:ext uri="{D42A27DB-BD31-4B8C-83A1-F6EECF244321}">
                <p14:modId xmlns:p14="http://schemas.microsoft.com/office/powerpoint/2010/main" val="3234819877"/>
              </p:ext>
            </p:extLst>
          </p:nvPr>
        </p:nvGraphicFramePr>
        <p:xfrm>
          <a:off x="457200" y="1981198"/>
          <a:ext cx="8343207" cy="3073094"/>
        </p:xfrm>
        <a:graphic>
          <a:graphicData uri="http://schemas.openxmlformats.org/drawingml/2006/table">
            <a:tbl>
              <a:tblPr rtl="1" firstRow="1" bandRow="1">
                <a:tableStyleId>{5C22544A-7EE6-4342-B048-85BDC9FD1C3A}</a:tableStyleId>
              </a:tblPr>
              <a:tblGrid>
                <a:gridCol w="2958407"/>
                <a:gridCol w="2692400"/>
                <a:gridCol w="2692400"/>
              </a:tblGrid>
              <a:tr h="558452">
                <a:tc>
                  <a:txBody>
                    <a:bodyPr/>
                    <a:lstStyle/>
                    <a:p>
                      <a:pPr algn="ctr" rtl="1"/>
                      <a:r>
                        <a:rPr lang="ar-AE" sz="2400" dirty="0" smtClean="0">
                          <a:solidFill>
                            <a:schemeClr val="tx1"/>
                          </a:solidFill>
                        </a:rPr>
                        <a:t>الآيات</a:t>
                      </a:r>
                      <a:endParaRPr lang="ar-SA"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r>
                        <a:rPr lang="ar-AE" sz="2400" dirty="0" smtClean="0">
                          <a:solidFill>
                            <a:schemeClr val="tx1"/>
                          </a:solidFill>
                        </a:rPr>
                        <a:t>موضع</a:t>
                      </a:r>
                      <a:r>
                        <a:rPr lang="ar-AE" sz="2400" baseline="0" dirty="0" smtClean="0">
                          <a:solidFill>
                            <a:schemeClr val="tx1"/>
                          </a:solidFill>
                        </a:rPr>
                        <a:t> الحكم</a:t>
                      </a:r>
                      <a:endParaRPr lang="ar-SA"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r>
                        <a:rPr lang="ar-AE" sz="2400" dirty="0" smtClean="0">
                          <a:solidFill>
                            <a:schemeClr val="tx1"/>
                          </a:solidFill>
                        </a:rPr>
                        <a:t>السبب</a:t>
                      </a:r>
                      <a:endParaRPr lang="ar-SA"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56612">
                <a:tc>
                  <a:txBody>
                    <a:bodyPr/>
                    <a:lstStyle/>
                    <a:p>
                      <a:pPr algn="ctr" rtl="1"/>
                      <a:endParaRPr lang="ar-SA"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SA" sz="2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52190">
                <a:tc>
                  <a:txBody>
                    <a:bodyPr/>
                    <a:lstStyle/>
                    <a:p>
                      <a:pPr algn="ctr" rtl="1"/>
                      <a:endParaRPr lang="ar-AE" sz="320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SA" sz="2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58452">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3600" b="1" kern="1200" dirty="0" smtClean="0">
                          <a:solidFill>
                            <a:schemeClr val="tx1"/>
                          </a:solidFill>
                          <a:latin typeface="+mn-lt"/>
                          <a:ea typeface="+mn-ea"/>
                          <a:cs typeface="+mn-cs"/>
                        </a:rPr>
                        <a:t>ريحًا صرصرًا </a:t>
                      </a:r>
                    </a:p>
                    <a:p>
                      <a:pPr algn="ctr" rtl="1"/>
                      <a:endParaRPr lang="ar-AE" sz="240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SA" sz="2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2" name="مربع نص 21"/>
          <p:cNvSpPr txBox="1"/>
          <p:nvPr/>
        </p:nvSpPr>
        <p:spPr>
          <a:xfrm>
            <a:off x="4343400" y="1261390"/>
            <a:ext cx="3499397" cy="40011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1">
            <a:spAutoFit/>
          </a:bodyPr>
          <a:lstStyle/>
          <a:p>
            <a:pPr algn="ctr"/>
            <a:r>
              <a:rPr lang="ar-AE" sz="2000" b="1" dirty="0" smtClean="0"/>
              <a:t>حددي موضع الإخفاء  و السبب:</a:t>
            </a:r>
            <a:endParaRPr lang="ar-SA" sz="2000" b="1" dirty="0"/>
          </a:p>
        </p:txBody>
      </p:sp>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551607"/>
            <a:ext cx="1323975" cy="1381126"/>
          </a:xfrm>
          <a:prstGeom prst="rect">
            <a:avLst/>
          </a:prstGeom>
          <a:noFill/>
          <a:extLst>
            <a:ext uri="{909E8E84-426E-40DD-AFC4-6F175D3DCCD1}">
              <a14:hiddenFill xmlns:a14="http://schemas.microsoft.com/office/drawing/2010/main">
                <a:solidFill>
                  <a:srgbClr val="FFFFFF"/>
                </a:solidFill>
              </a14:hiddenFill>
            </a:ext>
          </a:extLst>
        </p:spPr>
      </p:pic>
      <p:sp>
        <p:nvSpPr>
          <p:cNvPr id="13" name="مستطيل 12"/>
          <p:cNvSpPr/>
          <p:nvPr/>
        </p:nvSpPr>
        <p:spPr>
          <a:xfrm>
            <a:off x="6482531" y="3372102"/>
            <a:ext cx="1396536" cy="646331"/>
          </a:xfrm>
          <a:prstGeom prst="rect">
            <a:avLst/>
          </a:prstGeom>
        </p:spPr>
        <p:txBody>
          <a:bodyPr wrap="none">
            <a:spAutoFit/>
          </a:bodyPr>
          <a:lstStyle/>
          <a:p>
            <a:r>
              <a:rPr lang="ar-SA" sz="3600" b="1" dirty="0"/>
              <a:t>إنْ شاءَ </a:t>
            </a:r>
          </a:p>
        </p:txBody>
      </p:sp>
      <p:sp>
        <p:nvSpPr>
          <p:cNvPr id="15" name="مستطيل 14"/>
          <p:cNvSpPr/>
          <p:nvPr/>
        </p:nvSpPr>
        <p:spPr>
          <a:xfrm>
            <a:off x="6296647" y="2514600"/>
            <a:ext cx="1664238" cy="646331"/>
          </a:xfrm>
          <a:prstGeom prst="rect">
            <a:avLst/>
          </a:prstGeom>
        </p:spPr>
        <p:txBody>
          <a:bodyPr wrap="none">
            <a:spAutoFit/>
          </a:bodyPr>
          <a:lstStyle/>
          <a:p>
            <a:r>
              <a:rPr lang="ar-SA" sz="3600" b="1" dirty="0"/>
              <a:t>قولاً ثقيلاً </a:t>
            </a:r>
          </a:p>
        </p:txBody>
      </p:sp>
      <p:sp>
        <p:nvSpPr>
          <p:cNvPr id="16" name="مستطيل 4"/>
          <p:cNvSpPr/>
          <p:nvPr/>
        </p:nvSpPr>
        <p:spPr>
          <a:xfrm>
            <a:off x="6885083" y="412503"/>
            <a:ext cx="1627369" cy="400110"/>
          </a:xfrm>
          <a:prstGeom prst="rect">
            <a:avLst/>
          </a:prstGeom>
          <a:noFill/>
          <a:ln>
            <a:solidFill>
              <a:schemeClr val="tx1"/>
            </a:solidFill>
          </a:ln>
        </p:spPr>
        <p:txBody>
          <a:bodyPr wrap="none" lIns="91440" tIns="45720" rIns="91440" bIns="45720">
            <a:spAutoFit/>
          </a:bodyPr>
          <a:lstStyle/>
          <a:p>
            <a:pPr algn="ctr"/>
            <a:r>
              <a:rPr lang="ar-AE"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المجموعة ( ب ) </a:t>
            </a:r>
            <a:endParaRPr lang="ar-SA"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22443704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28600" y="152400"/>
            <a:ext cx="8763000" cy="6477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b="1"/>
          </a:p>
        </p:txBody>
      </p:sp>
      <p:sp>
        <p:nvSpPr>
          <p:cNvPr id="5" name="مستطيل 4"/>
          <p:cNvSpPr/>
          <p:nvPr/>
        </p:nvSpPr>
        <p:spPr>
          <a:xfrm>
            <a:off x="6624803" y="197664"/>
            <a:ext cx="1981633" cy="400110"/>
          </a:xfrm>
          <a:prstGeom prst="rect">
            <a:avLst/>
          </a:prstGeom>
          <a:noFill/>
          <a:ln>
            <a:solidFill>
              <a:schemeClr val="tx1"/>
            </a:solidFill>
          </a:ln>
        </p:spPr>
        <p:txBody>
          <a:bodyPr wrap="none" lIns="91440" tIns="45720" rIns="91440" bIns="45720">
            <a:spAutoFit/>
          </a:bodyPr>
          <a:lstStyle/>
          <a:p>
            <a:pPr algn="ctr"/>
            <a:r>
              <a:rPr lang="ar-AE"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نشاط محموعة ( ج ) </a:t>
            </a:r>
            <a:endParaRPr lang="ar-SA"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7" name="مستطيل 6"/>
          <p:cNvSpPr/>
          <p:nvPr/>
        </p:nvSpPr>
        <p:spPr>
          <a:xfrm>
            <a:off x="228600" y="197664"/>
            <a:ext cx="2039341" cy="707886"/>
          </a:xfrm>
          <a:prstGeom prst="rect">
            <a:avLst/>
          </a:prstGeom>
          <a:noFill/>
          <a:ln>
            <a:solidFill>
              <a:schemeClr val="tx1"/>
            </a:solidFill>
          </a:ln>
        </p:spPr>
        <p:txBody>
          <a:bodyPr wrap="none" lIns="91440" tIns="45720" rIns="91440" bIns="45720">
            <a:spAutoFit/>
          </a:bodyPr>
          <a:lstStyle/>
          <a:p>
            <a:r>
              <a:rPr lang="ar-AE"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اسم الطالبة :...........</a:t>
            </a:r>
          </a:p>
          <a:p>
            <a:r>
              <a:rPr lang="ar-AE"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الصف :..............</a:t>
            </a:r>
            <a:endParaRPr lang="ar-SA"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8" name="مربع نص 7"/>
          <p:cNvSpPr txBox="1"/>
          <p:nvPr/>
        </p:nvSpPr>
        <p:spPr>
          <a:xfrm>
            <a:off x="1475165" y="826070"/>
            <a:ext cx="5779868" cy="523220"/>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1">
            <a:spAutoFit/>
          </a:bodyPr>
          <a:lstStyle/>
          <a:p>
            <a:r>
              <a:rPr lang="ar-AE" sz="2800" b="1" dirty="0" smtClean="0"/>
              <a:t>صلي حكم الإخفاء و موضع حكم الإخفاء:</a:t>
            </a:r>
            <a:endParaRPr lang="ar-SA" sz="2800" b="1" dirty="0"/>
          </a:p>
        </p:txBody>
      </p:sp>
      <p:sp>
        <p:nvSpPr>
          <p:cNvPr id="10" name="مستطيل 9"/>
          <p:cNvSpPr/>
          <p:nvPr/>
        </p:nvSpPr>
        <p:spPr>
          <a:xfrm>
            <a:off x="5977659" y="3355829"/>
            <a:ext cx="2831061" cy="1333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AutoShape 5" descr="Image result for boiling"/>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14" name="AutoShape 8" descr="Image result for group icon"/>
          <p:cNvSpPr>
            <a:spLocks noChangeAspect="1" noChangeArrowheads="1"/>
          </p:cNvSpPr>
          <p:nvPr/>
        </p:nvSpPr>
        <p:spPr bwMode="auto">
          <a:xfrm>
            <a:off x="9075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21" name="مستطيل 20"/>
          <p:cNvSpPr/>
          <p:nvPr/>
        </p:nvSpPr>
        <p:spPr>
          <a:xfrm>
            <a:off x="1057593" y="1575729"/>
            <a:ext cx="2831061" cy="1333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مستطيل 22"/>
          <p:cNvSpPr/>
          <p:nvPr/>
        </p:nvSpPr>
        <p:spPr>
          <a:xfrm>
            <a:off x="1001932" y="3201530"/>
            <a:ext cx="2831061" cy="1333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 name="مستطيل 24"/>
          <p:cNvSpPr/>
          <p:nvPr/>
        </p:nvSpPr>
        <p:spPr>
          <a:xfrm>
            <a:off x="1001933" y="4803978"/>
            <a:ext cx="2831061" cy="1333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1"/>
          <p:cNvSpPr/>
          <p:nvPr/>
        </p:nvSpPr>
        <p:spPr>
          <a:xfrm>
            <a:off x="6404777" y="3611700"/>
            <a:ext cx="1976824" cy="923330"/>
          </a:xfrm>
          <a:prstGeom prst="rect">
            <a:avLst/>
          </a:prstGeom>
          <a:noFill/>
        </p:spPr>
        <p:txBody>
          <a:bodyPr wrap="none" lIns="91440" tIns="45720" rIns="91440" bIns="45720">
            <a:spAutoFit/>
          </a:bodyPr>
          <a:lstStyle/>
          <a:p>
            <a:pPr algn="ctr"/>
            <a:r>
              <a:rPr lang="ar-AE"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الاخفاء</a:t>
            </a:r>
            <a:endParaRPr lang="ar-SA"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19" name="مستطيل 18"/>
          <p:cNvSpPr/>
          <p:nvPr/>
        </p:nvSpPr>
        <p:spPr>
          <a:xfrm>
            <a:off x="1494561" y="3760969"/>
            <a:ext cx="1947969" cy="646331"/>
          </a:xfrm>
          <a:prstGeom prst="rect">
            <a:avLst/>
          </a:prstGeom>
        </p:spPr>
        <p:txBody>
          <a:bodyPr wrap="none">
            <a:spAutoFit/>
          </a:bodyPr>
          <a:lstStyle/>
          <a:p>
            <a:r>
              <a:rPr lang="ar-SA" sz="3600" b="1" dirty="0"/>
              <a:t>وَيُؤْمِن بـِاللّهِ</a:t>
            </a:r>
            <a:endParaRPr lang="ar-SA" sz="3600" dirty="0"/>
          </a:p>
        </p:txBody>
      </p:sp>
      <p:sp>
        <p:nvSpPr>
          <p:cNvPr id="20" name="مستطيل 19"/>
          <p:cNvSpPr/>
          <p:nvPr/>
        </p:nvSpPr>
        <p:spPr>
          <a:xfrm>
            <a:off x="1512621" y="5039512"/>
            <a:ext cx="1701108" cy="646331"/>
          </a:xfrm>
          <a:prstGeom prst="rect">
            <a:avLst/>
          </a:prstGeom>
        </p:spPr>
        <p:txBody>
          <a:bodyPr wrap="none">
            <a:spAutoFit/>
          </a:bodyPr>
          <a:lstStyle/>
          <a:p>
            <a:r>
              <a:rPr lang="ar-AE" sz="3600" b="1" dirty="0">
                <a:solidFill>
                  <a:srgbClr val="000000"/>
                </a:solidFill>
                <a:latin typeface="traditional arabic"/>
              </a:rPr>
              <a:t>شَيْءٍ قَدِيرٌ</a:t>
            </a:r>
            <a:endParaRPr lang="ar-SA" sz="3600" b="1" dirty="0"/>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1606" y="742316"/>
            <a:ext cx="1323975" cy="1381126"/>
          </a:xfrm>
          <a:prstGeom prst="rect">
            <a:avLst/>
          </a:prstGeom>
          <a:noFill/>
          <a:extLst>
            <a:ext uri="{909E8E84-426E-40DD-AFC4-6F175D3DCCD1}">
              <a14:hiddenFill xmlns:a14="http://schemas.microsoft.com/office/drawing/2010/main">
                <a:solidFill>
                  <a:srgbClr val="FFFFFF"/>
                </a:solidFill>
              </a14:hiddenFill>
            </a:ext>
          </a:extLst>
        </p:spPr>
      </p:pic>
      <p:sp>
        <p:nvSpPr>
          <p:cNvPr id="12" name="مستطيل 11"/>
          <p:cNvSpPr/>
          <p:nvPr/>
        </p:nvSpPr>
        <p:spPr>
          <a:xfrm>
            <a:off x="1435678" y="1957312"/>
            <a:ext cx="1733167" cy="646331"/>
          </a:xfrm>
          <a:prstGeom prst="rect">
            <a:avLst/>
          </a:prstGeom>
        </p:spPr>
        <p:txBody>
          <a:bodyPr wrap="none">
            <a:spAutoFit/>
          </a:bodyPr>
          <a:lstStyle/>
          <a:p>
            <a:r>
              <a:rPr lang="ar-SA" sz="3600" b="1" dirty="0"/>
              <a:t>أئِنْ ذكرتم </a:t>
            </a:r>
          </a:p>
        </p:txBody>
      </p:sp>
      <p:sp>
        <p:nvSpPr>
          <p:cNvPr id="18" name="مستطيل 4"/>
          <p:cNvSpPr/>
          <p:nvPr/>
        </p:nvSpPr>
        <p:spPr>
          <a:xfrm>
            <a:off x="4482804" y="212448"/>
            <a:ext cx="1103187" cy="400110"/>
          </a:xfrm>
          <a:prstGeom prst="rect">
            <a:avLst/>
          </a:prstGeom>
          <a:noFill/>
          <a:ln>
            <a:solidFill>
              <a:schemeClr val="tx1"/>
            </a:solidFill>
          </a:ln>
        </p:spPr>
        <p:txBody>
          <a:bodyPr wrap="none" lIns="91440" tIns="45720" rIns="91440" bIns="45720">
            <a:spAutoFit/>
          </a:bodyPr>
          <a:lstStyle/>
          <a:p>
            <a:pPr algn="ctr"/>
            <a:r>
              <a:rPr lang="ar-AE"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نشاط صفي</a:t>
            </a:r>
            <a:endParaRPr lang="ar-SA"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28514272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57200" y="98196"/>
            <a:ext cx="8473679" cy="5143500"/>
          </a:xfrm>
          <a:prstGeom prst="rect">
            <a:avLst/>
          </a:prstGeom>
          <a:solidFill>
            <a:srgbClr val="FFFFD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3" name="مستطيل 2"/>
          <p:cNvSpPr/>
          <p:nvPr/>
        </p:nvSpPr>
        <p:spPr>
          <a:xfrm rot="5400000">
            <a:off x="4553545" y="1566269"/>
            <a:ext cx="610790" cy="834628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sz="1350" dirty="0"/>
          </a:p>
        </p:txBody>
      </p:sp>
      <p:pic>
        <p:nvPicPr>
          <p:cNvPr id="25604"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4640" y="5451875"/>
            <a:ext cx="778669" cy="61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6" descr="https://www.adec.ac.ae/en/MediaCenter/Events/JOD/PublishingImages/danglers-144.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08722" y="5416153"/>
            <a:ext cx="795338" cy="57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8" descr="https://www.adec.ac.ae/en/MediaCenter/Events/JOD/PublishingImages/danglers-55.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6217" y="5425678"/>
            <a:ext cx="801290" cy="57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0" descr="قالب إطار الأوراق الخضراء.  التوضيح النواقل."/>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6813" y="390838"/>
            <a:ext cx="4291013" cy="110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Box 14"/>
          <p:cNvSpPr txBox="1">
            <a:spLocks noChangeArrowheads="1"/>
          </p:cNvSpPr>
          <p:nvPr/>
        </p:nvSpPr>
        <p:spPr bwMode="auto">
          <a:xfrm>
            <a:off x="3089672" y="650778"/>
            <a:ext cx="301704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ar-EG" sz="2700" b="1" dirty="0">
                <a:solidFill>
                  <a:srgbClr val="C00000"/>
                </a:solidFill>
              </a:rPr>
              <a:t>تقويم ختامي</a:t>
            </a:r>
          </a:p>
        </p:txBody>
      </p:sp>
      <p:sp>
        <p:nvSpPr>
          <p:cNvPr id="9" name="مستطيل: زوايا مستديرة 4"/>
          <p:cNvSpPr/>
          <p:nvPr/>
        </p:nvSpPr>
        <p:spPr>
          <a:xfrm>
            <a:off x="1143000" y="1627512"/>
            <a:ext cx="6205288" cy="1801488"/>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defRPr/>
            </a:pPr>
            <a:r>
              <a:rPr lang="en-US" sz="1350" dirty="0">
                <a:solidFill>
                  <a:srgbClr val="FF0000"/>
                </a:solidFill>
                <a:hlinkClick r:id="rId6"/>
              </a:rPr>
              <a:t>https://quizizz.com/admin/quiz/5feadcb41e691d001c208daf</a:t>
            </a:r>
            <a:endParaRPr lang="en-US" sz="1350" dirty="0">
              <a:solidFill>
                <a:srgbClr val="FF0000"/>
              </a:solidFill>
            </a:endParaRPr>
          </a:p>
          <a:p>
            <a:pPr>
              <a:defRPr/>
            </a:pPr>
            <a:endParaRPr lang="ar-EG" sz="1350" dirty="0">
              <a:solidFill>
                <a:srgbClr val="FF0000"/>
              </a:solidFill>
            </a:endParaRPr>
          </a:p>
        </p:txBody>
      </p:sp>
      <p:pic>
        <p:nvPicPr>
          <p:cNvPr id="10" name="صورة 9"/>
          <p:cNvPicPr>
            <a:picLocks noChangeAspect="1"/>
          </p:cNvPicPr>
          <p:nvPr/>
        </p:nvPicPr>
        <p:blipFill>
          <a:blip r:embed="rId7"/>
          <a:stretch>
            <a:fillRect/>
          </a:stretch>
        </p:blipFill>
        <p:spPr>
          <a:xfrm>
            <a:off x="6181398" y="2057400"/>
            <a:ext cx="1072217" cy="86368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Rounded Rectangle 3"/>
          <p:cNvSpPr/>
          <p:nvPr/>
        </p:nvSpPr>
        <p:spPr>
          <a:xfrm>
            <a:off x="685800" y="3810000"/>
            <a:ext cx="5230418" cy="1143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https://watchkin.com/76c51a36cf</a:t>
            </a:r>
          </a:p>
        </p:txBody>
      </p:sp>
      <p:sp>
        <p:nvSpPr>
          <p:cNvPr id="5" name="Oval 4"/>
          <p:cNvSpPr/>
          <p:nvPr/>
        </p:nvSpPr>
        <p:spPr>
          <a:xfrm>
            <a:off x="5939435" y="3771900"/>
            <a:ext cx="2999183" cy="12192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ar-AE" sz="2000" b="1" dirty="0" smtClean="0"/>
              <a:t>شرح  مبسط لاحكام النون الساكنة والتنوين </a:t>
            </a:r>
            <a:endParaRPr lang="en-US" sz="2000" b="1" dirty="0"/>
          </a:p>
        </p:txBody>
      </p:sp>
    </p:spTree>
    <p:extLst>
      <p:ext uri="{BB962C8B-B14F-4D97-AF65-F5344CB8AC3E}">
        <p14:creationId xmlns:p14="http://schemas.microsoft.com/office/powerpoint/2010/main" val="30345214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2828667" y="628194"/>
            <a:ext cx="4087587" cy="1184564"/>
          </a:xfrm>
          <a:prstGeom prst="wedgeEllipseCallout">
            <a:avLst>
              <a:gd name="adj1" fmla="val -44037"/>
              <a:gd name="adj2" fmla="val 15257"/>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514350" eaLnBrk="1" fontAlgn="auto" latinLnBrk="0" hangingPunct="1">
              <a:lnSpc>
                <a:spcPct val="100000"/>
              </a:lnSpc>
              <a:spcBef>
                <a:spcPts val="0"/>
              </a:spcBef>
              <a:spcAft>
                <a:spcPts val="0"/>
              </a:spcAft>
              <a:buClrTx/>
              <a:buSzTx/>
              <a:buFontTx/>
              <a:buNone/>
              <a:tabLst/>
              <a:defRPr/>
            </a:pPr>
            <a:r>
              <a:rPr kumimoji="0" lang="ar-AE" sz="2025" b="1" i="0" u="none" strike="noStrike" kern="0" cap="none" spc="0" normalizeH="0" baseline="0" noProof="0" dirty="0">
                <a:ln>
                  <a:noFill/>
                </a:ln>
                <a:solidFill>
                  <a:srgbClr val="2C3C43"/>
                </a:solidFill>
                <a:effectLst/>
                <a:uLnTx/>
                <a:uFillTx/>
                <a:latin typeface="Trebuchet MS" panose="020B0603020202020204"/>
                <a:cs typeface="Tahoma" panose="020B0604030504040204" pitchFamily="34" charset="0"/>
              </a:rPr>
              <a:t>التقييم الختامي</a:t>
            </a:r>
            <a:endParaRPr kumimoji="0" lang="en-GB" sz="2025" b="1" i="0" u="none" strike="noStrike" kern="0" cap="none" spc="0" normalizeH="0" baseline="0" noProof="0" dirty="0">
              <a:ln>
                <a:noFill/>
              </a:ln>
              <a:solidFill>
                <a:srgbClr val="2C3C43"/>
              </a:solidFill>
              <a:effectLst/>
              <a:uLnTx/>
              <a:uFillTx/>
              <a:latin typeface="Trebuchet MS" panose="020B0603020202020204"/>
            </a:endParaRPr>
          </a:p>
        </p:txBody>
      </p:sp>
      <p:sp>
        <p:nvSpPr>
          <p:cNvPr id="3" name="Oval Callout 2"/>
          <p:cNvSpPr/>
          <p:nvPr/>
        </p:nvSpPr>
        <p:spPr>
          <a:xfrm>
            <a:off x="1648309" y="1832009"/>
            <a:ext cx="6448302" cy="3158835"/>
          </a:xfrm>
          <a:prstGeom prst="wedgeEllipseCallout">
            <a:avLst>
              <a:gd name="adj1" fmla="val -32085"/>
              <a:gd name="adj2" fmla="val 36953"/>
            </a:avLst>
          </a:prstGeom>
          <a:solidFill>
            <a:srgbClr val="ED7D31">
              <a:lumMod val="60000"/>
              <a:lumOff val="40000"/>
            </a:srgbClr>
          </a:solidFill>
          <a:ln w="12700" cap="flat" cmpd="sng" algn="ctr">
            <a:solidFill>
              <a:srgbClr val="5B9BD5">
                <a:shade val="50000"/>
              </a:srgbClr>
            </a:solidFill>
            <a:prstDash val="solid"/>
            <a:miter lim="800000"/>
          </a:ln>
          <a:effectLst/>
        </p:spPr>
        <p:txBody>
          <a:bodyPr anchor="ctr"/>
          <a:lstStyle/>
          <a:p>
            <a:pPr lvl="0" algn="ctr"/>
            <a:r>
              <a:rPr lang="ar-EG" sz="2400" dirty="0">
                <a:ln w="0"/>
                <a:solidFill>
                  <a:srgbClr val="7030A0"/>
                </a:solidFill>
                <a:effectLst>
                  <a:outerShdw blurRad="38100" dist="19050" dir="2700000" algn="tl" rotWithShape="0">
                    <a:prstClr val="black">
                      <a:alpha val="40000"/>
                    </a:prstClr>
                  </a:outerShdw>
                </a:effectLst>
              </a:rPr>
              <a:t>نشاط إلكتروني يوضح مدى فهم الطلاب خلال الحصة الدراسية  </a:t>
            </a:r>
            <a:r>
              <a:rPr lang="ar-EG" sz="2400" dirty="0" smtClean="0">
                <a:ln w="0"/>
                <a:solidFill>
                  <a:srgbClr val="7030A0"/>
                </a:solidFill>
                <a:effectLst>
                  <a:outerShdw blurRad="38100" dist="19050" dir="2700000" algn="tl" rotWithShape="0">
                    <a:prstClr val="black">
                      <a:alpha val="40000"/>
                    </a:prstClr>
                  </a:outerShdw>
                </a:effectLst>
              </a:rPr>
              <a:t>(</a:t>
            </a:r>
            <a:r>
              <a:rPr lang="ar-AE" sz="2400" dirty="0" smtClean="0">
                <a:ln w="0"/>
                <a:solidFill>
                  <a:srgbClr val="7030A0"/>
                </a:solidFill>
                <a:effectLst>
                  <a:outerShdw blurRad="38100" dist="19050" dir="2700000" algn="tl" rotWithShape="0">
                    <a:prstClr val="black">
                      <a:alpha val="40000"/>
                    </a:prstClr>
                  </a:outerShdw>
                </a:effectLst>
              </a:rPr>
              <a:t>ماستري كونكت</a:t>
            </a:r>
            <a:r>
              <a:rPr lang="ar-EG" sz="2400" dirty="0" smtClean="0">
                <a:ln w="0"/>
                <a:solidFill>
                  <a:srgbClr val="7030A0"/>
                </a:solidFill>
                <a:effectLst>
                  <a:outerShdw blurRad="38100" dist="19050" dir="2700000" algn="tl" rotWithShape="0">
                    <a:prstClr val="black">
                      <a:alpha val="40000"/>
                    </a:prstClr>
                  </a:outerShdw>
                </a:effectLst>
              </a:rPr>
              <a:t>)</a:t>
            </a:r>
            <a:endParaRPr lang="ar-EG" sz="2400" dirty="0">
              <a:ln w="0"/>
              <a:solidFill>
                <a:srgbClr val="7030A0"/>
              </a:solidFill>
              <a:effectLst>
                <a:outerShdw blurRad="38100" dist="19050" dir="2700000" algn="tl" rotWithShape="0">
                  <a:prstClr val="black">
                    <a:alpha val="40000"/>
                  </a:prstClr>
                </a:outerShdw>
              </a:effectLst>
            </a:endParaRPr>
          </a:p>
        </p:txBody>
      </p:sp>
      <p:pic>
        <p:nvPicPr>
          <p:cNvPr id="5" name="Picture 4"/>
          <p:cNvPicPr>
            <a:picLocks noChangeAspect="1"/>
          </p:cNvPicPr>
          <p:nvPr/>
        </p:nvPicPr>
        <p:blipFill>
          <a:blip r:embed="rId2"/>
          <a:stretch>
            <a:fillRect/>
          </a:stretch>
        </p:blipFill>
        <p:spPr>
          <a:xfrm rot="16200000">
            <a:off x="4335590" y="2674810"/>
            <a:ext cx="983461" cy="4168241"/>
          </a:xfrm>
          <a:prstGeom prst="rect">
            <a:avLst/>
          </a:prstGeom>
        </p:spPr>
      </p:pic>
    </p:spTree>
    <p:extLst>
      <p:ext uri="{BB962C8B-B14F-4D97-AF65-F5344CB8AC3E}">
        <p14:creationId xmlns:p14="http://schemas.microsoft.com/office/powerpoint/2010/main" val="312063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26070316"/>
              </p:ext>
            </p:extLst>
          </p:nvPr>
        </p:nvGraphicFramePr>
        <p:xfrm>
          <a:off x="1524000" y="1397000"/>
          <a:ext cx="6096000" cy="3398520"/>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algn="ctr"/>
                      <a:r>
                        <a:rPr lang="ar-AE" sz="3200" dirty="0" smtClean="0"/>
                        <a:t> رقم</a:t>
                      </a:r>
                      <a:r>
                        <a:rPr lang="ar-AE" sz="3200" baseline="0" dirty="0" smtClean="0"/>
                        <a:t> الكود</a:t>
                      </a:r>
                      <a:r>
                        <a:rPr lang="ar-AE" sz="3200" dirty="0" smtClean="0"/>
                        <a:t>             </a:t>
                      </a:r>
                      <a:endParaRPr lang="en-US" sz="3200" dirty="0"/>
                    </a:p>
                  </a:txBody>
                  <a:tcPr/>
                </a:tc>
                <a:tc>
                  <a:txBody>
                    <a:bodyPr/>
                    <a:lstStyle/>
                    <a:p>
                      <a:pPr algn="ctr"/>
                      <a:r>
                        <a:rPr lang="ar-AE" sz="3200" dirty="0" smtClean="0"/>
                        <a:t>الصف</a:t>
                      </a:r>
                      <a:endParaRPr lang="en-US" sz="3200" dirty="0"/>
                    </a:p>
                  </a:txBody>
                  <a:tcPr/>
                </a:tc>
              </a:tr>
              <a:tr h="822960">
                <a:tc>
                  <a:txBody>
                    <a:bodyPr/>
                    <a:lstStyle/>
                    <a:p>
                      <a:pPr algn="ctr"/>
                      <a:r>
                        <a:rPr lang="en-US" sz="3200" b="1" i="0" dirty="0" smtClean="0">
                          <a:solidFill>
                            <a:srgbClr val="FF0000"/>
                          </a:solidFill>
                          <a:effectLst/>
                          <a:latin typeface="Open Sans"/>
                        </a:rPr>
                        <a:t/>
                      </a:r>
                      <a:br>
                        <a:rPr lang="en-US" sz="3200" b="1" i="0" dirty="0" smtClean="0">
                          <a:solidFill>
                            <a:srgbClr val="FF0000"/>
                          </a:solidFill>
                          <a:effectLst/>
                          <a:latin typeface="Open Sans"/>
                        </a:rPr>
                      </a:br>
                      <a:r>
                        <a:rPr lang="en-US" sz="3200" b="1" i="0" dirty="0" smtClean="0">
                          <a:solidFill>
                            <a:srgbClr val="FF0000"/>
                          </a:solidFill>
                          <a:effectLst/>
                          <a:latin typeface="arial" panose="020B0604020202020204" pitchFamily="34" charset="0"/>
                        </a:rPr>
                        <a:t>842694</a:t>
                      </a:r>
                      <a:endParaRPr lang="en-US" sz="3200" b="1" dirty="0">
                        <a:solidFill>
                          <a:srgbClr val="FF0000"/>
                        </a:solidFill>
                      </a:endParaRPr>
                    </a:p>
                  </a:txBody>
                  <a:tcPr/>
                </a:tc>
                <a:tc>
                  <a:txBody>
                    <a:bodyPr/>
                    <a:lstStyle/>
                    <a:p>
                      <a:pPr algn="ctr"/>
                      <a:r>
                        <a:rPr lang="en-US" baseline="0" dirty="0" smtClean="0"/>
                        <a:t>  </a:t>
                      </a:r>
                      <a:r>
                        <a:rPr lang="en-US" sz="4000" b="1" baseline="0" dirty="0" smtClean="0"/>
                        <a:t>6A</a:t>
                      </a:r>
                      <a:endParaRPr lang="en-US" b="1" dirty="0"/>
                    </a:p>
                  </a:txBody>
                  <a:tcPr/>
                </a:tc>
              </a:tr>
              <a:tr h="762000">
                <a:tc>
                  <a:txBody>
                    <a:bodyPr/>
                    <a:lstStyle/>
                    <a:p>
                      <a:pPr algn="ctr"/>
                      <a:r>
                        <a:rPr lang="en-US" sz="3600" b="1" dirty="0" smtClean="0">
                          <a:solidFill>
                            <a:srgbClr val="FF0000"/>
                          </a:solidFill>
                        </a:rPr>
                        <a:t>842694</a:t>
                      </a:r>
                      <a:endParaRPr lang="en-US" sz="3600" b="1" dirty="0">
                        <a:solidFill>
                          <a:srgbClr val="FF0000"/>
                        </a:solidFill>
                      </a:endParaRPr>
                    </a:p>
                  </a:txBody>
                  <a:tcPr/>
                </a:tc>
                <a:tc>
                  <a:txBody>
                    <a:bodyPr/>
                    <a:lstStyle/>
                    <a:p>
                      <a:pPr algn="ctr"/>
                      <a:r>
                        <a:rPr kumimoji="0" lang="en-US" sz="4000" b="1" i="0" u="none" strike="noStrike" kern="1200" cap="none" spc="0" normalizeH="0" baseline="0" noProof="0" dirty="0" smtClean="0">
                          <a:ln>
                            <a:noFill/>
                          </a:ln>
                          <a:solidFill>
                            <a:prstClr val="black"/>
                          </a:solidFill>
                          <a:effectLst/>
                          <a:uLnTx/>
                          <a:uFillTx/>
                          <a:latin typeface="+mn-lt"/>
                          <a:ea typeface="+mn-ea"/>
                          <a:cs typeface="+mn-cs"/>
                        </a:rPr>
                        <a:t>6B</a:t>
                      </a:r>
                      <a:endParaRPr lang="en-US" dirty="0"/>
                    </a:p>
                  </a:txBody>
                  <a:tcPr/>
                </a:tc>
              </a:tr>
              <a:tr h="990600">
                <a:tc>
                  <a:txBody>
                    <a:bodyPr/>
                    <a:lstStyle/>
                    <a:p>
                      <a:pPr algn="ctr"/>
                      <a:r>
                        <a:rPr lang="en-US" sz="3600" b="1" i="0" dirty="0" smtClean="0">
                          <a:solidFill>
                            <a:srgbClr val="FF0000"/>
                          </a:solidFill>
                          <a:effectLst/>
                          <a:latin typeface="arial" panose="020B0604020202020204" pitchFamily="34" charset="0"/>
                        </a:rPr>
                        <a:t>412514</a:t>
                      </a:r>
                      <a:endParaRPr lang="en-US" sz="3600" b="1" dirty="0">
                        <a:solidFill>
                          <a:srgbClr val="FF0000"/>
                        </a:solidFill>
                      </a:endParaRPr>
                    </a:p>
                  </a:txBody>
                  <a:tcPr/>
                </a:tc>
                <a:tc>
                  <a:txBody>
                    <a:bodyPr/>
                    <a:lstStyle/>
                    <a:p>
                      <a:pPr algn="ctr"/>
                      <a:r>
                        <a:rPr kumimoji="0" lang="en-US" sz="4000" b="1" i="0" u="none" strike="noStrike" kern="1200" cap="none" spc="0" normalizeH="0" baseline="0" noProof="0" dirty="0" smtClean="0">
                          <a:ln>
                            <a:noFill/>
                          </a:ln>
                          <a:solidFill>
                            <a:prstClr val="black"/>
                          </a:solidFill>
                          <a:effectLst/>
                          <a:uLnTx/>
                          <a:uFillTx/>
                          <a:latin typeface="+mn-lt"/>
                          <a:ea typeface="+mn-ea"/>
                          <a:cs typeface="+mn-cs"/>
                        </a:rPr>
                        <a:t>6C</a:t>
                      </a:r>
                      <a:endParaRPr lang="en-US" dirty="0"/>
                    </a:p>
                  </a:txBody>
                  <a:tcPr/>
                </a:tc>
              </a:tr>
            </a:tbl>
          </a:graphicData>
        </a:graphic>
      </p:graphicFrame>
      <p:sp>
        <p:nvSpPr>
          <p:cNvPr id="3" name="Rounded Rectangle 2"/>
          <p:cNvSpPr/>
          <p:nvPr/>
        </p:nvSpPr>
        <p:spPr>
          <a:xfrm>
            <a:off x="381000" y="457200"/>
            <a:ext cx="8534400" cy="8382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ar-AE" sz="2800" b="1" dirty="0" smtClean="0">
                <a:solidFill>
                  <a:schemeClr val="tx1"/>
                </a:solidFill>
              </a:rPr>
              <a:t>تقييم ختامي ماستري كونكت / درس أحكام النون الساكنة والتنوين </a:t>
            </a:r>
            <a:endParaRPr lang="en-US" sz="2800" b="1" dirty="0">
              <a:solidFill>
                <a:schemeClr val="tx1"/>
              </a:solidFill>
            </a:endParaRPr>
          </a:p>
        </p:txBody>
      </p:sp>
    </p:spTree>
    <p:extLst>
      <p:ext uri="{BB962C8B-B14F-4D97-AF65-F5344CB8AC3E}">
        <p14:creationId xmlns:p14="http://schemas.microsoft.com/office/powerpoint/2010/main" val="25087250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15" descr="1245686792938124914raemi_Check_m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138" y="203200"/>
            <a:ext cx="3429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5" descr="1245686792938124914raemi_Check_m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138" y="565150"/>
            <a:ext cx="3429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5" descr="1245686792938124914raemi_Check_m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25" y="1008063"/>
            <a:ext cx="3429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513" y="0"/>
            <a:ext cx="2820988" cy="149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مربع نص 1"/>
          <p:cNvSpPr txBox="1">
            <a:spLocks noChangeArrowheads="1"/>
          </p:cNvSpPr>
          <p:nvPr/>
        </p:nvSpPr>
        <p:spPr bwMode="auto">
          <a:xfrm>
            <a:off x="3124200" y="779463"/>
            <a:ext cx="5638800" cy="2308324"/>
          </a:xfrm>
          <a:prstGeom prst="rect">
            <a:avLst/>
          </a:prstGeom>
          <a:solidFill>
            <a:srgbClr val="FFFFD5"/>
          </a:solidFill>
          <a:ln>
            <a:noFill/>
          </a:ln>
          <a:effectLst>
            <a:outerShdw blurRad="50800" dist="38100" dir="8100000" algn="tr" rotWithShape="0">
              <a:prstClr val="black">
                <a:alpha val="40000"/>
              </a:prstClr>
            </a:outerShdw>
          </a:effec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ar-AE" altLang="en-US" sz="7200" b="1" dirty="0">
                <a:solidFill>
                  <a:srgbClr val="680000"/>
                </a:solidFill>
                <a:effectLst>
                  <a:outerShdw blurRad="38100" dist="38100" dir="2700000" algn="tl">
                    <a:srgbClr val="000000">
                      <a:alpha val="43137"/>
                    </a:srgbClr>
                  </a:outerShdw>
                </a:effectLst>
              </a:rPr>
              <a:t>ما مدى فهمكِ</a:t>
            </a:r>
          </a:p>
          <a:p>
            <a:pPr algn="ctr">
              <a:defRPr/>
            </a:pPr>
            <a:r>
              <a:rPr lang="ar-AE" altLang="en-US" sz="7200" b="1" dirty="0">
                <a:solidFill>
                  <a:srgbClr val="680000"/>
                </a:solidFill>
                <a:effectLst>
                  <a:outerShdw blurRad="38100" dist="38100" dir="2700000" algn="tl">
                    <a:srgbClr val="000000">
                      <a:alpha val="43137"/>
                    </a:srgbClr>
                  </a:outerShdw>
                </a:effectLst>
              </a:rPr>
              <a:t>للدرس؟</a:t>
            </a:r>
          </a:p>
        </p:txBody>
      </p:sp>
      <p:pic>
        <p:nvPicPr>
          <p:cNvPr id="1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352800"/>
            <a:ext cx="6324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68229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مربع نص 1"/>
          <p:cNvSpPr txBox="1">
            <a:spLocks noChangeArrowheads="1"/>
          </p:cNvSpPr>
          <p:nvPr/>
        </p:nvSpPr>
        <p:spPr bwMode="auto">
          <a:xfrm>
            <a:off x="1143000" y="609600"/>
            <a:ext cx="7010400" cy="1569660"/>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AE" altLang="en-US" sz="9600" b="1" dirty="0"/>
              <a:t>كفارة المجلس</a:t>
            </a:r>
          </a:p>
        </p:txBody>
      </p:sp>
      <p:sp>
        <p:nvSpPr>
          <p:cNvPr id="24579" name="Rectangle 8"/>
          <p:cNvSpPr>
            <a:spLocks noChangeArrowheads="1"/>
          </p:cNvSpPr>
          <p:nvPr/>
        </p:nvSpPr>
        <p:spPr bwMode="auto">
          <a:xfrm>
            <a:off x="381000" y="2438400"/>
            <a:ext cx="8534400" cy="3886200"/>
          </a:xfrm>
          <a:prstGeom prst="rect">
            <a:avLst/>
          </a:prstGeom>
          <a:ln/>
        </p:spPr>
        <p:style>
          <a:lnRef idx="1">
            <a:schemeClr val="accent5"/>
          </a:lnRef>
          <a:fillRef idx="2">
            <a:schemeClr val="accent5"/>
          </a:fillRef>
          <a:effectRef idx="1">
            <a:schemeClr val="accent5"/>
          </a:effectRef>
          <a:fontRef idx="minor">
            <a:schemeClr val="dk1"/>
          </a:fontRef>
        </p:style>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ar-AE" altLang="ar-SA" sz="6600" b="1" dirty="0">
                <a:solidFill>
                  <a:schemeClr val="tx2"/>
                </a:solidFill>
                <a:latin typeface="Times New Roman" panose="02020603050405020304" pitchFamily="18" charset="0"/>
                <a:cs typeface="Times New Roman" panose="02020603050405020304" pitchFamily="18" charset="0"/>
              </a:rPr>
              <a:t>سبحانك اللهم وبحمدك</a:t>
            </a:r>
          </a:p>
          <a:p>
            <a:pPr algn="ctr" rtl="1" eaLnBrk="1" hangingPunct="1"/>
            <a:r>
              <a:rPr lang="ar-AE" altLang="ar-SA" sz="6600" b="1" dirty="0">
                <a:solidFill>
                  <a:schemeClr val="tx2"/>
                </a:solidFill>
                <a:latin typeface="Times New Roman" panose="02020603050405020304" pitchFamily="18" charset="0"/>
                <a:cs typeface="Times New Roman" panose="02020603050405020304" pitchFamily="18" charset="0"/>
              </a:rPr>
              <a:t>أشهد أنْ لا إله إلا الله</a:t>
            </a:r>
          </a:p>
          <a:p>
            <a:pPr algn="ctr" rtl="1" eaLnBrk="1" hangingPunct="1"/>
            <a:r>
              <a:rPr lang="ar-AE" altLang="ar-SA" sz="6600" b="1" dirty="0">
                <a:solidFill>
                  <a:schemeClr val="tx2"/>
                </a:solidFill>
                <a:latin typeface="Times New Roman" panose="02020603050405020304" pitchFamily="18" charset="0"/>
                <a:cs typeface="Times New Roman" panose="02020603050405020304" pitchFamily="18" charset="0"/>
              </a:rPr>
              <a:t>أستغفرك وأتوب إليك</a:t>
            </a:r>
            <a:endParaRPr lang="en-US" altLang="ar-SA" sz="66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78032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304800"/>
            <a:ext cx="8839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2743200" y="2514600"/>
            <a:ext cx="35052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ar-AE" sz="5400" b="1" dirty="0" smtClean="0"/>
              <a:t>شكرا لكم </a:t>
            </a:r>
            <a:endParaRPr lang="en-US" sz="5400" b="1" dirty="0"/>
          </a:p>
        </p:txBody>
      </p:sp>
    </p:spTree>
    <p:extLst>
      <p:ext uri="{BB962C8B-B14F-4D97-AF65-F5344CB8AC3E}">
        <p14:creationId xmlns:p14="http://schemas.microsoft.com/office/powerpoint/2010/main" val="63290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7"/>
                                        </p:tgtEl>
                                      </p:cBhvr>
                                    </p:animEffect>
                                    <p:animScale>
                                      <p:cBhvr>
                                        <p:cTn id="7" dur="100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room, computer, table&#10;&#10;Description automatically generated">
            <a:extLst>
              <a:ext uri="{FF2B5EF4-FFF2-40B4-BE49-F238E27FC236}">
                <a16:creationId xmlns="" xmlns:a16="http://schemas.microsoft.com/office/drawing/2014/main" id="{0203380F-D22E-423A-B059-747F628000A3}"/>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b="9538"/>
          <a:stretch/>
        </p:blipFill>
        <p:spPr>
          <a:xfrm>
            <a:off x="-72034" y="-1"/>
            <a:ext cx="9216034" cy="6858001"/>
          </a:xfrm>
          <a:prstGeom prst="rect">
            <a:avLst/>
          </a:prstGeom>
        </p:spPr>
      </p:pic>
      <p:sp>
        <p:nvSpPr>
          <p:cNvPr id="3" name="TextBox 2">
            <a:extLst>
              <a:ext uri="{FF2B5EF4-FFF2-40B4-BE49-F238E27FC236}">
                <a16:creationId xmlns="" xmlns:a16="http://schemas.microsoft.com/office/drawing/2014/main" id="{30831ADB-6535-4D3F-B4AD-2660F91923BD}"/>
              </a:ext>
            </a:extLst>
          </p:cNvPr>
          <p:cNvSpPr txBox="1"/>
          <p:nvPr/>
        </p:nvSpPr>
        <p:spPr>
          <a:xfrm>
            <a:off x="1187624" y="1844824"/>
            <a:ext cx="6439386" cy="3354765"/>
          </a:xfrm>
          <a:prstGeom prst="rect">
            <a:avLst/>
          </a:prstGeom>
          <a:noFill/>
        </p:spPr>
        <p:txBody>
          <a:bodyPr wrap="square" rtlCol="0">
            <a:spAutoFit/>
          </a:bodyPr>
          <a:lstStyle/>
          <a:p>
            <a:pPr marL="548640" lvl="0" indent="-411480" algn="ctr" rtl="1"/>
            <a:r>
              <a:rPr lang="ar-AE" sz="3200" b="1" u="sng" dirty="0">
                <a:solidFill>
                  <a:srgbClr val="FFFF00"/>
                </a:solidFill>
                <a:latin typeface="Book Antiqua"/>
                <a:ea typeface="Book Antiqua"/>
                <a:cs typeface="Book Antiqua"/>
                <a:sym typeface="Book Antiqua"/>
              </a:rPr>
              <a:t>الفصل الدراسي الثاني</a:t>
            </a:r>
            <a:endParaRPr lang="ar-AE" sz="4400" b="1" dirty="0" smtClean="0">
              <a:solidFill>
                <a:srgbClr val="FFFF00"/>
              </a:solidFill>
              <a:cs typeface="Calibri" panose="020F0502020204030204" pitchFamily="34" charset="0"/>
            </a:endParaRPr>
          </a:p>
          <a:p>
            <a:pPr marL="548640" lvl="0" indent="-411480" algn="r" rtl="1"/>
            <a:r>
              <a:rPr lang="ar-AE" sz="3600" b="1" dirty="0" smtClean="0">
                <a:solidFill>
                  <a:srgbClr val="F7DF94"/>
                </a:solidFill>
                <a:cs typeface="Calibri" panose="020F0502020204030204" pitchFamily="34" charset="0"/>
              </a:rPr>
              <a:t>اليوم </a:t>
            </a:r>
            <a:r>
              <a:rPr lang="ar-AE" sz="3600" b="1" dirty="0">
                <a:solidFill>
                  <a:srgbClr val="F7DF94"/>
                </a:solidFill>
                <a:cs typeface="Calibri" panose="020F0502020204030204" pitchFamily="34" charset="0"/>
              </a:rPr>
              <a:t>:  </a:t>
            </a:r>
            <a:r>
              <a:rPr lang="ar-AE" sz="3600" b="1" dirty="0" smtClean="0">
                <a:solidFill>
                  <a:srgbClr val="F7DF94"/>
                </a:solidFill>
                <a:cs typeface="Calibri" panose="020F0502020204030204" pitchFamily="34" charset="0"/>
              </a:rPr>
              <a:t>الثلاثاء  </a:t>
            </a:r>
          </a:p>
          <a:p>
            <a:pPr marL="548640" lvl="0" indent="-411480" algn="r" rtl="1"/>
            <a:r>
              <a:rPr lang="ar-AE" sz="3600" b="1" dirty="0" smtClean="0">
                <a:solidFill>
                  <a:srgbClr val="F7DF94"/>
                </a:solidFill>
                <a:cs typeface="Calibri" panose="020F0502020204030204" pitchFamily="34" charset="0"/>
              </a:rPr>
              <a:t>التاريخ</a:t>
            </a:r>
            <a:r>
              <a:rPr lang="ar-AE" sz="3600" b="1" dirty="0">
                <a:solidFill>
                  <a:srgbClr val="F7DF94"/>
                </a:solidFill>
                <a:cs typeface="Calibri" panose="020F0502020204030204" pitchFamily="34" charset="0"/>
              </a:rPr>
              <a:t>:</a:t>
            </a:r>
            <a:r>
              <a:rPr lang="ar-EG" sz="3600" b="1" dirty="0">
                <a:solidFill>
                  <a:srgbClr val="F7DF94"/>
                </a:solidFill>
                <a:cs typeface="Calibri" panose="020F0502020204030204" pitchFamily="34" charset="0"/>
              </a:rPr>
              <a:t> </a:t>
            </a:r>
            <a:r>
              <a:rPr lang="ar-AE" sz="3600" b="1" smtClean="0">
                <a:solidFill>
                  <a:srgbClr val="F7DF94"/>
                </a:solidFill>
                <a:cs typeface="Calibri" panose="020F0502020204030204" pitchFamily="34" charset="0"/>
              </a:rPr>
              <a:t>  </a:t>
            </a:r>
            <a:r>
              <a:rPr lang="ar-AE" sz="3600" b="1" smtClean="0">
                <a:solidFill>
                  <a:srgbClr val="FF0000"/>
                </a:solidFill>
                <a:cs typeface="Calibri" panose="020F0502020204030204" pitchFamily="34" charset="0"/>
              </a:rPr>
              <a:t>16-3-202</a:t>
            </a:r>
            <a:r>
              <a:rPr lang="ar-EG" sz="3600" b="1" dirty="0">
                <a:solidFill>
                  <a:srgbClr val="FF0000"/>
                </a:solidFill>
                <a:cs typeface="Calibri" panose="020F0502020204030204" pitchFamily="34" charset="0"/>
              </a:rPr>
              <a:t>1</a:t>
            </a:r>
            <a:endParaRPr lang="ar-AE" sz="3600" b="1" dirty="0">
              <a:solidFill>
                <a:srgbClr val="FF0000"/>
              </a:solidFill>
              <a:cs typeface="Calibri" panose="020F0502020204030204" pitchFamily="34" charset="0"/>
            </a:endParaRPr>
          </a:p>
          <a:p>
            <a:pPr algn="r" rtl="1"/>
            <a:r>
              <a:rPr lang="ar-AE" sz="2800" b="1" dirty="0">
                <a:solidFill>
                  <a:srgbClr val="F7DF94"/>
                </a:solidFill>
                <a:cs typeface="Calibri" panose="020F0502020204030204" pitchFamily="34" charset="0"/>
              </a:rPr>
              <a:t>ال</a:t>
            </a:r>
            <a:r>
              <a:rPr lang="ar-EG" sz="2800" b="1" dirty="0">
                <a:solidFill>
                  <a:srgbClr val="F7DF94"/>
                </a:solidFill>
                <a:cs typeface="Calibri" panose="020F0502020204030204" pitchFamily="34" charset="0"/>
              </a:rPr>
              <a:t>تاريخ الهجري: </a:t>
            </a:r>
            <a:r>
              <a:rPr lang="ar-AE" sz="2800" b="1" dirty="0" smtClean="0">
                <a:solidFill>
                  <a:srgbClr val="F7DF94"/>
                </a:solidFill>
                <a:cs typeface="Calibri" panose="020F0502020204030204" pitchFamily="34" charset="0"/>
              </a:rPr>
              <a:t>  </a:t>
            </a:r>
            <a:r>
              <a:rPr lang="ar-AE" sz="2800" b="1" dirty="0" smtClean="0">
                <a:solidFill>
                  <a:srgbClr val="FF0000"/>
                </a:solidFill>
                <a:cs typeface="Calibri" panose="020F0502020204030204" pitchFamily="34" charset="0"/>
              </a:rPr>
              <a:t>3 من</a:t>
            </a:r>
            <a:r>
              <a:rPr lang="ar-AE" sz="2400" b="1" dirty="0" smtClean="0">
                <a:solidFill>
                  <a:srgbClr val="F7DF94"/>
                </a:solidFill>
                <a:cs typeface="Calibri" panose="020F0502020204030204" pitchFamily="34" charset="0"/>
              </a:rPr>
              <a:t> </a:t>
            </a:r>
            <a:r>
              <a:rPr lang="ar-AE" sz="2800" b="1" dirty="0" smtClean="0">
                <a:solidFill>
                  <a:prstClr val="white"/>
                </a:solidFill>
                <a:cs typeface="Calibri" panose="020F0502020204030204" pitchFamily="34" charset="0"/>
              </a:rPr>
              <a:t> شعبان– </a:t>
            </a:r>
            <a:r>
              <a:rPr lang="ar-AE" sz="2800" b="1" dirty="0">
                <a:solidFill>
                  <a:prstClr val="white"/>
                </a:solidFill>
                <a:cs typeface="Calibri" panose="020F0502020204030204" pitchFamily="34" charset="0"/>
              </a:rPr>
              <a:t>144</a:t>
            </a:r>
            <a:r>
              <a:rPr lang="ar-DZ" sz="2800" b="1" dirty="0">
                <a:solidFill>
                  <a:prstClr val="white"/>
                </a:solidFill>
                <a:cs typeface="Calibri" panose="020F0502020204030204" pitchFamily="34" charset="0"/>
              </a:rPr>
              <a:t>2</a:t>
            </a:r>
            <a:r>
              <a:rPr lang="ar-AE" sz="2800" b="1" dirty="0">
                <a:solidFill>
                  <a:prstClr val="white"/>
                </a:solidFill>
                <a:cs typeface="Calibri" panose="020F0502020204030204" pitchFamily="34" charset="0"/>
              </a:rPr>
              <a:t> هــ </a:t>
            </a:r>
            <a:r>
              <a:rPr lang="ar-AE" sz="3200" b="1" dirty="0">
                <a:solidFill>
                  <a:prstClr val="white"/>
                </a:solidFill>
                <a:cs typeface="Calibri" panose="020F0502020204030204" pitchFamily="34" charset="0"/>
              </a:rPr>
              <a:t>.</a:t>
            </a:r>
            <a:endParaRPr lang="ar-AE" sz="3600" b="1" dirty="0">
              <a:solidFill>
                <a:prstClr val="white"/>
              </a:solidFill>
              <a:cs typeface="Calibri" panose="020F0502020204030204" pitchFamily="34" charset="0"/>
            </a:endParaRPr>
          </a:p>
          <a:p>
            <a:pPr algn="r" rtl="1"/>
            <a:r>
              <a:rPr lang="ar-AE" sz="3600" b="1" dirty="0">
                <a:solidFill>
                  <a:srgbClr val="F7DF94"/>
                </a:solidFill>
                <a:cs typeface="Calibri" panose="020F0502020204030204" pitchFamily="34" charset="0"/>
              </a:rPr>
              <a:t>المادة : </a:t>
            </a:r>
            <a:r>
              <a:rPr lang="ar-AE" sz="3600" b="1" dirty="0">
                <a:solidFill>
                  <a:prstClr val="white"/>
                </a:solidFill>
                <a:cs typeface="Calibri" panose="020F0502020204030204" pitchFamily="34" charset="0"/>
              </a:rPr>
              <a:t>التربية</a:t>
            </a:r>
            <a:r>
              <a:rPr lang="ar-AE" sz="3600" b="1" dirty="0">
                <a:solidFill>
                  <a:srgbClr val="F7DF94"/>
                </a:solidFill>
                <a:cs typeface="Calibri" panose="020F0502020204030204" pitchFamily="34" charset="0"/>
              </a:rPr>
              <a:t> </a:t>
            </a:r>
            <a:r>
              <a:rPr lang="ar-AE" sz="3600" b="1" dirty="0">
                <a:solidFill>
                  <a:prstClr val="white"/>
                </a:solidFill>
                <a:cs typeface="Calibri" panose="020F0502020204030204" pitchFamily="34" charset="0"/>
              </a:rPr>
              <a:t>الإسلامية.</a:t>
            </a:r>
            <a:endParaRPr lang="en-US" sz="3600" b="1" dirty="0">
              <a:solidFill>
                <a:prstClr val="white"/>
              </a:solidFill>
              <a:cs typeface="Calibri" panose="020F0502020204030204" pitchFamily="34" charset="0"/>
            </a:endParaRPr>
          </a:p>
          <a:p>
            <a:pPr algn="r" rtl="1"/>
            <a:endParaRPr lang="ar-AE" sz="4000" b="1" dirty="0">
              <a:solidFill>
                <a:prstClr val="white"/>
              </a:solidFill>
              <a:cs typeface="Calibri" panose="020F0502020204030204" pitchFamily="34" charset="0"/>
            </a:endParaRPr>
          </a:p>
        </p:txBody>
      </p:sp>
      <p:pic>
        <p:nvPicPr>
          <p:cNvPr id="4" name="Picture 3" descr="A close up of a flag&#10;&#10;Description automatically generated">
            <a:extLst>
              <a:ext uri="{FF2B5EF4-FFF2-40B4-BE49-F238E27FC236}">
                <a16:creationId xmlns="" xmlns:a16="http://schemas.microsoft.com/office/drawing/2014/main" id="{00183F97-FEA1-4D76-BDC3-16DE64A0062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706" b="91765" l="10000" r="96400">
                        <a14:foregroundMark x1="13600" y1="8941" x2="13600" y2="8941"/>
                        <a14:foregroundMark x1="13467" y1="91765" x2="21867" y2="84706"/>
                        <a14:foregroundMark x1="22000" y1="84235" x2="24800" y2="77882"/>
                        <a14:foregroundMark x1="27733" y1="75059" x2="27733" y2="75059"/>
                        <a14:foregroundMark x1="22133" y1="67529" x2="22133" y2="67529"/>
                        <a14:foregroundMark x1="32800" y1="88941" x2="32800" y2="88941"/>
                        <a14:foregroundMark x1="36267" y1="83765" x2="36267" y2="83765"/>
                        <a14:foregroundMark x1="35733" y1="78353" x2="35733" y2="78353"/>
                        <a14:foregroundMark x1="35333" y1="81176" x2="35333" y2="81176"/>
                        <a14:foregroundMark x1="43467" y1="71294" x2="43467" y2="71294"/>
                        <a14:foregroundMark x1="43200" y1="81412" x2="43200" y2="81412"/>
                        <a14:foregroundMark x1="45333" y1="82118" x2="45333" y2="82118"/>
                        <a14:foregroundMark x1="46133" y1="89412" x2="46133" y2="89412"/>
                        <a14:foregroundMark x1="56533" y1="88941" x2="56533" y2="88941"/>
                        <a14:foregroundMark x1="58533" y1="85412" x2="58533" y2="85412"/>
                        <a14:foregroundMark x1="65600" y1="85882" x2="65600" y2="85882"/>
                        <a14:foregroundMark x1="70000" y1="80235" x2="70000" y2="80235"/>
                        <a14:foregroundMark x1="70400" y1="80235" x2="71333" y2="76941"/>
                        <a14:foregroundMark x1="66533" y1="84235" x2="66267" y2="81176"/>
                        <a14:foregroundMark x1="63600" y1="88471" x2="60533" y2="88471"/>
                        <a14:foregroundMark x1="77467" y1="87294" x2="77467" y2="87294"/>
                        <a14:foregroundMark x1="81333" y1="83529" x2="81333" y2="83529"/>
                        <a14:foregroundMark x1="81333" y1="83529" x2="81333" y2="83529"/>
                        <a14:foregroundMark x1="94400" y1="73882" x2="93733" y2="61882"/>
                        <a14:foregroundMark x1="93733" y1="61882" x2="92267" y2="55765"/>
                        <a14:foregroundMark x1="92133" y1="56706" x2="88267" y2="68471"/>
                        <a14:foregroundMark x1="87600" y1="75059" x2="85067" y2="82588"/>
                        <a14:foregroundMark x1="85067" y1="82588" x2="91200" y2="81412"/>
                        <a14:foregroundMark x1="96000" y1="78588" x2="96400" y2="78588"/>
                        <a14:foregroundMark x1="95067" y1="79294" x2="95067" y2="79294"/>
                        <a14:foregroundMark x1="93600" y1="59529" x2="93600" y2="59529"/>
                        <a14:foregroundMark x1="88933" y1="51059" x2="81867" y2="45412"/>
                        <a14:foregroundMark x1="81867" y1="45412" x2="88267" y2="51765"/>
                        <a14:foregroundMark x1="88267" y1="51765" x2="92133" y2="59529"/>
                        <a14:foregroundMark x1="88933" y1="39294" x2="82667" y2="33412"/>
                        <a14:foregroundMark x1="82667" y1="33412" x2="81200" y2="32706"/>
                        <a14:foregroundMark x1="81200" y1="36706" x2="72400" y2="42118"/>
                        <a14:foregroundMark x1="72400" y1="42118" x2="53333" y2="44941"/>
                        <a14:foregroundMark x1="53333" y1="44941" x2="39067" y2="45882"/>
                        <a14:foregroundMark x1="84267" y1="71765" x2="84267" y2="71765"/>
                        <a14:backgroundMark x1="30933" y1="84235" x2="30933" y2="84235"/>
                      </a14:backgroundRemoval>
                    </a14:imgEffect>
                  </a14:imgLayer>
                </a14:imgProps>
              </a:ext>
              <a:ext uri="{28A0092B-C50C-407E-A947-70E740481C1C}">
                <a14:useLocalDpi xmlns:a14="http://schemas.microsoft.com/office/drawing/2010/main" val="0"/>
              </a:ext>
            </a:extLst>
          </a:blip>
          <a:stretch>
            <a:fillRect/>
          </a:stretch>
        </p:blipFill>
        <p:spPr>
          <a:xfrm>
            <a:off x="1265326" y="4653136"/>
            <a:ext cx="3162490" cy="1469161"/>
          </a:xfrm>
          <a:prstGeom prst="rect">
            <a:avLst/>
          </a:prstGeom>
        </p:spPr>
      </p:pic>
      <p:pic>
        <p:nvPicPr>
          <p:cNvPr id="5" name="Picture 4" descr="A close up of text on a white background&#10;&#10;Description automatically generated">
            <a:extLst>
              <a:ext uri="{FF2B5EF4-FFF2-40B4-BE49-F238E27FC236}">
                <a16:creationId xmlns="" xmlns:a16="http://schemas.microsoft.com/office/drawing/2014/main" id="{AF0BCDE3-CCA1-4B86-B815-470503D72FF0}"/>
              </a:ext>
            </a:extLst>
          </p:cNvPr>
          <p:cNvPicPr>
            <a:picLocks noChangeAspect="1"/>
          </p:cNvPicPr>
          <p:nvPr/>
        </p:nvPicPr>
        <p:blipFill rotWithShape="1">
          <a:blip r:embed="rId6">
            <a:extLst>
              <a:ext uri="{28A0092B-C50C-407E-A947-70E740481C1C}">
                <a14:useLocalDpi xmlns:a14="http://schemas.microsoft.com/office/drawing/2010/main" val="0"/>
              </a:ext>
            </a:extLst>
          </a:blip>
          <a:srcRect l="10541" t="8783" r="7711" b="22267"/>
          <a:stretch/>
        </p:blipFill>
        <p:spPr>
          <a:xfrm>
            <a:off x="4729065" y="4800600"/>
            <a:ext cx="2880320" cy="1384124"/>
          </a:xfrm>
          <a:prstGeom prst="rect">
            <a:avLst/>
          </a:prstGeom>
        </p:spPr>
      </p:pic>
    </p:spTree>
    <p:extLst>
      <p:ext uri="{BB962C8B-B14F-4D97-AF65-F5344CB8AC3E}">
        <p14:creationId xmlns:p14="http://schemas.microsoft.com/office/powerpoint/2010/main" val="1790325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77E27C7-0CE0-4EAC-B142-1C45BCDF1855}"/>
              </a:ext>
            </a:extLst>
          </p:cNvPr>
          <p:cNvPicPr>
            <a:picLocks noChangeAspect="1"/>
          </p:cNvPicPr>
          <p:nvPr/>
        </p:nvPicPr>
        <p:blipFill rotWithShape="1">
          <a:blip r:embed="rId2">
            <a:clrChange>
              <a:clrFrom>
                <a:srgbClr val="FFFFFF"/>
              </a:clrFrom>
              <a:clrTo>
                <a:srgbClr val="FFFFFF">
                  <a:alpha val="0"/>
                </a:srgbClr>
              </a:clrTo>
            </a:clrChange>
          </a:blip>
          <a:srcRect l="23002" r="23271"/>
          <a:stretch/>
        </p:blipFill>
        <p:spPr>
          <a:xfrm>
            <a:off x="7630718" y="2549851"/>
            <a:ext cx="1269774" cy="3271995"/>
          </a:xfrm>
          <a:prstGeom prst="rect">
            <a:avLst/>
          </a:prstGeom>
        </p:spPr>
      </p:pic>
      <p:pic>
        <p:nvPicPr>
          <p:cNvPr id="4" name="Picture 3">
            <a:extLst>
              <a:ext uri="{FF2B5EF4-FFF2-40B4-BE49-F238E27FC236}">
                <a16:creationId xmlns:a16="http://schemas.microsoft.com/office/drawing/2014/main" xmlns="" id="{7729557D-5B0B-47E0-90F9-CD1145C72B4B}"/>
              </a:ext>
            </a:extLst>
          </p:cNvPr>
          <p:cNvPicPr>
            <a:picLocks noChangeAspect="1"/>
          </p:cNvPicPr>
          <p:nvPr/>
        </p:nvPicPr>
        <p:blipFill>
          <a:blip r:embed="rId3"/>
          <a:stretch>
            <a:fillRect/>
          </a:stretch>
        </p:blipFill>
        <p:spPr>
          <a:xfrm>
            <a:off x="7119653" y="916231"/>
            <a:ext cx="1851821" cy="1156817"/>
          </a:xfrm>
          <a:prstGeom prst="rect">
            <a:avLst/>
          </a:prstGeom>
        </p:spPr>
      </p:pic>
      <p:pic>
        <p:nvPicPr>
          <p:cNvPr id="8" name="Picture 7">
            <a:extLst>
              <a:ext uri="{FF2B5EF4-FFF2-40B4-BE49-F238E27FC236}">
                <a16:creationId xmlns:a16="http://schemas.microsoft.com/office/drawing/2014/main" xmlns="" id="{BD3F7711-D3EC-440C-B63A-E4821C94FB2F}"/>
              </a:ext>
            </a:extLst>
          </p:cNvPr>
          <p:cNvPicPr>
            <a:picLocks noChangeAspect="1"/>
          </p:cNvPicPr>
          <p:nvPr/>
        </p:nvPicPr>
        <p:blipFill>
          <a:blip r:embed="rId4"/>
          <a:stretch>
            <a:fillRect/>
          </a:stretch>
        </p:blipFill>
        <p:spPr>
          <a:xfrm>
            <a:off x="331157" y="881595"/>
            <a:ext cx="1524879" cy="953427"/>
          </a:xfrm>
          <a:prstGeom prst="rect">
            <a:avLst/>
          </a:prstGeom>
          <a:ln>
            <a:noFill/>
          </a:ln>
          <a:effectLst>
            <a:softEdge rad="112500"/>
          </a:effectLst>
        </p:spPr>
      </p:pic>
      <p:sp>
        <p:nvSpPr>
          <p:cNvPr id="9" name="TextBox 8">
            <a:extLst>
              <a:ext uri="{FF2B5EF4-FFF2-40B4-BE49-F238E27FC236}">
                <a16:creationId xmlns:a16="http://schemas.microsoft.com/office/drawing/2014/main" xmlns="" id="{9EFB7B7B-C68B-4C93-AA6A-E84A06521B8F}"/>
              </a:ext>
            </a:extLst>
          </p:cNvPr>
          <p:cNvSpPr txBox="1"/>
          <p:nvPr/>
        </p:nvSpPr>
        <p:spPr>
          <a:xfrm>
            <a:off x="1093597" y="2099154"/>
            <a:ext cx="6734555" cy="1200329"/>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ctr" defTabSz="685800">
              <a:defRPr/>
            </a:pPr>
            <a:r>
              <a:rPr lang="ar-AE" sz="7200" b="1" dirty="0" smtClean="0">
                <a:ln w="0"/>
                <a:solidFill>
                  <a:srgbClr val="FF0000"/>
                </a:solidFill>
                <a:effectLst>
                  <a:outerShdw blurRad="38100" dist="25400" dir="5400000" algn="ctr" rotWithShape="0">
                    <a:srgbClr val="6E747A">
                      <a:alpha val="43000"/>
                    </a:srgbClr>
                  </a:outerShdw>
                </a:effectLst>
                <a:latin typeface="Calibri" panose="020F0502020204030204"/>
                <a:cs typeface="Arial" panose="020B0604020202020204" pitchFamily="34" charset="0"/>
              </a:rPr>
              <a:t>حكم الإخفاء </a:t>
            </a:r>
            <a:endParaRPr lang="en-US" sz="7200" b="1" dirty="0">
              <a:ln w="0"/>
              <a:solidFill>
                <a:srgbClr val="FF0000"/>
              </a:solidFill>
              <a:effectLst>
                <a:outerShdw blurRad="38100" dist="25400" dir="5400000" algn="ctr" rotWithShape="0">
                  <a:srgbClr val="6E747A">
                    <a:alpha val="43000"/>
                  </a:srgbClr>
                </a:outerShdw>
              </a:effectLst>
              <a:latin typeface="Calibri" panose="020F0502020204030204"/>
            </a:endParaRPr>
          </a:p>
        </p:txBody>
      </p:sp>
      <p:sp>
        <p:nvSpPr>
          <p:cNvPr id="15" name="TextBox 14">
            <a:extLst>
              <a:ext uri="{FF2B5EF4-FFF2-40B4-BE49-F238E27FC236}">
                <a16:creationId xmlns:a16="http://schemas.microsoft.com/office/drawing/2014/main" xmlns="" id="{BDAC34A5-98EE-4E34-A652-94A6886BB700}"/>
              </a:ext>
            </a:extLst>
          </p:cNvPr>
          <p:cNvSpPr txBox="1"/>
          <p:nvPr/>
        </p:nvSpPr>
        <p:spPr>
          <a:xfrm>
            <a:off x="2166937" y="916231"/>
            <a:ext cx="4587875" cy="92333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defTabSz="685800">
              <a:defRPr/>
            </a:pPr>
            <a:r>
              <a:rPr lang="ar-BH" sz="5400" b="1" dirty="0">
                <a:ln>
                  <a:solidFill>
                    <a:sysClr val="windowText" lastClr="000000"/>
                  </a:solidFill>
                </a:ln>
                <a:solidFill>
                  <a:srgbClr val="FCE156"/>
                </a:solidFill>
                <a:latin typeface="Times New Roman" panose="02020603050405020304" pitchFamily="18" charset="0"/>
                <a:cs typeface="Times New Roman" panose="02020603050405020304" pitchFamily="18" charset="0"/>
              </a:rPr>
              <a:t>درسنا اليوم :</a:t>
            </a:r>
            <a:endParaRPr lang="ar-AE" sz="5400" b="1" dirty="0">
              <a:ln>
                <a:solidFill>
                  <a:sysClr val="windowText" lastClr="000000"/>
                </a:solidFill>
              </a:ln>
              <a:solidFill>
                <a:srgbClr val="FCE156"/>
              </a:solidFill>
              <a:latin typeface="Times New Roman" panose="02020603050405020304" pitchFamily="18" charset="0"/>
              <a:cs typeface="Times New Roman" panose="02020603050405020304" pitchFamily="18" charset="0"/>
            </a:endParaRPr>
          </a:p>
        </p:txBody>
      </p:sp>
      <p:pic>
        <p:nvPicPr>
          <p:cNvPr id="16" name="Picture 15" descr="C:\Users\abdullah\Desktop\ms7f3.gif">
            <a:extLst>
              <a:ext uri="{FF2B5EF4-FFF2-40B4-BE49-F238E27FC236}">
                <a16:creationId xmlns:a16="http://schemas.microsoft.com/office/drawing/2014/main" xmlns="" id="{A751746E-D9DB-4D4B-8487-6597D55AB6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67200"/>
            <a:ext cx="4584875" cy="2060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669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304800"/>
            <a:ext cx="8039100" cy="6096000"/>
          </a:xfrm>
          <a:prstGeom prst="rect">
            <a:avLst/>
          </a:prstGeom>
        </p:spPr>
      </p:pic>
      <p:sp>
        <p:nvSpPr>
          <p:cNvPr id="7" name="Rectangle 6"/>
          <p:cNvSpPr/>
          <p:nvPr/>
        </p:nvSpPr>
        <p:spPr>
          <a:xfrm>
            <a:off x="870285" y="1762541"/>
            <a:ext cx="3942478" cy="2585323"/>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rtl="1"/>
            <a:r>
              <a:rPr lang="ar-AE"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أحكام النون الساكنة والتنوين </a:t>
            </a:r>
          </a:p>
          <a:p>
            <a:pPr algn="ctr" rtl="1"/>
            <a:r>
              <a:rPr lang="ar-AE"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حكم الإخفاء )</a:t>
            </a:r>
            <a:endPar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 name="Bevel 1"/>
          <p:cNvSpPr/>
          <p:nvPr/>
        </p:nvSpPr>
        <p:spPr>
          <a:xfrm>
            <a:off x="4953000" y="5105400"/>
            <a:ext cx="2900526" cy="914400"/>
          </a:xfrm>
          <a:prstGeom prst="beve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ar-AE" sz="2400" b="1" dirty="0" smtClean="0"/>
              <a:t>معلمة المادة / عزة السيد</a:t>
            </a:r>
            <a:endParaRPr lang="en-US" sz="2400" b="1" dirty="0"/>
          </a:p>
        </p:txBody>
      </p:sp>
    </p:spTree>
    <p:extLst>
      <p:ext uri="{BB962C8B-B14F-4D97-AF65-F5344CB8AC3E}">
        <p14:creationId xmlns:p14="http://schemas.microsoft.com/office/powerpoint/2010/main" val="27118908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D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من أحكام النون الساكنة والتنوين: الإقلاب والإخفا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79248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4724400" y="5486400"/>
            <a:ext cx="3886200" cy="914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12168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أحكام النون الساكنة والتنوين | خريطة ذهنية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8305800" cy="57912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42900" y="465622"/>
            <a:ext cx="82296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Rectangle 2"/>
          <p:cNvSpPr/>
          <p:nvPr/>
        </p:nvSpPr>
        <p:spPr>
          <a:xfrm>
            <a:off x="2133600" y="2637322"/>
            <a:ext cx="4648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400" b="1" dirty="0" smtClean="0">
                <a:solidFill>
                  <a:schemeClr val="bg1"/>
                </a:solidFill>
              </a:rPr>
              <a:t>أوضح مفهوم الإخفاء وحروفه </a:t>
            </a:r>
            <a:endParaRPr lang="en-US" sz="2400" b="1" dirty="0">
              <a:solidFill>
                <a:schemeClr val="bg1"/>
              </a:solidFill>
            </a:endParaRPr>
          </a:p>
        </p:txBody>
      </p:sp>
      <p:sp>
        <p:nvSpPr>
          <p:cNvPr id="5" name="Rectangle 4"/>
          <p:cNvSpPr/>
          <p:nvPr/>
        </p:nvSpPr>
        <p:spPr>
          <a:xfrm>
            <a:off x="2057400" y="3657600"/>
            <a:ext cx="4648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400" b="1" dirty="0" smtClean="0">
                <a:solidFill>
                  <a:schemeClr val="bg1"/>
                </a:solidFill>
              </a:rPr>
              <a:t>أوضح كيفية نطق حكم الإخفاء أثناء التلاوة </a:t>
            </a:r>
            <a:endParaRPr lang="en-US" sz="2400" b="1" dirty="0">
              <a:solidFill>
                <a:schemeClr val="bg1"/>
              </a:solidFill>
            </a:endParaRPr>
          </a:p>
        </p:txBody>
      </p:sp>
      <p:sp>
        <p:nvSpPr>
          <p:cNvPr id="4" name="Rectangle 3"/>
          <p:cNvSpPr/>
          <p:nvPr/>
        </p:nvSpPr>
        <p:spPr>
          <a:xfrm>
            <a:off x="3505200" y="1873316"/>
            <a:ext cx="1752600" cy="533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ar-AE" sz="2800" b="1" dirty="0" smtClean="0"/>
              <a:t>نواتج التعلم </a:t>
            </a:r>
            <a:endParaRPr lang="en-US" sz="2800" b="1" dirty="0"/>
          </a:p>
        </p:txBody>
      </p:sp>
    </p:spTree>
    <p:extLst>
      <p:ext uri="{BB962C8B-B14F-4D97-AF65-F5344CB8AC3E}">
        <p14:creationId xmlns:p14="http://schemas.microsoft.com/office/powerpoint/2010/main" val="15974568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p62"/>
          <p:cNvSpPr/>
          <p:nvPr/>
        </p:nvSpPr>
        <p:spPr>
          <a:xfrm>
            <a:off x="1935918" y="685800"/>
            <a:ext cx="5394376" cy="1249362"/>
          </a:xfrm>
          <a:prstGeom prst="cube">
            <a:avLst>
              <a:gd name="adj" fmla="val 6141"/>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91425" tIns="45700" rIns="91425" bIns="45700" anchor="ctr" anchorCtr="0">
            <a:noAutofit/>
          </a:bodyPr>
          <a:lstStyle/>
          <a:p>
            <a:pPr algn="ctr" rtl="1"/>
            <a:r>
              <a:rPr lang="ar-AE" sz="6600" b="1" dirty="0" smtClean="0">
                <a:solidFill>
                  <a:prstClr val="black"/>
                </a:solidFill>
                <a:ea typeface="Calibri"/>
                <a:cs typeface="Calibri"/>
                <a:sym typeface="Calibri"/>
              </a:rPr>
              <a:t>معيار النجاح </a:t>
            </a:r>
            <a:endParaRPr sz="3200" b="1" dirty="0">
              <a:solidFill>
                <a:prstClr val="black"/>
              </a:solidFill>
              <a:ea typeface="Calibri"/>
              <a:cs typeface="Calibri"/>
              <a:sym typeface="Calibri"/>
            </a:endParaRPr>
          </a:p>
        </p:txBody>
      </p:sp>
      <p:sp>
        <p:nvSpPr>
          <p:cNvPr id="6" name="Horizontal Scroll 5"/>
          <p:cNvSpPr/>
          <p:nvPr/>
        </p:nvSpPr>
        <p:spPr>
          <a:xfrm>
            <a:off x="533400" y="1828800"/>
            <a:ext cx="8229600" cy="4114800"/>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lvl="1" algn="r" defTabSz="457207">
              <a:spcBef>
                <a:spcPts val="1000"/>
              </a:spcBef>
              <a:buClr>
                <a:srgbClr val="1E5155">
                  <a:lumMod val="40000"/>
                  <a:lumOff val="60000"/>
                </a:srgbClr>
              </a:buClr>
              <a:buSzPct val="80000"/>
            </a:pPr>
            <a:r>
              <a:rPr lang="ar-AE" sz="4400" b="1" u="sng" dirty="0" smtClean="0">
                <a:solidFill>
                  <a:srgbClr val="FF0000"/>
                </a:solidFill>
                <a:latin typeface="Century Gothic" panose="020B0502020202020204"/>
                <a:ea typeface="+mj-ea"/>
                <a:cs typeface="Times New Roman" panose="02020603050405020304" pitchFamily="18" charset="0"/>
              </a:rPr>
              <a:t>القرآن الكريم وعلومه</a:t>
            </a:r>
            <a:endParaRPr lang="ar-AE" sz="4400" b="1" u="sng" dirty="0">
              <a:solidFill>
                <a:srgbClr val="FF0000"/>
              </a:solidFill>
              <a:latin typeface="Century Gothic" panose="020B0502020202020204"/>
              <a:ea typeface="+mj-ea"/>
              <a:cs typeface="Times New Roman" panose="02020603050405020304" pitchFamily="18" charset="0"/>
            </a:endParaRPr>
          </a:p>
          <a:p>
            <a:pPr lvl="1" algn="r" defTabSz="457207">
              <a:spcBef>
                <a:spcPts val="1000"/>
              </a:spcBef>
              <a:buClr>
                <a:srgbClr val="1E5155">
                  <a:lumMod val="40000"/>
                  <a:lumOff val="60000"/>
                </a:srgbClr>
              </a:buClr>
              <a:buSzPct val="80000"/>
            </a:pPr>
            <a:r>
              <a:rPr lang="ar-AE" sz="3400" b="1" dirty="0">
                <a:solidFill>
                  <a:prstClr val="black"/>
                </a:solidFill>
                <a:latin typeface="Century Gothic" panose="020B0502020202020204"/>
                <a:ea typeface="+mj-ea"/>
                <a:cs typeface="Times New Roman" panose="02020603050405020304" pitchFamily="18" charset="0"/>
              </a:rPr>
              <a:t>4.1.1 </a:t>
            </a:r>
            <a:r>
              <a:rPr lang="ar-SA" sz="4000" b="1" dirty="0">
                <a:latin typeface="Calibri" panose="020F0502020204030204" pitchFamily="34" charset="0"/>
                <a:ea typeface="Calibri" panose="020F0502020204030204" pitchFamily="34" charset="0"/>
                <a:cs typeface="Arial" panose="020B0604020202020204" pitchFamily="34" charset="0"/>
              </a:rPr>
              <a:t>يظهر الطاّلب حفظاً وفهمً </a:t>
            </a:r>
            <a:r>
              <a:rPr lang="ar-SA" sz="4000" b="1" dirty="0" smtClean="0">
                <a:latin typeface="Calibri" panose="020F0502020204030204" pitchFamily="34" charset="0"/>
                <a:ea typeface="Calibri" panose="020F0502020204030204" pitchFamily="34" charset="0"/>
                <a:cs typeface="Arial" panose="020B0604020202020204" pitchFamily="34" charset="0"/>
              </a:rPr>
              <a:t>لثلاثة أحزاب </a:t>
            </a:r>
            <a:r>
              <a:rPr lang="ar-SA" sz="4000" b="1" dirty="0">
                <a:latin typeface="Calibri" panose="020F0502020204030204" pitchFamily="34" charset="0"/>
                <a:ea typeface="Calibri" panose="020F0502020204030204" pitchFamily="34" charset="0"/>
                <a:cs typeface="Arial" panose="020B0604020202020204" pitchFamily="34" charset="0"/>
              </a:rPr>
              <a:t>من القرآن ،ومعرفةً بمعانيها الشرعية ،وتطبيقًا لأحكام تلاوتها.</a:t>
            </a:r>
            <a:endParaRPr lang="en-US" sz="3600" b="1" dirty="0">
              <a:solidFill>
                <a:prstClr val="black"/>
              </a:solidFill>
              <a:latin typeface="Century Gothic" panose="020B0502020202020204"/>
              <a:ea typeface="+mj-ea"/>
              <a:cs typeface="+mj-cs"/>
            </a:endParaRPr>
          </a:p>
        </p:txBody>
      </p:sp>
    </p:spTree>
    <p:extLst>
      <p:ext uri="{BB962C8B-B14F-4D97-AF65-F5344CB8AC3E}">
        <p14:creationId xmlns:p14="http://schemas.microsoft.com/office/powerpoint/2010/main" val="166967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Verve</Template>
  <TotalTime>2778</TotalTime>
  <Words>729</Words>
  <Application>Microsoft Office PowerPoint</Application>
  <PresentationFormat>On-screen Show (4:3)</PresentationFormat>
  <Paragraphs>211</Paragraphs>
  <Slides>38</Slides>
  <Notes>1</Notes>
  <HiddenSlides>0</HiddenSlides>
  <MMClips>2</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38</vt:i4>
      </vt:variant>
    </vt:vector>
  </HeadingPairs>
  <TitlesOfParts>
    <vt:vector size="59" baseType="lpstr">
      <vt:lpstr>(AH) Manal Black</vt:lpstr>
      <vt:lpstr>Arial</vt:lpstr>
      <vt:lpstr>Arial</vt:lpstr>
      <vt:lpstr>Book Antiqua</vt:lpstr>
      <vt:lpstr>Calibri</vt:lpstr>
      <vt:lpstr>Calibri Light</vt:lpstr>
      <vt:lpstr>Century Gothic</vt:lpstr>
      <vt:lpstr>Century Schoolbook</vt:lpstr>
      <vt:lpstr>Dubai</vt:lpstr>
      <vt:lpstr>Lucida Sans</vt:lpstr>
      <vt:lpstr>Open Sans</vt:lpstr>
      <vt:lpstr>Tahoma</vt:lpstr>
      <vt:lpstr>Times New Roman</vt:lpstr>
      <vt:lpstr>traditional arabic</vt:lpstr>
      <vt:lpstr>Trebuchet MS</vt:lpstr>
      <vt:lpstr>Tw Cen MT</vt:lpstr>
      <vt:lpstr>Wingdings</vt:lpstr>
      <vt:lpstr>Wingdings 2</vt:lpstr>
      <vt:lpstr>Wingdings 3</vt:lpstr>
      <vt:lpstr>Office Theme</vt:lpstr>
      <vt:lpstr>Apex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استراتيجية  ابحث عن الكنز</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nasrah naes</dc:creator>
  <cp:lastModifiedBy>Azza Elsayed</cp:lastModifiedBy>
  <cp:revision>380</cp:revision>
  <dcterms:created xsi:type="dcterms:W3CDTF">2006-08-16T00:00:00Z</dcterms:created>
  <dcterms:modified xsi:type="dcterms:W3CDTF">2021-03-21T18:01:57Z</dcterms:modified>
</cp:coreProperties>
</file>